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48" r:id="rId4"/>
  </p:sldMasterIdLst>
  <p:notesMasterIdLst>
    <p:notesMasterId r:id="rId27"/>
  </p:notesMasterIdLst>
  <p:handoutMasterIdLst>
    <p:handoutMasterId r:id="rId28"/>
  </p:handoutMasterIdLst>
  <p:sldIdLst>
    <p:sldId id="4142" r:id="rId5"/>
    <p:sldId id="4133" r:id="rId6"/>
    <p:sldId id="783" r:id="rId7"/>
    <p:sldId id="586" r:id="rId8"/>
    <p:sldId id="784" r:id="rId9"/>
    <p:sldId id="773" r:id="rId10"/>
    <p:sldId id="4138" r:id="rId11"/>
    <p:sldId id="4139" r:id="rId12"/>
    <p:sldId id="4140" r:id="rId13"/>
    <p:sldId id="4141" r:id="rId14"/>
    <p:sldId id="774" r:id="rId15"/>
    <p:sldId id="775" r:id="rId16"/>
    <p:sldId id="4112" r:id="rId17"/>
    <p:sldId id="4113" r:id="rId18"/>
    <p:sldId id="4114" r:id="rId19"/>
    <p:sldId id="4115" r:id="rId20"/>
    <p:sldId id="4116" r:id="rId21"/>
    <p:sldId id="4118" r:id="rId22"/>
    <p:sldId id="4119" r:id="rId23"/>
    <p:sldId id="4120" r:id="rId24"/>
    <p:sldId id="4121" r:id="rId25"/>
    <p:sldId id="336" r:id="rId26"/>
  </p:sldIdLst>
  <p:sldSz cx="12192000" cy="6858000"/>
  <p:notesSz cx="6794500" cy="9931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kim Huntley" initials="HH" lastIdx="1" clrIdx="0"/>
  <p:cmAuthor id="2" name="Cheryl Walters" initials="CW" lastIdx="1" clrIdx="1">
    <p:extLst>
      <p:ext uri="{19B8F6BF-5375-455C-9EA6-DF929625EA0E}">
        <p15:presenceInfo xmlns:p15="http://schemas.microsoft.com/office/powerpoint/2012/main" xmlns="" userId="S::cherylw@rsr.org.za::3603e0d0-bc9c-48c2-946b-2ad3dc31c2a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30" autoAdjust="0"/>
    <p:restoredTop sz="50000" autoAdjust="0"/>
  </p:normalViewPr>
  <p:slideViewPr>
    <p:cSldViewPr>
      <p:cViewPr varScale="1">
        <p:scale>
          <a:sx n="73" d="100"/>
          <a:sy n="73" d="100"/>
        </p:scale>
        <p:origin x="-804" y="-10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60" d="100"/>
          <a:sy n="60" d="100"/>
        </p:scale>
        <p:origin x="3274" y="4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61B76-C487-4FA3-88E3-86C45F08181A}" type="doc">
      <dgm:prSet loTypeId="urn:microsoft.com/office/officeart/2005/8/layout/hProcess7#1" loCatId="list" qsTypeId="urn:microsoft.com/office/officeart/2005/8/quickstyle/simple3" qsCatId="simple" csTypeId="urn:microsoft.com/office/officeart/2005/8/colors/accent1_4" csCatId="accent1" phldr="1"/>
      <dgm:spPr/>
      <dgm:t>
        <a:bodyPr/>
        <a:lstStyle/>
        <a:p>
          <a:endParaRPr lang="en-GB"/>
        </a:p>
      </dgm:t>
    </dgm:pt>
    <dgm:pt modelId="{B8D85213-D1DF-4ED1-A96F-CFB9FC04F028}">
      <dgm:prSet phldrT="[Text]"/>
      <dgm:spPr>
        <a:solidFill>
          <a:schemeClr val="tx2"/>
        </a:solidFill>
      </dgm:spPr>
      <dgm:t>
        <a:bodyPr/>
        <a:lstStyle/>
        <a:p>
          <a:r>
            <a:rPr lang="en-GB" dirty="0">
              <a:solidFill>
                <a:schemeClr val="bg1"/>
              </a:solidFill>
              <a:latin typeface="Arial" panose="020B0604020202020204" pitchFamily="34" charset="0"/>
              <a:cs typeface="Arial" panose="020B0604020202020204" pitchFamily="34" charset="0"/>
            </a:rPr>
            <a:t>Vision</a:t>
          </a:r>
        </a:p>
      </dgm:t>
    </dgm:pt>
    <dgm:pt modelId="{5FD30076-8E07-4452-8D57-7E4D7D92CCF3}" type="parTrans" cxnId="{A8B59265-FA80-4B6B-946D-72FC534794D6}">
      <dgm:prSet/>
      <dgm:spPr/>
      <dgm:t>
        <a:bodyPr/>
        <a:lstStyle/>
        <a:p>
          <a:endParaRPr lang="en-GB"/>
        </a:p>
      </dgm:t>
    </dgm:pt>
    <dgm:pt modelId="{60C59674-213E-49F1-934F-937D9EEFD011}" type="sibTrans" cxnId="{A8B59265-FA80-4B6B-946D-72FC534794D6}">
      <dgm:prSet/>
      <dgm:spPr/>
      <dgm:t>
        <a:bodyPr/>
        <a:lstStyle/>
        <a:p>
          <a:endParaRPr lang="en-GB"/>
        </a:p>
      </dgm:t>
    </dgm:pt>
    <dgm:pt modelId="{F9B7A505-D73D-4CBF-A7A9-38BA87CCA9EA}">
      <dgm:prSet phldrT="[Text]" custT="1"/>
      <dgm:spPr>
        <a:solidFill>
          <a:schemeClr val="tx2"/>
        </a:solidFill>
      </dgm:spPr>
      <dgm:t>
        <a:bodyPr/>
        <a:lstStyle/>
        <a:p>
          <a:r>
            <a:rPr lang="en-GB" sz="2200" b="1" dirty="0">
              <a:solidFill>
                <a:srgbClr val="FFFFFF"/>
              </a:solidFill>
              <a:latin typeface="Arial" panose="020B0604020202020204" pitchFamily="34" charset="0"/>
              <a:cs typeface="Arial" panose="020B0604020202020204" pitchFamily="34" charset="0"/>
            </a:rPr>
            <a:t> </a:t>
          </a:r>
        </a:p>
        <a:p>
          <a:endParaRPr lang="en-GB" sz="2200" b="1" dirty="0">
            <a:solidFill>
              <a:srgbClr val="FFFFFF"/>
            </a:solidFill>
            <a:latin typeface="Arial" panose="020B0604020202020204" pitchFamily="34" charset="0"/>
            <a:cs typeface="Arial" panose="020B0604020202020204" pitchFamily="34" charset="0"/>
          </a:endParaRPr>
        </a:p>
        <a:p>
          <a:endParaRPr lang="en-ZA" sz="2000" dirty="0"/>
        </a:p>
        <a:p>
          <a:endParaRPr lang="en-ZA" sz="2000" dirty="0"/>
        </a:p>
        <a:p>
          <a:endParaRPr lang="en-ZA" sz="2000" dirty="0"/>
        </a:p>
        <a:p>
          <a:r>
            <a:rPr lang="en-ZA" sz="1800" dirty="0">
              <a:solidFill>
                <a:schemeClr val="bg1"/>
              </a:solidFill>
              <a:latin typeface="Arial" panose="020B0604020202020204" pitchFamily="34" charset="0"/>
              <a:cs typeface="Arial" panose="020B0604020202020204" pitchFamily="34" charset="0"/>
            </a:rPr>
            <a:t>Safe, reliable and sustainable railway operations, recognised globally</a:t>
          </a:r>
          <a:endParaRPr lang="en-GB" sz="1800" dirty="0">
            <a:solidFill>
              <a:schemeClr val="bg1"/>
            </a:solidFill>
            <a:latin typeface="Arial" panose="020B0604020202020204" pitchFamily="34" charset="0"/>
            <a:cs typeface="Arial" panose="020B0604020202020204" pitchFamily="34" charset="0"/>
          </a:endParaRPr>
        </a:p>
      </dgm:t>
    </dgm:pt>
    <dgm:pt modelId="{10F93815-B2F1-4B10-83FF-D6C13BF2D888}" type="parTrans" cxnId="{CC55B38C-F87E-40EB-B21C-12F960D66130}">
      <dgm:prSet/>
      <dgm:spPr/>
      <dgm:t>
        <a:bodyPr/>
        <a:lstStyle/>
        <a:p>
          <a:endParaRPr lang="en-GB"/>
        </a:p>
      </dgm:t>
    </dgm:pt>
    <dgm:pt modelId="{718C00C3-640E-4BCE-AB7C-4DBA93EF484A}" type="sibTrans" cxnId="{CC55B38C-F87E-40EB-B21C-12F960D66130}">
      <dgm:prSet/>
      <dgm:spPr/>
      <dgm:t>
        <a:bodyPr/>
        <a:lstStyle/>
        <a:p>
          <a:endParaRPr lang="en-GB"/>
        </a:p>
      </dgm:t>
    </dgm:pt>
    <dgm:pt modelId="{84908165-E2D8-4BB2-B7B0-317E33C8C813}">
      <dgm:prSet phldrT="[Text]"/>
      <dgm:spPr>
        <a:gradFill flip="none" rotWithShape="1">
          <a:gsLst>
            <a:gs pos="0">
              <a:schemeClr val="tx2">
                <a:lumMod val="60000"/>
                <a:lumOff val="40000"/>
              </a:schemeClr>
            </a:gs>
            <a:gs pos="92000">
              <a:srgbClr val="FFFFFF"/>
            </a:gs>
          </a:gsLst>
          <a:lin ang="0" scaled="1"/>
          <a:tileRect/>
        </a:gradFill>
      </dgm:spPr>
      <dgm:t>
        <a:bodyPr/>
        <a:lstStyle/>
        <a:p>
          <a:r>
            <a:rPr lang="en-GB" dirty="0">
              <a:latin typeface="Arial" panose="020B0604020202020204" pitchFamily="34" charset="0"/>
              <a:cs typeface="Arial" panose="020B0604020202020204" pitchFamily="34" charset="0"/>
            </a:rPr>
            <a:t>Mission</a:t>
          </a:r>
        </a:p>
      </dgm:t>
    </dgm:pt>
    <dgm:pt modelId="{C10C345A-5E11-4DB6-B8CB-7AEE6CA3F30F}" type="parTrans" cxnId="{587B7F81-B7CD-4A5F-8F1B-124DFFAEC757}">
      <dgm:prSet/>
      <dgm:spPr/>
      <dgm:t>
        <a:bodyPr/>
        <a:lstStyle/>
        <a:p>
          <a:endParaRPr lang="en-GB"/>
        </a:p>
      </dgm:t>
    </dgm:pt>
    <dgm:pt modelId="{3B392E3D-6D0C-4ED8-A2CA-DE36A8B779BE}" type="sibTrans" cxnId="{587B7F81-B7CD-4A5F-8F1B-124DFFAEC757}">
      <dgm:prSet/>
      <dgm:spPr/>
      <dgm:t>
        <a:bodyPr/>
        <a:lstStyle/>
        <a:p>
          <a:endParaRPr lang="en-GB"/>
        </a:p>
      </dgm:t>
    </dgm:pt>
    <dgm:pt modelId="{4332BDCF-6B81-4A5A-923C-B1F5F80D9F48}">
      <dgm:prSet phldrT="[Text]" custT="1"/>
      <dgm:spPr/>
      <dgm:t>
        <a:bodyPr/>
        <a:lstStyle/>
        <a:p>
          <a:pPr algn="l"/>
          <a:endParaRPr lang="en-GB" sz="1800" dirty="0">
            <a:latin typeface="Arial Narrow"/>
            <a:cs typeface="Arial Narrow"/>
          </a:endParaRPr>
        </a:p>
        <a:p>
          <a:pPr algn="l"/>
          <a:endParaRPr lang="en-GB" sz="1800" dirty="0">
            <a:latin typeface="Arial Narrow"/>
            <a:cs typeface="Arial Narrow"/>
          </a:endParaRPr>
        </a:p>
        <a:p>
          <a:pPr algn="l"/>
          <a:endParaRPr lang="en-GB" sz="1800" dirty="0">
            <a:latin typeface="Arial Narrow"/>
            <a:cs typeface="Arial Narrow"/>
          </a:endParaRPr>
        </a:p>
        <a:p>
          <a:pPr algn="just"/>
          <a:endParaRPr lang="en-GB" sz="1800" dirty="0">
            <a:latin typeface="Arial Narrow"/>
            <a:cs typeface="Arial Narrow"/>
          </a:endParaRPr>
        </a:p>
        <a:p>
          <a:pPr algn="just"/>
          <a:endParaRPr lang="en-GB" sz="1800" dirty="0">
            <a:latin typeface="Arial Narrow"/>
            <a:cs typeface="Arial Narrow"/>
          </a:endParaRPr>
        </a:p>
        <a:p>
          <a:pPr algn="just"/>
          <a:endParaRPr lang="en-GB" sz="1800" dirty="0">
            <a:latin typeface="Arial Narrow"/>
            <a:cs typeface="Arial Narrow"/>
          </a:endParaRPr>
        </a:p>
        <a:p>
          <a:pPr algn="l"/>
          <a:r>
            <a:rPr lang="en-US" sz="1800" dirty="0">
              <a:latin typeface="Arial" panose="020B0604020202020204" pitchFamily="34" charset="0"/>
              <a:cs typeface="Arial" panose="020B0604020202020204" pitchFamily="34" charset="0"/>
            </a:rPr>
            <a:t>To oversee and promote safe railway operations through appropriate support, monitoring and enforcement, guided by an enabling regulatory framework</a:t>
          </a:r>
          <a:endParaRPr lang="en-GB" sz="1800" dirty="0">
            <a:latin typeface="Arial" panose="020B0604020202020204" pitchFamily="34" charset="0"/>
            <a:cs typeface="Arial" panose="020B0604020202020204" pitchFamily="34" charset="0"/>
          </a:endParaRPr>
        </a:p>
      </dgm:t>
    </dgm:pt>
    <dgm:pt modelId="{98B64B0A-A56B-47FC-9167-D37E318F655A}" type="parTrans" cxnId="{CB626A2E-A697-4AFE-9876-472E1F3077B8}">
      <dgm:prSet/>
      <dgm:spPr/>
      <dgm:t>
        <a:bodyPr/>
        <a:lstStyle/>
        <a:p>
          <a:endParaRPr lang="en-GB"/>
        </a:p>
      </dgm:t>
    </dgm:pt>
    <dgm:pt modelId="{D3F3B964-EE7F-403B-8254-A3302A12D343}" type="sibTrans" cxnId="{CB626A2E-A697-4AFE-9876-472E1F3077B8}">
      <dgm:prSet/>
      <dgm:spPr/>
      <dgm:t>
        <a:bodyPr/>
        <a:lstStyle/>
        <a:p>
          <a:endParaRPr lang="en-GB"/>
        </a:p>
      </dgm:t>
    </dgm:pt>
    <dgm:pt modelId="{DD2902A0-B779-40FA-A989-E6ADDCDF2126}">
      <dgm:prSet phldrT="[Text]"/>
      <dgm:spPr>
        <a:solidFill>
          <a:schemeClr val="bg1"/>
        </a:solidFill>
      </dgm:spPr>
      <dgm:t>
        <a:bodyPr/>
        <a:lstStyle/>
        <a:p>
          <a:r>
            <a:rPr lang="en-GB" dirty="0">
              <a:latin typeface="Arial" panose="020B0604020202020204" pitchFamily="34" charset="0"/>
              <a:cs typeface="Arial" panose="020B0604020202020204" pitchFamily="34" charset="0"/>
            </a:rPr>
            <a:t>Values</a:t>
          </a:r>
        </a:p>
      </dgm:t>
    </dgm:pt>
    <dgm:pt modelId="{CAF82114-F2D4-4190-ACA7-5B1162AE7686}" type="parTrans" cxnId="{4FB6A1E4-0AB8-46AF-AF27-9FC4FEFD7EE0}">
      <dgm:prSet/>
      <dgm:spPr/>
      <dgm:t>
        <a:bodyPr/>
        <a:lstStyle/>
        <a:p>
          <a:endParaRPr lang="en-GB"/>
        </a:p>
      </dgm:t>
    </dgm:pt>
    <dgm:pt modelId="{B443CF58-AA9F-44D8-A2F4-399712AABACA}" type="sibTrans" cxnId="{4FB6A1E4-0AB8-46AF-AF27-9FC4FEFD7EE0}">
      <dgm:prSet/>
      <dgm:spPr/>
      <dgm:t>
        <a:bodyPr/>
        <a:lstStyle/>
        <a:p>
          <a:endParaRPr lang="en-GB"/>
        </a:p>
      </dgm:t>
    </dgm:pt>
    <dgm:pt modelId="{48AB1EF7-89C5-4C37-9781-47D3D95F041D}">
      <dgm:prSet phldrT="[Text]" custT="1"/>
      <dgm:spPr/>
      <dgm:t>
        <a:bodyPr/>
        <a:lstStyle/>
        <a:p>
          <a:pPr algn="l">
            <a:lnSpc>
              <a:spcPct val="100000"/>
            </a:lnSpc>
            <a:spcBef>
              <a:spcPts val="300"/>
            </a:spcBef>
            <a:spcAft>
              <a:spcPts val="300"/>
            </a:spcAft>
          </a:pPr>
          <a:endParaRPr lang="en-ZA" sz="1800" dirty="0">
            <a:latin typeface="Arial Narrow" panose="020B0606020202030204" pitchFamily="34" charset="0"/>
          </a:endParaRPr>
        </a:p>
        <a:p>
          <a:pPr algn="l">
            <a:lnSpc>
              <a:spcPct val="100000"/>
            </a:lnSpc>
            <a:spcBef>
              <a:spcPts val="300"/>
            </a:spcBef>
            <a:spcAft>
              <a:spcPts val="300"/>
            </a:spcAft>
          </a:pPr>
          <a:endParaRPr lang="en-ZA" sz="1800" dirty="0">
            <a:latin typeface="Arial Narrow" panose="020B0606020202030204" pitchFamily="34" charset="0"/>
          </a:endParaRPr>
        </a:p>
        <a:p>
          <a:pPr algn="l">
            <a:lnSpc>
              <a:spcPct val="100000"/>
            </a:lnSpc>
            <a:spcBef>
              <a:spcPts val="300"/>
            </a:spcBef>
            <a:spcAft>
              <a:spcPts val="300"/>
            </a:spcAft>
          </a:pPr>
          <a:endParaRPr lang="en-ZA" sz="1800" dirty="0">
            <a:latin typeface="Arial Narrow" panose="020B0606020202030204" pitchFamily="34" charset="0"/>
          </a:endParaRPr>
        </a:p>
        <a:p>
          <a:pPr algn="l">
            <a:lnSpc>
              <a:spcPct val="100000"/>
            </a:lnSpc>
            <a:spcBef>
              <a:spcPts val="300"/>
            </a:spcBef>
            <a:spcAft>
              <a:spcPts val="300"/>
            </a:spcAft>
          </a:pPr>
          <a:endParaRPr lang="en-ZA" sz="2000" dirty="0">
            <a:latin typeface="Arial" panose="020B0604020202020204" pitchFamily="34" charset="0"/>
            <a:cs typeface="Arial" panose="020B0604020202020204" pitchFamily="34" charset="0"/>
          </a:endParaRPr>
        </a:p>
        <a:p>
          <a:pPr algn="l">
            <a:lnSpc>
              <a:spcPct val="100000"/>
            </a:lnSpc>
            <a:spcBef>
              <a:spcPts val="300"/>
            </a:spcBef>
            <a:spcAft>
              <a:spcPts val="300"/>
            </a:spcAft>
          </a:pPr>
          <a:endParaRPr lang="en-ZA" sz="2000" dirty="0">
            <a:latin typeface="Arial" panose="020B0604020202020204" pitchFamily="34" charset="0"/>
            <a:cs typeface="Arial" panose="020B0604020202020204" pitchFamily="34" charset="0"/>
          </a:endParaRPr>
        </a:p>
        <a:p>
          <a:pPr algn="l">
            <a:lnSpc>
              <a:spcPct val="100000"/>
            </a:lnSpc>
            <a:spcBef>
              <a:spcPts val="300"/>
            </a:spcBef>
            <a:spcAft>
              <a:spcPts val="300"/>
            </a:spcAft>
          </a:pPr>
          <a:endParaRPr lang="en-ZA" sz="2000" dirty="0">
            <a:latin typeface="Arial" panose="020B0604020202020204" pitchFamily="34" charset="0"/>
            <a:cs typeface="Arial" panose="020B0604020202020204" pitchFamily="34" charset="0"/>
          </a:endParaRPr>
        </a:p>
        <a:p>
          <a:pPr algn="l">
            <a:lnSpc>
              <a:spcPct val="100000"/>
            </a:lnSpc>
            <a:spcBef>
              <a:spcPts val="300"/>
            </a:spcBef>
            <a:spcAft>
              <a:spcPts val="300"/>
            </a:spcAft>
          </a:pPr>
          <a:r>
            <a:rPr lang="en-ZA" sz="1800" dirty="0">
              <a:latin typeface="Arial" panose="020B0604020202020204" pitchFamily="34" charset="0"/>
              <a:cs typeface="Arial" panose="020B0604020202020204" pitchFamily="34" charset="0"/>
            </a:rPr>
            <a:t>Integrity</a:t>
          </a:r>
        </a:p>
        <a:p>
          <a:pPr algn="just">
            <a:lnSpc>
              <a:spcPct val="100000"/>
            </a:lnSpc>
            <a:spcBef>
              <a:spcPts val="300"/>
            </a:spcBef>
            <a:spcAft>
              <a:spcPts val="300"/>
            </a:spcAft>
          </a:pPr>
          <a:r>
            <a:rPr lang="en-ZA" sz="1800" dirty="0">
              <a:latin typeface="Arial" panose="020B0604020202020204" pitchFamily="34" charset="0"/>
              <a:cs typeface="Arial" panose="020B0604020202020204" pitchFamily="34" charset="0"/>
            </a:rPr>
            <a:t>Transparency </a:t>
          </a:r>
          <a:endParaRPr lang="en-GB" sz="1800" dirty="0">
            <a:latin typeface="Arial" panose="020B0604020202020204" pitchFamily="34" charset="0"/>
            <a:cs typeface="Arial" panose="020B0604020202020204" pitchFamily="34" charset="0"/>
          </a:endParaRPr>
        </a:p>
      </dgm:t>
    </dgm:pt>
    <dgm:pt modelId="{F5E1DFB4-79E5-4A53-8A12-2C5421D8F879}" type="parTrans" cxnId="{33ECA398-56E5-49AC-8190-CBB7EF1CCAF5}">
      <dgm:prSet/>
      <dgm:spPr/>
      <dgm:t>
        <a:bodyPr/>
        <a:lstStyle/>
        <a:p>
          <a:endParaRPr lang="en-GB"/>
        </a:p>
      </dgm:t>
    </dgm:pt>
    <dgm:pt modelId="{5F7C0AD2-C79F-48F4-9BCB-4ED6860C1B11}" type="sibTrans" cxnId="{33ECA398-56E5-49AC-8190-CBB7EF1CCAF5}">
      <dgm:prSet/>
      <dgm:spPr/>
      <dgm:t>
        <a:bodyPr/>
        <a:lstStyle/>
        <a:p>
          <a:endParaRPr lang="en-GB"/>
        </a:p>
      </dgm:t>
    </dgm:pt>
    <dgm:pt modelId="{BDED883E-3DA6-41CC-BD25-1973FE3F33D3}">
      <dgm:prSet custT="1"/>
      <dgm:spPr/>
      <dgm:t>
        <a:bodyPr/>
        <a:lstStyle/>
        <a:p>
          <a:pPr algn="just">
            <a:lnSpc>
              <a:spcPct val="100000"/>
            </a:lnSpc>
            <a:spcBef>
              <a:spcPts val="300"/>
            </a:spcBef>
            <a:spcAft>
              <a:spcPts val="300"/>
            </a:spcAft>
          </a:pPr>
          <a:r>
            <a:rPr lang="en-ZA" sz="1800" dirty="0">
              <a:latin typeface="Arial" panose="020B0604020202020204" pitchFamily="34" charset="0"/>
              <a:cs typeface="Arial" panose="020B0604020202020204" pitchFamily="34" charset="0"/>
            </a:rPr>
            <a:t>Fairness</a:t>
          </a:r>
          <a:endParaRPr lang="af-ZA" sz="1800" dirty="0">
            <a:latin typeface="Arial" panose="020B0604020202020204" pitchFamily="34" charset="0"/>
            <a:cs typeface="Arial" panose="020B0604020202020204" pitchFamily="34" charset="0"/>
          </a:endParaRPr>
        </a:p>
      </dgm:t>
    </dgm:pt>
    <dgm:pt modelId="{75432B74-C375-4FB6-9937-207F0A8DC108}" type="parTrans" cxnId="{F7EEA046-9EE3-44CA-BBA6-86B002835214}">
      <dgm:prSet/>
      <dgm:spPr/>
      <dgm:t>
        <a:bodyPr/>
        <a:lstStyle/>
        <a:p>
          <a:endParaRPr lang="en-GB"/>
        </a:p>
      </dgm:t>
    </dgm:pt>
    <dgm:pt modelId="{3FE7AC24-C6D2-4E32-9083-D90F220181E3}" type="sibTrans" cxnId="{F7EEA046-9EE3-44CA-BBA6-86B002835214}">
      <dgm:prSet/>
      <dgm:spPr/>
      <dgm:t>
        <a:bodyPr/>
        <a:lstStyle/>
        <a:p>
          <a:endParaRPr lang="en-GB"/>
        </a:p>
      </dgm:t>
    </dgm:pt>
    <dgm:pt modelId="{7F7FC1A9-80D3-47AA-A1E3-28BD13F833E6}">
      <dgm:prSet custT="1"/>
      <dgm:spPr/>
      <dgm:t>
        <a:bodyPr/>
        <a:lstStyle/>
        <a:p>
          <a:pPr algn="just">
            <a:lnSpc>
              <a:spcPct val="100000"/>
            </a:lnSpc>
            <a:spcBef>
              <a:spcPts val="300"/>
            </a:spcBef>
            <a:spcAft>
              <a:spcPts val="300"/>
            </a:spcAft>
          </a:pPr>
          <a:r>
            <a:rPr lang="en-ZA" sz="1800" dirty="0">
              <a:latin typeface="Arial" panose="020B0604020202020204" pitchFamily="34" charset="0"/>
              <a:cs typeface="Arial" panose="020B0604020202020204" pitchFamily="34" charset="0"/>
            </a:rPr>
            <a:t>Innovation </a:t>
          </a:r>
          <a:endParaRPr lang="af-ZA" sz="1800" dirty="0">
            <a:latin typeface="Arial" panose="020B0604020202020204" pitchFamily="34" charset="0"/>
            <a:cs typeface="Arial" panose="020B0604020202020204" pitchFamily="34" charset="0"/>
          </a:endParaRPr>
        </a:p>
      </dgm:t>
    </dgm:pt>
    <dgm:pt modelId="{AA63BAA6-3736-48AB-A312-F3E46C7B9688}" type="parTrans" cxnId="{7042EFAD-E92B-4F27-A330-91BF16C30304}">
      <dgm:prSet/>
      <dgm:spPr/>
      <dgm:t>
        <a:bodyPr/>
        <a:lstStyle/>
        <a:p>
          <a:endParaRPr lang="en-GB"/>
        </a:p>
      </dgm:t>
    </dgm:pt>
    <dgm:pt modelId="{581F7463-CF61-4A1C-B497-1BFAC0643971}" type="sibTrans" cxnId="{7042EFAD-E92B-4F27-A330-91BF16C30304}">
      <dgm:prSet/>
      <dgm:spPr/>
      <dgm:t>
        <a:bodyPr/>
        <a:lstStyle/>
        <a:p>
          <a:endParaRPr lang="en-GB"/>
        </a:p>
      </dgm:t>
    </dgm:pt>
    <dgm:pt modelId="{D911F9A6-2FA9-4C1F-A840-9ECFC2557917}">
      <dgm:prSet custT="1"/>
      <dgm:spPr/>
      <dgm:t>
        <a:bodyPr/>
        <a:lstStyle/>
        <a:p>
          <a:pPr algn="l">
            <a:lnSpc>
              <a:spcPct val="100000"/>
            </a:lnSpc>
            <a:spcBef>
              <a:spcPts val="300"/>
            </a:spcBef>
            <a:spcAft>
              <a:spcPts val="300"/>
            </a:spcAft>
          </a:pPr>
          <a:r>
            <a:rPr lang="en-ZA" sz="1800" dirty="0">
              <a:latin typeface="Arial" panose="020B0604020202020204" pitchFamily="34" charset="0"/>
              <a:cs typeface="Arial" panose="020B0604020202020204" pitchFamily="34" charset="0"/>
            </a:rPr>
            <a:t>Timely and accountable delivery</a:t>
          </a:r>
        </a:p>
        <a:p>
          <a:pPr algn="just">
            <a:lnSpc>
              <a:spcPct val="100000"/>
            </a:lnSpc>
            <a:spcBef>
              <a:spcPts val="300"/>
            </a:spcBef>
            <a:spcAft>
              <a:spcPts val="300"/>
            </a:spcAft>
          </a:pPr>
          <a:r>
            <a:rPr lang="en-ZA" sz="1800" dirty="0">
              <a:solidFill>
                <a:schemeClr val="tx1"/>
              </a:solidFill>
              <a:latin typeface="Arial" panose="020B0604020202020204" pitchFamily="34" charset="0"/>
              <a:cs typeface="Arial" panose="020B0604020202020204" pitchFamily="34" charset="0"/>
            </a:rPr>
            <a:t>Mutual Respect</a:t>
          </a:r>
        </a:p>
        <a:p>
          <a:pPr algn="just">
            <a:lnSpc>
              <a:spcPct val="100000"/>
            </a:lnSpc>
            <a:spcBef>
              <a:spcPts val="300"/>
            </a:spcBef>
            <a:spcAft>
              <a:spcPts val="300"/>
            </a:spcAft>
          </a:pPr>
          <a:r>
            <a:rPr lang="en-ZA" sz="1800" dirty="0">
              <a:solidFill>
                <a:schemeClr val="tx1"/>
              </a:solidFill>
              <a:latin typeface="Arial" panose="020B0604020202020204" pitchFamily="34" charset="0"/>
              <a:cs typeface="Arial" panose="020B0604020202020204" pitchFamily="34" charset="0"/>
            </a:rPr>
            <a:t>Excellence</a:t>
          </a:r>
        </a:p>
      </dgm:t>
    </dgm:pt>
    <dgm:pt modelId="{396CDCB2-FCFD-4C71-B070-016027AC76C2}" type="parTrans" cxnId="{FE2FFEBE-5487-45B0-8741-09C821C05BB0}">
      <dgm:prSet/>
      <dgm:spPr/>
      <dgm:t>
        <a:bodyPr/>
        <a:lstStyle/>
        <a:p>
          <a:endParaRPr lang="en-GB"/>
        </a:p>
      </dgm:t>
    </dgm:pt>
    <dgm:pt modelId="{8A4AC097-640E-4A5C-A919-71E7E0570B81}" type="sibTrans" cxnId="{FE2FFEBE-5487-45B0-8741-09C821C05BB0}">
      <dgm:prSet/>
      <dgm:spPr/>
      <dgm:t>
        <a:bodyPr/>
        <a:lstStyle/>
        <a:p>
          <a:endParaRPr lang="en-GB"/>
        </a:p>
      </dgm:t>
    </dgm:pt>
    <dgm:pt modelId="{17D4D5A3-57EE-43C6-9654-9643D04CF6F1}" type="pres">
      <dgm:prSet presAssocID="{83F61B76-C487-4FA3-88E3-86C45F08181A}" presName="Name0" presStyleCnt="0">
        <dgm:presLayoutVars>
          <dgm:dir/>
          <dgm:animLvl val="lvl"/>
          <dgm:resizeHandles val="exact"/>
        </dgm:presLayoutVars>
      </dgm:prSet>
      <dgm:spPr/>
      <dgm:t>
        <a:bodyPr/>
        <a:lstStyle/>
        <a:p>
          <a:endParaRPr lang="en-US"/>
        </a:p>
      </dgm:t>
    </dgm:pt>
    <dgm:pt modelId="{B0D7E90A-F3AE-4EFC-A705-AC349B42A131}" type="pres">
      <dgm:prSet presAssocID="{B8D85213-D1DF-4ED1-A96F-CFB9FC04F028}" presName="compositeNode" presStyleCnt="0">
        <dgm:presLayoutVars>
          <dgm:bulletEnabled val="1"/>
        </dgm:presLayoutVars>
      </dgm:prSet>
      <dgm:spPr/>
    </dgm:pt>
    <dgm:pt modelId="{0B30CE2F-577F-4B85-AE58-3FA12B5D4628}" type="pres">
      <dgm:prSet presAssocID="{B8D85213-D1DF-4ED1-A96F-CFB9FC04F028}" presName="bgRect" presStyleLbl="node1" presStyleIdx="0" presStyleCnt="3" custScaleY="127184" custLinFactNeighborX="770" custLinFactNeighborY="-11539"/>
      <dgm:spPr/>
      <dgm:t>
        <a:bodyPr/>
        <a:lstStyle/>
        <a:p>
          <a:endParaRPr lang="en-US"/>
        </a:p>
      </dgm:t>
    </dgm:pt>
    <dgm:pt modelId="{B54A070A-3D96-439E-A0BF-D90B185CBB99}" type="pres">
      <dgm:prSet presAssocID="{B8D85213-D1DF-4ED1-A96F-CFB9FC04F028}" presName="parentNode" presStyleLbl="node1" presStyleIdx="0" presStyleCnt="3">
        <dgm:presLayoutVars>
          <dgm:chMax val="0"/>
          <dgm:bulletEnabled val="1"/>
        </dgm:presLayoutVars>
      </dgm:prSet>
      <dgm:spPr/>
      <dgm:t>
        <a:bodyPr/>
        <a:lstStyle/>
        <a:p>
          <a:endParaRPr lang="en-US"/>
        </a:p>
      </dgm:t>
    </dgm:pt>
    <dgm:pt modelId="{29593181-8F48-4BAB-9B7A-EE44CAA02963}" type="pres">
      <dgm:prSet presAssocID="{B8D85213-D1DF-4ED1-A96F-CFB9FC04F028}" presName="childNode" presStyleLbl="node1" presStyleIdx="0" presStyleCnt="3">
        <dgm:presLayoutVars>
          <dgm:bulletEnabled val="1"/>
        </dgm:presLayoutVars>
      </dgm:prSet>
      <dgm:spPr/>
      <dgm:t>
        <a:bodyPr/>
        <a:lstStyle/>
        <a:p>
          <a:endParaRPr lang="en-US"/>
        </a:p>
      </dgm:t>
    </dgm:pt>
    <dgm:pt modelId="{E8CFC481-31F1-4767-9F58-23C5E1337F70}" type="pres">
      <dgm:prSet presAssocID="{60C59674-213E-49F1-934F-937D9EEFD011}" presName="hSp" presStyleCnt="0"/>
      <dgm:spPr/>
    </dgm:pt>
    <dgm:pt modelId="{A5216332-2460-4C67-A73C-432B937A3028}" type="pres">
      <dgm:prSet presAssocID="{60C59674-213E-49F1-934F-937D9EEFD011}" presName="vProcSp" presStyleCnt="0"/>
      <dgm:spPr/>
    </dgm:pt>
    <dgm:pt modelId="{D69B112B-3DE7-46BA-9DD6-841585EB9927}" type="pres">
      <dgm:prSet presAssocID="{60C59674-213E-49F1-934F-937D9EEFD011}" presName="vSp1" presStyleCnt="0"/>
      <dgm:spPr/>
    </dgm:pt>
    <dgm:pt modelId="{719D1C9A-CD73-4EA8-A259-C911E3543E6D}" type="pres">
      <dgm:prSet presAssocID="{60C59674-213E-49F1-934F-937D9EEFD011}" presName="simulatedConn" presStyleLbl="solidFgAcc1" presStyleIdx="0" presStyleCnt="2" custLinFactY="-126690" custLinFactNeighborX="-7051" custLinFactNeighborY="-200000"/>
      <dgm:spPr>
        <a:solidFill>
          <a:schemeClr val="accent5">
            <a:lumMod val="40000"/>
            <a:lumOff val="60000"/>
          </a:schemeClr>
        </a:solidFill>
      </dgm:spPr>
    </dgm:pt>
    <dgm:pt modelId="{C94B2BCF-BDD7-4AFD-A92A-11D2F51E9280}" type="pres">
      <dgm:prSet presAssocID="{60C59674-213E-49F1-934F-937D9EEFD011}" presName="vSp2" presStyleCnt="0"/>
      <dgm:spPr/>
    </dgm:pt>
    <dgm:pt modelId="{0BCB4D13-1290-41E0-8D8F-90FDA842C6CF}" type="pres">
      <dgm:prSet presAssocID="{60C59674-213E-49F1-934F-937D9EEFD011}" presName="sibTrans" presStyleCnt="0"/>
      <dgm:spPr/>
    </dgm:pt>
    <dgm:pt modelId="{A945035D-8BAF-4222-9C01-352BBC99C0FE}" type="pres">
      <dgm:prSet presAssocID="{84908165-E2D8-4BB2-B7B0-317E33C8C813}" presName="compositeNode" presStyleCnt="0">
        <dgm:presLayoutVars>
          <dgm:bulletEnabled val="1"/>
        </dgm:presLayoutVars>
      </dgm:prSet>
      <dgm:spPr/>
    </dgm:pt>
    <dgm:pt modelId="{55432369-CF84-4A13-8A00-6B06A10D901E}" type="pres">
      <dgm:prSet presAssocID="{84908165-E2D8-4BB2-B7B0-317E33C8C813}" presName="bgRect" presStyleLbl="node1" presStyleIdx="1" presStyleCnt="3" custScaleY="123267"/>
      <dgm:spPr/>
      <dgm:t>
        <a:bodyPr/>
        <a:lstStyle/>
        <a:p>
          <a:endParaRPr lang="en-US"/>
        </a:p>
      </dgm:t>
    </dgm:pt>
    <dgm:pt modelId="{32CFBEBD-E23B-4EBA-BB79-11D925FD578E}" type="pres">
      <dgm:prSet presAssocID="{84908165-E2D8-4BB2-B7B0-317E33C8C813}" presName="parentNode" presStyleLbl="node1" presStyleIdx="1" presStyleCnt="3">
        <dgm:presLayoutVars>
          <dgm:chMax val="0"/>
          <dgm:bulletEnabled val="1"/>
        </dgm:presLayoutVars>
      </dgm:prSet>
      <dgm:spPr/>
      <dgm:t>
        <a:bodyPr/>
        <a:lstStyle/>
        <a:p>
          <a:endParaRPr lang="en-US"/>
        </a:p>
      </dgm:t>
    </dgm:pt>
    <dgm:pt modelId="{14BFD8FE-62F8-4FAB-910A-6976257F442D}" type="pres">
      <dgm:prSet presAssocID="{84908165-E2D8-4BB2-B7B0-317E33C8C813}" presName="childNode" presStyleLbl="node1" presStyleIdx="1" presStyleCnt="3">
        <dgm:presLayoutVars>
          <dgm:bulletEnabled val="1"/>
        </dgm:presLayoutVars>
      </dgm:prSet>
      <dgm:spPr/>
      <dgm:t>
        <a:bodyPr/>
        <a:lstStyle/>
        <a:p>
          <a:endParaRPr lang="en-US"/>
        </a:p>
      </dgm:t>
    </dgm:pt>
    <dgm:pt modelId="{A3C1754E-64A9-403C-BCE0-37F1F807D5CC}" type="pres">
      <dgm:prSet presAssocID="{3B392E3D-6D0C-4ED8-A2CA-DE36A8B779BE}" presName="hSp" presStyleCnt="0"/>
      <dgm:spPr/>
    </dgm:pt>
    <dgm:pt modelId="{58983C19-E07C-4EB0-9720-16FB77C48A6D}" type="pres">
      <dgm:prSet presAssocID="{3B392E3D-6D0C-4ED8-A2CA-DE36A8B779BE}" presName="vProcSp" presStyleCnt="0"/>
      <dgm:spPr/>
    </dgm:pt>
    <dgm:pt modelId="{A88E35B9-40FC-4AFD-8F52-F27D174A74E9}" type="pres">
      <dgm:prSet presAssocID="{3B392E3D-6D0C-4ED8-A2CA-DE36A8B779BE}" presName="vSp1" presStyleCnt="0"/>
      <dgm:spPr/>
    </dgm:pt>
    <dgm:pt modelId="{8C4D1667-672D-4F7F-8383-8D899AC9C14A}" type="pres">
      <dgm:prSet presAssocID="{3B392E3D-6D0C-4ED8-A2CA-DE36A8B779BE}" presName="simulatedConn" presStyleLbl="solidFgAcc1" presStyleIdx="1" presStyleCnt="2"/>
      <dgm:spPr>
        <a:solidFill>
          <a:schemeClr val="accent5">
            <a:lumMod val="40000"/>
            <a:lumOff val="60000"/>
          </a:schemeClr>
        </a:solidFill>
      </dgm:spPr>
    </dgm:pt>
    <dgm:pt modelId="{D43E2C37-5DCD-41F8-8275-F0E21D5FCB46}" type="pres">
      <dgm:prSet presAssocID="{3B392E3D-6D0C-4ED8-A2CA-DE36A8B779BE}" presName="vSp2" presStyleCnt="0"/>
      <dgm:spPr/>
    </dgm:pt>
    <dgm:pt modelId="{AC3E7EEF-D3AE-4D9B-852D-2769DEA64B8B}" type="pres">
      <dgm:prSet presAssocID="{3B392E3D-6D0C-4ED8-A2CA-DE36A8B779BE}" presName="sibTrans" presStyleCnt="0"/>
      <dgm:spPr/>
    </dgm:pt>
    <dgm:pt modelId="{7C94A055-A73B-46D7-B0C8-EB84787D71A8}" type="pres">
      <dgm:prSet presAssocID="{DD2902A0-B779-40FA-A989-E6ADDCDF2126}" presName="compositeNode" presStyleCnt="0">
        <dgm:presLayoutVars>
          <dgm:bulletEnabled val="1"/>
        </dgm:presLayoutVars>
      </dgm:prSet>
      <dgm:spPr/>
    </dgm:pt>
    <dgm:pt modelId="{8146409B-7869-4F43-A68E-EB43B936ADA5}" type="pres">
      <dgm:prSet presAssocID="{DD2902A0-B779-40FA-A989-E6ADDCDF2126}" presName="bgRect" presStyleLbl="node1" presStyleIdx="2" presStyleCnt="3" custScaleY="126663" custLinFactNeighborX="1496" custLinFactNeighborY="9784"/>
      <dgm:spPr/>
      <dgm:t>
        <a:bodyPr/>
        <a:lstStyle/>
        <a:p>
          <a:endParaRPr lang="en-US"/>
        </a:p>
      </dgm:t>
    </dgm:pt>
    <dgm:pt modelId="{9C411CDA-4E33-4AF2-B2EA-B56284717400}" type="pres">
      <dgm:prSet presAssocID="{DD2902A0-B779-40FA-A989-E6ADDCDF2126}" presName="parentNode" presStyleLbl="node1" presStyleIdx="2" presStyleCnt="3">
        <dgm:presLayoutVars>
          <dgm:chMax val="0"/>
          <dgm:bulletEnabled val="1"/>
        </dgm:presLayoutVars>
      </dgm:prSet>
      <dgm:spPr/>
      <dgm:t>
        <a:bodyPr/>
        <a:lstStyle/>
        <a:p>
          <a:endParaRPr lang="en-US"/>
        </a:p>
      </dgm:t>
    </dgm:pt>
    <dgm:pt modelId="{B82EE83F-8A68-42FB-A791-688010798E0A}" type="pres">
      <dgm:prSet presAssocID="{DD2902A0-B779-40FA-A989-E6ADDCDF2126}" presName="childNode" presStyleLbl="node1" presStyleIdx="2" presStyleCnt="3">
        <dgm:presLayoutVars>
          <dgm:bulletEnabled val="1"/>
        </dgm:presLayoutVars>
      </dgm:prSet>
      <dgm:spPr/>
      <dgm:t>
        <a:bodyPr/>
        <a:lstStyle/>
        <a:p>
          <a:endParaRPr lang="en-US"/>
        </a:p>
      </dgm:t>
    </dgm:pt>
  </dgm:ptLst>
  <dgm:cxnLst>
    <dgm:cxn modelId="{33ECA398-56E5-49AC-8190-CBB7EF1CCAF5}" srcId="{DD2902A0-B779-40FA-A989-E6ADDCDF2126}" destId="{48AB1EF7-89C5-4C37-9781-47D3D95F041D}" srcOrd="0" destOrd="0" parTransId="{F5E1DFB4-79E5-4A53-8A12-2C5421D8F879}" sibTransId="{5F7C0AD2-C79F-48F4-9BCB-4ED6860C1B11}"/>
    <dgm:cxn modelId="{B6E178B8-3321-EE4E-B735-3FBEE64B76FB}" type="presOf" srcId="{84908165-E2D8-4BB2-B7B0-317E33C8C813}" destId="{55432369-CF84-4A13-8A00-6B06A10D901E}" srcOrd="0" destOrd="0" presId="urn:microsoft.com/office/officeart/2005/8/layout/hProcess7#1"/>
    <dgm:cxn modelId="{4FB6A1E4-0AB8-46AF-AF27-9FC4FEFD7EE0}" srcId="{83F61B76-C487-4FA3-88E3-86C45F08181A}" destId="{DD2902A0-B779-40FA-A989-E6ADDCDF2126}" srcOrd="2" destOrd="0" parTransId="{CAF82114-F2D4-4190-ACA7-5B1162AE7686}" sibTransId="{B443CF58-AA9F-44D8-A2F4-399712AABACA}"/>
    <dgm:cxn modelId="{941DCDC5-4245-1E42-AEE4-1F2F8BA9589D}" type="presOf" srcId="{7F7FC1A9-80D3-47AA-A1E3-28BD13F833E6}" destId="{B82EE83F-8A68-42FB-A791-688010798E0A}" srcOrd="0" destOrd="2" presId="urn:microsoft.com/office/officeart/2005/8/layout/hProcess7#1"/>
    <dgm:cxn modelId="{18706346-C097-3146-BF70-591B403CFC53}" type="presOf" srcId="{B8D85213-D1DF-4ED1-A96F-CFB9FC04F028}" destId="{0B30CE2F-577F-4B85-AE58-3FA12B5D4628}" srcOrd="0" destOrd="0" presId="urn:microsoft.com/office/officeart/2005/8/layout/hProcess7#1"/>
    <dgm:cxn modelId="{2E8AA680-CBAD-6D48-AFF4-13F202CFDBE4}" type="presOf" srcId="{B8D85213-D1DF-4ED1-A96F-CFB9FC04F028}" destId="{B54A070A-3D96-439E-A0BF-D90B185CBB99}" srcOrd="1" destOrd="0" presId="urn:microsoft.com/office/officeart/2005/8/layout/hProcess7#1"/>
    <dgm:cxn modelId="{CC55B38C-F87E-40EB-B21C-12F960D66130}" srcId="{B8D85213-D1DF-4ED1-A96F-CFB9FC04F028}" destId="{F9B7A505-D73D-4CBF-A7A9-38BA87CCA9EA}" srcOrd="0" destOrd="0" parTransId="{10F93815-B2F1-4B10-83FF-D6C13BF2D888}" sibTransId="{718C00C3-640E-4BCE-AB7C-4DBA93EF484A}"/>
    <dgm:cxn modelId="{587B7F81-B7CD-4A5F-8F1B-124DFFAEC757}" srcId="{83F61B76-C487-4FA3-88E3-86C45F08181A}" destId="{84908165-E2D8-4BB2-B7B0-317E33C8C813}" srcOrd="1" destOrd="0" parTransId="{C10C345A-5E11-4DB6-B8CB-7AEE6CA3F30F}" sibTransId="{3B392E3D-6D0C-4ED8-A2CA-DE36A8B779BE}"/>
    <dgm:cxn modelId="{E85F7365-EF49-F845-9BE1-26877C479BE9}" type="presOf" srcId="{D911F9A6-2FA9-4C1F-A840-9ECFC2557917}" destId="{B82EE83F-8A68-42FB-A791-688010798E0A}" srcOrd="0" destOrd="3" presId="urn:microsoft.com/office/officeart/2005/8/layout/hProcess7#1"/>
    <dgm:cxn modelId="{B40B8F60-BD86-A746-AA2A-DBFD81A5812B}" type="presOf" srcId="{83F61B76-C487-4FA3-88E3-86C45F08181A}" destId="{17D4D5A3-57EE-43C6-9654-9643D04CF6F1}" srcOrd="0" destOrd="0" presId="urn:microsoft.com/office/officeart/2005/8/layout/hProcess7#1"/>
    <dgm:cxn modelId="{9709D08E-EF49-304F-9FF2-21F21C0AF030}" type="presOf" srcId="{F9B7A505-D73D-4CBF-A7A9-38BA87CCA9EA}" destId="{29593181-8F48-4BAB-9B7A-EE44CAA02963}" srcOrd="0" destOrd="0" presId="urn:microsoft.com/office/officeart/2005/8/layout/hProcess7#1"/>
    <dgm:cxn modelId="{8CF8ECF2-C2B0-F844-A355-8771CEEE00E2}" type="presOf" srcId="{4332BDCF-6B81-4A5A-923C-B1F5F80D9F48}" destId="{14BFD8FE-62F8-4FAB-910A-6976257F442D}" srcOrd="0" destOrd="0" presId="urn:microsoft.com/office/officeart/2005/8/layout/hProcess7#1"/>
    <dgm:cxn modelId="{F7EEA046-9EE3-44CA-BBA6-86B002835214}" srcId="{DD2902A0-B779-40FA-A989-E6ADDCDF2126}" destId="{BDED883E-3DA6-41CC-BD25-1973FE3F33D3}" srcOrd="1" destOrd="0" parTransId="{75432B74-C375-4FB6-9937-207F0A8DC108}" sibTransId="{3FE7AC24-C6D2-4E32-9083-D90F220181E3}"/>
    <dgm:cxn modelId="{84BE5970-A42A-3341-9C64-A70B63CD8E1D}" type="presOf" srcId="{DD2902A0-B779-40FA-A989-E6ADDCDF2126}" destId="{8146409B-7869-4F43-A68E-EB43B936ADA5}" srcOrd="0" destOrd="0" presId="urn:microsoft.com/office/officeart/2005/8/layout/hProcess7#1"/>
    <dgm:cxn modelId="{8B1FFBE1-B16B-FD41-8A5F-D08EFBF74F32}" type="presOf" srcId="{BDED883E-3DA6-41CC-BD25-1973FE3F33D3}" destId="{B82EE83F-8A68-42FB-A791-688010798E0A}" srcOrd="0" destOrd="1" presId="urn:microsoft.com/office/officeart/2005/8/layout/hProcess7#1"/>
    <dgm:cxn modelId="{CB626A2E-A697-4AFE-9876-472E1F3077B8}" srcId="{84908165-E2D8-4BB2-B7B0-317E33C8C813}" destId="{4332BDCF-6B81-4A5A-923C-B1F5F80D9F48}" srcOrd="0" destOrd="0" parTransId="{98B64B0A-A56B-47FC-9167-D37E318F655A}" sibTransId="{D3F3B964-EE7F-403B-8254-A3302A12D343}"/>
    <dgm:cxn modelId="{FE2FFEBE-5487-45B0-8741-09C821C05BB0}" srcId="{DD2902A0-B779-40FA-A989-E6ADDCDF2126}" destId="{D911F9A6-2FA9-4C1F-A840-9ECFC2557917}" srcOrd="3" destOrd="0" parTransId="{396CDCB2-FCFD-4C71-B070-016027AC76C2}" sibTransId="{8A4AC097-640E-4A5C-A919-71E7E0570B81}"/>
    <dgm:cxn modelId="{7042EFAD-E92B-4F27-A330-91BF16C30304}" srcId="{DD2902A0-B779-40FA-A989-E6ADDCDF2126}" destId="{7F7FC1A9-80D3-47AA-A1E3-28BD13F833E6}" srcOrd="2" destOrd="0" parTransId="{AA63BAA6-3736-48AB-A312-F3E46C7B9688}" sibTransId="{581F7463-CF61-4A1C-B497-1BFAC0643971}"/>
    <dgm:cxn modelId="{E99325CD-DFB3-124E-B07B-100FFF984DCE}" type="presOf" srcId="{84908165-E2D8-4BB2-B7B0-317E33C8C813}" destId="{32CFBEBD-E23B-4EBA-BB79-11D925FD578E}" srcOrd="1" destOrd="0" presId="urn:microsoft.com/office/officeart/2005/8/layout/hProcess7#1"/>
    <dgm:cxn modelId="{DBDF4829-D880-694F-A672-B50691CF8CD3}" type="presOf" srcId="{DD2902A0-B779-40FA-A989-E6ADDCDF2126}" destId="{9C411CDA-4E33-4AF2-B2EA-B56284717400}" srcOrd="1" destOrd="0" presId="urn:microsoft.com/office/officeart/2005/8/layout/hProcess7#1"/>
    <dgm:cxn modelId="{4ACC9ECA-B4E6-0241-8990-FC33FF20658E}" type="presOf" srcId="{48AB1EF7-89C5-4C37-9781-47D3D95F041D}" destId="{B82EE83F-8A68-42FB-A791-688010798E0A}" srcOrd="0" destOrd="0" presId="urn:microsoft.com/office/officeart/2005/8/layout/hProcess7#1"/>
    <dgm:cxn modelId="{A8B59265-FA80-4B6B-946D-72FC534794D6}" srcId="{83F61B76-C487-4FA3-88E3-86C45F08181A}" destId="{B8D85213-D1DF-4ED1-A96F-CFB9FC04F028}" srcOrd="0" destOrd="0" parTransId="{5FD30076-8E07-4452-8D57-7E4D7D92CCF3}" sibTransId="{60C59674-213E-49F1-934F-937D9EEFD011}"/>
    <dgm:cxn modelId="{844EA316-4E60-C14C-8977-E6B4A030F664}" type="presParOf" srcId="{17D4D5A3-57EE-43C6-9654-9643D04CF6F1}" destId="{B0D7E90A-F3AE-4EFC-A705-AC349B42A131}" srcOrd="0" destOrd="0" presId="urn:microsoft.com/office/officeart/2005/8/layout/hProcess7#1"/>
    <dgm:cxn modelId="{F4398FF4-1215-884A-B037-A8684ED94AC4}" type="presParOf" srcId="{B0D7E90A-F3AE-4EFC-A705-AC349B42A131}" destId="{0B30CE2F-577F-4B85-AE58-3FA12B5D4628}" srcOrd="0" destOrd="0" presId="urn:microsoft.com/office/officeart/2005/8/layout/hProcess7#1"/>
    <dgm:cxn modelId="{DFA4124D-9CF7-254D-8E4F-1EB7A583F3D5}" type="presParOf" srcId="{B0D7E90A-F3AE-4EFC-A705-AC349B42A131}" destId="{B54A070A-3D96-439E-A0BF-D90B185CBB99}" srcOrd="1" destOrd="0" presId="urn:microsoft.com/office/officeart/2005/8/layout/hProcess7#1"/>
    <dgm:cxn modelId="{89E95B42-AB1E-5C49-BCD5-56FB8CE690A2}" type="presParOf" srcId="{B0D7E90A-F3AE-4EFC-A705-AC349B42A131}" destId="{29593181-8F48-4BAB-9B7A-EE44CAA02963}" srcOrd="2" destOrd="0" presId="urn:microsoft.com/office/officeart/2005/8/layout/hProcess7#1"/>
    <dgm:cxn modelId="{F063711C-C107-1B46-8444-FEF0B5D6350D}" type="presParOf" srcId="{17D4D5A3-57EE-43C6-9654-9643D04CF6F1}" destId="{E8CFC481-31F1-4767-9F58-23C5E1337F70}" srcOrd="1" destOrd="0" presId="urn:microsoft.com/office/officeart/2005/8/layout/hProcess7#1"/>
    <dgm:cxn modelId="{10286726-0663-DF4D-897B-389CF3834CEF}" type="presParOf" srcId="{17D4D5A3-57EE-43C6-9654-9643D04CF6F1}" destId="{A5216332-2460-4C67-A73C-432B937A3028}" srcOrd="2" destOrd="0" presId="urn:microsoft.com/office/officeart/2005/8/layout/hProcess7#1"/>
    <dgm:cxn modelId="{A5471819-54EA-7844-81B1-D9D502095AB6}" type="presParOf" srcId="{A5216332-2460-4C67-A73C-432B937A3028}" destId="{D69B112B-3DE7-46BA-9DD6-841585EB9927}" srcOrd="0" destOrd="0" presId="urn:microsoft.com/office/officeart/2005/8/layout/hProcess7#1"/>
    <dgm:cxn modelId="{E91B1B12-B9D3-1049-8081-3333204BF138}" type="presParOf" srcId="{A5216332-2460-4C67-A73C-432B937A3028}" destId="{719D1C9A-CD73-4EA8-A259-C911E3543E6D}" srcOrd="1" destOrd="0" presId="urn:microsoft.com/office/officeart/2005/8/layout/hProcess7#1"/>
    <dgm:cxn modelId="{EEEC50E9-EAE1-2E44-9BC8-CB5077E9DCC3}" type="presParOf" srcId="{A5216332-2460-4C67-A73C-432B937A3028}" destId="{C94B2BCF-BDD7-4AFD-A92A-11D2F51E9280}" srcOrd="2" destOrd="0" presId="urn:microsoft.com/office/officeart/2005/8/layout/hProcess7#1"/>
    <dgm:cxn modelId="{8C32C0B1-312E-FE4C-B9C6-1EC3BD330CB1}" type="presParOf" srcId="{17D4D5A3-57EE-43C6-9654-9643D04CF6F1}" destId="{0BCB4D13-1290-41E0-8D8F-90FDA842C6CF}" srcOrd="3" destOrd="0" presId="urn:microsoft.com/office/officeart/2005/8/layout/hProcess7#1"/>
    <dgm:cxn modelId="{26DC3509-63D7-C440-8B25-EC1BD1758AE6}" type="presParOf" srcId="{17D4D5A3-57EE-43C6-9654-9643D04CF6F1}" destId="{A945035D-8BAF-4222-9C01-352BBC99C0FE}" srcOrd="4" destOrd="0" presId="urn:microsoft.com/office/officeart/2005/8/layout/hProcess7#1"/>
    <dgm:cxn modelId="{0004D6A9-3719-E84C-BEEF-35F0384CF644}" type="presParOf" srcId="{A945035D-8BAF-4222-9C01-352BBC99C0FE}" destId="{55432369-CF84-4A13-8A00-6B06A10D901E}" srcOrd="0" destOrd="0" presId="urn:microsoft.com/office/officeart/2005/8/layout/hProcess7#1"/>
    <dgm:cxn modelId="{23205583-A729-7E4F-849E-B157B03BFF03}" type="presParOf" srcId="{A945035D-8BAF-4222-9C01-352BBC99C0FE}" destId="{32CFBEBD-E23B-4EBA-BB79-11D925FD578E}" srcOrd="1" destOrd="0" presId="urn:microsoft.com/office/officeart/2005/8/layout/hProcess7#1"/>
    <dgm:cxn modelId="{5FC02A77-D8F3-B746-AC9D-529542E49B08}" type="presParOf" srcId="{A945035D-8BAF-4222-9C01-352BBC99C0FE}" destId="{14BFD8FE-62F8-4FAB-910A-6976257F442D}" srcOrd="2" destOrd="0" presId="urn:microsoft.com/office/officeart/2005/8/layout/hProcess7#1"/>
    <dgm:cxn modelId="{96364C6E-7B29-F849-9EE3-D57EA653380C}" type="presParOf" srcId="{17D4D5A3-57EE-43C6-9654-9643D04CF6F1}" destId="{A3C1754E-64A9-403C-BCE0-37F1F807D5CC}" srcOrd="5" destOrd="0" presId="urn:microsoft.com/office/officeart/2005/8/layout/hProcess7#1"/>
    <dgm:cxn modelId="{436D09CB-99D4-F749-9684-DE5DDCD158B5}" type="presParOf" srcId="{17D4D5A3-57EE-43C6-9654-9643D04CF6F1}" destId="{58983C19-E07C-4EB0-9720-16FB77C48A6D}" srcOrd="6" destOrd="0" presId="urn:microsoft.com/office/officeart/2005/8/layout/hProcess7#1"/>
    <dgm:cxn modelId="{AB21CE92-60AA-F046-8B88-AF94883AFD1F}" type="presParOf" srcId="{58983C19-E07C-4EB0-9720-16FB77C48A6D}" destId="{A88E35B9-40FC-4AFD-8F52-F27D174A74E9}" srcOrd="0" destOrd="0" presId="urn:microsoft.com/office/officeart/2005/8/layout/hProcess7#1"/>
    <dgm:cxn modelId="{7B34CB76-667A-2241-8E46-810F314709B8}" type="presParOf" srcId="{58983C19-E07C-4EB0-9720-16FB77C48A6D}" destId="{8C4D1667-672D-4F7F-8383-8D899AC9C14A}" srcOrd="1" destOrd="0" presId="urn:microsoft.com/office/officeart/2005/8/layout/hProcess7#1"/>
    <dgm:cxn modelId="{2F2907FE-9D14-5240-88A9-B62026652437}" type="presParOf" srcId="{58983C19-E07C-4EB0-9720-16FB77C48A6D}" destId="{D43E2C37-5DCD-41F8-8275-F0E21D5FCB46}" srcOrd="2" destOrd="0" presId="urn:microsoft.com/office/officeart/2005/8/layout/hProcess7#1"/>
    <dgm:cxn modelId="{C19336E4-1D8E-8646-842C-1B9CE8ADCB65}" type="presParOf" srcId="{17D4D5A3-57EE-43C6-9654-9643D04CF6F1}" destId="{AC3E7EEF-D3AE-4D9B-852D-2769DEA64B8B}" srcOrd="7" destOrd="0" presId="urn:microsoft.com/office/officeart/2005/8/layout/hProcess7#1"/>
    <dgm:cxn modelId="{76CE6F1B-6621-BC47-B580-A8F77D3C03AA}" type="presParOf" srcId="{17D4D5A3-57EE-43C6-9654-9643D04CF6F1}" destId="{7C94A055-A73B-46D7-B0C8-EB84787D71A8}" srcOrd="8" destOrd="0" presId="urn:microsoft.com/office/officeart/2005/8/layout/hProcess7#1"/>
    <dgm:cxn modelId="{80625D6A-C028-BE40-AAF8-EE959C78657D}" type="presParOf" srcId="{7C94A055-A73B-46D7-B0C8-EB84787D71A8}" destId="{8146409B-7869-4F43-A68E-EB43B936ADA5}" srcOrd="0" destOrd="0" presId="urn:microsoft.com/office/officeart/2005/8/layout/hProcess7#1"/>
    <dgm:cxn modelId="{31B66F76-7BE7-8848-8048-40DD6DE4B2F7}" type="presParOf" srcId="{7C94A055-A73B-46D7-B0C8-EB84787D71A8}" destId="{9C411CDA-4E33-4AF2-B2EA-B56284717400}" srcOrd="1" destOrd="0" presId="urn:microsoft.com/office/officeart/2005/8/layout/hProcess7#1"/>
    <dgm:cxn modelId="{37396C6D-7117-774A-9466-2E090CA5D84D}" type="presParOf" srcId="{7C94A055-A73B-46D7-B0C8-EB84787D71A8}" destId="{B82EE83F-8A68-42FB-A791-688010798E0A}" srcOrd="2" destOrd="0" presId="urn:microsoft.com/office/officeart/2005/8/layout/hProcess7#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B30CE2F-577F-4B85-AE58-3FA12B5D4628}">
      <dsp:nvSpPr>
        <dsp:cNvPr id="0" name=""/>
        <dsp:cNvSpPr/>
      </dsp:nvSpPr>
      <dsp:spPr>
        <a:xfrm>
          <a:off x="25485" y="-75512"/>
          <a:ext cx="3212899" cy="4903553"/>
        </a:xfrm>
        <a:prstGeom prst="roundRect">
          <a:avLst>
            <a:gd name="adj" fmla="val 5000"/>
          </a:avLst>
        </a:prstGeom>
        <a:solidFill>
          <a:schemeClr val="tx2"/>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130302" rIns="168910" bIns="0" numCol="1" spcCol="1270" anchor="t" anchorCtr="0">
          <a:noAutofit/>
        </a:bodyPr>
        <a:lstStyle/>
        <a:p>
          <a:pPr lvl="0" algn="r" defTabSz="1689100">
            <a:lnSpc>
              <a:spcPct val="90000"/>
            </a:lnSpc>
            <a:spcBef>
              <a:spcPct val="0"/>
            </a:spcBef>
            <a:spcAft>
              <a:spcPct val="35000"/>
            </a:spcAft>
          </a:pPr>
          <a:r>
            <a:rPr lang="en-GB" sz="3800" kern="1200" dirty="0">
              <a:solidFill>
                <a:schemeClr val="bg1"/>
              </a:solidFill>
              <a:latin typeface="Arial" panose="020B0604020202020204" pitchFamily="34" charset="0"/>
              <a:cs typeface="Arial" panose="020B0604020202020204" pitchFamily="34" charset="0"/>
            </a:rPr>
            <a:t>Vision</a:t>
          </a:r>
        </a:p>
      </dsp:txBody>
      <dsp:txXfrm rot="16200000">
        <a:off x="-1663681" y="1613654"/>
        <a:ext cx="4020913" cy="642579"/>
      </dsp:txXfrm>
    </dsp:sp>
    <dsp:sp modelId="{29593181-8F48-4BAB-9B7A-EE44CAA02963}">
      <dsp:nvSpPr>
        <dsp:cNvPr id="0" name=""/>
        <dsp:cNvSpPr/>
      </dsp:nvSpPr>
      <dsp:spPr>
        <a:xfrm>
          <a:off x="668065" y="-75512"/>
          <a:ext cx="2393610" cy="4903553"/>
        </a:xfrm>
        <a:prstGeom prst="rect">
          <a:avLst/>
        </a:prstGeom>
        <a:noFill/>
        <a:ln>
          <a:noFill/>
        </a:ln>
        <a:effectLst>
          <a:outerShdw blurRad="40000" dist="20000" dir="5400000" rotWithShape="0">
            <a:srgbClr val="000000">
              <a:alpha val="38000"/>
            </a:srgbClr>
          </a:outerShdw>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75438" rIns="0" bIns="0" numCol="1" spcCol="1270" anchor="t" anchorCtr="0">
          <a:noAutofit/>
        </a:bodyPr>
        <a:lstStyle/>
        <a:p>
          <a:pPr lvl="0" algn="l" defTabSz="977900">
            <a:lnSpc>
              <a:spcPct val="90000"/>
            </a:lnSpc>
            <a:spcBef>
              <a:spcPct val="0"/>
            </a:spcBef>
            <a:spcAft>
              <a:spcPct val="35000"/>
            </a:spcAft>
          </a:pPr>
          <a:r>
            <a:rPr lang="en-GB" sz="2200" b="1" kern="1200" dirty="0">
              <a:solidFill>
                <a:srgbClr val="FFFFFF"/>
              </a:solidFill>
              <a:latin typeface="Arial" panose="020B0604020202020204" pitchFamily="34" charset="0"/>
              <a:cs typeface="Arial" panose="020B0604020202020204" pitchFamily="34" charset="0"/>
            </a:rPr>
            <a:t> </a:t>
          </a:r>
        </a:p>
        <a:p>
          <a:pPr lvl="0" algn="l" defTabSz="977900">
            <a:lnSpc>
              <a:spcPct val="90000"/>
            </a:lnSpc>
            <a:spcBef>
              <a:spcPct val="0"/>
            </a:spcBef>
            <a:spcAft>
              <a:spcPct val="35000"/>
            </a:spcAft>
          </a:pPr>
          <a:endParaRPr lang="en-GB" sz="2200" b="1" kern="1200" dirty="0">
            <a:solidFill>
              <a:srgbClr val="FFFFFF"/>
            </a:solidFill>
            <a:latin typeface="Arial" panose="020B0604020202020204" pitchFamily="34" charset="0"/>
            <a:cs typeface="Arial" panose="020B0604020202020204" pitchFamily="34" charset="0"/>
          </a:endParaRPr>
        </a:p>
        <a:p>
          <a:pPr lvl="0" algn="l" defTabSz="977900">
            <a:lnSpc>
              <a:spcPct val="90000"/>
            </a:lnSpc>
            <a:spcBef>
              <a:spcPct val="0"/>
            </a:spcBef>
            <a:spcAft>
              <a:spcPct val="35000"/>
            </a:spcAft>
          </a:pPr>
          <a:endParaRPr lang="en-ZA" sz="2000" kern="1200" dirty="0"/>
        </a:p>
        <a:p>
          <a:pPr lvl="0" algn="l" defTabSz="977900">
            <a:lnSpc>
              <a:spcPct val="90000"/>
            </a:lnSpc>
            <a:spcBef>
              <a:spcPct val="0"/>
            </a:spcBef>
            <a:spcAft>
              <a:spcPct val="35000"/>
            </a:spcAft>
          </a:pPr>
          <a:endParaRPr lang="en-ZA" sz="2000" kern="1200" dirty="0"/>
        </a:p>
        <a:p>
          <a:pPr lvl="0" algn="l" defTabSz="977900">
            <a:lnSpc>
              <a:spcPct val="90000"/>
            </a:lnSpc>
            <a:spcBef>
              <a:spcPct val="0"/>
            </a:spcBef>
            <a:spcAft>
              <a:spcPct val="35000"/>
            </a:spcAft>
          </a:pPr>
          <a:endParaRPr lang="en-ZA" sz="2000" kern="1200" dirty="0"/>
        </a:p>
        <a:p>
          <a:pPr lvl="0" algn="l" defTabSz="977900">
            <a:lnSpc>
              <a:spcPct val="90000"/>
            </a:lnSpc>
            <a:spcBef>
              <a:spcPct val="0"/>
            </a:spcBef>
            <a:spcAft>
              <a:spcPct val="35000"/>
            </a:spcAft>
          </a:pPr>
          <a:r>
            <a:rPr lang="en-ZA" sz="1800" kern="1200" dirty="0">
              <a:solidFill>
                <a:schemeClr val="bg1"/>
              </a:solidFill>
              <a:latin typeface="Arial" panose="020B0604020202020204" pitchFamily="34" charset="0"/>
              <a:cs typeface="Arial" panose="020B0604020202020204" pitchFamily="34" charset="0"/>
            </a:rPr>
            <a:t>Safe, reliable and sustainable railway operations, recognised globally</a:t>
          </a:r>
          <a:endParaRPr lang="en-GB" sz="1800" kern="1200" dirty="0">
            <a:solidFill>
              <a:schemeClr val="bg1"/>
            </a:solidFill>
            <a:latin typeface="Arial" panose="020B0604020202020204" pitchFamily="34" charset="0"/>
            <a:cs typeface="Arial" panose="020B0604020202020204" pitchFamily="34" charset="0"/>
          </a:endParaRPr>
        </a:p>
      </dsp:txBody>
      <dsp:txXfrm>
        <a:off x="668065" y="-75512"/>
        <a:ext cx="2393610" cy="4903553"/>
      </dsp:txXfrm>
    </dsp:sp>
    <dsp:sp modelId="{55432369-CF84-4A13-8A00-6B06A10D901E}">
      <dsp:nvSpPr>
        <dsp:cNvPr id="0" name=""/>
        <dsp:cNvSpPr/>
      </dsp:nvSpPr>
      <dsp:spPr>
        <a:xfrm>
          <a:off x="3326098" y="-75512"/>
          <a:ext cx="3212899" cy="4752534"/>
        </a:xfrm>
        <a:prstGeom prst="roundRect">
          <a:avLst>
            <a:gd name="adj" fmla="val 5000"/>
          </a:avLst>
        </a:prstGeom>
        <a:gradFill flip="none" rotWithShape="1">
          <a:gsLst>
            <a:gs pos="0">
              <a:schemeClr val="tx2">
                <a:lumMod val="60000"/>
                <a:lumOff val="40000"/>
              </a:schemeClr>
            </a:gs>
            <a:gs pos="92000">
              <a:srgbClr val="FFFFFF"/>
            </a:gs>
          </a:gsLst>
          <a:lin ang="0" scaled="1"/>
          <a:tileRect/>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130302" rIns="168910" bIns="0" numCol="1" spcCol="1270" anchor="t" anchorCtr="0">
          <a:noAutofit/>
        </a:bodyPr>
        <a:lstStyle/>
        <a:p>
          <a:pPr lvl="0" algn="r" defTabSz="1689100">
            <a:lnSpc>
              <a:spcPct val="90000"/>
            </a:lnSpc>
            <a:spcBef>
              <a:spcPct val="0"/>
            </a:spcBef>
            <a:spcAft>
              <a:spcPct val="35000"/>
            </a:spcAft>
          </a:pPr>
          <a:r>
            <a:rPr lang="en-GB" sz="3800" kern="1200" dirty="0">
              <a:latin typeface="Arial" panose="020B0604020202020204" pitchFamily="34" charset="0"/>
              <a:cs typeface="Arial" panose="020B0604020202020204" pitchFamily="34" charset="0"/>
            </a:rPr>
            <a:t>Mission</a:t>
          </a:r>
        </a:p>
      </dsp:txBody>
      <dsp:txXfrm rot="16200000">
        <a:off x="1698848" y="1551736"/>
        <a:ext cx="3897078" cy="642579"/>
      </dsp:txXfrm>
    </dsp:sp>
    <dsp:sp modelId="{719D1C9A-CD73-4EA8-A259-C911E3543E6D}">
      <dsp:nvSpPr>
        <dsp:cNvPr id="0" name=""/>
        <dsp:cNvSpPr/>
      </dsp:nvSpPr>
      <dsp:spPr>
        <a:xfrm rot="5400000">
          <a:off x="3025017" y="1741042"/>
          <a:ext cx="566326" cy="481934"/>
        </a:xfrm>
        <a:prstGeom prst="flowChartExtract">
          <a:avLst/>
        </a:prstGeom>
        <a:solidFill>
          <a:schemeClr val="accent5">
            <a:lumMod val="40000"/>
            <a:lumOff val="60000"/>
          </a:schemeClr>
        </a:solidFill>
        <a:ln w="9525" cap="flat" cmpd="sng" algn="ctr">
          <a:solidFill>
            <a:schemeClr val="accent1">
              <a:shade val="50000"/>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14BFD8FE-62F8-4FAB-910A-6976257F442D}">
      <dsp:nvSpPr>
        <dsp:cNvPr id="0" name=""/>
        <dsp:cNvSpPr/>
      </dsp:nvSpPr>
      <dsp:spPr>
        <a:xfrm>
          <a:off x="3968678" y="-75512"/>
          <a:ext cx="2393610" cy="4752534"/>
        </a:xfrm>
        <a:prstGeom prst="rect">
          <a:avLst/>
        </a:prstGeom>
        <a:noFill/>
        <a:ln>
          <a:noFill/>
        </a:ln>
        <a:effectLst>
          <a:outerShdw blurRad="40000" dist="20000" dir="5400000" rotWithShape="0">
            <a:srgbClr val="000000">
              <a:alpha val="38000"/>
            </a:srgbClr>
          </a:outerShdw>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61722" rIns="0" bIns="0" numCol="1" spcCol="1270" anchor="t" anchorCtr="0">
          <a:noAutofit/>
        </a:bodyPr>
        <a:lstStyle/>
        <a:p>
          <a:pPr lvl="0" algn="l" defTabSz="800100">
            <a:lnSpc>
              <a:spcPct val="90000"/>
            </a:lnSpc>
            <a:spcBef>
              <a:spcPct val="0"/>
            </a:spcBef>
            <a:spcAft>
              <a:spcPct val="35000"/>
            </a:spcAft>
          </a:pPr>
          <a:endParaRPr lang="en-GB" sz="1800" kern="1200" dirty="0">
            <a:latin typeface="Arial Narrow"/>
            <a:cs typeface="Arial Narrow"/>
          </a:endParaRPr>
        </a:p>
        <a:p>
          <a:pPr lvl="0" algn="l" defTabSz="800100">
            <a:lnSpc>
              <a:spcPct val="90000"/>
            </a:lnSpc>
            <a:spcBef>
              <a:spcPct val="0"/>
            </a:spcBef>
            <a:spcAft>
              <a:spcPct val="35000"/>
            </a:spcAft>
          </a:pPr>
          <a:endParaRPr lang="en-GB" sz="1800" kern="1200" dirty="0">
            <a:latin typeface="Arial Narrow"/>
            <a:cs typeface="Arial Narrow"/>
          </a:endParaRPr>
        </a:p>
        <a:p>
          <a:pPr lvl="0" algn="l" defTabSz="800100">
            <a:lnSpc>
              <a:spcPct val="90000"/>
            </a:lnSpc>
            <a:spcBef>
              <a:spcPct val="0"/>
            </a:spcBef>
            <a:spcAft>
              <a:spcPct val="35000"/>
            </a:spcAft>
          </a:pPr>
          <a:endParaRPr lang="en-GB" sz="1800" kern="1200" dirty="0">
            <a:latin typeface="Arial Narrow"/>
            <a:cs typeface="Arial Narrow"/>
          </a:endParaRPr>
        </a:p>
        <a:p>
          <a:pPr lvl="0" algn="just" defTabSz="800100">
            <a:lnSpc>
              <a:spcPct val="90000"/>
            </a:lnSpc>
            <a:spcBef>
              <a:spcPct val="0"/>
            </a:spcBef>
            <a:spcAft>
              <a:spcPct val="35000"/>
            </a:spcAft>
          </a:pPr>
          <a:endParaRPr lang="en-GB" sz="1800" kern="1200" dirty="0">
            <a:latin typeface="Arial Narrow"/>
            <a:cs typeface="Arial Narrow"/>
          </a:endParaRPr>
        </a:p>
        <a:p>
          <a:pPr lvl="0" algn="just" defTabSz="800100">
            <a:lnSpc>
              <a:spcPct val="90000"/>
            </a:lnSpc>
            <a:spcBef>
              <a:spcPct val="0"/>
            </a:spcBef>
            <a:spcAft>
              <a:spcPct val="35000"/>
            </a:spcAft>
          </a:pPr>
          <a:endParaRPr lang="en-GB" sz="1800" kern="1200" dirty="0">
            <a:latin typeface="Arial Narrow"/>
            <a:cs typeface="Arial Narrow"/>
          </a:endParaRPr>
        </a:p>
        <a:p>
          <a:pPr lvl="0" algn="just" defTabSz="800100">
            <a:lnSpc>
              <a:spcPct val="90000"/>
            </a:lnSpc>
            <a:spcBef>
              <a:spcPct val="0"/>
            </a:spcBef>
            <a:spcAft>
              <a:spcPct val="35000"/>
            </a:spcAft>
          </a:pPr>
          <a:endParaRPr lang="en-GB" sz="1800" kern="1200" dirty="0">
            <a:latin typeface="Arial Narrow"/>
            <a:cs typeface="Arial Narrow"/>
          </a:endParaRPr>
        </a:p>
        <a:p>
          <a:pPr lvl="0" algn="l" defTabSz="800100">
            <a:lnSpc>
              <a:spcPct val="90000"/>
            </a:lnSpc>
            <a:spcBef>
              <a:spcPct val="0"/>
            </a:spcBef>
            <a:spcAft>
              <a:spcPct val="35000"/>
            </a:spcAft>
          </a:pPr>
          <a:r>
            <a:rPr lang="en-US" sz="1800" kern="1200" dirty="0">
              <a:latin typeface="Arial" panose="020B0604020202020204" pitchFamily="34" charset="0"/>
              <a:cs typeface="Arial" panose="020B0604020202020204" pitchFamily="34" charset="0"/>
            </a:rPr>
            <a:t>To oversee and promote safe railway operations through appropriate support, monitoring and enforcement, guided by an enabling regulatory framework</a:t>
          </a:r>
          <a:endParaRPr lang="en-GB" sz="1800" kern="1200" dirty="0">
            <a:latin typeface="Arial" panose="020B0604020202020204" pitchFamily="34" charset="0"/>
            <a:cs typeface="Arial" panose="020B0604020202020204" pitchFamily="34" charset="0"/>
          </a:endParaRPr>
        </a:p>
      </dsp:txBody>
      <dsp:txXfrm>
        <a:off x="3968678" y="-75512"/>
        <a:ext cx="2393610" cy="4752534"/>
      </dsp:txXfrm>
    </dsp:sp>
    <dsp:sp modelId="{8146409B-7869-4F43-A68E-EB43B936ADA5}">
      <dsp:nvSpPr>
        <dsp:cNvPr id="0" name=""/>
        <dsp:cNvSpPr/>
      </dsp:nvSpPr>
      <dsp:spPr>
        <a:xfrm>
          <a:off x="6652196" y="-75512"/>
          <a:ext cx="3212899" cy="4883466"/>
        </a:xfrm>
        <a:prstGeom prst="roundRect">
          <a:avLst>
            <a:gd name="adj" fmla="val 5000"/>
          </a:avLst>
        </a:prstGeom>
        <a:solidFill>
          <a:schemeClr val="bg1"/>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130302" rIns="168910" bIns="0" numCol="1" spcCol="1270" anchor="t" anchorCtr="0">
          <a:noAutofit/>
        </a:bodyPr>
        <a:lstStyle/>
        <a:p>
          <a:pPr lvl="0" algn="r" defTabSz="1689100">
            <a:lnSpc>
              <a:spcPct val="90000"/>
            </a:lnSpc>
            <a:spcBef>
              <a:spcPct val="0"/>
            </a:spcBef>
            <a:spcAft>
              <a:spcPct val="35000"/>
            </a:spcAft>
          </a:pPr>
          <a:r>
            <a:rPr lang="en-GB" sz="3800" kern="1200" dirty="0">
              <a:latin typeface="Arial" panose="020B0604020202020204" pitchFamily="34" charset="0"/>
              <a:cs typeface="Arial" panose="020B0604020202020204" pitchFamily="34" charset="0"/>
            </a:rPr>
            <a:t>Values</a:t>
          </a:r>
        </a:p>
      </dsp:txBody>
      <dsp:txXfrm rot="16200000">
        <a:off x="4971264" y="1605418"/>
        <a:ext cx="4004442" cy="642579"/>
      </dsp:txXfrm>
    </dsp:sp>
    <dsp:sp modelId="{8C4D1667-672D-4F7F-8383-8D899AC9C14A}">
      <dsp:nvSpPr>
        <dsp:cNvPr id="0" name=""/>
        <dsp:cNvSpPr/>
      </dsp:nvSpPr>
      <dsp:spPr>
        <a:xfrm rot="5400000">
          <a:off x="6384350" y="2987093"/>
          <a:ext cx="566326" cy="481934"/>
        </a:xfrm>
        <a:prstGeom prst="flowChartExtract">
          <a:avLst/>
        </a:prstGeom>
        <a:solidFill>
          <a:schemeClr val="accent5">
            <a:lumMod val="40000"/>
            <a:lumOff val="60000"/>
          </a:schemeClr>
        </a:solidFill>
        <a:ln w="9525" cap="flat" cmpd="sng" algn="ctr">
          <a:solidFill>
            <a:schemeClr val="accent1">
              <a:shade val="50000"/>
              <a:hueOff val="361437"/>
              <a:satOff val="-7560"/>
              <a:lumOff val="42063"/>
              <a:alphaOff val="0"/>
            </a:schemeClr>
          </a:solidFill>
          <a:prstDash val="solid"/>
        </a:ln>
        <a:effectLst/>
      </dsp:spPr>
      <dsp:style>
        <a:lnRef idx="1">
          <a:scrgbClr r="0" g="0" b="0"/>
        </a:lnRef>
        <a:fillRef idx="2">
          <a:scrgbClr r="0" g="0" b="0"/>
        </a:fillRef>
        <a:effectRef idx="0">
          <a:scrgbClr r="0" g="0" b="0"/>
        </a:effectRef>
        <a:fontRef idx="minor"/>
      </dsp:style>
    </dsp:sp>
    <dsp:sp modelId="{B82EE83F-8A68-42FB-A791-688010798E0A}">
      <dsp:nvSpPr>
        <dsp:cNvPr id="0" name=""/>
        <dsp:cNvSpPr/>
      </dsp:nvSpPr>
      <dsp:spPr>
        <a:xfrm>
          <a:off x="7294776" y="-75512"/>
          <a:ext cx="2393610" cy="4883466"/>
        </a:xfrm>
        <a:prstGeom prst="rect">
          <a:avLst/>
        </a:prstGeom>
        <a:noFill/>
        <a:ln>
          <a:noFill/>
        </a:ln>
        <a:effectLst>
          <a:outerShdw blurRad="40000" dist="20000" dir="5400000" rotWithShape="0">
            <a:srgbClr val="000000">
              <a:alpha val="38000"/>
            </a:srgbClr>
          </a:outerShdw>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61722" rIns="0" bIns="0" numCol="1" spcCol="1270" anchor="t" anchorCtr="0">
          <a:noAutofit/>
        </a:bodyPr>
        <a:lstStyle/>
        <a:p>
          <a:pPr lvl="0" algn="l" defTabSz="800100">
            <a:lnSpc>
              <a:spcPct val="100000"/>
            </a:lnSpc>
            <a:spcBef>
              <a:spcPct val="0"/>
            </a:spcBef>
            <a:spcAft>
              <a:spcPts val="300"/>
            </a:spcAft>
          </a:pPr>
          <a:endParaRPr lang="en-ZA" sz="1800" kern="1200" dirty="0">
            <a:latin typeface="Arial Narrow" panose="020B0606020202030204" pitchFamily="34" charset="0"/>
          </a:endParaRPr>
        </a:p>
        <a:p>
          <a:pPr lvl="0" algn="l" defTabSz="800100">
            <a:lnSpc>
              <a:spcPct val="100000"/>
            </a:lnSpc>
            <a:spcBef>
              <a:spcPct val="0"/>
            </a:spcBef>
            <a:spcAft>
              <a:spcPts val="300"/>
            </a:spcAft>
          </a:pPr>
          <a:endParaRPr lang="en-ZA" sz="1800" kern="1200" dirty="0">
            <a:latin typeface="Arial Narrow" panose="020B0606020202030204" pitchFamily="34" charset="0"/>
          </a:endParaRPr>
        </a:p>
        <a:p>
          <a:pPr lvl="0" algn="l" defTabSz="800100">
            <a:lnSpc>
              <a:spcPct val="100000"/>
            </a:lnSpc>
            <a:spcBef>
              <a:spcPct val="0"/>
            </a:spcBef>
            <a:spcAft>
              <a:spcPts val="300"/>
            </a:spcAft>
          </a:pPr>
          <a:endParaRPr lang="en-ZA" sz="1800" kern="1200" dirty="0">
            <a:latin typeface="Arial Narrow" panose="020B0606020202030204" pitchFamily="34" charset="0"/>
          </a:endParaRPr>
        </a:p>
        <a:p>
          <a:pPr lvl="0" algn="l" defTabSz="800100">
            <a:lnSpc>
              <a:spcPct val="100000"/>
            </a:lnSpc>
            <a:spcBef>
              <a:spcPct val="0"/>
            </a:spcBef>
            <a:spcAft>
              <a:spcPts val="300"/>
            </a:spcAft>
          </a:pPr>
          <a:endParaRPr lang="en-ZA" sz="2000" kern="1200" dirty="0">
            <a:latin typeface="Arial" panose="020B0604020202020204" pitchFamily="34" charset="0"/>
            <a:cs typeface="Arial" panose="020B0604020202020204" pitchFamily="34" charset="0"/>
          </a:endParaRPr>
        </a:p>
        <a:p>
          <a:pPr lvl="0" algn="l" defTabSz="800100">
            <a:lnSpc>
              <a:spcPct val="100000"/>
            </a:lnSpc>
            <a:spcBef>
              <a:spcPct val="0"/>
            </a:spcBef>
            <a:spcAft>
              <a:spcPts val="300"/>
            </a:spcAft>
          </a:pPr>
          <a:endParaRPr lang="en-ZA" sz="2000" kern="1200" dirty="0">
            <a:latin typeface="Arial" panose="020B0604020202020204" pitchFamily="34" charset="0"/>
            <a:cs typeface="Arial" panose="020B0604020202020204" pitchFamily="34" charset="0"/>
          </a:endParaRPr>
        </a:p>
        <a:p>
          <a:pPr lvl="0" algn="l" defTabSz="800100">
            <a:lnSpc>
              <a:spcPct val="100000"/>
            </a:lnSpc>
            <a:spcBef>
              <a:spcPct val="0"/>
            </a:spcBef>
            <a:spcAft>
              <a:spcPts val="300"/>
            </a:spcAft>
          </a:pPr>
          <a:endParaRPr lang="en-ZA" sz="2000" kern="1200" dirty="0">
            <a:latin typeface="Arial" panose="020B0604020202020204" pitchFamily="34" charset="0"/>
            <a:cs typeface="Arial" panose="020B0604020202020204" pitchFamily="34" charset="0"/>
          </a:endParaRPr>
        </a:p>
        <a:p>
          <a:pPr lvl="0" algn="l" defTabSz="800100">
            <a:lnSpc>
              <a:spcPct val="100000"/>
            </a:lnSpc>
            <a:spcBef>
              <a:spcPct val="0"/>
            </a:spcBef>
            <a:spcAft>
              <a:spcPts val="300"/>
            </a:spcAft>
          </a:pPr>
          <a:r>
            <a:rPr lang="en-ZA" sz="1800" kern="1200" dirty="0">
              <a:latin typeface="Arial" panose="020B0604020202020204" pitchFamily="34" charset="0"/>
              <a:cs typeface="Arial" panose="020B0604020202020204" pitchFamily="34" charset="0"/>
            </a:rPr>
            <a:t>Integrity</a:t>
          </a:r>
        </a:p>
        <a:p>
          <a:pPr lvl="0" algn="just" defTabSz="800100">
            <a:lnSpc>
              <a:spcPct val="100000"/>
            </a:lnSpc>
            <a:spcBef>
              <a:spcPct val="0"/>
            </a:spcBef>
            <a:spcAft>
              <a:spcPts val="300"/>
            </a:spcAft>
          </a:pPr>
          <a:r>
            <a:rPr lang="en-ZA" sz="1800" kern="1200" dirty="0">
              <a:latin typeface="Arial" panose="020B0604020202020204" pitchFamily="34" charset="0"/>
              <a:cs typeface="Arial" panose="020B0604020202020204" pitchFamily="34" charset="0"/>
            </a:rPr>
            <a:t>Transparency </a:t>
          </a:r>
          <a:endParaRPr lang="en-GB" sz="1800" kern="1200" dirty="0">
            <a:latin typeface="Arial" panose="020B0604020202020204" pitchFamily="34" charset="0"/>
            <a:cs typeface="Arial" panose="020B0604020202020204" pitchFamily="34" charset="0"/>
          </a:endParaRPr>
        </a:p>
        <a:p>
          <a:pPr lvl="0" algn="just" defTabSz="800100">
            <a:lnSpc>
              <a:spcPct val="100000"/>
            </a:lnSpc>
            <a:spcBef>
              <a:spcPct val="0"/>
            </a:spcBef>
            <a:spcAft>
              <a:spcPts val="300"/>
            </a:spcAft>
          </a:pPr>
          <a:r>
            <a:rPr lang="en-ZA" sz="1800" kern="1200" dirty="0">
              <a:latin typeface="Arial" panose="020B0604020202020204" pitchFamily="34" charset="0"/>
              <a:cs typeface="Arial" panose="020B0604020202020204" pitchFamily="34" charset="0"/>
            </a:rPr>
            <a:t>Fairness</a:t>
          </a:r>
          <a:endParaRPr lang="af-ZA" sz="1800" kern="1200" dirty="0">
            <a:latin typeface="Arial" panose="020B0604020202020204" pitchFamily="34" charset="0"/>
            <a:cs typeface="Arial" panose="020B0604020202020204" pitchFamily="34" charset="0"/>
          </a:endParaRPr>
        </a:p>
        <a:p>
          <a:pPr lvl="0" algn="just" defTabSz="800100">
            <a:lnSpc>
              <a:spcPct val="100000"/>
            </a:lnSpc>
            <a:spcBef>
              <a:spcPct val="0"/>
            </a:spcBef>
            <a:spcAft>
              <a:spcPts val="300"/>
            </a:spcAft>
          </a:pPr>
          <a:r>
            <a:rPr lang="en-ZA" sz="1800" kern="1200" dirty="0">
              <a:latin typeface="Arial" panose="020B0604020202020204" pitchFamily="34" charset="0"/>
              <a:cs typeface="Arial" panose="020B0604020202020204" pitchFamily="34" charset="0"/>
            </a:rPr>
            <a:t>Innovation </a:t>
          </a:r>
          <a:endParaRPr lang="af-ZA" sz="1800" kern="1200" dirty="0">
            <a:latin typeface="Arial" panose="020B0604020202020204" pitchFamily="34" charset="0"/>
            <a:cs typeface="Arial" panose="020B0604020202020204" pitchFamily="34" charset="0"/>
          </a:endParaRPr>
        </a:p>
        <a:p>
          <a:pPr lvl="0" algn="l" defTabSz="800100">
            <a:lnSpc>
              <a:spcPct val="100000"/>
            </a:lnSpc>
            <a:spcBef>
              <a:spcPct val="0"/>
            </a:spcBef>
            <a:spcAft>
              <a:spcPts val="300"/>
            </a:spcAft>
          </a:pPr>
          <a:r>
            <a:rPr lang="en-ZA" sz="1800" kern="1200" dirty="0">
              <a:latin typeface="Arial" panose="020B0604020202020204" pitchFamily="34" charset="0"/>
              <a:cs typeface="Arial" panose="020B0604020202020204" pitchFamily="34" charset="0"/>
            </a:rPr>
            <a:t>Timely and accountable delivery</a:t>
          </a:r>
        </a:p>
        <a:p>
          <a:pPr lvl="0" algn="just" defTabSz="800100">
            <a:lnSpc>
              <a:spcPct val="100000"/>
            </a:lnSpc>
            <a:spcBef>
              <a:spcPct val="0"/>
            </a:spcBef>
            <a:spcAft>
              <a:spcPts val="300"/>
            </a:spcAft>
          </a:pPr>
          <a:r>
            <a:rPr lang="en-ZA" sz="1800" kern="1200" dirty="0">
              <a:solidFill>
                <a:schemeClr val="tx1"/>
              </a:solidFill>
              <a:latin typeface="Arial" panose="020B0604020202020204" pitchFamily="34" charset="0"/>
              <a:cs typeface="Arial" panose="020B0604020202020204" pitchFamily="34" charset="0"/>
            </a:rPr>
            <a:t>Mutual Respect</a:t>
          </a:r>
        </a:p>
        <a:p>
          <a:pPr lvl="0" algn="just" defTabSz="800100">
            <a:lnSpc>
              <a:spcPct val="100000"/>
            </a:lnSpc>
            <a:spcBef>
              <a:spcPct val="0"/>
            </a:spcBef>
            <a:spcAft>
              <a:spcPts val="300"/>
            </a:spcAft>
          </a:pPr>
          <a:r>
            <a:rPr lang="en-ZA" sz="1800" kern="1200" dirty="0">
              <a:solidFill>
                <a:schemeClr val="tx1"/>
              </a:solidFill>
              <a:latin typeface="Arial" panose="020B0604020202020204" pitchFamily="34" charset="0"/>
              <a:cs typeface="Arial" panose="020B0604020202020204" pitchFamily="34" charset="0"/>
            </a:rPr>
            <a:t>Excellence</a:t>
          </a:r>
        </a:p>
      </dsp:txBody>
      <dsp:txXfrm>
        <a:off x="7294776" y="-75512"/>
        <a:ext cx="2393610" cy="488346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024" cy="497047"/>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7890" y="0"/>
            <a:ext cx="2945024" cy="497047"/>
          </a:xfrm>
          <a:prstGeom prst="rect">
            <a:avLst/>
          </a:prstGeom>
        </p:spPr>
        <p:txBody>
          <a:bodyPr vert="horz" lIns="91440" tIns="45720" rIns="91440" bIns="45720" rtlCol="0"/>
          <a:lstStyle>
            <a:lvl1pPr algn="r">
              <a:defRPr sz="1200"/>
            </a:lvl1pPr>
          </a:lstStyle>
          <a:p>
            <a:fld id="{A8CD5DA6-CE95-D647-A237-0D9C28CB3B0E}" type="datetimeFigureOut">
              <a:rPr lang="en-US" smtClean="0"/>
              <a:pPr/>
              <a:t>5/4/2021</a:t>
            </a:fld>
            <a:endParaRPr lang="en-ZA"/>
          </a:p>
        </p:txBody>
      </p:sp>
      <p:sp>
        <p:nvSpPr>
          <p:cNvPr id="4" name="Footer Placeholder 3"/>
          <p:cNvSpPr>
            <a:spLocks noGrp="1"/>
          </p:cNvSpPr>
          <p:nvPr>
            <p:ph type="ftr" sz="quarter" idx="2"/>
          </p:nvPr>
        </p:nvSpPr>
        <p:spPr>
          <a:xfrm>
            <a:off x="0" y="9432766"/>
            <a:ext cx="2945024" cy="497047"/>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7890" y="9432766"/>
            <a:ext cx="2945024" cy="497047"/>
          </a:xfrm>
          <a:prstGeom prst="rect">
            <a:avLst/>
          </a:prstGeom>
        </p:spPr>
        <p:txBody>
          <a:bodyPr vert="horz" lIns="91440" tIns="45720" rIns="91440" bIns="45720" rtlCol="0" anchor="b"/>
          <a:lstStyle>
            <a:lvl1pPr algn="r">
              <a:defRPr sz="1200"/>
            </a:lvl1pPr>
          </a:lstStyle>
          <a:p>
            <a:fld id="{386D5129-D155-3F49-8A1C-B7DE896615AC}" type="slidenum">
              <a:rPr lang="en-ZA" smtClean="0"/>
              <a:pPr/>
              <a:t>‹#›</a:t>
            </a:fld>
            <a:endParaRPr lang="en-ZA"/>
          </a:p>
        </p:txBody>
      </p:sp>
    </p:spTree>
    <p:extLst>
      <p:ext uri="{BB962C8B-B14F-4D97-AF65-F5344CB8AC3E}">
        <p14:creationId xmlns:p14="http://schemas.microsoft.com/office/powerpoint/2010/main" xmlns="" val="11395363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4283" cy="498294"/>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8645" y="1"/>
            <a:ext cx="2944283" cy="498294"/>
          </a:xfrm>
          <a:prstGeom prst="rect">
            <a:avLst/>
          </a:prstGeom>
        </p:spPr>
        <p:txBody>
          <a:bodyPr vert="horz" lIns="91440" tIns="45720" rIns="91440" bIns="45720" rtlCol="0"/>
          <a:lstStyle>
            <a:lvl1pPr algn="r">
              <a:defRPr sz="1200"/>
            </a:lvl1pPr>
          </a:lstStyle>
          <a:p>
            <a:fld id="{0336F2CF-5047-4D2C-8C1B-00A579D42E9D}" type="datetimeFigureOut">
              <a:rPr lang="en-GB" smtClean="0"/>
              <a:pPr/>
              <a:t>04/05/2021</a:t>
            </a:fld>
            <a:endParaRPr lang="en-GB" dirty="0"/>
          </a:p>
        </p:txBody>
      </p:sp>
      <p:sp>
        <p:nvSpPr>
          <p:cNvPr id="4" name="Slide Image Placeholder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79487"/>
            <a:ext cx="5435600" cy="391048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33107"/>
            <a:ext cx="2944283" cy="49829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8645" y="9433107"/>
            <a:ext cx="2944283" cy="498293"/>
          </a:xfrm>
          <a:prstGeom prst="rect">
            <a:avLst/>
          </a:prstGeom>
        </p:spPr>
        <p:txBody>
          <a:bodyPr vert="horz" lIns="91440" tIns="45720" rIns="91440" bIns="45720" rtlCol="0" anchor="b"/>
          <a:lstStyle>
            <a:lvl1pPr algn="r">
              <a:defRPr sz="1200"/>
            </a:lvl1pPr>
          </a:lstStyle>
          <a:p>
            <a:fld id="{36416DE8-9A8B-400C-B1AC-574A21381CB0}" type="slidenum">
              <a:rPr lang="en-GB" smtClean="0"/>
              <a:pPr/>
              <a:t>‹#›</a:t>
            </a:fld>
            <a:endParaRPr lang="en-GB" dirty="0"/>
          </a:p>
        </p:txBody>
      </p:sp>
    </p:spTree>
    <p:extLst>
      <p:ext uri="{BB962C8B-B14F-4D97-AF65-F5344CB8AC3E}">
        <p14:creationId xmlns:p14="http://schemas.microsoft.com/office/powerpoint/2010/main" xmlns="" val="24001627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36416DE8-9A8B-400C-B1AC-574A21381CB0}" type="slidenum">
              <a:rPr lang="en-GB" smtClean="0"/>
              <a:pPr/>
              <a:t>1</a:t>
            </a:fld>
            <a:endParaRPr lang="en-GB" dirty="0"/>
          </a:p>
        </p:txBody>
      </p:sp>
    </p:spTree>
    <p:extLst>
      <p:ext uri="{BB962C8B-B14F-4D97-AF65-F5344CB8AC3E}">
        <p14:creationId xmlns:p14="http://schemas.microsoft.com/office/powerpoint/2010/main" xmlns="" val="3561809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36416DE8-9A8B-400C-B1AC-574A21381CB0}" type="slidenum">
              <a:rPr lang="en-GB" smtClean="0"/>
              <a:pPr/>
              <a:t>12</a:t>
            </a:fld>
            <a:endParaRPr lang="en-GB" dirty="0"/>
          </a:p>
        </p:txBody>
      </p:sp>
    </p:spTree>
    <p:extLst>
      <p:ext uri="{BB962C8B-B14F-4D97-AF65-F5344CB8AC3E}">
        <p14:creationId xmlns:p14="http://schemas.microsoft.com/office/powerpoint/2010/main" xmlns="" val="34613246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36416DE8-9A8B-400C-B1AC-574A21381CB0}" type="slidenum">
              <a:rPr lang="en-GB" smtClean="0"/>
              <a:pPr/>
              <a:t>13</a:t>
            </a:fld>
            <a:endParaRPr lang="en-GB" dirty="0"/>
          </a:p>
        </p:txBody>
      </p:sp>
    </p:spTree>
    <p:extLst>
      <p:ext uri="{BB962C8B-B14F-4D97-AF65-F5344CB8AC3E}">
        <p14:creationId xmlns:p14="http://schemas.microsoft.com/office/powerpoint/2010/main" xmlns="" val="32444348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36416DE8-9A8B-400C-B1AC-574A21381CB0}" type="slidenum">
              <a:rPr lang="en-GB" smtClean="0"/>
              <a:pPr/>
              <a:t>14</a:t>
            </a:fld>
            <a:endParaRPr lang="en-GB" dirty="0"/>
          </a:p>
        </p:txBody>
      </p:sp>
    </p:spTree>
    <p:extLst>
      <p:ext uri="{BB962C8B-B14F-4D97-AF65-F5344CB8AC3E}">
        <p14:creationId xmlns:p14="http://schemas.microsoft.com/office/powerpoint/2010/main" xmlns="" val="2245978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36416DE8-9A8B-400C-B1AC-574A21381CB0}" type="slidenum">
              <a:rPr lang="en-GB" smtClean="0"/>
              <a:pPr/>
              <a:t>15</a:t>
            </a:fld>
            <a:endParaRPr lang="en-GB" dirty="0"/>
          </a:p>
        </p:txBody>
      </p:sp>
    </p:spTree>
    <p:extLst>
      <p:ext uri="{BB962C8B-B14F-4D97-AF65-F5344CB8AC3E}">
        <p14:creationId xmlns:p14="http://schemas.microsoft.com/office/powerpoint/2010/main" xmlns="" val="8753249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9487"/>
            <a:ext cx="5454104" cy="4866733"/>
          </a:xfrm>
        </p:spPr>
        <p:txBody>
          <a:bodyPr/>
          <a:lstStyle/>
          <a:p>
            <a:r>
              <a:rPr lang="en-US" dirty="0"/>
              <a:t>Safety Risk Model - will provide a structured representation of the causes and consequences of potential accidents arising from railway operations and maintenance.  This will allow for focused mitigations and controls</a:t>
            </a:r>
          </a:p>
          <a:p>
            <a:endParaRPr lang="en-US" dirty="0"/>
          </a:p>
          <a:p>
            <a:r>
              <a:rPr lang="en-US" dirty="0"/>
              <a:t>RA gazette - Method of conducting risk assessments when introducing significant changes into the railway environment (new works and technology developed.  To ensure that risks are correctly identified, assessed and managed by the operator</a:t>
            </a:r>
          </a:p>
          <a:p>
            <a:endParaRPr lang="en-US" dirty="0"/>
          </a:p>
          <a:p>
            <a:r>
              <a:rPr lang="en-US" dirty="0"/>
              <a:t>Supervision framework - Post award of an operating permit, the safety authority (RSR) supervising an operator – standard way of regulating (SARA and SADC)  common way of supervising permit holders – assists in cross border operations </a:t>
            </a:r>
          </a:p>
          <a:p>
            <a:r>
              <a:rPr lang="en-US" dirty="0"/>
              <a:t>RM3 Assessment</a:t>
            </a:r>
          </a:p>
          <a:p>
            <a:endParaRPr lang="en-US" dirty="0"/>
          </a:p>
          <a:p>
            <a:r>
              <a:rPr lang="en-US" dirty="0"/>
              <a:t>Tool for assessing and managing a railway operators ability to control safety risks</a:t>
            </a:r>
          </a:p>
          <a:p>
            <a:r>
              <a:rPr lang="en-US" dirty="0"/>
              <a:t>Assists to identify areas for improvement and provides a year on year comparison of how the operator matured</a:t>
            </a:r>
          </a:p>
          <a:p>
            <a:endParaRPr lang="en-US" dirty="0"/>
          </a:p>
          <a:p>
            <a:r>
              <a:rPr lang="en-US" dirty="0"/>
              <a:t>Interface Agreements - Mitigate risks of occurrences associated with inter-operability between operators on the common network</a:t>
            </a:r>
          </a:p>
          <a:p>
            <a:endParaRPr lang="en-US" dirty="0"/>
          </a:p>
          <a:p>
            <a:r>
              <a:rPr lang="en-US" dirty="0"/>
              <a:t>Research - Identified areas of concern arising from the state of safety report</a:t>
            </a:r>
          </a:p>
          <a:p>
            <a:endParaRPr lang="en-US" dirty="0"/>
          </a:p>
        </p:txBody>
      </p:sp>
      <p:sp>
        <p:nvSpPr>
          <p:cNvPr id="4" name="Slide Number Placeholder 3"/>
          <p:cNvSpPr>
            <a:spLocks noGrp="1"/>
          </p:cNvSpPr>
          <p:nvPr>
            <p:ph type="sldNum" sz="quarter" idx="5"/>
          </p:nvPr>
        </p:nvSpPr>
        <p:spPr/>
        <p:txBody>
          <a:bodyPr/>
          <a:lstStyle/>
          <a:p>
            <a:fld id="{36416DE8-9A8B-400C-B1AC-574A21381CB0}" type="slidenum">
              <a:rPr lang="en-GB" smtClean="0"/>
              <a:pPr/>
              <a:t>16</a:t>
            </a:fld>
            <a:endParaRPr lang="en-GB" dirty="0"/>
          </a:p>
        </p:txBody>
      </p:sp>
    </p:spTree>
    <p:extLst>
      <p:ext uri="{BB962C8B-B14F-4D97-AF65-F5344CB8AC3E}">
        <p14:creationId xmlns:p14="http://schemas.microsoft.com/office/powerpoint/2010/main" xmlns="" val="31177609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36416DE8-9A8B-400C-B1AC-574A21381CB0}" type="slidenum">
              <a:rPr lang="en-GB" smtClean="0"/>
              <a:pPr/>
              <a:t>17</a:t>
            </a:fld>
            <a:endParaRPr lang="en-GB" dirty="0"/>
          </a:p>
        </p:txBody>
      </p:sp>
    </p:spTree>
    <p:extLst>
      <p:ext uri="{BB962C8B-B14F-4D97-AF65-F5344CB8AC3E}">
        <p14:creationId xmlns:p14="http://schemas.microsoft.com/office/powerpoint/2010/main" xmlns="" val="14025742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36416DE8-9A8B-400C-B1AC-574A21381CB0}" type="slidenum">
              <a:rPr lang="en-GB" smtClean="0"/>
              <a:pPr/>
              <a:t>18</a:t>
            </a:fld>
            <a:endParaRPr lang="en-GB" dirty="0"/>
          </a:p>
        </p:txBody>
      </p:sp>
    </p:spTree>
    <p:extLst>
      <p:ext uri="{BB962C8B-B14F-4D97-AF65-F5344CB8AC3E}">
        <p14:creationId xmlns:p14="http://schemas.microsoft.com/office/powerpoint/2010/main" xmlns="" val="41251562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9487"/>
            <a:ext cx="5454104" cy="4866733"/>
          </a:xfrm>
        </p:spPr>
        <p:txBody>
          <a:bodyPr/>
          <a:lstStyle/>
          <a:p>
            <a:r>
              <a:rPr lang="en-US" dirty="0"/>
              <a:t>Safety Risk Model - will provide a structured representation of the causes and consequences of potential accidents arising from railway operations and maintenance.  This will allow for focused mitigations and controls</a:t>
            </a:r>
          </a:p>
          <a:p>
            <a:endParaRPr lang="en-US" dirty="0"/>
          </a:p>
          <a:p>
            <a:r>
              <a:rPr lang="en-US" dirty="0"/>
              <a:t>RA gazette - Method of conducting risk assessments when introducing significant changes into the railway environment (new works and technology developed.  To ensure that risks are correctly identified, assessed and managed by the operator</a:t>
            </a:r>
          </a:p>
          <a:p>
            <a:endParaRPr lang="en-US" dirty="0"/>
          </a:p>
          <a:p>
            <a:r>
              <a:rPr lang="en-US" dirty="0"/>
              <a:t>Supervision framework - Post award of an operating permit, the safety authority (RSR) supervising an operator – standard way of regulating (SARA and SADC)  common way of supervising permit holders – assists in cross border operations </a:t>
            </a:r>
          </a:p>
          <a:p>
            <a:r>
              <a:rPr lang="en-US" dirty="0"/>
              <a:t>RM3 Assessment</a:t>
            </a:r>
          </a:p>
          <a:p>
            <a:endParaRPr lang="en-US" dirty="0"/>
          </a:p>
          <a:p>
            <a:r>
              <a:rPr lang="en-US" dirty="0"/>
              <a:t>Tool for assessing and managing a railway operators ability to control safety risks</a:t>
            </a:r>
          </a:p>
          <a:p>
            <a:r>
              <a:rPr lang="en-US" dirty="0"/>
              <a:t>Assists to identify areas for improvement and provides a year on year comparison of how the operator matured</a:t>
            </a:r>
          </a:p>
          <a:p>
            <a:endParaRPr lang="en-US" dirty="0"/>
          </a:p>
          <a:p>
            <a:r>
              <a:rPr lang="en-US" dirty="0"/>
              <a:t>Interface Agreements - Mitigate risks of occurrences associated with inter-operability between operators on the common network</a:t>
            </a:r>
          </a:p>
          <a:p>
            <a:endParaRPr lang="en-US" dirty="0"/>
          </a:p>
          <a:p>
            <a:r>
              <a:rPr lang="en-US" dirty="0"/>
              <a:t>Research - Identified areas of concern arising from the state of safety report</a:t>
            </a:r>
          </a:p>
          <a:p>
            <a:endParaRPr lang="en-US" dirty="0"/>
          </a:p>
        </p:txBody>
      </p:sp>
      <p:sp>
        <p:nvSpPr>
          <p:cNvPr id="4" name="Slide Number Placeholder 3"/>
          <p:cNvSpPr>
            <a:spLocks noGrp="1"/>
          </p:cNvSpPr>
          <p:nvPr>
            <p:ph type="sldNum" sz="quarter" idx="5"/>
          </p:nvPr>
        </p:nvSpPr>
        <p:spPr/>
        <p:txBody>
          <a:bodyPr/>
          <a:lstStyle/>
          <a:p>
            <a:fld id="{36416DE8-9A8B-400C-B1AC-574A21381CB0}" type="slidenum">
              <a:rPr lang="en-GB" smtClean="0"/>
              <a:pPr/>
              <a:t>19</a:t>
            </a:fld>
            <a:endParaRPr lang="en-GB" dirty="0"/>
          </a:p>
        </p:txBody>
      </p:sp>
    </p:spTree>
    <p:extLst>
      <p:ext uri="{BB962C8B-B14F-4D97-AF65-F5344CB8AC3E}">
        <p14:creationId xmlns:p14="http://schemas.microsoft.com/office/powerpoint/2010/main" xmlns="" val="21237684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36416DE8-9A8B-400C-B1AC-574A21381CB0}" type="slidenum">
              <a:rPr lang="en-GB" smtClean="0"/>
              <a:pPr/>
              <a:t>20</a:t>
            </a:fld>
            <a:endParaRPr lang="en-GB" dirty="0"/>
          </a:p>
        </p:txBody>
      </p:sp>
    </p:spTree>
    <p:extLst>
      <p:ext uri="{BB962C8B-B14F-4D97-AF65-F5344CB8AC3E}">
        <p14:creationId xmlns:p14="http://schemas.microsoft.com/office/powerpoint/2010/main" xmlns="" val="6536701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36416DE8-9A8B-400C-B1AC-574A21381CB0}" type="slidenum">
              <a:rPr lang="en-GB" smtClean="0"/>
              <a:pPr/>
              <a:t>21</a:t>
            </a:fld>
            <a:endParaRPr lang="en-GB" dirty="0"/>
          </a:p>
        </p:txBody>
      </p:sp>
    </p:spTree>
    <p:extLst>
      <p:ext uri="{BB962C8B-B14F-4D97-AF65-F5344CB8AC3E}">
        <p14:creationId xmlns:p14="http://schemas.microsoft.com/office/powerpoint/2010/main" xmlns="" val="885528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36416DE8-9A8B-400C-B1AC-574A21381CB0}" type="slidenum">
              <a:rPr lang="en-GB" smtClean="0"/>
              <a:pPr/>
              <a:t>3</a:t>
            </a:fld>
            <a:endParaRPr lang="en-GB" dirty="0"/>
          </a:p>
        </p:txBody>
      </p:sp>
    </p:spTree>
    <p:extLst>
      <p:ext uri="{BB962C8B-B14F-4D97-AF65-F5344CB8AC3E}">
        <p14:creationId xmlns:p14="http://schemas.microsoft.com/office/powerpoint/2010/main" xmlns="" val="752586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36416DE8-9A8B-400C-B1AC-574A21381CB0}" type="slidenum">
              <a:rPr lang="en-GB" smtClean="0"/>
              <a:pPr/>
              <a:t>5</a:t>
            </a:fld>
            <a:endParaRPr lang="en-GB" dirty="0"/>
          </a:p>
        </p:txBody>
      </p:sp>
    </p:spTree>
    <p:extLst>
      <p:ext uri="{BB962C8B-B14F-4D97-AF65-F5344CB8AC3E}">
        <p14:creationId xmlns:p14="http://schemas.microsoft.com/office/powerpoint/2010/main" xmlns="" val="2962064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Strategic drivers are the elements that form the building blocks the Strategic Plan.  The drivers influence the plans and aspirations of the organisation which will create value for the stakeholders and employees</a:t>
            </a:r>
            <a:endParaRPr lang="en-ZA" dirty="0"/>
          </a:p>
        </p:txBody>
      </p:sp>
      <p:sp>
        <p:nvSpPr>
          <p:cNvPr id="4" name="Slide Number Placeholder 3"/>
          <p:cNvSpPr>
            <a:spLocks noGrp="1"/>
          </p:cNvSpPr>
          <p:nvPr>
            <p:ph type="sldNum" sz="quarter" idx="5"/>
          </p:nvPr>
        </p:nvSpPr>
        <p:spPr/>
        <p:txBody>
          <a:bodyPr/>
          <a:lstStyle/>
          <a:p>
            <a:fld id="{36416DE8-9A8B-400C-B1AC-574A21381CB0}" type="slidenum">
              <a:rPr lang="en-GB" smtClean="0"/>
              <a:pPr/>
              <a:t>6</a:t>
            </a:fld>
            <a:endParaRPr lang="en-GB" dirty="0"/>
          </a:p>
        </p:txBody>
      </p:sp>
    </p:spTree>
    <p:extLst>
      <p:ext uri="{BB962C8B-B14F-4D97-AF65-F5344CB8AC3E}">
        <p14:creationId xmlns:p14="http://schemas.microsoft.com/office/powerpoint/2010/main" xmlns="" val="242702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Strategic drivers are the elements that form the building blocks the Strategic Plan.  The drivers influence the plans and aspirations of the organisation which will create value for the stakeholders and employees</a:t>
            </a:r>
            <a:endParaRPr lang="en-ZA" dirty="0"/>
          </a:p>
        </p:txBody>
      </p:sp>
      <p:sp>
        <p:nvSpPr>
          <p:cNvPr id="4" name="Slide Number Placeholder 3"/>
          <p:cNvSpPr>
            <a:spLocks noGrp="1"/>
          </p:cNvSpPr>
          <p:nvPr>
            <p:ph type="sldNum" sz="quarter" idx="5"/>
          </p:nvPr>
        </p:nvSpPr>
        <p:spPr/>
        <p:txBody>
          <a:bodyPr/>
          <a:lstStyle/>
          <a:p>
            <a:fld id="{36416DE8-9A8B-400C-B1AC-574A21381CB0}" type="slidenum">
              <a:rPr lang="en-GB" smtClean="0"/>
              <a:pPr/>
              <a:t>7</a:t>
            </a:fld>
            <a:endParaRPr lang="en-GB" dirty="0"/>
          </a:p>
        </p:txBody>
      </p:sp>
    </p:spTree>
    <p:extLst>
      <p:ext uri="{BB962C8B-B14F-4D97-AF65-F5344CB8AC3E}">
        <p14:creationId xmlns:p14="http://schemas.microsoft.com/office/powerpoint/2010/main" xmlns="" val="840696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Strategic drivers are the elements that form the building blocks the Strategic Plan.  The drivers influence the plans and aspirations of the organisation which will create value for the stakeholders and employees</a:t>
            </a:r>
            <a:endParaRPr lang="en-ZA" dirty="0"/>
          </a:p>
        </p:txBody>
      </p:sp>
      <p:sp>
        <p:nvSpPr>
          <p:cNvPr id="4" name="Slide Number Placeholder 3"/>
          <p:cNvSpPr>
            <a:spLocks noGrp="1"/>
          </p:cNvSpPr>
          <p:nvPr>
            <p:ph type="sldNum" sz="quarter" idx="5"/>
          </p:nvPr>
        </p:nvSpPr>
        <p:spPr/>
        <p:txBody>
          <a:bodyPr/>
          <a:lstStyle/>
          <a:p>
            <a:fld id="{36416DE8-9A8B-400C-B1AC-574A21381CB0}" type="slidenum">
              <a:rPr lang="en-GB" smtClean="0"/>
              <a:pPr/>
              <a:t>8</a:t>
            </a:fld>
            <a:endParaRPr lang="en-GB" dirty="0"/>
          </a:p>
        </p:txBody>
      </p:sp>
    </p:spTree>
    <p:extLst>
      <p:ext uri="{BB962C8B-B14F-4D97-AF65-F5344CB8AC3E}">
        <p14:creationId xmlns:p14="http://schemas.microsoft.com/office/powerpoint/2010/main" xmlns="" val="3669166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Strategic drivers are the elements that form the building blocks the Strategic Plan.  The drivers influence the plans and aspirations of the organisation which will create value for the stakeholders and employees</a:t>
            </a:r>
            <a:endParaRPr lang="en-ZA" dirty="0"/>
          </a:p>
        </p:txBody>
      </p:sp>
      <p:sp>
        <p:nvSpPr>
          <p:cNvPr id="4" name="Slide Number Placeholder 3"/>
          <p:cNvSpPr>
            <a:spLocks noGrp="1"/>
          </p:cNvSpPr>
          <p:nvPr>
            <p:ph type="sldNum" sz="quarter" idx="5"/>
          </p:nvPr>
        </p:nvSpPr>
        <p:spPr/>
        <p:txBody>
          <a:bodyPr/>
          <a:lstStyle/>
          <a:p>
            <a:fld id="{36416DE8-9A8B-400C-B1AC-574A21381CB0}" type="slidenum">
              <a:rPr lang="en-GB" smtClean="0"/>
              <a:pPr/>
              <a:t>9</a:t>
            </a:fld>
            <a:endParaRPr lang="en-GB" dirty="0"/>
          </a:p>
        </p:txBody>
      </p:sp>
    </p:spTree>
    <p:extLst>
      <p:ext uri="{BB962C8B-B14F-4D97-AF65-F5344CB8AC3E}">
        <p14:creationId xmlns:p14="http://schemas.microsoft.com/office/powerpoint/2010/main" xmlns="" val="2513631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Strategic drivers are the elements that form the building blocks the Strategic Plan.  The drivers influence the plans and aspirations of the organisation which will create value for the stakeholders and employees</a:t>
            </a:r>
            <a:endParaRPr lang="en-ZA" dirty="0"/>
          </a:p>
        </p:txBody>
      </p:sp>
      <p:sp>
        <p:nvSpPr>
          <p:cNvPr id="4" name="Slide Number Placeholder 3"/>
          <p:cNvSpPr>
            <a:spLocks noGrp="1"/>
          </p:cNvSpPr>
          <p:nvPr>
            <p:ph type="sldNum" sz="quarter" idx="5"/>
          </p:nvPr>
        </p:nvSpPr>
        <p:spPr/>
        <p:txBody>
          <a:bodyPr/>
          <a:lstStyle/>
          <a:p>
            <a:fld id="{36416DE8-9A8B-400C-B1AC-574A21381CB0}" type="slidenum">
              <a:rPr lang="en-GB" smtClean="0"/>
              <a:pPr/>
              <a:t>10</a:t>
            </a:fld>
            <a:endParaRPr lang="en-GB" dirty="0"/>
          </a:p>
        </p:txBody>
      </p:sp>
    </p:spTree>
    <p:extLst>
      <p:ext uri="{BB962C8B-B14F-4D97-AF65-F5344CB8AC3E}">
        <p14:creationId xmlns:p14="http://schemas.microsoft.com/office/powerpoint/2010/main" xmlns="" val="3899834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9487"/>
            <a:ext cx="5454104" cy="4866733"/>
          </a:xfrm>
        </p:spPr>
        <p:txBody>
          <a:bodyPr/>
          <a:lstStyle/>
          <a:p>
            <a:r>
              <a:rPr lang="en-US" dirty="0"/>
              <a:t>Safety Risk Model - will provide a structured representation of the causes and consequences of potential accidents arising from railway operations and maintenance.  This will allow for focused mitigations and controls</a:t>
            </a:r>
          </a:p>
          <a:p>
            <a:endParaRPr lang="en-US" dirty="0"/>
          </a:p>
          <a:p>
            <a:r>
              <a:rPr lang="en-US" dirty="0"/>
              <a:t>RA gazette - Method of conducting risk assessments when introducing significant changes into the railway environment (new works and technology developed.  To ensure that risks are correctly identified, assessed and managed by the operator</a:t>
            </a:r>
          </a:p>
          <a:p>
            <a:endParaRPr lang="en-US" dirty="0"/>
          </a:p>
          <a:p>
            <a:r>
              <a:rPr lang="en-US" dirty="0"/>
              <a:t>Supervision framework - Post award of an operating permit, the safety authority (RSR) supervising an operator – standard way of regulating (SARA and SADC)  common way of supervising permit holders – assists in cross border operations </a:t>
            </a:r>
          </a:p>
          <a:p>
            <a:r>
              <a:rPr lang="en-US" dirty="0"/>
              <a:t>RM3 Assessment</a:t>
            </a:r>
          </a:p>
          <a:p>
            <a:endParaRPr lang="en-US" dirty="0"/>
          </a:p>
          <a:p>
            <a:r>
              <a:rPr lang="en-US" dirty="0"/>
              <a:t>Tool for assessing and managing a railway operators ability to control safety risks</a:t>
            </a:r>
          </a:p>
          <a:p>
            <a:r>
              <a:rPr lang="en-US" dirty="0"/>
              <a:t>Assists to identify areas for improvement and provides a year on year comparison of how the operator matured</a:t>
            </a:r>
          </a:p>
          <a:p>
            <a:endParaRPr lang="en-US" dirty="0"/>
          </a:p>
          <a:p>
            <a:r>
              <a:rPr lang="en-US" dirty="0"/>
              <a:t>Interface Agreements - Mitigate risks of occurrences associated with inter-operability between operators on the common network</a:t>
            </a:r>
          </a:p>
          <a:p>
            <a:endParaRPr lang="en-US" dirty="0"/>
          </a:p>
          <a:p>
            <a:r>
              <a:rPr lang="en-US" dirty="0"/>
              <a:t>Research - Identified areas of concern arising from the state of safety report</a:t>
            </a:r>
          </a:p>
          <a:p>
            <a:endParaRPr lang="en-US" dirty="0"/>
          </a:p>
        </p:txBody>
      </p:sp>
      <p:sp>
        <p:nvSpPr>
          <p:cNvPr id="4" name="Slide Number Placeholder 3"/>
          <p:cNvSpPr>
            <a:spLocks noGrp="1"/>
          </p:cNvSpPr>
          <p:nvPr>
            <p:ph type="sldNum" sz="quarter" idx="5"/>
          </p:nvPr>
        </p:nvSpPr>
        <p:spPr/>
        <p:txBody>
          <a:bodyPr/>
          <a:lstStyle/>
          <a:p>
            <a:fld id="{36416DE8-9A8B-400C-B1AC-574A21381CB0}" type="slidenum">
              <a:rPr lang="en-GB" smtClean="0"/>
              <a:pPr/>
              <a:t>11</a:t>
            </a:fld>
            <a:endParaRPr lang="en-GB" dirty="0"/>
          </a:p>
        </p:txBody>
      </p:sp>
    </p:spTree>
    <p:extLst>
      <p:ext uri="{BB962C8B-B14F-4D97-AF65-F5344CB8AC3E}">
        <p14:creationId xmlns:p14="http://schemas.microsoft.com/office/powerpoint/2010/main" xmlns="" val="2783818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lvl1pPr>
              <a:defRPr/>
            </a:lvl1pPr>
          </a:lstStyle>
          <a:p>
            <a:pPr>
              <a:defRPr/>
            </a:pPr>
            <a:fld id="{E567D4FE-7C79-3849-9969-A72F56E62AD0}" type="datetime1">
              <a:rPr lang="en-ZA" smtClean="0"/>
              <a:pPr>
                <a:defRPr/>
              </a:pPr>
              <a:t>2021/05/04</a:t>
            </a:fld>
            <a:endParaRPr lang="en-ZA" dirty="0"/>
          </a:p>
        </p:txBody>
      </p:sp>
      <p:sp>
        <p:nvSpPr>
          <p:cNvPr id="5" name="Footer Placeholder 4"/>
          <p:cNvSpPr>
            <a:spLocks noGrp="1"/>
          </p:cNvSpPr>
          <p:nvPr>
            <p:ph type="ftr" sz="quarter" idx="11"/>
          </p:nvPr>
        </p:nvSpPr>
        <p:spPr/>
        <p:txBody>
          <a:bodyPr/>
          <a:lstStyle>
            <a:lvl1pPr>
              <a:defRPr/>
            </a:lvl1pPr>
          </a:lstStyle>
          <a:p>
            <a:pPr>
              <a:defRPr/>
            </a:pPr>
            <a:endParaRPr lang="en-ZA" dirty="0"/>
          </a:p>
        </p:txBody>
      </p:sp>
      <p:sp>
        <p:nvSpPr>
          <p:cNvPr id="6" name="Slide Number Placeholder 5"/>
          <p:cNvSpPr>
            <a:spLocks noGrp="1"/>
          </p:cNvSpPr>
          <p:nvPr>
            <p:ph type="sldNum" sz="quarter" idx="12"/>
          </p:nvPr>
        </p:nvSpPr>
        <p:spPr/>
        <p:txBody>
          <a:bodyPr/>
          <a:lstStyle>
            <a:lvl1pPr>
              <a:defRPr/>
            </a:lvl1pPr>
          </a:lstStyle>
          <a:p>
            <a:pPr>
              <a:defRPr/>
            </a:pPr>
            <a:fld id="{2E6A8BCC-8F4D-4953-88F2-3697E233FD70}" type="slidenum">
              <a:rPr lang="en-ZA"/>
              <a:pPr>
                <a:defRPr/>
              </a:pPr>
              <a:t>‹#›</a:t>
            </a:fld>
            <a:endParaRPr lang="en-ZA" dirty="0"/>
          </a:p>
        </p:txBody>
      </p:sp>
    </p:spTree>
    <p:extLst>
      <p:ext uri="{BB962C8B-B14F-4D97-AF65-F5344CB8AC3E}">
        <p14:creationId xmlns:p14="http://schemas.microsoft.com/office/powerpoint/2010/main" xmlns="" val="1465595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lvl1pPr>
              <a:defRPr/>
            </a:lvl1pPr>
          </a:lstStyle>
          <a:p>
            <a:pPr>
              <a:defRPr/>
            </a:pPr>
            <a:fld id="{3945D80F-91EC-124A-A1D5-07302B1954AC}" type="datetime1">
              <a:rPr lang="en-ZA" smtClean="0"/>
              <a:pPr>
                <a:defRPr/>
              </a:pPr>
              <a:t>2021/05/04</a:t>
            </a:fld>
            <a:endParaRPr lang="en-ZA" dirty="0"/>
          </a:p>
        </p:txBody>
      </p:sp>
      <p:sp>
        <p:nvSpPr>
          <p:cNvPr id="5" name="Footer Placeholder 4"/>
          <p:cNvSpPr>
            <a:spLocks noGrp="1"/>
          </p:cNvSpPr>
          <p:nvPr>
            <p:ph type="ftr" sz="quarter" idx="11"/>
          </p:nvPr>
        </p:nvSpPr>
        <p:spPr/>
        <p:txBody>
          <a:bodyPr/>
          <a:lstStyle>
            <a:lvl1pPr>
              <a:defRPr/>
            </a:lvl1pPr>
          </a:lstStyle>
          <a:p>
            <a:pPr>
              <a:defRPr/>
            </a:pPr>
            <a:endParaRPr lang="en-ZA" dirty="0"/>
          </a:p>
        </p:txBody>
      </p:sp>
      <p:sp>
        <p:nvSpPr>
          <p:cNvPr id="6" name="Slide Number Placeholder 5"/>
          <p:cNvSpPr>
            <a:spLocks noGrp="1"/>
          </p:cNvSpPr>
          <p:nvPr>
            <p:ph type="sldNum" sz="quarter" idx="12"/>
          </p:nvPr>
        </p:nvSpPr>
        <p:spPr/>
        <p:txBody>
          <a:bodyPr/>
          <a:lstStyle>
            <a:lvl1pPr>
              <a:defRPr/>
            </a:lvl1pPr>
          </a:lstStyle>
          <a:p>
            <a:pPr>
              <a:defRPr/>
            </a:pPr>
            <a:fld id="{5D4F9C7B-E201-402F-9B7F-CF923D51A7AA}" type="slidenum">
              <a:rPr lang="en-ZA"/>
              <a:pPr>
                <a:defRPr/>
              </a:pPr>
              <a:t>‹#›</a:t>
            </a:fld>
            <a:endParaRPr lang="en-ZA" dirty="0"/>
          </a:p>
        </p:txBody>
      </p:sp>
    </p:spTree>
    <p:extLst>
      <p:ext uri="{BB962C8B-B14F-4D97-AF65-F5344CB8AC3E}">
        <p14:creationId xmlns:p14="http://schemas.microsoft.com/office/powerpoint/2010/main" xmlns="" val="1807260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lvl1pPr>
              <a:defRPr/>
            </a:lvl1pPr>
          </a:lstStyle>
          <a:p>
            <a:pPr>
              <a:defRPr/>
            </a:pPr>
            <a:fld id="{49A4F297-8768-BD40-8A7E-6D7A752C85E7}" type="datetime1">
              <a:rPr lang="en-ZA" smtClean="0"/>
              <a:pPr>
                <a:defRPr/>
              </a:pPr>
              <a:t>2021/05/04</a:t>
            </a:fld>
            <a:endParaRPr lang="en-ZA" dirty="0"/>
          </a:p>
        </p:txBody>
      </p:sp>
      <p:sp>
        <p:nvSpPr>
          <p:cNvPr id="5" name="Footer Placeholder 4"/>
          <p:cNvSpPr>
            <a:spLocks noGrp="1"/>
          </p:cNvSpPr>
          <p:nvPr>
            <p:ph type="ftr" sz="quarter" idx="11"/>
          </p:nvPr>
        </p:nvSpPr>
        <p:spPr/>
        <p:txBody>
          <a:bodyPr/>
          <a:lstStyle>
            <a:lvl1pPr>
              <a:defRPr/>
            </a:lvl1pPr>
          </a:lstStyle>
          <a:p>
            <a:pPr>
              <a:defRPr/>
            </a:pPr>
            <a:endParaRPr lang="en-ZA" dirty="0"/>
          </a:p>
        </p:txBody>
      </p:sp>
      <p:sp>
        <p:nvSpPr>
          <p:cNvPr id="6" name="Slide Number Placeholder 5"/>
          <p:cNvSpPr>
            <a:spLocks noGrp="1"/>
          </p:cNvSpPr>
          <p:nvPr>
            <p:ph type="sldNum" sz="quarter" idx="12"/>
          </p:nvPr>
        </p:nvSpPr>
        <p:spPr/>
        <p:txBody>
          <a:bodyPr/>
          <a:lstStyle>
            <a:lvl1pPr>
              <a:defRPr/>
            </a:lvl1pPr>
          </a:lstStyle>
          <a:p>
            <a:pPr>
              <a:defRPr/>
            </a:pPr>
            <a:fld id="{BB3E7E15-4AC1-42E4-9A43-73A16A715517}" type="slidenum">
              <a:rPr lang="en-ZA"/>
              <a:pPr>
                <a:defRPr/>
              </a:pPr>
              <a:t>‹#›</a:t>
            </a:fld>
            <a:endParaRPr lang="en-ZA" dirty="0"/>
          </a:p>
        </p:txBody>
      </p:sp>
    </p:spTree>
    <p:extLst>
      <p:ext uri="{BB962C8B-B14F-4D97-AF65-F5344CB8AC3E}">
        <p14:creationId xmlns:p14="http://schemas.microsoft.com/office/powerpoint/2010/main" xmlns="" val="3169990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ZA" sz="3600" b="1" kern="1200" dirty="0">
                <a:solidFill>
                  <a:schemeClr val="tx2"/>
                </a:solidFill>
                <a:latin typeface="+mn-lt"/>
                <a:ea typeface="ＭＳ Ｐゴシック" charset="-128"/>
                <a:cs typeface="Arial" charset="0"/>
              </a:defRPr>
            </a:lvl1pPr>
          </a:lstStyle>
          <a:p>
            <a:r>
              <a:rPr lang="en-US" dirty="0"/>
              <a:t>Click to edit Master title style</a:t>
            </a:r>
            <a:endParaRPr lang="en-ZA" dirty="0"/>
          </a:p>
        </p:txBody>
      </p:sp>
      <p:sp>
        <p:nvSpPr>
          <p:cNvPr id="3" name="Content Placeholder 2"/>
          <p:cNvSpPr>
            <a:spLocks noGrp="1"/>
          </p:cNvSpPr>
          <p:nvPr>
            <p:ph idx="1"/>
          </p:nvPr>
        </p:nvSpPr>
        <p:spPr/>
        <p:txBody>
          <a:bodyPr/>
          <a:lstStyle>
            <a:lvl1pPr marL="342900" indent="-342900" algn="l" rtl="0" eaLnBrk="1" fontAlgn="base" hangingPunct="1">
              <a:lnSpc>
                <a:spcPct val="200000"/>
              </a:lnSpc>
              <a:spcBef>
                <a:spcPct val="20000"/>
              </a:spcBef>
              <a:spcAft>
                <a:spcPct val="0"/>
              </a:spcAft>
              <a:buFont typeface="Arial" panose="020B0604020202020204" pitchFamily="34" charset="0"/>
              <a:buChar char="•"/>
              <a:defRPr lang="en-US" sz="2400" kern="1200" dirty="0" smtClean="0">
                <a:solidFill>
                  <a:schemeClr val="tx1"/>
                </a:solidFill>
                <a:latin typeface="Arial Narrow" panose="020B0606020202030204" pitchFamily="34" charset="0"/>
                <a:ea typeface="ＭＳ Ｐゴシック" panose="020B0600070205080204" pitchFamily="34" charset="-128"/>
                <a:cs typeface="Arial" panose="020B0604020202020204" pitchFamily="34" charset="0"/>
              </a:defRPr>
            </a:lvl1pPr>
            <a:lvl2pPr marL="742950" indent="-285750">
              <a:defRPr lang="en-US" sz="2000" kern="1200" dirty="0" smtClean="0">
                <a:solidFill>
                  <a:schemeClr val="tx1"/>
                </a:solidFill>
                <a:latin typeface="Arial Narrow" panose="020B0606020202030204" pitchFamily="34" charset="0"/>
                <a:ea typeface="ＭＳ Ｐゴシック" panose="020B0600070205080204" pitchFamily="34" charset="-128"/>
                <a:cs typeface="Arial" panose="020B0604020202020204" pitchFamily="34" charset="0"/>
              </a:defRPr>
            </a:lvl2pPr>
            <a:lvl3pPr marL="1143000" indent="-228600">
              <a:defRPr lang="en-US" sz="1600" kern="1200" dirty="0" smtClean="0">
                <a:solidFill>
                  <a:schemeClr val="tx1"/>
                </a:solidFill>
                <a:latin typeface="Arial Narrow" panose="020B0606020202030204" pitchFamily="34" charset="0"/>
                <a:ea typeface="ＭＳ Ｐゴシック" panose="020B0600070205080204" pitchFamily="34" charset="-128"/>
                <a:cs typeface="Arial" panose="020B0604020202020204" pitchFamily="34" charset="0"/>
              </a:defRPr>
            </a:lvl3pPr>
          </a:lstStyle>
          <a:p>
            <a:pPr lvl="0"/>
            <a:r>
              <a:rPr lang="en-US" dirty="0"/>
              <a:t>Click to edit Master text styles</a:t>
            </a:r>
          </a:p>
          <a:p>
            <a:pPr marL="742950" lvl="1" indent="-285750" algn="l" rtl="0" eaLnBrk="1" fontAlgn="base" hangingPunct="1">
              <a:spcBef>
                <a:spcPct val="20000"/>
              </a:spcBef>
              <a:spcAft>
                <a:spcPct val="0"/>
              </a:spcAft>
              <a:buFont typeface="Arial" panose="020B0604020202020204" pitchFamily="34" charset="0"/>
              <a:buChar char="•"/>
            </a:pPr>
            <a:r>
              <a:rPr lang="en-US" dirty="0"/>
              <a:t>Second level</a:t>
            </a:r>
          </a:p>
          <a:p>
            <a:pPr marL="1143000" lvl="2" indent="-228600" algn="l" rtl="0" eaLnBrk="1" fontAlgn="base" hangingPunct="1">
              <a:spcBef>
                <a:spcPct val="20000"/>
              </a:spcBef>
              <a:spcAft>
                <a:spcPct val="0"/>
              </a:spcAft>
              <a:buFont typeface="Arial" panose="020B0604020202020204" pitchFamily="34" charset="0"/>
              <a:buChar char="•"/>
            </a:pPr>
            <a:r>
              <a:rPr lang="en-US" dirty="0"/>
              <a:t>Third level</a:t>
            </a:r>
          </a:p>
          <a:p>
            <a:pPr lvl="3"/>
            <a:r>
              <a:rPr lang="en-US" dirty="0"/>
              <a:t>Fourth level</a:t>
            </a:r>
          </a:p>
          <a:p>
            <a:pPr lvl="4"/>
            <a:r>
              <a:rPr lang="en-US" dirty="0"/>
              <a:t>Fifth level</a:t>
            </a:r>
            <a:endParaRPr lang="en-ZA" dirty="0"/>
          </a:p>
        </p:txBody>
      </p:sp>
      <p:sp>
        <p:nvSpPr>
          <p:cNvPr id="4" name="Date Placeholder 3"/>
          <p:cNvSpPr>
            <a:spLocks noGrp="1"/>
          </p:cNvSpPr>
          <p:nvPr>
            <p:ph type="dt" sz="half" idx="10"/>
          </p:nvPr>
        </p:nvSpPr>
        <p:spPr/>
        <p:txBody>
          <a:bodyPr/>
          <a:lstStyle>
            <a:lvl1pPr>
              <a:defRPr/>
            </a:lvl1pPr>
          </a:lstStyle>
          <a:p>
            <a:pPr>
              <a:defRPr/>
            </a:pPr>
            <a:fld id="{C729FBA3-42CB-A64C-B461-D8100110C99E}" type="datetime1">
              <a:rPr lang="en-ZA" smtClean="0"/>
              <a:pPr>
                <a:defRPr/>
              </a:pPr>
              <a:t>2021/05/04</a:t>
            </a:fld>
            <a:endParaRPr lang="en-ZA" dirty="0"/>
          </a:p>
        </p:txBody>
      </p:sp>
      <p:sp>
        <p:nvSpPr>
          <p:cNvPr id="5" name="Footer Placeholder 4"/>
          <p:cNvSpPr>
            <a:spLocks noGrp="1"/>
          </p:cNvSpPr>
          <p:nvPr>
            <p:ph type="ftr" sz="quarter" idx="11"/>
          </p:nvPr>
        </p:nvSpPr>
        <p:spPr/>
        <p:txBody>
          <a:bodyPr/>
          <a:lstStyle>
            <a:lvl1pPr>
              <a:defRPr/>
            </a:lvl1pPr>
          </a:lstStyle>
          <a:p>
            <a:pPr>
              <a:defRPr/>
            </a:pPr>
            <a:endParaRPr lang="en-ZA" dirty="0"/>
          </a:p>
        </p:txBody>
      </p:sp>
      <p:sp>
        <p:nvSpPr>
          <p:cNvPr id="6" name="Slide Number Placeholder 5"/>
          <p:cNvSpPr>
            <a:spLocks noGrp="1"/>
          </p:cNvSpPr>
          <p:nvPr>
            <p:ph type="sldNum" sz="quarter" idx="12"/>
          </p:nvPr>
        </p:nvSpPr>
        <p:spPr/>
        <p:txBody>
          <a:bodyPr/>
          <a:lstStyle>
            <a:lvl1pPr>
              <a:defRPr/>
            </a:lvl1pPr>
          </a:lstStyle>
          <a:p>
            <a:pPr>
              <a:defRPr/>
            </a:pPr>
            <a:fld id="{860CFDAE-8565-4D03-8A68-635A0920E9BE}" type="slidenum">
              <a:rPr lang="en-ZA"/>
              <a:pPr>
                <a:defRPr/>
              </a:pPr>
              <a:t>‹#›</a:t>
            </a:fld>
            <a:endParaRPr lang="en-ZA" dirty="0"/>
          </a:p>
        </p:txBody>
      </p:sp>
    </p:spTree>
    <p:extLst>
      <p:ext uri="{BB962C8B-B14F-4D97-AF65-F5344CB8AC3E}">
        <p14:creationId xmlns:p14="http://schemas.microsoft.com/office/powerpoint/2010/main" xmlns="" val="3465500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0E1FE4F-66C5-8F43-AB04-6C517A470138}" type="datetime1">
              <a:rPr lang="en-ZA" smtClean="0"/>
              <a:pPr>
                <a:defRPr/>
              </a:pPr>
              <a:t>2021/05/04</a:t>
            </a:fld>
            <a:endParaRPr lang="en-ZA" dirty="0"/>
          </a:p>
        </p:txBody>
      </p:sp>
      <p:sp>
        <p:nvSpPr>
          <p:cNvPr id="5" name="Footer Placeholder 4"/>
          <p:cNvSpPr>
            <a:spLocks noGrp="1"/>
          </p:cNvSpPr>
          <p:nvPr>
            <p:ph type="ftr" sz="quarter" idx="11"/>
          </p:nvPr>
        </p:nvSpPr>
        <p:spPr/>
        <p:txBody>
          <a:bodyPr/>
          <a:lstStyle>
            <a:lvl1pPr>
              <a:defRPr/>
            </a:lvl1pPr>
          </a:lstStyle>
          <a:p>
            <a:pPr>
              <a:defRPr/>
            </a:pPr>
            <a:endParaRPr lang="en-ZA" dirty="0"/>
          </a:p>
        </p:txBody>
      </p:sp>
      <p:sp>
        <p:nvSpPr>
          <p:cNvPr id="6" name="Slide Number Placeholder 5"/>
          <p:cNvSpPr>
            <a:spLocks noGrp="1"/>
          </p:cNvSpPr>
          <p:nvPr>
            <p:ph type="sldNum" sz="quarter" idx="12"/>
          </p:nvPr>
        </p:nvSpPr>
        <p:spPr/>
        <p:txBody>
          <a:bodyPr/>
          <a:lstStyle>
            <a:lvl1pPr>
              <a:defRPr/>
            </a:lvl1pPr>
          </a:lstStyle>
          <a:p>
            <a:pPr>
              <a:defRPr/>
            </a:pPr>
            <a:fld id="{B0F13D3F-CDED-47D7-B57F-6D667A7EDFF8}" type="slidenum">
              <a:rPr lang="en-ZA"/>
              <a:pPr>
                <a:defRPr/>
              </a:pPr>
              <a:t>‹#›</a:t>
            </a:fld>
            <a:endParaRPr lang="en-ZA" dirty="0"/>
          </a:p>
        </p:txBody>
      </p:sp>
    </p:spTree>
    <p:extLst>
      <p:ext uri="{BB962C8B-B14F-4D97-AF65-F5344CB8AC3E}">
        <p14:creationId xmlns:p14="http://schemas.microsoft.com/office/powerpoint/2010/main" xmlns="" val="3236632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ZA" sz="3600" b="1" kern="1200" dirty="0">
                <a:solidFill>
                  <a:schemeClr val="tx2"/>
                </a:solidFill>
                <a:latin typeface="+mn-lt"/>
                <a:ea typeface="ＭＳ Ｐゴシック" charset="-128"/>
                <a:cs typeface="Arial" charset="0"/>
              </a:defRPr>
            </a:lvl1pPr>
          </a:lstStyle>
          <a:p>
            <a:r>
              <a:rPr lang="en-US" dirty="0"/>
              <a:t>Click to edit Master title style</a:t>
            </a:r>
            <a:endParaRPr lang="en-ZA" dirty="0"/>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3"/>
          <p:cNvSpPr>
            <a:spLocks noGrp="1"/>
          </p:cNvSpPr>
          <p:nvPr>
            <p:ph type="dt" sz="half" idx="10"/>
          </p:nvPr>
        </p:nvSpPr>
        <p:spPr/>
        <p:txBody>
          <a:bodyPr/>
          <a:lstStyle>
            <a:lvl1pPr>
              <a:defRPr/>
            </a:lvl1pPr>
          </a:lstStyle>
          <a:p>
            <a:pPr>
              <a:defRPr/>
            </a:pPr>
            <a:fld id="{39E8EED0-CC95-FB46-A7BC-F318139C4BAC}" type="datetime1">
              <a:rPr lang="en-ZA" smtClean="0"/>
              <a:pPr>
                <a:defRPr/>
              </a:pPr>
              <a:t>2021/05/04</a:t>
            </a:fld>
            <a:endParaRPr lang="en-ZA" dirty="0"/>
          </a:p>
        </p:txBody>
      </p:sp>
      <p:sp>
        <p:nvSpPr>
          <p:cNvPr id="6" name="Footer Placeholder 4"/>
          <p:cNvSpPr>
            <a:spLocks noGrp="1"/>
          </p:cNvSpPr>
          <p:nvPr>
            <p:ph type="ftr" sz="quarter" idx="11"/>
          </p:nvPr>
        </p:nvSpPr>
        <p:spPr/>
        <p:txBody>
          <a:bodyPr/>
          <a:lstStyle>
            <a:lvl1pPr>
              <a:defRPr/>
            </a:lvl1pPr>
          </a:lstStyle>
          <a:p>
            <a:pPr>
              <a:defRPr/>
            </a:pPr>
            <a:endParaRPr lang="en-ZA" dirty="0"/>
          </a:p>
        </p:txBody>
      </p:sp>
      <p:sp>
        <p:nvSpPr>
          <p:cNvPr id="7" name="Slide Number Placeholder 5"/>
          <p:cNvSpPr>
            <a:spLocks noGrp="1"/>
          </p:cNvSpPr>
          <p:nvPr>
            <p:ph type="sldNum" sz="quarter" idx="12"/>
          </p:nvPr>
        </p:nvSpPr>
        <p:spPr/>
        <p:txBody>
          <a:bodyPr/>
          <a:lstStyle>
            <a:lvl1pPr>
              <a:defRPr/>
            </a:lvl1pPr>
          </a:lstStyle>
          <a:p>
            <a:pPr>
              <a:defRPr/>
            </a:pPr>
            <a:fld id="{D9918A80-8053-47D4-AB19-12B23A34AB7D}" type="slidenum">
              <a:rPr lang="en-ZA"/>
              <a:pPr>
                <a:defRPr/>
              </a:pPr>
              <a:t>‹#›</a:t>
            </a:fld>
            <a:endParaRPr lang="en-ZA" dirty="0"/>
          </a:p>
        </p:txBody>
      </p:sp>
    </p:spTree>
    <p:extLst>
      <p:ext uri="{BB962C8B-B14F-4D97-AF65-F5344CB8AC3E}">
        <p14:creationId xmlns:p14="http://schemas.microsoft.com/office/powerpoint/2010/main" xmlns="" val="567191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ZA" sz="3600" b="1" kern="1200" dirty="0">
                <a:solidFill>
                  <a:schemeClr val="tx2"/>
                </a:solidFill>
                <a:latin typeface="+mn-lt"/>
                <a:ea typeface="ＭＳ Ｐゴシック" charset="-128"/>
                <a:cs typeface="Arial" charset="0"/>
              </a:defRPr>
            </a:lvl1pPr>
          </a:lstStyle>
          <a:p>
            <a:r>
              <a:rPr lang="en-US" dirty="0"/>
              <a:t>Click to edit Master title style</a:t>
            </a:r>
            <a:endParaRPr lang="en-ZA"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3"/>
          <p:cNvSpPr>
            <a:spLocks noGrp="1"/>
          </p:cNvSpPr>
          <p:nvPr>
            <p:ph type="dt" sz="half" idx="10"/>
          </p:nvPr>
        </p:nvSpPr>
        <p:spPr/>
        <p:txBody>
          <a:bodyPr/>
          <a:lstStyle>
            <a:lvl1pPr>
              <a:defRPr/>
            </a:lvl1pPr>
          </a:lstStyle>
          <a:p>
            <a:pPr>
              <a:defRPr/>
            </a:pPr>
            <a:fld id="{79773137-C3B0-F044-9DB9-02EE96B488BE}" type="datetime1">
              <a:rPr lang="en-ZA" smtClean="0"/>
              <a:pPr>
                <a:defRPr/>
              </a:pPr>
              <a:t>2021/05/04</a:t>
            </a:fld>
            <a:endParaRPr lang="en-ZA" dirty="0"/>
          </a:p>
        </p:txBody>
      </p:sp>
      <p:sp>
        <p:nvSpPr>
          <p:cNvPr id="8" name="Footer Placeholder 4"/>
          <p:cNvSpPr>
            <a:spLocks noGrp="1"/>
          </p:cNvSpPr>
          <p:nvPr>
            <p:ph type="ftr" sz="quarter" idx="11"/>
          </p:nvPr>
        </p:nvSpPr>
        <p:spPr/>
        <p:txBody>
          <a:bodyPr/>
          <a:lstStyle>
            <a:lvl1pPr>
              <a:defRPr/>
            </a:lvl1pPr>
          </a:lstStyle>
          <a:p>
            <a:pPr>
              <a:defRPr/>
            </a:pPr>
            <a:endParaRPr lang="en-ZA" dirty="0"/>
          </a:p>
        </p:txBody>
      </p:sp>
      <p:sp>
        <p:nvSpPr>
          <p:cNvPr id="9" name="Slide Number Placeholder 5"/>
          <p:cNvSpPr>
            <a:spLocks noGrp="1"/>
          </p:cNvSpPr>
          <p:nvPr>
            <p:ph type="sldNum" sz="quarter" idx="12"/>
          </p:nvPr>
        </p:nvSpPr>
        <p:spPr/>
        <p:txBody>
          <a:bodyPr/>
          <a:lstStyle>
            <a:lvl1pPr>
              <a:defRPr/>
            </a:lvl1pPr>
          </a:lstStyle>
          <a:p>
            <a:pPr>
              <a:defRPr/>
            </a:pPr>
            <a:fld id="{F4421896-F48B-413B-84E3-61D25C226624}" type="slidenum">
              <a:rPr lang="en-ZA"/>
              <a:pPr>
                <a:defRPr/>
              </a:pPr>
              <a:t>‹#›</a:t>
            </a:fld>
            <a:endParaRPr lang="en-ZA" dirty="0"/>
          </a:p>
        </p:txBody>
      </p:sp>
    </p:spTree>
    <p:extLst>
      <p:ext uri="{BB962C8B-B14F-4D97-AF65-F5344CB8AC3E}">
        <p14:creationId xmlns:p14="http://schemas.microsoft.com/office/powerpoint/2010/main" xmlns="" val="796708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ZA" sz="3600" b="1" kern="1200" dirty="0">
                <a:solidFill>
                  <a:schemeClr val="tx2"/>
                </a:solidFill>
                <a:latin typeface="+mn-lt"/>
                <a:ea typeface="ＭＳ Ｐゴシック" charset="-128"/>
                <a:cs typeface="Arial" charset="0"/>
              </a:defRPr>
            </a:lvl1pPr>
          </a:lstStyle>
          <a:p>
            <a:r>
              <a:rPr lang="en-US" dirty="0"/>
              <a:t>Click to edit Master title style</a:t>
            </a:r>
            <a:endParaRPr lang="en-ZA" dirty="0"/>
          </a:p>
        </p:txBody>
      </p:sp>
      <p:sp>
        <p:nvSpPr>
          <p:cNvPr id="3" name="Date Placeholder 3"/>
          <p:cNvSpPr>
            <a:spLocks noGrp="1"/>
          </p:cNvSpPr>
          <p:nvPr>
            <p:ph type="dt" sz="half" idx="10"/>
          </p:nvPr>
        </p:nvSpPr>
        <p:spPr/>
        <p:txBody>
          <a:bodyPr/>
          <a:lstStyle>
            <a:lvl1pPr>
              <a:defRPr/>
            </a:lvl1pPr>
          </a:lstStyle>
          <a:p>
            <a:pPr>
              <a:defRPr/>
            </a:pPr>
            <a:fld id="{DBD359F9-9030-9445-9F42-B91AAB01E263}" type="datetime1">
              <a:rPr lang="en-ZA" smtClean="0"/>
              <a:pPr>
                <a:defRPr/>
              </a:pPr>
              <a:t>2021/05/04</a:t>
            </a:fld>
            <a:endParaRPr lang="en-ZA" dirty="0"/>
          </a:p>
        </p:txBody>
      </p:sp>
      <p:sp>
        <p:nvSpPr>
          <p:cNvPr id="4" name="Footer Placeholder 4"/>
          <p:cNvSpPr>
            <a:spLocks noGrp="1"/>
          </p:cNvSpPr>
          <p:nvPr>
            <p:ph type="ftr" sz="quarter" idx="11"/>
          </p:nvPr>
        </p:nvSpPr>
        <p:spPr/>
        <p:txBody>
          <a:bodyPr/>
          <a:lstStyle>
            <a:lvl1pPr>
              <a:defRPr/>
            </a:lvl1pPr>
          </a:lstStyle>
          <a:p>
            <a:pPr>
              <a:defRPr/>
            </a:pPr>
            <a:endParaRPr lang="en-ZA" dirty="0"/>
          </a:p>
        </p:txBody>
      </p:sp>
      <p:sp>
        <p:nvSpPr>
          <p:cNvPr id="5" name="Slide Number Placeholder 5"/>
          <p:cNvSpPr>
            <a:spLocks noGrp="1"/>
          </p:cNvSpPr>
          <p:nvPr>
            <p:ph type="sldNum" sz="quarter" idx="12"/>
          </p:nvPr>
        </p:nvSpPr>
        <p:spPr/>
        <p:txBody>
          <a:bodyPr/>
          <a:lstStyle>
            <a:lvl1pPr>
              <a:defRPr/>
            </a:lvl1pPr>
          </a:lstStyle>
          <a:p>
            <a:pPr>
              <a:defRPr/>
            </a:pPr>
            <a:fld id="{94809726-6A3F-42D1-82A2-323CDBDB1D6C}" type="slidenum">
              <a:rPr lang="en-ZA"/>
              <a:pPr>
                <a:defRPr/>
              </a:pPr>
              <a:t>‹#›</a:t>
            </a:fld>
            <a:endParaRPr lang="en-ZA" dirty="0"/>
          </a:p>
        </p:txBody>
      </p:sp>
    </p:spTree>
    <p:extLst>
      <p:ext uri="{BB962C8B-B14F-4D97-AF65-F5344CB8AC3E}">
        <p14:creationId xmlns:p14="http://schemas.microsoft.com/office/powerpoint/2010/main" xmlns="" val="399841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2D60BED-BA47-9D47-9F38-33A600CE3150}" type="datetime1">
              <a:rPr lang="en-ZA" smtClean="0"/>
              <a:pPr>
                <a:defRPr/>
              </a:pPr>
              <a:t>2021/05/04</a:t>
            </a:fld>
            <a:endParaRPr lang="en-ZA" dirty="0"/>
          </a:p>
        </p:txBody>
      </p:sp>
      <p:sp>
        <p:nvSpPr>
          <p:cNvPr id="3" name="Footer Placeholder 4"/>
          <p:cNvSpPr>
            <a:spLocks noGrp="1"/>
          </p:cNvSpPr>
          <p:nvPr>
            <p:ph type="ftr" sz="quarter" idx="11"/>
          </p:nvPr>
        </p:nvSpPr>
        <p:spPr/>
        <p:txBody>
          <a:bodyPr/>
          <a:lstStyle>
            <a:lvl1pPr>
              <a:defRPr/>
            </a:lvl1pPr>
          </a:lstStyle>
          <a:p>
            <a:pPr>
              <a:defRPr/>
            </a:pPr>
            <a:endParaRPr lang="en-ZA" dirty="0"/>
          </a:p>
        </p:txBody>
      </p:sp>
      <p:sp>
        <p:nvSpPr>
          <p:cNvPr id="4" name="Slide Number Placeholder 5"/>
          <p:cNvSpPr>
            <a:spLocks noGrp="1"/>
          </p:cNvSpPr>
          <p:nvPr>
            <p:ph type="sldNum" sz="quarter" idx="12"/>
          </p:nvPr>
        </p:nvSpPr>
        <p:spPr/>
        <p:txBody>
          <a:bodyPr/>
          <a:lstStyle>
            <a:lvl1pPr>
              <a:defRPr/>
            </a:lvl1pPr>
          </a:lstStyle>
          <a:p>
            <a:pPr>
              <a:defRPr/>
            </a:pPr>
            <a:fld id="{D882D28B-1ECF-4562-9DA7-A455EEDBC75A}" type="slidenum">
              <a:rPr lang="en-ZA"/>
              <a:pPr>
                <a:defRPr/>
              </a:pPr>
              <a:t>‹#›</a:t>
            </a:fld>
            <a:endParaRPr lang="en-ZA" dirty="0"/>
          </a:p>
        </p:txBody>
      </p:sp>
    </p:spTree>
    <p:extLst>
      <p:ext uri="{BB962C8B-B14F-4D97-AF65-F5344CB8AC3E}">
        <p14:creationId xmlns:p14="http://schemas.microsoft.com/office/powerpoint/2010/main" xmlns="" val="1231452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8424D2A-14AE-124E-A4E9-D6B6F876B3F6}" type="datetime1">
              <a:rPr lang="en-ZA" smtClean="0"/>
              <a:pPr>
                <a:defRPr/>
              </a:pPr>
              <a:t>2021/05/04</a:t>
            </a:fld>
            <a:endParaRPr lang="en-ZA" dirty="0"/>
          </a:p>
        </p:txBody>
      </p:sp>
      <p:sp>
        <p:nvSpPr>
          <p:cNvPr id="6" name="Footer Placeholder 4"/>
          <p:cNvSpPr>
            <a:spLocks noGrp="1"/>
          </p:cNvSpPr>
          <p:nvPr>
            <p:ph type="ftr" sz="quarter" idx="11"/>
          </p:nvPr>
        </p:nvSpPr>
        <p:spPr/>
        <p:txBody>
          <a:bodyPr/>
          <a:lstStyle>
            <a:lvl1pPr>
              <a:defRPr/>
            </a:lvl1pPr>
          </a:lstStyle>
          <a:p>
            <a:pPr>
              <a:defRPr/>
            </a:pPr>
            <a:endParaRPr lang="en-ZA" dirty="0"/>
          </a:p>
        </p:txBody>
      </p:sp>
      <p:sp>
        <p:nvSpPr>
          <p:cNvPr id="7" name="Slide Number Placeholder 5"/>
          <p:cNvSpPr>
            <a:spLocks noGrp="1"/>
          </p:cNvSpPr>
          <p:nvPr>
            <p:ph type="sldNum" sz="quarter" idx="12"/>
          </p:nvPr>
        </p:nvSpPr>
        <p:spPr/>
        <p:txBody>
          <a:bodyPr/>
          <a:lstStyle>
            <a:lvl1pPr>
              <a:defRPr/>
            </a:lvl1pPr>
          </a:lstStyle>
          <a:p>
            <a:pPr>
              <a:defRPr/>
            </a:pPr>
            <a:fld id="{7585606F-F8F4-48FC-85CE-8B869D93D481}" type="slidenum">
              <a:rPr lang="en-ZA"/>
              <a:pPr>
                <a:defRPr/>
              </a:pPr>
              <a:t>‹#›</a:t>
            </a:fld>
            <a:endParaRPr lang="en-ZA" dirty="0"/>
          </a:p>
        </p:txBody>
      </p:sp>
    </p:spTree>
    <p:extLst>
      <p:ext uri="{BB962C8B-B14F-4D97-AF65-F5344CB8AC3E}">
        <p14:creationId xmlns:p14="http://schemas.microsoft.com/office/powerpoint/2010/main" xmlns="" val="3850226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C4C416A-BC12-764A-87EB-9264CBB9F540}" type="datetime1">
              <a:rPr lang="en-ZA" smtClean="0"/>
              <a:pPr>
                <a:defRPr/>
              </a:pPr>
              <a:t>2021/05/04</a:t>
            </a:fld>
            <a:endParaRPr lang="en-ZA" dirty="0"/>
          </a:p>
        </p:txBody>
      </p:sp>
      <p:sp>
        <p:nvSpPr>
          <p:cNvPr id="6" name="Footer Placeholder 4"/>
          <p:cNvSpPr>
            <a:spLocks noGrp="1"/>
          </p:cNvSpPr>
          <p:nvPr>
            <p:ph type="ftr" sz="quarter" idx="11"/>
          </p:nvPr>
        </p:nvSpPr>
        <p:spPr/>
        <p:txBody>
          <a:bodyPr/>
          <a:lstStyle>
            <a:lvl1pPr>
              <a:defRPr/>
            </a:lvl1pPr>
          </a:lstStyle>
          <a:p>
            <a:pPr>
              <a:defRPr/>
            </a:pPr>
            <a:endParaRPr lang="en-ZA" dirty="0"/>
          </a:p>
        </p:txBody>
      </p:sp>
      <p:sp>
        <p:nvSpPr>
          <p:cNvPr id="7" name="Slide Number Placeholder 5"/>
          <p:cNvSpPr>
            <a:spLocks noGrp="1"/>
          </p:cNvSpPr>
          <p:nvPr>
            <p:ph type="sldNum" sz="quarter" idx="12"/>
          </p:nvPr>
        </p:nvSpPr>
        <p:spPr/>
        <p:txBody>
          <a:bodyPr/>
          <a:lstStyle>
            <a:lvl1pPr>
              <a:defRPr/>
            </a:lvl1pPr>
          </a:lstStyle>
          <a:p>
            <a:pPr>
              <a:defRPr/>
            </a:pPr>
            <a:fld id="{3C68FB43-7924-4C53-8A0D-A00BA444E5FF}" type="slidenum">
              <a:rPr lang="en-ZA"/>
              <a:pPr>
                <a:defRPr/>
              </a:pPr>
              <a:t>‹#›</a:t>
            </a:fld>
            <a:endParaRPr lang="en-ZA" dirty="0"/>
          </a:p>
        </p:txBody>
      </p:sp>
    </p:spTree>
    <p:extLst>
      <p:ext uri="{BB962C8B-B14F-4D97-AF65-F5344CB8AC3E}">
        <p14:creationId xmlns:p14="http://schemas.microsoft.com/office/powerpoint/2010/main" xmlns="" val="705788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6" descr="RSR_PPT2.jpg"/>
          <p:cNvPicPr>
            <a:picLocks noChangeAspect="1"/>
          </p:cNvPicPr>
          <p:nvPr userDrawn="1"/>
        </p:nvPicPr>
        <p:blipFill>
          <a:blip r:embed="rId13" cstate="email">
            <a:extLst>
              <a:ext uri="{28A0092B-C50C-407E-A947-70E740481C1C}">
                <a14:useLocalDpi xmlns:a14="http://schemas.microsoft.com/office/drawing/2010/main" xmlns=""/>
              </a:ext>
            </a:extLst>
          </a:blip>
          <a:srcRect/>
          <a:stretch>
            <a:fillRect/>
          </a:stretch>
        </p:blipFill>
        <p:spPr bwMode="auto">
          <a:xfrm>
            <a:off x="0" y="0"/>
            <a:ext cx="12192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ZA" dirty="0"/>
          </a:p>
        </p:txBody>
      </p:sp>
      <p:sp>
        <p:nvSpPr>
          <p:cNvPr id="1028"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charset="0"/>
                <a:ea typeface="ＭＳ Ｐゴシック" charset="-128"/>
              </a:defRPr>
            </a:lvl1pPr>
          </a:lstStyle>
          <a:p>
            <a:pPr>
              <a:defRPr/>
            </a:pPr>
            <a:fld id="{77891DDC-95C7-E244-87AD-1127B1626FB2}" type="datetime1">
              <a:rPr lang="en-ZA" smtClean="0"/>
              <a:pPr>
                <a:defRPr/>
              </a:pPr>
              <a:t>2021/05/04</a:t>
            </a:fld>
            <a:endParaRPr lang="en-ZA"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charset="0"/>
                <a:ea typeface="ＭＳ Ｐゴシック" charset="-128"/>
              </a:defRPr>
            </a:lvl1pPr>
          </a:lstStyle>
          <a:p>
            <a:pPr>
              <a:defRPr/>
            </a:pPr>
            <a:endParaRPr lang="en-ZA"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5114E516-B75B-4E21-9164-50A6A112B4E3}" type="slidenum">
              <a:rPr lang="en-ZA"/>
              <a:pPr>
                <a:defRPr/>
              </a:pPr>
              <a:t>‹#›</a:t>
            </a:fld>
            <a:endParaRPr lang="en-Z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lang="en-ZA" sz="3600" b="1" kern="1200" dirty="0" smtClean="0">
          <a:solidFill>
            <a:schemeClr val="tx2"/>
          </a:solidFill>
          <a:latin typeface="+mn-lt"/>
          <a:ea typeface="ＭＳ Ｐゴシック" charset="-128"/>
          <a:cs typeface="Arial" charset="0"/>
        </a:defRPr>
      </a:lvl1pPr>
      <a:lvl2pPr algn="ctr" rtl="0" eaLnBrk="0" fontAlgn="base" hangingPunct="0">
        <a:spcBef>
          <a:spcPct val="0"/>
        </a:spcBef>
        <a:spcAft>
          <a:spcPct val="0"/>
        </a:spcAft>
        <a:defRPr sz="4400">
          <a:solidFill>
            <a:schemeClr val="tx1"/>
          </a:solidFill>
          <a:latin typeface="Calibri" charset="0"/>
          <a:ea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defRPr>
      </a:lvl5pPr>
      <a:lvl6pPr marL="457200" algn="ctr" rtl="0" fontAlgn="base">
        <a:spcBef>
          <a:spcPct val="0"/>
        </a:spcBef>
        <a:spcAft>
          <a:spcPct val="0"/>
        </a:spcAft>
        <a:defRPr sz="4400">
          <a:solidFill>
            <a:schemeClr val="tx1"/>
          </a:solidFill>
          <a:latin typeface="Calibri" charset="0"/>
          <a:ea typeface="ＭＳ Ｐゴシック" charset="-128"/>
        </a:defRPr>
      </a:lvl6pPr>
      <a:lvl7pPr marL="914400" algn="ctr" rtl="0" fontAlgn="base">
        <a:spcBef>
          <a:spcPct val="0"/>
        </a:spcBef>
        <a:spcAft>
          <a:spcPct val="0"/>
        </a:spcAft>
        <a:defRPr sz="4400">
          <a:solidFill>
            <a:schemeClr val="tx1"/>
          </a:solidFill>
          <a:latin typeface="Calibri" charset="0"/>
          <a:ea typeface="ＭＳ Ｐゴシック" charset="-128"/>
        </a:defRPr>
      </a:lvl7pPr>
      <a:lvl8pPr marL="1371600" algn="ctr" rtl="0" fontAlgn="base">
        <a:spcBef>
          <a:spcPct val="0"/>
        </a:spcBef>
        <a:spcAft>
          <a:spcPct val="0"/>
        </a:spcAft>
        <a:defRPr sz="4400">
          <a:solidFill>
            <a:schemeClr val="tx1"/>
          </a:solidFill>
          <a:latin typeface="Calibri" charset="0"/>
          <a:ea typeface="ＭＳ Ｐゴシック" charset="-128"/>
        </a:defRPr>
      </a:lvl8pPr>
      <a:lvl9pPr marL="1828800" algn="ctr" rtl="0" fontAlgn="base">
        <a:spcBef>
          <a:spcPct val="0"/>
        </a:spcBef>
        <a:spcAft>
          <a:spcPct val="0"/>
        </a:spcAft>
        <a:defRPr sz="4400">
          <a:solidFill>
            <a:schemeClr val="tx1"/>
          </a:solidFill>
          <a:latin typeface="Calibri"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descr="RSR_PPT1.jpg"/>
          <p:cNvPicPr>
            <a:picLocks noChangeAspect="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1775520" y="0"/>
            <a:ext cx="8928992" cy="57332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2E6A8BCC-8F4D-4953-88F2-3697E233FD70}" type="slidenum">
              <a:rPr lang="en-ZA" smtClean="0"/>
              <a:pPr>
                <a:defRPr/>
              </a:pPr>
              <a:t>1</a:t>
            </a:fld>
            <a:endParaRPr lang="en-ZA" dirty="0"/>
          </a:p>
        </p:txBody>
      </p:sp>
      <p:sp>
        <p:nvSpPr>
          <p:cNvPr id="5" name="Rectangle 2">
            <a:extLst>
              <a:ext uri="{FF2B5EF4-FFF2-40B4-BE49-F238E27FC236}">
                <a16:creationId xmlns:a16="http://schemas.microsoft.com/office/drawing/2014/main" xmlns="" id="{5375BA99-C12D-464E-95FB-F8F725882198}"/>
              </a:ext>
            </a:extLst>
          </p:cNvPr>
          <p:cNvSpPr txBox="1">
            <a:spLocks noChangeArrowheads="1"/>
          </p:cNvSpPr>
          <p:nvPr/>
        </p:nvSpPr>
        <p:spPr bwMode="auto">
          <a:xfrm>
            <a:off x="1271465" y="4797153"/>
            <a:ext cx="8640959" cy="1656184"/>
          </a:xfrm>
          <a:prstGeom prst="rect">
            <a:avLst/>
          </a:prstGeom>
          <a:noFill/>
          <a:ln w="9525">
            <a:noFill/>
            <a:miter lim="800000"/>
            <a:headEnd/>
            <a:tailEnd/>
          </a:ln>
        </p:spPr>
        <p:txBody>
          <a:bodyPr anchor="ctr"/>
          <a:lstStyle/>
          <a:p>
            <a:pPr algn="r" eaLnBrk="1" hangingPunct="1">
              <a:defRPr/>
            </a:pPr>
            <a:endParaRPr lang="en-US" sz="2800" b="1" dirty="0">
              <a:solidFill>
                <a:schemeClr val="tx2"/>
              </a:solidFill>
              <a:ea typeface="Batang" pitchFamily="18" charset="-127"/>
              <a:cs typeface="Arial" panose="020B0604020202020204" pitchFamily="34" charset="0"/>
            </a:endParaRPr>
          </a:p>
          <a:p>
            <a:pPr algn="r" eaLnBrk="1" hangingPunct="1">
              <a:defRPr/>
            </a:pPr>
            <a:r>
              <a:rPr lang="en-US" sz="2800" b="1" dirty="0">
                <a:solidFill>
                  <a:schemeClr val="tx2"/>
                </a:solidFill>
                <a:ea typeface="Batang" pitchFamily="18" charset="-127"/>
                <a:cs typeface="Arial" panose="020B0604020202020204" pitchFamily="34" charset="0"/>
              </a:rPr>
              <a:t>2021/22 ANNUAL PERFORMANCE PLAN</a:t>
            </a:r>
          </a:p>
          <a:p>
            <a:pPr algn="r" eaLnBrk="1" hangingPunct="1">
              <a:defRPr/>
            </a:pPr>
            <a:endParaRPr lang="en-US" sz="2000" b="1" dirty="0">
              <a:solidFill>
                <a:schemeClr val="tx2"/>
              </a:solidFill>
              <a:latin typeface="+mn-lt"/>
              <a:cs typeface="Arial" panose="020B0604020202020204" pitchFamily="34" charset="0"/>
            </a:endParaRPr>
          </a:p>
          <a:p>
            <a:pPr algn="r" eaLnBrk="1" hangingPunct="1">
              <a:defRPr/>
            </a:pPr>
            <a:r>
              <a:rPr lang="en-US" sz="2000" b="1" dirty="0">
                <a:solidFill>
                  <a:schemeClr val="tx2"/>
                </a:solidFill>
                <a:latin typeface="+mn-lt"/>
                <a:cs typeface="Arial" panose="020B0604020202020204" pitchFamily="34" charset="0"/>
              </a:rPr>
              <a:t>MARCH 2021</a:t>
            </a:r>
          </a:p>
          <a:p>
            <a:pPr eaLnBrk="1" hangingPunct="1">
              <a:defRPr/>
            </a:pPr>
            <a:endParaRPr lang="en-US" sz="2000" b="1" dirty="0">
              <a:solidFill>
                <a:srgbClr val="002060"/>
              </a:solidFill>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E84D8465-D12F-4AD9-8C14-B0DC45D07D13}"/>
              </a:ext>
            </a:extLst>
          </p:cNvPr>
          <p:cNvSpPr>
            <a:spLocks noGrp="1"/>
          </p:cNvSpPr>
          <p:nvPr>
            <p:ph type="sldNum" sz="quarter" idx="12"/>
          </p:nvPr>
        </p:nvSpPr>
        <p:spPr/>
        <p:txBody>
          <a:bodyPr/>
          <a:lstStyle/>
          <a:p>
            <a:pPr>
              <a:defRPr/>
            </a:pPr>
            <a:fld id="{860CFDAE-8565-4D03-8A68-635A0920E9BE}" type="slidenum">
              <a:rPr lang="en-ZA" smtClean="0"/>
              <a:pPr>
                <a:defRPr/>
              </a:pPr>
              <a:t>10</a:t>
            </a:fld>
            <a:endParaRPr lang="en-ZA" dirty="0"/>
          </a:p>
        </p:txBody>
      </p:sp>
      <p:sp>
        <p:nvSpPr>
          <p:cNvPr id="7" name="Title 1">
            <a:extLst>
              <a:ext uri="{FF2B5EF4-FFF2-40B4-BE49-F238E27FC236}">
                <a16:creationId xmlns:a16="http://schemas.microsoft.com/office/drawing/2014/main" xmlns="" id="{9026BBB7-5895-4AA7-9556-A58E63BFCA95}"/>
              </a:ext>
            </a:extLst>
          </p:cNvPr>
          <p:cNvSpPr>
            <a:spLocks noGrp="1"/>
          </p:cNvSpPr>
          <p:nvPr>
            <p:ph type="title"/>
          </p:nvPr>
        </p:nvSpPr>
        <p:spPr>
          <a:xfrm>
            <a:off x="263352" y="0"/>
            <a:ext cx="8229600" cy="1143000"/>
          </a:xfrm>
        </p:spPr>
        <p:txBody>
          <a:bodyPr/>
          <a:lstStyle/>
          <a:p>
            <a:pPr algn="l"/>
            <a:r>
              <a:rPr lang="en-GB" sz="2800" dirty="0">
                <a:latin typeface="Arial" panose="020B0604020202020204" pitchFamily="34" charset="0"/>
                <a:cs typeface="Arial" panose="020B0604020202020204" pitchFamily="34" charset="0"/>
              </a:rPr>
              <a:t>STRATEGIC RISKS</a:t>
            </a:r>
          </a:p>
        </p:txBody>
      </p:sp>
      <p:graphicFrame>
        <p:nvGraphicFramePr>
          <p:cNvPr id="3" name="Table 4">
            <a:extLst>
              <a:ext uri="{FF2B5EF4-FFF2-40B4-BE49-F238E27FC236}">
                <a16:creationId xmlns:a16="http://schemas.microsoft.com/office/drawing/2014/main" xmlns="" id="{10DCF01E-9D0E-4AF9-964A-65750DA70006}"/>
              </a:ext>
            </a:extLst>
          </p:cNvPr>
          <p:cNvGraphicFramePr>
            <a:graphicFrameLocks noGrp="1"/>
          </p:cNvGraphicFramePr>
          <p:nvPr>
            <p:extLst>
              <p:ext uri="{D42A27DB-BD31-4B8C-83A1-F6EECF244321}">
                <p14:modId xmlns:p14="http://schemas.microsoft.com/office/powerpoint/2010/main" xmlns="" val="2424283818"/>
              </p:ext>
            </p:extLst>
          </p:nvPr>
        </p:nvGraphicFramePr>
        <p:xfrm>
          <a:off x="364953" y="1052736"/>
          <a:ext cx="11217448" cy="5843580"/>
        </p:xfrm>
        <a:graphic>
          <a:graphicData uri="http://schemas.openxmlformats.org/drawingml/2006/table">
            <a:tbl>
              <a:tblPr firstRow="1" bandRow="1">
                <a:tableStyleId>{5C22544A-7EE6-4342-B048-85BDC9FD1C3A}</a:tableStyleId>
              </a:tblPr>
              <a:tblGrid>
                <a:gridCol w="474463">
                  <a:extLst>
                    <a:ext uri="{9D8B030D-6E8A-4147-A177-3AD203B41FA5}">
                      <a16:colId xmlns:a16="http://schemas.microsoft.com/office/drawing/2014/main" xmlns="" val="1800722947"/>
                    </a:ext>
                  </a:extLst>
                </a:gridCol>
                <a:gridCol w="1872208">
                  <a:extLst>
                    <a:ext uri="{9D8B030D-6E8A-4147-A177-3AD203B41FA5}">
                      <a16:colId xmlns:a16="http://schemas.microsoft.com/office/drawing/2014/main" xmlns="" val="258182587"/>
                    </a:ext>
                  </a:extLst>
                </a:gridCol>
                <a:gridCol w="4104456">
                  <a:extLst>
                    <a:ext uri="{9D8B030D-6E8A-4147-A177-3AD203B41FA5}">
                      <a16:colId xmlns:a16="http://schemas.microsoft.com/office/drawing/2014/main" xmlns="" val="2181426568"/>
                    </a:ext>
                  </a:extLst>
                </a:gridCol>
                <a:gridCol w="4766321">
                  <a:extLst>
                    <a:ext uri="{9D8B030D-6E8A-4147-A177-3AD203B41FA5}">
                      <a16:colId xmlns:a16="http://schemas.microsoft.com/office/drawing/2014/main" xmlns="" val="4146452285"/>
                    </a:ext>
                  </a:extLst>
                </a:gridCol>
              </a:tblGrid>
              <a:tr h="540060">
                <a:tc>
                  <a:txBody>
                    <a:bodyPr/>
                    <a:lstStyle/>
                    <a:p>
                      <a:pPr>
                        <a:lnSpc>
                          <a:spcPct val="150000"/>
                        </a:lnSpc>
                      </a:pPr>
                      <a:r>
                        <a:rPr lang="en-US" sz="1400" dirty="0">
                          <a:solidFill>
                            <a:schemeClr val="bg1"/>
                          </a:solidFill>
                          <a:latin typeface="Arial" panose="020B0604020202020204" pitchFamily="34" charset="0"/>
                          <a:cs typeface="Arial" panose="020B0604020202020204" pitchFamily="34" charset="0"/>
                        </a:rPr>
                        <a:t>No</a:t>
                      </a:r>
                      <a:endParaRPr lang="en-ZA" sz="1400"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pPr>
                      <a:r>
                        <a:rPr lang="en-US" sz="1400" dirty="0">
                          <a:solidFill>
                            <a:schemeClr val="bg1"/>
                          </a:solidFill>
                          <a:latin typeface="Arial" panose="020B0604020202020204" pitchFamily="34" charset="0"/>
                          <a:cs typeface="Arial" panose="020B0604020202020204" pitchFamily="34" charset="0"/>
                        </a:rPr>
                        <a:t>Outcome</a:t>
                      </a:r>
                      <a:endParaRPr lang="en-ZA" sz="1400"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pPr>
                      <a:r>
                        <a:rPr lang="en-US" sz="1400" dirty="0">
                          <a:solidFill>
                            <a:schemeClr val="bg1"/>
                          </a:solidFill>
                          <a:latin typeface="Arial" panose="020B0604020202020204" pitchFamily="34" charset="0"/>
                          <a:cs typeface="Arial" panose="020B0604020202020204" pitchFamily="34" charset="0"/>
                        </a:rPr>
                        <a:t>Risk Statement</a:t>
                      </a:r>
                      <a:endParaRPr lang="en-ZA" sz="1400"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pPr>
                      <a:r>
                        <a:rPr lang="en-US" sz="1400" dirty="0">
                          <a:solidFill>
                            <a:schemeClr val="bg1"/>
                          </a:solidFill>
                          <a:latin typeface="Arial" panose="020B0604020202020204" pitchFamily="34" charset="0"/>
                          <a:cs typeface="Arial" panose="020B0604020202020204" pitchFamily="34" charset="0"/>
                        </a:rPr>
                        <a:t>Mitigations</a:t>
                      </a:r>
                      <a:endParaRPr lang="en-ZA" sz="1400"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xmlns="" val="3518071621"/>
                  </a:ext>
                </a:extLst>
              </a:tr>
              <a:tr h="540060">
                <a:tc>
                  <a:txBody>
                    <a:bodyPr/>
                    <a:lstStyle/>
                    <a:p>
                      <a:pPr>
                        <a:lnSpc>
                          <a:spcPct val="150000"/>
                        </a:lnSpc>
                      </a:pPr>
                      <a:r>
                        <a:rPr lang="en-US" sz="1400" dirty="0">
                          <a:solidFill>
                            <a:schemeClr val="bg1"/>
                          </a:solidFill>
                          <a:latin typeface="Arial" panose="020B0604020202020204" pitchFamily="34" charset="0"/>
                          <a:cs typeface="Arial" panose="020B0604020202020204" pitchFamily="34" charset="0"/>
                        </a:rPr>
                        <a:t>6</a:t>
                      </a:r>
                      <a:endParaRPr lang="en-ZA" sz="1400"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pPr>
                      <a:r>
                        <a:rPr lang="en-US" sz="1400" dirty="0">
                          <a:solidFill>
                            <a:schemeClr val="tx1"/>
                          </a:solidFill>
                          <a:latin typeface="Arial" panose="020B0604020202020204" pitchFamily="34" charset="0"/>
                          <a:cs typeface="Arial" panose="020B0604020202020204" pitchFamily="34" charset="0"/>
                        </a:rPr>
                        <a:t>Railways are safer</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ZA" sz="1400" b="1" i="0" u="none" strike="noStrike" kern="1200" baseline="0" dirty="0">
                          <a:solidFill>
                            <a:schemeClr val="dk1"/>
                          </a:solidFill>
                          <a:latin typeface="Arial" panose="020B0604020202020204" pitchFamily="34" charset="0"/>
                          <a:ea typeface="+mn-ea"/>
                          <a:cs typeface="Arial" panose="020B0604020202020204" pitchFamily="34" charset="0"/>
                        </a:rPr>
                        <a:t>Inaccurate &amp; Incomplete Safety Information</a:t>
                      </a:r>
                    </a:p>
                    <a:p>
                      <a:pPr>
                        <a:lnSpc>
                          <a:spcPct val="150000"/>
                        </a:lnSpc>
                      </a:pP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NIMS may have design faults, be inaccessible or </a:t>
                      </a:r>
                      <a:r>
                        <a:rPr lang="en-US" sz="1400" b="0" i="0" u="none" strike="noStrike" kern="1200" baseline="0" dirty="0">
                          <a:solidFill>
                            <a:schemeClr val="dk1"/>
                          </a:solidFill>
                          <a:latin typeface="Arial" panose="020B0604020202020204" pitchFamily="34" charset="0"/>
                          <a:ea typeface="+mn-ea"/>
                          <a:cs typeface="Arial" panose="020B0604020202020204" pitchFamily="34" charset="0"/>
                        </a:rPr>
                        <a:t>data inputted on NIMS by</a:t>
                      </a:r>
                    </a:p>
                    <a:p>
                      <a:pPr>
                        <a:lnSpc>
                          <a:spcPct val="150000"/>
                        </a:lnSpc>
                      </a:pP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operators may be incomplete or inaccurate resulting in non- compliance</a:t>
                      </a:r>
                    </a:p>
                    <a:p>
                      <a:pPr>
                        <a:lnSpc>
                          <a:spcPct val="150000"/>
                        </a:lnSpc>
                      </a:pPr>
                      <a:r>
                        <a:rPr lang="en-US" sz="1400" b="0" i="0" u="none" strike="noStrike" kern="1200" baseline="0" dirty="0">
                          <a:solidFill>
                            <a:schemeClr val="dk1"/>
                          </a:solidFill>
                          <a:latin typeface="Arial" panose="020B0604020202020204" pitchFamily="34" charset="0"/>
                          <a:ea typeface="+mn-ea"/>
                          <a:cs typeface="Arial" panose="020B0604020202020204" pitchFamily="34" charset="0"/>
                        </a:rPr>
                        <a:t>with the requirements of the </a:t>
                      </a: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RSR Act.</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nSpc>
                          <a:spcPct val="150000"/>
                        </a:lnSpc>
                        <a:buFont typeface="Arial" panose="020B0604020202020204" pitchFamily="34" charset="0"/>
                        <a:buChar char="•"/>
                      </a:pPr>
                      <a:r>
                        <a:rPr lang="en-US" sz="1400" b="0" i="0" u="none" strike="noStrike" kern="1200" baseline="0" dirty="0">
                          <a:solidFill>
                            <a:schemeClr val="dk1"/>
                          </a:solidFill>
                          <a:latin typeface="Arial" panose="020B0604020202020204" pitchFamily="34" charset="0"/>
                          <a:ea typeface="+mn-ea"/>
                          <a:cs typeface="Arial" panose="020B0604020202020204" pitchFamily="34" charset="0"/>
                        </a:rPr>
                        <a:t>Monthly and Quarterly data verification </a:t>
                      </a: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of operator data</a:t>
                      </a:r>
                    </a:p>
                    <a:p>
                      <a:pPr marL="285750" indent="-285750">
                        <a:lnSpc>
                          <a:spcPct val="150000"/>
                        </a:lnSpc>
                        <a:buFont typeface="Arial" panose="020B0604020202020204" pitchFamily="34" charset="0"/>
                        <a:buChar char="•"/>
                      </a:pP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Manually request additional safety </a:t>
                      </a:r>
                      <a:r>
                        <a:rPr lang="en-US" sz="1400" b="0" i="0" u="none" strike="noStrike" kern="1200" baseline="0" dirty="0">
                          <a:solidFill>
                            <a:schemeClr val="dk1"/>
                          </a:solidFill>
                          <a:latin typeface="Arial" panose="020B0604020202020204" pitchFamily="34" charset="0"/>
                          <a:ea typeface="+mn-ea"/>
                          <a:cs typeface="Arial" panose="020B0604020202020204" pitchFamily="34" charset="0"/>
                        </a:rPr>
                        <a:t>information from operators during permit </a:t>
                      </a: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assessments</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974824869"/>
                  </a:ext>
                </a:extLst>
              </a:tr>
              <a:tr h="540060">
                <a:tc>
                  <a:txBody>
                    <a:bodyPr/>
                    <a:lstStyle/>
                    <a:p>
                      <a:pPr>
                        <a:lnSpc>
                          <a:spcPct val="150000"/>
                        </a:lnSpc>
                      </a:pPr>
                      <a:r>
                        <a:rPr lang="en-US" sz="1400" dirty="0">
                          <a:solidFill>
                            <a:schemeClr val="bg1"/>
                          </a:solidFill>
                          <a:latin typeface="Arial" panose="020B0604020202020204" pitchFamily="34" charset="0"/>
                          <a:cs typeface="Arial" panose="020B0604020202020204" pitchFamily="34" charset="0"/>
                        </a:rPr>
                        <a:t>7</a:t>
                      </a:r>
                      <a:endParaRPr lang="en-ZA" sz="1400"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pPr>
                      <a:r>
                        <a:rPr lang="en-US" sz="1400" dirty="0">
                          <a:solidFill>
                            <a:schemeClr val="tx1"/>
                          </a:solidFill>
                          <a:latin typeface="Arial" panose="020B0604020202020204" pitchFamily="34" charset="0"/>
                          <a:cs typeface="Arial" panose="020B0604020202020204" pitchFamily="34" charset="0"/>
                        </a:rPr>
                        <a:t>Railways are safer</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ZA" sz="1400" b="1" i="0" u="none" strike="noStrike" kern="1200" baseline="0" dirty="0">
                          <a:solidFill>
                            <a:schemeClr val="dk1"/>
                          </a:solidFill>
                          <a:latin typeface="Arial" panose="020B0604020202020204" pitchFamily="34" charset="0"/>
                          <a:ea typeface="+mn-ea"/>
                          <a:cs typeface="Arial" panose="020B0604020202020204" pitchFamily="34" charset="0"/>
                        </a:rPr>
                        <a:t>Inadequate Stakeholder Buy-in &amp; Support (RSR initiatives)</a:t>
                      </a:r>
                    </a:p>
                    <a:p>
                      <a:pPr>
                        <a:lnSpc>
                          <a:spcPct val="150000"/>
                        </a:lnSpc>
                      </a:pP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RSR initiatives may experience poor attendance, repeated </a:t>
                      </a:r>
                      <a:r>
                        <a:rPr lang="en-US" sz="1400" b="0" i="0" u="none" strike="noStrike" kern="1200" baseline="0" dirty="0">
                          <a:solidFill>
                            <a:schemeClr val="dk1"/>
                          </a:solidFill>
                          <a:latin typeface="Arial" panose="020B0604020202020204" pitchFamily="34" charset="0"/>
                          <a:ea typeface="+mn-ea"/>
                          <a:cs typeface="Arial" panose="020B0604020202020204" pitchFamily="34" charset="0"/>
                        </a:rPr>
                        <a:t>objections or receive a lack </a:t>
                      </a: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of public comments thereby</a:t>
                      </a:r>
                    </a:p>
                    <a:p>
                      <a:pPr>
                        <a:lnSpc>
                          <a:spcPct val="150000"/>
                        </a:lnSpc>
                      </a:pP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diminishing their value or delaying their implementation</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nSpc>
                          <a:spcPct val="150000"/>
                        </a:lnSpc>
                        <a:buFont typeface="Arial" panose="020B0604020202020204" pitchFamily="34" charset="0"/>
                        <a:buChar char="•"/>
                      </a:pPr>
                      <a:r>
                        <a:rPr lang="en-US" sz="1400" b="0" i="0" u="none" strike="noStrike" kern="1200" baseline="0" dirty="0">
                          <a:solidFill>
                            <a:schemeClr val="dk1"/>
                          </a:solidFill>
                          <a:latin typeface="Arial" panose="020B0604020202020204" pitchFamily="34" charset="0"/>
                          <a:ea typeface="+mn-ea"/>
                          <a:cs typeface="Arial" panose="020B0604020202020204" pitchFamily="34" charset="0"/>
                        </a:rPr>
                        <a:t>RSR involvement in SARA in order to maintain relations with regional </a:t>
                      </a: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operators</a:t>
                      </a:r>
                    </a:p>
                    <a:p>
                      <a:pPr marL="285750" indent="-285750">
                        <a:lnSpc>
                          <a:spcPct val="150000"/>
                        </a:lnSpc>
                        <a:buFont typeface="Arial" panose="020B0604020202020204" pitchFamily="34" charset="0"/>
                        <a:buChar char="•"/>
                      </a:pPr>
                      <a:r>
                        <a:rPr lang="en-US" sz="1400" b="0" i="0" u="none" strike="noStrike" kern="1200" baseline="0" dirty="0">
                          <a:solidFill>
                            <a:schemeClr val="dk1"/>
                          </a:solidFill>
                          <a:latin typeface="Arial" panose="020B0604020202020204" pitchFamily="34" charset="0"/>
                          <a:ea typeface="+mn-ea"/>
                          <a:cs typeface="Arial" panose="020B0604020202020204" pitchFamily="34" charset="0"/>
                        </a:rPr>
                        <a:t>RSR involvement in various National </a:t>
                      </a: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Department of Transport committees </a:t>
                      </a:r>
                      <a:r>
                        <a:rPr lang="en-US" sz="1400" b="0" i="0" u="none" strike="noStrike" kern="1200" baseline="0" dirty="0">
                          <a:solidFill>
                            <a:schemeClr val="dk1"/>
                          </a:solidFill>
                          <a:latin typeface="Arial" panose="020B0604020202020204" pitchFamily="34" charset="0"/>
                          <a:ea typeface="+mn-ea"/>
                          <a:cs typeface="Arial" panose="020B0604020202020204" pitchFamily="34" charset="0"/>
                        </a:rPr>
                        <a:t>that bring together rail industry </a:t>
                      </a: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stakeholders</a:t>
                      </a:r>
                    </a:p>
                    <a:p>
                      <a:pPr marL="285750" indent="-285750">
                        <a:lnSpc>
                          <a:spcPct val="150000"/>
                        </a:lnSpc>
                        <a:buFont typeface="Arial" panose="020B0604020202020204" pitchFamily="34" charset="0"/>
                        <a:buChar char="•"/>
                      </a:pP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MOU’s with partner national government departments, public entities, and relevant institutions</a:t>
                      </a:r>
                    </a:p>
                    <a:p>
                      <a:pPr marL="285750" indent="-285750">
                        <a:lnSpc>
                          <a:spcPct val="150000"/>
                        </a:lnSpc>
                        <a:buFont typeface="Arial" panose="020B0604020202020204" pitchFamily="34" charset="0"/>
                        <a:buChar char="•"/>
                      </a:pPr>
                      <a:r>
                        <a:rPr lang="en-US" sz="1400" b="0" i="0" u="none" strike="noStrike" kern="1200" baseline="0" dirty="0">
                          <a:solidFill>
                            <a:schemeClr val="dk1"/>
                          </a:solidFill>
                          <a:latin typeface="Arial" panose="020B0604020202020204" pitchFamily="34" charset="0"/>
                          <a:ea typeface="+mn-ea"/>
                          <a:cs typeface="Arial" panose="020B0604020202020204" pitchFamily="34" charset="0"/>
                        </a:rPr>
                        <a:t>OCOO quarterly meetings with major </a:t>
                      </a: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operators</a:t>
                      </a:r>
                    </a:p>
                    <a:p>
                      <a:pPr marL="285750" indent="-285750">
                        <a:lnSpc>
                          <a:spcPct val="150000"/>
                        </a:lnSpc>
                        <a:buFont typeface="Arial" panose="020B0604020202020204" pitchFamily="34" charset="0"/>
                        <a:buChar char="•"/>
                      </a:pPr>
                      <a:r>
                        <a:rPr lang="en-US" sz="1400" b="0" i="0" u="none" strike="noStrike" kern="1200" baseline="0" dirty="0">
                          <a:solidFill>
                            <a:schemeClr val="dk1"/>
                          </a:solidFill>
                          <a:latin typeface="Arial" panose="020B0604020202020204" pitchFamily="34" charset="0"/>
                          <a:ea typeface="+mn-ea"/>
                          <a:cs typeface="Arial" panose="020B0604020202020204" pitchFamily="34" charset="0"/>
                        </a:rPr>
                        <a:t>Permit application guide shared with all operators to clarify the permit and ASIP </a:t>
                      </a: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assessment requirements</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0421911"/>
                  </a:ext>
                </a:extLst>
              </a:tr>
            </a:tbl>
          </a:graphicData>
        </a:graphic>
      </p:graphicFrame>
    </p:spTree>
    <p:extLst>
      <p:ext uri="{BB962C8B-B14F-4D97-AF65-F5344CB8AC3E}">
        <p14:creationId xmlns:p14="http://schemas.microsoft.com/office/powerpoint/2010/main" xmlns="" val="874235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E84D8465-D12F-4AD9-8C14-B0DC45D07D13}"/>
              </a:ext>
            </a:extLst>
          </p:cNvPr>
          <p:cNvSpPr>
            <a:spLocks noGrp="1"/>
          </p:cNvSpPr>
          <p:nvPr>
            <p:ph type="sldNum" sz="quarter" idx="12"/>
          </p:nvPr>
        </p:nvSpPr>
        <p:spPr/>
        <p:txBody>
          <a:bodyPr/>
          <a:lstStyle/>
          <a:p>
            <a:pPr>
              <a:defRPr/>
            </a:pPr>
            <a:fld id="{860CFDAE-8565-4D03-8A68-635A0920E9BE}" type="slidenum">
              <a:rPr lang="en-ZA" smtClean="0"/>
              <a:pPr>
                <a:defRPr/>
              </a:pPr>
              <a:t>11</a:t>
            </a:fld>
            <a:endParaRPr lang="en-ZA" dirty="0"/>
          </a:p>
        </p:txBody>
      </p:sp>
      <p:sp>
        <p:nvSpPr>
          <p:cNvPr id="7" name="Title 1">
            <a:extLst>
              <a:ext uri="{FF2B5EF4-FFF2-40B4-BE49-F238E27FC236}">
                <a16:creationId xmlns:a16="http://schemas.microsoft.com/office/drawing/2014/main" xmlns="" id="{9026BBB7-5895-4AA7-9556-A58E63BFCA95}"/>
              </a:ext>
            </a:extLst>
          </p:cNvPr>
          <p:cNvSpPr>
            <a:spLocks noGrp="1"/>
          </p:cNvSpPr>
          <p:nvPr>
            <p:ph type="title"/>
          </p:nvPr>
        </p:nvSpPr>
        <p:spPr>
          <a:xfrm>
            <a:off x="263352" y="0"/>
            <a:ext cx="11928648" cy="1143000"/>
          </a:xfrm>
        </p:spPr>
        <p:txBody>
          <a:bodyPr/>
          <a:lstStyle/>
          <a:p>
            <a:pPr algn="l"/>
            <a:r>
              <a:rPr lang="en-GB" sz="2800" dirty="0">
                <a:latin typeface="Arial" panose="020B0604020202020204" pitchFamily="34" charset="0"/>
                <a:cs typeface="Arial" panose="020B0604020202020204" pitchFamily="34" charset="0"/>
              </a:rPr>
              <a:t>OUTCOME 1:  RAILWAYS ARE SAFER</a:t>
            </a:r>
          </a:p>
        </p:txBody>
      </p:sp>
      <p:graphicFrame>
        <p:nvGraphicFramePr>
          <p:cNvPr id="6" name="Table 5">
            <a:extLst>
              <a:ext uri="{FF2B5EF4-FFF2-40B4-BE49-F238E27FC236}">
                <a16:creationId xmlns:a16="http://schemas.microsoft.com/office/drawing/2014/main" xmlns="" id="{38083E97-FD2F-42A9-BD11-98436F9606A2}"/>
              </a:ext>
            </a:extLst>
          </p:cNvPr>
          <p:cNvGraphicFramePr>
            <a:graphicFrameLocks noGrp="1"/>
          </p:cNvGraphicFramePr>
          <p:nvPr>
            <p:extLst>
              <p:ext uri="{D42A27DB-BD31-4B8C-83A1-F6EECF244321}">
                <p14:modId xmlns:p14="http://schemas.microsoft.com/office/powerpoint/2010/main" xmlns="" val="3305601108"/>
              </p:ext>
            </p:extLst>
          </p:nvPr>
        </p:nvGraphicFramePr>
        <p:xfrm>
          <a:off x="407368" y="1268760"/>
          <a:ext cx="10489481" cy="4688112"/>
        </p:xfrm>
        <a:graphic>
          <a:graphicData uri="http://schemas.openxmlformats.org/drawingml/2006/table">
            <a:tbl>
              <a:tblPr firstRow="1" bandRow="1">
                <a:tableStyleId>{5C22544A-7EE6-4342-B048-85BDC9FD1C3A}</a:tableStyleId>
              </a:tblPr>
              <a:tblGrid>
                <a:gridCol w="1698600">
                  <a:extLst>
                    <a:ext uri="{9D8B030D-6E8A-4147-A177-3AD203B41FA5}">
                      <a16:colId xmlns:a16="http://schemas.microsoft.com/office/drawing/2014/main" xmlns="" val="3626143011"/>
                    </a:ext>
                  </a:extLst>
                </a:gridCol>
                <a:gridCol w="3672408">
                  <a:extLst>
                    <a:ext uri="{9D8B030D-6E8A-4147-A177-3AD203B41FA5}">
                      <a16:colId xmlns:a16="http://schemas.microsoft.com/office/drawing/2014/main" xmlns="" val="3769364012"/>
                    </a:ext>
                  </a:extLst>
                </a:gridCol>
                <a:gridCol w="2742208">
                  <a:extLst>
                    <a:ext uri="{9D8B030D-6E8A-4147-A177-3AD203B41FA5}">
                      <a16:colId xmlns:a16="http://schemas.microsoft.com/office/drawing/2014/main" xmlns="" val="2613077095"/>
                    </a:ext>
                  </a:extLst>
                </a:gridCol>
                <a:gridCol w="2376265">
                  <a:extLst>
                    <a:ext uri="{9D8B030D-6E8A-4147-A177-3AD203B41FA5}">
                      <a16:colId xmlns:a16="http://schemas.microsoft.com/office/drawing/2014/main" xmlns="" val="596222782"/>
                    </a:ext>
                  </a:extLst>
                </a:gridCol>
              </a:tblGrid>
              <a:tr h="360040">
                <a:tc gridSpan="2">
                  <a:txBody>
                    <a:bodyPr/>
                    <a:lstStyle/>
                    <a:p>
                      <a:pPr>
                        <a:lnSpc>
                          <a:spcPct val="150000"/>
                        </a:lnSpc>
                        <a:spcAft>
                          <a:spcPts val="0"/>
                        </a:spcAft>
                      </a:pPr>
                      <a:r>
                        <a:rPr lang="en-GB"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MTSF PRIORITY</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pPr>
                        <a:lnSpc>
                          <a:spcPct val="150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50000"/>
                        </a:lnSpc>
                        <a:spcAft>
                          <a:spcPts val="0"/>
                        </a:spcAft>
                      </a:pPr>
                      <a:r>
                        <a:rPr lang="en-GB" sz="14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Establish effective, safe and affordable public transport</a:t>
                      </a:r>
                      <a:endParaRPr lang="en-ZA" sz="14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pPr>
                        <a:lnSpc>
                          <a:spcPct val="150000"/>
                        </a:lnSpc>
                        <a:spcAft>
                          <a:spcPts val="0"/>
                        </a:spcAft>
                      </a:pPr>
                      <a:endParaRPr lang="en-ZA"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567976311"/>
                  </a:ext>
                </a:extLst>
              </a:tr>
              <a:tr h="863940">
                <a:tc gridSpan="2">
                  <a:txBody>
                    <a:bodyPr/>
                    <a:lstStyle/>
                    <a:p>
                      <a:pPr>
                        <a:lnSpc>
                          <a:spcPct val="150000"/>
                        </a:lnSpc>
                        <a:spcAft>
                          <a:spcPts val="0"/>
                        </a:spcAft>
                      </a:pPr>
                      <a:r>
                        <a:rPr lang="en-GB"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NDP FIVE YEAR IMPLEMENTATION PLAN INTERVENTION</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pPr>
                        <a:lnSpc>
                          <a:spcPct val="150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50000"/>
                        </a:lnSpc>
                        <a:spcAft>
                          <a:spcPts val="0"/>
                        </a:spcAft>
                      </a:pPr>
                      <a:r>
                        <a:rPr lang="en-GB"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New spatial norms and standards – densifying cities, improving transport, locating jobs where people live, upgrading informal settlements and fixing housing market gaps</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pPr>
                        <a:lnSpc>
                          <a:spcPct val="150000"/>
                        </a:lnSpc>
                        <a:spcAft>
                          <a:spcPts val="0"/>
                        </a:spcAft>
                      </a:pP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550787611"/>
                  </a:ext>
                </a:extLst>
              </a:tr>
              <a:tr h="374413">
                <a:tc gridSpan="2">
                  <a:txBody>
                    <a:bodyPr/>
                    <a:lstStyle/>
                    <a:p>
                      <a:pPr>
                        <a:lnSpc>
                          <a:spcPct val="150000"/>
                        </a:lnSpc>
                        <a:spcAft>
                          <a:spcPts val="0"/>
                        </a:spcAft>
                      </a:pPr>
                      <a:r>
                        <a:rPr lang="en-GB"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MEASURE OF SUCCESS</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pPr>
                        <a:lnSpc>
                          <a:spcPct val="150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50000"/>
                        </a:lnSpc>
                        <a:spcAft>
                          <a:spcPts val="0"/>
                        </a:spcAft>
                      </a:pPr>
                      <a:r>
                        <a:rPr lang="en-GB" sz="1400" kern="1200" dirty="0">
                          <a:solidFill>
                            <a:schemeClr val="bg1"/>
                          </a:solidFill>
                          <a:effectLst/>
                          <a:latin typeface="Arial" panose="020B0604020202020204" pitchFamily="34" charset="0"/>
                          <a:ea typeface="+mn-ea"/>
                          <a:cs typeface="Arial" panose="020B0604020202020204" pitchFamily="34" charset="0"/>
                        </a:rPr>
                        <a:t>Industry risk profile</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pPr>
                        <a:lnSpc>
                          <a:spcPct val="150000"/>
                        </a:lnSpc>
                        <a:spcAft>
                          <a:spcPts val="0"/>
                        </a:spcAft>
                      </a:pP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780541513"/>
                  </a:ext>
                </a:extLst>
              </a:tr>
              <a:tr h="433219">
                <a:tc>
                  <a:txBody>
                    <a:bodyPr/>
                    <a:lstStyle/>
                    <a:p>
                      <a:pPr>
                        <a:lnSpc>
                          <a:spcPct val="150000"/>
                        </a:lnSpc>
                        <a:spcAft>
                          <a:spcPts val="0"/>
                        </a:spcAft>
                      </a:pPr>
                      <a:r>
                        <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OUTCOME</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Aft>
                          <a:spcPts val="0"/>
                        </a:spcAft>
                      </a:pPr>
                      <a:r>
                        <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OUTCOME INDICATOR</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Aft>
                          <a:spcPts val="0"/>
                        </a:spcAft>
                      </a:pPr>
                      <a:r>
                        <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BASELINE</a:t>
                      </a:r>
                      <a:endParaRPr lang="en-ZA"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Aft>
                          <a:spcPts val="0"/>
                        </a:spcAft>
                      </a:pPr>
                      <a:r>
                        <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5-YEAR TARGET</a:t>
                      </a:r>
                      <a:endParaRPr lang="en-ZA"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948921440"/>
                  </a:ext>
                </a:extLst>
              </a:tr>
              <a:tr h="796719">
                <a:tc>
                  <a:txBody>
                    <a:bodyPr/>
                    <a:lstStyle/>
                    <a:p>
                      <a:pPr>
                        <a:lnSpc>
                          <a:spcPct val="150000"/>
                        </a:lnSpc>
                        <a:spcAft>
                          <a:spcPts val="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Railways are safer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Aft>
                          <a:spcPts val="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following indicators will be utilised to mitigate risks of occurrences by establishing a collaborate risk-based regulatory approach to oversee, monitor and enforce railway safety:</a:t>
                      </a:r>
                    </a:p>
                    <a:p>
                      <a:pPr marL="171450" indent="-171450">
                        <a:lnSpc>
                          <a:spcPct val="150000"/>
                        </a:lnSpc>
                        <a:spcAft>
                          <a:spcPts val="0"/>
                        </a:spcAft>
                        <a:buFont typeface="Arial" panose="020B0604020202020204" pitchFamily="34" charset="0"/>
                        <a:buChar char="•"/>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State of Safety Report</a:t>
                      </a:r>
                    </a:p>
                    <a:p>
                      <a:pPr marL="171450" indent="-171450">
                        <a:lnSpc>
                          <a:spcPct val="150000"/>
                        </a:lnSpc>
                        <a:spcAft>
                          <a:spcPts val="0"/>
                        </a:spcAft>
                        <a:buFont typeface="Arial" panose="020B0604020202020204" pitchFamily="34" charset="0"/>
                        <a:buChar char="•"/>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Audit and Inspection Reports</a:t>
                      </a:r>
                    </a:p>
                    <a:p>
                      <a:pPr marL="171450" indent="-171450">
                        <a:lnSpc>
                          <a:spcPct val="150000"/>
                        </a:lnSpc>
                        <a:spcAft>
                          <a:spcPts val="0"/>
                        </a:spcAft>
                        <a:buFont typeface="Arial" panose="020B0604020202020204" pitchFamily="34" charset="0"/>
                        <a:buChar char="•"/>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Regulatory instruments issued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Aft>
                          <a:spcPts val="0"/>
                        </a:spcAft>
                      </a:pPr>
                      <a:r>
                        <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Safety risk model scope developed</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Safety risk model version 2 deployed</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953118539"/>
                  </a:ext>
                </a:extLst>
              </a:tr>
            </a:tbl>
          </a:graphicData>
        </a:graphic>
      </p:graphicFrame>
    </p:spTree>
    <p:extLst>
      <p:ext uri="{BB962C8B-B14F-4D97-AF65-F5344CB8AC3E}">
        <p14:creationId xmlns:p14="http://schemas.microsoft.com/office/powerpoint/2010/main" xmlns="" val="151557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E84D8465-D12F-4AD9-8C14-B0DC45D07D13}"/>
              </a:ext>
            </a:extLst>
          </p:cNvPr>
          <p:cNvSpPr>
            <a:spLocks noGrp="1"/>
          </p:cNvSpPr>
          <p:nvPr>
            <p:ph type="sldNum" sz="quarter" idx="12"/>
          </p:nvPr>
        </p:nvSpPr>
        <p:spPr/>
        <p:txBody>
          <a:bodyPr/>
          <a:lstStyle/>
          <a:p>
            <a:pPr>
              <a:defRPr/>
            </a:pPr>
            <a:fld id="{860CFDAE-8565-4D03-8A68-635A0920E9BE}" type="slidenum">
              <a:rPr lang="en-ZA" smtClean="0"/>
              <a:pPr>
                <a:defRPr/>
              </a:pPr>
              <a:t>12</a:t>
            </a:fld>
            <a:endParaRPr lang="en-ZA" dirty="0"/>
          </a:p>
        </p:txBody>
      </p:sp>
      <p:sp>
        <p:nvSpPr>
          <p:cNvPr id="7" name="Title 1">
            <a:extLst>
              <a:ext uri="{FF2B5EF4-FFF2-40B4-BE49-F238E27FC236}">
                <a16:creationId xmlns:a16="http://schemas.microsoft.com/office/drawing/2014/main" xmlns="" id="{9026BBB7-5895-4AA7-9556-A58E63BFCA95}"/>
              </a:ext>
            </a:extLst>
          </p:cNvPr>
          <p:cNvSpPr>
            <a:spLocks noGrp="1"/>
          </p:cNvSpPr>
          <p:nvPr>
            <p:ph type="title"/>
          </p:nvPr>
        </p:nvSpPr>
        <p:spPr>
          <a:xfrm>
            <a:off x="263351" y="0"/>
            <a:ext cx="11319047" cy="1143000"/>
          </a:xfrm>
        </p:spPr>
        <p:txBody>
          <a:bodyPr/>
          <a:lstStyle/>
          <a:p>
            <a:pPr algn="l"/>
            <a:r>
              <a:rPr lang="en-GB" dirty="0">
                <a:latin typeface="Arial" panose="020B0604020202020204" pitchFamily="34" charset="0"/>
                <a:cs typeface="Arial" panose="020B0604020202020204" pitchFamily="34" charset="0"/>
              </a:rPr>
              <a:t> </a:t>
            </a:r>
            <a:r>
              <a:rPr lang="en-GB" sz="2800" dirty="0">
                <a:latin typeface="Arial" panose="020B0604020202020204" pitchFamily="34" charset="0"/>
                <a:cs typeface="Arial" panose="020B0604020202020204" pitchFamily="34" charset="0"/>
              </a:rPr>
              <a:t>OUTCOME 1:  RAILWAYS ARE SAFER</a:t>
            </a:r>
          </a:p>
        </p:txBody>
      </p:sp>
      <p:graphicFrame>
        <p:nvGraphicFramePr>
          <p:cNvPr id="6" name="Table 5">
            <a:extLst>
              <a:ext uri="{FF2B5EF4-FFF2-40B4-BE49-F238E27FC236}">
                <a16:creationId xmlns:a16="http://schemas.microsoft.com/office/drawing/2014/main" xmlns="" id="{38083E97-FD2F-42A9-BD11-98436F9606A2}"/>
              </a:ext>
            </a:extLst>
          </p:cNvPr>
          <p:cNvGraphicFramePr>
            <a:graphicFrameLocks noGrp="1"/>
          </p:cNvGraphicFramePr>
          <p:nvPr>
            <p:extLst>
              <p:ext uri="{D42A27DB-BD31-4B8C-83A1-F6EECF244321}">
                <p14:modId xmlns:p14="http://schemas.microsoft.com/office/powerpoint/2010/main" xmlns="" val="2801781767"/>
              </p:ext>
            </p:extLst>
          </p:nvPr>
        </p:nvGraphicFramePr>
        <p:xfrm>
          <a:off x="479375" y="1143000"/>
          <a:ext cx="11247038" cy="4440215"/>
        </p:xfrm>
        <a:graphic>
          <a:graphicData uri="http://schemas.openxmlformats.org/drawingml/2006/table">
            <a:tbl>
              <a:tblPr firstRow="1" bandRow="1">
                <a:tableStyleId>{5C22544A-7EE6-4342-B048-85BDC9FD1C3A}</a:tableStyleId>
              </a:tblPr>
              <a:tblGrid>
                <a:gridCol w="572400">
                  <a:extLst>
                    <a:ext uri="{9D8B030D-6E8A-4147-A177-3AD203B41FA5}">
                      <a16:colId xmlns:a16="http://schemas.microsoft.com/office/drawing/2014/main" xmlns="" val="3626143011"/>
                    </a:ext>
                  </a:extLst>
                </a:gridCol>
                <a:gridCol w="2146497">
                  <a:extLst>
                    <a:ext uri="{9D8B030D-6E8A-4147-A177-3AD203B41FA5}">
                      <a16:colId xmlns:a16="http://schemas.microsoft.com/office/drawing/2014/main" xmlns="" val="3769364012"/>
                    </a:ext>
                  </a:extLst>
                </a:gridCol>
                <a:gridCol w="2074947">
                  <a:extLst>
                    <a:ext uri="{9D8B030D-6E8A-4147-A177-3AD203B41FA5}">
                      <a16:colId xmlns:a16="http://schemas.microsoft.com/office/drawing/2014/main" xmlns="" val="2613077095"/>
                    </a:ext>
                  </a:extLst>
                </a:gridCol>
                <a:gridCol w="2146497">
                  <a:extLst>
                    <a:ext uri="{9D8B030D-6E8A-4147-A177-3AD203B41FA5}">
                      <a16:colId xmlns:a16="http://schemas.microsoft.com/office/drawing/2014/main" xmlns="" val="3105495715"/>
                    </a:ext>
                  </a:extLst>
                </a:gridCol>
                <a:gridCol w="2218047">
                  <a:extLst>
                    <a:ext uri="{9D8B030D-6E8A-4147-A177-3AD203B41FA5}">
                      <a16:colId xmlns:a16="http://schemas.microsoft.com/office/drawing/2014/main" xmlns="" val="1331071821"/>
                    </a:ext>
                  </a:extLst>
                </a:gridCol>
                <a:gridCol w="2088650">
                  <a:extLst>
                    <a:ext uri="{9D8B030D-6E8A-4147-A177-3AD203B41FA5}">
                      <a16:colId xmlns:a16="http://schemas.microsoft.com/office/drawing/2014/main" xmlns="" val="715230017"/>
                    </a:ext>
                  </a:extLst>
                </a:gridCol>
              </a:tblGrid>
              <a:tr h="484328">
                <a:tc rowSpan="2">
                  <a:txBody>
                    <a:bodyPr/>
                    <a:lstStyle/>
                    <a:p>
                      <a:pPr>
                        <a:lnSpc>
                          <a:spcPct val="150000"/>
                        </a:lnSpc>
                        <a:spcAft>
                          <a:spcPts val="0"/>
                        </a:spcAft>
                      </a:pPr>
                      <a:r>
                        <a:rPr lang="en-GB"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NO</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rowSpan="2">
                  <a:txBody>
                    <a:bodyPr/>
                    <a:lstStyle/>
                    <a:p>
                      <a:pPr>
                        <a:lnSpc>
                          <a:spcPct val="150000"/>
                        </a:lnSpc>
                        <a:spcAft>
                          <a:spcPts val="0"/>
                        </a:spcAft>
                      </a:pPr>
                      <a:r>
                        <a:rPr lang="en-GB"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OUTPUT INDICATORS</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rowSpan="2">
                  <a:txBody>
                    <a:bodyPr/>
                    <a:lstStyle/>
                    <a:p>
                      <a:pPr>
                        <a:lnSpc>
                          <a:spcPct val="107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ESTIMATED PERFORMANCE</a:t>
                      </a:r>
                    </a:p>
                    <a:p>
                      <a:pPr>
                        <a:lnSpc>
                          <a:spcPct val="107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2020/21 </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gridSpan="3">
                  <a:txBody>
                    <a:bodyPr/>
                    <a:lstStyle/>
                    <a:p>
                      <a:pPr algn="ctr">
                        <a:lnSpc>
                          <a:spcPct val="107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MTEF TARGETS</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pPr>
                        <a:lnSpc>
                          <a:spcPct val="107000"/>
                        </a:lnSpc>
                        <a:spcAft>
                          <a:spcPts val="0"/>
                        </a:spcAft>
                      </a:pP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nSpc>
                          <a:spcPct val="107000"/>
                        </a:lnSpc>
                        <a:spcAft>
                          <a:spcPts val="0"/>
                        </a:spcAft>
                      </a:pP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948921440"/>
                  </a:ext>
                </a:extLst>
              </a:tr>
              <a:tr h="487942">
                <a:tc vMerge="1">
                  <a:txBody>
                    <a:bodyPr/>
                    <a:lstStyle/>
                    <a:p>
                      <a:pPr>
                        <a:lnSpc>
                          <a:spcPct val="150000"/>
                        </a:lnSpc>
                        <a:spcAft>
                          <a:spcPts val="0"/>
                        </a:spcAft>
                      </a:pP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ZA"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ZA"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2021/22</a:t>
                      </a:r>
                      <a:endParaRPr lang="en-ZA" sz="1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07000"/>
                        </a:lnSpc>
                        <a:spcAft>
                          <a:spcPts val="0"/>
                        </a:spcAft>
                      </a:pPr>
                      <a:r>
                        <a:rPr lang="en-US"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2022/23</a:t>
                      </a:r>
                      <a:endParaRPr lang="en-ZA" sz="1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07000"/>
                        </a:lnSpc>
                        <a:spcAft>
                          <a:spcPts val="0"/>
                        </a:spcAft>
                      </a:pPr>
                      <a:r>
                        <a:rPr lang="en-US"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2023/24</a:t>
                      </a:r>
                      <a:endParaRPr lang="en-ZA" sz="1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xmlns="" val="2953118539"/>
                  </a:ext>
                </a:extLst>
              </a:tr>
              <a:tr h="694480">
                <a:tc>
                  <a:txBody>
                    <a:bodyPr/>
                    <a:lstStyle/>
                    <a:p>
                      <a:pPr>
                        <a:lnSpc>
                          <a:spcPct val="100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1.1</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00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Industry safety risk profile developed</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Industry-wide hazard log developed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Industry-wide hazard log validated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Risk modeling completed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Safety Risk Model platform developed and available for use</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00256621"/>
                  </a:ext>
                </a:extLst>
              </a:tr>
              <a:tr h="853225">
                <a:tc>
                  <a:txBody>
                    <a:bodyPr/>
                    <a:lstStyle/>
                    <a:p>
                      <a:pPr>
                        <a:lnSpc>
                          <a:spcPct val="100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1.2</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00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Common Safety Methods developed and tested</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CSM-RA tested with 3 Class A and 3 Class B operators</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CSM-RA tested with 9 selected Class A or Class B operators</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CSM-RA draft regulatory tool (determination /standard/ guideline) published for comments</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CSM-RA regulatory tool (determination/ standard/guideline published)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869589165"/>
                  </a:ext>
                </a:extLst>
              </a:tr>
              <a:tr h="853225">
                <a:tc>
                  <a:txBody>
                    <a:bodyPr/>
                    <a:lstStyle/>
                    <a:p>
                      <a:pPr>
                        <a:lnSpc>
                          <a:spcPct val="100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1.3</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00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Common Safety Methods developed and tested (Supervision)</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Common Safety Method for Supervision framework developed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34676091"/>
                  </a:ext>
                </a:extLst>
              </a:tr>
              <a:tr h="1028873">
                <a:tc>
                  <a:txBody>
                    <a:bodyPr/>
                    <a:lstStyle/>
                    <a:p>
                      <a:pPr>
                        <a:lnSpc>
                          <a:spcPct val="100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1.4</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00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Implementation of railway management maturity assessments</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lang="en-US" sz="1400" dirty="0">
                          <a:latin typeface="Arial" panose="020B0604020202020204" pitchFamily="34" charset="0"/>
                          <a:cs typeface="Arial" panose="020B0604020202020204" pitchFamily="34" charset="0"/>
                        </a:rPr>
                        <a:t>Railway Management Maturity Assessment Report for PRASA and BOC</a:t>
                      </a:r>
                      <a:endParaRPr lang="en-ZA" sz="1400" dirty="0">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Railway Management Maturity Assessment Reports for 7 Class A dangerous goods operators</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Railway Management Maturity Assessment Reports for all Class A mining operators</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Railway Management Maturity Assessments Reports for all Class A tourist and SADC operators</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850341866"/>
                  </a:ext>
                </a:extLst>
              </a:tr>
            </a:tbl>
          </a:graphicData>
        </a:graphic>
      </p:graphicFrame>
    </p:spTree>
    <p:extLst>
      <p:ext uri="{BB962C8B-B14F-4D97-AF65-F5344CB8AC3E}">
        <p14:creationId xmlns:p14="http://schemas.microsoft.com/office/powerpoint/2010/main" xmlns="" val="228201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E84D8465-D12F-4AD9-8C14-B0DC45D07D13}"/>
              </a:ext>
            </a:extLst>
          </p:cNvPr>
          <p:cNvSpPr>
            <a:spLocks noGrp="1"/>
          </p:cNvSpPr>
          <p:nvPr>
            <p:ph type="sldNum" sz="quarter" idx="12"/>
          </p:nvPr>
        </p:nvSpPr>
        <p:spPr/>
        <p:txBody>
          <a:bodyPr/>
          <a:lstStyle/>
          <a:p>
            <a:pPr>
              <a:defRPr/>
            </a:pPr>
            <a:fld id="{860CFDAE-8565-4D03-8A68-635A0920E9BE}" type="slidenum">
              <a:rPr lang="en-ZA" smtClean="0"/>
              <a:pPr>
                <a:defRPr/>
              </a:pPr>
              <a:t>13</a:t>
            </a:fld>
            <a:endParaRPr lang="en-ZA" dirty="0"/>
          </a:p>
        </p:txBody>
      </p:sp>
      <p:sp>
        <p:nvSpPr>
          <p:cNvPr id="7" name="Title 1">
            <a:extLst>
              <a:ext uri="{FF2B5EF4-FFF2-40B4-BE49-F238E27FC236}">
                <a16:creationId xmlns:a16="http://schemas.microsoft.com/office/drawing/2014/main" xmlns="" id="{9026BBB7-5895-4AA7-9556-A58E63BFCA95}"/>
              </a:ext>
            </a:extLst>
          </p:cNvPr>
          <p:cNvSpPr>
            <a:spLocks noGrp="1"/>
          </p:cNvSpPr>
          <p:nvPr>
            <p:ph type="title"/>
          </p:nvPr>
        </p:nvSpPr>
        <p:spPr>
          <a:xfrm>
            <a:off x="263351" y="0"/>
            <a:ext cx="11319047" cy="1143000"/>
          </a:xfrm>
        </p:spPr>
        <p:txBody>
          <a:bodyPr/>
          <a:lstStyle/>
          <a:p>
            <a:pPr algn="l"/>
            <a:r>
              <a:rPr lang="en-GB" sz="2800" dirty="0">
                <a:latin typeface="Arial" panose="020B0604020202020204" pitchFamily="34" charset="0"/>
                <a:cs typeface="Arial" panose="020B0604020202020204" pitchFamily="34" charset="0"/>
              </a:rPr>
              <a:t>OUTCOME 1:  RAILWAYS ARE SAFER</a:t>
            </a:r>
          </a:p>
        </p:txBody>
      </p:sp>
      <p:graphicFrame>
        <p:nvGraphicFramePr>
          <p:cNvPr id="6" name="Table 5">
            <a:extLst>
              <a:ext uri="{FF2B5EF4-FFF2-40B4-BE49-F238E27FC236}">
                <a16:creationId xmlns:a16="http://schemas.microsoft.com/office/drawing/2014/main" xmlns="" id="{38083E97-FD2F-42A9-BD11-98436F9606A2}"/>
              </a:ext>
            </a:extLst>
          </p:cNvPr>
          <p:cNvGraphicFramePr>
            <a:graphicFrameLocks noGrp="1"/>
          </p:cNvGraphicFramePr>
          <p:nvPr>
            <p:extLst>
              <p:ext uri="{D42A27DB-BD31-4B8C-83A1-F6EECF244321}">
                <p14:modId xmlns:p14="http://schemas.microsoft.com/office/powerpoint/2010/main" xmlns="" val="4197669059"/>
              </p:ext>
            </p:extLst>
          </p:nvPr>
        </p:nvGraphicFramePr>
        <p:xfrm>
          <a:off x="479375" y="1143000"/>
          <a:ext cx="11247038" cy="4598236"/>
        </p:xfrm>
        <a:graphic>
          <a:graphicData uri="http://schemas.openxmlformats.org/drawingml/2006/table">
            <a:tbl>
              <a:tblPr firstRow="1" bandRow="1">
                <a:tableStyleId>{5C22544A-7EE6-4342-B048-85BDC9FD1C3A}</a:tableStyleId>
              </a:tblPr>
              <a:tblGrid>
                <a:gridCol w="572400">
                  <a:extLst>
                    <a:ext uri="{9D8B030D-6E8A-4147-A177-3AD203B41FA5}">
                      <a16:colId xmlns:a16="http://schemas.microsoft.com/office/drawing/2014/main" xmlns="" val="3626143011"/>
                    </a:ext>
                  </a:extLst>
                </a:gridCol>
                <a:gridCol w="2146497">
                  <a:extLst>
                    <a:ext uri="{9D8B030D-6E8A-4147-A177-3AD203B41FA5}">
                      <a16:colId xmlns:a16="http://schemas.microsoft.com/office/drawing/2014/main" xmlns="" val="3769364012"/>
                    </a:ext>
                  </a:extLst>
                </a:gridCol>
                <a:gridCol w="2074947">
                  <a:extLst>
                    <a:ext uri="{9D8B030D-6E8A-4147-A177-3AD203B41FA5}">
                      <a16:colId xmlns:a16="http://schemas.microsoft.com/office/drawing/2014/main" xmlns="" val="2613077095"/>
                    </a:ext>
                  </a:extLst>
                </a:gridCol>
                <a:gridCol w="2146497">
                  <a:extLst>
                    <a:ext uri="{9D8B030D-6E8A-4147-A177-3AD203B41FA5}">
                      <a16:colId xmlns:a16="http://schemas.microsoft.com/office/drawing/2014/main" xmlns="" val="3105495715"/>
                    </a:ext>
                  </a:extLst>
                </a:gridCol>
                <a:gridCol w="2218047">
                  <a:extLst>
                    <a:ext uri="{9D8B030D-6E8A-4147-A177-3AD203B41FA5}">
                      <a16:colId xmlns:a16="http://schemas.microsoft.com/office/drawing/2014/main" xmlns="" val="1331071821"/>
                    </a:ext>
                  </a:extLst>
                </a:gridCol>
                <a:gridCol w="2088650">
                  <a:extLst>
                    <a:ext uri="{9D8B030D-6E8A-4147-A177-3AD203B41FA5}">
                      <a16:colId xmlns:a16="http://schemas.microsoft.com/office/drawing/2014/main" xmlns="" val="715230017"/>
                    </a:ext>
                  </a:extLst>
                </a:gridCol>
              </a:tblGrid>
              <a:tr h="483753">
                <a:tc rowSpan="2">
                  <a:txBody>
                    <a:bodyPr/>
                    <a:lstStyle/>
                    <a:p>
                      <a:pPr>
                        <a:lnSpc>
                          <a:spcPct val="150000"/>
                        </a:lnSpc>
                        <a:spcAft>
                          <a:spcPts val="0"/>
                        </a:spcAft>
                      </a:pPr>
                      <a:r>
                        <a:rPr lang="en-GB"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NO</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rowSpan="2">
                  <a:txBody>
                    <a:bodyPr/>
                    <a:lstStyle/>
                    <a:p>
                      <a:pPr>
                        <a:lnSpc>
                          <a:spcPct val="150000"/>
                        </a:lnSpc>
                        <a:spcAft>
                          <a:spcPts val="0"/>
                        </a:spcAft>
                      </a:pPr>
                      <a:r>
                        <a:rPr lang="en-GB"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OUTPUT INDICATORS</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rowSpan="2">
                  <a:txBody>
                    <a:bodyPr/>
                    <a:lstStyle/>
                    <a:p>
                      <a:pPr>
                        <a:lnSpc>
                          <a:spcPct val="107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ESTIMATED PERFORMANCE</a:t>
                      </a:r>
                    </a:p>
                    <a:p>
                      <a:pPr>
                        <a:lnSpc>
                          <a:spcPct val="107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2020/21 </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gridSpan="3">
                  <a:txBody>
                    <a:bodyPr/>
                    <a:lstStyle/>
                    <a:p>
                      <a:pPr algn="ctr">
                        <a:lnSpc>
                          <a:spcPct val="107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MTEF TARGETS</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pPr>
                        <a:lnSpc>
                          <a:spcPct val="107000"/>
                        </a:lnSpc>
                        <a:spcAft>
                          <a:spcPts val="0"/>
                        </a:spcAft>
                      </a:pP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nSpc>
                          <a:spcPct val="107000"/>
                        </a:lnSpc>
                        <a:spcAft>
                          <a:spcPts val="0"/>
                        </a:spcAft>
                      </a:pP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948921440"/>
                  </a:ext>
                </a:extLst>
              </a:tr>
              <a:tr h="487363">
                <a:tc vMerge="1">
                  <a:txBody>
                    <a:bodyPr/>
                    <a:lstStyle/>
                    <a:p>
                      <a:pPr>
                        <a:lnSpc>
                          <a:spcPct val="150000"/>
                        </a:lnSpc>
                        <a:spcAft>
                          <a:spcPts val="0"/>
                        </a:spcAft>
                      </a:pP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ZA"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ZA"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2021/22</a:t>
                      </a:r>
                      <a:endParaRPr lang="en-ZA" sz="1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07000"/>
                        </a:lnSpc>
                        <a:spcAft>
                          <a:spcPts val="0"/>
                        </a:spcAft>
                      </a:pPr>
                      <a:r>
                        <a:rPr lang="en-US"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2022/23</a:t>
                      </a:r>
                      <a:endParaRPr lang="en-ZA" sz="1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07000"/>
                        </a:lnSpc>
                        <a:spcAft>
                          <a:spcPts val="0"/>
                        </a:spcAft>
                      </a:pPr>
                      <a:r>
                        <a:rPr lang="en-US"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2023/24</a:t>
                      </a:r>
                      <a:endParaRPr lang="en-ZA" sz="1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xmlns="" val="2953118539"/>
                  </a:ext>
                </a:extLst>
              </a:tr>
              <a:tr h="1027651">
                <a:tc>
                  <a:txBody>
                    <a:bodyPr/>
                    <a:lstStyle/>
                    <a:p>
                      <a:pPr>
                        <a:lnSpc>
                          <a:spcPct val="100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1.5</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00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Interface Agreements aligned with operational risks</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Interface Agreements stakeholder engagement on IA gaps with Transnet and PRASA</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Interface Agreements stakeholder engagement on IA gaps with 4 metropolitan municipalities</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Draft Interface Agreement Standard developed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Interface Agreement Standard adopted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00256621"/>
                  </a:ext>
                </a:extLst>
              </a:tr>
              <a:tr h="1027651">
                <a:tc>
                  <a:txBody>
                    <a:bodyPr/>
                    <a:lstStyle/>
                    <a:p>
                      <a:pPr>
                        <a:lnSpc>
                          <a:spcPct val="100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1.6</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00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Developed and implemented RSR Standard on Verbal Safety Critical Communications</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Draft Verbal Safety Critical Communications RSR Standard published for public comments</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Verbal Safety Critical Communications RSR Standard adopted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869589165"/>
                  </a:ext>
                </a:extLst>
              </a:tr>
              <a:tr h="1233182">
                <a:tc>
                  <a:txBody>
                    <a:bodyPr/>
                    <a:lstStyle/>
                    <a:p>
                      <a:pPr>
                        <a:lnSpc>
                          <a:spcPct val="100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1.7</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00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State of safety interventions</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Level crossing research paper published </a:t>
                      </a:r>
                    </a:p>
                    <a:p>
                      <a:pPr>
                        <a:lnSpc>
                          <a:spcPct val="100000"/>
                        </a:lnSpc>
                        <a:spcAft>
                          <a:spcPts val="0"/>
                        </a:spcAft>
                      </a:pP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a:lnSpc>
                          <a:spcPct val="100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Personal safety on trains and stations research paper published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Two topical research papers published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Two topical research papers published</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Two topical research papers published</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34676091"/>
                  </a:ext>
                </a:extLst>
              </a:tr>
            </a:tbl>
          </a:graphicData>
        </a:graphic>
      </p:graphicFrame>
    </p:spTree>
    <p:extLst>
      <p:ext uri="{BB962C8B-B14F-4D97-AF65-F5344CB8AC3E}">
        <p14:creationId xmlns:p14="http://schemas.microsoft.com/office/powerpoint/2010/main" xmlns="" val="704731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E84D8465-D12F-4AD9-8C14-B0DC45D07D13}"/>
              </a:ext>
            </a:extLst>
          </p:cNvPr>
          <p:cNvSpPr>
            <a:spLocks noGrp="1"/>
          </p:cNvSpPr>
          <p:nvPr>
            <p:ph type="sldNum" sz="quarter" idx="12"/>
          </p:nvPr>
        </p:nvSpPr>
        <p:spPr/>
        <p:txBody>
          <a:bodyPr/>
          <a:lstStyle/>
          <a:p>
            <a:pPr>
              <a:defRPr/>
            </a:pPr>
            <a:fld id="{860CFDAE-8565-4D03-8A68-635A0920E9BE}" type="slidenum">
              <a:rPr lang="en-ZA" smtClean="0"/>
              <a:pPr>
                <a:defRPr/>
              </a:pPr>
              <a:t>14</a:t>
            </a:fld>
            <a:endParaRPr lang="en-ZA" dirty="0"/>
          </a:p>
        </p:txBody>
      </p:sp>
      <p:sp>
        <p:nvSpPr>
          <p:cNvPr id="7" name="Title 1">
            <a:extLst>
              <a:ext uri="{FF2B5EF4-FFF2-40B4-BE49-F238E27FC236}">
                <a16:creationId xmlns:a16="http://schemas.microsoft.com/office/drawing/2014/main" xmlns="" id="{9026BBB7-5895-4AA7-9556-A58E63BFCA95}"/>
              </a:ext>
            </a:extLst>
          </p:cNvPr>
          <p:cNvSpPr>
            <a:spLocks noGrp="1"/>
          </p:cNvSpPr>
          <p:nvPr>
            <p:ph type="title"/>
          </p:nvPr>
        </p:nvSpPr>
        <p:spPr>
          <a:xfrm>
            <a:off x="263351" y="0"/>
            <a:ext cx="11319047" cy="1143000"/>
          </a:xfrm>
        </p:spPr>
        <p:txBody>
          <a:bodyPr/>
          <a:lstStyle/>
          <a:p>
            <a:pPr algn="l"/>
            <a:r>
              <a:rPr lang="en-GB" sz="2800" dirty="0">
                <a:latin typeface="Arial" panose="020B0604020202020204" pitchFamily="34" charset="0"/>
                <a:cs typeface="Arial" panose="020B0604020202020204" pitchFamily="34" charset="0"/>
              </a:rPr>
              <a:t>OUTCOME 1:  RAILWAYS ARE SAFER</a:t>
            </a:r>
          </a:p>
        </p:txBody>
      </p:sp>
      <p:graphicFrame>
        <p:nvGraphicFramePr>
          <p:cNvPr id="6" name="Table 5">
            <a:extLst>
              <a:ext uri="{FF2B5EF4-FFF2-40B4-BE49-F238E27FC236}">
                <a16:creationId xmlns:a16="http://schemas.microsoft.com/office/drawing/2014/main" xmlns="" id="{38083E97-FD2F-42A9-BD11-98436F9606A2}"/>
              </a:ext>
            </a:extLst>
          </p:cNvPr>
          <p:cNvGraphicFramePr>
            <a:graphicFrameLocks noGrp="1"/>
          </p:cNvGraphicFramePr>
          <p:nvPr>
            <p:extLst>
              <p:ext uri="{D42A27DB-BD31-4B8C-83A1-F6EECF244321}">
                <p14:modId xmlns:p14="http://schemas.microsoft.com/office/powerpoint/2010/main" xmlns="" val="1811826134"/>
              </p:ext>
            </p:extLst>
          </p:nvPr>
        </p:nvGraphicFramePr>
        <p:xfrm>
          <a:off x="407367" y="980729"/>
          <a:ext cx="11319049" cy="5609688"/>
        </p:xfrm>
        <a:graphic>
          <a:graphicData uri="http://schemas.openxmlformats.org/drawingml/2006/table">
            <a:tbl>
              <a:tblPr firstRow="1" bandRow="1">
                <a:tableStyleId>{5C22544A-7EE6-4342-B048-85BDC9FD1C3A}</a:tableStyleId>
              </a:tblPr>
              <a:tblGrid>
                <a:gridCol w="485841">
                  <a:extLst>
                    <a:ext uri="{9D8B030D-6E8A-4147-A177-3AD203B41FA5}">
                      <a16:colId xmlns:a16="http://schemas.microsoft.com/office/drawing/2014/main" xmlns="" val="3626143011"/>
                    </a:ext>
                  </a:extLst>
                </a:gridCol>
                <a:gridCol w="1821901">
                  <a:extLst>
                    <a:ext uri="{9D8B030D-6E8A-4147-A177-3AD203B41FA5}">
                      <a16:colId xmlns:a16="http://schemas.microsoft.com/office/drawing/2014/main" xmlns="" val="3769364012"/>
                    </a:ext>
                  </a:extLst>
                </a:gridCol>
                <a:gridCol w="1761171">
                  <a:extLst>
                    <a:ext uri="{9D8B030D-6E8A-4147-A177-3AD203B41FA5}">
                      <a16:colId xmlns:a16="http://schemas.microsoft.com/office/drawing/2014/main" xmlns="" val="2613077095"/>
                    </a:ext>
                  </a:extLst>
                </a:gridCol>
                <a:gridCol w="1821901">
                  <a:extLst>
                    <a:ext uri="{9D8B030D-6E8A-4147-A177-3AD203B41FA5}">
                      <a16:colId xmlns:a16="http://schemas.microsoft.com/office/drawing/2014/main" xmlns="" val="3105495715"/>
                    </a:ext>
                  </a:extLst>
                </a:gridCol>
                <a:gridCol w="1882631">
                  <a:extLst>
                    <a:ext uri="{9D8B030D-6E8A-4147-A177-3AD203B41FA5}">
                      <a16:colId xmlns:a16="http://schemas.microsoft.com/office/drawing/2014/main" xmlns="" val="1331071821"/>
                    </a:ext>
                  </a:extLst>
                </a:gridCol>
                <a:gridCol w="1772802">
                  <a:extLst>
                    <a:ext uri="{9D8B030D-6E8A-4147-A177-3AD203B41FA5}">
                      <a16:colId xmlns:a16="http://schemas.microsoft.com/office/drawing/2014/main" xmlns="" val="715230017"/>
                    </a:ext>
                  </a:extLst>
                </a:gridCol>
                <a:gridCol w="1772802">
                  <a:extLst>
                    <a:ext uri="{9D8B030D-6E8A-4147-A177-3AD203B41FA5}">
                      <a16:colId xmlns:a16="http://schemas.microsoft.com/office/drawing/2014/main" xmlns="" val="3583767273"/>
                    </a:ext>
                  </a:extLst>
                </a:gridCol>
              </a:tblGrid>
              <a:tr h="505929">
                <a:tc>
                  <a:txBody>
                    <a:bodyPr/>
                    <a:lstStyle/>
                    <a:p>
                      <a:pPr>
                        <a:lnSpc>
                          <a:spcPct val="150000"/>
                        </a:lnSpc>
                        <a:spcAft>
                          <a:spcPts val="0"/>
                        </a:spcAft>
                      </a:pPr>
                      <a:r>
                        <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NO</a:t>
                      </a:r>
                      <a:endParaRPr lang="en-ZA"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r>
                        <a:rPr lang="en-US" sz="1200" dirty="0">
                          <a:solidFill>
                            <a:schemeClr val="bg1"/>
                          </a:solidFill>
                          <a:latin typeface="Arial" panose="020B0604020202020204" pitchFamily="34" charset="0"/>
                          <a:cs typeface="Arial" panose="020B0604020202020204" pitchFamily="34" charset="0"/>
                        </a:rPr>
                        <a:t>OUTPUT INDICATORS</a:t>
                      </a:r>
                      <a:endParaRPr lang="en-ZA" sz="1200" dirty="0">
                        <a:solidFill>
                          <a:schemeClr val="bg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r>
                        <a:rPr lang="en-US" sz="1200" dirty="0">
                          <a:solidFill>
                            <a:schemeClr val="bg1"/>
                          </a:solidFill>
                          <a:latin typeface="Arial" panose="020B0604020202020204" pitchFamily="34" charset="0"/>
                          <a:cs typeface="Arial" panose="020B0604020202020204" pitchFamily="34" charset="0"/>
                        </a:rPr>
                        <a:t>ANNUAL TARGET</a:t>
                      </a:r>
                      <a:endParaRPr lang="en-ZA" sz="1200" dirty="0">
                        <a:solidFill>
                          <a:schemeClr val="bg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07000"/>
                        </a:lnSpc>
                        <a:spcAft>
                          <a:spcPts val="0"/>
                        </a:spcAft>
                      </a:pPr>
                      <a:r>
                        <a:rPr lang="en-US"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Q1</a:t>
                      </a:r>
                      <a:endParaRPr lang="en-ZA" sz="1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07000"/>
                        </a:lnSpc>
                        <a:spcAft>
                          <a:spcPts val="0"/>
                        </a:spcAft>
                      </a:pPr>
                      <a:r>
                        <a:rPr lang="en-US"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Q2</a:t>
                      </a:r>
                      <a:endParaRPr lang="en-ZA" sz="1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07000"/>
                        </a:lnSpc>
                        <a:spcAft>
                          <a:spcPts val="0"/>
                        </a:spcAft>
                      </a:pPr>
                      <a:r>
                        <a:rPr lang="en-US"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Q3</a:t>
                      </a:r>
                      <a:endParaRPr lang="en-ZA" sz="1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07000"/>
                        </a:lnSpc>
                        <a:spcAft>
                          <a:spcPts val="0"/>
                        </a:spcAft>
                      </a:pPr>
                      <a:r>
                        <a:rPr lang="en-US"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Q4</a:t>
                      </a:r>
                      <a:endParaRPr lang="en-ZA" sz="1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xmlns="" val="2953118539"/>
                  </a:ext>
                </a:extLst>
              </a:tr>
              <a:tr h="790214">
                <a:tc>
                  <a:txBody>
                    <a:bodyPr/>
                    <a:lstStyle/>
                    <a:p>
                      <a:pPr>
                        <a:lnSpc>
                          <a:spcPct val="150000"/>
                        </a:lnSpc>
                        <a:spcAft>
                          <a:spcPts val="0"/>
                        </a:spcAft>
                      </a:pPr>
                      <a:r>
                        <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1.1</a:t>
                      </a:r>
                      <a:endParaRPr lang="en-ZA"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spcAft>
                          <a:spcPts val="0"/>
                        </a:spcAft>
                      </a:pP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Industry safety risk profile developed</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Industry-wide hazard log validated</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Consolidation of reported accidents and occurrence data</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Data analysed to establish leading indicators</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Draft hazard log approved</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Draft hazard log validated</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00256621"/>
                  </a:ext>
                </a:extLst>
              </a:tr>
              <a:tr h="884677">
                <a:tc>
                  <a:txBody>
                    <a:bodyPr/>
                    <a:lstStyle/>
                    <a:p>
                      <a:pPr>
                        <a:lnSpc>
                          <a:spcPct val="150000"/>
                        </a:lnSpc>
                        <a:spcAft>
                          <a:spcPts val="0"/>
                        </a:spcAft>
                      </a:pPr>
                      <a:r>
                        <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1.2</a:t>
                      </a:r>
                      <a:endParaRPr lang="en-ZA"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spcAft>
                          <a:spcPts val="0"/>
                        </a:spcAft>
                      </a:pP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Common Safety Methods developed and tested</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CSM-RA tested with 9 selected Class A or Class B operators</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CSM-RA tested with 4 selected Class A or Class B operators</a:t>
                      </a: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CSM-RA tested with 5 selected Class A or Class B operators</a:t>
                      </a: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Consolidation of test results</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869589165"/>
                  </a:ext>
                </a:extLst>
              </a:tr>
              <a:tr h="884677">
                <a:tc>
                  <a:txBody>
                    <a:bodyPr/>
                    <a:lstStyle/>
                    <a:p>
                      <a:pPr>
                        <a:lnSpc>
                          <a:spcPct val="150000"/>
                        </a:lnSpc>
                        <a:spcAft>
                          <a:spcPts val="0"/>
                        </a:spcAft>
                      </a:pPr>
                      <a:r>
                        <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1.3</a:t>
                      </a:r>
                      <a:endParaRPr lang="en-ZA"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spcAft>
                          <a:spcPts val="0"/>
                        </a:spcAft>
                      </a:pP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Common Safety Methods developed and tested (Supervision)</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34676091"/>
                  </a:ext>
                </a:extLst>
              </a:tr>
              <a:tr h="884677">
                <a:tc>
                  <a:txBody>
                    <a:bodyPr/>
                    <a:lstStyle/>
                    <a:p>
                      <a:pPr>
                        <a:lnSpc>
                          <a:spcPct val="150000"/>
                        </a:lnSpc>
                        <a:spcAft>
                          <a:spcPts val="0"/>
                        </a:spcAft>
                      </a:pPr>
                      <a:r>
                        <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1.4</a:t>
                      </a:r>
                      <a:endParaRPr lang="en-ZA"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spcAft>
                          <a:spcPts val="0"/>
                        </a:spcAft>
                      </a:pP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Implementation of railway management maturity assessments</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Railway Management Maturity Assessment Reports for 7 Class A dangerous goods operators</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RM3 assessment report for 1 Class A dangerous goods operator</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RM3 assessment report for 3 Class A dangerous goods operators</a:t>
                      </a: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RM3 assessment report for 3 Class A dangerous goods operators</a:t>
                      </a: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850341866"/>
                  </a:ext>
                </a:extLst>
              </a:tr>
              <a:tr h="884677">
                <a:tc>
                  <a:txBody>
                    <a:bodyPr/>
                    <a:lstStyle/>
                    <a:p>
                      <a:pPr>
                        <a:lnSpc>
                          <a:spcPct val="150000"/>
                        </a:lnSpc>
                        <a:spcAft>
                          <a:spcPts val="0"/>
                        </a:spcAft>
                      </a:pPr>
                      <a:r>
                        <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1.5</a:t>
                      </a:r>
                      <a:endParaRPr lang="en-ZA"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Interface Agreements aligned with operational risks</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50000"/>
                        </a:lnSpc>
                        <a:spcAft>
                          <a:spcPts val="0"/>
                        </a:spcAft>
                      </a:pP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Arial" panose="020B0604020202020204" pitchFamily="34" charset="0"/>
                          <a:ea typeface="Calibri" panose="020F0502020204030204" pitchFamily="34" charset="0"/>
                          <a:cs typeface="Arial" panose="020B0604020202020204" pitchFamily="34" charset="0"/>
                        </a:rPr>
                        <a:t>Interface Agreements stakeholder engagement on IA gaps with 4 metropolitan municipalities</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endParaRPr lang="en-ZA" sz="1200" dirty="0">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Initial SEIAS Report completed</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Stakeholder engagements on Interface Agreement gaps with 2 metropolitan municipalities conducted</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Arial" panose="020B0604020202020204" pitchFamily="34" charset="0"/>
                          <a:ea typeface="Calibri" panose="020F0502020204030204" pitchFamily="34" charset="0"/>
                          <a:cs typeface="Arial" panose="020B0604020202020204" pitchFamily="34" charset="0"/>
                        </a:rPr>
                        <a:t>Stakeholder engagements on Interface Agreement gaps with 2 metropolitan municipalities conducted</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Interface Agreement Report on 4 Metropolitan Municipalities completed</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740125939"/>
                  </a:ext>
                </a:extLst>
              </a:tr>
            </a:tbl>
          </a:graphicData>
        </a:graphic>
      </p:graphicFrame>
    </p:spTree>
    <p:extLst>
      <p:ext uri="{BB962C8B-B14F-4D97-AF65-F5344CB8AC3E}">
        <p14:creationId xmlns:p14="http://schemas.microsoft.com/office/powerpoint/2010/main" xmlns="" val="3471091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E84D8465-D12F-4AD9-8C14-B0DC45D07D13}"/>
              </a:ext>
            </a:extLst>
          </p:cNvPr>
          <p:cNvSpPr>
            <a:spLocks noGrp="1"/>
          </p:cNvSpPr>
          <p:nvPr>
            <p:ph type="sldNum" sz="quarter" idx="12"/>
          </p:nvPr>
        </p:nvSpPr>
        <p:spPr/>
        <p:txBody>
          <a:bodyPr/>
          <a:lstStyle/>
          <a:p>
            <a:pPr>
              <a:defRPr/>
            </a:pPr>
            <a:fld id="{860CFDAE-8565-4D03-8A68-635A0920E9BE}" type="slidenum">
              <a:rPr lang="en-ZA" smtClean="0"/>
              <a:pPr>
                <a:defRPr/>
              </a:pPr>
              <a:t>15</a:t>
            </a:fld>
            <a:endParaRPr lang="en-ZA" dirty="0"/>
          </a:p>
        </p:txBody>
      </p:sp>
      <p:sp>
        <p:nvSpPr>
          <p:cNvPr id="7" name="Title 1">
            <a:extLst>
              <a:ext uri="{FF2B5EF4-FFF2-40B4-BE49-F238E27FC236}">
                <a16:creationId xmlns:a16="http://schemas.microsoft.com/office/drawing/2014/main" xmlns="" id="{9026BBB7-5895-4AA7-9556-A58E63BFCA95}"/>
              </a:ext>
            </a:extLst>
          </p:cNvPr>
          <p:cNvSpPr>
            <a:spLocks noGrp="1"/>
          </p:cNvSpPr>
          <p:nvPr>
            <p:ph type="title"/>
          </p:nvPr>
        </p:nvSpPr>
        <p:spPr>
          <a:xfrm>
            <a:off x="263351" y="0"/>
            <a:ext cx="11319047" cy="1143000"/>
          </a:xfrm>
        </p:spPr>
        <p:txBody>
          <a:bodyPr/>
          <a:lstStyle/>
          <a:p>
            <a:pPr algn="l"/>
            <a:r>
              <a:rPr lang="en-GB" sz="2800" dirty="0">
                <a:latin typeface="Arial" panose="020B0604020202020204" pitchFamily="34" charset="0"/>
                <a:cs typeface="Arial" panose="020B0604020202020204" pitchFamily="34" charset="0"/>
              </a:rPr>
              <a:t>OUTCOME 1:  RAILWAYS ARE SAFER</a:t>
            </a:r>
          </a:p>
        </p:txBody>
      </p:sp>
      <p:graphicFrame>
        <p:nvGraphicFramePr>
          <p:cNvPr id="6" name="Table 5">
            <a:extLst>
              <a:ext uri="{FF2B5EF4-FFF2-40B4-BE49-F238E27FC236}">
                <a16:creationId xmlns:a16="http://schemas.microsoft.com/office/drawing/2014/main" xmlns="" id="{38083E97-FD2F-42A9-BD11-98436F9606A2}"/>
              </a:ext>
            </a:extLst>
          </p:cNvPr>
          <p:cNvGraphicFramePr>
            <a:graphicFrameLocks noGrp="1"/>
          </p:cNvGraphicFramePr>
          <p:nvPr>
            <p:extLst>
              <p:ext uri="{D42A27DB-BD31-4B8C-83A1-F6EECF244321}">
                <p14:modId xmlns:p14="http://schemas.microsoft.com/office/powerpoint/2010/main" xmlns="" val="2101003649"/>
              </p:ext>
            </p:extLst>
          </p:nvPr>
        </p:nvGraphicFramePr>
        <p:xfrm>
          <a:off x="407371" y="1412776"/>
          <a:ext cx="11319049" cy="2546013"/>
        </p:xfrm>
        <a:graphic>
          <a:graphicData uri="http://schemas.openxmlformats.org/drawingml/2006/table">
            <a:tbl>
              <a:tblPr firstRow="1" bandRow="1">
                <a:tableStyleId>{5C22544A-7EE6-4342-B048-85BDC9FD1C3A}</a:tableStyleId>
              </a:tblPr>
              <a:tblGrid>
                <a:gridCol w="485841">
                  <a:extLst>
                    <a:ext uri="{9D8B030D-6E8A-4147-A177-3AD203B41FA5}">
                      <a16:colId xmlns:a16="http://schemas.microsoft.com/office/drawing/2014/main" xmlns="" val="3626143011"/>
                    </a:ext>
                  </a:extLst>
                </a:gridCol>
                <a:gridCol w="1821901">
                  <a:extLst>
                    <a:ext uri="{9D8B030D-6E8A-4147-A177-3AD203B41FA5}">
                      <a16:colId xmlns:a16="http://schemas.microsoft.com/office/drawing/2014/main" xmlns="" val="3769364012"/>
                    </a:ext>
                  </a:extLst>
                </a:gridCol>
                <a:gridCol w="1761171">
                  <a:extLst>
                    <a:ext uri="{9D8B030D-6E8A-4147-A177-3AD203B41FA5}">
                      <a16:colId xmlns:a16="http://schemas.microsoft.com/office/drawing/2014/main" xmlns="" val="2613077095"/>
                    </a:ext>
                  </a:extLst>
                </a:gridCol>
                <a:gridCol w="1821901">
                  <a:extLst>
                    <a:ext uri="{9D8B030D-6E8A-4147-A177-3AD203B41FA5}">
                      <a16:colId xmlns:a16="http://schemas.microsoft.com/office/drawing/2014/main" xmlns="" val="3105495715"/>
                    </a:ext>
                  </a:extLst>
                </a:gridCol>
                <a:gridCol w="1882631">
                  <a:extLst>
                    <a:ext uri="{9D8B030D-6E8A-4147-A177-3AD203B41FA5}">
                      <a16:colId xmlns:a16="http://schemas.microsoft.com/office/drawing/2014/main" xmlns="" val="1331071821"/>
                    </a:ext>
                  </a:extLst>
                </a:gridCol>
                <a:gridCol w="1772802">
                  <a:extLst>
                    <a:ext uri="{9D8B030D-6E8A-4147-A177-3AD203B41FA5}">
                      <a16:colId xmlns:a16="http://schemas.microsoft.com/office/drawing/2014/main" xmlns="" val="715230017"/>
                    </a:ext>
                  </a:extLst>
                </a:gridCol>
                <a:gridCol w="1772802">
                  <a:extLst>
                    <a:ext uri="{9D8B030D-6E8A-4147-A177-3AD203B41FA5}">
                      <a16:colId xmlns:a16="http://schemas.microsoft.com/office/drawing/2014/main" xmlns="" val="3583767273"/>
                    </a:ext>
                  </a:extLst>
                </a:gridCol>
              </a:tblGrid>
              <a:tr h="427274">
                <a:tc>
                  <a:txBody>
                    <a:bodyPr/>
                    <a:lstStyle/>
                    <a:p>
                      <a:pPr>
                        <a:lnSpc>
                          <a:spcPct val="150000"/>
                        </a:lnSpc>
                        <a:spcAft>
                          <a:spcPts val="0"/>
                        </a:spcAft>
                      </a:pPr>
                      <a:r>
                        <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NO</a:t>
                      </a:r>
                      <a:endParaRPr lang="en-ZA"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r>
                        <a:rPr lang="en-US" sz="1200" dirty="0">
                          <a:solidFill>
                            <a:schemeClr val="bg1"/>
                          </a:solidFill>
                          <a:latin typeface="Arial" panose="020B0604020202020204" pitchFamily="34" charset="0"/>
                          <a:cs typeface="Arial" panose="020B0604020202020204" pitchFamily="34" charset="0"/>
                        </a:rPr>
                        <a:t>OUTPUT INDICATORS</a:t>
                      </a:r>
                      <a:endParaRPr lang="en-ZA" sz="1200" dirty="0">
                        <a:solidFill>
                          <a:schemeClr val="bg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r>
                        <a:rPr lang="en-US" sz="1200" dirty="0">
                          <a:solidFill>
                            <a:schemeClr val="bg1"/>
                          </a:solidFill>
                          <a:latin typeface="Arial" panose="020B0604020202020204" pitchFamily="34" charset="0"/>
                          <a:cs typeface="Arial" panose="020B0604020202020204" pitchFamily="34" charset="0"/>
                        </a:rPr>
                        <a:t>ANNUAL TARGET</a:t>
                      </a:r>
                      <a:endParaRPr lang="en-ZA" sz="1200" dirty="0">
                        <a:solidFill>
                          <a:schemeClr val="bg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07000"/>
                        </a:lnSpc>
                        <a:spcAft>
                          <a:spcPts val="0"/>
                        </a:spcAft>
                      </a:pPr>
                      <a:r>
                        <a:rPr lang="en-US"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Q1</a:t>
                      </a:r>
                      <a:endParaRPr lang="en-ZA" sz="1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07000"/>
                        </a:lnSpc>
                        <a:spcAft>
                          <a:spcPts val="0"/>
                        </a:spcAft>
                      </a:pPr>
                      <a:r>
                        <a:rPr lang="en-US"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Q2</a:t>
                      </a:r>
                      <a:endParaRPr lang="en-ZA" sz="1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07000"/>
                        </a:lnSpc>
                        <a:spcAft>
                          <a:spcPts val="0"/>
                        </a:spcAft>
                      </a:pPr>
                      <a:r>
                        <a:rPr lang="en-US"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Q3</a:t>
                      </a:r>
                      <a:endParaRPr lang="en-ZA" sz="1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07000"/>
                        </a:lnSpc>
                        <a:spcAft>
                          <a:spcPts val="0"/>
                        </a:spcAft>
                      </a:pPr>
                      <a:r>
                        <a:rPr lang="en-US"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Q4</a:t>
                      </a:r>
                      <a:endParaRPr lang="en-ZA" sz="1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xmlns="" val="2953118539"/>
                  </a:ext>
                </a:extLst>
              </a:tr>
              <a:tr h="1263126">
                <a:tc>
                  <a:txBody>
                    <a:bodyPr/>
                    <a:lstStyle/>
                    <a:p>
                      <a:pPr>
                        <a:lnSpc>
                          <a:spcPct val="150000"/>
                        </a:lnSpc>
                        <a:spcAft>
                          <a:spcPts val="0"/>
                        </a:spcAft>
                      </a:pPr>
                      <a:r>
                        <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1.6</a:t>
                      </a:r>
                      <a:endParaRPr lang="en-ZA"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spcAft>
                          <a:spcPts val="0"/>
                        </a:spcAft>
                      </a:pP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Developed and implemented RSR Standard on Verbal Safety Critical Communications</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Draft Verbal Safety Critical Communications RSR Standard published for public comments</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Draft RSR Standard developed</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SEIAS Report completed</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Draft RSR Standard published for public comments</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t>-</a:t>
                      </a:r>
                      <a:endParaRPr lang="en-ZA"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00256621"/>
                  </a:ext>
                </a:extLst>
              </a:tr>
              <a:tr h="747139">
                <a:tc>
                  <a:txBody>
                    <a:bodyPr/>
                    <a:lstStyle/>
                    <a:p>
                      <a:pPr>
                        <a:lnSpc>
                          <a:spcPct val="150000"/>
                        </a:lnSpc>
                        <a:spcAft>
                          <a:spcPts val="0"/>
                        </a:spcAft>
                      </a:pPr>
                      <a:r>
                        <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1.7</a:t>
                      </a:r>
                      <a:endParaRPr lang="en-ZA"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spcAft>
                          <a:spcPts val="0"/>
                        </a:spcAft>
                      </a:pP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State of safety interventions</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Two topical research papers published</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Two research proposals approved by EXCO</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Draft research papers presented to EXCO</a:t>
                      </a: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Two research papers approved by EXCO</a:t>
                      </a: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Research published on RSR Website</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869589165"/>
                  </a:ext>
                </a:extLst>
              </a:tr>
            </a:tbl>
          </a:graphicData>
        </a:graphic>
      </p:graphicFrame>
    </p:spTree>
    <p:extLst>
      <p:ext uri="{BB962C8B-B14F-4D97-AF65-F5344CB8AC3E}">
        <p14:creationId xmlns:p14="http://schemas.microsoft.com/office/powerpoint/2010/main" xmlns="" val="3330970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E84D8465-D12F-4AD9-8C14-B0DC45D07D13}"/>
              </a:ext>
            </a:extLst>
          </p:cNvPr>
          <p:cNvSpPr>
            <a:spLocks noGrp="1"/>
          </p:cNvSpPr>
          <p:nvPr>
            <p:ph type="sldNum" sz="quarter" idx="12"/>
          </p:nvPr>
        </p:nvSpPr>
        <p:spPr/>
        <p:txBody>
          <a:bodyPr/>
          <a:lstStyle/>
          <a:p>
            <a:pPr>
              <a:defRPr/>
            </a:pPr>
            <a:fld id="{860CFDAE-8565-4D03-8A68-635A0920E9BE}" type="slidenum">
              <a:rPr lang="en-ZA" smtClean="0"/>
              <a:pPr>
                <a:defRPr/>
              </a:pPr>
              <a:t>16</a:t>
            </a:fld>
            <a:endParaRPr lang="en-ZA" dirty="0"/>
          </a:p>
        </p:txBody>
      </p:sp>
      <p:sp>
        <p:nvSpPr>
          <p:cNvPr id="7" name="Title 1">
            <a:extLst>
              <a:ext uri="{FF2B5EF4-FFF2-40B4-BE49-F238E27FC236}">
                <a16:creationId xmlns:a16="http://schemas.microsoft.com/office/drawing/2014/main" xmlns="" id="{9026BBB7-5895-4AA7-9556-A58E63BFCA95}"/>
              </a:ext>
            </a:extLst>
          </p:cNvPr>
          <p:cNvSpPr>
            <a:spLocks noGrp="1"/>
          </p:cNvSpPr>
          <p:nvPr>
            <p:ph type="title"/>
          </p:nvPr>
        </p:nvSpPr>
        <p:spPr>
          <a:xfrm>
            <a:off x="263352" y="0"/>
            <a:ext cx="11928648" cy="1143000"/>
          </a:xfrm>
        </p:spPr>
        <p:txBody>
          <a:bodyPr/>
          <a:lstStyle/>
          <a:p>
            <a:pPr algn="l"/>
            <a:r>
              <a:rPr lang="en-GB" sz="2800" dirty="0">
                <a:latin typeface="Arial" panose="020B0604020202020204" pitchFamily="34" charset="0"/>
                <a:cs typeface="Arial" panose="020B0604020202020204" pitchFamily="34" charset="0"/>
              </a:rPr>
              <a:t>OUTCOME 2:  GOOD GOVERNANCE AND CLEAN ADMINISTRATION  </a:t>
            </a:r>
          </a:p>
        </p:txBody>
      </p:sp>
      <p:graphicFrame>
        <p:nvGraphicFramePr>
          <p:cNvPr id="6" name="Table 5">
            <a:extLst>
              <a:ext uri="{FF2B5EF4-FFF2-40B4-BE49-F238E27FC236}">
                <a16:creationId xmlns:a16="http://schemas.microsoft.com/office/drawing/2014/main" xmlns="" id="{38083E97-FD2F-42A9-BD11-98436F9606A2}"/>
              </a:ext>
            </a:extLst>
          </p:cNvPr>
          <p:cNvGraphicFramePr>
            <a:graphicFrameLocks noGrp="1"/>
          </p:cNvGraphicFramePr>
          <p:nvPr>
            <p:extLst>
              <p:ext uri="{D42A27DB-BD31-4B8C-83A1-F6EECF244321}">
                <p14:modId xmlns:p14="http://schemas.microsoft.com/office/powerpoint/2010/main" xmlns="" val="4287881814"/>
              </p:ext>
            </p:extLst>
          </p:nvPr>
        </p:nvGraphicFramePr>
        <p:xfrm>
          <a:off x="407368" y="1268760"/>
          <a:ext cx="10489481" cy="5374729"/>
        </p:xfrm>
        <a:graphic>
          <a:graphicData uri="http://schemas.openxmlformats.org/drawingml/2006/table">
            <a:tbl>
              <a:tblPr firstRow="1" bandRow="1">
                <a:tableStyleId>{5C22544A-7EE6-4342-B048-85BDC9FD1C3A}</a:tableStyleId>
              </a:tblPr>
              <a:tblGrid>
                <a:gridCol w="1698600">
                  <a:extLst>
                    <a:ext uri="{9D8B030D-6E8A-4147-A177-3AD203B41FA5}">
                      <a16:colId xmlns:a16="http://schemas.microsoft.com/office/drawing/2014/main" xmlns="" val="3626143011"/>
                    </a:ext>
                  </a:extLst>
                </a:gridCol>
                <a:gridCol w="3672408">
                  <a:extLst>
                    <a:ext uri="{9D8B030D-6E8A-4147-A177-3AD203B41FA5}">
                      <a16:colId xmlns:a16="http://schemas.microsoft.com/office/drawing/2014/main" xmlns="" val="3769364012"/>
                    </a:ext>
                  </a:extLst>
                </a:gridCol>
                <a:gridCol w="2742208">
                  <a:extLst>
                    <a:ext uri="{9D8B030D-6E8A-4147-A177-3AD203B41FA5}">
                      <a16:colId xmlns:a16="http://schemas.microsoft.com/office/drawing/2014/main" xmlns="" val="2613077095"/>
                    </a:ext>
                  </a:extLst>
                </a:gridCol>
                <a:gridCol w="2376265">
                  <a:extLst>
                    <a:ext uri="{9D8B030D-6E8A-4147-A177-3AD203B41FA5}">
                      <a16:colId xmlns:a16="http://schemas.microsoft.com/office/drawing/2014/main" xmlns="" val="596222782"/>
                    </a:ext>
                  </a:extLst>
                </a:gridCol>
              </a:tblGrid>
              <a:tr h="519756">
                <a:tc gridSpan="2">
                  <a:txBody>
                    <a:bodyPr/>
                    <a:lstStyle/>
                    <a:p>
                      <a:pPr>
                        <a:lnSpc>
                          <a:spcPct val="150000"/>
                        </a:lnSpc>
                        <a:spcAft>
                          <a:spcPts val="0"/>
                        </a:spcAft>
                      </a:pPr>
                      <a:r>
                        <a:rPr lang="en-GB"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MTSF PRIORITY</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pPr>
                        <a:lnSpc>
                          <a:spcPct val="150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50000"/>
                        </a:lnSpc>
                        <a:spcAft>
                          <a:spcPts val="0"/>
                        </a:spcAft>
                      </a:pPr>
                      <a:r>
                        <a:rPr lang="en-GB" sz="14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Realise a developmental, capable and ethical state that treats citizens with dignity</a:t>
                      </a:r>
                      <a:endParaRPr lang="en-ZA" sz="14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pPr>
                        <a:lnSpc>
                          <a:spcPct val="150000"/>
                        </a:lnSpc>
                        <a:spcAft>
                          <a:spcPts val="0"/>
                        </a:spcAft>
                      </a:pPr>
                      <a:endParaRPr lang="en-ZA"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567976311"/>
                  </a:ext>
                </a:extLst>
              </a:tr>
              <a:tr h="848396">
                <a:tc gridSpan="2">
                  <a:txBody>
                    <a:bodyPr/>
                    <a:lstStyle/>
                    <a:p>
                      <a:pPr>
                        <a:lnSpc>
                          <a:spcPct val="150000"/>
                        </a:lnSpc>
                        <a:spcAft>
                          <a:spcPts val="0"/>
                        </a:spcAft>
                      </a:pPr>
                      <a:r>
                        <a:rPr lang="en-GB"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NDP FIVE YEAR IMPLEMENTATION PLAN INTERVENTION</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pPr>
                        <a:lnSpc>
                          <a:spcPct val="150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50000"/>
                        </a:lnSpc>
                        <a:spcAft>
                          <a:spcPts val="0"/>
                        </a:spcAft>
                      </a:pPr>
                      <a:r>
                        <a:rPr lang="en-GB"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New spatial norms and standards – densifying cities, improving transport, locating jobs where people live, upgrading informal settlements and fixing housing market gaps</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pPr>
                        <a:lnSpc>
                          <a:spcPct val="150000"/>
                        </a:lnSpc>
                        <a:spcAft>
                          <a:spcPts val="0"/>
                        </a:spcAft>
                      </a:pP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550787611"/>
                  </a:ext>
                </a:extLst>
              </a:tr>
              <a:tr h="374413">
                <a:tc gridSpan="2">
                  <a:txBody>
                    <a:bodyPr/>
                    <a:lstStyle/>
                    <a:p>
                      <a:pPr>
                        <a:lnSpc>
                          <a:spcPct val="150000"/>
                        </a:lnSpc>
                        <a:spcAft>
                          <a:spcPts val="0"/>
                        </a:spcAft>
                      </a:pPr>
                      <a:r>
                        <a:rPr lang="en-GB"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MEASURE OF SUCCESS</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pPr>
                        <a:lnSpc>
                          <a:spcPct val="150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50000"/>
                        </a:lnSpc>
                        <a:spcAft>
                          <a:spcPts val="0"/>
                        </a:spcAft>
                      </a:pPr>
                      <a:r>
                        <a:rPr lang="en-GB" sz="1400" kern="1200" dirty="0">
                          <a:solidFill>
                            <a:schemeClr val="bg1"/>
                          </a:solidFill>
                          <a:effectLst/>
                          <a:latin typeface="Arial" panose="020B0604020202020204" pitchFamily="34" charset="0"/>
                          <a:ea typeface="+mn-ea"/>
                          <a:cs typeface="Arial" panose="020B0604020202020204" pitchFamily="34" charset="0"/>
                        </a:rPr>
                        <a:t>Clean audit</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pPr>
                        <a:lnSpc>
                          <a:spcPct val="150000"/>
                        </a:lnSpc>
                        <a:spcAft>
                          <a:spcPts val="0"/>
                        </a:spcAft>
                      </a:pP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780541513"/>
                  </a:ext>
                </a:extLst>
              </a:tr>
              <a:tr h="519756">
                <a:tc>
                  <a:txBody>
                    <a:bodyPr/>
                    <a:lstStyle/>
                    <a:p>
                      <a:pPr>
                        <a:lnSpc>
                          <a:spcPct val="150000"/>
                        </a:lnSpc>
                        <a:spcAft>
                          <a:spcPts val="0"/>
                        </a:spcAft>
                      </a:pPr>
                      <a:r>
                        <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OUTCOME</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Aft>
                          <a:spcPts val="0"/>
                        </a:spcAft>
                      </a:pPr>
                      <a:r>
                        <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OUTCOME INDICATOR</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Aft>
                          <a:spcPts val="0"/>
                        </a:spcAft>
                      </a:pPr>
                      <a:r>
                        <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BASELINE</a:t>
                      </a:r>
                      <a:endParaRPr lang="en-ZA"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Aft>
                          <a:spcPts val="0"/>
                        </a:spcAft>
                      </a:pPr>
                      <a:r>
                        <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5-YEAR TARGET</a:t>
                      </a:r>
                      <a:endParaRPr lang="en-ZA"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948921440"/>
                  </a:ext>
                </a:extLst>
              </a:tr>
              <a:tr h="796719">
                <a:tc>
                  <a:txBody>
                    <a:bodyPr/>
                    <a:lstStyle/>
                    <a:p>
                      <a:pPr>
                        <a:lnSpc>
                          <a:spcPct val="150000"/>
                        </a:lnSpc>
                        <a:spcAft>
                          <a:spcPts val="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Good governance and clean administration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Aft>
                          <a:spcPts val="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We strive for excellence by enriching our governance processes, ensuring compliance with laws and regulations.  This will be achieved through developing an excellent organisation that is financially sustainable, though these indicators:</a:t>
                      </a:r>
                    </a:p>
                    <a:p>
                      <a:pPr>
                        <a:lnSpc>
                          <a:spcPct val="150000"/>
                        </a:lnSpc>
                        <a:spcAft>
                          <a:spcPts val="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Effective internal audit mechanisms</a:t>
                      </a:r>
                    </a:p>
                    <a:p>
                      <a:pPr>
                        <a:lnSpc>
                          <a:spcPct val="150000"/>
                        </a:lnSpc>
                        <a:spcAft>
                          <a:spcPts val="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Effective risk management practices</a:t>
                      </a:r>
                    </a:p>
                    <a:p>
                      <a:pPr>
                        <a:lnSpc>
                          <a:spcPct val="150000"/>
                        </a:lnSpc>
                        <a:spcAft>
                          <a:spcPts val="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Monitoring and reporting practices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Aft>
                          <a:spcPts val="0"/>
                        </a:spcAft>
                      </a:pPr>
                      <a:r>
                        <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Unqualified audit opinion</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Clean audit opinion</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953118539"/>
                  </a:ext>
                </a:extLst>
              </a:tr>
            </a:tbl>
          </a:graphicData>
        </a:graphic>
      </p:graphicFrame>
    </p:spTree>
    <p:extLst>
      <p:ext uri="{BB962C8B-B14F-4D97-AF65-F5344CB8AC3E}">
        <p14:creationId xmlns:p14="http://schemas.microsoft.com/office/powerpoint/2010/main" xmlns="" val="2302737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E84D8465-D12F-4AD9-8C14-B0DC45D07D13}"/>
              </a:ext>
            </a:extLst>
          </p:cNvPr>
          <p:cNvSpPr>
            <a:spLocks noGrp="1"/>
          </p:cNvSpPr>
          <p:nvPr>
            <p:ph type="sldNum" sz="quarter" idx="12"/>
          </p:nvPr>
        </p:nvSpPr>
        <p:spPr/>
        <p:txBody>
          <a:bodyPr/>
          <a:lstStyle/>
          <a:p>
            <a:pPr>
              <a:defRPr/>
            </a:pPr>
            <a:fld id="{860CFDAE-8565-4D03-8A68-635A0920E9BE}" type="slidenum">
              <a:rPr lang="en-ZA" smtClean="0"/>
              <a:pPr>
                <a:defRPr/>
              </a:pPr>
              <a:t>17</a:t>
            </a:fld>
            <a:endParaRPr lang="en-ZA" dirty="0"/>
          </a:p>
        </p:txBody>
      </p:sp>
      <p:graphicFrame>
        <p:nvGraphicFramePr>
          <p:cNvPr id="6" name="Table 5">
            <a:extLst>
              <a:ext uri="{FF2B5EF4-FFF2-40B4-BE49-F238E27FC236}">
                <a16:creationId xmlns:a16="http://schemas.microsoft.com/office/drawing/2014/main" xmlns="" id="{38083E97-FD2F-42A9-BD11-98436F9606A2}"/>
              </a:ext>
            </a:extLst>
          </p:cNvPr>
          <p:cNvGraphicFramePr>
            <a:graphicFrameLocks noGrp="1"/>
          </p:cNvGraphicFramePr>
          <p:nvPr>
            <p:extLst>
              <p:ext uri="{D42A27DB-BD31-4B8C-83A1-F6EECF244321}">
                <p14:modId xmlns:p14="http://schemas.microsoft.com/office/powerpoint/2010/main" xmlns="" val="2652107680"/>
              </p:ext>
            </p:extLst>
          </p:nvPr>
        </p:nvGraphicFramePr>
        <p:xfrm>
          <a:off x="436476" y="1143000"/>
          <a:ext cx="11319048" cy="5644990"/>
        </p:xfrm>
        <a:graphic>
          <a:graphicData uri="http://schemas.openxmlformats.org/drawingml/2006/table">
            <a:tbl>
              <a:tblPr firstRow="1" bandRow="1">
                <a:tableStyleId>{5C22544A-7EE6-4342-B048-85BDC9FD1C3A}</a:tableStyleId>
              </a:tblPr>
              <a:tblGrid>
                <a:gridCol w="576065">
                  <a:extLst>
                    <a:ext uri="{9D8B030D-6E8A-4147-A177-3AD203B41FA5}">
                      <a16:colId xmlns:a16="http://schemas.microsoft.com/office/drawing/2014/main" xmlns="" val="3626143011"/>
                    </a:ext>
                  </a:extLst>
                </a:gridCol>
                <a:gridCol w="2448271">
                  <a:extLst>
                    <a:ext uri="{9D8B030D-6E8A-4147-A177-3AD203B41FA5}">
                      <a16:colId xmlns:a16="http://schemas.microsoft.com/office/drawing/2014/main" xmlns="" val="3769364012"/>
                    </a:ext>
                  </a:extLst>
                </a:gridCol>
                <a:gridCol w="1800201">
                  <a:extLst>
                    <a:ext uri="{9D8B030D-6E8A-4147-A177-3AD203B41FA5}">
                      <a16:colId xmlns:a16="http://schemas.microsoft.com/office/drawing/2014/main" xmlns="" val="2613077095"/>
                    </a:ext>
                  </a:extLst>
                </a:gridCol>
                <a:gridCol w="2160240">
                  <a:extLst>
                    <a:ext uri="{9D8B030D-6E8A-4147-A177-3AD203B41FA5}">
                      <a16:colId xmlns:a16="http://schemas.microsoft.com/office/drawing/2014/main" xmlns="" val="3105495715"/>
                    </a:ext>
                  </a:extLst>
                </a:gridCol>
                <a:gridCol w="2232248">
                  <a:extLst>
                    <a:ext uri="{9D8B030D-6E8A-4147-A177-3AD203B41FA5}">
                      <a16:colId xmlns:a16="http://schemas.microsoft.com/office/drawing/2014/main" xmlns="" val="1331071821"/>
                    </a:ext>
                  </a:extLst>
                </a:gridCol>
                <a:gridCol w="2102023">
                  <a:extLst>
                    <a:ext uri="{9D8B030D-6E8A-4147-A177-3AD203B41FA5}">
                      <a16:colId xmlns:a16="http://schemas.microsoft.com/office/drawing/2014/main" xmlns="" val="715230017"/>
                    </a:ext>
                  </a:extLst>
                </a:gridCol>
              </a:tblGrid>
              <a:tr h="432401">
                <a:tc rowSpan="2">
                  <a:txBody>
                    <a:bodyPr/>
                    <a:lstStyle/>
                    <a:p>
                      <a:pPr>
                        <a:lnSpc>
                          <a:spcPct val="150000"/>
                        </a:lnSpc>
                        <a:spcAft>
                          <a:spcPts val="0"/>
                        </a:spcAft>
                      </a:pPr>
                      <a:r>
                        <a:rPr lang="en-GB"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NO</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rowSpan="2">
                  <a:txBody>
                    <a:bodyPr/>
                    <a:lstStyle/>
                    <a:p>
                      <a:pPr>
                        <a:lnSpc>
                          <a:spcPct val="150000"/>
                        </a:lnSpc>
                        <a:spcAft>
                          <a:spcPts val="0"/>
                        </a:spcAft>
                      </a:pPr>
                      <a:r>
                        <a:rPr lang="en-GB"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OUTPUT INDICATORS</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rowSpan="2">
                  <a:txBody>
                    <a:bodyPr/>
                    <a:lstStyle/>
                    <a:p>
                      <a:pPr>
                        <a:lnSpc>
                          <a:spcPct val="107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ESTIMATED PERFORMANCE</a:t>
                      </a:r>
                    </a:p>
                    <a:p>
                      <a:pPr>
                        <a:lnSpc>
                          <a:spcPct val="107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2020/21 </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gridSpan="3">
                  <a:txBody>
                    <a:bodyPr/>
                    <a:lstStyle/>
                    <a:p>
                      <a:pPr algn="ctr">
                        <a:lnSpc>
                          <a:spcPct val="107000"/>
                        </a:lnSpc>
                        <a:spcAft>
                          <a:spcPts val="0"/>
                        </a:spcAft>
                      </a:pPr>
                      <a:r>
                        <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MTEF TARGETS</a:t>
                      </a:r>
                      <a:endParaRPr lang="en-ZA"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pPr>
                        <a:lnSpc>
                          <a:spcPct val="107000"/>
                        </a:lnSpc>
                        <a:spcAft>
                          <a:spcPts val="0"/>
                        </a:spcAft>
                      </a:pP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nSpc>
                          <a:spcPct val="107000"/>
                        </a:lnSpc>
                        <a:spcAft>
                          <a:spcPts val="0"/>
                        </a:spcAft>
                      </a:pP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948921440"/>
                  </a:ext>
                </a:extLst>
              </a:tr>
              <a:tr h="435628">
                <a:tc vMerge="1">
                  <a:txBody>
                    <a:bodyPr/>
                    <a:lstStyle/>
                    <a:p>
                      <a:pPr>
                        <a:lnSpc>
                          <a:spcPct val="150000"/>
                        </a:lnSpc>
                        <a:spcAft>
                          <a:spcPts val="0"/>
                        </a:spcAft>
                      </a:pP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ZA"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ZA"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2021/22</a:t>
                      </a:r>
                      <a:endParaRPr lang="en-ZA" sz="1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07000"/>
                        </a:lnSpc>
                        <a:spcAft>
                          <a:spcPts val="0"/>
                        </a:spcAft>
                      </a:pPr>
                      <a:r>
                        <a:rPr lang="en-US"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2022/23</a:t>
                      </a:r>
                      <a:endParaRPr lang="en-ZA" sz="1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07000"/>
                        </a:lnSpc>
                        <a:spcAft>
                          <a:spcPts val="0"/>
                        </a:spcAft>
                      </a:pPr>
                      <a:r>
                        <a:rPr lang="en-US"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2023/24</a:t>
                      </a:r>
                      <a:endParaRPr lang="en-ZA" sz="1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xmlns="" val="2953118539"/>
                  </a:ext>
                </a:extLst>
              </a:tr>
              <a:tr h="753055">
                <a:tc>
                  <a:txBody>
                    <a:bodyPr/>
                    <a:lstStyle/>
                    <a:p>
                      <a:pPr>
                        <a:lnSpc>
                          <a:spcPct val="150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2.1</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Progress made in revising the permit fee model developed in 2014/15</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Board approved financial sustainability plan</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Implementation of financial sustainability plan actions due by year-end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Implementation of financial sustainability plan actions due by year-end</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Implementation of financial sustainability plan actions due by year-end</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00256621"/>
                  </a:ext>
                </a:extLst>
              </a:tr>
              <a:tr h="491270">
                <a:tc>
                  <a:txBody>
                    <a:bodyPr/>
                    <a:lstStyle/>
                    <a:p>
                      <a:pPr>
                        <a:lnSpc>
                          <a:spcPct val="150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2.2</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New NIIMS build and maintained</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50 % of NIIMS developed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100 % of NIIMS developed and available for use</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NIIMS maintained and uptime at 99 %</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NIIMS maintained and uptime at 99 %</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869589165"/>
                  </a:ext>
                </a:extLst>
              </a:tr>
              <a:tr h="920306">
                <a:tc>
                  <a:txBody>
                    <a:bodyPr/>
                    <a:lstStyle/>
                    <a:p>
                      <a:pPr>
                        <a:lnSpc>
                          <a:spcPct val="150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2.3</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Employee engagement improved</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Framework for assessing a culture of excellence developed and baseline employee satisfaction survey conducted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Employee engagement action plan developed and implemented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Employee satisfaction improved</a:t>
                      </a:r>
                    </a:p>
                    <a:p>
                      <a:pPr>
                        <a:lnSpc>
                          <a:spcPct val="107000"/>
                        </a:lnSpc>
                        <a:spcAft>
                          <a:spcPts val="0"/>
                        </a:spcAft>
                      </a:pP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Action plan developed and implemented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Employee satisfaction improved</a:t>
                      </a:r>
                    </a:p>
                    <a:p>
                      <a:pPr>
                        <a:lnSpc>
                          <a:spcPct val="107000"/>
                        </a:lnSpc>
                        <a:spcAft>
                          <a:spcPts val="0"/>
                        </a:spcAft>
                      </a:pP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Action plan developed and implemented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34676091"/>
                  </a:ext>
                </a:extLst>
              </a:tr>
              <a:tr h="363955">
                <a:tc>
                  <a:txBody>
                    <a:bodyPr/>
                    <a:lstStyle/>
                    <a:p>
                      <a:pPr>
                        <a:lnSpc>
                          <a:spcPct val="150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2.4</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Growing investment</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latin typeface="Arial" panose="020B0604020202020204" pitchFamily="34" charset="0"/>
                          <a:cs typeface="Arial" panose="020B0604020202020204" pitchFamily="34" charset="0"/>
                        </a:rPr>
                        <a:t>Current ratio of 1:1</a:t>
                      </a:r>
                      <a:endParaRPr lang="en-ZA" sz="1400" dirty="0">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Current ratio of 1,1:1</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Current ratio of 1,15:1</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Current ratio of 1,2:1</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850341866"/>
                  </a:ext>
                </a:extLst>
              </a:tr>
              <a:tr h="481022">
                <a:tc>
                  <a:txBody>
                    <a:bodyPr/>
                    <a:lstStyle/>
                    <a:p>
                      <a:pPr>
                        <a:lnSpc>
                          <a:spcPct val="150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2.5</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ISO 9001:2015 Certification</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QMS Policy approved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Pre-certification audit conducted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RSR ISO certification</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ISO compliance audit conducted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92925726"/>
                  </a:ext>
                </a:extLst>
              </a:tr>
              <a:tr h="761746">
                <a:tc>
                  <a:txBody>
                    <a:bodyPr/>
                    <a:lstStyle/>
                    <a:p>
                      <a:pPr>
                        <a:lnSpc>
                          <a:spcPct val="150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2.6</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Number of material audit findings</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Unqualified audit outcome with other matters</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Clean audit</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Clean audit</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Clean audit</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910597475"/>
                  </a:ext>
                </a:extLst>
              </a:tr>
            </a:tbl>
          </a:graphicData>
        </a:graphic>
      </p:graphicFrame>
      <p:sp>
        <p:nvSpPr>
          <p:cNvPr id="8" name="Title 1">
            <a:extLst>
              <a:ext uri="{FF2B5EF4-FFF2-40B4-BE49-F238E27FC236}">
                <a16:creationId xmlns:a16="http://schemas.microsoft.com/office/drawing/2014/main" xmlns="" id="{2D85FC97-8AF2-46D2-AB73-6AAC08DFB38E}"/>
              </a:ext>
            </a:extLst>
          </p:cNvPr>
          <p:cNvSpPr>
            <a:spLocks noGrp="1"/>
          </p:cNvSpPr>
          <p:nvPr>
            <p:ph type="title"/>
          </p:nvPr>
        </p:nvSpPr>
        <p:spPr>
          <a:xfrm>
            <a:off x="0" y="0"/>
            <a:ext cx="12192000" cy="1143000"/>
          </a:xfrm>
        </p:spPr>
        <p:txBody>
          <a:bodyPr/>
          <a:lstStyle/>
          <a:p>
            <a:pPr algn="l"/>
            <a:r>
              <a:rPr lang="en-GB" sz="2800" dirty="0">
                <a:latin typeface="Arial" panose="020B0604020202020204" pitchFamily="34" charset="0"/>
                <a:cs typeface="Arial" panose="020B0604020202020204" pitchFamily="34" charset="0"/>
              </a:rPr>
              <a:t>   OUTCOME 2:  GOOD GOVERNANCE AND CLEAN ADMINISTRATION  </a:t>
            </a:r>
          </a:p>
        </p:txBody>
      </p:sp>
    </p:spTree>
    <p:extLst>
      <p:ext uri="{BB962C8B-B14F-4D97-AF65-F5344CB8AC3E}">
        <p14:creationId xmlns:p14="http://schemas.microsoft.com/office/powerpoint/2010/main" xmlns="" val="1400713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E84D8465-D12F-4AD9-8C14-B0DC45D07D13}"/>
              </a:ext>
            </a:extLst>
          </p:cNvPr>
          <p:cNvSpPr>
            <a:spLocks noGrp="1"/>
          </p:cNvSpPr>
          <p:nvPr>
            <p:ph type="sldNum" sz="quarter" idx="12"/>
          </p:nvPr>
        </p:nvSpPr>
        <p:spPr/>
        <p:txBody>
          <a:bodyPr/>
          <a:lstStyle/>
          <a:p>
            <a:pPr>
              <a:defRPr/>
            </a:pPr>
            <a:fld id="{860CFDAE-8565-4D03-8A68-635A0920E9BE}" type="slidenum">
              <a:rPr lang="en-ZA" smtClean="0"/>
              <a:pPr>
                <a:defRPr/>
              </a:pPr>
              <a:t>18</a:t>
            </a:fld>
            <a:endParaRPr lang="en-ZA" dirty="0"/>
          </a:p>
        </p:txBody>
      </p:sp>
      <p:graphicFrame>
        <p:nvGraphicFramePr>
          <p:cNvPr id="6" name="Table 5">
            <a:extLst>
              <a:ext uri="{FF2B5EF4-FFF2-40B4-BE49-F238E27FC236}">
                <a16:creationId xmlns:a16="http://schemas.microsoft.com/office/drawing/2014/main" xmlns="" id="{38083E97-FD2F-42A9-BD11-98436F9606A2}"/>
              </a:ext>
            </a:extLst>
          </p:cNvPr>
          <p:cNvGraphicFramePr>
            <a:graphicFrameLocks noGrp="1"/>
          </p:cNvGraphicFramePr>
          <p:nvPr>
            <p:extLst>
              <p:ext uri="{D42A27DB-BD31-4B8C-83A1-F6EECF244321}">
                <p14:modId xmlns:p14="http://schemas.microsoft.com/office/powerpoint/2010/main" xmlns="" val="1168149019"/>
              </p:ext>
            </p:extLst>
          </p:nvPr>
        </p:nvGraphicFramePr>
        <p:xfrm>
          <a:off x="335360" y="1147184"/>
          <a:ext cx="11319049" cy="5384416"/>
        </p:xfrm>
        <a:graphic>
          <a:graphicData uri="http://schemas.openxmlformats.org/drawingml/2006/table">
            <a:tbl>
              <a:tblPr firstRow="1" bandRow="1">
                <a:tableStyleId>{5C22544A-7EE6-4342-B048-85BDC9FD1C3A}</a:tableStyleId>
              </a:tblPr>
              <a:tblGrid>
                <a:gridCol w="485841">
                  <a:extLst>
                    <a:ext uri="{9D8B030D-6E8A-4147-A177-3AD203B41FA5}">
                      <a16:colId xmlns:a16="http://schemas.microsoft.com/office/drawing/2014/main" xmlns="" val="3626143011"/>
                    </a:ext>
                  </a:extLst>
                </a:gridCol>
                <a:gridCol w="1821901">
                  <a:extLst>
                    <a:ext uri="{9D8B030D-6E8A-4147-A177-3AD203B41FA5}">
                      <a16:colId xmlns:a16="http://schemas.microsoft.com/office/drawing/2014/main" xmlns="" val="3769364012"/>
                    </a:ext>
                  </a:extLst>
                </a:gridCol>
                <a:gridCol w="1761171">
                  <a:extLst>
                    <a:ext uri="{9D8B030D-6E8A-4147-A177-3AD203B41FA5}">
                      <a16:colId xmlns:a16="http://schemas.microsoft.com/office/drawing/2014/main" xmlns="" val="2613077095"/>
                    </a:ext>
                  </a:extLst>
                </a:gridCol>
                <a:gridCol w="1821901">
                  <a:extLst>
                    <a:ext uri="{9D8B030D-6E8A-4147-A177-3AD203B41FA5}">
                      <a16:colId xmlns:a16="http://schemas.microsoft.com/office/drawing/2014/main" xmlns="" val="3105495715"/>
                    </a:ext>
                  </a:extLst>
                </a:gridCol>
                <a:gridCol w="1882631">
                  <a:extLst>
                    <a:ext uri="{9D8B030D-6E8A-4147-A177-3AD203B41FA5}">
                      <a16:colId xmlns:a16="http://schemas.microsoft.com/office/drawing/2014/main" xmlns="" val="1331071821"/>
                    </a:ext>
                  </a:extLst>
                </a:gridCol>
                <a:gridCol w="1772802">
                  <a:extLst>
                    <a:ext uri="{9D8B030D-6E8A-4147-A177-3AD203B41FA5}">
                      <a16:colId xmlns:a16="http://schemas.microsoft.com/office/drawing/2014/main" xmlns="" val="715230017"/>
                    </a:ext>
                  </a:extLst>
                </a:gridCol>
                <a:gridCol w="1772802">
                  <a:extLst>
                    <a:ext uri="{9D8B030D-6E8A-4147-A177-3AD203B41FA5}">
                      <a16:colId xmlns:a16="http://schemas.microsoft.com/office/drawing/2014/main" xmlns="" val="3583767273"/>
                    </a:ext>
                  </a:extLst>
                </a:gridCol>
              </a:tblGrid>
              <a:tr h="505929">
                <a:tc>
                  <a:txBody>
                    <a:bodyPr/>
                    <a:lstStyle/>
                    <a:p>
                      <a:pPr>
                        <a:lnSpc>
                          <a:spcPct val="150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NO</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r>
                        <a:rPr lang="en-US" sz="1400" dirty="0">
                          <a:solidFill>
                            <a:schemeClr val="bg1"/>
                          </a:solidFill>
                          <a:latin typeface="Arial" panose="020B0604020202020204" pitchFamily="34" charset="0"/>
                          <a:cs typeface="Arial" panose="020B0604020202020204" pitchFamily="34" charset="0"/>
                        </a:rPr>
                        <a:t>OUTPUT INDICATORS</a:t>
                      </a:r>
                      <a:endParaRPr lang="en-ZA" sz="1400" dirty="0">
                        <a:solidFill>
                          <a:schemeClr val="bg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r>
                        <a:rPr lang="en-US" sz="1400" dirty="0">
                          <a:solidFill>
                            <a:schemeClr val="bg1"/>
                          </a:solidFill>
                          <a:latin typeface="Arial" panose="020B0604020202020204" pitchFamily="34" charset="0"/>
                          <a:cs typeface="Arial" panose="020B0604020202020204" pitchFamily="34" charset="0"/>
                        </a:rPr>
                        <a:t>ANNUAL TARGET</a:t>
                      </a:r>
                      <a:endParaRPr lang="en-ZA" sz="1400" dirty="0">
                        <a:solidFill>
                          <a:schemeClr val="bg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07000"/>
                        </a:lnSpc>
                        <a:spcAft>
                          <a:spcPts val="0"/>
                        </a:spcAft>
                      </a:pPr>
                      <a:r>
                        <a:rPr lang="en-US"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Q1</a:t>
                      </a:r>
                      <a:endParaRPr lang="en-ZA" sz="1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07000"/>
                        </a:lnSpc>
                        <a:spcAft>
                          <a:spcPts val="0"/>
                        </a:spcAft>
                      </a:pPr>
                      <a:r>
                        <a:rPr lang="en-US"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Q2</a:t>
                      </a:r>
                      <a:endParaRPr lang="en-ZA" sz="1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07000"/>
                        </a:lnSpc>
                        <a:spcAft>
                          <a:spcPts val="0"/>
                        </a:spcAft>
                      </a:pPr>
                      <a:r>
                        <a:rPr lang="en-US"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Q3</a:t>
                      </a:r>
                      <a:endParaRPr lang="en-ZA" sz="1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07000"/>
                        </a:lnSpc>
                        <a:spcAft>
                          <a:spcPts val="0"/>
                        </a:spcAft>
                      </a:pPr>
                      <a:r>
                        <a:rPr lang="en-US"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Q4</a:t>
                      </a:r>
                      <a:endParaRPr lang="en-ZA" sz="1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xmlns="" val="2953118539"/>
                  </a:ext>
                </a:extLst>
              </a:tr>
              <a:tr h="784460">
                <a:tc>
                  <a:txBody>
                    <a:bodyPr/>
                    <a:lstStyle/>
                    <a:p>
                      <a:pPr>
                        <a:lnSpc>
                          <a:spcPct val="150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2.1</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Progress made in revising the permit fee model developed in 2014/15</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Implementation of financial sustainability plan actions due by year-end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Implementation of financial sustainability plan actions due for Q1</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Implementation of financial sustainability plan actions due for Q2</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Implementation of financial sustainability plan actions due for Q3</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Implementation of financial sustainability plan actions due for Q4</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00256621"/>
                  </a:ext>
                </a:extLst>
              </a:tr>
              <a:tr h="640444">
                <a:tc>
                  <a:txBody>
                    <a:bodyPr/>
                    <a:lstStyle/>
                    <a:p>
                      <a:pPr>
                        <a:lnSpc>
                          <a:spcPct val="150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2.2</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New NIIMS build and maintained</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100 % of NIIMS developed and available for use</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75 % of NIIMS developed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Testing and debugging</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100 % of NIIMS developed and available</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Testing, debugging and system available for use</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869589165"/>
                  </a:ext>
                </a:extLst>
              </a:tr>
              <a:tr h="884677">
                <a:tc>
                  <a:txBody>
                    <a:bodyPr/>
                    <a:lstStyle/>
                    <a:p>
                      <a:pPr>
                        <a:lnSpc>
                          <a:spcPct val="150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2.3</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Employee engagement improved</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Employee engagement action plan developed and implemented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Action plan approved by EXCO</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50 % interventions implemented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90 % interventions implemented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Employee satisfaction survey conducted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34676091"/>
                  </a:ext>
                </a:extLst>
              </a:tr>
              <a:tr h="496102">
                <a:tc>
                  <a:txBody>
                    <a:bodyPr/>
                    <a:lstStyle/>
                    <a:p>
                      <a:pPr>
                        <a:lnSpc>
                          <a:spcPct val="150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2.4</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Growing investment</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Current ratio of 1,1:1</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Exceed 1,1:1 ratio</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Exceed 1,1:1 ratio</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Exceed 1,1:1 ratio</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Current 1,1:1 ratio achieved</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850341866"/>
                  </a:ext>
                </a:extLst>
              </a:tr>
              <a:tr h="648072">
                <a:tc>
                  <a:txBody>
                    <a:bodyPr/>
                    <a:lstStyle/>
                    <a:p>
                      <a:pPr>
                        <a:lnSpc>
                          <a:spcPct val="150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2.5</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ISO 9001:2015 Certification</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Pre-certification audit conducted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Gap analysis concluded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Gap analysis interventions implemented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Gap analysis interventions implemented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Pre-certification audit conducted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740125939"/>
                  </a:ext>
                </a:extLst>
              </a:tr>
              <a:tr h="884677">
                <a:tc>
                  <a:txBody>
                    <a:bodyPr/>
                    <a:lstStyle/>
                    <a:p>
                      <a:pPr>
                        <a:lnSpc>
                          <a:spcPct val="150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2.6</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Number of material audit findings</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Clean audit</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All material 2019/20 AG findings resolved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Clean audit</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Audit action plan developed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Audit action plan implemented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312789719"/>
                  </a:ext>
                </a:extLst>
              </a:tr>
            </a:tbl>
          </a:graphicData>
        </a:graphic>
      </p:graphicFrame>
      <p:sp>
        <p:nvSpPr>
          <p:cNvPr id="8" name="Title 1">
            <a:extLst>
              <a:ext uri="{FF2B5EF4-FFF2-40B4-BE49-F238E27FC236}">
                <a16:creationId xmlns:a16="http://schemas.microsoft.com/office/drawing/2014/main" xmlns="" id="{F003E2D3-E8AC-42F9-9E6C-B63C3D5631D4}"/>
              </a:ext>
            </a:extLst>
          </p:cNvPr>
          <p:cNvSpPr>
            <a:spLocks noGrp="1"/>
          </p:cNvSpPr>
          <p:nvPr>
            <p:ph type="title"/>
          </p:nvPr>
        </p:nvSpPr>
        <p:spPr>
          <a:xfrm>
            <a:off x="263352" y="0"/>
            <a:ext cx="11928648" cy="1143000"/>
          </a:xfrm>
        </p:spPr>
        <p:txBody>
          <a:bodyPr/>
          <a:lstStyle/>
          <a:p>
            <a:pPr algn="l"/>
            <a:r>
              <a:rPr lang="en-GB" sz="2800" dirty="0">
                <a:latin typeface="Arial" panose="020B0604020202020204" pitchFamily="34" charset="0"/>
                <a:cs typeface="Arial" panose="020B0604020202020204" pitchFamily="34" charset="0"/>
              </a:rPr>
              <a:t>OUTCOME 2:  GOOD GOVERNANCE AND CLEAN ADMINISTRATION  </a:t>
            </a:r>
          </a:p>
        </p:txBody>
      </p:sp>
    </p:spTree>
    <p:extLst>
      <p:ext uri="{BB962C8B-B14F-4D97-AF65-F5344CB8AC3E}">
        <p14:creationId xmlns:p14="http://schemas.microsoft.com/office/powerpoint/2010/main" xmlns="" val="3908596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E84D8465-D12F-4AD9-8C14-B0DC45D07D13}"/>
              </a:ext>
            </a:extLst>
          </p:cNvPr>
          <p:cNvSpPr>
            <a:spLocks noGrp="1"/>
          </p:cNvSpPr>
          <p:nvPr>
            <p:ph type="sldNum" sz="quarter" idx="12"/>
          </p:nvPr>
        </p:nvSpPr>
        <p:spPr/>
        <p:txBody>
          <a:bodyPr/>
          <a:lstStyle/>
          <a:p>
            <a:pPr>
              <a:defRPr/>
            </a:pPr>
            <a:fld id="{860CFDAE-8565-4D03-8A68-635A0920E9BE}" type="slidenum">
              <a:rPr lang="en-ZA" smtClean="0"/>
              <a:pPr>
                <a:defRPr/>
              </a:pPr>
              <a:t>19</a:t>
            </a:fld>
            <a:endParaRPr lang="en-ZA" dirty="0"/>
          </a:p>
        </p:txBody>
      </p:sp>
      <p:sp>
        <p:nvSpPr>
          <p:cNvPr id="7" name="Title 1">
            <a:extLst>
              <a:ext uri="{FF2B5EF4-FFF2-40B4-BE49-F238E27FC236}">
                <a16:creationId xmlns:a16="http://schemas.microsoft.com/office/drawing/2014/main" xmlns="" id="{9026BBB7-5895-4AA7-9556-A58E63BFCA95}"/>
              </a:ext>
            </a:extLst>
          </p:cNvPr>
          <p:cNvSpPr>
            <a:spLocks noGrp="1"/>
          </p:cNvSpPr>
          <p:nvPr>
            <p:ph type="title"/>
          </p:nvPr>
        </p:nvSpPr>
        <p:spPr>
          <a:xfrm>
            <a:off x="263352" y="0"/>
            <a:ext cx="11928648" cy="1143000"/>
          </a:xfrm>
        </p:spPr>
        <p:txBody>
          <a:bodyPr/>
          <a:lstStyle/>
          <a:p>
            <a:pPr algn="l"/>
            <a:r>
              <a:rPr lang="en-GB" sz="2800" dirty="0">
                <a:latin typeface="Arial" panose="020B0604020202020204" pitchFamily="34" charset="0"/>
                <a:cs typeface="Arial" panose="020B0604020202020204" pitchFamily="34" charset="0"/>
              </a:rPr>
              <a:t>OUTCOME 3:  IMPROVED STAKEHOLDER SERVICE</a:t>
            </a:r>
          </a:p>
        </p:txBody>
      </p:sp>
      <p:graphicFrame>
        <p:nvGraphicFramePr>
          <p:cNvPr id="6" name="Table 5">
            <a:extLst>
              <a:ext uri="{FF2B5EF4-FFF2-40B4-BE49-F238E27FC236}">
                <a16:creationId xmlns:a16="http://schemas.microsoft.com/office/drawing/2014/main" xmlns="" id="{38083E97-FD2F-42A9-BD11-98436F9606A2}"/>
              </a:ext>
            </a:extLst>
          </p:cNvPr>
          <p:cNvGraphicFramePr>
            <a:graphicFrameLocks noGrp="1"/>
          </p:cNvGraphicFramePr>
          <p:nvPr>
            <p:extLst>
              <p:ext uri="{D42A27DB-BD31-4B8C-83A1-F6EECF244321}">
                <p14:modId xmlns:p14="http://schemas.microsoft.com/office/powerpoint/2010/main" xmlns="" val="891665064"/>
              </p:ext>
            </p:extLst>
          </p:nvPr>
        </p:nvGraphicFramePr>
        <p:xfrm>
          <a:off x="407368" y="1268760"/>
          <a:ext cx="10489481" cy="3335809"/>
        </p:xfrm>
        <a:graphic>
          <a:graphicData uri="http://schemas.openxmlformats.org/drawingml/2006/table">
            <a:tbl>
              <a:tblPr firstRow="1" bandRow="1">
                <a:tableStyleId>{5C22544A-7EE6-4342-B048-85BDC9FD1C3A}</a:tableStyleId>
              </a:tblPr>
              <a:tblGrid>
                <a:gridCol w="1698600">
                  <a:extLst>
                    <a:ext uri="{9D8B030D-6E8A-4147-A177-3AD203B41FA5}">
                      <a16:colId xmlns:a16="http://schemas.microsoft.com/office/drawing/2014/main" xmlns="" val="3626143011"/>
                    </a:ext>
                  </a:extLst>
                </a:gridCol>
                <a:gridCol w="3672408">
                  <a:extLst>
                    <a:ext uri="{9D8B030D-6E8A-4147-A177-3AD203B41FA5}">
                      <a16:colId xmlns:a16="http://schemas.microsoft.com/office/drawing/2014/main" xmlns="" val="3769364012"/>
                    </a:ext>
                  </a:extLst>
                </a:gridCol>
                <a:gridCol w="2742208">
                  <a:extLst>
                    <a:ext uri="{9D8B030D-6E8A-4147-A177-3AD203B41FA5}">
                      <a16:colId xmlns:a16="http://schemas.microsoft.com/office/drawing/2014/main" xmlns="" val="2613077095"/>
                    </a:ext>
                  </a:extLst>
                </a:gridCol>
                <a:gridCol w="2376265">
                  <a:extLst>
                    <a:ext uri="{9D8B030D-6E8A-4147-A177-3AD203B41FA5}">
                      <a16:colId xmlns:a16="http://schemas.microsoft.com/office/drawing/2014/main" xmlns="" val="596222782"/>
                    </a:ext>
                  </a:extLst>
                </a:gridCol>
              </a:tblGrid>
              <a:tr h="519756">
                <a:tc gridSpan="2">
                  <a:txBody>
                    <a:bodyPr/>
                    <a:lstStyle/>
                    <a:p>
                      <a:pPr>
                        <a:lnSpc>
                          <a:spcPct val="150000"/>
                        </a:lnSpc>
                        <a:spcAft>
                          <a:spcPts val="0"/>
                        </a:spcAft>
                      </a:pPr>
                      <a:r>
                        <a:rPr lang="en-GB"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MTSF PRIORITY</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pPr>
                        <a:lnSpc>
                          <a:spcPct val="150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50000"/>
                        </a:lnSpc>
                        <a:spcAft>
                          <a:spcPts val="0"/>
                        </a:spcAft>
                      </a:pPr>
                      <a:r>
                        <a:rPr lang="en-GB" sz="14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Realise a developmental, capable and ethical state that treats citizens with dignity</a:t>
                      </a:r>
                      <a:endParaRPr lang="en-ZA" sz="14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pPr>
                        <a:lnSpc>
                          <a:spcPct val="150000"/>
                        </a:lnSpc>
                        <a:spcAft>
                          <a:spcPts val="0"/>
                        </a:spcAft>
                      </a:pPr>
                      <a:endParaRPr lang="en-ZA"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567976311"/>
                  </a:ext>
                </a:extLst>
              </a:tr>
              <a:tr h="848396">
                <a:tc gridSpan="2">
                  <a:txBody>
                    <a:bodyPr/>
                    <a:lstStyle/>
                    <a:p>
                      <a:pPr>
                        <a:lnSpc>
                          <a:spcPct val="150000"/>
                        </a:lnSpc>
                        <a:spcAft>
                          <a:spcPts val="0"/>
                        </a:spcAft>
                      </a:pPr>
                      <a:r>
                        <a:rPr lang="en-GB"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NDP FIVE YEAR IMPLEMENTATION PLAN INTERVENTION</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pPr>
                        <a:lnSpc>
                          <a:spcPct val="150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50000"/>
                        </a:lnSpc>
                        <a:spcAft>
                          <a:spcPts val="0"/>
                        </a:spcAft>
                      </a:pPr>
                      <a:r>
                        <a:rPr lang="en-GB"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New spatial norms and standards – densifying cities, improving transport, locating jobs where people live, upgrading informal settlements and fixing housing market gaps</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pPr>
                        <a:lnSpc>
                          <a:spcPct val="150000"/>
                        </a:lnSpc>
                        <a:spcAft>
                          <a:spcPts val="0"/>
                        </a:spcAft>
                      </a:pP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550787611"/>
                  </a:ext>
                </a:extLst>
              </a:tr>
              <a:tr h="374413">
                <a:tc gridSpan="2">
                  <a:txBody>
                    <a:bodyPr/>
                    <a:lstStyle/>
                    <a:p>
                      <a:pPr>
                        <a:lnSpc>
                          <a:spcPct val="150000"/>
                        </a:lnSpc>
                        <a:spcAft>
                          <a:spcPts val="0"/>
                        </a:spcAft>
                      </a:pPr>
                      <a:r>
                        <a:rPr lang="en-GB"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MEASURE OF SUCCESS</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pPr>
                        <a:lnSpc>
                          <a:spcPct val="150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50000"/>
                        </a:lnSpc>
                        <a:spcAft>
                          <a:spcPts val="0"/>
                        </a:spcAft>
                      </a:pPr>
                      <a:r>
                        <a:rPr lang="en-GB" sz="1400" kern="1200" dirty="0">
                          <a:solidFill>
                            <a:schemeClr val="bg1"/>
                          </a:solidFill>
                          <a:effectLst/>
                          <a:latin typeface="Arial" panose="020B0604020202020204" pitchFamily="34" charset="0"/>
                          <a:ea typeface="+mn-ea"/>
                          <a:cs typeface="Arial" panose="020B0604020202020204" pitchFamily="34" charset="0"/>
                        </a:rPr>
                        <a:t>Clean audit</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pPr>
                        <a:lnSpc>
                          <a:spcPct val="150000"/>
                        </a:lnSpc>
                        <a:spcAft>
                          <a:spcPts val="0"/>
                        </a:spcAft>
                      </a:pP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780541513"/>
                  </a:ext>
                </a:extLst>
              </a:tr>
              <a:tr h="519756">
                <a:tc>
                  <a:txBody>
                    <a:bodyPr/>
                    <a:lstStyle/>
                    <a:p>
                      <a:pPr>
                        <a:lnSpc>
                          <a:spcPct val="150000"/>
                        </a:lnSpc>
                        <a:spcAft>
                          <a:spcPts val="0"/>
                        </a:spcAft>
                      </a:pPr>
                      <a:r>
                        <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OUTCOME</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Aft>
                          <a:spcPts val="0"/>
                        </a:spcAft>
                      </a:pPr>
                      <a:r>
                        <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OUTCOME INDICATOR</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Aft>
                          <a:spcPts val="0"/>
                        </a:spcAft>
                      </a:pPr>
                      <a:r>
                        <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BASELINE</a:t>
                      </a:r>
                      <a:endParaRPr lang="en-ZA"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Aft>
                          <a:spcPts val="0"/>
                        </a:spcAft>
                      </a:pPr>
                      <a:r>
                        <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5-YEAR TARGET</a:t>
                      </a:r>
                      <a:endParaRPr lang="en-ZA"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948921440"/>
                  </a:ext>
                </a:extLst>
              </a:tr>
              <a:tr h="796719">
                <a:tc>
                  <a:txBody>
                    <a:bodyPr/>
                    <a:lstStyle/>
                    <a:p>
                      <a:pPr>
                        <a:lnSpc>
                          <a:spcPct val="150000"/>
                        </a:lnSpc>
                        <a:spcAft>
                          <a:spcPts val="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Improved stakeholder service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Aft>
                          <a:spcPts val="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Targeted campaigns, awareness, promotion initiatives and collaboration between stakeholders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Aft>
                          <a:spcPts val="0"/>
                        </a:spcAft>
                      </a:pPr>
                      <a:r>
                        <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23 safety promotion initiatives conducted</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180 safety promotion initiatives conducted</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953118539"/>
                  </a:ext>
                </a:extLst>
              </a:tr>
            </a:tbl>
          </a:graphicData>
        </a:graphic>
      </p:graphicFrame>
    </p:spTree>
    <p:extLst>
      <p:ext uri="{BB962C8B-B14F-4D97-AF65-F5344CB8AC3E}">
        <p14:creationId xmlns:p14="http://schemas.microsoft.com/office/powerpoint/2010/main" xmlns="" val="66309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E5705FFD-EBDD-41D3-9F9E-FB52E8E1F7E3}"/>
              </a:ext>
            </a:extLst>
          </p:cNvPr>
          <p:cNvSpPr>
            <a:spLocks noGrp="1"/>
          </p:cNvSpPr>
          <p:nvPr>
            <p:ph idx="1"/>
          </p:nvPr>
        </p:nvSpPr>
        <p:spPr>
          <a:xfrm>
            <a:off x="335360" y="980728"/>
            <a:ext cx="11449272" cy="5276997"/>
          </a:xfrm>
        </p:spPr>
        <p:txBody>
          <a:bodyPr/>
          <a:lstStyle/>
          <a:p>
            <a:pPr marL="0" indent="0" algn="just">
              <a:lnSpc>
                <a:spcPct val="150000"/>
              </a:lnSpc>
              <a:buNone/>
            </a:pPr>
            <a:r>
              <a:rPr lang="en-GB" sz="1800" dirty="0">
                <a:latin typeface="Arial" panose="020B0604020202020204" pitchFamily="34" charset="0"/>
              </a:rPr>
              <a:t>The Railway Safety Regulator (RSR) was established in terms of the National Railway Safety Regulator Act No. 16 of 2002 (“the Act”) as amended.  </a:t>
            </a:r>
            <a:r>
              <a:rPr lang="en-US" sz="1800" dirty="0">
                <a:latin typeface="Arial" panose="020B0604020202020204" pitchFamily="34" charset="0"/>
              </a:rPr>
              <a:t>Our railway safety functions are driven by legislation. We are accountable to Parliament </a:t>
            </a:r>
            <a:r>
              <a:rPr lang="en-ZA" sz="1800" dirty="0">
                <a:latin typeface="Arial" panose="020B0604020202020204" pitchFamily="34" charset="0"/>
              </a:rPr>
              <a:t>and the public to:</a:t>
            </a:r>
          </a:p>
          <a:p>
            <a:pPr>
              <a:lnSpc>
                <a:spcPct val="150000"/>
              </a:lnSpc>
            </a:pPr>
            <a:r>
              <a:rPr lang="en-US" sz="1800" dirty="0">
                <a:latin typeface="Arial" panose="020B0604020202020204" pitchFamily="34" charset="0"/>
              </a:rPr>
              <a:t>provide for and promote safe railway </a:t>
            </a:r>
            <a:r>
              <a:rPr lang="en-ZA" sz="1800" dirty="0">
                <a:latin typeface="Arial" panose="020B0604020202020204" pitchFamily="34" charset="0"/>
              </a:rPr>
              <a:t>operations;</a:t>
            </a:r>
          </a:p>
          <a:p>
            <a:pPr>
              <a:lnSpc>
                <a:spcPct val="150000"/>
              </a:lnSpc>
            </a:pPr>
            <a:r>
              <a:rPr lang="en-US" sz="1800" dirty="0">
                <a:latin typeface="Arial" panose="020B0604020202020204" pitchFamily="34" charset="0"/>
              </a:rPr>
              <a:t>encourage the collaboration and participation of interested and affected parties in improving railway safety;</a:t>
            </a:r>
          </a:p>
          <a:p>
            <a:pPr>
              <a:lnSpc>
                <a:spcPct val="150000"/>
              </a:lnSpc>
            </a:pPr>
            <a:r>
              <a:rPr lang="en-US" sz="1800" dirty="0" err="1">
                <a:latin typeface="Arial" panose="020B0604020202020204" pitchFamily="34" charset="0"/>
              </a:rPr>
              <a:t>recognise</a:t>
            </a:r>
            <a:r>
              <a:rPr lang="en-US" sz="1800" dirty="0">
                <a:latin typeface="Arial" panose="020B0604020202020204" pitchFamily="34" charset="0"/>
              </a:rPr>
              <a:t> the prime responsibility and accountability of operators in ensuring the </a:t>
            </a:r>
            <a:r>
              <a:rPr lang="en-ZA" sz="1800" dirty="0">
                <a:latin typeface="Arial" panose="020B0604020202020204" pitchFamily="34" charset="0"/>
              </a:rPr>
              <a:t>safety of railway operations;</a:t>
            </a:r>
          </a:p>
          <a:p>
            <a:pPr>
              <a:lnSpc>
                <a:spcPct val="150000"/>
              </a:lnSpc>
            </a:pPr>
            <a:r>
              <a:rPr lang="en-US" sz="1800" dirty="0">
                <a:latin typeface="Arial" panose="020B0604020202020204" pitchFamily="34" charset="0"/>
              </a:rPr>
              <a:t>facilitate a modern, flexible and efficient regulatory regime that ensures the continuing enhancement of safe railway </a:t>
            </a:r>
            <a:r>
              <a:rPr lang="en-ZA" sz="1800" dirty="0">
                <a:latin typeface="Arial" panose="020B0604020202020204" pitchFamily="34" charset="0"/>
              </a:rPr>
              <a:t>operations; and</a:t>
            </a:r>
          </a:p>
          <a:p>
            <a:pPr>
              <a:lnSpc>
                <a:spcPct val="150000"/>
              </a:lnSpc>
            </a:pPr>
            <a:r>
              <a:rPr lang="en-US" sz="1800" dirty="0">
                <a:latin typeface="Arial" panose="020B0604020202020204" pitchFamily="34" charset="0"/>
              </a:rPr>
              <a:t>promote the harmonisation of the railway safety regime of the Republic with the objectives and requirements of the Southern African Development Community for the operation of railways.</a:t>
            </a:r>
            <a:endParaRPr lang="en-GB" sz="1800" dirty="0">
              <a:latin typeface="Arial" panose="020B0604020202020204" pitchFamily="34" charset="0"/>
            </a:endParaRPr>
          </a:p>
          <a:p>
            <a:pPr algn="just">
              <a:lnSpc>
                <a:spcPct val="100000"/>
              </a:lnSpc>
            </a:pPr>
            <a:endParaRPr lang="en-ZA" sz="2000" dirty="0"/>
          </a:p>
        </p:txBody>
      </p:sp>
      <p:sp>
        <p:nvSpPr>
          <p:cNvPr id="3" name="Slide Number Placeholder 2">
            <a:extLst>
              <a:ext uri="{FF2B5EF4-FFF2-40B4-BE49-F238E27FC236}">
                <a16:creationId xmlns:a16="http://schemas.microsoft.com/office/drawing/2014/main" xmlns="" id="{84FD98BC-3930-4A2B-9F1A-8906C59C0731}"/>
              </a:ext>
            </a:extLst>
          </p:cNvPr>
          <p:cNvSpPr>
            <a:spLocks noGrp="1"/>
          </p:cNvSpPr>
          <p:nvPr>
            <p:ph type="sldNum" sz="quarter" idx="12"/>
          </p:nvPr>
        </p:nvSpPr>
        <p:spPr/>
        <p:txBody>
          <a:bodyPr/>
          <a:lstStyle/>
          <a:p>
            <a:pPr>
              <a:defRPr/>
            </a:pPr>
            <a:fld id="{94809726-6A3F-42D1-82A2-323CDBDB1D6C}" type="slidenum">
              <a:rPr lang="en-ZA" smtClean="0"/>
              <a:pPr>
                <a:defRPr/>
              </a:pPr>
              <a:t>2</a:t>
            </a:fld>
            <a:endParaRPr lang="en-ZA" dirty="0"/>
          </a:p>
        </p:txBody>
      </p:sp>
      <p:sp>
        <p:nvSpPr>
          <p:cNvPr id="8" name="Title 1">
            <a:extLst>
              <a:ext uri="{FF2B5EF4-FFF2-40B4-BE49-F238E27FC236}">
                <a16:creationId xmlns:a16="http://schemas.microsoft.com/office/drawing/2014/main" xmlns="" id="{24F8493E-439C-4E77-9D03-622AA4D5B4B8}"/>
              </a:ext>
            </a:extLst>
          </p:cNvPr>
          <p:cNvSpPr>
            <a:spLocks noGrp="1"/>
          </p:cNvSpPr>
          <p:nvPr>
            <p:ph type="title"/>
          </p:nvPr>
        </p:nvSpPr>
        <p:spPr>
          <a:xfrm>
            <a:off x="263352" y="-1"/>
            <a:ext cx="11521280" cy="980729"/>
          </a:xfrm>
        </p:spPr>
        <p:txBody>
          <a:bodyPr/>
          <a:lstStyle/>
          <a:p>
            <a:pPr algn="l"/>
            <a:r>
              <a:rPr lang="en-GB" sz="2800" dirty="0">
                <a:latin typeface="Arial" panose="020B0604020202020204" pitchFamily="34" charset="0"/>
                <a:cs typeface="Arial" panose="020B0604020202020204" pitchFamily="34" charset="0"/>
              </a:rPr>
              <a:t>LEGISLATIVE MANDATE</a:t>
            </a:r>
          </a:p>
        </p:txBody>
      </p:sp>
    </p:spTree>
    <p:extLst>
      <p:ext uri="{BB962C8B-B14F-4D97-AF65-F5344CB8AC3E}">
        <p14:creationId xmlns:p14="http://schemas.microsoft.com/office/powerpoint/2010/main" xmlns="" val="42022205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E84D8465-D12F-4AD9-8C14-B0DC45D07D13}"/>
              </a:ext>
            </a:extLst>
          </p:cNvPr>
          <p:cNvSpPr>
            <a:spLocks noGrp="1"/>
          </p:cNvSpPr>
          <p:nvPr>
            <p:ph type="sldNum" sz="quarter" idx="12"/>
          </p:nvPr>
        </p:nvSpPr>
        <p:spPr/>
        <p:txBody>
          <a:bodyPr/>
          <a:lstStyle/>
          <a:p>
            <a:pPr>
              <a:defRPr/>
            </a:pPr>
            <a:fld id="{860CFDAE-8565-4D03-8A68-635A0920E9BE}" type="slidenum">
              <a:rPr lang="en-ZA" smtClean="0"/>
              <a:pPr>
                <a:defRPr/>
              </a:pPr>
              <a:t>20</a:t>
            </a:fld>
            <a:endParaRPr lang="en-ZA" dirty="0"/>
          </a:p>
        </p:txBody>
      </p:sp>
      <p:graphicFrame>
        <p:nvGraphicFramePr>
          <p:cNvPr id="6" name="Table 5">
            <a:extLst>
              <a:ext uri="{FF2B5EF4-FFF2-40B4-BE49-F238E27FC236}">
                <a16:creationId xmlns:a16="http://schemas.microsoft.com/office/drawing/2014/main" xmlns="" id="{38083E97-FD2F-42A9-BD11-98436F9606A2}"/>
              </a:ext>
            </a:extLst>
          </p:cNvPr>
          <p:cNvGraphicFramePr>
            <a:graphicFrameLocks noGrp="1"/>
          </p:cNvGraphicFramePr>
          <p:nvPr>
            <p:extLst>
              <p:ext uri="{D42A27DB-BD31-4B8C-83A1-F6EECF244321}">
                <p14:modId xmlns:p14="http://schemas.microsoft.com/office/powerpoint/2010/main" xmlns="" val="2536834511"/>
              </p:ext>
            </p:extLst>
          </p:nvPr>
        </p:nvGraphicFramePr>
        <p:xfrm>
          <a:off x="335360" y="1340768"/>
          <a:ext cx="11319048" cy="3294699"/>
        </p:xfrm>
        <a:graphic>
          <a:graphicData uri="http://schemas.openxmlformats.org/drawingml/2006/table">
            <a:tbl>
              <a:tblPr firstRow="1" bandRow="1">
                <a:tableStyleId>{5C22544A-7EE6-4342-B048-85BDC9FD1C3A}</a:tableStyleId>
              </a:tblPr>
              <a:tblGrid>
                <a:gridCol w="576065">
                  <a:extLst>
                    <a:ext uri="{9D8B030D-6E8A-4147-A177-3AD203B41FA5}">
                      <a16:colId xmlns:a16="http://schemas.microsoft.com/office/drawing/2014/main" xmlns="" val="3626143011"/>
                    </a:ext>
                  </a:extLst>
                </a:gridCol>
                <a:gridCol w="2160240">
                  <a:extLst>
                    <a:ext uri="{9D8B030D-6E8A-4147-A177-3AD203B41FA5}">
                      <a16:colId xmlns:a16="http://schemas.microsoft.com/office/drawing/2014/main" xmlns="" val="3769364012"/>
                    </a:ext>
                  </a:extLst>
                </a:gridCol>
                <a:gridCol w="2088232">
                  <a:extLst>
                    <a:ext uri="{9D8B030D-6E8A-4147-A177-3AD203B41FA5}">
                      <a16:colId xmlns:a16="http://schemas.microsoft.com/office/drawing/2014/main" xmlns="" val="2613077095"/>
                    </a:ext>
                  </a:extLst>
                </a:gridCol>
                <a:gridCol w="2160240">
                  <a:extLst>
                    <a:ext uri="{9D8B030D-6E8A-4147-A177-3AD203B41FA5}">
                      <a16:colId xmlns:a16="http://schemas.microsoft.com/office/drawing/2014/main" xmlns="" val="3105495715"/>
                    </a:ext>
                  </a:extLst>
                </a:gridCol>
                <a:gridCol w="2232248">
                  <a:extLst>
                    <a:ext uri="{9D8B030D-6E8A-4147-A177-3AD203B41FA5}">
                      <a16:colId xmlns:a16="http://schemas.microsoft.com/office/drawing/2014/main" xmlns="" val="1331071821"/>
                    </a:ext>
                  </a:extLst>
                </a:gridCol>
                <a:gridCol w="2102023">
                  <a:extLst>
                    <a:ext uri="{9D8B030D-6E8A-4147-A177-3AD203B41FA5}">
                      <a16:colId xmlns:a16="http://schemas.microsoft.com/office/drawing/2014/main" xmlns="" val="715230017"/>
                    </a:ext>
                  </a:extLst>
                </a:gridCol>
              </a:tblGrid>
              <a:tr h="432401">
                <a:tc rowSpan="2">
                  <a:txBody>
                    <a:bodyPr/>
                    <a:lstStyle/>
                    <a:p>
                      <a:pPr>
                        <a:lnSpc>
                          <a:spcPct val="150000"/>
                        </a:lnSpc>
                        <a:spcAft>
                          <a:spcPts val="0"/>
                        </a:spcAft>
                      </a:pPr>
                      <a:r>
                        <a:rPr lang="en-GB"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NO</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rowSpan="2">
                  <a:txBody>
                    <a:bodyPr/>
                    <a:lstStyle/>
                    <a:p>
                      <a:pPr>
                        <a:lnSpc>
                          <a:spcPct val="150000"/>
                        </a:lnSpc>
                        <a:spcAft>
                          <a:spcPts val="0"/>
                        </a:spcAft>
                      </a:pPr>
                      <a:r>
                        <a:rPr lang="en-GB"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OUTPUT INDICATORS</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rowSpan="2">
                  <a:txBody>
                    <a:bodyPr/>
                    <a:lstStyle/>
                    <a:p>
                      <a:pPr>
                        <a:lnSpc>
                          <a:spcPct val="107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ESTIMATED PERFORMANCE</a:t>
                      </a:r>
                    </a:p>
                    <a:p>
                      <a:pPr>
                        <a:lnSpc>
                          <a:spcPct val="107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2020/21 </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gridSpan="3">
                  <a:txBody>
                    <a:bodyPr/>
                    <a:lstStyle/>
                    <a:p>
                      <a:pPr algn="ctr">
                        <a:lnSpc>
                          <a:spcPct val="107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MTEF TARGETS</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pPr>
                        <a:lnSpc>
                          <a:spcPct val="107000"/>
                        </a:lnSpc>
                        <a:spcAft>
                          <a:spcPts val="0"/>
                        </a:spcAft>
                      </a:pP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nSpc>
                          <a:spcPct val="107000"/>
                        </a:lnSpc>
                        <a:spcAft>
                          <a:spcPts val="0"/>
                        </a:spcAft>
                      </a:pP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948921440"/>
                  </a:ext>
                </a:extLst>
              </a:tr>
              <a:tr h="435628">
                <a:tc vMerge="1">
                  <a:txBody>
                    <a:bodyPr/>
                    <a:lstStyle/>
                    <a:p>
                      <a:pPr>
                        <a:lnSpc>
                          <a:spcPct val="150000"/>
                        </a:lnSpc>
                        <a:spcAft>
                          <a:spcPts val="0"/>
                        </a:spcAft>
                      </a:pP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ZA"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ZA"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2021/22</a:t>
                      </a:r>
                      <a:endParaRPr lang="en-ZA" sz="1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07000"/>
                        </a:lnSpc>
                        <a:spcAft>
                          <a:spcPts val="0"/>
                        </a:spcAft>
                      </a:pPr>
                      <a:r>
                        <a:rPr lang="en-US"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2022/23</a:t>
                      </a:r>
                      <a:endParaRPr lang="en-ZA" sz="1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07000"/>
                        </a:lnSpc>
                        <a:spcAft>
                          <a:spcPts val="0"/>
                        </a:spcAft>
                      </a:pPr>
                      <a:r>
                        <a:rPr lang="en-US"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2023/24</a:t>
                      </a:r>
                      <a:endParaRPr lang="en-ZA" sz="1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xmlns="" val="2953118539"/>
                  </a:ext>
                </a:extLst>
              </a:tr>
              <a:tr h="753055">
                <a:tc>
                  <a:txBody>
                    <a:bodyPr/>
                    <a:lstStyle/>
                    <a:p>
                      <a:pPr>
                        <a:lnSpc>
                          <a:spcPct val="150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3.1</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Number of safety awareness initiatives conducted</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23 Railway safety awareness initiatives conducted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30 Railway safety awareness initiatives conducted</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42 Railway safety awareness initiatives conducted</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48 Railway safety awareness initiatives conducted</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00256621"/>
                  </a:ext>
                </a:extLst>
              </a:tr>
              <a:tr h="753055">
                <a:tc>
                  <a:txBody>
                    <a:bodyPr/>
                    <a:lstStyle/>
                    <a:p>
                      <a:pPr>
                        <a:lnSpc>
                          <a:spcPct val="150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3.2</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Annual industry safety interventions conducted</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Annual Rail Safety Conference conducted</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Annual Rail Safety Conference conducted</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Annual Rail Safety Conference conducted</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21625460"/>
                  </a:ext>
                </a:extLst>
              </a:tr>
              <a:tr h="753055">
                <a:tc>
                  <a:txBody>
                    <a:bodyPr/>
                    <a:lstStyle/>
                    <a:p>
                      <a:pPr>
                        <a:lnSpc>
                          <a:spcPct val="150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3.3</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Stakeholder forums implemented</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Eight stakeholder forum discussions conducted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Eight stakeholder forum discussions conducted</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Eight stakeholder forum discussions conducted</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Eight stakeholder forum discussions conducted</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122503804"/>
                  </a:ext>
                </a:extLst>
              </a:tr>
            </a:tbl>
          </a:graphicData>
        </a:graphic>
      </p:graphicFrame>
      <p:sp>
        <p:nvSpPr>
          <p:cNvPr id="7" name="Title 1">
            <a:extLst>
              <a:ext uri="{FF2B5EF4-FFF2-40B4-BE49-F238E27FC236}">
                <a16:creationId xmlns:a16="http://schemas.microsoft.com/office/drawing/2014/main" xmlns="" id="{607638B3-9E54-49BB-8336-F795BA899ED6}"/>
              </a:ext>
            </a:extLst>
          </p:cNvPr>
          <p:cNvSpPr>
            <a:spLocks noGrp="1"/>
          </p:cNvSpPr>
          <p:nvPr>
            <p:ph type="title"/>
          </p:nvPr>
        </p:nvSpPr>
        <p:spPr>
          <a:xfrm>
            <a:off x="263352" y="0"/>
            <a:ext cx="11928648" cy="1143000"/>
          </a:xfrm>
        </p:spPr>
        <p:txBody>
          <a:bodyPr/>
          <a:lstStyle/>
          <a:p>
            <a:pPr algn="l"/>
            <a:r>
              <a:rPr lang="en-GB" sz="2800" dirty="0">
                <a:latin typeface="Arial" panose="020B0604020202020204" pitchFamily="34" charset="0"/>
                <a:cs typeface="Arial" panose="020B0604020202020204" pitchFamily="34" charset="0"/>
              </a:rPr>
              <a:t>OUTCOME 3:  IMPROVED STAKEHOLDER SERVICE</a:t>
            </a:r>
          </a:p>
        </p:txBody>
      </p:sp>
    </p:spTree>
    <p:extLst>
      <p:ext uri="{BB962C8B-B14F-4D97-AF65-F5344CB8AC3E}">
        <p14:creationId xmlns:p14="http://schemas.microsoft.com/office/powerpoint/2010/main" xmlns="" val="4161114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E84D8465-D12F-4AD9-8C14-B0DC45D07D13}"/>
              </a:ext>
            </a:extLst>
          </p:cNvPr>
          <p:cNvSpPr>
            <a:spLocks noGrp="1"/>
          </p:cNvSpPr>
          <p:nvPr>
            <p:ph type="sldNum" sz="quarter" idx="12"/>
          </p:nvPr>
        </p:nvSpPr>
        <p:spPr/>
        <p:txBody>
          <a:bodyPr/>
          <a:lstStyle/>
          <a:p>
            <a:pPr>
              <a:defRPr/>
            </a:pPr>
            <a:fld id="{860CFDAE-8565-4D03-8A68-635A0920E9BE}" type="slidenum">
              <a:rPr lang="en-ZA" smtClean="0"/>
              <a:pPr>
                <a:defRPr/>
              </a:pPr>
              <a:t>21</a:t>
            </a:fld>
            <a:endParaRPr lang="en-ZA" dirty="0"/>
          </a:p>
        </p:txBody>
      </p:sp>
      <p:graphicFrame>
        <p:nvGraphicFramePr>
          <p:cNvPr id="6" name="Table 5">
            <a:extLst>
              <a:ext uri="{FF2B5EF4-FFF2-40B4-BE49-F238E27FC236}">
                <a16:creationId xmlns:a16="http://schemas.microsoft.com/office/drawing/2014/main" xmlns="" id="{38083E97-FD2F-42A9-BD11-98436F9606A2}"/>
              </a:ext>
            </a:extLst>
          </p:cNvPr>
          <p:cNvGraphicFramePr>
            <a:graphicFrameLocks noGrp="1"/>
          </p:cNvGraphicFramePr>
          <p:nvPr>
            <p:extLst>
              <p:ext uri="{D42A27DB-BD31-4B8C-83A1-F6EECF244321}">
                <p14:modId xmlns:p14="http://schemas.microsoft.com/office/powerpoint/2010/main" xmlns="" val="1284295306"/>
              </p:ext>
            </p:extLst>
          </p:nvPr>
        </p:nvGraphicFramePr>
        <p:xfrm>
          <a:off x="335360" y="1147184"/>
          <a:ext cx="11319049" cy="3231726"/>
        </p:xfrm>
        <a:graphic>
          <a:graphicData uri="http://schemas.openxmlformats.org/drawingml/2006/table">
            <a:tbl>
              <a:tblPr firstRow="1" bandRow="1">
                <a:tableStyleId>{5C22544A-7EE6-4342-B048-85BDC9FD1C3A}</a:tableStyleId>
              </a:tblPr>
              <a:tblGrid>
                <a:gridCol w="485841">
                  <a:extLst>
                    <a:ext uri="{9D8B030D-6E8A-4147-A177-3AD203B41FA5}">
                      <a16:colId xmlns:a16="http://schemas.microsoft.com/office/drawing/2014/main" xmlns="" val="3626143011"/>
                    </a:ext>
                  </a:extLst>
                </a:gridCol>
                <a:gridCol w="1821901">
                  <a:extLst>
                    <a:ext uri="{9D8B030D-6E8A-4147-A177-3AD203B41FA5}">
                      <a16:colId xmlns:a16="http://schemas.microsoft.com/office/drawing/2014/main" xmlns="" val="3769364012"/>
                    </a:ext>
                  </a:extLst>
                </a:gridCol>
                <a:gridCol w="1761171">
                  <a:extLst>
                    <a:ext uri="{9D8B030D-6E8A-4147-A177-3AD203B41FA5}">
                      <a16:colId xmlns:a16="http://schemas.microsoft.com/office/drawing/2014/main" xmlns="" val="2613077095"/>
                    </a:ext>
                  </a:extLst>
                </a:gridCol>
                <a:gridCol w="1821901">
                  <a:extLst>
                    <a:ext uri="{9D8B030D-6E8A-4147-A177-3AD203B41FA5}">
                      <a16:colId xmlns:a16="http://schemas.microsoft.com/office/drawing/2014/main" xmlns="" val="3105495715"/>
                    </a:ext>
                  </a:extLst>
                </a:gridCol>
                <a:gridCol w="1882631">
                  <a:extLst>
                    <a:ext uri="{9D8B030D-6E8A-4147-A177-3AD203B41FA5}">
                      <a16:colId xmlns:a16="http://schemas.microsoft.com/office/drawing/2014/main" xmlns="" val="1331071821"/>
                    </a:ext>
                  </a:extLst>
                </a:gridCol>
                <a:gridCol w="1772802">
                  <a:extLst>
                    <a:ext uri="{9D8B030D-6E8A-4147-A177-3AD203B41FA5}">
                      <a16:colId xmlns:a16="http://schemas.microsoft.com/office/drawing/2014/main" xmlns="" val="715230017"/>
                    </a:ext>
                  </a:extLst>
                </a:gridCol>
                <a:gridCol w="1772802">
                  <a:extLst>
                    <a:ext uri="{9D8B030D-6E8A-4147-A177-3AD203B41FA5}">
                      <a16:colId xmlns:a16="http://schemas.microsoft.com/office/drawing/2014/main" xmlns="" val="3583767273"/>
                    </a:ext>
                  </a:extLst>
                </a:gridCol>
              </a:tblGrid>
              <a:tr h="505929">
                <a:tc>
                  <a:txBody>
                    <a:bodyPr/>
                    <a:lstStyle/>
                    <a:p>
                      <a:pPr>
                        <a:lnSpc>
                          <a:spcPct val="150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NO</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r>
                        <a:rPr lang="en-US" sz="1400" dirty="0">
                          <a:solidFill>
                            <a:schemeClr val="bg1"/>
                          </a:solidFill>
                          <a:latin typeface="Arial" panose="020B0604020202020204" pitchFamily="34" charset="0"/>
                          <a:cs typeface="Arial" panose="020B0604020202020204" pitchFamily="34" charset="0"/>
                        </a:rPr>
                        <a:t>OUTPUT INDICATORS</a:t>
                      </a:r>
                      <a:endParaRPr lang="en-ZA" sz="1400" dirty="0">
                        <a:solidFill>
                          <a:schemeClr val="bg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r>
                        <a:rPr lang="en-US" sz="1400" dirty="0">
                          <a:solidFill>
                            <a:schemeClr val="bg1"/>
                          </a:solidFill>
                          <a:latin typeface="Arial" panose="020B0604020202020204" pitchFamily="34" charset="0"/>
                          <a:cs typeface="Arial" panose="020B0604020202020204" pitchFamily="34" charset="0"/>
                        </a:rPr>
                        <a:t>ANNUAL TARGET</a:t>
                      </a:r>
                      <a:endParaRPr lang="en-ZA" sz="1400" dirty="0">
                        <a:solidFill>
                          <a:schemeClr val="bg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07000"/>
                        </a:lnSpc>
                        <a:spcAft>
                          <a:spcPts val="0"/>
                        </a:spcAft>
                      </a:pPr>
                      <a:r>
                        <a:rPr lang="en-US"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Q1</a:t>
                      </a:r>
                      <a:endParaRPr lang="en-ZA" sz="1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07000"/>
                        </a:lnSpc>
                        <a:spcAft>
                          <a:spcPts val="0"/>
                        </a:spcAft>
                      </a:pPr>
                      <a:r>
                        <a:rPr lang="en-US"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Q2</a:t>
                      </a:r>
                      <a:endParaRPr lang="en-ZA" sz="1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07000"/>
                        </a:lnSpc>
                        <a:spcAft>
                          <a:spcPts val="0"/>
                        </a:spcAft>
                      </a:pPr>
                      <a:r>
                        <a:rPr lang="en-US"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Q3</a:t>
                      </a:r>
                      <a:endParaRPr lang="en-ZA" sz="1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07000"/>
                        </a:lnSpc>
                        <a:spcAft>
                          <a:spcPts val="0"/>
                        </a:spcAft>
                      </a:pPr>
                      <a:r>
                        <a:rPr lang="en-US"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Q4</a:t>
                      </a:r>
                      <a:endParaRPr lang="en-ZA" sz="1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xmlns="" val="2953118539"/>
                  </a:ext>
                </a:extLst>
              </a:tr>
              <a:tr h="784460">
                <a:tc>
                  <a:txBody>
                    <a:bodyPr/>
                    <a:lstStyle/>
                    <a:p>
                      <a:pPr>
                        <a:lnSpc>
                          <a:spcPct val="150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3.1</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Number of safety awareness initiatives conducted</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30 Railway safety awareness initiatives conducted</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6 Railway safety awareness initiatives conducted</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6 Railway safety awareness initiatives conducted</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9 Railway safety awareness initiatives conducted</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9 Railway safety awareness initiatives conducted</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00256621"/>
                  </a:ext>
                </a:extLst>
              </a:tr>
              <a:tr h="842756">
                <a:tc>
                  <a:txBody>
                    <a:bodyPr/>
                    <a:lstStyle/>
                    <a:p>
                      <a:pPr>
                        <a:lnSpc>
                          <a:spcPct val="150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3.2</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Annual industry safety interventions conducted</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Annual Rail Safety Conference conducted</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Annual Rail Safety Conference conducted</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869589165"/>
                  </a:ext>
                </a:extLst>
              </a:tr>
              <a:tr h="884677">
                <a:tc>
                  <a:txBody>
                    <a:bodyPr/>
                    <a:lstStyle/>
                    <a:p>
                      <a:pPr>
                        <a:lnSpc>
                          <a:spcPct val="150000"/>
                        </a:lnSpc>
                        <a:spcAft>
                          <a:spcPts val="0"/>
                        </a:spcAft>
                      </a:pPr>
                      <a:r>
                        <a:rPr lang="en-US"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3.3</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Stakeholder forums implemented</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Eight stakeholder forum discussions conducted</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2 Stakeholder forum discussions conducted</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2 Stakeholder forum discussions conducted</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2 Stakeholder forum discussions conducted</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2 Stakeholder forum discussions conducted</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34676091"/>
                  </a:ext>
                </a:extLst>
              </a:tr>
            </a:tbl>
          </a:graphicData>
        </a:graphic>
      </p:graphicFrame>
      <p:sp>
        <p:nvSpPr>
          <p:cNvPr id="7" name="Title 1">
            <a:extLst>
              <a:ext uri="{FF2B5EF4-FFF2-40B4-BE49-F238E27FC236}">
                <a16:creationId xmlns:a16="http://schemas.microsoft.com/office/drawing/2014/main" xmlns="" id="{B3D58FB8-DCB6-4B45-BAB6-FE88E2822BBB}"/>
              </a:ext>
            </a:extLst>
          </p:cNvPr>
          <p:cNvSpPr>
            <a:spLocks noGrp="1"/>
          </p:cNvSpPr>
          <p:nvPr>
            <p:ph type="title"/>
          </p:nvPr>
        </p:nvSpPr>
        <p:spPr>
          <a:xfrm>
            <a:off x="263352" y="0"/>
            <a:ext cx="11928648" cy="1143000"/>
          </a:xfrm>
        </p:spPr>
        <p:txBody>
          <a:bodyPr/>
          <a:lstStyle/>
          <a:p>
            <a:pPr algn="l"/>
            <a:r>
              <a:rPr lang="en-GB" sz="2800" dirty="0">
                <a:latin typeface="Arial" panose="020B0604020202020204" pitchFamily="34" charset="0"/>
                <a:cs typeface="Arial" panose="020B0604020202020204" pitchFamily="34" charset="0"/>
              </a:rPr>
              <a:t>OUTCOME 3:  IMPROVED STAKEHOLDER SERVICE</a:t>
            </a:r>
          </a:p>
        </p:txBody>
      </p:sp>
    </p:spTree>
    <p:extLst>
      <p:ext uri="{BB962C8B-B14F-4D97-AF65-F5344CB8AC3E}">
        <p14:creationId xmlns:p14="http://schemas.microsoft.com/office/powerpoint/2010/main" xmlns="" val="203493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0" y="0"/>
            <a:ext cx="12192000" cy="6858000"/>
          </a:xfrm>
          <a:prstGeom prst="rect">
            <a:avLst/>
          </a:prstGeom>
        </p:spPr>
      </p:pic>
      <p:sp>
        <p:nvSpPr>
          <p:cNvPr id="3" name="Content Placeholder 2"/>
          <p:cNvSpPr>
            <a:spLocks noGrp="1"/>
          </p:cNvSpPr>
          <p:nvPr>
            <p:ph idx="1"/>
          </p:nvPr>
        </p:nvSpPr>
        <p:spPr>
          <a:xfrm>
            <a:off x="2135560" y="1700809"/>
            <a:ext cx="8229600" cy="4525963"/>
          </a:xfrm>
        </p:spPr>
        <p:txBody>
          <a:bodyPr/>
          <a:lstStyle/>
          <a:p>
            <a:pPr>
              <a:buNone/>
            </a:pPr>
            <a:endParaRPr lang="en-GB" sz="3600" b="1" dirty="0"/>
          </a:p>
          <a:p>
            <a:pPr algn="ctr">
              <a:buNone/>
            </a:pPr>
            <a:r>
              <a:rPr lang="en-GB" sz="3600" b="1" dirty="0">
                <a:latin typeface="Arial" panose="020B0604020202020204" pitchFamily="34" charset="0"/>
              </a:rPr>
              <a:t>THANK YOU</a:t>
            </a:r>
          </a:p>
        </p:txBody>
      </p:sp>
    </p:spTree>
    <p:extLst>
      <p:ext uri="{BB962C8B-B14F-4D97-AF65-F5344CB8AC3E}">
        <p14:creationId xmlns:p14="http://schemas.microsoft.com/office/powerpoint/2010/main" xmlns="" val="3649759540"/>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E84D8465-D12F-4AD9-8C14-B0DC45D07D13}"/>
              </a:ext>
            </a:extLst>
          </p:cNvPr>
          <p:cNvSpPr>
            <a:spLocks noGrp="1"/>
          </p:cNvSpPr>
          <p:nvPr>
            <p:ph type="sldNum" sz="quarter" idx="12"/>
          </p:nvPr>
        </p:nvSpPr>
        <p:spPr/>
        <p:txBody>
          <a:bodyPr/>
          <a:lstStyle/>
          <a:p>
            <a:pPr>
              <a:defRPr/>
            </a:pPr>
            <a:fld id="{860CFDAE-8565-4D03-8A68-635A0920E9BE}" type="slidenum">
              <a:rPr lang="en-ZA" smtClean="0"/>
              <a:pPr>
                <a:defRPr/>
              </a:pPr>
              <a:t>3</a:t>
            </a:fld>
            <a:endParaRPr lang="en-ZA" dirty="0"/>
          </a:p>
        </p:txBody>
      </p:sp>
      <p:sp>
        <p:nvSpPr>
          <p:cNvPr id="7" name="Title 1">
            <a:extLst>
              <a:ext uri="{FF2B5EF4-FFF2-40B4-BE49-F238E27FC236}">
                <a16:creationId xmlns:a16="http://schemas.microsoft.com/office/drawing/2014/main" xmlns="" id="{80E0452E-7D6D-45D1-9727-982D9191CF7F}"/>
              </a:ext>
            </a:extLst>
          </p:cNvPr>
          <p:cNvSpPr>
            <a:spLocks noGrp="1"/>
          </p:cNvSpPr>
          <p:nvPr>
            <p:ph type="title"/>
          </p:nvPr>
        </p:nvSpPr>
        <p:spPr>
          <a:xfrm>
            <a:off x="263352" y="0"/>
            <a:ext cx="11521280" cy="908720"/>
          </a:xfrm>
        </p:spPr>
        <p:txBody>
          <a:bodyPr/>
          <a:lstStyle/>
          <a:p>
            <a:pPr algn="l"/>
            <a:r>
              <a:rPr lang="en-GB" sz="2800" dirty="0">
                <a:latin typeface="Arial" panose="020B0604020202020204" pitchFamily="34" charset="0"/>
                <a:cs typeface="Arial" panose="020B0604020202020204" pitchFamily="34" charset="0"/>
              </a:rPr>
              <a:t>DUTIES AND RESPONSIBILITIES</a:t>
            </a:r>
          </a:p>
        </p:txBody>
      </p:sp>
      <p:sp>
        <p:nvSpPr>
          <p:cNvPr id="14" name="Rectangle 13">
            <a:extLst>
              <a:ext uri="{FF2B5EF4-FFF2-40B4-BE49-F238E27FC236}">
                <a16:creationId xmlns:a16="http://schemas.microsoft.com/office/drawing/2014/main" xmlns="" id="{16D34F3D-6904-486F-94FD-5ADBA24BBB06}"/>
              </a:ext>
            </a:extLst>
          </p:cNvPr>
          <p:cNvSpPr/>
          <p:nvPr/>
        </p:nvSpPr>
        <p:spPr>
          <a:xfrm>
            <a:off x="349152" y="1052736"/>
            <a:ext cx="11233248" cy="6019597"/>
          </a:xfrm>
          <a:prstGeom prst="rect">
            <a:avLst/>
          </a:prstGeom>
        </p:spPr>
        <p:txBody>
          <a:bodyPr wrap="square">
            <a:spAutoFit/>
          </a:bodyPr>
          <a:lstStyle/>
          <a:p>
            <a:pPr marL="285750" indent="-285750" algn="just">
              <a:lnSpc>
                <a:spcPct val="150000"/>
              </a:lnSpc>
              <a:spcBef>
                <a:spcPts val="450"/>
              </a:spcBef>
              <a:buFont typeface="Arial" panose="020B0604020202020204" pitchFamily="34" charset="0"/>
              <a:buChar char="•"/>
              <a:tabLst>
                <a:tab pos="398860" algn="l"/>
              </a:tabLst>
            </a:pPr>
            <a:r>
              <a:rPr lang="en-ZA" dirty="0">
                <a:cs typeface="Arial" panose="020B0604020202020204" pitchFamily="34" charset="0"/>
              </a:rPr>
              <a:t>Issue and manage Safety Permits in accordance with the Determination of the Safety Management System (SMS) and Safety Management System Report (SMSR)</a:t>
            </a:r>
          </a:p>
          <a:p>
            <a:pPr marL="285750" indent="-285750" algn="just">
              <a:lnSpc>
                <a:spcPct val="150000"/>
              </a:lnSpc>
              <a:spcBef>
                <a:spcPts val="450"/>
              </a:spcBef>
              <a:buFont typeface="Arial" panose="020B0604020202020204" pitchFamily="34" charset="0"/>
              <a:buChar char="•"/>
              <a:tabLst>
                <a:tab pos="398860" algn="l"/>
              </a:tabLst>
            </a:pPr>
            <a:r>
              <a:rPr lang="en-ZA" dirty="0">
                <a:cs typeface="Arial" panose="020B0604020202020204" pitchFamily="34" charset="0"/>
              </a:rPr>
              <a:t>Continuously monitor improvements in safety targets by assessing operators Safety Improvement plans which are submitted annually(ASIP);</a:t>
            </a:r>
          </a:p>
          <a:p>
            <a:pPr marL="285750" indent="-285750" algn="just">
              <a:lnSpc>
                <a:spcPct val="150000"/>
              </a:lnSpc>
              <a:spcBef>
                <a:spcPts val="450"/>
              </a:spcBef>
              <a:buFont typeface="Arial" panose="020B0604020202020204" pitchFamily="34" charset="0"/>
              <a:buChar char="•"/>
              <a:tabLst>
                <a:tab pos="398860" algn="l"/>
              </a:tabLst>
            </a:pPr>
            <a:r>
              <a:rPr lang="en-ZA" dirty="0">
                <a:cs typeface="Arial" panose="020B0604020202020204" pitchFamily="34" charset="0"/>
              </a:rPr>
              <a:t>Conduct safety inspections and audits;</a:t>
            </a:r>
          </a:p>
          <a:p>
            <a:pPr marL="285750" indent="-285750" algn="just">
              <a:lnSpc>
                <a:spcPct val="150000"/>
              </a:lnSpc>
              <a:spcBef>
                <a:spcPts val="450"/>
              </a:spcBef>
              <a:buFont typeface="Arial" panose="020B0604020202020204" pitchFamily="34" charset="0"/>
              <a:buChar char="•"/>
              <a:tabLst>
                <a:tab pos="398860" algn="l"/>
              </a:tabLst>
            </a:pPr>
            <a:r>
              <a:rPr lang="en-ZA" dirty="0">
                <a:cs typeface="Arial" panose="020B0604020202020204" pitchFamily="34" charset="0"/>
              </a:rPr>
              <a:t>Monitor, investigate and report railway occurrences;</a:t>
            </a:r>
          </a:p>
          <a:p>
            <a:pPr marL="285750" indent="-285750" algn="just">
              <a:lnSpc>
                <a:spcPct val="150000"/>
              </a:lnSpc>
              <a:spcBef>
                <a:spcPts val="450"/>
              </a:spcBef>
              <a:buFont typeface="Arial" panose="020B0604020202020204" pitchFamily="34" charset="0"/>
              <a:buChar char="•"/>
              <a:tabLst>
                <a:tab pos="398860" algn="l"/>
              </a:tabLst>
            </a:pPr>
            <a:r>
              <a:rPr lang="en-ZA" dirty="0">
                <a:cs typeface="Arial" panose="020B0604020202020204" pitchFamily="34" charset="0"/>
              </a:rPr>
              <a:t>Develop Regulations, Safety Standards and guidelines;</a:t>
            </a:r>
          </a:p>
          <a:p>
            <a:pPr marL="285750" indent="-285750" algn="just">
              <a:lnSpc>
                <a:spcPct val="150000"/>
              </a:lnSpc>
              <a:spcBef>
                <a:spcPts val="450"/>
              </a:spcBef>
              <a:buFont typeface="Arial" panose="020B0604020202020204" pitchFamily="34" charset="0"/>
              <a:buChar char="•"/>
              <a:tabLst>
                <a:tab pos="398860" algn="l"/>
              </a:tabLst>
            </a:pPr>
            <a:r>
              <a:rPr lang="en-ZA" dirty="0">
                <a:cs typeface="Arial" panose="020B0604020202020204" pitchFamily="34" charset="0"/>
              </a:rPr>
              <a:t>Enforce Compliance by:</a:t>
            </a:r>
          </a:p>
          <a:p>
            <a:pPr marL="742950" lvl="1" indent="-285750" algn="just">
              <a:lnSpc>
                <a:spcPct val="150000"/>
              </a:lnSpc>
              <a:spcBef>
                <a:spcPts val="450"/>
              </a:spcBef>
              <a:buFont typeface="Arial" panose="020B0604020202020204" pitchFamily="34" charset="0"/>
              <a:buChar char="•"/>
              <a:tabLst>
                <a:tab pos="398860" algn="l"/>
              </a:tabLst>
            </a:pPr>
            <a:r>
              <a:rPr lang="en-ZA" dirty="0">
                <a:cs typeface="Arial" panose="020B0604020202020204" pitchFamily="34" charset="0"/>
              </a:rPr>
              <a:t>Issuing notices of non-conformance and non-compliance;</a:t>
            </a:r>
          </a:p>
          <a:p>
            <a:pPr marL="742950" lvl="1" indent="-285750" algn="just">
              <a:lnSpc>
                <a:spcPct val="150000"/>
              </a:lnSpc>
              <a:spcBef>
                <a:spcPts val="450"/>
              </a:spcBef>
              <a:buFont typeface="Arial" panose="020B0604020202020204" pitchFamily="34" charset="0"/>
              <a:buChar char="•"/>
              <a:tabLst>
                <a:tab pos="398860" algn="l"/>
              </a:tabLst>
            </a:pPr>
            <a:r>
              <a:rPr lang="en-ZA" dirty="0">
                <a:cs typeface="Arial" panose="020B0604020202020204" pitchFamily="34" charset="0"/>
              </a:rPr>
              <a:t>Imposing penalties for non-compliance with the Act and/or the Safety Standards adopted by the RSR’s Board of Directors</a:t>
            </a:r>
          </a:p>
          <a:p>
            <a:pPr marL="742950" lvl="1" indent="-285750" algn="just">
              <a:lnSpc>
                <a:spcPct val="150000"/>
              </a:lnSpc>
              <a:spcBef>
                <a:spcPts val="450"/>
              </a:spcBef>
              <a:buFont typeface="Arial" panose="020B0604020202020204" pitchFamily="34" charset="0"/>
              <a:buChar char="•"/>
              <a:tabLst>
                <a:tab pos="398860" algn="l"/>
              </a:tabLst>
            </a:pPr>
            <a:r>
              <a:rPr lang="en-ZA" dirty="0">
                <a:cs typeface="Arial" panose="020B0604020202020204" pitchFamily="34" charset="0"/>
              </a:rPr>
              <a:t>Revocation or Suspension of the Safety Permit (Section 26 of the Act)</a:t>
            </a:r>
          </a:p>
          <a:p>
            <a:pPr algn="just">
              <a:lnSpc>
                <a:spcPct val="150000"/>
              </a:lnSpc>
              <a:spcBef>
                <a:spcPts val="450"/>
              </a:spcBef>
              <a:tabLst>
                <a:tab pos="398860" algn="l"/>
              </a:tabLst>
            </a:pPr>
            <a:r>
              <a:rPr lang="en-ZA" dirty="0"/>
              <a:t> </a:t>
            </a:r>
          </a:p>
        </p:txBody>
      </p:sp>
    </p:spTree>
    <p:extLst>
      <p:ext uri="{BB962C8B-B14F-4D97-AF65-F5344CB8AC3E}">
        <p14:creationId xmlns:p14="http://schemas.microsoft.com/office/powerpoint/2010/main" xmlns="" val="4137919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1"/>
          <p:cNvGraphicFramePr>
            <a:graphicFrameLocks/>
          </p:cNvGraphicFramePr>
          <p:nvPr>
            <p:extLst>
              <p:ext uri="{D42A27DB-BD31-4B8C-83A1-F6EECF244321}">
                <p14:modId xmlns:p14="http://schemas.microsoft.com/office/powerpoint/2010/main" xmlns="" val="1283413177"/>
              </p:ext>
            </p:extLst>
          </p:nvPr>
        </p:nvGraphicFramePr>
        <p:xfrm>
          <a:off x="335360" y="1052736"/>
          <a:ext cx="9865096"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94809726-6A3F-42D1-82A2-323CDBDB1D6C}" type="slidenum">
              <a:rPr lang="en-ZA" smtClean="0"/>
              <a:pPr>
                <a:defRPr/>
              </a:pPr>
              <a:t>4</a:t>
            </a:fld>
            <a:endParaRPr lang="en-ZA" dirty="0"/>
          </a:p>
        </p:txBody>
      </p:sp>
      <p:sp>
        <p:nvSpPr>
          <p:cNvPr id="7" name="Title 1">
            <a:extLst>
              <a:ext uri="{FF2B5EF4-FFF2-40B4-BE49-F238E27FC236}">
                <a16:creationId xmlns:a16="http://schemas.microsoft.com/office/drawing/2014/main" xmlns="" id="{EE78CBBC-3612-4F97-AF26-605C83689BFD}"/>
              </a:ext>
            </a:extLst>
          </p:cNvPr>
          <p:cNvSpPr>
            <a:spLocks noGrp="1"/>
          </p:cNvSpPr>
          <p:nvPr>
            <p:ph type="title"/>
          </p:nvPr>
        </p:nvSpPr>
        <p:spPr>
          <a:xfrm>
            <a:off x="263352" y="0"/>
            <a:ext cx="11928648" cy="1124744"/>
          </a:xfrm>
        </p:spPr>
        <p:txBody>
          <a:bodyPr/>
          <a:lstStyle/>
          <a:p>
            <a:pPr algn="l"/>
            <a:r>
              <a:rPr lang="en-GB" sz="2800" dirty="0">
                <a:latin typeface="Arial" panose="020B0604020202020204" pitchFamily="34" charset="0"/>
                <a:cs typeface="Arial" panose="020B0604020202020204" pitchFamily="34" charset="0"/>
              </a:rPr>
              <a:t>STRATEGIC MANDATE</a:t>
            </a:r>
          </a:p>
        </p:txBody>
      </p:sp>
    </p:spTree>
    <p:extLst>
      <p:ext uri="{BB962C8B-B14F-4D97-AF65-F5344CB8AC3E}">
        <p14:creationId xmlns:p14="http://schemas.microsoft.com/office/powerpoint/2010/main" xmlns="" val="765079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E84D8465-D12F-4AD9-8C14-B0DC45D07D13}"/>
              </a:ext>
            </a:extLst>
          </p:cNvPr>
          <p:cNvSpPr>
            <a:spLocks noGrp="1"/>
          </p:cNvSpPr>
          <p:nvPr>
            <p:ph type="sldNum" sz="quarter" idx="12"/>
          </p:nvPr>
        </p:nvSpPr>
        <p:spPr/>
        <p:txBody>
          <a:bodyPr/>
          <a:lstStyle/>
          <a:p>
            <a:pPr>
              <a:defRPr/>
            </a:pPr>
            <a:fld id="{860CFDAE-8565-4D03-8A68-635A0920E9BE}" type="slidenum">
              <a:rPr lang="en-ZA" smtClean="0"/>
              <a:pPr>
                <a:defRPr/>
              </a:pPr>
              <a:t>5</a:t>
            </a:fld>
            <a:endParaRPr lang="en-ZA" dirty="0"/>
          </a:p>
        </p:txBody>
      </p:sp>
      <p:sp>
        <p:nvSpPr>
          <p:cNvPr id="7" name="Title 1">
            <a:extLst>
              <a:ext uri="{FF2B5EF4-FFF2-40B4-BE49-F238E27FC236}">
                <a16:creationId xmlns:a16="http://schemas.microsoft.com/office/drawing/2014/main" xmlns="" id="{80E0452E-7D6D-45D1-9727-982D9191CF7F}"/>
              </a:ext>
            </a:extLst>
          </p:cNvPr>
          <p:cNvSpPr>
            <a:spLocks noGrp="1"/>
          </p:cNvSpPr>
          <p:nvPr>
            <p:ph type="title"/>
          </p:nvPr>
        </p:nvSpPr>
        <p:spPr>
          <a:xfrm>
            <a:off x="263352" y="0"/>
            <a:ext cx="11928648" cy="908720"/>
          </a:xfrm>
        </p:spPr>
        <p:txBody>
          <a:bodyPr/>
          <a:lstStyle/>
          <a:p>
            <a:pPr algn="l"/>
            <a:r>
              <a:rPr lang="en-GB" sz="2800" dirty="0">
                <a:latin typeface="Arial" panose="020B0604020202020204" pitchFamily="34" charset="0"/>
                <a:cs typeface="Arial" panose="020B0604020202020204" pitchFamily="34" charset="0"/>
              </a:rPr>
              <a:t>RISK-BASED APPROACH</a:t>
            </a:r>
          </a:p>
        </p:txBody>
      </p:sp>
      <p:sp>
        <p:nvSpPr>
          <p:cNvPr id="14" name="Rectangle 13">
            <a:extLst>
              <a:ext uri="{FF2B5EF4-FFF2-40B4-BE49-F238E27FC236}">
                <a16:creationId xmlns:a16="http://schemas.microsoft.com/office/drawing/2014/main" xmlns="" id="{16D34F3D-6904-486F-94FD-5ADBA24BBB06}"/>
              </a:ext>
            </a:extLst>
          </p:cNvPr>
          <p:cNvSpPr/>
          <p:nvPr/>
        </p:nvSpPr>
        <p:spPr>
          <a:xfrm>
            <a:off x="349152" y="1366991"/>
            <a:ext cx="11233248" cy="4006225"/>
          </a:xfrm>
          <a:prstGeom prst="rect">
            <a:avLst/>
          </a:prstGeom>
        </p:spPr>
        <p:txBody>
          <a:bodyPr wrap="square">
            <a:spAutoFit/>
          </a:bodyPr>
          <a:lstStyle/>
          <a:p>
            <a:pPr algn="just">
              <a:lnSpc>
                <a:spcPct val="150000"/>
              </a:lnSpc>
              <a:spcBef>
                <a:spcPts val="0"/>
              </a:spcBef>
              <a:spcAft>
                <a:spcPts val="900"/>
              </a:spcAft>
            </a:pPr>
            <a:r>
              <a:rPr lang="en-GB" dirty="0"/>
              <a:t>RSR has adopted a Risk Based approach towards the regulation of safety within the railway environment.</a:t>
            </a:r>
          </a:p>
          <a:p>
            <a:pPr algn="just">
              <a:lnSpc>
                <a:spcPct val="150000"/>
              </a:lnSpc>
              <a:spcBef>
                <a:spcPts val="0"/>
              </a:spcBef>
              <a:spcAft>
                <a:spcPts val="900"/>
              </a:spcAft>
            </a:pPr>
            <a:r>
              <a:rPr lang="en-GB" dirty="0"/>
              <a:t>The aim is to guide the industry towards excellence in railway safety management by creating an enabling environment for the reduction of operational risks to as low as reasonably practical (ALARP), which requires:</a:t>
            </a:r>
          </a:p>
          <a:p>
            <a:pPr marL="285750" indent="-285750" algn="just">
              <a:lnSpc>
                <a:spcPct val="150000"/>
              </a:lnSpc>
              <a:spcBef>
                <a:spcPts val="0"/>
              </a:spcBef>
              <a:spcAft>
                <a:spcPts val="900"/>
              </a:spcAft>
              <a:buFont typeface="Arial" panose="020B0604020202020204" pitchFamily="34" charset="0"/>
              <a:buChar char="•"/>
            </a:pPr>
            <a:r>
              <a:rPr lang="en-GB" dirty="0"/>
              <a:t>RSR to be able to accurately and empirically measure risk reduction in the railway sphere </a:t>
            </a:r>
            <a:r>
              <a:rPr lang="en-ZA" dirty="0"/>
              <a:t>using risk data.</a:t>
            </a:r>
          </a:p>
          <a:p>
            <a:pPr marL="285750" indent="-285750" algn="just">
              <a:lnSpc>
                <a:spcPct val="150000"/>
              </a:lnSpc>
              <a:spcBef>
                <a:spcPts val="0"/>
              </a:spcBef>
              <a:spcAft>
                <a:spcPts val="900"/>
              </a:spcAft>
              <a:buFont typeface="Arial" panose="020B0604020202020204" pitchFamily="34" charset="0"/>
              <a:buChar char="•"/>
            </a:pPr>
            <a:r>
              <a:rPr lang="en-GB" dirty="0"/>
              <a:t>Moving away from the use of </a:t>
            </a:r>
            <a:r>
              <a:rPr lang="en-GB" i="1" dirty="0"/>
              <a:t>lagging indicators</a:t>
            </a:r>
            <a:r>
              <a:rPr lang="en-GB" dirty="0"/>
              <a:t> in setting the strategic goals and targets to using </a:t>
            </a:r>
            <a:r>
              <a:rPr lang="en-GB" i="1" dirty="0"/>
              <a:t>leading indicators.</a:t>
            </a:r>
          </a:p>
          <a:p>
            <a:pPr marL="285750" indent="-285750" algn="just">
              <a:lnSpc>
                <a:spcPct val="150000"/>
              </a:lnSpc>
              <a:spcBef>
                <a:spcPts val="0"/>
              </a:spcBef>
              <a:spcAft>
                <a:spcPts val="900"/>
              </a:spcAft>
              <a:buFont typeface="Arial" panose="020B0604020202020204" pitchFamily="34" charset="0"/>
              <a:buChar char="•"/>
            </a:pPr>
            <a:r>
              <a:rPr lang="en-ZA" dirty="0"/>
              <a:t>Promote collaboration between RSR and the industry in improving safety of railways in South Africa.</a:t>
            </a:r>
          </a:p>
          <a:p>
            <a:pPr algn="just">
              <a:lnSpc>
                <a:spcPct val="150000"/>
              </a:lnSpc>
              <a:spcBef>
                <a:spcPts val="450"/>
              </a:spcBef>
              <a:tabLst>
                <a:tab pos="398860" algn="l"/>
              </a:tabLst>
            </a:pPr>
            <a:endParaRPr lang="en-ZA" dirty="0"/>
          </a:p>
        </p:txBody>
      </p:sp>
    </p:spTree>
    <p:extLst>
      <p:ext uri="{BB962C8B-B14F-4D97-AF65-F5344CB8AC3E}">
        <p14:creationId xmlns:p14="http://schemas.microsoft.com/office/powerpoint/2010/main" xmlns="" val="1581438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E84D8465-D12F-4AD9-8C14-B0DC45D07D13}"/>
              </a:ext>
            </a:extLst>
          </p:cNvPr>
          <p:cNvSpPr>
            <a:spLocks noGrp="1"/>
          </p:cNvSpPr>
          <p:nvPr>
            <p:ph type="sldNum" sz="quarter" idx="12"/>
          </p:nvPr>
        </p:nvSpPr>
        <p:spPr/>
        <p:txBody>
          <a:bodyPr/>
          <a:lstStyle/>
          <a:p>
            <a:pPr>
              <a:defRPr/>
            </a:pPr>
            <a:fld id="{860CFDAE-8565-4D03-8A68-635A0920E9BE}" type="slidenum">
              <a:rPr lang="en-ZA" smtClean="0"/>
              <a:pPr>
                <a:defRPr/>
              </a:pPr>
              <a:t>6</a:t>
            </a:fld>
            <a:endParaRPr lang="en-ZA" dirty="0"/>
          </a:p>
        </p:txBody>
      </p:sp>
      <p:sp>
        <p:nvSpPr>
          <p:cNvPr id="7" name="Title 1">
            <a:extLst>
              <a:ext uri="{FF2B5EF4-FFF2-40B4-BE49-F238E27FC236}">
                <a16:creationId xmlns:a16="http://schemas.microsoft.com/office/drawing/2014/main" xmlns="" id="{9026BBB7-5895-4AA7-9556-A58E63BFCA95}"/>
              </a:ext>
            </a:extLst>
          </p:cNvPr>
          <p:cNvSpPr>
            <a:spLocks noGrp="1"/>
          </p:cNvSpPr>
          <p:nvPr>
            <p:ph type="title"/>
          </p:nvPr>
        </p:nvSpPr>
        <p:spPr>
          <a:xfrm>
            <a:off x="263352" y="0"/>
            <a:ext cx="11928648" cy="908720"/>
          </a:xfrm>
        </p:spPr>
        <p:txBody>
          <a:bodyPr/>
          <a:lstStyle/>
          <a:p>
            <a:pPr algn="l"/>
            <a:r>
              <a:rPr lang="en-GB" sz="2800" dirty="0">
                <a:latin typeface="Arial" panose="020B0604020202020204" pitchFamily="34" charset="0"/>
                <a:cs typeface="Arial" panose="020B0604020202020204" pitchFamily="34" charset="0"/>
              </a:rPr>
              <a:t>STRATEGIC DRIVERS</a:t>
            </a:r>
          </a:p>
        </p:txBody>
      </p:sp>
      <p:graphicFrame>
        <p:nvGraphicFramePr>
          <p:cNvPr id="3" name="Table 2">
            <a:extLst>
              <a:ext uri="{FF2B5EF4-FFF2-40B4-BE49-F238E27FC236}">
                <a16:creationId xmlns:a16="http://schemas.microsoft.com/office/drawing/2014/main" xmlns="" id="{29F7B7EA-842B-4023-8469-C4277ED20518}"/>
              </a:ext>
            </a:extLst>
          </p:cNvPr>
          <p:cNvGraphicFramePr>
            <a:graphicFrameLocks noGrp="1"/>
          </p:cNvGraphicFramePr>
          <p:nvPr>
            <p:extLst>
              <p:ext uri="{D42A27DB-BD31-4B8C-83A1-F6EECF244321}">
                <p14:modId xmlns:p14="http://schemas.microsoft.com/office/powerpoint/2010/main" xmlns="" val="4053620303"/>
              </p:ext>
            </p:extLst>
          </p:nvPr>
        </p:nvGraphicFramePr>
        <p:xfrm>
          <a:off x="335360" y="1143000"/>
          <a:ext cx="11349930" cy="4526280"/>
        </p:xfrm>
        <a:graphic>
          <a:graphicData uri="http://schemas.openxmlformats.org/drawingml/2006/table">
            <a:tbl>
              <a:tblPr firstRow="1" bandRow="1">
                <a:tableStyleId>{5C22544A-7EE6-4342-B048-85BDC9FD1C3A}</a:tableStyleId>
              </a:tblPr>
              <a:tblGrid>
                <a:gridCol w="2924994">
                  <a:extLst>
                    <a:ext uri="{9D8B030D-6E8A-4147-A177-3AD203B41FA5}">
                      <a16:colId xmlns:a16="http://schemas.microsoft.com/office/drawing/2014/main" xmlns="" val="2719138874"/>
                    </a:ext>
                  </a:extLst>
                </a:gridCol>
                <a:gridCol w="8424936">
                  <a:extLst>
                    <a:ext uri="{9D8B030D-6E8A-4147-A177-3AD203B41FA5}">
                      <a16:colId xmlns:a16="http://schemas.microsoft.com/office/drawing/2014/main" xmlns="" val="2509014552"/>
                    </a:ext>
                  </a:extLst>
                </a:gridCol>
              </a:tblGrid>
              <a:tr h="370840">
                <a:tc>
                  <a:txBody>
                    <a:bodyPr/>
                    <a:lstStyle/>
                    <a:p>
                      <a:pPr>
                        <a:lnSpc>
                          <a:spcPct val="150000"/>
                        </a:lnSpc>
                        <a:spcAft>
                          <a:spcPts val="0"/>
                        </a:spcAft>
                      </a:pPr>
                      <a:r>
                        <a:rPr lang="en-ZA"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Risk-based approach to safety</a:t>
                      </a:r>
                      <a:endParaRPr lang="en-ZA"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just">
                        <a:lnSpc>
                          <a:spcPct val="150000"/>
                        </a:lnSpc>
                      </a:pPr>
                      <a:r>
                        <a:rPr lang="en-US" sz="1800" b="0" i="0" u="none" strike="noStrike" kern="1200" baseline="0" dirty="0">
                          <a:solidFill>
                            <a:schemeClr val="tx1"/>
                          </a:solidFill>
                          <a:latin typeface="Arial" panose="020B0604020202020204" pitchFamily="34" charset="0"/>
                          <a:ea typeface="+mn-ea"/>
                          <a:cs typeface="Arial" panose="020B0604020202020204" pitchFamily="34" charset="0"/>
                        </a:rPr>
                        <a:t>The enhancements to the regulatory framework are all aimed at understanding the safety risks within the environment and ensuring that adequate mitigations are put in place to reduce the risk to “as low as reasonably practicable”.</a:t>
                      </a:r>
                      <a:endParaRPr lang="en-ZA" sz="1800" b="0" dirty="0">
                        <a:solidFill>
                          <a:schemeClr val="tx1"/>
                        </a:solidFill>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367672373"/>
                  </a:ext>
                </a:extLst>
              </a:tr>
              <a:tr h="370840">
                <a:tc>
                  <a:txBody>
                    <a:bodyPr/>
                    <a:lstStyle/>
                    <a:p>
                      <a:pPr>
                        <a:lnSpc>
                          <a:spcPct val="150000"/>
                        </a:lnSpc>
                        <a:spcAft>
                          <a:spcPts val="0"/>
                        </a:spcAft>
                      </a:pPr>
                      <a:r>
                        <a:rPr lang="en-US" sz="18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Good governance and clean administration</a:t>
                      </a:r>
                      <a:endParaRPr lang="en-ZA"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just">
                        <a:lnSpc>
                          <a:spcPct val="150000"/>
                        </a:lnSpc>
                      </a:pPr>
                      <a:r>
                        <a:rPr lang="en-US" sz="1800" b="0" i="0" u="none" strike="noStrike" kern="1200" baseline="0" dirty="0">
                          <a:solidFill>
                            <a:schemeClr val="dk1"/>
                          </a:solidFill>
                          <a:latin typeface="Arial" panose="020B0604020202020204" pitchFamily="34" charset="0"/>
                          <a:ea typeface="+mn-ea"/>
                          <a:cs typeface="Arial" panose="020B0604020202020204" pitchFamily="34" charset="0"/>
                        </a:rPr>
                        <a:t>The organisation is committed to excellence and to practicing the highest standards of ethical and accountable behaviour at all levels </a:t>
                      </a:r>
                      <a:r>
                        <a:rPr lang="en-ZA" sz="1800" b="0" i="0" u="none" strike="noStrike" kern="1200" baseline="0" dirty="0">
                          <a:solidFill>
                            <a:schemeClr val="dk1"/>
                          </a:solidFill>
                          <a:latin typeface="Arial" panose="020B0604020202020204" pitchFamily="34" charset="0"/>
                          <a:ea typeface="+mn-ea"/>
                          <a:cs typeface="Arial" panose="020B0604020202020204" pitchFamily="34" charset="0"/>
                        </a:rPr>
                        <a:t>within the organisation.</a:t>
                      </a:r>
                      <a:endParaRPr lang="en-ZA" sz="1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21946556"/>
                  </a:ext>
                </a:extLst>
              </a:tr>
              <a:tr h="370840">
                <a:tc>
                  <a:txBody>
                    <a:bodyPr/>
                    <a:lstStyle/>
                    <a:p>
                      <a:pPr>
                        <a:lnSpc>
                          <a:spcPct val="150000"/>
                        </a:lnSpc>
                        <a:spcAft>
                          <a:spcPts val="0"/>
                        </a:spcAft>
                      </a:pPr>
                      <a:r>
                        <a:rPr lang="en-US" sz="18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Financial sustainability</a:t>
                      </a:r>
                      <a:endParaRPr lang="en-ZA"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just">
                        <a:lnSpc>
                          <a:spcPct val="150000"/>
                        </a:lnSpc>
                      </a:pPr>
                      <a:r>
                        <a:rPr lang="en-US" sz="1800" b="0" i="0" u="none" strike="noStrike" kern="1200" baseline="0" dirty="0">
                          <a:solidFill>
                            <a:schemeClr val="dk1"/>
                          </a:solidFill>
                          <a:latin typeface="Arial" panose="020B0604020202020204" pitchFamily="34" charset="0"/>
                          <a:ea typeface="+mn-ea"/>
                          <a:cs typeface="Arial" panose="020B0604020202020204" pitchFamily="34" charset="0"/>
                        </a:rPr>
                        <a:t>The management of the RSR in a fiscally prudent and sustainable manner is an important cornerstone in carrying out its mandate</a:t>
                      </a:r>
                      <a:endParaRPr lang="en-ZA" sz="1800" b="0" dirty="0">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918506594"/>
                  </a:ext>
                </a:extLst>
              </a:tr>
              <a:tr h="370840">
                <a:tc>
                  <a:txBody>
                    <a:bodyPr/>
                    <a:lstStyle/>
                    <a:p>
                      <a:pPr>
                        <a:lnSpc>
                          <a:spcPct val="150000"/>
                        </a:lnSpc>
                        <a:spcAft>
                          <a:spcPts val="0"/>
                        </a:spcAft>
                      </a:pPr>
                      <a:r>
                        <a:rPr lang="en-US" sz="18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Stakeholder Engagement</a:t>
                      </a:r>
                      <a:endParaRPr lang="en-ZA"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just">
                        <a:lnSpc>
                          <a:spcPct val="150000"/>
                        </a:lnSpc>
                      </a:pPr>
                      <a:r>
                        <a:rPr lang="en-US" sz="1800" b="0" i="0" u="none" strike="noStrike" kern="1200" baseline="0" dirty="0">
                          <a:solidFill>
                            <a:schemeClr val="dk1"/>
                          </a:solidFill>
                          <a:latin typeface="Arial" panose="020B0604020202020204" pitchFamily="34" charset="0"/>
                          <a:ea typeface="+mn-ea"/>
                          <a:cs typeface="Arial" panose="020B0604020202020204" pitchFamily="34" charset="0"/>
                        </a:rPr>
                        <a:t>Ensuring safe railway operations is a collaborate effort that requires all stakeholders to play their part in a consistent and meaningful manner linked to </a:t>
                      </a:r>
                      <a:r>
                        <a:rPr lang="en-ZA" sz="1800" b="0" i="0" u="none" strike="noStrike" kern="1200" baseline="0" dirty="0">
                          <a:solidFill>
                            <a:schemeClr val="dk1"/>
                          </a:solidFill>
                          <a:latin typeface="Arial" panose="020B0604020202020204" pitchFamily="34" charset="0"/>
                          <a:ea typeface="+mn-ea"/>
                          <a:cs typeface="Arial" panose="020B0604020202020204" pitchFamily="34" charset="0"/>
                        </a:rPr>
                        <a:t>their mandate.</a:t>
                      </a:r>
                      <a:endParaRPr lang="en-ZA" sz="1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90901663"/>
                  </a:ext>
                </a:extLst>
              </a:tr>
            </a:tbl>
          </a:graphicData>
        </a:graphic>
      </p:graphicFrame>
    </p:spTree>
    <p:extLst>
      <p:ext uri="{BB962C8B-B14F-4D97-AF65-F5344CB8AC3E}">
        <p14:creationId xmlns:p14="http://schemas.microsoft.com/office/powerpoint/2010/main" xmlns="" val="2817457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4">
            <a:extLst>
              <a:ext uri="{FF2B5EF4-FFF2-40B4-BE49-F238E27FC236}">
                <a16:creationId xmlns:a16="http://schemas.microsoft.com/office/drawing/2014/main" xmlns="" id="{5C95D688-D2DB-40AA-814E-EBC78EEB1BD7}"/>
              </a:ext>
            </a:extLst>
          </p:cNvPr>
          <p:cNvGraphicFramePr>
            <a:graphicFrameLocks noGrp="1"/>
          </p:cNvGraphicFramePr>
          <p:nvPr>
            <p:extLst>
              <p:ext uri="{D42A27DB-BD31-4B8C-83A1-F6EECF244321}">
                <p14:modId xmlns:p14="http://schemas.microsoft.com/office/powerpoint/2010/main" xmlns="" val="3658846551"/>
              </p:ext>
            </p:extLst>
          </p:nvPr>
        </p:nvGraphicFramePr>
        <p:xfrm>
          <a:off x="609600" y="1340768"/>
          <a:ext cx="5451474" cy="4806273"/>
        </p:xfrm>
        <a:graphic>
          <a:graphicData uri="http://schemas.openxmlformats.org/drawingml/2006/table">
            <a:tbl>
              <a:tblPr firstRow="1" bandRow="1">
                <a:tableStyleId>{5C22544A-7EE6-4342-B048-85BDC9FD1C3A}</a:tableStyleId>
              </a:tblPr>
              <a:tblGrid>
                <a:gridCol w="2731364">
                  <a:extLst>
                    <a:ext uri="{9D8B030D-6E8A-4147-A177-3AD203B41FA5}">
                      <a16:colId xmlns:a16="http://schemas.microsoft.com/office/drawing/2014/main" xmlns="" val="3959096769"/>
                    </a:ext>
                  </a:extLst>
                </a:gridCol>
                <a:gridCol w="2720110">
                  <a:extLst>
                    <a:ext uri="{9D8B030D-6E8A-4147-A177-3AD203B41FA5}">
                      <a16:colId xmlns:a16="http://schemas.microsoft.com/office/drawing/2014/main" xmlns="" val="2506071101"/>
                    </a:ext>
                  </a:extLst>
                </a:gridCol>
              </a:tblGrid>
              <a:tr h="4806273">
                <a:tc>
                  <a:txBody>
                    <a:bodyPr/>
                    <a:lstStyle/>
                    <a:p>
                      <a:pPr marL="0" indent="0" algn="ctr">
                        <a:lnSpc>
                          <a:spcPct val="150000"/>
                        </a:lnSpc>
                        <a:buFont typeface="Arial" panose="020B0604020202020204" pitchFamily="34" charset="0"/>
                        <a:buNone/>
                      </a:pPr>
                      <a:r>
                        <a:rPr lang="en-ZA" sz="1100" b="1" i="0" u="none" strike="noStrike" kern="1200" baseline="0" dirty="0">
                          <a:solidFill>
                            <a:schemeClr val="bg1"/>
                          </a:solidFill>
                          <a:latin typeface="Arial" panose="020B0604020202020204" pitchFamily="34" charset="0"/>
                          <a:ea typeface="+mn-ea"/>
                          <a:cs typeface="Arial" panose="020B0604020202020204" pitchFamily="34" charset="0"/>
                        </a:rPr>
                        <a:t>STRENGTHS</a:t>
                      </a:r>
                    </a:p>
                    <a:p>
                      <a:pPr marL="0" indent="0" algn="ctr">
                        <a:lnSpc>
                          <a:spcPct val="150000"/>
                        </a:lnSpc>
                        <a:buFont typeface="Arial" panose="020B0604020202020204" pitchFamily="34" charset="0"/>
                        <a:buNone/>
                      </a:pPr>
                      <a:endParaRPr lang="en-ZA" sz="1100" b="1" i="0" u="none" strike="noStrike" kern="1200" baseline="0" dirty="0">
                        <a:solidFill>
                          <a:schemeClr val="bg1"/>
                        </a:solidFill>
                        <a:latin typeface="Arial" panose="020B0604020202020204" pitchFamily="34" charset="0"/>
                        <a:ea typeface="+mn-ea"/>
                        <a:cs typeface="Arial" panose="020B0604020202020204" pitchFamily="34" charset="0"/>
                      </a:endParaRPr>
                    </a:p>
                    <a:p>
                      <a:pPr marL="285750" indent="-285750">
                        <a:lnSpc>
                          <a:spcPct val="150000"/>
                        </a:lnSpc>
                        <a:buFont typeface="Arial" panose="020B0604020202020204" pitchFamily="34" charset="0"/>
                        <a:buChar char="•"/>
                      </a:pPr>
                      <a:r>
                        <a:rPr lang="en-ZA" sz="1100" b="0" i="0" u="none" strike="noStrike" kern="1200" baseline="0" dirty="0">
                          <a:solidFill>
                            <a:schemeClr val="bg1"/>
                          </a:solidFill>
                          <a:latin typeface="Arial" panose="020B0604020202020204" pitchFamily="34" charset="0"/>
                          <a:ea typeface="+mn-ea"/>
                          <a:cs typeface="Arial" panose="020B0604020202020204" pitchFamily="34" charset="0"/>
                        </a:rPr>
                        <a:t>Rail systems operational knowledge.</a:t>
                      </a:r>
                    </a:p>
                    <a:p>
                      <a:pPr marL="285750" indent="-285750">
                        <a:lnSpc>
                          <a:spcPct val="150000"/>
                        </a:lnSpc>
                        <a:buFont typeface="Arial" panose="020B0604020202020204" pitchFamily="34" charset="0"/>
                        <a:buChar char="•"/>
                      </a:pPr>
                      <a:r>
                        <a:rPr lang="en-US" sz="1100" b="0" i="0" u="none" strike="noStrike" kern="1200" baseline="0" dirty="0">
                          <a:solidFill>
                            <a:schemeClr val="bg1"/>
                          </a:solidFill>
                          <a:latin typeface="Arial" panose="020B0604020202020204" pitchFamily="34" charset="0"/>
                          <a:ea typeface="+mn-ea"/>
                          <a:cs typeface="Arial" panose="020B0604020202020204" pitchFamily="34" charset="0"/>
                        </a:rPr>
                        <a:t>The only railway safety regulator in South Africa, and most established in SADC.</a:t>
                      </a:r>
                    </a:p>
                    <a:p>
                      <a:pPr marL="285750" indent="-285750">
                        <a:lnSpc>
                          <a:spcPct val="150000"/>
                        </a:lnSpc>
                        <a:buFont typeface="Arial" panose="020B0604020202020204" pitchFamily="34" charset="0"/>
                        <a:buChar char="•"/>
                      </a:pPr>
                      <a:r>
                        <a:rPr lang="en-US" sz="1100" b="0" i="0" u="none" strike="noStrike" kern="1200" baseline="0" dirty="0">
                          <a:solidFill>
                            <a:schemeClr val="bg1"/>
                          </a:solidFill>
                          <a:latin typeface="Arial" panose="020B0604020202020204" pitchFamily="34" charset="0"/>
                          <a:ea typeface="+mn-ea"/>
                          <a:cs typeface="Arial" panose="020B0604020202020204" pitchFamily="34" charset="0"/>
                        </a:rPr>
                        <a:t>Knowledge of railway safety regulatory </a:t>
                      </a:r>
                      <a:r>
                        <a:rPr lang="en-ZA" sz="1100" b="0" i="0" u="none" strike="noStrike" kern="1200" baseline="0" dirty="0">
                          <a:solidFill>
                            <a:schemeClr val="bg1"/>
                          </a:solidFill>
                          <a:latin typeface="Arial" panose="020B0604020202020204" pitchFamily="34" charset="0"/>
                          <a:ea typeface="+mn-ea"/>
                          <a:cs typeface="Arial" panose="020B0604020202020204" pitchFamily="34" charset="0"/>
                        </a:rPr>
                        <a:t>instruments (application expertise).</a:t>
                      </a:r>
                    </a:p>
                    <a:p>
                      <a:pPr marL="285750" indent="-285750">
                        <a:lnSpc>
                          <a:spcPct val="150000"/>
                        </a:lnSpc>
                        <a:buFont typeface="Arial" panose="020B0604020202020204" pitchFamily="34" charset="0"/>
                        <a:buChar char="•"/>
                      </a:pPr>
                      <a:r>
                        <a:rPr lang="en-ZA" sz="1100" b="0" i="0" u="none" strike="noStrike" kern="1200" baseline="0" dirty="0">
                          <a:solidFill>
                            <a:schemeClr val="bg1"/>
                          </a:solidFill>
                          <a:latin typeface="Arial" panose="020B0604020202020204" pitchFamily="34" charset="0"/>
                          <a:ea typeface="+mn-ea"/>
                          <a:cs typeface="Arial" panose="020B0604020202020204" pitchFamily="34" charset="0"/>
                        </a:rPr>
                        <a:t>Well-developed Common Safety Method for Conformity Assessment Tool.</a:t>
                      </a:r>
                    </a:p>
                    <a:p>
                      <a:pPr marL="285750" indent="-285750">
                        <a:lnSpc>
                          <a:spcPct val="150000"/>
                        </a:lnSpc>
                        <a:buFont typeface="Arial" panose="020B0604020202020204" pitchFamily="34" charset="0"/>
                        <a:buChar char="•"/>
                      </a:pPr>
                      <a:r>
                        <a:rPr lang="en-ZA" sz="1100" b="0" i="0" u="none" strike="noStrike" kern="1200" baseline="0" dirty="0">
                          <a:solidFill>
                            <a:schemeClr val="bg1"/>
                          </a:solidFill>
                          <a:latin typeface="Arial" panose="020B0604020202020204" pitchFamily="34" charset="0"/>
                          <a:ea typeface="+mn-ea"/>
                          <a:cs typeface="Arial" panose="020B0604020202020204" pitchFamily="34" charset="0"/>
                        </a:rPr>
                        <a:t>SMS utilisation (maximise).</a:t>
                      </a:r>
                    </a:p>
                    <a:p>
                      <a:pPr marL="285750" indent="-285750">
                        <a:lnSpc>
                          <a:spcPct val="150000"/>
                        </a:lnSpc>
                        <a:buFont typeface="Arial" panose="020B0604020202020204" pitchFamily="34" charset="0"/>
                        <a:buChar char="•"/>
                      </a:pPr>
                      <a:r>
                        <a:rPr lang="en-ZA" sz="1100" b="0" i="0" u="none" strike="noStrike" kern="1200" baseline="0" dirty="0">
                          <a:solidFill>
                            <a:schemeClr val="bg1"/>
                          </a:solidFill>
                          <a:latin typeface="Arial" panose="020B0604020202020204" pitchFamily="34" charset="0"/>
                          <a:ea typeface="+mn-ea"/>
                          <a:cs typeface="Arial" panose="020B0604020202020204" pitchFamily="34" charset="0"/>
                        </a:rPr>
                        <a:t>Well informed penalty regime.</a:t>
                      </a:r>
                    </a:p>
                    <a:p>
                      <a:pPr marL="285750" indent="-285750">
                        <a:lnSpc>
                          <a:spcPct val="150000"/>
                        </a:lnSpc>
                        <a:buFont typeface="Arial" panose="020B0604020202020204" pitchFamily="34" charset="0"/>
                        <a:buChar char="•"/>
                      </a:pPr>
                      <a:r>
                        <a:rPr lang="en-US" sz="1100" b="0" i="0" u="none" strike="noStrike" kern="1200" baseline="0" dirty="0">
                          <a:solidFill>
                            <a:schemeClr val="bg1"/>
                          </a:solidFill>
                          <a:latin typeface="Arial" panose="020B0604020202020204" pitchFamily="34" charset="0"/>
                          <a:ea typeface="+mn-ea"/>
                          <a:cs typeface="Arial" panose="020B0604020202020204" pitchFamily="34" charset="0"/>
                        </a:rPr>
                        <a:t>Skills that can be shared with the industry, </a:t>
                      </a:r>
                      <a:r>
                        <a:rPr lang="en-ZA" sz="1100" b="0" i="0" u="none" strike="noStrike" kern="1200" baseline="0" dirty="0">
                          <a:solidFill>
                            <a:schemeClr val="bg1"/>
                          </a:solidFill>
                          <a:latin typeface="Arial" panose="020B0604020202020204" pitchFamily="34" charset="0"/>
                          <a:ea typeface="+mn-ea"/>
                          <a:cs typeface="Arial" panose="020B0604020202020204" pitchFamily="34" charset="0"/>
                        </a:rPr>
                        <a:t>including the SADC region.</a:t>
                      </a:r>
                    </a:p>
                    <a:p>
                      <a:pPr marL="285750" indent="-285750">
                        <a:lnSpc>
                          <a:spcPct val="150000"/>
                        </a:lnSpc>
                        <a:buFont typeface="Arial" panose="020B0604020202020204" pitchFamily="34" charset="0"/>
                        <a:buChar char="•"/>
                      </a:pPr>
                      <a:r>
                        <a:rPr lang="en-ZA" sz="1100" b="0" i="0" u="none" strike="noStrike" kern="1200" baseline="0" dirty="0">
                          <a:solidFill>
                            <a:schemeClr val="bg1"/>
                          </a:solidFill>
                          <a:latin typeface="Arial" panose="020B0604020202020204" pitchFamily="34" charset="0"/>
                          <a:ea typeface="+mn-ea"/>
                          <a:cs typeface="Arial" panose="020B0604020202020204" pitchFamily="34" charset="0"/>
                        </a:rPr>
                        <a:t>Well-developed and enforceable RSR standards.</a:t>
                      </a:r>
                      <a:endParaRPr lang="en-ZA" sz="1100" dirty="0">
                        <a:solidFill>
                          <a:schemeClr val="bg1"/>
                        </a:solidFill>
                        <a:latin typeface="Arial" panose="020B0604020202020204" pitchFamily="34" charset="0"/>
                        <a:cs typeface="Arial" panose="020B0604020202020204" pitchFamily="34" charset="0"/>
                      </a:endParaRPr>
                    </a:p>
                  </a:txBody>
                  <a:tcPr marL="51613" marR="51613" marT="25806" marB="258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lnSpc>
                          <a:spcPct val="150000"/>
                        </a:lnSpc>
                      </a:pPr>
                      <a:r>
                        <a:rPr lang="en-US" sz="1100" b="1" i="0" u="none" strike="noStrike" kern="1200" baseline="0" dirty="0">
                          <a:solidFill>
                            <a:schemeClr val="tx1"/>
                          </a:solidFill>
                          <a:latin typeface="Arial" panose="020B0604020202020204" pitchFamily="34" charset="0"/>
                          <a:ea typeface="+mn-ea"/>
                          <a:cs typeface="Arial" panose="020B0604020202020204" pitchFamily="34" charset="0"/>
                        </a:rPr>
                        <a:t>WEAKNESSES</a:t>
                      </a:r>
                    </a:p>
                    <a:p>
                      <a:pPr algn="ctr">
                        <a:lnSpc>
                          <a:spcPct val="150000"/>
                        </a:lnSpc>
                      </a:pPr>
                      <a:endParaRPr lang="en-US" sz="1100" b="1" i="0" u="none" strike="noStrike" kern="1200" baseline="0" dirty="0">
                        <a:solidFill>
                          <a:schemeClr val="tx1"/>
                        </a:solidFill>
                        <a:latin typeface="Arial" panose="020B0604020202020204" pitchFamily="34" charset="0"/>
                        <a:ea typeface="+mn-ea"/>
                        <a:cs typeface="Arial" panose="020B0604020202020204" pitchFamily="34" charset="0"/>
                      </a:endParaRPr>
                    </a:p>
                    <a:p>
                      <a:pPr marL="285750" indent="-285750">
                        <a:lnSpc>
                          <a:spcPct val="150000"/>
                        </a:lnSpc>
                        <a:buFont typeface="Arial" panose="020B0604020202020204" pitchFamily="34" charset="0"/>
                        <a:buChar char="•"/>
                      </a:pPr>
                      <a:r>
                        <a:rPr lang="en-US" sz="1100" b="0" i="0" u="none" strike="noStrike" kern="1200" baseline="0" dirty="0">
                          <a:solidFill>
                            <a:schemeClr val="tx1"/>
                          </a:solidFill>
                          <a:latin typeface="Arial" panose="020B0604020202020204" pitchFamily="34" charset="0"/>
                          <a:ea typeface="+mn-ea"/>
                          <a:cs typeface="Arial" panose="020B0604020202020204" pitchFamily="34" charset="0"/>
                        </a:rPr>
                        <a:t>Lack of an integrated Information Management System (IMS) which can inform the RSR of the effectiveness of </a:t>
                      </a:r>
                      <a:r>
                        <a:rPr lang="en-ZA" sz="1100" b="0" i="0" u="none" strike="noStrike" kern="1200" baseline="0" dirty="0">
                          <a:solidFill>
                            <a:schemeClr val="tx1"/>
                          </a:solidFill>
                          <a:latin typeface="Arial" panose="020B0604020202020204" pitchFamily="34" charset="0"/>
                          <a:ea typeface="+mn-ea"/>
                          <a:cs typeface="Arial" panose="020B0604020202020204" pitchFamily="34" charset="0"/>
                        </a:rPr>
                        <a:t>the compliance monitoring activities.</a:t>
                      </a:r>
                    </a:p>
                    <a:p>
                      <a:pPr marL="285750" indent="-285750">
                        <a:lnSpc>
                          <a:spcPct val="150000"/>
                        </a:lnSpc>
                        <a:buFont typeface="Arial" panose="020B0604020202020204" pitchFamily="34" charset="0"/>
                        <a:buChar char="•"/>
                      </a:pPr>
                      <a:r>
                        <a:rPr lang="en-US" sz="1100" b="0" i="0" u="none" strike="noStrike" kern="1200" baseline="0" dirty="0">
                          <a:solidFill>
                            <a:schemeClr val="tx1"/>
                          </a:solidFill>
                          <a:latin typeface="Arial" panose="020B0604020202020204" pitchFamily="34" charset="0"/>
                          <a:ea typeface="+mn-ea"/>
                          <a:cs typeface="Arial" panose="020B0604020202020204" pitchFamily="34" charset="0"/>
                        </a:rPr>
                        <a:t>Attraction and retention of critical/</a:t>
                      </a:r>
                      <a:r>
                        <a:rPr lang="en-ZA" sz="1100" b="0" i="0" u="none" strike="noStrike" kern="1200" baseline="0" dirty="0">
                          <a:solidFill>
                            <a:schemeClr val="tx1"/>
                          </a:solidFill>
                          <a:latin typeface="Arial" panose="020B0604020202020204" pitchFamily="34" charset="0"/>
                          <a:ea typeface="+mn-ea"/>
                          <a:cs typeface="Arial" panose="020B0604020202020204" pitchFamily="34" charset="0"/>
                        </a:rPr>
                        <a:t>scarce skills.</a:t>
                      </a:r>
                    </a:p>
                    <a:p>
                      <a:pPr marL="285750" indent="-285750">
                        <a:lnSpc>
                          <a:spcPct val="150000"/>
                        </a:lnSpc>
                        <a:buFont typeface="Arial" panose="020B0604020202020204" pitchFamily="34" charset="0"/>
                        <a:buChar char="•"/>
                      </a:pPr>
                      <a:r>
                        <a:rPr lang="en-US" sz="1100" b="0" i="0" u="none" strike="noStrike" kern="1200" baseline="0" dirty="0">
                          <a:solidFill>
                            <a:schemeClr val="tx1"/>
                          </a:solidFill>
                          <a:latin typeface="Arial" panose="020B0604020202020204" pitchFamily="34" charset="0"/>
                          <a:ea typeface="+mn-ea"/>
                          <a:cs typeface="Arial" panose="020B0604020202020204" pitchFamily="34" charset="0"/>
                        </a:rPr>
                        <a:t>Sustainability of revenue (inability to </a:t>
                      </a:r>
                      <a:r>
                        <a:rPr lang="en-ZA" sz="1100" b="0" i="0" u="none" strike="noStrike" kern="1200" baseline="0" dirty="0">
                          <a:solidFill>
                            <a:schemeClr val="tx1"/>
                          </a:solidFill>
                          <a:latin typeface="Arial" panose="020B0604020202020204" pitchFamily="34" charset="0"/>
                          <a:ea typeface="+mn-ea"/>
                          <a:cs typeface="Arial" panose="020B0604020202020204" pitchFamily="34" charset="0"/>
                        </a:rPr>
                        <a:t>pay permit fees).</a:t>
                      </a:r>
                    </a:p>
                    <a:p>
                      <a:pPr marL="285750" indent="-285750">
                        <a:lnSpc>
                          <a:spcPct val="150000"/>
                        </a:lnSpc>
                        <a:buFont typeface="Arial" panose="020B0604020202020204" pitchFamily="34" charset="0"/>
                        <a:buChar char="•"/>
                      </a:pPr>
                      <a:r>
                        <a:rPr lang="en-US" sz="1100" b="0" i="0" u="none" strike="noStrike" kern="1200" baseline="0" dirty="0">
                          <a:solidFill>
                            <a:schemeClr val="tx1"/>
                          </a:solidFill>
                          <a:latin typeface="Arial" panose="020B0604020202020204" pitchFamily="34" charset="0"/>
                          <a:ea typeface="+mn-ea"/>
                          <a:cs typeface="Arial" panose="020B0604020202020204" pitchFamily="34" charset="0"/>
                        </a:rPr>
                        <a:t>Reliance on the major operators for the major share of permit fees.</a:t>
                      </a:r>
                      <a:endParaRPr lang="en-ZA" sz="1100" dirty="0">
                        <a:solidFill>
                          <a:schemeClr val="tx1"/>
                        </a:solidFill>
                        <a:latin typeface="Arial" panose="020B0604020202020204" pitchFamily="34" charset="0"/>
                        <a:cs typeface="Arial" panose="020B0604020202020204" pitchFamily="34" charset="0"/>
                      </a:endParaRPr>
                    </a:p>
                  </a:txBody>
                  <a:tcPr marL="51613" marR="51613" marT="25806" marB="258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688452207"/>
                  </a:ext>
                </a:extLst>
              </a:tr>
            </a:tbl>
          </a:graphicData>
        </a:graphic>
      </p:graphicFrame>
      <p:graphicFrame>
        <p:nvGraphicFramePr>
          <p:cNvPr id="2" name="Table 4">
            <a:extLst>
              <a:ext uri="{FF2B5EF4-FFF2-40B4-BE49-F238E27FC236}">
                <a16:creationId xmlns:a16="http://schemas.microsoft.com/office/drawing/2014/main" xmlns="" id="{16E5C39C-5B7C-422A-A1C8-8D9954C77E1C}"/>
              </a:ext>
            </a:extLst>
          </p:cNvPr>
          <p:cNvGraphicFramePr>
            <a:graphicFrameLocks noGrp="1"/>
          </p:cNvGraphicFramePr>
          <p:nvPr>
            <p:extLst>
              <p:ext uri="{D42A27DB-BD31-4B8C-83A1-F6EECF244321}">
                <p14:modId xmlns:p14="http://schemas.microsoft.com/office/powerpoint/2010/main" xmlns="" val="4232659284"/>
              </p:ext>
            </p:extLst>
          </p:nvPr>
        </p:nvGraphicFramePr>
        <p:xfrm>
          <a:off x="6240016" y="1340768"/>
          <a:ext cx="5688632" cy="4806273"/>
        </p:xfrm>
        <a:graphic>
          <a:graphicData uri="http://schemas.openxmlformats.org/drawingml/2006/table">
            <a:tbl>
              <a:tblPr firstRow="1" bandRow="1">
                <a:tableStyleId>{5C22544A-7EE6-4342-B048-85BDC9FD1C3A}</a:tableStyleId>
              </a:tblPr>
              <a:tblGrid>
                <a:gridCol w="2868237">
                  <a:extLst>
                    <a:ext uri="{9D8B030D-6E8A-4147-A177-3AD203B41FA5}">
                      <a16:colId xmlns:a16="http://schemas.microsoft.com/office/drawing/2014/main" xmlns="" val="3959096769"/>
                    </a:ext>
                  </a:extLst>
                </a:gridCol>
                <a:gridCol w="2820395">
                  <a:extLst>
                    <a:ext uri="{9D8B030D-6E8A-4147-A177-3AD203B41FA5}">
                      <a16:colId xmlns:a16="http://schemas.microsoft.com/office/drawing/2014/main" xmlns="" val="2506071101"/>
                    </a:ext>
                  </a:extLst>
                </a:gridCol>
              </a:tblGrid>
              <a:tr h="4806273">
                <a:tc>
                  <a:txBody>
                    <a:bodyPr/>
                    <a:lstStyle/>
                    <a:p>
                      <a:pPr marL="0" indent="0" algn="ctr">
                        <a:lnSpc>
                          <a:spcPct val="150000"/>
                        </a:lnSpc>
                        <a:buFont typeface="Arial" panose="020B0604020202020204" pitchFamily="34" charset="0"/>
                        <a:buNone/>
                      </a:pPr>
                      <a:r>
                        <a:rPr lang="en-US" sz="1100" b="1" i="0" u="none" strike="noStrike" kern="1200" baseline="0" dirty="0">
                          <a:solidFill>
                            <a:schemeClr val="bg1"/>
                          </a:solidFill>
                          <a:latin typeface="Arial" panose="020B0604020202020204" pitchFamily="34" charset="0"/>
                          <a:ea typeface="+mn-ea"/>
                          <a:cs typeface="Arial" panose="020B0604020202020204" pitchFamily="34" charset="0"/>
                        </a:rPr>
                        <a:t>EXTERNAL OPPORTUNITIES</a:t>
                      </a:r>
                    </a:p>
                    <a:p>
                      <a:pPr marL="285750" indent="-285750">
                        <a:lnSpc>
                          <a:spcPct val="150000"/>
                        </a:lnSpc>
                        <a:buFont typeface="Arial" panose="020B0604020202020204" pitchFamily="34" charset="0"/>
                        <a:buChar char="•"/>
                      </a:pPr>
                      <a:endParaRPr lang="en-US" sz="1100" b="0" i="0" u="none" strike="noStrike" kern="1200" baseline="0" dirty="0">
                        <a:solidFill>
                          <a:schemeClr val="bg1"/>
                        </a:solidFill>
                        <a:latin typeface="Arial" panose="020B0604020202020204" pitchFamily="34" charset="0"/>
                        <a:ea typeface="+mn-ea"/>
                        <a:cs typeface="Arial" panose="020B0604020202020204" pitchFamily="34" charset="0"/>
                      </a:endParaRPr>
                    </a:p>
                    <a:p>
                      <a:pPr marL="285750" indent="-285750">
                        <a:lnSpc>
                          <a:spcPct val="150000"/>
                        </a:lnSpc>
                        <a:buFont typeface="Arial" panose="020B0604020202020204" pitchFamily="34" charset="0"/>
                        <a:buChar char="•"/>
                      </a:pPr>
                      <a:r>
                        <a:rPr lang="en-US" sz="1100" b="0" i="0" u="none" strike="noStrike" kern="1200" baseline="0" dirty="0">
                          <a:solidFill>
                            <a:schemeClr val="bg1"/>
                          </a:solidFill>
                          <a:latin typeface="Arial" panose="020B0604020202020204" pitchFamily="34" charset="0"/>
                          <a:ea typeface="+mn-ea"/>
                          <a:cs typeface="Arial" panose="020B0604020202020204" pitchFamily="34" charset="0"/>
                        </a:rPr>
                        <a:t>Growth in rail investment will result in an </a:t>
                      </a:r>
                      <a:r>
                        <a:rPr lang="en-ZA" sz="1100" b="0" i="0" u="none" strike="noStrike" kern="1200" baseline="0" dirty="0">
                          <a:solidFill>
                            <a:schemeClr val="bg1"/>
                          </a:solidFill>
                          <a:latin typeface="Arial" panose="020B0604020202020204" pitchFamily="34" charset="0"/>
                          <a:ea typeface="+mn-ea"/>
                          <a:cs typeface="Arial" panose="020B0604020202020204" pitchFamily="34" charset="0"/>
                        </a:rPr>
                        <a:t>increased demand for:</a:t>
                      </a:r>
                    </a:p>
                    <a:p>
                      <a:pPr marL="742950" lvl="1" indent="-285750">
                        <a:lnSpc>
                          <a:spcPct val="150000"/>
                        </a:lnSpc>
                        <a:buFontTx/>
                        <a:buChar char="-"/>
                      </a:pPr>
                      <a:r>
                        <a:rPr lang="en-ZA" sz="1100" b="0" i="0" u="none" strike="noStrike" kern="1200" baseline="0" dirty="0" smtClean="0">
                          <a:solidFill>
                            <a:schemeClr val="bg1"/>
                          </a:solidFill>
                          <a:latin typeface="Arial" panose="020B0604020202020204" pitchFamily="34" charset="0"/>
                          <a:ea typeface="+mn-ea"/>
                          <a:cs typeface="Arial" panose="020B0604020202020204" pitchFamily="34" charset="0"/>
                        </a:rPr>
                        <a:t>Rail </a:t>
                      </a:r>
                      <a:r>
                        <a:rPr lang="en-ZA" sz="1100" b="0" i="0" u="none" strike="noStrike" kern="1200" baseline="0" dirty="0">
                          <a:solidFill>
                            <a:schemeClr val="bg1"/>
                          </a:solidFill>
                          <a:latin typeface="Arial" panose="020B0604020202020204" pitchFamily="34" charset="0"/>
                          <a:ea typeface="+mn-ea"/>
                          <a:cs typeface="Arial" panose="020B0604020202020204" pitchFamily="34" charset="0"/>
                        </a:rPr>
                        <a:t>safety assurance;</a:t>
                      </a:r>
                    </a:p>
                    <a:p>
                      <a:pPr marL="742950" lvl="1" indent="-285750">
                        <a:lnSpc>
                          <a:spcPct val="150000"/>
                        </a:lnSpc>
                        <a:buFontTx/>
                        <a:buChar char="-"/>
                      </a:pPr>
                      <a:r>
                        <a:rPr lang="en-ZA" sz="1100" b="0" i="0" u="none" strike="noStrike" kern="1200" baseline="0" dirty="0">
                          <a:solidFill>
                            <a:schemeClr val="bg1"/>
                          </a:solidFill>
                          <a:latin typeface="Arial" panose="020B0604020202020204" pitchFamily="34" charset="0"/>
                          <a:ea typeface="+mn-ea"/>
                          <a:cs typeface="Arial" panose="020B0604020202020204" pitchFamily="34" charset="0"/>
                        </a:rPr>
                        <a:t>Technology audits;</a:t>
                      </a:r>
                    </a:p>
                    <a:p>
                      <a:pPr marL="742950" lvl="1" indent="-285750">
                        <a:lnSpc>
                          <a:spcPct val="150000"/>
                        </a:lnSpc>
                        <a:buFontTx/>
                        <a:buChar char="-"/>
                      </a:pPr>
                      <a:r>
                        <a:rPr lang="en-ZA" sz="1100" b="0" i="0" u="none" strike="noStrike" kern="1200" baseline="0" dirty="0">
                          <a:solidFill>
                            <a:schemeClr val="bg1"/>
                          </a:solidFill>
                          <a:latin typeface="Arial" panose="020B0604020202020204" pitchFamily="34" charset="0"/>
                          <a:ea typeface="+mn-ea"/>
                          <a:cs typeface="Arial" panose="020B0604020202020204" pitchFamily="34" charset="0"/>
                        </a:rPr>
                        <a:t>SMS development system;</a:t>
                      </a:r>
                    </a:p>
                    <a:p>
                      <a:pPr marL="742950" lvl="1" indent="-285750">
                        <a:lnSpc>
                          <a:spcPct val="150000"/>
                        </a:lnSpc>
                        <a:buFontTx/>
                        <a:buChar char="-"/>
                      </a:pPr>
                      <a:r>
                        <a:rPr lang="en-US" sz="1100" b="0" i="0" u="none" strike="noStrike" kern="1200" baseline="0" dirty="0">
                          <a:solidFill>
                            <a:schemeClr val="bg1"/>
                          </a:solidFill>
                          <a:latin typeface="Arial" panose="020B0604020202020204" pitchFamily="34" charset="0"/>
                          <a:ea typeface="+mn-ea"/>
                          <a:cs typeface="Arial" panose="020B0604020202020204" pitchFamily="34" charset="0"/>
                        </a:rPr>
                        <a:t>Permits by new entrants; and</a:t>
                      </a:r>
                    </a:p>
                    <a:p>
                      <a:pPr marL="742950" lvl="1" indent="-285750">
                        <a:lnSpc>
                          <a:spcPct val="150000"/>
                        </a:lnSpc>
                        <a:buFontTx/>
                        <a:buChar char="-"/>
                      </a:pPr>
                      <a:r>
                        <a:rPr lang="en-ZA" sz="1100" b="0" i="0" u="none" strike="noStrike" kern="1200" baseline="0" dirty="0">
                          <a:solidFill>
                            <a:schemeClr val="bg1"/>
                          </a:solidFill>
                          <a:latin typeface="Arial" panose="020B0604020202020204" pitchFamily="34" charset="0"/>
                          <a:ea typeface="+mn-ea"/>
                          <a:cs typeface="Arial" panose="020B0604020202020204" pitchFamily="34" charset="0"/>
                        </a:rPr>
                        <a:t>Technical training.</a:t>
                      </a:r>
                    </a:p>
                    <a:p>
                      <a:pPr marL="285750" indent="-285750">
                        <a:lnSpc>
                          <a:spcPct val="150000"/>
                        </a:lnSpc>
                        <a:buFont typeface="Arial" panose="020B0604020202020204" pitchFamily="34" charset="0"/>
                        <a:buChar char="•"/>
                      </a:pPr>
                      <a:r>
                        <a:rPr lang="en-US" sz="1100" b="0" i="0" u="none" strike="noStrike" kern="1200" baseline="0" dirty="0">
                          <a:solidFill>
                            <a:schemeClr val="bg1"/>
                          </a:solidFill>
                          <a:latin typeface="Arial" panose="020B0604020202020204" pitchFamily="34" charset="0"/>
                          <a:ea typeface="+mn-ea"/>
                          <a:cs typeface="Arial" panose="020B0604020202020204" pitchFamily="34" charset="0"/>
                        </a:rPr>
                        <a:t>New technologies will add safety capabilities to address safety concerns.</a:t>
                      </a:r>
                    </a:p>
                    <a:p>
                      <a:pPr marL="285750" indent="-285750">
                        <a:lnSpc>
                          <a:spcPct val="150000"/>
                        </a:lnSpc>
                        <a:buFont typeface="Arial" panose="020B0604020202020204" pitchFamily="34" charset="0"/>
                        <a:buChar char="•"/>
                      </a:pPr>
                      <a:r>
                        <a:rPr lang="en-US" sz="1100" b="0" i="0" u="none" strike="noStrike" kern="1200" baseline="0" dirty="0">
                          <a:solidFill>
                            <a:schemeClr val="bg1"/>
                          </a:solidFill>
                          <a:latin typeface="Arial" panose="020B0604020202020204" pitchFamily="34" charset="0"/>
                          <a:ea typeface="+mn-ea"/>
                          <a:cs typeface="Arial" panose="020B0604020202020204" pitchFamily="34" charset="0"/>
                        </a:rPr>
                        <a:t>External training opportunities to increase </a:t>
                      </a:r>
                      <a:r>
                        <a:rPr lang="en-ZA" sz="1100" b="0" i="0" u="none" strike="noStrike" kern="1200" baseline="0" dirty="0">
                          <a:solidFill>
                            <a:schemeClr val="bg1"/>
                          </a:solidFill>
                          <a:latin typeface="Arial" panose="020B0604020202020204" pitchFamily="34" charset="0"/>
                          <a:ea typeface="+mn-ea"/>
                          <a:cs typeface="Arial" panose="020B0604020202020204" pitchFamily="34" charset="0"/>
                        </a:rPr>
                        <a:t>safety awareness and competence.</a:t>
                      </a:r>
                    </a:p>
                    <a:p>
                      <a:pPr marL="285750" indent="-285750">
                        <a:lnSpc>
                          <a:spcPct val="150000"/>
                        </a:lnSpc>
                        <a:buFont typeface="Arial" panose="020B0604020202020204" pitchFamily="34" charset="0"/>
                        <a:buChar char="•"/>
                      </a:pPr>
                      <a:r>
                        <a:rPr lang="en-ZA" sz="1100" b="0" i="0" u="none" strike="noStrike" kern="1200" baseline="0" dirty="0">
                          <a:solidFill>
                            <a:schemeClr val="bg1"/>
                          </a:solidFill>
                          <a:latin typeface="Arial" panose="020B0604020202020204" pitchFamily="34" charset="0"/>
                          <a:ea typeface="+mn-ea"/>
                          <a:cs typeface="Arial" panose="020B0604020202020204" pitchFamily="34" charset="0"/>
                        </a:rPr>
                        <a:t>Partnerships with academic institutions and professional bodies.</a:t>
                      </a:r>
                      <a:endParaRPr lang="en-ZA" sz="1100" dirty="0">
                        <a:solidFill>
                          <a:schemeClr val="bg1"/>
                        </a:solidFill>
                        <a:latin typeface="Arial" panose="020B0604020202020204" pitchFamily="34" charset="0"/>
                        <a:cs typeface="Arial" panose="020B0604020202020204" pitchFamily="34" charset="0"/>
                      </a:endParaRPr>
                    </a:p>
                  </a:txBody>
                  <a:tcPr marL="49973" marR="49973" marT="24987" marB="249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lnSpc>
                          <a:spcPct val="150000"/>
                        </a:lnSpc>
                      </a:pPr>
                      <a:r>
                        <a:rPr lang="en-US" sz="1100" b="1" i="0" u="none" strike="noStrike" kern="1200" baseline="0" dirty="0">
                          <a:solidFill>
                            <a:schemeClr val="dk1"/>
                          </a:solidFill>
                          <a:latin typeface="Arial" panose="020B0604020202020204" pitchFamily="34" charset="0"/>
                          <a:ea typeface="+mn-ea"/>
                          <a:cs typeface="Arial" panose="020B0604020202020204" pitchFamily="34" charset="0"/>
                        </a:rPr>
                        <a:t>EXTERNAL THREATS</a:t>
                      </a:r>
                    </a:p>
                    <a:p>
                      <a:pPr>
                        <a:lnSpc>
                          <a:spcPct val="150000"/>
                        </a:lnSpc>
                      </a:pPr>
                      <a:endParaRPr lang="en-US" sz="1100" b="0" i="0" u="none" strike="noStrike" kern="1200" baseline="0" dirty="0">
                        <a:solidFill>
                          <a:schemeClr val="dk1"/>
                        </a:solidFill>
                        <a:latin typeface="Arial" panose="020B0604020202020204" pitchFamily="34" charset="0"/>
                        <a:ea typeface="+mn-ea"/>
                        <a:cs typeface="Arial" panose="020B0604020202020204" pitchFamily="34" charset="0"/>
                      </a:endParaRPr>
                    </a:p>
                    <a:p>
                      <a:pPr marL="285750" indent="-285750">
                        <a:lnSpc>
                          <a:spcPct val="150000"/>
                        </a:lnSpc>
                        <a:buFont typeface="Arial" panose="020B0604020202020204" pitchFamily="34" charset="0"/>
                        <a:buChar char="•"/>
                      </a:pPr>
                      <a:r>
                        <a:rPr lang="en-US" sz="1100" b="0" i="0" u="none" strike="noStrike" kern="1200" baseline="0" dirty="0">
                          <a:solidFill>
                            <a:schemeClr val="dk1"/>
                          </a:solidFill>
                          <a:latin typeface="Arial" panose="020B0604020202020204" pitchFamily="34" charset="0"/>
                          <a:ea typeface="+mn-ea"/>
                          <a:cs typeface="Arial" panose="020B0604020202020204" pitchFamily="34" charset="0"/>
                        </a:rPr>
                        <a:t>Encroachment puts pressure on the current system, thus increasing the risk in securing the rail reserve by operators.</a:t>
                      </a:r>
                    </a:p>
                    <a:p>
                      <a:pPr marL="285750" indent="-285750">
                        <a:lnSpc>
                          <a:spcPct val="150000"/>
                        </a:lnSpc>
                        <a:buFont typeface="Arial" panose="020B0604020202020204" pitchFamily="34" charset="0"/>
                        <a:buChar char="•"/>
                      </a:pPr>
                      <a:r>
                        <a:rPr lang="en-ZA" sz="1100" b="0" i="0" u="none" strike="noStrike" kern="1200" baseline="0" dirty="0">
                          <a:solidFill>
                            <a:schemeClr val="dk1"/>
                          </a:solidFill>
                          <a:latin typeface="Arial" panose="020B0604020202020204" pitchFamily="34" charset="0"/>
                          <a:ea typeface="+mn-ea"/>
                          <a:cs typeface="Arial" panose="020B0604020202020204" pitchFamily="34" charset="0"/>
                        </a:rPr>
                        <a:t>Unsafe and inefficient railway environment restricts reduction in risks </a:t>
                      </a:r>
                      <a:r>
                        <a:rPr lang="en-US" sz="1100" b="0" i="0" u="none" strike="noStrike" kern="1200" baseline="0" dirty="0">
                          <a:solidFill>
                            <a:schemeClr val="dk1"/>
                          </a:solidFill>
                          <a:latin typeface="Arial" panose="020B0604020202020204" pitchFamily="34" charset="0"/>
                          <a:ea typeface="+mn-ea"/>
                          <a:cs typeface="Arial" panose="020B0604020202020204" pitchFamily="34" charset="0"/>
                        </a:rPr>
                        <a:t>for railway employees, commuters, and </a:t>
                      </a:r>
                      <a:r>
                        <a:rPr lang="en-ZA" sz="1100" b="0" i="0" u="none" strike="noStrike" kern="1200" baseline="0" dirty="0">
                          <a:solidFill>
                            <a:schemeClr val="dk1"/>
                          </a:solidFill>
                          <a:latin typeface="Arial" panose="020B0604020202020204" pitchFamily="34" charset="0"/>
                          <a:ea typeface="+mn-ea"/>
                          <a:cs typeface="Arial" panose="020B0604020202020204" pitchFamily="34" charset="0"/>
                        </a:rPr>
                        <a:t>the public.</a:t>
                      </a:r>
                    </a:p>
                    <a:p>
                      <a:pPr marL="285750" indent="-285750">
                        <a:lnSpc>
                          <a:spcPct val="150000"/>
                        </a:lnSpc>
                        <a:buFont typeface="Arial" panose="020B0604020202020204" pitchFamily="34" charset="0"/>
                        <a:buChar char="•"/>
                      </a:pPr>
                      <a:r>
                        <a:rPr lang="en-US" sz="1100" b="0" i="0" u="none" strike="noStrike" kern="1200" baseline="0" dirty="0">
                          <a:solidFill>
                            <a:schemeClr val="dk1"/>
                          </a:solidFill>
                          <a:latin typeface="Arial" panose="020B0604020202020204" pitchFamily="34" charset="0"/>
                          <a:ea typeface="+mn-ea"/>
                          <a:cs typeface="Arial" panose="020B0604020202020204" pitchFamily="34" charset="0"/>
                        </a:rPr>
                        <a:t>Regulator and major operator reporting </a:t>
                      </a:r>
                      <a:r>
                        <a:rPr lang="en-ZA" sz="1100" b="0" i="0" u="none" strike="noStrike" kern="1200" baseline="0" dirty="0">
                          <a:solidFill>
                            <a:schemeClr val="dk1"/>
                          </a:solidFill>
                          <a:latin typeface="Arial" panose="020B0604020202020204" pitchFamily="34" charset="0"/>
                          <a:ea typeface="+mn-ea"/>
                          <a:cs typeface="Arial" panose="020B0604020202020204" pitchFamily="34" charset="0"/>
                        </a:rPr>
                        <a:t>to the same Minister.</a:t>
                      </a:r>
                    </a:p>
                    <a:p>
                      <a:pPr marL="285750" indent="-285750">
                        <a:lnSpc>
                          <a:spcPct val="150000"/>
                        </a:lnSpc>
                        <a:buFont typeface="Arial" panose="020B0604020202020204" pitchFamily="34" charset="0"/>
                        <a:buChar char="•"/>
                      </a:pPr>
                      <a:r>
                        <a:rPr lang="en-US" sz="1100" b="0" i="0" u="none" strike="noStrike" kern="1200" baseline="0" dirty="0">
                          <a:solidFill>
                            <a:schemeClr val="dk1"/>
                          </a:solidFill>
                          <a:latin typeface="Arial" panose="020B0604020202020204" pitchFamily="34" charset="0"/>
                          <a:ea typeface="+mn-ea"/>
                          <a:cs typeface="Arial" panose="020B0604020202020204" pitchFamily="34" charset="0"/>
                        </a:rPr>
                        <a:t>Establishment of the Single Transport </a:t>
                      </a:r>
                      <a:r>
                        <a:rPr lang="en-ZA" sz="1100" b="0" i="0" u="none" strike="noStrike" kern="1200" baseline="0" dirty="0">
                          <a:solidFill>
                            <a:schemeClr val="dk1"/>
                          </a:solidFill>
                          <a:latin typeface="Arial" panose="020B0604020202020204" pitchFamily="34" charset="0"/>
                          <a:ea typeface="+mn-ea"/>
                          <a:cs typeface="Arial" panose="020B0604020202020204" pitchFamily="34" charset="0"/>
                        </a:rPr>
                        <a:t>Economic Regulator (STER).</a:t>
                      </a:r>
                    </a:p>
                    <a:p>
                      <a:pPr marL="285750" indent="-285750">
                        <a:lnSpc>
                          <a:spcPct val="150000"/>
                        </a:lnSpc>
                        <a:buFont typeface="Arial" panose="020B0604020202020204" pitchFamily="34" charset="0"/>
                        <a:buChar char="•"/>
                      </a:pPr>
                      <a:r>
                        <a:rPr lang="en-US" sz="1100" b="0" i="0" u="none" strike="noStrike" kern="1200" baseline="0" dirty="0">
                          <a:solidFill>
                            <a:schemeClr val="dk1"/>
                          </a:solidFill>
                          <a:latin typeface="Arial" panose="020B0604020202020204" pitchFamily="34" charset="0"/>
                          <a:ea typeface="+mn-ea"/>
                          <a:cs typeface="Arial" panose="020B0604020202020204" pitchFamily="34" charset="0"/>
                        </a:rPr>
                        <a:t>Economic situation due to COVID-19.</a:t>
                      </a:r>
                      <a:endParaRPr lang="en-ZA" sz="1100" dirty="0">
                        <a:latin typeface="Arial" panose="020B0604020202020204" pitchFamily="34" charset="0"/>
                        <a:cs typeface="Arial" panose="020B0604020202020204" pitchFamily="34" charset="0"/>
                      </a:endParaRPr>
                    </a:p>
                  </a:txBody>
                  <a:tcPr marL="49973" marR="49973" marT="24987" marB="249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753740594"/>
                  </a:ext>
                </a:extLst>
              </a:tr>
            </a:tbl>
          </a:graphicData>
        </a:graphic>
      </p:graphicFrame>
      <p:sp>
        <p:nvSpPr>
          <p:cNvPr id="7" name="Title 1">
            <a:extLst>
              <a:ext uri="{FF2B5EF4-FFF2-40B4-BE49-F238E27FC236}">
                <a16:creationId xmlns:a16="http://schemas.microsoft.com/office/drawing/2014/main" xmlns="" id="{9026BBB7-5895-4AA7-9556-A58E63BFCA95}"/>
              </a:ext>
            </a:extLst>
          </p:cNvPr>
          <p:cNvSpPr>
            <a:spLocks noGrp="1"/>
          </p:cNvSpPr>
          <p:nvPr>
            <p:ph type="title"/>
          </p:nvPr>
        </p:nvSpPr>
        <p:spPr>
          <a:xfrm>
            <a:off x="609600" y="274638"/>
            <a:ext cx="10972800" cy="706090"/>
          </a:xfrm>
        </p:spPr>
        <p:txBody>
          <a:bodyPr wrap="square" anchor="ctr">
            <a:normAutofit/>
          </a:bodyPr>
          <a:lstStyle/>
          <a:p>
            <a:pPr algn="l"/>
            <a:r>
              <a:rPr lang="en-GB" sz="2800" dirty="0"/>
              <a:t>SWOT ANALYSIS</a:t>
            </a:r>
          </a:p>
        </p:txBody>
      </p:sp>
      <p:sp>
        <p:nvSpPr>
          <p:cNvPr id="4" name="Slide Number Placeholder 3">
            <a:extLst>
              <a:ext uri="{FF2B5EF4-FFF2-40B4-BE49-F238E27FC236}">
                <a16:creationId xmlns:a16="http://schemas.microsoft.com/office/drawing/2014/main" xmlns="" id="{E84D8465-D12F-4AD9-8C14-B0DC45D07D13}"/>
              </a:ext>
            </a:extLst>
          </p:cNvPr>
          <p:cNvSpPr>
            <a:spLocks noGrp="1"/>
          </p:cNvSpPr>
          <p:nvPr>
            <p:ph type="sldNum" sz="quarter" idx="12"/>
          </p:nvPr>
        </p:nvSpPr>
        <p:spPr>
          <a:xfrm>
            <a:off x="8737600" y="6356351"/>
            <a:ext cx="2844800" cy="365125"/>
          </a:xfrm>
        </p:spPr>
        <p:txBody>
          <a:bodyPr wrap="square" anchor="ctr">
            <a:normAutofit/>
          </a:bodyPr>
          <a:lstStyle/>
          <a:p>
            <a:pPr>
              <a:spcAft>
                <a:spcPts val="600"/>
              </a:spcAft>
              <a:defRPr/>
            </a:pPr>
            <a:fld id="{860CFDAE-8565-4D03-8A68-635A0920E9BE}" type="slidenum">
              <a:rPr lang="en-ZA" smtClean="0"/>
              <a:pPr>
                <a:spcAft>
                  <a:spcPts val="600"/>
                </a:spcAft>
                <a:defRPr/>
              </a:pPr>
              <a:t>7</a:t>
            </a:fld>
            <a:endParaRPr lang="en-ZA"/>
          </a:p>
        </p:txBody>
      </p:sp>
    </p:spTree>
    <p:extLst>
      <p:ext uri="{BB962C8B-B14F-4D97-AF65-F5344CB8AC3E}">
        <p14:creationId xmlns:p14="http://schemas.microsoft.com/office/powerpoint/2010/main" xmlns="" val="3011785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E84D8465-D12F-4AD9-8C14-B0DC45D07D13}"/>
              </a:ext>
            </a:extLst>
          </p:cNvPr>
          <p:cNvSpPr>
            <a:spLocks noGrp="1"/>
          </p:cNvSpPr>
          <p:nvPr>
            <p:ph type="sldNum" sz="quarter" idx="12"/>
          </p:nvPr>
        </p:nvSpPr>
        <p:spPr/>
        <p:txBody>
          <a:bodyPr/>
          <a:lstStyle/>
          <a:p>
            <a:pPr>
              <a:defRPr/>
            </a:pPr>
            <a:fld id="{860CFDAE-8565-4D03-8A68-635A0920E9BE}" type="slidenum">
              <a:rPr lang="en-ZA" smtClean="0"/>
              <a:pPr>
                <a:defRPr/>
              </a:pPr>
              <a:t>8</a:t>
            </a:fld>
            <a:endParaRPr lang="en-ZA" dirty="0"/>
          </a:p>
        </p:txBody>
      </p:sp>
      <p:sp>
        <p:nvSpPr>
          <p:cNvPr id="7" name="Title 1">
            <a:extLst>
              <a:ext uri="{FF2B5EF4-FFF2-40B4-BE49-F238E27FC236}">
                <a16:creationId xmlns:a16="http://schemas.microsoft.com/office/drawing/2014/main" xmlns="" id="{9026BBB7-5895-4AA7-9556-A58E63BFCA95}"/>
              </a:ext>
            </a:extLst>
          </p:cNvPr>
          <p:cNvSpPr>
            <a:spLocks noGrp="1"/>
          </p:cNvSpPr>
          <p:nvPr>
            <p:ph type="title"/>
          </p:nvPr>
        </p:nvSpPr>
        <p:spPr>
          <a:xfrm>
            <a:off x="263352" y="0"/>
            <a:ext cx="8229600" cy="1143000"/>
          </a:xfrm>
        </p:spPr>
        <p:txBody>
          <a:bodyPr/>
          <a:lstStyle/>
          <a:p>
            <a:pPr algn="l"/>
            <a:r>
              <a:rPr lang="en-GB" sz="2800" dirty="0">
                <a:latin typeface="Arial" panose="020B0604020202020204" pitchFamily="34" charset="0"/>
                <a:cs typeface="Arial" panose="020B0604020202020204" pitchFamily="34" charset="0"/>
              </a:rPr>
              <a:t>STRATEGIC RISKS</a:t>
            </a:r>
          </a:p>
        </p:txBody>
      </p:sp>
      <p:graphicFrame>
        <p:nvGraphicFramePr>
          <p:cNvPr id="3" name="Table 4">
            <a:extLst>
              <a:ext uri="{FF2B5EF4-FFF2-40B4-BE49-F238E27FC236}">
                <a16:creationId xmlns:a16="http://schemas.microsoft.com/office/drawing/2014/main" xmlns="" id="{10DCF01E-9D0E-4AF9-964A-65750DA70006}"/>
              </a:ext>
            </a:extLst>
          </p:cNvPr>
          <p:cNvGraphicFramePr>
            <a:graphicFrameLocks noGrp="1"/>
          </p:cNvGraphicFramePr>
          <p:nvPr>
            <p:extLst>
              <p:ext uri="{D42A27DB-BD31-4B8C-83A1-F6EECF244321}">
                <p14:modId xmlns:p14="http://schemas.microsoft.com/office/powerpoint/2010/main" xmlns="" val="1016830751"/>
              </p:ext>
            </p:extLst>
          </p:nvPr>
        </p:nvGraphicFramePr>
        <p:xfrm>
          <a:off x="364953" y="1052736"/>
          <a:ext cx="11217448" cy="4563420"/>
        </p:xfrm>
        <a:graphic>
          <a:graphicData uri="http://schemas.openxmlformats.org/drawingml/2006/table">
            <a:tbl>
              <a:tblPr firstRow="1" bandRow="1">
                <a:tableStyleId>{5C22544A-7EE6-4342-B048-85BDC9FD1C3A}</a:tableStyleId>
              </a:tblPr>
              <a:tblGrid>
                <a:gridCol w="474463">
                  <a:extLst>
                    <a:ext uri="{9D8B030D-6E8A-4147-A177-3AD203B41FA5}">
                      <a16:colId xmlns:a16="http://schemas.microsoft.com/office/drawing/2014/main" xmlns="" val="1800722947"/>
                    </a:ext>
                  </a:extLst>
                </a:gridCol>
                <a:gridCol w="1872208">
                  <a:extLst>
                    <a:ext uri="{9D8B030D-6E8A-4147-A177-3AD203B41FA5}">
                      <a16:colId xmlns:a16="http://schemas.microsoft.com/office/drawing/2014/main" xmlns="" val="258182587"/>
                    </a:ext>
                  </a:extLst>
                </a:gridCol>
                <a:gridCol w="4104456">
                  <a:extLst>
                    <a:ext uri="{9D8B030D-6E8A-4147-A177-3AD203B41FA5}">
                      <a16:colId xmlns:a16="http://schemas.microsoft.com/office/drawing/2014/main" xmlns="" val="2181426568"/>
                    </a:ext>
                  </a:extLst>
                </a:gridCol>
                <a:gridCol w="4766321">
                  <a:extLst>
                    <a:ext uri="{9D8B030D-6E8A-4147-A177-3AD203B41FA5}">
                      <a16:colId xmlns:a16="http://schemas.microsoft.com/office/drawing/2014/main" xmlns="" val="4146452285"/>
                    </a:ext>
                  </a:extLst>
                </a:gridCol>
              </a:tblGrid>
              <a:tr h="540060">
                <a:tc>
                  <a:txBody>
                    <a:bodyPr/>
                    <a:lstStyle/>
                    <a:p>
                      <a:r>
                        <a:rPr lang="en-US" sz="1400" dirty="0">
                          <a:solidFill>
                            <a:schemeClr val="bg1"/>
                          </a:solidFill>
                          <a:latin typeface="Arial" panose="020B0604020202020204" pitchFamily="34" charset="0"/>
                          <a:cs typeface="Arial" panose="020B0604020202020204" pitchFamily="34" charset="0"/>
                        </a:rPr>
                        <a:t>No</a:t>
                      </a:r>
                      <a:endParaRPr lang="en-ZA" sz="1400"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r>
                        <a:rPr lang="en-US" sz="1400" dirty="0">
                          <a:solidFill>
                            <a:schemeClr val="bg1"/>
                          </a:solidFill>
                          <a:latin typeface="Arial" panose="020B0604020202020204" pitchFamily="34" charset="0"/>
                          <a:cs typeface="Arial" panose="020B0604020202020204" pitchFamily="34" charset="0"/>
                        </a:rPr>
                        <a:t>Outcome</a:t>
                      </a:r>
                      <a:endParaRPr lang="en-ZA" sz="1400"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r>
                        <a:rPr lang="en-US" sz="1400" dirty="0">
                          <a:solidFill>
                            <a:schemeClr val="bg1"/>
                          </a:solidFill>
                          <a:latin typeface="Arial" panose="020B0604020202020204" pitchFamily="34" charset="0"/>
                          <a:cs typeface="Arial" panose="020B0604020202020204" pitchFamily="34" charset="0"/>
                        </a:rPr>
                        <a:t>Risk Statement</a:t>
                      </a:r>
                      <a:endParaRPr lang="en-ZA" sz="1400"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r>
                        <a:rPr lang="en-US" sz="1400" dirty="0">
                          <a:solidFill>
                            <a:schemeClr val="bg1"/>
                          </a:solidFill>
                          <a:latin typeface="Arial" panose="020B0604020202020204" pitchFamily="34" charset="0"/>
                          <a:cs typeface="Arial" panose="020B0604020202020204" pitchFamily="34" charset="0"/>
                        </a:rPr>
                        <a:t>Mitigations</a:t>
                      </a:r>
                      <a:endParaRPr lang="en-ZA" sz="1400"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xmlns="" val="3518071621"/>
                  </a:ext>
                </a:extLst>
              </a:tr>
              <a:tr h="540060">
                <a:tc>
                  <a:txBody>
                    <a:bodyPr/>
                    <a:lstStyle/>
                    <a:p>
                      <a:pPr>
                        <a:lnSpc>
                          <a:spcPct val="150000"/>
                        </a:lnSpc>
                      </a:pPr>
                      <a:r>
                        <a:rPr lang="en-US" sz="1400" dirty="0">
                          <a:solidFill>
                            <a:schemeClr val="bg1"/>
                          </a:solidFill>
                          <a:latin typeface="Arial" panose="020B0604020202020204" pitchFamily="34" charset="0"/>
                          <a:cs typeface="Arial" panose="020B0604020202020204" pitchFamily="34" charset="0"/>
                        </a:rPr>
                        <a:t>1</a:t>
                      </a:r>
                      <a:endParaRPr lang="en-ZA" sz="1400"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pPr>
                      <a:r>
                        <a:rPr lang="en-US" sz="1400" dirty="0">
                          <a:solidFill>
                            <a:schemeClr val="tx1"/>
                          </a:solidFill>
                          <a:latin typeface="Arial" panose="020B0604020202020204" pitchFamily="34" charset="0"/>
                          <a:cs typeface="Arial" panose="020B0604020202020204" pitchFamily="34" charset="0"/>
                        </a:rPr>
                        <a:t>Railways are safer</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ZA" sz="1400" b="1" i="0" u="none" strike="noStrike" kern="1200" baseline="0" dirty="0">
                          <a:solidFill>
                            <a:schemeClr val="dk1"/>
                          </a:solidFill>
                          <a:latin typeface="Arial" panose="020B0604020202020204" pitchFamily="34" charset="0"/>
                          <a:ea typeface="+mn-ea"/>
                          <a:cs typeface="Arial" panose="020B0604020202020204" pitchFamily="34" charset="0"/>
                        </a:rPr>
                        <a:t>Lack of independence</a:t>
                      </a:r>
                    </a:p>
                    <a:p>
                      <a:pPr>
                        <a:lnSpc>
                          <a:spcPct val="150000"/>
                        </a:lnSpc>
                      </a:pPr>
                      <a:r>
                        <a:rPr lang="en-US" sz="1400" b="0" i="0" u="none" strike="noStrike" kern="1200" baseline="0" dirty="0">
                          <a:solidFill>
                            <a:schemeClr val="dk1"/>
                          </a:solidFill>
                          <a:latin typeface="Arial" panose="020B0604020202020204" pitchFamily="34" charset="0"/>
                          <a:ea typeface="+mn-ea"/>
                          <a:cs typeface="Arial" panose="020B0604020202020204" pitchFamily="34" charset="0"/>
                        </a:rPr>
                        <a:t>The RSR may fail to fully </a:t>
                      </a:r>
                      <a:r>
                        <a:rPr lang="en-US" sz="1400" b="0" i="0" u="none" strike="noStrike" kern="1200" baseline="0" dirty="0" err="1">
                          <a:solidFill>
                            <a:schemeClr val="dk1"/>
                          </a:solidFill>
                          <a:latin typeface="Arial" panose="020B0604020202020204" pitchFamily="34" charset="0"/>
                          <a:ea typeface="+mn-ea"/>
                          <a:cs typeface="Arial" panose="020B0604020202020204" pitchFamily="34" charset="0"/>
                        </a:rPr>
                        <a:t>utilise</a:t>
                      </a:r>
                      <a:r>
                        <a:rPr lang="en-US" sz="1400" b="0" i="0" u="none" strike="noStrike" kern="1200" baseline="0" dirty="0">
                          <a:solidFill>
                            <a:schemeClr val="dk1"/>
                          </a:solidFill>
                          <a:latin typeface="Arial" panose="020B0604020202020204" pitchFamily="34" charset="0"/>
                          <a:ea typeface="+mn-ea"/>
                          <a:cs typeface="Arial" panose="020B0604020202020204" pitchFamily="34" charset="0"/>
                        </a:rPr>
                        <a:t> </a:t>
                      </a: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its regulatory instruments </a:t>
                      </a:r>
                      <a:r>
                        <a:rPr lang="en-US" sz="1400" b="0" i="0" u="none" strike="noStrike" kern="1200" baseline="0" dirty="0">
                          <a:solidFill>
                            <a:schemeClr val="dk1"/>
                          </a:solidFill>
                          <a:latin typeface="Arial" panose="020B0604020202020204" pitchFamily="34" charset="0"/>
                          <a:ea typeface="+mn-ea"/>
                          <a:cs typeface="Arial" panose="020B0604020202020204" pitchFamily="34" charset="0"/>
                        </a:rPr>
                        <a:t>and authority due to internal </a:t>
                      </a: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inefficiencies, political interference, or an inadequate independence from or familiarity with operators.</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nSpc>
                          <a:spcPct val="150000"/>
                        </a:lnSpc>
                        <a:buFont typeface="Arial" panose="020B0604020202020204" pitchFamily="34" charset="0"/>
                        <a:buChar char="•"/>
                      </a:pPr>
                      <a:r>
                        <a:rPr lang="en-US" sz="1400" b="0" i="0" u="none" strike="noStrike" kern="1200" baseline="0" dirty="0">
                          <a:solidFill>
                            <a:schemeClr val="dk1"/>
                          </a:solidFill>
                          <a:latin typeface="Arial" panose="020B0604020202020204" pitchFamily="34" charset="0"/>
                          <a:ea typeface="+mn-ea"/>
                          <a:cs typeface="Arial" panose="020B0604020202020204" pitchFamily="34" charset="0"/>
                        </a:rPr>
                        <a:t>Enforcement and monitoring of operator compliance to RSR directives and </a:t>
                      </a: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special conditions of permit</a:t>
                      </a:r>
                    </a:p>
                    <a:p>
                      <a:pPr marL="285750" indent="-285750">
                        <a:lnSpc>
                          <a:spcPct val="150000"/>
                        </a:lnSpc>
                        <a:buFont typeface="Arial" panose="020B0604020202020204" pitchFamily="34" charset="0"/>
                        <a:buChar char="•"/>
                      </a:pPr>
                      <a:r>
                        <a:rPr lang="en-US" sz="1400" b="0" i="0" u="none" strike="noStrike" kern="1200" baseline="0" dirty="0">
                          <a:solidFill>
                            <a:schemeClr val="dk1"/>
                          </a:solidFill>
                          <a:latin typeface="Arial" panose="020B0604020202020204" pitchFamily="34" charset="0"/>
                          <a:ea typeface="+mn-ea"/>
                          <a:cs typeface="Arial" panose="020B0604020202020204" pitchFamily="34" charset="0"/>
                        </a:rPr>
                        <a:t>RSR not part of committees linked to </a:t>
                      </a: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operator matters</a:t>
                      </a:r>
                    </a:p>
                    <a:p>
                      <a:pPr marL="285750" indent="-285750">
                        <a:lnSpc>
                          <a:spcPct val="150000"/>
                        </a:lnSpc>
                        <a:buFont typeface="Arial" panose="020B0604020202020204" pitchFamily="34" charset="0"/>
                        <a:buChar char="•"/>
                      </a:pPr>
                      <a:r>
                        <a:rPr lang="en-US" sz="1400" b="0" i="0" u="none" strike="noStrike" kern="1200" baseline="0" dirty="0">
                          <a:solidFill>
                            <a:schemeClr val="dk1"/>
                          </a:solidFill>
                          <a:latin typeface="Arial" panose="020B0604020202020204" pitchFamily="34" charset="0"/>
                          <a:ea typeface="+mn-ea"/>
                          <a:cs typeface="Arial" panose="020B0604020202020204" pitchFamily="34" charset="0"/>
                        </a:rPr>
                        <a:t>Aligning Board and Audit Committee composition to requirements of King </a:t>
                      </a: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Code</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974824869"/>
                  </a:ext>
                </a:extLst>
              </a:tr>
              <a:tr h="540060">
                <a:tc>
                  <a:txBody>
                    <a:bodyPr/>
                    <a:lstStyle/>
                    <a:p>
                      <a:pPr>
                        <a:lnSpc>
                          <a:spcPct val="150000"/>
                        </a:lnSpc>
                      </a:pPr>
                      <a:r>
                        <a:rPr lang="en-US" sz="1400" dirty="0">
                          <a:solidFill>
                            <a:schemeClr val="bg1"/>
                          </a:solidFill>
                          <a:latin typeface="Arial" panose="020B0604020202020204" pitchFamily="34" charset="0"/>
                          <a:cs typeface="Arial" panose="020B0604020202020204" pitchFamily="34" charset="0"/>
                        </a:rPr>
                        <a:t>2</a:t>
                      </a:r>
                      <a:endParaRPr lang="en-ZA" sz="1400"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pPr>
                      <a:r>
                        <a:rPr lang="en-US" sz="1400" dirty="0">
                          <a:solidFill>
                            <a:schemeClr val="tx1"/>
                          </a:solidFill>
                          <a:latin typeface="Arial" panose="020B0604020202020204" pitchFamily="34" charset="0"/>
                          <a:cs typeface="Arial" panose="020B0604020202020204" pitchFamily="34" charset="0"/>
                        </a:rPr>
                        <a:t>Railways are safer</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ZA" sz="1400" b="1" i="0" u="none" strike="noStrike" kern="1200" baseline="0" dirty="0">
                          <a:solidFill>
                            <a:schemeClr val="dk1"/>
                          </a:solidFill>
                          <a:latin typeface="Arial" panose="020B0604020202020204" pitchFamily="34" charset="0"/>
                          <a:ea typeface="+mn-ea"/>
                          <a:cs typeface="Arial" panose="020B0604020202020204" pitchFamily="34" charset="0"/>
                        </a:rPr>
                        <a:t>Inadequate Regulatory Framework and Competencies</a:t>
                      </a:r>
                    </a:p>
                    <a:p>
                      <a:pPr>
                        <a:lnSpc>
                          <a:spcPct val="150000"/>
                        </a:lnSpc>
                      </a:pPr>
                      <a:r>
                        <a:rPr lang="en-US" sz="1400" b="0" i="0" u="none" strike="noStrike" kern="1200" baseline="0" dirty="0">
                          <a:solidFill>
                            <a:schemeClr val="dk1"/>
                          </a:solidFill>
                          <a:latin typeface="Arial" panose="020B0604020202020204" pitchFamily="34" charset="0"/>
                          <a:ea typeface="+mn-ea"/>
                          <a:cs typeface="Arial" panose="020B0604020202020204" pitchFamily="34" charset="0"/>
                        </a:rPr>
                        <a:t>The RSR may be implementing </a:t>
                      </a: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an incomplete, inconsistent, or incoherent mix of regulations, determinations, standards or</a:t>
                      </a:r>
                    </a:p>
                    <a:p>
                      <a:pPr>
                        <a:lnSpc>
                          <a:spcPct val="150000"/>
                        </a:lnSpc>
                      </a:pP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protocols.</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nSpc>
                          <a:spcPct val="150000"/>
                        </a:lnSpc>
                        <a:buFont typeface="Arial" panose="020B0604020202020204" pitchFamily="34" charset="0"/>
                        <a:buChar char="•"/>
                      </a:pP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Stakeholder engagement and lobbing</a:t>
                      </a:r>
                    </a:p>
                    <a:p>
                      <a:pPr marL="285750" indent="-285750">
                        <a:lnSpc>
                          <a:spcPct val="150000"/>
                        </a:lnSpc>
                        <a:buFont typeface="Arial" panose="020B0604020202020204" pitchFamily="34" charset="0"/>
                        <a:buChar char="•"/>
                      </a:pPr>
                      <a:r>
                        <a:rPr lang="en-US" sz="1400" b="0" i="0" u="none" strike="noStrike" kern="1200" baseline="0" dirty="0">
                          <a:solidFill>
                            <a:schemeClr val="dk1"/>
                          </a:solidFill>
                          <a:latin typeface="Arial" panose="020B0604020202020204" pitchFamily="34" charset="0"/>
                          <a:ea typeface="+mn-ea"/>
                          <a:cs typeface="Arial" panose="020B0604020202020204" pitchFamily="34" charset="0"/>
                        </a:rPr>
                        <a:t>SMS audits and inspection when dealing with transportation of dangerous goods </a:t>
                      </a:r>
                    </a:p>
                    <a:p>
                      <a:pPr marL="285750" indent="-285750">
                        <a:lnSpc>
                          <a:spcPct val="150000"/>
                        </a:lnSpc>
                        <a:buFont typeface="Arial" panose="020B0604020202020204" pitchFamily="34" charset="0"/>
                        <a:buChar char="•"/>
                      </a:pPr>
                      <a:r>
                        <a:rPr lang="en-US" sz="1400" b="0" i="0" u="none" strike="noStrike" kern="1200" baseline="0" dirty="0">
                          <a:solidFill>
                            <a:schemeClr val="dk1"/>
                          </a:solidFill>
                          <a:latin typeface="Arial" panose="020B0604020202020204" pitchFamily="34" charset="0"/>
                          <a:ea typeface="+mn-ea"/>
                          <a:cs typeface="Arial" panose="020B0604020202020204" pitchFamily="34" charset="0"/>
                        </a:rPr>
                        <a:t>Forming the industry working groups </a:t>
                      </a: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when developing regulatory tools</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0421911"/>
                  </a:ext>
                </a:extLst>
              </a:tr>
            </a:tbl>
          </a:graphicData>
        </a:graphic>
      </p:graphicFrame>
    </p:spTree>
    <p:extLst>
      <p:ext uri="{BB962C8B-B14F-4D97-AF65-F5344CB8AC3E}">
        <p14:creationId xmlns:p14="http://schemas.microsoft.com/office/powerpoint/2010/main" xmlns="" val="3879796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E84D8465-D12F-4AD9-8C14-B0DC45D07D13}"/>
              </a:ext>
            </a:extLst>
          </p:cNvPr>
          <p:cNvSpPr>
            <a:spLocks noGrp="1"/>
          </p:cNvSpPr>
          <p:nvPr>
            <p:ph type="sldNum" sz="quarter" idx="12"/>
          </p:nvPr>
        </p:nvSpPr>
        <p:spPr/>
        <p:txBody>
          <a:bodyPr/>
          <a:lstStyle/>
          <a:p>
            <a:pPr>
              <a:defRPr/>
            </a:pPr>
            <a:fld id="{860CFDAE-8565-4D03-8A68-635A0920E9BE}" type="slidenum">
              <a:rPr lang="en-ZA" smtClean="0"/>
              <a:pPr>
                <a:defRPr/>
              </a:pPr>
              <a:t>9</a:t>
            </a:fld>
            <a:endParaRPr lang="en-ZA" dirty="0"/>
          </a:p>
        </p:txBody>
      </p:sp>
      <p:sp>
        <p:nvSpPr>
          <p:cNvPr id="7" name="Title 1">
            <a:extLst>
              <a:ext uri="{FF2B5EF4-FFF2-40B4-BE49-F238E27FC236}">
                <a16:creationId xmlns:a16="http://schemas.microsoft.com/office/drawing/2014/main" xmlns="" id="{9026BBB7-5895-4AA7-9556-A58E63BFCA95}"/>
              </a:ext>
            </a:extLst>
          </p:cNvPr>
          <p:cNvSpPr>
            <a:spLocks noGrp="1"/>
          </p:cNvSpPr>
          <p:nvPr>
            <p:ph type="title"/>
          </p:nvPr>
        </p:nvSpPr>
        <p:spPr>
          <a:xfrm>
            <a:off x="263352" y="0"/>
            <a:ext cx="8229600" cy="1143000"/>
          </a:xfrm>
        </p:spPr>
        <p:txBody>
          <a:bodyPr/>
          <a:lstStyle/>
          <a:p>
            <a:pPr algn="l"/>
            <a:r>
              <a:rPr lang="en-GB" sz="2800" dirty="0">
                <a:latin typeface="Arial" panose="020B0604020202020204" pitchFamily="34" charset="0"/>
                <a:cs typeface="Arial" panose="020B0604020202020204" pitchFamily="34" charset="0"/>
              </a:rPr>
              <a:t>STRATEGIC RISKS</a:t>
            </a:r>
          </a:p>
        </p:txBody>
      </p:sp>
      <p:graphicFrame>
        <p:nvGraphicFramePr>
          <p:cNvPr id="3" name="Table 4">
            <a:extLst>
              <a:ext uri="{FF2B5EF4-FFF2-40B4-BE49-F238E27FC236}">
                <a16:creationId xmlns:a16="http://schemas.microsoft.com/office/drawing/2014/main" xmlns="" id="{10DCF01E-9D0E-4AF9-964A-65750DA70006}"/>
              </a:ext>
            </a:extLst>
          </p:cNvPr>
          <p:cNvGraphicFramePr>
            <a:graphicFrameLocks noGrp="1"/>
          </p:cNvGraphicFramePr>
          <p:nvPr>
            <p:extLst>
              <p:ext uri="{D42A27DB-BD31-4B8C-83A1-F6EECF244321}">
                <p14:modId xmlns:p14="http://schemas.microsoft.com/office/powerpoint/2010/main" xmlns="" val="1037596815"/>
              </p:ext>
            </p:extLst>
          </p:nvPr>
        </p:nvGraphicFramePr>
        <p:xfrm>
          <a:off x="364953" y="1052736"/>
          <a:ext cx="11217448" cy="5614980"/>
        </p:xfrm>
        <a:graphic>
          <a:graphicData uri="http://schemas.openxmlformats.org/drawingml/2006/table">
            <a:tbl>
              <a:tblPr firstRow="1" bandRow="1">
                <a:tableStyleId>{5C22544A-7EE6-4342-B048-85BDC9FD1C3A}</a:tableStyleId>
              </a:tblPr>
              <a:tblGrid>
                <a:gridCol w="474463">
                  <a:extLst>
                    <a:ext uri="{9D8B030D-6E8A-4147-A177-3AD203B41FA5}">
                      <a16:colId xmlns:a16="http://schemas.microsoft.com/office/drawing/2014/main" xmlns="" val="1800722947"/>
                    </a:ext>
                  </a:extLst>
                </a:gridCol>
                <a:gridCol w="1872208">
                  <a:extLst>
                    <a:ext uri="{9D8B030D-6E8A-4147-A177-3AD203B41FA5}">
                      <a16:colId xmlns:a16="http://schemas.microsoft.com/office/drawing/2014/main" xmlns="" val="258182587"/>
                    </a:ext>
                  </a:extLst>
                </a:gridCol>
                <a:gridCol w="4104456">
                  <a:extLst>
                    <a:ext uri="{9D8B030D-6E8A-4147-A177-3AD203B41FA5}">
                      <a16:colId xmlns:a16="http://schemas.microsoft.com/office/drawing/2014/main" xmlns="" val="2181426568"/>
                    </a:ext>
                  </a:extLst>
                </a:gridCol>
                <a:gridCol w="4766321">
                  <a:extLst>
                    <a:ext uri="{9D8B030D-6E8A-4147-A177-3AD203B41FA5}">
                      <a16:colId xmlns:a16="http://schemas.microsoft.com/office/drawing/2014/main" xmlns="" val="4146452285"/>
                    </a:ext>
                  </a:extLst>
                </a:gridCol>
              </a:tblGrid>
              <a:tr h="540060">
                <a:tc>
                  <a:txBody>
                    <a:bodyPr/>
                    <a:lstStyle/>
                    <a:p>
                      <a:pPr>
                        <a:lnSpc>
                          <a:spcPct val="150000"/>
                        </a:lnSpc>
                      </a:pPr>
                      <a:r>
                        <a:rPr lang="en-US" sz="1400" dirty="0">
                          <a:solidFill>
                            <a:schemeClr val="bg1"/>
                          </a:solidFill>
                          <a:latin typeface="Arial" panose="020B0604020202020204" pitchFamily="34" charset="0"/>
                          <a:cs typeface="Arial" panose="020B0604020202020204" pitchFamily="34" charset="0"/>
                        </a:rPr>
                        <a:t>No</a:t>
                      </a:r>
                      <a:endParaRPr lang="en-ZA" sz="1400"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pPr>
                      <a:r>
                        <a:rPr lang="en-US" sz="1400" dirty="0">
                          <a:solidFill>
                            <a:schemeClr val="bg1"/>
                          </a:solidFill>
                          <a:latin typeface="Arial" panose="020B0604020202020204" pitchFamily="34" charset="0"/>
                          <a:cs typeface="Arial" panose="020B0604020202020204" pitchFamily="34" charset="0"/>
                        </a:rPr>
                        <a:t>Outcome</a:t>
                      </a:r>
                      <a:endParaRPr lang="en-ZA" sz="1400"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pPr>
                      <a:r>
                        <a:rPr lang="en-US" sz="1400" dirty="0">
                          <a:solidFill>
                            <a:schemeClr val="bg1"/>
                          </a:solidFill>
                          <a:latin typeface="Arial" panose="020B0604020202020204" pitchFamily="34" charset="0"/>
                          <a:cs typeface="Arial" panose="020B0604020202020204" pitchFamily="34" charset="0"/>
                        </a:rPr>
                        <a:t>Risk Statement</a:t>
                      </a:r>
                      <a:endParaRPr lang="en-ZA" sz="1400"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pPr>
                      <a:r>
                        <a:rPr lang="en-US" sz="1400" dirty="0">
                          <a:solidFill>
                            <a:schemeClr val="bg1"/>
                          </a:solidFill>
                          <a:latin typeface="Arial" panose="020B0604020202020204" pitchFamily="34" charset="0"/>
                          <a:cs typeface="Arial" panose="020B0604020202020204" pitchFamily="34" charset="0"/>
                        </a:rPr>
                        <a:t>Mitigations</a:t>
                      </a:r>
                      <a:endParaRPr lang="en-ZA" sz="1400"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xmlns="" val="3518071621"/>
                  </a:ext>
                </a:extLst>
              </a:tr>
              <a:tr h="540060">
                <a:tc>
                  <a:txBody>
                    <a:bodyPr/>
                    <a:lstStyle/>
                    <a:p>
                      <a:pPr>
                        <a:lnSpc>
                          <a:spcPct val="150000"/>
                        </a:lnSpc>
                      </a:pPr>
                      <a:r>
                        <a:rPr lang="en-US" sz="1400" dirty="0">
                          <a:solidFill>
                            <a:schemeClr val="bg1"/>
                          </a:solidFill>
                          <a:latin typeface="Arial" panose="020B0604020202020204" pitchFamily="34" charset="0"/>
                          <a:cs typeface="Arial" panose="020B0604020202020204" pitchFamily="34" charset="0"/>
                        </a:rPr>
                        <a:t>3</a:t>
                      </a:r>
                      <a:endParaRPr lang="en-ZA" sz="1400"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pPr>
                      <a:r>
                        <a:rPr lang="en-US" sz="1400" dirty="0">
                          <a:solidFill>
                            <a:schemeClr val="tx1"/>
                          </a:solidFill>
                          <a:latin typeface="Arial" panose="020B0604020202020204" pitchFamily="34" charset="0"/>
                          <a:cs typeface="Arial" panose="020B0604020202020204" pitchFamily="34" charset="0"/>
                        </a:rPr>
                        <a:t>Good governance and clean administration</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ZA" sz="1400" b="1" i="0" u="none" strike="noStrike" kern="1200" baseline="0" dirty="0">
                          <a:solidFill>
                            <a:schemeClr val="dk1"/>
                          </a:solidFill>
                          <a:latin typeface="Arial" panose="020B0604020202020204" pitchFamily="34" charset="0"/>
                          <a:ea typeface="+mn-ea"/>
                          <a:cs typeface="Arial" panose="020B0604020202020204" pitchFamily="34" charset="0"/>
                        </a:rPr>
                        <a:t>Cyber security vulnerability</a:t>
                      </a:r>
                    </a:p>
                    <a:p>
                      <a:pPr>
                        <a:lnSpc>
                          <a:spcPct val="150000"/>
                        </a:lnSpc>
                      </a:pP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Hackers may gain access to RSR systems</a:t>
                      </a:r>
                    </a:p>
                    <a:p>
                      <a:pPr>
                        <a:lnSpc>
                          <a:spcPct val="150000"/>
                        </a:lnSpc>
                      </a:pPr>
                      <a:r>
                        <a:rPr lang="en-US" sz="1400" b="0" i="0" u="none" strike="noStrike" kern="1200" baseline="0" dirty="0">
                          <a:solidFill>
                            <a:schemeClr val="dk1"/>
                          </a:solidFill>
                          <a:latin typeface="Arial" panose="020B0604020202020204" pitchFamily="34" charset="0"/>
                          <a:ea typeface="+mn-ea"/>
                          <a:cs typeface="Arial" panose="020B0604020202020204" pitchFamily="34" charset="0"/>
                        </a:rPr>
                        <a:t>and corrupt data or share </a:t>
                      </a: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inappropriate operators’ information</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nSpc>
                          <a:spcPct val="150000"/>
                        </a:lnSpc>
                        <a:buFont typeface="Arial" panose="020B0604020202020204" pitchFamily="34" charset="0"/>
                        <a:buChar char="•"/>
                      </a:pPr>
                      <a:r>
                        <a:rPr lang="en-US" sz="1400" b="0" i="0" u="none" strike="noStrike" kern="1200" baseline="0" dirty="0">
                          <a:solidFill>
                            <a:schemeClr val="dk1"/>
                          </a:solidFill>
                          <a:latin typeface="Arial" panose="020B0604020202020204" pitchFamily="34" charset="0"/>
                          <a:ea typeface="+mn-ea"/>
                          <a:cs typeface="Arial" panose="020B0604020202020204" pitchFamily="34" charset="0"/>
                        </a:rPr>
                        <a:t>Firewall, Antivirus and OS penetration </a:t>
                      </a: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test and vulnerability assessment </a:t>
                      </a:r>
                    </a:p>
                    <a:p>
                      <a:pPr marL="285750" indent="-285750">
                        <a:lnSpc>
                          <a:spcPct val="150000"/>
                        </a:lnSpc>
                        <a:buFont typeface="Arial" panose="020B0604020202020204" pitchFamily="34" charset="0"/>
                        <a:buChar char="•"/>
                      </a:pP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Evaluation of Mobile Device Management tools </a:t>
                      </a:r>
                    </a:p>
                    <a:p>
                      <a:pPr marL="285750" indent="-285750">
                        <a:lnSpc>
                          <a:spcPct val="150000"/>
                        </a:lnSpc>
                        <a:buFont typeface="Arial" panose="020B0604020202020204" pitchFamily="34" charset="0"/>
                        <a:buChar char="•"/>
                      </a:pPr>
                      <a:r>
                        <a:rPr lang="en-US" sz="1400" b="0" i="0" u="none" strike="noStrike" kern="1200" baseline="0" dirty="0">
                          <a:solidFill>
                            <a:schemeClr val="dk1"/>
                          </a:solidFill>
                          <a:latin typeface="Arial" panose="020B0604020202020204" pitchFamily="34" charset="0"/>
                          <a:ea typeface="+mn-ea"/>
                          <a:cs typeface="Arial" panose="020B0604020202020204" pitchFamily="34" charset="0"/>
                        </a:rPr>
                        <a:t>Source a service provider to conduct a </a:t>
                      </a: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cyber security awareness</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974824869"/>
                  </a:ext>
                </a:extLst>
              </a:tr>
              <a:tr h="540060">
                <a:tc>
                  <a:txBody>
                    <a:bodyPr/>
                    <a:lstStyle/>
                    <a:p>
                      <a:pPr>
                        <a:lnSpc>
                          <a:spcPct val="150000"/>
                        </a:lnSpc>
                      </a:pPr>
                      <a:r>
                        <a:rPr lang="en-US" sz="1400" dirty="0">
                          <a:solidFill>
                            <a:schemeClr val="bg1"/>
                          </a:solidFill>
                          <a:latin typeface="Arial" panose="020B0604020202020204" pitchFamily="34" charset="0"/>
                          <a:cs typeface="Arial" panose="020B0604020202020204" pitchFamily="34" charset="0"/>
                        </a:rPr>
                        <a:t>4</a:t>
                      </a:r>
                      <a:endParaRPr lang="en-ZA" sz="1400"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400" dirty="0">
                          <a:solidFill>
                            <a:schemeClr val="tx1"/>
                          </a:solidFill>
                          <a:latin typeface="Arial" panose="020B0604020202020204" pitchFamily="34" charset="0"/>
                          <a:cs typeface="Arial" panose="020B0604020202020204" pitchFamily="34" charset="0"/>
                        </a:rPr>
                        <a:t>Good governance and clean administration</a:t>
                      </a:r>
                      <a:endParaRPr lang="en-ZA" sz="1400" dirty="0">
                        <a:solidFill>
                          <a:schemeClr val="tx1"/>
                        </a:solidFill>
                        <a:latin typeface="Arial" panose="020B0604020202020204" pitchFamily="34" charset="0"/>
                        <a:cs typeface="Arial" panose="020B0604020202020204" pitchFamily="34" charset="0"/>
                      </a:endParaRPr>
                    </a:p>
                    <a:p>
                      <a:pPr>
                        <a:lnSpc>
                          <a:spcPct val="150000"/>
                        </a:lnSpc>
                      </a:pP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ZA" sz="1400" b="1" i="0" u="none" strike="noStrike" kern="1200" baseline="0" dirty="0">
                          <a:solidFill>
                            <a:schemeClr val="dk1"/>
                          </a:solidFill>
                          <a:latin typeface="Arial" panose="020B0604020202020204" pitchFamily="34" charset="0"/>
                          <a:ea typeface="+mn-ea"/>
                          <a:cs typeface="Arial" panose="020B0604020202020204" pitchFamily="34" charset="0"/>
                        </a:rPr>
                        <a:t>Loss of key skilled personnel</a:t>
                      </a:r>
                    </a:p>
                    <a:p>
                      <a:pPr>
                        <a:lnSpc>
                          <a:spcPct val="150000"/>
                        </a:lnSpc>
                      </a:pPr>
                      <a:r>
                        <a:rPr lang="en-US" sz="1400" b="0" i="0" u="none" strike="noStrike" kern="1200" baseline="0" dirty="0">
                          <a:solidFill>
                            <a:schemeClr val="dk1"/>
                          </a:solidFill>
                          <a:latin typeface="Arial" panose="020B0604020202020204" pitchFamily="34" charset="0"/>
                          <a:ea typeface="+mn-ea"/>
                          <a:cs typeface="Arial" panose="020B0604020202020204" pitchFamily="34" charset="0"/>
                        </a:rPr>
                        <a:t>The RSR may struggle to </a:t>
                      </a: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effectively execute its mandate </a:t>
                      </a:r>
                      <a:r>
                        <a:rPr lang="en-US" sz="1400" b="0" i="0" u="none" strike="noStrike" kern="1200" baseline="0" dirty="0">
                          <a:solidFill>
                            <a:schemeClr val="dk1"/>
                          </a:solidFill>
                          <a:latin typeface="Arial" panose="020B0604020202020204" pitchFamily="34" charset="0"/>
                          <a:ea typeface="+mn-ea"/>
                          <a:cs typeface="Arial" panose="020B0604020202020204" pitchFamily="34" charset="0"/>
                        </a:rPr>
                        <a:t>due to departure of key </a:t>
                      </a: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personnel</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nSpc>
                          <a:spcPct val="150000"/>
                        </a:lnSpc>
                        <a:buFont typeface="Arial" panose="020B0604020202020204" pitchFamily="34" charset="0"/>
                        <a:buChar char="•"/>
                      </a:pP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Industry benchmarked and aligned </a:t>
                      </a:r>
                      <a:r>
                        <a:rPr lang="en-US" sz="1400" b="0" i="0" u="none" strike="noStrike" kern="1200" baseline="0" dirty="0">
                          <a:solidFill>
                            <a:schemeClr val="dk1"/>
                          </a:solidFill>
                          <a:latin typeface="Arial" panose="020B0604020202020204" pitchFamily="34" charset="0"/>
                          <a:ea typeface="+mn-ea"/>
                          <a:cs typeface="Arial" panose="020B0604020202020204" pitchFamily="34" charset="0"/>
                        </a:rPr>
                        <a:t>salary packages for RSR Staff </a:t>
                      </a:r>
                    </a:p>
                    <a:p>
                      <a:pPr marL="285750" indent="-285750">
                        <a:lnSpc>
                          <a:spcPct val="150000"/>
                        </a:lnSpc>
                        <a:buFont typeface="Arial" panose="020B0604020202020204" pitchFamily="34" charset="0"/>
                        <a:buChar char="•"/>
                      </a:pP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Effective performance management and incentive process </a:t>
                      </a:r>
                      <a:r>
                        <a:rPr lang="en-US" sz="1400" b="0" i="0" u="none" strike="noStrike" kern="1200" baseline="0" dirty="0">
                          <a:solidFill>
                            <a:schemeClr val="dk1"/>
                          </a:solidFill>
                          <a:latin typeface="Arial" panose="020B0604020202020204" pitchFamily="34" charset="0"/>
                          <a:ea typeface="+mn-ea"/>
                          <a:cs typeface="Arial" panose="020B0604020202020204" pitchFamily="34" charset="0"/>
                        </a:rPr>
                        <a:t>Initiatives around building an excellent </a:t>
                      </a: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organisation</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0421911"/>
                  </a:ext>
                </a:extLst>
              </a:tr>
              <a:tr h="540060">
                <a:tc>
                  <a:txBody>
                    <a:bodyPr/>
                    <a:lstStyle/>
                    <a:p>
                      <a:pPr>
                        <a:lnSpc>
                          <a:spcPct val="150000"/>
                        </a:lnSpc>
                      </a:pPr>
                      <a:r>
                        <a:rPr lang="en-US" sz="1400" dirty="0">
                          <a:solidFill>
                            <a:schemeClr val="bg1"/>
                          </a:solidFill>
                          <a:latin typeface="Arial" panose="020B0604020202020204" pitchFamily="34" charset="0"/>
                          <a:cs typeface="Arial" panose="020B0604020202020204" pitchFamily="34" charset="0"/>
                        </a:rPr>
                        <a:t>5</a:t>
                      </a:r>
                      <a:endParaRPr lang="en-ZA" sz="1400"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nSpc>
                          <a:spcPct val="150000"/>
                        </a:lnSpc>
                      </a:pPr>
                      <a:r>
                        <a:rPr lang="en-US" sz="1400" dirty="0">
                          <a:solidFill>
                            <a:schemeClr val="tx1"/>
                          </a:solidFill>
                          <a:latin typeface="Arial" panose="020B0604020202020204" pitchFamily="34" charset="0"/>
                          <a:cs typeface="Arial" panose="020B0604020202020204" pitchFamily="34" charset="0"/>
                        </a:rPr>
                        <a:t>Good governance and clean administration</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ZA" sz="1400" b="1" i="0" u="none" strike="noStrike" kern="1200" baseline="0" dirty="0">
                          <a:solidFill>
                            <a:schemeClr val="dk1"/>
                          </a:solidFill>
                          <a:latin typeface="Arial" panose="020B0604020202020204" pitchFamily="34" charset="0"/>
                          <a:ea typeface="+mn-ea"/>
                          <a:cs typeface="Arial" panose="020B0604020202020204" pitchFamily="34" charset="0"/>
                        </a:rPr>
                        <a:t>Financial Sustainability</a:t>
                      </a:r>
                    </a:p>
                    <a:p>
                      <a:pPr>
                        <a:lnSpc>
                          <a:spcPct val="150000"/>
                        </a:lnSpc>
                      </a:pP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The financial position may </a:t>
                      </a:r>
                      <a:r>
                        <a:rPr lang="en-US" sz="1400" b="0" i="0" u="none" strike="noStrike" kern="1200" baseline="0" dirty="0">
                          <a:solidFill>
                            <a:schemeClr val="dk1"/>
                          </a:solidFill>
                          <a:latin typeface="Arial" panose="020B0604020202020204" pitchFamily="34" charset="0"/>
                          <a:ea typeface="+mn-ea"/>
                          <a:cs typeface="Arial" panose="020B0604020202020204" pitchFamily="34" charset="0"/>
                        </a:rPr>
                        <a:t>deteriorate to the extent that the RSR is unable to continue as a</a:t>
                      </a:r>
                    </a:p>
                    <a:p>
                      <a:pPr>
                        <a:lnSpc>
                          <a:spcPct val="150000"/>
                        </a:lnSpc>
                      </a:pPr>
                      <a:r>
                        <a:rPr lang="en-US" sz="1400" b="0" i="0" u="none" strike="noStrike" kern="1200" baseline="0" dirty="0">
                          <a:solidFill>
                            <a:schemeClr val="dk1"/>
                          </a:solidFill>
                          <a:latin typeface="Arial" panose="020B0604020202020204" pitchFamily="34" charset="0"/>
                          <a:ea typeface="+mn-ea"/>
                          <a:cs typeface="Arial" panose="020B0604020202020204" pitchFamily="34" charset="0"/>
                        </a:rPr>
                        <a:t>going concern, unable to render regulatory services or unable to </a:t>
                      </a: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pay salaries and creditors.</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nSpc>
                          <a:spcPct val="150000"/>
                        </a:lnSpc>
                        <a:buFont typeface="Arial" panose="020B0604020202020204" pitchFamily="34" charset="0"/>
                        <a:buChar char="•"/>
                      </a:pPr>
                      <a:r>
                        <a:rPr lang="en-US" sz="1400" b="0" i="0" u="none" strike="noStrike" kern="1200" baseline="0" dirty="0">
                          <a:solidFill>
                            <a:schemeClr val="dk1"/>
                          </a:solidFill>
                          <a:latin typeface="Arial" panose="020B0604020202020204" pitchFamily="34" charset="0"/>
                          <a:ea typeface="+mn-ea"/>
                          <a:cs typeface="Arial" panose="020B0604020202020204" pitchFamily="34" charset="0"/>
                        </a:rPr>
                        <a:t>Cost of employment targeted at 60 per cent (or lower) of fixed revenues</a:t>
                      </a:r>
                    </a:p>
                    <a:p>
                      <a:pPr marL="285750" indent="-285750">
                        <a:lnSpc>
                          <a:spcPct val="150000"/>
                        </a:lnSpc>
                        <a:buFont typeface="Arial" panose="020B0604020202020204" pitchFamily="34" charset="0"/>
                        <a:buChar char="•"/>
                      </a:pPr>
                      <a:r>
                        <a:rPr lang="en-US" sz="1400" b="0" i="0" u="none" strike="noStrike" kern="1200" baseline="0" dirty="0">
                          <a:solidFill>
                            <a:schemeClr val="dk1"/>
                          </a:solidFill>
                          <a:latin typeface="Arial" panose="020B0604020202020204" pitchFamily="34" charset="0"/>
                          <a:ea typeface="+mn-ea"/>
                          <a:cs typeface="Arial" panose="020B0604020202020204" pitchFamily="34" charset="0"/>
                        </a:rPr>
                        <a:t>All accruals and commitments funded at </a:t>
                      </a: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year end</a:t>
                      </a:r>
                    </a:p>
                    <a:p>
                      <a:pPr marL="285750" indent="-285750">
                        <a:lnSpc>
                          <a:spcPct val="150000"/>
                        </a:lnSpc>
                        <a:buFont typeface="Arial" panose="020B0604020202020204" pitchFamily="34" charset="0"/>
                        <a:buChar char="•"/>
                      </a:pPr>
                      <a:r>
                        <a:rPr lang="en-US" sz="1400" b="0" i="0" u="none" strike="noStrike" kern="1200" baseline="0" dirty="0">
                          <a:solidFill>
                            <a:schemeClr val="dk1"/>
                          </a:solidFill>
                          <a:latin typeface="Arial" panose="020B0604020202020204" pitchFamily="34" charset="0"/>
                          <a:ea typeface="+mn-ea"/>
                          <a:cs typeface="Arial" panose="020B0604020202020204" pitchFamily="34" charset="0"/>
                        </a:rPr>
                        <a:t>RSR Budget adjustment for revenue </a:t>
                      </a:r>
                      <a:r>
                        <a:rPr lang="en-ZA" sz="1400" b="0" i="0" u="none" strike="noStrike" kern="1200" baseline="0" dirty="0">
                          <a:solidFill>
                            <a:schemeClr val="dk1"/>
                          </a:solidFill>
                          <a:latin typeface="Arial" panose="020B0604020202020204" pitchFamily="34" charset="0"/>
                          <a:ea typeface="+mn-ea"/>
                          <a:cs typeface="Arial" panose="020B0604020202020204" pitchFamily="34" charset="0"/>
                        </a:rPr>
                        <a:t>shortfalls</a:t>
                      </a:r>
                      <a:endParaRPr lang="en-ZA"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182720562"/>
                  </a:ext>
                </a:extLst>
              </a:tr>
            </a:tbl>
          </a:graphicData>
        </a:graphic>
      </p:graphicFrame>
    </p:spTree>
    <p:extLst>
      <p:ext uri="{BB962C8B-B14F-4D97-AF65-F5344CB8AC3E}">
        <p14:creationId xmlns:p14="http://schemas.microsoft.com/office/powerpoint/2010/main" xmlns="" val="31490152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4D1DBA16B13894BBAA0EAA6852B40B0" ma:contentTypeVersion="13" ma:contentTypeDescription="Create a new document." ma:contentTypeScope="" ma:versionID="4e1db4a3bc71b3bc52896cda3431a85f">
  <xsd:schema xmlns:xsd="http://www.w3.org/2001/XMLSchema" xmlns:xs="http://www.w3.org/2001/XMLSchema" xmlns:p="http://schemas.microsoft.com/office/2006/metadata/properties" xmlns:ns3="7d1f7134-9ae5-40f8-aa50-a3e013bd0a25" xmlns:ns4="282fbead-ef32-49a6-aaa9-fe2aa72a3d06" targetNamespace="http://schemas.microsoft.com/office/2006/metadata/properties" ma:root="true" ma:fieldsID="7b6f1283297b49e370169ad5d61973e8" ns3:_="" ns4:_="">
    <xsd:import namespace="7d1f7134-9ae5-40f8-aa50-a3e013bd0a25"/>
    <xsd:import namespace="282fbead-ef32-49a6-aaa9-fe2aa72a3d0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1f7134-9ae5-40f8-aa50-a3e013bd0a2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82fbead-ef32-49a6-aaa9-fe2aa72a3d0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25B0AAC-C494-42F4-A129-3C964D461A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1f7134-9ae5-40f8-aa50-a3e013bd0a25"/>
    <ds:schemaRef ds:uri="282fbead-ef32-49a6-aaa9-fe2aa72a3d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DCA4F3F-9D70-4A3F-96C1-CC229E690D63}">
  <ds:schemaRefs>
    <ds:schemaRef ds:uri="http://schemas.microsoft.com/sharepoint/v3/contenttype/forms"/>
  </ds:schemaRefs>
</ds:datastoreItem>
</file>

<file path=customXml/itemProps3.xml><?xml version="1.0" encoding="utf-8"?>
<ds:datastoreItem xmlns:ds="http://schemas.openxmlformats.org/officeDocument/2006/customXml" ds:itemID="{658FCD94-20AB-4750-9AA8-C5808681AFD9}">
  <ds:schemaRefs>
    <ds:schemaRef ds:uri="http://schemas.microsoft.com/office/2006/documentManagement/types"/>
    <ds:schemaRef ds:uri="282fbead-ef32-49a6-aaa9-fe2aa72a3d06"/>
    <ds:schemaRef ds:uri="http://www.w3.org/XML/1998/namespace"/>
    <ds:schemaRef ds:uri="http://purl.org/dc/terms/"/>
    <ds:schemaRef ds:uri="http://schemas.microsoft.com/office/infopath/2007/PartnerControls"/>
    <ds:schemaRef ds:uri="http://schemas.microsoft.com/office/2006/metadata/properties"/>
    <ds:schemaRef ds:uri="http://schemas.openxmlformats.org/package/2006/metadata/core-properties"/>
    <ds:schemaRef ds:uri="7d1f7134-9ae5-40f8-aa50-a3e013bd0a25"/>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14805</TotalTime>
  <Words>3494</Words>
  <Application>Microsoft Office PowerPoint</Application>
  <PresentationFormat>Custom</PresentationFormat>
  <Paragraphs>591</Paragraphs>
  <Slides>22</Slides>
  <Notes>19</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LEGISLATIVE MANDATE</vt:lpstr>
      <vt:lpstr>DUTIES AND RESPONSIBILITIES</vt:lpstr>
      <vt:lpstr>STRATEGIC MANDATE</vt:lpstr>
      <vt:lpstr>RISK-BASED APPROACH</vt:lpstr>
      <vt:lpstr>STRATEGIC DRIVERS</vt:lpstr>
      <vt:lpstr>SWOT ANALYSIS</vt:lpstr>
      <vt:lpstr>STRATEGIC RISKS</vt:lpstr>
      <vt:lpstr>STRATEGIC RISKS</vt:lpstr>
      <vt:lpstr>STRATEGIC RISKS</vt:lpstr>
      <vt:lpstr>OUTCOME 1:  RAILWAYS ARE SAFER</vt:lpstr>
      <vt:lpstr> OUTCOME 1:  RAILWAYS ARE SAFER</vt:lpstr>
      <vt:lpstr>OUTCOME 1:  RAILWAYS ARE SAFER</vt:lpstr>
      <vt:lpstr>OUTCOME 1:  RAILWAYS ARE SAFER</vt:lpstr>
      <vt:lpstr>OUTCOME 1:  RAILWAYS ARE SAFER</vt:lpstr>
      <vt:lpstr>OUTCOME 2:  GOOD GOVERNANCE AND CLEAN ADMINISTRATION  </vt:lpstr>
      <vt:lpstr>   OUTCOME 2:  GOOD GOVERNANCE AND CLEAN ADMINISTRATION  </vt:lpstr>
      <vt:lpstr>OUTCOME 2:  GOOD GOVERNANCE AND CLEAN ADMINISTRATION  </vt:lpstr>
      <vt:lpstr>OUTCOME 3:  IMPROVED STAKEHOLDER SERVICE</vt:lpstr>
      <vt:lpstr>OUTCOME 3:  IMPROVED STAKEHOLDER SERVICE</vt:lpstr>
      <vt:lpstr>OUTCOME 3:  IMPROVED STAKEHOLDER SERVICE</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Rirhandzu Mashava</dc:creator>
  <cp:lastModifiedBy>USER</cp:lastModifiedBy>
  <cp:revision>770</cp:revision>
  <cp:lastPrinted>2015-02-06T09:47:25Z</cp:lastPrinted>
  <dcterms:created xsi:type="dcterms:W3CDTF">2013-09-30T13:12:47Z</dcterms:created>
  <dcterms:modified xsi:type="dcterms:W3CDTF">2021-05-04T14:22:10Z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0x01010034D1DBA16B13894BBAA0EAA6852B40B0</vt:lpwstr>
  </property>
</Properties>
</file>