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 id="2147483684" r:id="rId4"/>
    <p:sldMasterId id="2147483690" r:id="rId5"/>
    <p:sldMasterId id="2147483696" r:id="rId6"/>
  </p:sldMasterIdLst>
  <p:notesMasterIdLst>
    <p:notesMasterId r:id="rId50"/>
  </p:notesMasterIdLst>
  <p:handoutMasterIdLst>
    <p:handoutMasterId r:id="rId51"/>
  </p:handoutMasterIdLst>
  <p:sldIdLst>
    <p:sldId id="256" r:id="rId7"/>
    <p:sldId id="598" r:id="rId8"/>
    <p:sldId id="621" r:id="rId9"/>
    <p:sldId id="384" r:id="rId10"/>
    <p:sldId id="291" r:id="rId11"/>
    <p:sldId id="337" r:id="rId12"/>
    <p:sldId id="354" r:id="rId13"/>
    <p:sldId id="348" r:id="rId14"/>
    <p:sldId id="622" r:id="rId15"/>
    <p:sldId id="529" r:id="rId16"/>
    <p:sldId id="601" r:id="rId17"/>
    <p:sldId id="531" r:id="rId18"/>
    <p:sldId id="532" r:id="rId19"/>
    <p:sldId id="623" r:id="rId20"/>
    <p:sldId id="600" r:id="rId21"/>
    <p:sldId id="627" r:id="rId22"/>
    <p:sldId id="628" r:id="rId23"/>
    <p:sldId id="625" r:id="rId24"/>
    <p:sldId id="650" r:id="rId25"/>
    <p:sldId id="652" r:id="rId26"/>
    <p:sldId id="645" r:id="rId27"/>
    <p:sldId id="646" r:id="rId28"/>
    <p:sldId id="620" r:id="rId29"/>
    <p:sldId id="651" r:id="rId30"/>
    <p:sldId id="604" r:id="rId31"/>
    <p:sldId id="653" r:id="rId32"/>
    <p:sldId id="662" r:id="rId33"/>
    <p:sldId id="654" r:id="rId34"/>
    <p:sldId id="603" r:id="rId35"/>
    <p:sldId id="605" r:id="rId36"/>
    <p:sldId id="608" r:id="rId37"/>
    <p:sldId id="611" r:id="rId38"/>
    <p:sldId id="655" r:id="rId39"/>
    <p:sldId id="657" r:id="rId40"/>
    <p:sldId id="656" r:id="rId41"/>
    <p:sldId id="618" r:id="rId42"/>
    <p:sldId id="631" r:id="rId43"/>
    <p:sldId id="643" r:id="rId44"/>
    <p:sldId id="658" r:id="rId45"/>
    <p:sldId id="647" r:id="rId46"/>
    <p:sldId id="612" r:id="rId47"/>
    <p:sldId id="613" r:id="rId48"/>
    <p:sldId id="592"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B61918"/>
    <a:srgbClr val="AAAAAA"/>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09" autoAdjust="0"/>
  </p:normalViewPr>
  <p:slideViewPr>
    <p:cSldViewPr>
      <p:cViewPr varScale="1">
        <p:scale>
          <a:sx n="69" d="100"/>
          <a:sy n="69" d="100"/>
        </p:scale>
        <p:origin x="-11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sz="2000" dirty="0">
                <a:latin typeface="Tahoma" panose="020B0604030504040204" pitchFamily="34" charset="0"/>
                <a:ea typeface="Tahoma" panose="020B0604030504040204" pitchFamily="34" charset="0"/>
                <a:cs typeface="Tahoma" panose="020B0604030504040204" pitchFamily="34" charset="0"/>
              </a:rPr>
              <a:t>Annual Training Performance</a:t>
            </a:r>
          </a:p>
        </c:rich>
      </c:tx>
      <c:layout>
        <c:manualLayout>
          <c:xMode val="edge"/>
          <c:yMode val="edge"/>
          <c:x val="0.26572916666666668"/>
          <c:y val="0"/>
        </c:manualLayout>
      </c:layout>
      <c:spPr>
        <a:noFill/>
        <a:ln>
          <a:noFill/>
        </a:ln>
        <a:effectLst/>
      </c:spPr>
    </c:title>
    <c:plotArea>
      <c:layout/>
      <c:barChart>
        <c:barDir val="col"/>
        <c:grouping val="clustered"/>
        <c:ser>
          <c:idx val="0"/>
          <c:order val="0"/>
          <c:tx>
            <c:strRef>
              <c:f>Sheet1!$B$1</c:f>
              <c:strCache>
                <c:ptCount val="1"/>
                <c:pt idx="0">
                  <c:v>Target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3"/>
                <c:pt idx="0">
                  <c:v>Mandatory</c:v>
                </c:pt>
                <c:pt idx="1">
                  <c:v>Induction</c:v>
                </c:pt>
                <c:pt idx="2">
                  <c:v>Demand-led</c:v>
                </c:pt>
              </c:strCache>
            </c:strRef>
          </c:cat>
          <c:val>
            <c:numRef>
              <c:f>Sheet1!$B$2:$B$5</c:f>
              <c:numCache>
                <c:formatCode>General</c:formatCode>
                <c:ptCount val="4"/>
                <c:pt idx="0">
                  <c:v>5265</c:v>
                </c:pt>
                <c:pt idx="1">
                  <c:v>8535</c:v>
                </c:pt>
                <c:pt idx="2">
                  <c:v>12240</c:v>
                </c:pt>
              </c:numCache>
            </c:numRef>
          </c:val>
          <c:extLst xmlns:c16r2="http://schemas.microsoft.com/office/drawing/2015/06/chart">
            <c:ext xmlns:c16="http://schemas.microsoft.com/office/drawing/2014/chart" uri="{C3380CC4-5D6E-409C-BE32-E72D297353CC}">
              <c16:uniqueId val="{00000000-12F0-42A4-9923-D7B7E853887C}"/>
            </c:ext>
          </c:extLst>
        </c:ser>
        <c:ser>
          <c:idx val="1"/>
          <c:order val="1"/>
          <c:tx>
            <c:strRef>
              <c:f>Sheet1!$C$1</c:f>
              <c:strCache>
                <c:ptCount val="1"/>
                <c:pt idx="0">
                  <c:v>Actual Performance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3"/>
                <c:pt idx="0">
                  <c:v>Mandatory</c:v>
                </c:pt>
                <c:pt idx="1">
                  <c:v>Induction</c:v>
                </c:pt>
                <c:pt idx="2">
                  <c:v>Demand-led</c:v>
                </c:pt>
              </c:strCache>
            </c:strRef>
          </c:cat>
          <c:val>
            <c:numRef>
              <c:f>Sheet1!$C$2:$C$5</c:f>
              <c:numCache>
                <c:formatCode>General</c:formatCode>
                <c:ptCount val="4"/>
                <c:pt idx="0">
                  <c:v>337</c:v>
                </c:pt>
                <c:pt idx="1">
                  <c:v>4311</c:v>
                </c:pt>
                <c:pt idx="2">
                  <c:v>32361</c:v>
                </c:pt>
              </c:numCache>
            </c:numRef>
          </c:val>
          <c:extLst xmlns:c16r2="http://schemas.microsoft.com/office/drawing/2015/06/chart">
            <c:ext xmlns:c16="http://schemas.microsoft.com/office/drawing/2014/chart" uri="{C3380CC4-5D6E-409C-BE32-E72D297353CC}">
              <c16:uniqueId val="{00000001-12F0-42A4-9923-D7B7E853887C}"/>
            </c:ext>
          </c:extLst>
        </c:ser>
        <c:dLbls>
          <c:showVal val="1"/>
        </c:dLbls>
        <c:gapWidth val="100"/>
        <c:overlap val="-24"/>
        <c:axId val="124313600"/>
        <c:axId val="124315136"/>
      </c:barChart>
      <c:catAx>
        <c:axId val="124313600"/>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4315136"/>
        <c:crosses val="autoZero"/>
        <c:auto val="1"/>
        <c:lblAlgn val="ctr"/>
        <c:lblOffset val="100"/>
      </c:catAx>
      <c:valAx>
        <c:axId val="124315136"/>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43136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23611-C4E8-4571-B4CF-D059F96E661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4C97F48-637C-4C81-9C53-7E022F615794}">
      <dgm:prSet custT="1"/>
      <dgm:spPr/>
      <dgm:t>
        <a:bodyPr/>
        <a:lstStyle/>
        <a:p>
          <a:r>
            <a:rPr lang="en-ZA" sz="1600" dirty="0">
              <a:latin typeface="Tahoma" panose="020B0604030504040204" pitchFamily="34" charset="0"/>
              <a:ea typeface="Tahoma" panose="020B0604030504040204" pitchFamily="34" charset="0"/>
              <a:cs typeface="Tahoma" panose="020B0604030504040204" pitchFamily="34" charset="0"/>
            </a:rPr>
            <a:t>Strong, resilient and institutions across all spheres </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511EC971-8413-47C8-839B-217407BC7D01}" type="parTrans" cxnId="{CB8349F9-91A3-4917-860C-8372C00BF29E}">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78717928-65C4-40E8-A33B-353C0F1EB9E0}" type="sibTrans" cxnId="{CB8349F9-91A3-4917-860C-8372C00BF29E}">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59499137-F3E8-4041-B54B-A3070904F542}">
      <dgm:prSet custT="1"/>
      <dgm:spPr/>
      <dgm:t>
        <a:bodyPr/>
        <a:lstStyle/>
        <a:p>
          <a:r>
            <a:rPr lang="en-ZA" sz="1600" dirty="0">
              <a:latin typeface="Tahoma" panose="020B0604030504040204" pitchFamily="34" charset="0"/>
              <a:ea typeface="Tahoma" panose="020B0604030504040204" pitchFamily="34" charset="0"/>
              <a:cs typeface="Tahoma" panose="020B0604030504040204" pitchFamily="34" charset="0"/>
            </a:rPr>
            <a:t>Professional and ethical public administration</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277EC361-FF08-40D2-B759-C5C68238F076}" type="parTrans" cxnId="{31134415-8EA5-429A-88B9-4F592014BFBF}">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6D4617C1-B941-4557-9325-D1F1AB5D5F2B}" type="sibTrans" cxnId="{31134415-8EA5-429A-88B9-4F592014BFBF}">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5D8254CB-601B-4008-A813-0D5A270D5153}">
      <dgm:prSet custT="1"/>
      <dgm:spPr/>
      <dgm:t>
        <a:bodyPr/>
        <a:lstStyle/>
        <a:p>
          <a:r>
            <a:rPr lang="en-ZA" sz="1600" dirty="0">
              <a:latin typeface="Tahoma" panose="020B0604030504040204" pitchFamily="34" charset="0"/>
              <a:ea typeface="Tahoma" panose="020B0604030504040204" pitchFamily="34" charset="0"/>
              <a:cs typeface="Tahoma" panose="020B0604030504040204" pitchFamily="34" charset="0"/>
            </a:rPr>
            <a:t>Execution diligence and accountability</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DFAC4108-3D65-4625-BB8F-2393C312ECB0}" type="parTrans" cxnId="{684A8009-850C-4380-A015-0098E075E8E1}">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0D350312-A315-498C-B9DA-615D2417AE8C}" type="sibTrans" cxnId="{684A8009-850C-4380-A015-0098E075E8E1}">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6C5E884E-0197-47B4-BC5B-FB11ABEB0CEB}">
      <dgm:prSet custT="1"/>
      <dgm:spPr/>
      <dgm:t>
        <a:bodyPr/>
        <a:lstStyle/>
        <a:p>
          <a:r>
            <a:rPr lang="en-ZA" sz="1600">
              <a:latin typeface="Tahoma" panose="020B0604030504040204" pitchFamily="34" charset="0"/>
              <a:ea typeface="Tahoma" panose="020B0604030504040204" pitchFamily="34" charset="0"/>
              <a:cs typeface="Tahoma" panose="020B0604030504040204" pitchFamily="34" charset="0"/>
            </a:rPr>
            <a:t>People oriented (inclusive growth) </a:t>
          </a:r>
          <a:endParaRPr lang="en-US" sz="1600">
            <a:latin typeface="Tahoma" panose="020B0604030504040204" pitchFamily="34" charset="0"/>
            <a:ea typeface="Tahoma" panose="020B0604030504040204" pitchFamily="34" charset="0"/>
            <a:cs typeface="Tahoma" panose="020B0604030504040204" pitchFamily="34" charset="0"/>
          </a:endParaRPr>
        </a:p>
      </dgm:t>
    </dgm:pt>
    <dgm:pt modelId="{1A938D92-4366-4633-B708-217F067053E9}" type="parTrans" cxnId="{983C148F-7AA0-44C0-BC6D-458216203929}">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AF8D5B10-C30F-49CF-8529-A57A6EB7A593}" type="sibTrans" cxnId="{983C148F-7AA0-44C0-BC6D-458216203929}">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A6E038C9-6867-494C-A8E6-3DC0A7288B07}">
      <dgm:prSet custT="1"/>
      <dgm:spPr/>
      <dgm:t>
        <a:bodyPr/>
        <a:lstStyle/>
        <a:p>
          <a:r>
            <a:rPr lang="en-ZA" sz="1600">
              <a:latin typeface="Tahoma" panose="020B0604030504040204" pitchFamily="34" charset="0"/>
              <a:ea typeface="Tahoma" panose="020B0604030504040204" pitchFamily="34" charset="0"/>
              <a:cs typeface="Tahoma" panose="020B0604030504040204" pitchFamily="34" charset="0"/>
            </a:rPr>
            <a:t>Capacity to plan (evidence based) short, medium to long term</a:t>
          </a:r>
          <a:endParaRPr lang="en-US" sz="1600">
            <a:latin typeface="Tahoma" panose="020B0604030504040204" pitchFamily="34" charset="0"/>
            <a:ea typeface="Tahoma" panose="020B0604030504040204" pitchFamily="34" charset="0"/>
            <a:cs typeface="Tahoma" panose="020B0604030504040204" pitchFamily="34" charset="0"/>
          </a:endParaRPr>
        </a:p>
      </dgm:t>
    </dgm:pt>
    <dgm:pt modelId="{879C21C7-450A-44BA-8C97-2302DFDF4AAD}" type="parTrans" cxnId="{364ECDDA-0955-438F-B9A5-E0FF81A6C03E}">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48EF3FF2-80AB-46D7-BF03-984F6B88DD77}" type="sibTrans" cxnId="{364ECDDA-0955-438F-B9A5-E0FF81A6C03E}">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C4889E85-3CD2-4940-A047-A310AE173AF1}">
      <dgm:prSet custT="1"/>
      <dgm:spPr/>
      <dgm:t>
        <a:bodyPr/>
        <a:lstStyle/>
        <a:p>
          <a:r>
            <a:rPr lang="en-ZA" sz="1600">
              <a:latin typeface="Tahoma" panose="020B0604030504040204" pitchFamily="34" charset="0"/>
              <a:ea typeface="Tahoma" panose="020B0604030504040204" pitchFamily="34" charset="0"/>
              <a:cs typeface="Tahoma" panose="020B0604030504040204" pitchFamily="34" charset="0"/>
            </a:rPr>
            <a:t>Strong centre (coherence, coordination and line of sight)</a:t>
          </a:r>
          <a:endParaRPr lang="en-US" sz="1600">
            <a:latin typeface="Tahoma" panose="020B0604030504040204" pitchFamily="34" charset="0"/>
            <a:ea typeface="Tahoma" panose="020B0604030504040204" pitchFamily="34" charset="0"/>
            <a:cs typeface="Tahoma" panose="020B0604030504040204" pitchFamily="34" charset="0"/>
          </a:endParaRPr>
        </a:p>
      </dgm:t>
    </dgm:pt>
    <dgm:pt modelId="{A09B4CA7-D665-4AE1-9017-D5B2BF77D4BA}" type="parTrans" cxnId="{77F12F86-7098-4BF5-808C-9D209BD67AB4}">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A0DB39E4-C765-450A-85DF-A609D4C0DE82}" type="sibTrans" cxnId="{77F12F86-7098-4BF5-808C-9D209BD67AB4}">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9482AD4E-CB98-4491-A8FF-F54FF1A7BC26}">
      <dgm:prSet custT="1"/>
      <dgm:spPr/>
      <dgm:t>
        <a:bodyPr/>
        <a:lstStyle/>
        <a:p>
          <a:r>
            <a:rPr lang="en-ZA" sz="1600">
              <a:latin typeface="Tahoma" panose="020B0604030504040204" pitchFamily="34" charset="0"/>
              <a:ea typeface="Tahoma" panose="020B0604030504040204" pitchFamily="34" charset="0"/>
              <a:cs typeface="Tahoma" panose="020B0604030504040204" pitchFamily="34" charset="0"/>
            </a:rPr>
            <a:t>Prudent use of resources</a:t>
          </a:r>
          <a:endParaRPr lang="en-US" sz="1600">
            <a:latin typeface="Tahoma" panose="020B0604030504040204" pitchFamily="34" charset="0"/>
            <a:ea typeface="Tahoma" panose="020B0604030504040204" pitchFamily="34" charset="0"/>
            <a:cs typeface="Tahoma" panose="020B0604030504040204" pitchFamily="34" charset="0"/>
          </a:endParaRPr>
        </a:p>
      </dgm:t>
    </dgm:pt>
    <dgm:pt modelId="{23ED1C43-8ECE-48AD-956F-FFF7FAF63890}" type="parTrans" cxnId="{2BD21B7D-DF2C-4F67-9D87-B05AD3267D9F}">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756E02F4-89E8-4D67-8DD0-D522B0F28E73}" type="sibTrans" cxnId="{2BD21B7D-DF2C-4F67-9D87-B05AD3267D9F}">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AA900504-CB81-4F2F-AEEC-5D2FC57B7465}">
      <dgm:prSet custT="1"/>
      <dgm:spPr/>
      <dgm:t>
        <a:bodyPr/>
        <a:lstStyle/>
        <a:p>
          <a:r>
            <a:rPr lang="en-ZA" sz="1600" dirty="0">
              <a:latin typeface="Tahoma" panose="020B0604030504040204" pitchFamily="34" charset="0"/>
              <a:ea typeface="Tahoma" panose="020B0604030504040204" pitchFamily="34" charset="0"/>
              <a:cs typeface="Tahoma" panose="020B0604030504040204" pitchFamily="34" charset="0"/>
            </a:rPr>
            <a:t>Effective governance and transparent government</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4073166E-C184-4DA0-845F-46C9EF671CDF}" type="parTrans" cxnId="{3A906B63-4363-4D16-A8CC-9A0287170AA7}">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197FEBE9-03C9-4898-A90E-8CEE842959C4}" type="sibTrans" cxnId="{3A906B63-4363-4D16-A8CC-9A0287170AA7}">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DFD46D3D-DBA3-42DD-9B4B-8B3F8B3F99B4}">
      <dgm:prSet custT="1"/>
      <dgm:spPr/>
      <dgm:t>
        <a:bodyPr/>
        <a:lstStyle/>
        <a:p>
          <a:r>
            <a:rPr lang="en-ZA" sz="1600">
              <a:latin typeface="Tahoma" panose="020B0604030504040204" pitchFamily="34" charset="0"/>
              <a:ea typeface="Tahoma" panose="020B0604030504040204" pitchFamily="34" charset="0"/>
              <a:cs typeface="Tahoma" panose="020B0604030504040204" pitchFamily="34" charset="0"/>
            </a:rPr>
            <a:t>Compacts with social partners</a:t>
          </a:r>
          <a:endParaRPr lang="en-US" sz="1600">
            <a:latin typeface="Tahoma" panose="020B0604030504040204" pitchFamily="34" charset="0"/>
            <a:ea typeface="Tahoma" panose="020B0604030504040204" pitchFamily="34" charset="0"/>
            <a:cs typeface="Tahoma" panose="020B0604030504040204" pitchFamily="34" charset="0"/>
          </a:endParaRPr>
        </a:p>
      </dgm:t>
    </dgm:pt>
    <dgm:pt modelId="{2D1ED218-E796-47BB-9F26-CD64F3D21A9A}" type="parTrans" cxnId="{13BA6B43-C308-4783-9CD7-5A17AEAA3E21}">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B40E692B-3C98-492D-B6A7-89D26FE560D6}" type="sibTrans" cxnId="{13BA6B43-C308-4783-9CD7-5A17AEAA3E21}">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78B7E916-7396-4674-90FE-C9C1B5F4CB09}">
      <dgm:prSet custT="1"/>
      <dgm:spPr/>
      <dgm:t>
        <a:bodyPr/>
        <a:lstStyle/>
        <a:p>
          <a:r>
            <a:rPr lang="en-ZA" sz="1600">
              <a:latin typeface="Tahoma" panose="020B0604030504040204" pitchFamily="34" charset="0"/>
              <a:ea typeface="Tahoma" panose="020B0604030504040204" pitchFamily="34" charset="0"/>
              <a:cs typeface="Tahoma" panose="020B0604030504040204" pitchFamily="34" charset="0"/>
            </a:rPr>
            <a:t>Quality of decisions</a:t>
          </a:r>
          <a:endParaRPr lang="en-US" sz="1600">
            <a:latin typeface="Tahoma" panose="020B0604030504040204" pitchFamily="34" charset="0"/>
            <a:ea typeface="Tahoma" panose="020B0604030504040204" pitchFamily="34" charset="0"/>
            <a:cs typeface="Tahoma" panose="020B0604030504040204" pitchFamily="34" charset="0"/>
          </a:endParaRPr>
        </a:p>
      </dgm:t>
    </dgm:pt>
    <dgm:pt modelId="{B142A7AF-29CE-4470-AB9C-2985FD443D21}" type="parTrans" cxnId="{91EDD877-E684-460D-A52C-EBE0C4822E42}">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E80844F3-5B91-411C-A1D1-94DB311432A8}" type="sibTrans" cxnId="{91EDD877-E684-460D-A52C-EBE0C4822E42}">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0C9E769D-3180-4DE9-A41A-A1749CF5EEB4}" type="pres">
      <dgm:prSet presAssocID="{7EE23611-C4E8-4571-B4CF-D059F96E661C}" presName="vert0" presStyleCnt="0">
        <dgm:presLayoutVars>
          <dgm:dir/>
          <dgm:animOne val="branch"/>
          <dgm:animLvl val="lvl"/>
        </dgm:presLayoutVars>
      </dgm:prSet>
      <dgm:spPr/>
      <dgm:t>
        <a:bodyPr/>
        <a:lstStyle/>
        <a:p>
          <a:endParaRPr lang="en-US"/>
        </a:p>
      </dgm:t>
    </dgm:pt>
    <dgm:pt modelId="{8129BA62-8CB9-4B48-8DD4-D98125EAB148}" type="pres">
      <dgm:prSet presAssocID="{C4C97F48-637C-4C81-9C53-7E022F615794}" presName="thickLine" presStyleLbl="alignNode1" presStyleIdx="0" presStyleCnt="10"/>
      <dgm:spPr/>
    </dgm:pt>
    <dgm:pt modelId="{05D8AD12-8D23-4AA8-B3F3-27E95F875477}" type="pres">
      <dgm:prSet presAssocID="{C4C97F48-637C-4C81-9C53-7E022F615794}" presName="horz1" presStyleCnt="0"/>
      <dgm:spPr/>
    </dgm:pt>
    <dgm:pt modelId="{674C0185-81DB-4D82-B402-4CDAA7DCE327}" type="pres">
      <dgm:prSet presAssocID="{C4C97F48-637C-4C81-9C53-7E022F615794}" presName="tx1" presStyleLbl="revTx" presStyleIdx="0" presStyleCnt="10"/>
      <dgm:spPr/>
      <dgm:t>
        <a:bodyPr/>
        <a:lstStyle/>
        <a:p>
          <a:endParaRPr lang="en-US"/>
        </a:p>
      </dgm:t>
    </dgm:pt>
    <dgm:pt modelId="{EE844D6B-B99B-4153-BFAB-DA2538A014C1}" type="pres">
      <dgm:prSet presAssocID="{C4C97F48-637C-4C81-9C53-7E022F615794}" presName="vert1" presStyleCnt="0"/>
      <dgm:spPr/>
    </dgm:pt>
    <dgm:pt modelId="{28F32E67-4164-4DF9-90AB-8D36C5007ED0}" type="pres">
      <dgm:prSet presAssocID="{59499137-F3E8-4041-B54B-A3070904F542}" presName="thickLine" presStyleLbl="alignNode1" presStyleIdx="1" presStyleCnt="10"/>
      <dgm:spPr/>
    </dgm:pt>
    <dgm:pt modelId="{219A888F-8FCD-4FD9-9EE4-D7930638A2E2}" type="pres">
      <dgm:prSet presAssocID="{59499137-F3E8-4041-B54B-A3070904F542}" presName="horz1" presStyleCnt="0"/>
      <dgm:spPr/>
    </dgm:pt>
    <dgm:pt modelId="{3B543B0C-25FD-4CD1-BC61-C28522BCF1CD}" type="pres">
      <dgm:prSet presAssocID="{59499137-F3E8-4041-B54B-A3070904F542}" presName="tx1" presStyleLbl="revTx" presStyleIdx="1" presStyleCnt="10"/>
      <dgm:spPr/>
      <dgm:t>
        <a:bodyPr/>
        <a:lstStyle/>
        <a:p>
          <a:endParaRPr lang="en-US"/>
        </a:p>
      </dgm:t>
    </dgm:pt>
    <dgm:pt modelId="{90BFED12-8EBC-4103-9F8E-15F81576A470}" type="pres">
      <dgm:prSet presAssocID="{59499137-F3E8-4041-B54B-A3070904F542}" presName="vert1" presStyleCnt="0"/>
      <dgm:spPr/>
    </dgm:pt>
    <dgm:pt modelId="{905505EE-1EF4-4EF8-A411-7A22AEF6087E}" type="pres">
      <dgm:prSet presAssocID="{5D8254CB-601B-4008-A813-0D5A270D5153}" presName="thickLine" presStyleLbl="alignNode1" presStyleIdx="2" presStyleCnt="10"/>
      <dgm:spPr/>
    </dgm:pt>
    <dgm:pt modelId="{50159789-F164-4425-B799-82448C8E1DF7}" type="pres">
      <dgm:prSet presAssocID="{5D8254CB-601B-4008-A813-0D5A270D5153}" presName="horz1" presStyleCnt="0"/>
      <dgm:spPr/>
    </dgm:pt>
    <dgm:pt modelId="{855ADD6F-619E-4C6B-B2F9-E425079F1A28}" type="pres">
      <dgm:prSet presAssocID="{5D8254CB-601B-4008-A813-0D5A270D5153}" presName="tx1" presStyleLbl="revTx" presStyleIdx="2" presStyleCnt="10"/>
      <dgm:spPr/>
      <dgm:t>
        <a:bodyPr/>
        <a:lstStyle/>
        <a:p>
          <a:endParaRPr lang="en-US"/>
        </a:p>
      </dgm:t>
    </dgm:pt>
    <dgm:pt modelId="{474AB6F6-395D-4FAE-AB81-3FDA76A117DC}" type="pres">
      <dgm:prSet presAssocID="{5D8254CB-601B-4008-A813-0D5A270D5153}" presName="vert1" presStyleCnt="0"/>
      <dgm:spPr/>
    </dgm:pt>
    <dgm:pt modelId="{A3B2F2B1-440A-4CF1-A6CB-344DB7B97BC1}" type="pres">
      <dgm:prSet presAssocID="{6C5E884E-0197-47B4-BC5B-FB11ABEB0CEB}" presName="thickLine" presStyleLbl="alignNode1" presStyleIdx="3" presStyleCnt="10"/>
      <dgm:spPr/>
    </dgm:pt>
    <dgm:pt modelId="{51B416CA-07E7-410A-ABAC-73B34F4333AD}" type="pres">
      <dgm:prSet presAssocID="{6C5E884E-0197-47B4-BC5B-FB11ABEB0CEB}" presName="horz1" presStyleCnt="0"/>
      <dgm:spPr/>
    </dgm:pt>
    <dgm:pt modelId="{17B48CC7-7CB4-4BFA-9E90-71EDDCD3081E}" type="pres">
      <dgm:prSet presAssocID="{6C5E884E-0197-47B4-BC5B-FB11ABEB0CEB}" presName="tx1" presStyleLbl="revTx" presStyleIdx="3" presStyleCnt="10"/>
      <dgm:spPr/>
      <dgm:t>
        <a:bodyPr/>
        <a:lstStyle/>
        <a:p>
          <a:endParaRPr lang="en-US"/>
        </a:p>
      </dgm:t>
    </dgm:pt>
    <dgm:pt modelId="{59AE4B75-3D48-47C4-8AE8-16F9F8E68A79}" type="pres">
      <dgm:prSet presAssocID="{6C5E884E-0197-47B4-BC5B-FB11ABEB0CEB}" presName="vert1" presStyleCnt="0"/>
      <dgm:spPr/>
    </dgm:pt>
    <dgm:pt modelId="{B0DA4873-CCB1-4F25-A327-89050144108D}" type="pres">
      <dgm:prSet presAssocID="{A6E038C9-6867-494C-A8E6-3DC0A7288B07}" presName="thickLine" presStyleLbl="alignNode1" presStyleIdx="4" presStyleCnt="10"/>
      <dgm:spPr/>
    </dgm:pt>
    <dgm:pt modelId="{740C39DC-210F-4A17-A419-16A2B8E759EC}" type="pres">
      <dgm:prSet presAssocID="{A6E038C9-6867-494C-A8E6-3DC0A7288B07}" presName="horz1" presStyleCnt="0"/>
      <dgm:spPr/>
    </dgm:pt>
    <dgm:pt modelId="{02B29BB5-A136-4785-9B41-1B0BDB01363B}" type="pres">
      <dgm:prSet presAssocID="{A6E038C9-6867-494C-A8E6-3DC0A7288B07}" presName="tx1" presStyleLbl="revTx" presStyleIdx="4" presStyleCnt="10"/>
      <dgm:spPr/>
      <dgm:t>
        <a:bodyPr/>
        <a:lstStyle/>
        <a:p>
          <a:endParaRPr lang="en-US"/>
        </a:p>
      </dgm:t>
    </dgm:pt>
    <dgm:pt modelId="{B66B9CD7-E5E7-4D4C-8550-C14CB220E086}" type="pres">
      <dgm:prSet presAssocID="{A6E038C9-6867-494C-A8E6-3DC0A7288B07}" presName="vert1" presStyleCnt="0"/>
      <dgm:spPr/>
    </dgm:pt>
    <dgm:pt modelId="{09F1B7E5-5873-4CB0-AAD0-4817BD23D4EA}" type="pres">
      <dgm:prSet presAssocID="{C4889E85-3CD2-4940-A047-A310AE173AF1}" presName="thickLine" presStyleLbl="alignNode1" presStyleIdx="5" presStyleCnt="10"/>
      <dgm:spPr/>
    </dgm:pt>
    <dgm:pt modelId="{0CAD312E-EAC5-4C4A-98C3-3D47C68DE98D}" type="pres">
      <dgm:prSet presAssocID="{C4889E85-3CD2-4940-A047-A310AE173AF1}" presName="horz1" presStyleCnt="0"/>
      <dgm:spPr/>
    </dgm:pt>
    <dgm:pt modelId="{B84AEACB-1344-4DE3-8668-7FAB36D03945}" type="pres">
      <dgm:prSet presAssocID="{C4889E85-3CD2-4940-A047-A310AE173AF1}" presName="tx1" presStyleLbl="revTx" presStyleIdx="5" presStyleCnt="10" custLinFactNeighborY="7547"/>
      <dgm:spPr/>
      <dgm:t>
        <a:bodyPr/>
        <a:lstStyle/>
        <a:p>
          <a:endParaRPr lang="en-US"/>
        </a:p>
      </dgm:t>
    </dgm:pt>
    <dgm:pt modelId="{3B0300A5-6F41-46C4-86E7-0FD2FA1124C2}" type="pres">
      <dgm:prSet presAssocID="{C4889E85-3CD2-4940-A047-A310AE173AF1}" presName="vert1" presStyleCnt="0"/>
      <dgm:spPr/>
    </dgm:pt>
    <dgm:pt modelId="{B039141E-0BC3-49B0-BFAF-89093759E93C}" type="pres">
      <dgm:prSet presAssocID="{9482AD4E-CB98-4491-A8FF-F54FF1A7BC26}" presName="thickLine" presStyleLbl="alignNode1" presStyleIdx="6" presStyleCnt="10"/>
      <dgm:spPr/>
    </dgm:pt>
    <dgm:pt modelId="{73120A60-6549-4F2B-BDD2-D0AFA2642769}" type="pres">
      <dgm:prSet presAssocID="{9482AD4E-CB98-4491-A8FF-F54FF1A7BC26}" presName="horz1" presStyleCnt="0"/>
      <dgm:spPr/>
    </dgm:pt>
    <dgm:pt modelId="{C4DC8798-69B9-42F9-81D3-CBE9330D09C4}" type="pres">
      <dgm:prSet presAssocID="{9482AD4E-CB98-4491-A8FF-F54FF1A7BC26}" presName="tx1" presStyleLbl="revTx" presStyleIdx="6" presStyleCnt="10" custLinFactNeighborY="15659"/>
      <dgm:spPr/>
      <dgm:t>
        <a:bodyPr/>
        <a:lstStyle/>
        <a:p>
          <a:endParaRPr lang="en-US"/>
        </a:p>
      </dgm:t>
    </dgm:pt>
    <dgm:pt modelId="{CF8FB187-77B3-47B0-85F3-1D5142F5C513}" type="pres">
      <dgm:prSet presAssocID="{9482AD4E-CB98-4491-A8FF-F54FF1A7BC26}" presName="vert1" presStyleCnt="0"/>
      <dgm:spPr/>
    </dgm:pt>
    <dgm:pt modelId="{5B8ADECC-EFC4-4106-82C8-84A1B5049AD4}" type="pres">
      <dgm:prSet presAssocID="{AA900504-CB81-4F2F-AEEC-5D2FC57B7465}" presName="thickLine" presStyleLbl="alignNode1" presStyleIdx="7" presStyleCnt="10"/>
      <dgm:spPr/>
    </dgm:pt>
    <dgm:pt modelId="{A8AA6B94-1D19-42F6-9164-70D0EBC46D20}" type="pres">
      <dgm:prSet presAssocID="{AA900504-CB81-4F2F-AEEC-5D2FC57B7465}" presName="horz1" presStyleCnt="0"/>
      <dgm:spPr/>
    </dgm:pt>
    <dgm:pt modelId="{1D4B98D1-D6B1-4D0A-ADED-77C6EE2C4BA7}" type="pres">
      <dgm:prSet presAssocID="{AA900504-CB81-4F2F-AEEC-5D2FC57B7465}" presName="tx1" presStyleLbl="revTx" presStyleIdx="7" presStyleCnt="10"/>
      <dgm:spPr/>
      <dgm:t>
        <a:bodyPr/>
        <a:lstStyle/>
        <a:p>
          <a:endParaRPr lang="en-US"/>
        </a:p>
      </dgm:t>
    </dgm:pt>
    <dgm:pt modelId="{A9560D2C-7CFA-46FF-B766-2EBE5B24A762}" type="pres">
      <dgm:prSet presAssocID="{AA900504-CB81-4F2F-AEEC-5D2FC57B7465}" presName="vert1" presStyleCnt="0"/>
      <dgm:spPr/>
    </dgm:pt>
    <dgm:pt modelId="{FBFAAF48-D2C8-441F-9642-05E40918EC43}" type="pres">
      <dgm:prSet presAssocID="{DFD46D3D-DBA3-42DD-9B4B-8B3F8B3F99B4}" presName="thickLine" presStyleLbl="alignNode1" presStyleIdx="8" presStyleCnt="10"/>
      <dgm:spPr/>
    </dgm:pt>
    <dgm:pt modelId="{5A6573FE-A5B7-4AAD-A775-B529398CFA3F}" type="pres">
      <dgm:prSet presAssocID="{DFD46D3D-DBA3-42DD-9B4B-8B3F8B3F99B4}" presName="horz1" presStyleCnt="0"/>
      <dgm:spPr/>
    </dgm:pt>
    <dgm:pt modelId="{61C97109-17C7-41D9-ADFA-2F220D5A5E9C}" type="pres">
      <dgm:prSet presAssocID="{DFD46D3D-DBA3-42DD-9B4B-8B3F8B3F99B4}" presName="tx1" presStyleLbl="revTx" presStyleIdx="8" presStyleCnt="10"/>
      <dgm:spPr/>
      <dgm:t>
        <a:bodyPr/>
        <a:lstStyle/>
        <a:p>
          <a:endParaRPr lang="en-US"/>
        </a:p>
      </dgm:t>
    </dgm:pt>
    <dgm:pt modelId="{9BADB756-8976-48FF-967B-31F32131E176}" type="pres">
      <dgm:prSet presAssocID="{DFD46D3D-DBA3-42DD-9B4B-8B3F8B3F99B4}" presName="vert1" presStyleCnt="0"/>
      <dgm:spPr/>
    </dgm:pt>
    <dgm:pt modelId="{A3674843-1B6E-440E-83E6-80F308D6142F}" type="pres">
      <dgm:prSet presAssocID="{78B7E916-7396-4674-90FE-C9C1B5F4CB09}" presName="thickLine" presStyleLbl="alignNode1" presStyleIdx="9" presStyleCnt="10"/>
      <dgm:spPr/>
    </dgm:pt>
    <dgm:pt modelId="{4B06B970-F202-479E-9FCD-6E523FDC7871}" type="pres">
      <dgm:prSet presAssocID="{78B7E916-7396-4674-90FE-C9C1B5F4CB09}" presName="horz1" presStyleCnt="0"/>
      <dgm:spPr/>
    </dgm:pt>
    <dgm:pt modelId="{BCC45B41-EE7D-472B-9EAE-9D34DBAAB94E}" type="pres">
      <dgm:prSet presAssocID="{78B7E916-7396-4674-90FE-C9C1B5F4CB09}" presName="tx1" presStyleLbl="revTx" presStyleIdx="9" presStyleCnt="10"/>
      <dgm:spPr/>
      <dgm:t>
        <a:bodyPr/>
        <a:lstStyle/>
        <a:p>
          <a:endParaRPr lang="en-US"/>
        </a:p>
      </dgm:t>
    </dgm:pt>
    <dgm:pt modelId="{FA5CC0B4-168A-4FD1-8FC0-83819CDD0E12}" type="pres">
      <dgm:prSet presAssocID="{78B7E916-7396-4674-90FE-C9C1B5F4CB09}" presName="vert1" presStyleCnt="0"/>
      <dgm:spPr/>
    </dgm:pt>
  </dgm:ptLst>
  <dgm:cxnLst>
    <dgm:cxn modelId="{91EDD877-E684-460D-A52C-EBE0C4822E42}" srcId="{7EE23611-C4E8-4571-B4CF-D059F96E661C}" destId="{78B7E916-7396-4674-90FE-C9C1B5F4CB09}" srcOrd="9" destOrd="0" parTransId="{B142A7AF-29CE-4470-AB9C-2985FD443D21}" sibTransId="{E80844F3-5B91-411C-A1D1-94DB311432A8}"/>
    <dgm:cxn modelId="{C5389E73-64FB-44DC-9643-18F293DD33CE}" type="presOf" srcId="{7EE23611-C4E8-4571-B4CF-D059F96E661C}" destId="{0C9E769D-3180-4DE9-A41A-A1749CF5EEB4}" srcOrd="0" destOrd="0" presId="urn:microsoft.com/office/officeart/2008/layout/LinedList"/>
    <dgm:cxn modelId="{364ECDDA-0955-438F-B9A5-E0FF81A6C03E}" srcId="{7EE23611-C4E8-4571-B4CF-D059F96E661C}" destId="{A6E038C9-6867-494C-A8E6-3DC0A7288B07}" srcOrd="4" destOrd="0" parTransId="{879C21C7-450A-44BA-8C97-2302DFDF4AAD}" sibTransId="{48EF3FF2-80AB-46D7-BF03-984F6B88DD77}"/>
    <dgm:cxn modelId="{5B23C9DC-2F4A-45BC-9FC1-5D6380036853}" type="presOf" srcId="{A6E038C9-6867-494C-A8E6-3DC0A7288B07}" destId="{02B29BB5-A136-4785-9B41-1B0BDB01363B}" srcOrd="0" destOrd="0" presId="urn:microsoft.com/office/officeart/2008/layout/LinedList"/>
    <dgm:cxn modelId="{983C148F-7AA0-44C0-BC6D-458216203929}" srcId="{7EE23611-C4E8-4571-B4CF-D059F96E661C}" destId="{6C5E884E-0197-47B4-BC5B-FB11ABEB0CEB}" srcOrd="3" destOrd="0" parTransId="{1A938D92-4366-4633-B708-217F067053E9}" sibTransId="{AF8D5B10-C30F-49CF-8529-A57A6EB7A593}"/>
    <dgm:cxn modelId="{2301BB12-C07D-449B-BD27-38B63677DE6B}" type="presOf" srcId="{C4C97F48-637C-4C81-9C53-7E022F615794}" destId="{674C0185-81DB-4D82-B402-4CDAA7DCE327}" srcOrd="0" destOrd="0" presId="urn:microsoft.com/office/officeart/2008/layout/LinedList"/>
    <dgm:cxn modelId="{31134415-8EA5-429A-88B9-4F592014BFBF}" srcId="{7EE23611-C4E8-4571-B4CF-D059F96E661C}" destId="{59499137-F3E8-4041-B54B-A3070904F542}" srcOrd="1" destOrd="0" parTransId="{277EC361-FF08-40D2-B759-C5C68238F076}" sibTransId="{6D4617C1-B941-4557-9325-D1F1AB5D5F2B}"/>
    <dgm:cxn modelId="{E62FEC47-EB6A-406E-9F43-9279F5999953}" type="presOf" srcId="{C4889E85-3CD2-4940-A047-A310AE173AF1}" destId="{B84AEACB-1344-4DE3-8668-7FAB36D03945}" srcOrd="0" destOrd="0" presId="urn:microsoft.com/office/officeart/2008/layout/LinedList"/>
    <dgm:cxn modelId="{2AF941FB-1D63-475D-A012-B9E4C905F1EA}" type="presOf" srcId="{9482AD4E-CB98-4491-A8FF-F54FF1A7BC26}" destId="{C4DC8798-69B9-42F9-81D3-CBE9330D09C4}" srcOrd="0" destOrd="0" presId="urn:microsoft.com/office/officeart/2008/layout/LinedList"/>
    <dgm:cxn modelId="{82F9D696-3FAE-4BCF-BA85-9018C38FECD9}" type="presOf" srcId="{AA900504-CB81-4F2F-AEEC-5D2FC57B7465}" destId="{1D4B98D1-D6B1-4D0A-ADED-77C6EE2C4BA7}" srcOrd="0" destOrd="0" presId="urn:microsoft.com/office/officeart/2008/layout/LinedList"/>
    <dgm:cxn modelId="{EA23B8AF-4C17-456B-A6CC-91AAEB11CEF0}" type="presOf" srcId="{78B7E916-7396-4674-90FE-C9C1B5F4CB09}" destId="{BCC45B41-EE7D-472B-9EAE-9D34DBAAB94E}" srcOrd="0" destOrd="0" presId="urn:microsoft.com/office/officeart/2008/layout/LinedList"/>
    <dgm:cxn modelId="{2BD21B7D-DF2C-4F67-9D87-B05AD3267D9F}" srcId="{7EE23611-C4E8-4571-B4CF-D059F96E661C}" destId="{9482AD4E-CB98-4491-A8FF-F54FF1A7BC26}" srcOrd="6" destOrd="0" parTransId="{23ED1C43-8ECE-48AD-956F-FFF7FAF63890}" sibTransId="{756E02F4-89E8-4D67-8DD0-D522B0F28E73}"/>
    <dgm:cxn modelId="{CB8349F9-91A3-4917-860C-8372C00BF29E}" srcId="{7EE23611-C4E8-4571-B4CF-D059F96E661C}" destId="{C4C97F48-637C-4C81-9C53-7E022F615794}" srcOrd="0" destOrd="0" parTransId="{511EC971-8413-47C8-839B-217407BC7D01}" sibTransId="{78717928-65C4-40E8-A33B-353C0F1EB9E0}"/>
    <dgm:cxn modelId="{3A906B63-4363-4D16-A8CC-9A0287170AA7}" srcId="{7EE23611-C4E8-4571-B4CF-D059F96E661C}" destId="{AA900504-CB81-4F2F-AEEC-5D2FC57B7465}" srcOrd="7" destOrd="0" parTransId="{4073166E-C184-4DA0-845F-46C9EF671CDF}" sibTransId="{197FEBE9-03C9-4898-A90E-8CEE842959C4}"/>
    <dgm:cxn modelId="{13BA6B43-C308-4783-9CD7-5A17AEAA3E21}" srcId="{7EE23611-C4E8-4571-B4CF-D059F96E661C}" destId="{DFD46D3D-DBA3-42DD-9B4B-8B3F8B3F99B4}" srcOrd="8" destOrd="0" parTransId="{2D1ED218-E796-47BB-9F26-CD64F3D21A9A}" sibTransId="{B40E692B-3C98-492D-B6A7-89D26FE560D6}"/>
    <dgm:cxn modelId="{77F12F86-7098-4BF5-808C-9D209BD67AB4}" srcId="{7EE23611-C4E8-4571-B4CF-D059F96E661C}" destId="{C4889E85-3CD2-4940-A047-A310AE173AF1}" srcOrd="5" destOrd="0" parTransId="{A09B4CA7-D665-4AE1-9017-D5B2BF77D4BA}" sibTransId="{A0DB39E4-C765-450A-85DF-A609D4C0DE82}"/>
    <dgm:cxn modelId="{889A6EE1-4573-4A50-8F64-6CDA41767F37}" type="presOf" srcId="{59499137-F3E8-4041-B54B-A3070904F542}" destId="{3B543B0C-25FD-4CD1-BC61-C28522BCF1CD}" srcOrd="0" destOrd="0" presId="urn:microsoft.com/office/officeart/2008/layout/LinedList"/>
    <dgm:cxn modelId="{5080A3C5-3099-4181-8274-2EEBFB699CF9}" type="presOf" srcId="{5D8254CB-601B-4008-A813-0D5A270D5153}" destId="{855ADD6F-619E-4C6B-B2F9-E425079F1A28}" srcOrd="0" destOrd="0" presId="urn:microsoft.com/office/officeart/2008/layout/LinedList"/>
    <dgm:cxn modelId="{DDC60440-703B-4CF1-908E-D6487D3A0665}" type="presOf" srcId="{DFD46D3D-DBA3-42DD-9B4B-8B3F8B3F99B4}" destId="{61C97109-17C7-41D9-ADFA-2F220D5A5E9C}" srcOrd="0" destOrd="0" presId="urn:microsoft.com/office/officeart/2008/layout/LinedList"/>
    <dgm:cxn modelId="{684A8009-850C-4380-A015-0098E075E8E1}" srcId="{7EE23611-C4E8-4571-B4CF-D059F96E661C}" destId="{5D8254CB-601B-4008-A813-0D5A270D5153}" srcOrd="2" destOrd="0" parTransId="{DFAC4108-3D65-4625-BB8F-2393C312ECB0}" sibTransId="{0D350312-A315-498C-B9DA-615D2417AE8C}"/>
    <dgm:cxn modelId="{55E94858-3E93-4589-BB42-FBF5DE0DC149}" type="presOf" srcId="{6C5E884E-0197-47B4-BC5B-FB11ABEB0CEB}" destId="{17B48CC7-7CB4-4BFA-9E90-71EDDCD3081E}" srcOrd="0" destOrd="0" presId="urn:microsoft.com/office/officeart/2008/layout/LinedList"/>
    <dgm:cxn modelId="{F954ECDD-7648-4726-88EB-423401520530}" type="presParOf" srcId="{0C9E769D-3180-4DE9-A41A-A1749CF5EEB4}" destId="{8129BA62-8CB9-4B48-8DD4-D98125EAB148}" srcOrd="0" destOrd="0" presId="urn:microsoft.com/office/officeart/2008/layout/LinedList"/>
    <dgm:cxn modelId="{D2C0B6DA-9A2D-4D04-9A2C-A2514579375E}" type="presParOf" srcId="{0C9E769D-3180-4DE9-A41A-A1749CF5EEB4}" destId="{05D8AD12-8D23-4AA8-B3F3-27E95F875477}" srcOrd="1" destOrd="0" presId="urn:microsoft.com/office/officeart/2008/layout/LinedList"/>
    <dgm:cxn modelId="{5EC79A59-7E69-4DDD-95A3-8F618BD460CF}" type="presParOf" srcId="{05D8AD12-8D23-4AA8-B3F3-27E95F875477}" destId="{674C0185-81DB-4D82-B402-4CDAA7DCE327}" srcOrd="0" destOrd="0" presId="urn:microsoft.com/office/officeart/2008/layout/LinedList"/>
    <dgm:cxn modelId="{198BECEA-C9D0-40E2-BF9E-FE324CAEFFEC}" type="presParOf" srcId="{05D8AD12-8D23-4AA8-B3F3-27E95F875477}" destId="{EE844D6B-B99B-4153-BFAB-DA2538A014C1}" srcOrd="1" destOrd="0" presId="urn:microsoft.com/office/officeart/2008/layout/LinedList"/>
    <dgm:cxn modelId="{D25915FA-405B-425F-8320-C8E99AB4098A}" type="presParOf" srcId="{0C9E769D-3180-4DE9-A41A-A1749CF5EEB4}" destId="{28F32E67-4164-4DF9-90AB-8D36C5007ED0}" srcOrd="2" destOrd="0" presId="urn:microsoft.com/office/officeart/2008/layout/LinedList"/>
    <dgm:cxn modelId="{BE33E84F-F98E-4AD7-8D5C-09CF1361AF28}" type="presParOf" srcId="{0C9E769D-3180-4DE9-A41A-A1749CF5EEB4}" destId="{219A888F-8FCD-4FD9-9EE4-D7930638A2E2}" srcOrd="3" destOrd="0" presId="urn:microsoft.com/office/officeart/2008/layout/LinedList"/>
    <dgm:cxn modelId="{E3D58FF7-5A88-4A04-8BBE-F7EC45A2B490}" type="presParOf" srcId="{219A888F-8FCD-4FD9-9EE4-D7930638A2E2}" destId="{3B543B0C-25FD-4CD1-BC61-C28522BCF1CD}" srcOrd="0" destOrd="0" presId="urn:microsoft.com/office/officeart/2008/layout/LinedList"/>
    <dgm:cxn modelId="{8A9FB48A-DE30-4D24-A68E-3E7F425EDCF9}" type="presParOf" srcId="{219A888F-8FCD-4FD9-9EE4-D7930638A2E2}" destId="{90BFED12-8EBC-4103-9F8E-15F81576A470}" srcOrd="1" destOrd="0" presId="urn:microsoft.com/office/officeart/2008/layout/LinedList"/>
    <dgm:cxn modelId="{3C85FDDC-B6E9-4152-A533-D680E100F1EA}" type="presParOf" srcId="{0C9E769D-3180-4DE9-A41A-A1749CF5EEB4}" destId="{905505EE-1EF4-4EF8-A411-7A22AEF6087E}" srcOrd="4" destOrd="0" presId="urn:microsoft.com/office/officeart/2008/layout/LinedList"/>
    <dgm:cxn modelId="{8AD98D60-F6BC-46D4-8706-DFA3ECB42F18}" type="presParOf" srcId="{0C9E769D-3180-4DE9-A41A-A1749CF5EEB4}" destId="{50159789-F164-4425-B799-82448C8E1DF7}" srcOrd="5" destOrd="0" presId="urn:microsoft.com/office/officeart/2008/layout/LinedList"/>
    <dgm:cxn modelId="{670A76DB-CC97-4E71-9F30-4FB9369BF200}" type="presParOf" srcId="{50159789-F164-4425-B799-82448C8E1DF7}" destId="{855ADD6F-619E-4C6B-B2F9-E425079F1A28}" srcOrd="0" destOrd="0" presId="urn:microsoft.com/office/officeart/2008/layout/LinedList"/>
    <dgm:cxn modelId="{CC551566-A29C-4383-99A2-60B735E88728}" type="presParOf" srcId="{50159789-F164-4425-B799-82448C8E1DF7}" destId="{474AB6F6-395D-4FAE-AB81-3FDA76A117DC}" srcOrd="1" destOrd="0" presId="urn:microsoft.com/office/officeart/2008/layout/LinedList"/>
    <dgm:cxn modelId="{E95A2599-D036-4320-B20F-623CB7CAB9B8}" type="presParOf" srcId="{0C9E769D-3180-4DE9-A41A-A1749CF5EEB4}" destId="{A3B2F2B1-440A-4CF1-A6CB-344DB7B97BC1}" srcOrd="6" destOrd="0" presId="urn:microsoft.com/office/officeart/2008/layout/LinedList"/>
    <dgm:cxn modelId="{7B5ED790-09D0-4ABB-9055-ABD1EBEC57B6}" type="presParOf" srcId="{0C9E769D-3180-4DE9-A41A-A1749CF5EEB4}" destId="{51B416CA-07E7-410A-ABAC-73B34F4333AD}" srcOrd="7" destOrd="0" presId="urn:microsoft.com/office/officeart/2008/layout/LinedList"/>
    <dgm:cxn modelId="{916492EB-34E2-48A0-8AF4-6539A0A870C8}" type="presParOf" srcId="{51B416CA-07E7-410A-ABAC-73B34F4333AD}" destId="{17B48CC7-7CB4-4BFA-9E90-71EDDCD3081E}" srcOrd="0" destOrd="0" presId="urn:microsoft.com/office/officeart/2008/layout/LinedList"/>
    <dgm:cxn modelId="{778E5695-1000-4170-9101-FF55BC2CF25D}" type="presParOf" srcId="{51B416CA-07E7-410A-ABAC-73B34F4333AD}" destId="{59AE4B75-3D48-47C4-8AE8-16F9F8E68A79}" srcOrd="1" destOrd="0" presId="urn:microsoft.com/office/officeart/2008/layout/LinedList"/>
    <dgm:cxn modelId="{1D1B294E-6728-45CD-8038-15597536C97A}" type="presParOf" srcId="{0C9E769D-3180-4DE9-A41A-A1749CF5EEB4}" destId="{B0DA4873-CCB1-4F25-A327-89050144108D}" srcOrd="8" destOrd="0" presId="urn:microsoft.com/office/officeart/2008/layout/LinedList"/>
    <dgm:cxn modelId="{A0B845CC-AB27-4DE0-9100-E8E036AFF49F}" type="presParOf" srcId="{0C9E769D-3180-4DE9-A41A-A1749CF5EEB4}" destId="{740C39DC-210F-4A17-A419-16A2B8E759EC}" srcOrd="9" destOrd="0" presId="urn:microsoft.com/office/officeart/2008/layout/LinedList"/>
    <dgm:cxn modelId="{0DA6C3E5-DA2C-40A5-A63F-508B83143B9E}" type="presParOf" srcId="{740C39DC-210F-4A17-A419-16A2B8E759EC}" destId="{02B29BB5-A136-4785-9B41-1B0BDB01363B}" srcOrd="0" destOrd="0" presId="urn:microsoft.com/office/officeart/2008/layout/LinedList"/>
    <dgm:cxn modelId="{8A6FBEE2-957B-463C-AB2E-44FAA43CABEC}" type="presParOf" srcId="{740C39DC-210F-4A17-A419-16A2B8E759EC}" destId="{B66B9CD7-E5E7-4D4C-8550-C14CB220E086}" srcOrd="1" destOrd="0" presId="urn:microsoft.com/office/officeart/2008/layout/LinedList"/>
    <dgm:cxn modelId="{32C0C4E7-02B5-4044-AD99-06C07B2056A7}" type="presParOf" srcId="{0C9E769D-3180-4DE9-A41A-A1749CF5EEB4}" destId="{09F1B7E5-5873-4CB0-AAD0-4817BD23D4EA}" srcOrd="10" destOrd="0" presId="urn:microsoft.com/office/officeart/2008/layout/LinedList"/>
    <dgm:cxn modelId="{0A400446-69BE-41AE-9381-D5D0978D4B67}" type="presParOf" srcId="{0C9E769D-3180-4DE9-A41A-A1749CF5EEB4}" destId="{0CAD312E-EAC5-4C4A-98C3-3D47C68DE98D}" srcOrd="11" destOrd="0" presId="urn:microsoft.com/office/officeart/2008/layout/LinedList"/>
    <dgm:cxn modelId="{9F215062-49B2-4987-AB11-CA53A53404D1}" type="presParOf" srcId="{0CAD312E-EAC5-4C4A-98C3-3D47C68DE98D}" destId="{B84AEACB-1344-4DE3-8668-7FAB36D03945}" srcOrd="0" destOrd="0" presId="urn:microsoft.com/office/officeart/2008/layout/LinedList"/>
    <dgm:cxn modelId="{33C3082A-5C1E-459F-8DA0-05686C797005}" type="presParOf" srcId="{0CAD312E-EAC5-4C4A-98C3-3D47C68DE98D}" destId="{3B0300A5-6F41-46C4-86E7-0FD2FA1124C2}" srcOrd="1" destOrd="0" presId="urn:microsoft.com/office/officeart/2008/layout/LinedList"/>
    <dgm:cxn modelId="{3A5E6DA0-4187-41E9-89B2-916DFC37803F}" type="presParOf" srcId="{0C9E769D-3180-4DE9-A41A-A1749CF5EEB4}" destId="{B039141E-0BC3-49B0-BFAF-89093759E93C}" srcOrd="12" destOrd="0" presId="urn:microsoft.com/office/officeart/2008/layout/LinedList"/>
    <dgm:cxn modelId="{2DB09A6F-387A-4F2E-A0B2-2C32AF15807A}" type="presParOf" srcId="{0C9E769D-3180-4DE9-A41A-A1749CF5EEB4}" destId="{73120A60-6549-4F2B-BDD2-D0AFA2642769}" srcOrd="13" destOrd="0" presId="urn:microsoft.com/office/officeart/2008/layout/LinedList"/>
    <dgm:cxn modelId="{9FA65BAD-F3B9-4A98-B9A0-E1ED54D7B13F}" type="presParOf" srcId="{73120A60-6549-4F2B-BDD2-D0AFA2642769}" destId="{C4DC8798-69B9-42F9-81D3-CBE9330D09C4}" srcOrd="0" destOrd="0" presId="urn:microsoft.com/office/officeart/2008/layout/LinedList"/>
    <dgm:cxn modelId="{B8AA4997-9729-4A4D-81BE-8D48DC57329D}" type="presParOf" srcId="{73120A60-6549-4F2B-BDD2-D0AFA2642769}" destId="{CF8FB187-77B3-47B0-85F3-1D5142F5C513}" srcOrd="1" destOrd="0" presId="urn:microsoft.com/office/officeart/2008/layout/LinedList"/>
    <dgm:cxn modelId="{E5B6EABF-038C-435A-AE47-00E708362F90}" type="presParOf" srcId="{0C9E769D-3180-4DE9-A41A-A1749CF5EEB4}" destId="{5B8ADECC-EFC4-4106-82C8-84A1B5049AD4}" srcOrd="14" destOrd="0" presId="urn:microsoft.com/office/officeart/2008/layout/LinedList"/>
    <dgm:cxn modelId="{877AB238-0979-45EC-96D8-0453696483BB}" type="presParOf" srcId="{0C9E769D-3180-4DE9-A41A-A1749CF5EEB4}" destId="{A8AA6B94-1D19-42F6-9164-70D0EBC46D20}" srcOrd="15" destOrd="0" presId="urn:microsoft.com/office/officeart/2008/layout/LinedList"/>
    <dgm:cxn modelId="{488BD847-93A9-4FF5-981F-457494A2882A}" type="presParOf" srcId="{A8AA6B94-1D19-42F6-9164-70D0EBC46D20}" destId="{1D4B98D1-D6B1-4D0A-ADED-77C6EE2C4BA7}" srcOrd="0" destOrd="0" presId="urn:microsoft.com/office/officeart/2008/layout/LinedList"/>
    <dgm:cxn modelId="{FA8B4EAA-6ACB-4F7B-8514-63B89B690D00}" type="presParOf" srcId="{A8AA6B94-1D19-42F6-9164-70D0EBC46D20}" destId="{A9560D2C-7CFA-46FF-B766-2EBE5B24A762}" srcOrd="1" destOrd="0" presId="urn:microsoft.com/office/officeart/2008/layout/LinedList"/>
    <dgm:cxn modelId="{1838A8BC-F11F-4B7E-884A-06215ED1AC2D}" type="presParOf" srcId="{0C9E769D-3180-4DE9-A41A-A1749CF5EEB4}" destId="{FBFAAF48-D2C8-441F-9642-05E40918EC43}" srcOrd="16" destOrd="0" presId="urn:microsoft.com/office/officeart/2008/layout/LinedList"/>
    <dgm:cxn modelId="{9D68A039-53EF-4B8D-8E98-1C91FF81B726}" type="presParOf" srcId="{0C9E769D-3180-4DE9-A41A-A1749CF5EEB4}" destId="{5A6573FE-A5B7-4AAD-A775-B529398CFA3F}" srcOrd="17" destOrd="0" presId="urn:microsoft.com/office/officeart/2008/layout/LinedList"/>
    <dgm:cxn modelId="{B6D8439D-9A1D-44A6-9A8E-D47D9A9243B2}" type="presParOf" srcId="{5A6573FE-A5B7-4AAD-A775-B529398CFA3F}" destId="{61C97109-17C7-41D9-ADFA-2F220D5A5E9C}" srcOrd="0" destOrd="0" presId="urn:microsoft.com/office/officeart/2008/layout/LinedList"/>
    <dgm:cxn modelId="{3341D3CA-8270-4C03-BF3B-F2F6E73A4750}" type="presParOf" srcId="{5A6573FE-A5B7-4AAD-A775-B529398CFA3F}" destId="{9BADB756-8976-48FF-967B-31F32131E176}" srcOrd="1" destOrd="0" presId="urn:microsoft.com/office/officeart/2008/layout/LinedList"/>
    <dgm:cxn modelId="{887DD0E9-4D07-4E3F-9FAC-A9B9E670A419}" type="presParOf" srcId="{0C9E769D-3180-4DE9-A41A-A1749CF5EEB4}" destId="{A3674843-1B6E-440E-83E6-80F308D6142F}" srcOrd="18" destOrd="0" presId="urn:microsoft.com/office/officeart/2008/layout/LinedList"/>
    <dgm:cxn modelId="{7E8ECDDD-0A6A-4735-B133-5C2B04B61F5A}" type="presParOf" srcId="{0C9E769D-3180-4DE9-A41A-A1749CF5EEB4}" destId="{4B06B970-F202-479E-9FCD-6E523FDC7871}" srcOrd="19" destOrd="0" presId="urn:microsoft.com/office/officeart/2008/layout/LinedList"/>
    <dgm:cxn modelId="{31366AD3-CDDC-40A6-B065-505B7C3590C2}" type="presParOf" srcId="{4B06B970-F202-479E-9FCD-6E523FDC7871}" destId="{BCC45B41-EE7D-472B-9EAE-9D34DBAAB94E}" srcOrd="0" destOrd="0" presId="urn:microsoft.com/office/officeart/2008/layout/LinedList"/>
    <dgm:cxn modelId="{A2489C80-DD31-4DDA-909C-6BD98C5D82F8}" type="presParOf" srcId="{4B06B970-F202-479E-9FCD-6E523FDC7871}" destId="{FA5CC0B4-168A-4FD1-8FC0-83819CDD0E1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B75BD9-2627-449F-9A6A-484716E7B93D}" type="doc">
      <dgm:prSet loTypeId="urn:microsoft.com/office/officeart/2005/8/layout/default#1" loCatId="list" qsTypeId="urn:microsoft.com/office/officeart/2005/8/quickstyle/simple5" qsCatId="simple" csTypeId="urn:microsoft.com/office/officeart/2005/8/colors/accent2_5" csCatId="accent2" phldr="1"/>
      <dgm:spPr/>
      <dgm:t>
        <a:bodyPr/>
        <a:lstStyle/>
        <a:p>
          <a:endParaRPr lang="en-US"/>
        </a:p>
      </dgm:t>
    </dgm:pt>
    <dgm:pt modelId="{24ABE1A8-AC30-4837-AE94-EB5A6E956DA7}">
      <dgm:prSet phldrT="[Text]"/>
      <dgm:spPr/>
      <dgm:t>
        <a:bodyPr/>
        <a:lstStyle/>
        <a:p>
          <a:pPr>
            <a:buFont typeface="+mj-lt"/>
            <a:buAutoNum type="arabicParenR"/>
          </a:pPr>
          <a:r>
            <a:rPr lang="en-GB">
              <a:latin typeface="Tahoma" panose="020B0604030504040204" pitchFamily="34" charset="0"/>
              <a:ea typeface="Tahoma" panose="020B0604030504040204" pitchFamily="34" charset="0"/>
              <a:cs typeface="Tahoma" panose="020B0604030504040204" pitchFamily="34" charset="0"/>
            </a:rPr>
            <a:t>A functional integrated institution (NSG) </a:t>
          </a:r>
          <a:r>
            <a:rPr lang="en-US">
              <a:latin typeface="Tahoma" panose="020B0604030504040204" pitchFamily="34" charset="0"/>
              <a:ea typeface="Tahoma" panose="020B0604030504040204" pitchFamily="34" charset="0"/>
              <a:cs typeface="Tahoma" panose="020B0604030504040204" pitchFamily="34" charset="0"/>
            </a:rPr>
            <a:t>supporting the delivery of ETD interventions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D80C6B29-E250-46E4-8265-701B704615DC}" type="parTrans" cxnId="{F81132FF-A74E-4AF6-9E96-8CF5C427B97F}">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E34A366-7405-4DF2-A4DB-5A1C91F118BB}" type="sibTrans" cxnId="{F81132FF-A74E-4AF6-9E96-8CF5C427B97F}">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8FD2B69-0A3A-4736-B7DA-91B6B566304E}">
      <dgm:prSet phldrT="[Text]"/>
      <dgm:spPr/>
      <dgm:t>
        <a:bodyPr/>
        <a:lstStyle/>
        <a:p>
          <a:r>
            <a:rPr lang="en-GB">
              <a:latin typeface="Tahoma" panose="020B0604030504040204" pitchFamily="34" charset="0"/>
              <a:ea typeface="Tahoma" panose="020B0604030504040204" pitchFamily="34" charset="0"/>
              <a:cs typeface="Tahoma" panose="020B0604030504040204" pitchFamily="34" charset="0"/>
            </a:rPr>
            <a:t>Competent public servants who are empowered to do their jobs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21817E3-5DE1-4C6E-9906-A1EC5907F81B}" type="parTrans" cxnId="{0FB40A1A-946B-4BFD-8CF7-FC25947C396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C2F51DE-90EA-4E35-856C-C4E87A1CF206}" type="sibTrans" cxnId="{0FB40A1A-946B-4BFD-8CF7-FC25947C396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E55CA78-61A0-4350-AA50-5D627B5FC1CB}">
      <dgm:prSet phldrT="[Text]"/>
      <dgm:spPr/>
      <dgm:t>
        <a:bodyPr/>
        <a:lstStyle/>
        <a:p>
          <a:r>
            <a:rPr lang="en-GB">
              <a:latin typeface="Tahoma" panose="020B0604030504040204" pitchFamily="34" charset="0"/>
              <a:ea typeface="Tahoma" panose="020B0604030504040204" pitchFamily="34" charset="0"/>
              <a:cs typeface="Tahoma" panose="020B0604030504040204" pitchFamily="34" charset="0"/>
            </a:rPr>
            <a:t>Sustainable partnerships and collaboration to support </a:t>
          </a:r>
          <a:r>
            <a:rPr lang="en-ZA">
              <a:latin typeface="Tahoma" panose="020B0604030504040204" pitchFamily="34" charset="0"/>
              <a:ea typeface="Tahoma" panose="020B0604030504040204" pitchFamily="34" charset="0"/>
              <a:cs typeface="Tahoma" panose="020B0604030504040204" pitchFamily="34" charset="0"/>
            </a:rPr>
            <a:t>ETD </a:t>
          </a:r>
          <a:r>
            <a:rPr lang="en-GB">
              <a:latin typeface="Tahoma" panose="020B0604030504040204" pitchFamily="34" charset="0"/>
              <a:ea typeface="Tahoma" panose="020B0604030504040204" pitchFamily="34" charset="0"/>
              <a:cs typeface="Tahoma" panose="020B0604030504040204" pitchFamily="34" charset="0"/>
            </a:rPr>
            <a:t>interventions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F3E272A-FCF1-43F5-B645-4B6736058E55}" type="parTrans" cxnId="{A70D3194-0566-4973-A81F-D3407C8C793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3D537E8-4C30-4F75-A2B9-8B48F4CFA5EC}" type="sibTrans" cxnId="{A70D3194-0566-4973-A81F-D3407C8C7939}">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7154DDE-FD8D-4ED2-B151-BD4C5EF82561}">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Quality </a:t>
          </a:r>
          <a:r>
            <a:rPr lang="en-ZA">
              <a:latin typeface="Tahoma" panose="020B0604030504040204" pitchFamily="34" charset="0"/>
              <a:ea typeface="Tahoma" panose="020B0604030504040204" pitchFamily="34" charset="0"/>
              <a:cs typeface="Tahoma" panose="020B0604030504040204" pitchFamily="34" charset="0"/>
            </a:rPr>
            <a:t>ETD </a:t>
          </a:r>
          <a:r>
            <a:rPr lang="en-US">
              <a:latin typeface="Tahoma" panose="020B0604030504040204" pitchFamily="34" charset="0"/>
              <a:ea typeface="Tahoma" panose="020B0604030504040204" pitchFamily="34" charset="0"/>
              <a:cs typeface="Tahoma" panose="020B0604030504040204" pitchFamily="34" charset="0"/>
            </a:rPr>
            <a:t>practitioners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732E9E2-E0C1-49CC-875A-AE9755AE4362}" type="parTrans" cxnId="{9CC2A5CB-A503-489F-A4A4-E32A1BF7650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C03A709-B98E-4D88-8F9A-6DA76A4D519D}" type="sibTrans" cxnId="{9CC2A5CB-A503-489F-A4A4-E32A1BF7650D}">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35A5144-1798-47B8-8EA6-944FAD4A6209}">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Responsive </a:t>
          </a:r>
          <a:r>
            <a:rPr lang="en-ZA">
              <a:latin typeface="Tahoma" panose="020B0604030504040204" pitchFamily="34" charset="0"/>
              <a:ea typeface="Tahoma" panose="020B0604030504040204" pitchFamily="34" charset="0"/>
              <a:cs typeface="Tahoma" panose="020B0604030504040204" pitchFamily="34" charset="0"/>
            </a:rPr>
            <a:t>ETD </a:t>
          </a:r>
          <a:r>
            <a:rPr lang="en-US">
              <a:latin typeface="Tahoma" panose="020B0604030504040204" pitchFamily="34" charset="0"/>
              <a:ea typeface="Tahoma" panose="020B0604030504040204" pitchFamily="34" charset="0"/>
              <a:cs typeface="Tahoma" panose="020B0604030504040204" pitchFamily="34" charset="0"/>
            </a:rPr>
            <a:t>Interventions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E48B4886-EA30-4927-BFAD-81E217B1FE8B}" type="parTrans" cxnId="{B70A3FAC-8C9C-44EA-A7AB-F53BDEADBD4C}">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B95F4AD-B313-4257-89AE-A25612968869}" type="sibTrans" cxnId="{B70A3FAC-8C9C-44EA-A7AB-F53BDEADBD4C}">
      <dgm:prSet/>
      <dgm:spPr/>
      <dgm:t>
        <a:bodyPr/>
        <a:lstStyle/>
        <a:p>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E2693458-EAC8-4A30-83AC-0911418E80ED}" type="pres">
      <dgm:prSet presAssocID="{8CB75BD9-2627-449F-9A6A-484716E7B93D}" presName="diagram" presStyleCnt="0">
        <dgm:presLayoutVars>
          <dgm:dir/>
          <dgm:resizeHandles val="exact"/>
        </dgm:presLayoutVars>
      </dgm:prSet>
      <dgm:spPr/>
      <dgm:t>
        <a:bodyPr/>
        <a:lstStyle/>
        <a:p>
          <a:endParaRPr lang="en-US"/>
        </a:p>
      </dgm:t>
    </dgm:pt>
    <dgm:pt modelId="{C4706A1A-28A3-47DB-BA76-9129F2B4B199}" type="pres">
      <dgm:prSet presAssocID="{24ABE1A8-AC30-4837-AE94-EB5A6E956DA7}" presName="node" presStyleLbl="node1" presStyleIdx="0" presStyleCnt="5">
        <dgm:presLayoutVars>
          <dgm:bulletEnabled val="1"/>
        </dgm:presLayoutVars>
      </dgm:prSet>
      <dgm:spPr/>
      <dgm:t>
        <a:bodyPr/>
        <a:lstStyle/>
        <a:p>
          <a:endParaRPr lang="en-US"/>
        </a:p>
      </dgm:t>
    </dgm:pt>
    <dgm:pt modelId="{6C4A6765-0D11-485B-9AB5-3B244D79FC68}" type="pres">
      <dgm:prSet presAssocID="{8E34A366-7405-4DF2-A4DB-5A1C91F118BB}" presName="sibTrans" presStyleCnt="0"/>
      <dgm:spPr/>
    </dgm:pt>
    <dgm:pt modelId="{D953629C-F102-457B-A08F-45A4BE8185B7}" type="pres">
      <dgm:prSet presAssocID="{A8FD2B69-0A3A-4736-B7DA-91B6B566304E}" presName="node" presStyleLbl="node1" presStyleIdx="1" presStyleCnt="5">
        <dgm:presLayoutVars>
          <dgm:bulletEnabled val="1"/>
        </dgm:presLayoutVars>
      </dgm:prSet>
      <dgm:spPr/>
      <dgm:t>
        <a:bodyPr/>
        <a:lstStyle/>
        <a:p>
          <a:endParaRPr lang="en-US"/>
        </a:p>
      </dgm:t>
    </dgm:pt>
    <dgm:pt modelId="{F18E1E16-A7F1-4673-8B46-8ADEDEEF7B70}" type="pres">
      <dgm:prSet presAssocID="{5C2F51DE-90EA-4E35-856C-C4E87A1CF206}" presName="sibTrans" presStyleCnt="0"/>
      <dgm:spPr/>
    </dgm:pt>
    <dgm:pt modelId="{C050489B-637E-4893-B63E-0403D721DBD8}" type="pres">
      <dgm:prSet presAssocID="{1E55CA78-61A0-4350-AA50-5D627B5FC1CB}" presName="node" presStyleLbl="node1" presStyleIdx="2" presStyleCnt="5">
        <dgm:presLayoutVars>
          <dgm:bulletEnabled val="1"/>
        </dgm:presLayoutVars>
      </dgm:prSet>
      <dgm:spPr/>
      <dgm:t>
        <a:bodyPr/>
        <a:lstStyle/>
        <a:p>
          <a:endParaRPr lang="en-US"/>
        </a:p>
      </dgm:t>
    </dgm:pt>
    <dgm:pt modelId="{55F48DE6-D119-4AAF-B44B-DCEB843D95AA}" type="pres">
      <dgm:prSet presAssocID="{43D537E8-4C30-4F75-A2B9-8B48F4CFA5EC}" presName="sibTrans" presStyleCnt="0"/>
      <dgm:spPr/>
    </dgm:pt>
    <dgm:pt modelId="{01A4AD6E-81FB-4952-A659-1DEE5180FF55}" type="pres">
      <dgm:prSet presAssocID="{E7154DDE-FD8D-4ED2-B151-BD4C5EF82561}" presName="node" presStyleLbl="node1" presStyleIdx="3" presStyleCnt="5">
        <dgm:presLayoutVars>
          <dgm:bulletEnabled val="1"/>
        </dgm:presLayoutVars>
      </dgm:prSet>
      <dgm:spPr/>
      <dgm:t>
        <a:bodyPr/>
        <a:lstStyle/>
        <a:p>
          <a:endParaRPr lang="en-US"/>
        </a:p>
      </dgm:t>
    </dgm:pt>
    <dgm:pt modelId="{17999920-A795-4E9A-BD11-4B6477633685}" type="pres">
      <dgm:prSet presAssocID="{3C03A709-B98E-4D88-8F9A-6DA76A4D519D}" presName="sibTrans" presStyleCnt="0"/>
      <dgm:spPr/>
    </dgm:pt>
    <dgm:pt modelId="{D6872B75-8CC3-4118-99F3-215106D4999D}" type="pres">
      <dgm:prSet presAssocID="{C35A5144-1798-47B8-8EA6-944FAD4A6209}" presName="node" presStyleLbl="node1" presStyleIdx="4" presStyleCnt="5">
        <dgm:presLayoutVars>
          <dgm:bulletEnabled val="1"/>
        </dgm:presLayoutVars>
      </dgm:prSet>
      <dgm:spPr/>
      <dgm:t>
        <a:bodyPr/>
        <a:lstStyle/>
        <a:p>
          <a:endParaRPr lang="en-US"/>
        </a:p>
      </dgm:t>
    </dgm:pt>
  </dgm:ptLst>
  <dgm:cxnLst>
    <dgm:cxn modelId="{9975DD2B-7F68-4780-B7AC-3B0DF2B7D21A}" type="presOf" srcId="{1E55CA78-61A0-4350-AA50-5D627B5FC1CB}" destId="{C050489B-637E-4893-B63E-0403D721DBD8}" srcOrd="0" destOrd="0" presId="urn:microsoft.com/office/officeart/2005/8/layout/default#1"/>
    <dgm:cxn modelId="{2C67A38A-4222-424F-8A63-343AA62F8C9F}" type="presOf" srcId="{8CB75BD9-2627-449F-9A6A-484716E7B93D}" destId="{E2693458-EAC8-4A30-83AC-0911418E80ED}" srcOrd="0" destOrd="0" presId="urn:microsoft.com/office/officeart/2005/8/layout/default#1"/>
    <dgm:cxn modelId="{9CC2A5CB-A503-489F-A4A4-E32A1BF7650D}" srcId="{8CB75BD9-2627-449F-9A6A-484716E7B93D}" destId="{E7154DDE-FD8D-4ED2-B151-BD4C5EF82561}" srcOrd="3" destOrd="0" parTransId="{6732E9E2-E0C1-49CC-875A-AE9755AE4362}" sibTransId="{3C03A709-B98E-4D88-8F9A-6DA76A4D519D}"/>
    <dgm:cxn modelId="{F81132FF-A74E-4AF6-9E96-8CF5C427B97F}" srcId="{8CB75BD9-2627-449F-9A6A-484716E7B93D}" destId="{24ABE1A8-AC30-4837-AE94-EB5A6E956DA7}" srcOrd="0" destOrd="0" parTransId="{D80C6B29-E250-46E4-8265-701B704615DC}" sibTransId="{8E34A366-7405-4DF2-A4DB-5A1C91F118BB}"/>
    <dgm:cxn modelId="{B70A3FAC-8C9C-44EA-A7AB-F53BDEADBD4C}" srcId="{8CB75BD9-2627-449F-9A6A-484716E7B93D}" destId="{C35A5144-1798-47B8-8EA6-944FAD4A6209}" srcOrd="4" destOrd="0" parTransId="{E48B4886-EA30-4927-BFAD-81E217B1FE8B}" sibTransId="{DB95F4AD-B313-4257-89AE-A25612968869}"/>
    <dgm:cxn modelId="{0FB40A1A-946B-4BFD-8CF7-FC25947C3969}" srcId="{8CB75BD9-2627-449F-9A6A-484716E7B93D}" destId="{A8FD2B69-0A3A-4736-B7DA-91B6B566304E}" srcOrd="1" destOrd="0" parTransId="{121817E3-5DE1-4C6E-9906-A1EC5907F81B}" sibTransId="{5C2F51DE-90EA-4E35-856C-C4E87A1CF206}"/>
    <dgm:cxn modelId="{FEFAC820-AC9E-4289-AD33-EC3E93F049BA}" type="presOf" srcId="{24ABE1A8-AC30-4837-AE94-EB5A6E956DA7}" destId="{C4706A1A-28A3-47DB-BA76-9129F2B4B199}" srcOrd="0" destOrd="0" presId="urn:microsoft.com/office/officeart/2005/8/layout/default#1"/>
    <dgm:cxn modelId="{943C689B-957C-4CB6-8BF2-98456B26C563}" type="presOf" srcId="{A8FD2B69-0A3A-4736-B7DA-91B6B566304E}" destId="{D953629C-F102-457B-A08F-45A4BE8185B7}" srcOrd="0" destOrd="0" presId="urn:microsoft.com/office/officeart/2005/8/layout/default#1"/>
    <dgm:cxn modelId="{C501DE17-0D54-4B65-874D-C1E051227829}" type="presOf" srcId="{E7154DDE-FD8D-4ED2-B151-BD4C5EF82561}" destId="{01A4AD6E-81FB-4952-A659-1DEE5180FF55}" srcOrd="0" destOrd="0" presId="urn:microsoft.com/office/officeart/2005/8/layout/default#1"/>
    <dgm:cxn modelId="{20E1BC98-D7B8-43BF-86D5-4733E791C89E}" type="presOf" srcId="{C35A5144-1798-47B8-8EA6-944FAD4A6209}" destId="{D6872B75-8CC3-4118-99F3-215106D4999D}" srcOrd="0" destOrd="0" presId="urn:microsoft.com/office/officeart/2005/8/layout/default#1"/>
    <dgm:cxn modelId="{A70D3194-0566-4973-A81F-D3407C8C7939}" srcId="{8CB75BD9-2627-449F-9A6A-484716E7B93D}" destId="{1E55CA78-61A0-4350-AA50-5D627B5FC1CB}" srcOrd="2" destOrd="0" parTransId="{3F3E272A-FCF1-43F5-B645-4B6736058E55}" sibTransId="{43D537E8-4C30-4F75-A2B9-8B48F4CFA5EC}"/>
    <dgm:cxn modelId="{67C0A760-F6C9-4057-992B-8841CD18B1FD}" type="presParOf" srcId="{E2693458-EAC8-4A30-83AC-0911418E80ED}" destId="{C4706A1A-28A3-47DB-BA76-9129F2B4B199}" srcOrd="0" destOrd="0" presId="urn:microsoft.com/office/officeart/2005/8/layout/default#1"/>
    <dgm:cxn modelId="{39F36E8B-7724-447F-BF2F-9175A61CD707}" type="presParOf" srcId="{E2693458-EAC8-4A30-83AC-0911418E80ED}" destId="{6C4A6765-0D11-485B-9AB5-3B244D79FC68}" srcOrd="1" destOrd="0" presId="urn:microsoft.com/office/officeart/2005/8/layout/default#1"/>
    <dgm:cxn modelId="{C753D654-C78E-40BF-87E2-511832CD16CB}" type="presParOf" srcId="{E2693458-EAC8-4A30-83AC-0911418E80ED}" destId="{D953629C-F102-457B-A08F-45A4BE8185B7}" srcOrd="2" destOrd="0" presId="urn:microsoft.com/office/officeart/2005/8/layout/default#1"/>
    <dgm:cxn modelId="{C89CE9C5-F1FF-41DE-87DA-FAE618ABAD62}" type="presParOf" srcId="{E2693458-EAC8-4A30-83AC-0911418E80ED}" destId="{F18E1E16-A7F1-4673-8B46-8ADEDEEF7B70}" srcOrd="3" destOrd="0" presId="urn:microsoft.com/office/officeart/2005/8/layout/default#1"/>
    <dgm:cxn modelId="{0628154F-5CCD-428F-944C-08A067B34D90}" type="presParOf" srcId="{E2693458-EAC8-4A30-83AC-0911418E80ED}" destId="{C050489B-637E-4893-B63E-0403D721DBD8}" srcOrd="4" destOrd="0" presId="urn:microsoft.com/office/officeart/2005/8/layout/default#1"/>
    <dgm:cxn modelId="{AC1486C8-F82E-4C40-9530-A9B2B9B52C7D}" type="presParOf" srcId="{E2693458-EAC8-4A30-83AC-0911418E80ED}" destId="{55F48DE6-D119-4AAF-B44B-DCEB843D95AA}" srcOrd="5" destOrd="0" presId="urn:microsoft.com/office/officeart/2005/8/layout/default#1"/>
    <dgm:cxn modelId="{6544DDB7-CFFD-4DD3-9AC1-6B64D491FE6C}" type="presParOf" srcId="{E2693458-EAC8-4A30-83AC-0911418E80ED}" destId="{01A4AD6E-81FB-4952-A659-1DEE5180FF55}" srcOrd="6" destOrd="0" presId="urn:microsoft.com/office/officeart/2005/8/layout/default#1"/>
    <dgm:cxn modelId="{89EC4EAA-5AFF-4F79-BFB8-A3E0A541E0FA}" type="presParOf" srcId="{E2693458-EAC8-4A30-83AC-0911418E80ED}" destId="{17999920-A795-4E9A-BD11-4B6477633685}" srcOrd="7" destOrd="0" presId="urn:microsoft.com/office/officeart/2005/8/layout/default#1"/>
    <dgm:cxn modelId="{5545D142-4175-42C4-B8DC-8922D85C5C20}" type="presParOf" srcId="{E2693458-EAC8-4A30-83AC-0911418E80ED}" destId="{D6872B75-8CC3-4118-99F3-215106D4999D}"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A964B-44D8-4C40-B912-E98758809C43}" type="doc">
      <dgm:prSet loTypeId="urn:microsoft.com/office/officeart/2005/8/layout/default#2" loCatId="list" qsTypeId="urn:microsoft.com/office/officeart/2005/8/quickstyle/simple5" qsCatId="simple" csTypeId="urn:microsoft.com/office/officeart/2005/8/colors/colorful3" csCatId="colorful" phldr="1"/>
      <dgm:spPr/>
      <dgm:t>
        <a:bodyPr/>
        <a:lstStyle/>
        <a:p>
          <a:endParaRPr lang="en-GB"/>
        </a:p>
      </dgm:t>
    </dgm:pt>
    <dgm:pt modelId="{FDBC4147-1EBE-46EC-8B07-91B10B300F76}">
      <dgm:prSet phldrT="[Text]" custT="1"/>
      <dgm:spPr/>
      <dgm:t>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Committed</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to the course of national development and transformation</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52A77334-52E3-4320-ABD4-661E2ED55DB5}" type="parTrans" cxnId="{A154B50C-0FDB-4B17-B872-6833122ECB0B}">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39F7E43-7500-4B63-BF44-2C4F64659BF1}" type="sibTrans" cxnId="{A154B50C-0FDB-4B17-B872-6833122ECB0B}">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6376B73-BDC9-47E3-BC79-16A5A1B25C51}">
      <dgm:prSet phldrT="[Text]" custT="1"/>
      <dgm:spPr/>
      <dgm:t>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Diligent</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in the execution of national priorities</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97C7A08-991C-4D32-8CF3-9A7E379BE079}" type="parTrans" cxnId="{9B045860-E3A6-49D1-B9DE-F662F0136F6A}">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6C4793DD-D940-42B0-A66D-986BA441C4FE}" type="sibTrans" cxnId="{9B045860-E3A6-49D1-B9DE-F662F0136F6A}">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D2ACADA-3EFB-4271-B6E4-CFD20BC2784B}">
      <dgm:prSet phldrT="[Text]" custT="1"/>
      <dgm:spPr/>
      <dgm:t>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Prudent</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in the deployment of public funds</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D9B126A-5EFF-4E13-B912-C2E2BCCCC081}" type="parTrans" cxnId="{83448ADE-7AF3-4203-89BE-648120E24A4A}">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D861562-9AB2-4529-A047-814416A6BA90}" type="sibTrans" cxnId="{83448ADE-7AF3-4203-89BE-648120E24A4A}">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D6FB29B-ED24-4DDB-A727-6B923999F203}">
      <dgm:prSet phldrT="[Text]" custT="1"/>
      <dgm:spPr/>
      <dgm:t>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Masterful</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and know what they are doing </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4FC504A-B4F4-4F22-9A14-D2D4207F4754}" type="parTrans" cxnId="{A92674A2-0802-46A5-9632-37B97B61EF5E}">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31C3C3A-90B2-4AD6-AB24-6F8B65414F12}" type="sibTrans" cxnId="{A92674A2-0802-46A5-9632-37B97B61EF5E}">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E445396-A233-462D-99DD-897D8C2F7385}">
      <dgm:prSet phldrT="[Text]" custT="1"/>
      <dgm:spPr/>
      <dgm:t>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Ethical</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and </a:t>
          </a:r>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Accountable</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to the people </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496513A-B657-46F9-ACEB-85D0A4AD5A45}" type="parTrans" cxnId="{EB893C77-1B2D-4914-9BB1-27C63CE35D40}">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6AE3870-96C7-4E19-AC17-8E8C08E17CB8}" type="sibTrans" cxnId="{EB893C77-1B2D-4914-9BB1-27C63CE35D40}">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2AE7262-8A32-4E8C-9D02-703F8F416C8C}">
      <dgm:prSet phldrT="[Text]" custT="1"/>
      <dgm:spPr/>
      <dgm:t>
        <a:bodyPr/>
        <a:lstStyle/>
        <a:p>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Innovative</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always seeking new ways of doing things with precision </a:t>
          </a:r>
          <a:endParaRPr lang="en-GB"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23274CB-6698-4B89-92BC-C36E1F33B865}" type="parTrans" cxnId="{28BEA948-235D-4431-8B5C-305D50D94729}">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BC10BCBA-9381-4EC1-965F-7BB52B966E1D}" type="sibTrans" cxnId="{28BEA948-235D-4431-8B5C-305D50D94729}">
      <dgm:prSet/>
      <dgm:spPr/>
      <dgm:t>
        <a:bodyPr/>
        <a:lstStyle/>
        <a:p>
          <a:endParaRPr lang="en-GB" sz="16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889EB6E-027F-4452-8895-7D847FDD11FB}" type="pres">
      <dgm:prSet presAssocID="{403A964B-44D8-4C40-B912-E98758809C43}" presName="diagram" presStyleCnt="0">
        <dgm:presLayoutVars>
          <dgm:dir/>
          <dgm:resizeHandles val="exact"/>
        </dgm:presLayoutVars>
      </dgm:prSet>
      <dgm:spPr/>
      <dgm:t>
        <a:bodyPr/>
        <a:lstStyle/>
        <a:p>
          <a:endParaRPr lang="en-US"/>
        </a:p>
      </dgm:t>
    </dgm:pt>
    <dgm:pt modelId="{7F88A802-4DB0-4EE4-94F4-BCDEF584DDAB}" type="pres">
      <dgm:prSet presAssocID="{FDBC4147-1EBE-46EC-8B07-91B10B300F76}" presName="node" presStyleLbl="node1" presStyleIdx="0" presStyleCnt="6">
        <dgm:presLayoutVars>
          <dgm:bulletEnabled val="1"/>
        </dgm:presLayoutVars>
      </dgm:prSet>
      <dgm:spPr/>
      <dgm:t>
        <a:bodyPr/>
        <a:lstStyle/>
        <a:p>
          <a:endParaRPr lang="en-US"/>
        </a:p>
      </dgm:t>
    </dgm:pt>
    <dgm:pt modelId="{1DD3AB25-65C1-4907-870B-A4DDF7DE68BF}" type="pres">
      <dgm:prSet presAssocID="{C39F7E43-7500-4B63-BF44-2C4F64659BF1}" presName="sibTrans" presStyleCnt="0"/>
      <dgm:spPr/>
    </dgm:pt>
    <dgm:pt modelId="{B771DE3D-70F8-49DF-902C-596C23D951E0}" type="pres">
      <dgm:prSet presAssocID="{86376B73-BDC9-47E3-BC79-16A5A1B25C51}" presName="node" presStyleLbl="node1" presStyleIdx="1" presStyleCnt="6">
        <dgm:presLayoutVars>
          <dgm:bulletEnabled val="1"/>
        </dgm:presLayoutVars>
      </dgm:prSet>
      <dgm:spPr/>
      <dgm:t>
        <a:bodyPr/>
        <a:lstStyle/>
        <a:p>
          <a:endParaRPr lang="en-US"/>
        </a:p>
      </dgm:t>
    </dgm:pt>
    <dgm:pt modelId="{F87C34C7-8C43-473A-AD16-97CC73267BC5}" type="pres">
      <dgm:prSet presAssocID="{6C4793DD-D940-42B0-A66D-986BA441C4FE}" presName="sibTrans" presStyleCnt="0"/>
      <dgm:spPr/>
    </dgm:pt>
    <dgm:pt modelId="{9487FAF8-8740-4749-9F2A-A82B05C44C9A}" type="pres">
      <dgm:prSet presAssocID="{3D2ACADA-3EFB-4271-B6E4-CFD20BC2784B}" presName="node" presStyleLbl="node1" presStyleIdx="2" presStyleCnt="6">
        <dgm:presLayoutVars>
          <dgm:bulletEnabled val="1"/>
        </dgm:presLayoutVars>
      </dgm:prSet>
      <dgm:spPr/>
      <dgm:t>
        <a:bodyPr/>
        <a:lstStyle/>
        <a:p>
          <a:endParaRPr lang="en-US"/>
        </a:p>
      </dgm:t>
    </dgm:pt>
    <dgm:pt modelId="{92497E29-05A6-49C0-AA25-F98B702217E0}" type="pres">
      <dgm:prSet presAssocID="{8D861562-9AB2-4529-A047-814416A6BA90}" presName="sibTrans" presStyleCnt="0"/>
      <dgm:spPr/>
    </dgm:pt>
    <dgm:pt modelId="{6A3674B6-FF3D-4BCA-9DD7-AB252D465D3E}" type="pres">
      <dgm:prSet presAssocID="{0D6FB29B-ED24-4DDB-A727-6B923999F203}" presName="node" presStyleLbl="node1" presStyleIdx="3" presStyleCnt="6">
        <dgm:presLayoutVars>
          <dgm:bulletEnabled val="1"/>
        </dgm:presLayoutVars>
      </dgm:prSet>
      <dgm:spPr/>
      <dgm:t>
        <a:bodyPr/>
        <a:lstStyle/>
        <a:p>
          <a:endParaRPr lang="en-US"/>
        </a:p>
      </dgm:t>
    </dgm:pt>
    <dgm:pt modelId="{3B01CF68-7544-425F-A30F-6A7794414CDF}" type="pres">
      <dgm:prSet presAssocID="{431C3C3A-90B2-4AD6-AB24-6F8B65414F12}" presName="sibTrans" presStyleCnt="0"/>
      <dgm:spPr/>
    </dgm:pt>
    <dgm:pt modelId="{171F7D7E-C07E-42BF-8943-626CC7A05311}" type="pres">
      <dgm:prSet presAssocID="{3E445396-A233-462D-99DD-897D8C2F7385}" presName="node" presStyleLbl="node1" presStyleIdx="4" presStyleCnt="6" custLinFactNeighborX="0" custLinFactNeighborY="-2541">
        <dgm:presLayoutVars>
          <dgm:bulletEnabled val="1"/>
        </dgm:presLayoutVars>
      </dgm:prSet>
      <dgm:spPr/>
      <dgm:t>
        <a:bodyPr/>
        <a:lstStyle/>
        <a:p>
          <a:endParaRPr lang="en-US"/>
        </a:p>
      </dgm:t>
    </dgm:pt>
    <dgm:pt modelId="{4EC7A5F3-CD1E-49FB-B2FD-2D1BA48A9C45}" type="pres">
      <dgm:prSet presAssocID="{C6AE3870-96C7-4E19-AC17-8E8C08E17CB8}" presName="sibTrans" presStyleCnt="0"/>
      <dgm:spPr/>
    </dgm:pt>
    <dgm:pt modelId="{FAAEB4A3-6FE6-48CE-BE05-8193300B4615}" type="pres">
      <dgm:prSet presAssocID="{02AE7262-8A32-4E8C-9D02-703F8F416C8C}" presName="node" presStyleLbl="node1" presStyleIdx="5" presStyleCnt="6">
        <dgm:presLayoutVars>
          <dgm:bulletEnabled val="1"/>
        </dgm:presLayoutVars>
      </dgm:prSet>
      <dgm:spPr/>
      <dgm:t>
        <a:bodyPr/>
        <a:lstStyle/>
        <a:p>
          <a:endParaRPr lang="en-US"/>
        </a:p>
      </dgm:t>
    </dgm:pt>
  </dgm:ptLst>
  <dgm:cxnLst>
    <dgm:cxn modelId="{A154B50C-0FDB-4B17-B872-6833122ECB0B}" srcId="{403A964B-44D8-4C40-B912-E98758809C43}" destId="{FDBC4147-1EBE-46EC-8B07-91B10B300F76}" srcOrd="0" destOrd="0" parTransId="{52A77334-52E3-4320-ABD4-661E2ED55DB5}" sibTransId="{C39F7E43-7500-4B63-BF44-2C4F64659BF1}"/>
    <dgm:cxn modelId="{83448ADE-7AF3-4203-89BE-648120E24A4A}" srcId="{403A964B-44D8-4C40-B912-E98758809C43}" destId="{3D2ACADA-3EFB-4271-B6E4-CFD20BC2784B}" srcOrd="2" destOrd="0" parTransId="{7D9B126A-5EFF-4E13-B912-C2E2BCCCC081}" sibTransId="{8D861562-9AB2-4529-A047-814416A6BA90}"/>
    <dgm:cxn modelId="{9B045860-E3A6-49D1-B9DE-F662F0136F6A}" srcId="{403A964B-44D8-4C40-B912-E98758809C43}" destId="{86376B73-BDC9-47E3-BC79-16A5A1B25C51}" srcOrd="1" destOrd="0" parTransId="{D97C7A08-991C-4D32-8CF3-9A7E379BE079}" sibTransId="{6C4793DD-D940-42B0-A66D-986BA441C4FE}"/>
    <dgm:cxn modelId="{E1233DC1-CEA5-44F3-8227-9D76C7AD9076}" type="presOf" srcId="{403A964B-44D8-4C40-B912-E98758809C43}" destId="{2889EB6E-027F-4452-8895-7D847FDD11FB}" srcOrd="0" destOrd="0" presId="urn:microsoft.com/office/officeart/2005/8/layout/default#2"/>
    <dgm:cxn modelId="{C25D5CD1-7C93-4D8E-A1DF-B9B021FA3272}" type="presOf" srcId="{FDBC4147-1EBE-46EC-8B07-91B10B300F76}" destId="{7F88A802-4DB0-4EE4-94F4-BCDEF584DDAB}" srcOrd="0" destOrd="0" presId="urn:microsoft.com/office/officeart/2005/8/layout/default#2"/>
    <dgm:cxn modelId="{CEAE2FEE-6608-4E7F-8F09-DEC6704980FF}" type="presOf" srcId="{02AE7262-8A32-4E8C-9D02-703F8F416C8C}" destId="{FAAEB4A3-6FE6-48CE-BE05-8193300B4615}" srcOrd="0" destOrd="0" presId="urn:microsoft.com/office/officeart/2005/8/layout/default#2"/>
    <dgm:cxn modelId="{A92674A2-0802-46A5-9632-37B97B61EF5E}" srcId="{403A964B-44D8-4C40-B912-E98758809C43}" destId="{0D6FB29B-ED24-4DDB-A727-6B923999F203}" srcOrd="3" destOrd="0" parTransId="{F4FC504A-B4F4-4F22-9A14-D2D4207F4754}" sibTransId="{431C3C3A-90B2-4AD6-AB24-6F8B65414F12}"/>
    <dgm:cxn modelId="{EB893C77-1B2D-4914-9BB1-27C63CE35D40}" srcId="{403A964B-44D8-4C40-B912-E98758809C43}" destId="{3E445396-A233-462D-99DD-897D8C2F7385}" srcOrd="4" destOrd="0" parTransId="{0496513A-B657-46F9-ACEB-85D0A4AD5A45}" sibTransId="{C6AE3870-96C7-4E19-AC17-8E8C08E17CB8}"/>
    <dgm:cxn modelId="{28BEA948-235D-4431-8B5C-305D50D94729}" srcId="{403A964B-44D8-4C40-B912-E98758809C43}" destId="{02AE7262-8A32-4E8C-9D02-703F8F416C8C}" srcOrd="5" destOrd="0" parTransId="{123274CB-6698-4B89-92BC-C36E1F33B865}" sibTransId="{BC10BCBA-9381-4EC1-965F-7BB52B966E1D}"/>
    <dgm:cxn modelId="{B4EBAEC6-B7BC-4BDE-9151-E25C7F352B16}" type="presOf" srcId="{0D6FB29B-ED24-4DDB-A727-6B923999F203}" destId="{6A3674B6-FF3D-4BCA-9DD7-AB252D465D3E}" srcOrd="0" destOrd="0" presId="urn:microsoft.com/office/officeart/2005/8/layout/default#2"/>
    <dgm:cxn modelId="{2FDFCE38-3A1F-4B2C-A892-0E676B898330}" type="presOf" srcId="{3E445396-A233-462D-99DD-897D8C2F7385}" destId="{171F7D7E-C07E-42BF-8943-626CC7A05311}" srcOrd="0" destOrd="0" presId="urn:microsoft.com/office/officeart/2005/8/layout/default#2"/>
    <dgm:cxn modelId="{60713B62-524A-4E5B-95C3-41563B410845}" type="presOf" srcId="{86376B73-BDC9-47E3-BC79-16A5A1B25C51}" destId="{B771DE3D-70F8-49DF-902C-596C23D951E0}" srcOrd="0" destOrd="0" presId="urn:microsoft.com/office/officeart/2005/8/layout/default#2"/>
    <dgm:cxn modelId="{046EDB6B-2E85-417F-8857-62F0FE87025A}" type="presOf" srcId="{3D2ACADA-3EFB-4271-B6E4-CFD20BC2784B}" destId="{9487FAF8-8740-4749-9F2A-A82B05C44C9A}" srcOrd="0" destOrd="0" presId="urn:microsoft.com/office/officeart/2005/8/layout/default#2"/>
    <dgm:cxn modelId="{914DF8EC-CE6C-4F94-AE14-D4213BBAF9CB}" type="presParOf" srcId="{2889EB6E-027F-4452-8895-7D847FDD11FB}" destId="{7F88A802-4DB0-4EE4-94F4-BCDEF584DDAB}" srcOrd="0" destOrd="0" presId="urn:microsoft.com/office/officeart/2005/8/layout/default#2"/>
    <dgm:cxn modelId="{1D627E83-4957-46B1-85C5-0F3F5A8E0DF5}" type="presParOf" srcId="{2889EB6E-027F-4452-8895-7D847FDD11FB}" destId="{1DD3AB25-65C1-4907-870B-A4DDF7DE68BF}" srcOrd="1" destOrd="0" presId="urn:microsoft.com/office/officeart/2005/8/layout/default#2"/>
    <dgm:cxn modelId="{8AB19C3B-61B7-4262-9033-1BD252EF32C3}" type="presParOf" srcId="{2889EB6E-027F-4452-8895-7D847FDD11FB}" destId="{B771DE3D-70F8-49DF-902C-596C23D951E0}" srcOrd="2" destOrd="0" presId="urn:microsoft.com/office/officeart/2005/8/layout/default#2"/>
    <dgm:cxn modelId="{FAA6C680-7D50-4C96-BF4D-AD06533B548E}" type="presParOf" srcId="{2889EB6E-027F-4452-8895-7D847FDD11FB}" destId="{F87C34C7-8C43-473A-AD16-97CC73267BC5}" srcOrd="3" destOrd="0" presId="urn:microsoft.com/office/officeart/2005/8/layout/default#2"/>
    <dgm:cxn modelId="{F383A2FC-DC49-409E-88F6-45C6367C33DF}" type="presParOf" srcId="{2889EB6E-027F-4452-8895-7D847FDD11FB}" destId="{9487FAF8-8740-4749-9F2A-A82B05C44C9A}" srcOrd="4" destOrd="0" presId="urn:microsoft.com/office/officeart/2005/8/layout/default#2"/>
    <dgm:cxn modelId="{31AA60EE-10D2-42BA-9102-D818CB509577}" type="presParOf" srcId="{2889EB6E-027F-4452-8895-7D847FDD11FB}" destId="{92497E29-05A6-49C0-AA25-F98B702217E0}" srcOrd="5" destOrd="0" presId="urn:microsoft.com/office/officeart/2005/8/layout/default#2"/>
    <dgm:cxn modelId="{F32DE864-9B91-4BC3-87E4-D210D945E303}" type="presParOf" srcId="{2889EB6E-027F-4452-8895-7D847FDD11FB}" destId="{6A3674B6-FF3D-4BCA-9DD7-AB252D465D3E}" srcOrd="6" destOrd="0" presId="urn:microsoft.com/office/officeart/2005/8/layout/default#2"/>
    <dgm:cxn modelId="{8C8E15E7-9575-4A18-AB08-A3C14BBC4B34}" type="presParOf" srcId="{2889EB6E-027F-4452-8895-7D847FDD11FB}" destId="{3B01CF68-7544-425F-A30F-6A7794414CDF}" srcOrd="7" destOrd="0" presId="urn:microsoft.com/office/officeart/2005/8/layout/default#2"/>
    <dgm:cxn modelId="{94F8A9FE-7E7C-44FD-A623-2A1B2909A42C}" type="presParOf" srcId="{2889EB6E-027F-4452-8895-7D847FDD11FB}" destId="{171F7D7E-C07E-42BF-8943-626CC7A05311}" srcOrd="8" destOrd="0" presId="urn:microsoft.com/office/officeart/2005/8/layout/default#2"/>
    <dgm:cxn modelId="{9FFB7393-3E59-4019-B509-7AD80F4E662F}" type="presParOf" srcId="{2889EB6E-027F-4452-8895-7D847FDD11FB}" destId="{4EC7A5F3-CD1E-49FB-B2FD-2D1BA48A9C45}" srcOrd="9" destOrd="0" presId="urn:microsoft.com/office/officeart/2005/8/layout/default#2"/>
    <dgm:cxn modelId="{E7529318-2EEE-4BEB-9024-E2895CFE5E68}" type="presParOf" srcId="{2889EB6E-027F-4452-8895-7D847FDD11FB}" destId="{FAAEB4A3-6FE6-48CE-BE05-8193300B4615}" srcOrd="1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C5FBD-22CF-4151-A3B9-4CB45A06C83A}" type="doc">
      <dgm:prSet loTypeId="urn:microsoft.com/office/officeart/2009/3/layout/StepUpProcess" loCatId="process" qsTypeId="urn:microsoft.com/office/officeart/2005/8/quickstyle/simple5" qsCatId="simple" csTypeId="urn:microsoft.com/office/officeart/2005/8/colors/colorful4" csCatId="colorful" phldr="1"/>
      <dgm:spPr/>
      <dgm:t>
        <a:bodyPr/>
        <a:lstStyle/>
        <a:p>
          <a:endParaRPr lang="en-US"/>
        </a:p>
      </dgm:t>
    </dgm:pt>
    <dgm:pt modelId="{702416CE-C7ED-4E23-8D21-ED0C7870C3D3}">
      <dgm:prSet phldrT="[Text]" custT="1"/>
      <dgm:spPr/>
      <dgm:t>
        <a:bodyPr/>
        <a:lstStyle/>
        <a:p>
          <a:r>
            <a:rPr lang="en-US" sz="1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Pre-entry, Recruitment &amp; Selection</a:t>
          </a:r>
        </a:p>
        <a:p>
          <a:endParaRPr lang="en-US" sz="13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Introduce Integrity Tests &amp; Extend Pre-entry Exams</a:t>
          </a:r>
        </a:p>
      </dgm:t>
    </dgm:pt>
    <dgm:pt modelId="{3228B989-97DF-4602-B51D-E054A949802D}" type="parTrans" cxnId="{4F265C7A-83D7-4786-AC23-4ED58FCFCAE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07D0964-A5C1-4DE6-B653-44FFC77CB804}" type="sibTrans" cxnId="{4F265C7A-83D7-4786-AC23-4ED58FCFCAE0}">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DB39D8A-86EF-4EED-9117-C63528DA0149}">
      <dgm:prSet phldrT="[Text]" custT="1"/>
      <dgm:spPr/>
      <dgm:t>
        <a:bodyPr/>
        <a:lstStyle/>
        <a:p>
          <a:r>
            <a:rPr lang="en-US" sz="16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Induction &amp; Onboarding</a:t>
          </a:r>
        </a:p>
        <a:p>
          <a:endParaRPr lang="en-US" sz="8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Make Induction compulsory across levels &amp; link to probation &amp; PMDS &amp; revitalize onboarding for serving public servants </a:t>
          </a:r>
        </a:p>
      </dgm:t>
    </dgm:pt>
    <dgm:pt modelId="{E61B6FAD-C4DB-4C00-BC13-0F3BC2ED4903}" type="parTrans" cxnId="{8A816AB3-3CAC-451C-9FC4-8705602572F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B1A6E87-1E5D-475B-AC20-519618FA51B5}" type="sibTrans" cxnId="{8A816AB3-3CAC-451C-9FC4-8705602572FA}">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98AF60E-C260-4E05-B448-4F8C7DB0B1A0}">
      <dgm:prSet phldrT="[Text]" custT="1"/>
      <dgm:spPr/>
      <dgm:t>
        <a:bodyPr/>
        <a:lstStyle/>
        <a:p>
          <a:r>
            <a:rPr lang="en-US" sz="1600" dirty="0">
              <a:solidFill>
                <a:srgbClr val="002060"/>
              </a:solidFill>
              <a:latin typeface="Tahoma" panose="020B0604030504040204" pitchFamily="34" charset="0"/>
              <a:ea typeface="Tahoma" panose="020B0604030504040204" pitchFamily="34" charset="0"/>
              <a:cs typeface="Tahoma" panose="020B0604030504040204" pitchFamily="34" charset="0"/>
            </a:rPr>
            <a:t>HR Planning &amp; Performance Management</a:t>
          </a:r>
        </a:p>
        <a:p>
          <a:endParaRPr lang="en-US"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Introduce rules to regulate succession planning &amp; take corrective measures against poor performance &amp; promote/rotate staff </a:t>
          </a:r>
        </a:p>
      </dgm:t>
    </dgm:pt>
    <dgm:pt modelId="{CD963135-A27D-4294-BD02-FE321EBFE4A9}" type="parTrans" cxnId="{DFCFD8A2-C6FC-4491-A7F9-E94CE85590D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D37E77D4-1ACE-4333-B127-F1765C62354F}" type="sibTrans" cxnId="{DFCFD8A2-C6FC-4491-A7F9-E94CE85590D1}">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B475EE1-1168-4890-94B9-D53F0D4A5283}">
      <dgm:prSet phldrT="[Text]" custT="1"/>
      <dgm:spPr/>
      <dgm:t>
        <a:bodyPr/>
        <a:lstStyle/>
        <a:p>
          <a:r>
            <a:rPr lang="en-US" sz="16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Continuing Learning &amp; Professional Development</a:t>
          </a:r>
        </a:p>
        <a:p>
          <a:endParaRPr lang="en-US" sz="8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Fully implement PAMA provisions on continuing learning for all public servants &amp; progressively phase-in Professional Registration/ Recognition for Legal, Finance, Supply Chain, HR &amp; Build Environment Practitioners </a:t>
          </a:r>
        </a:p>
      </dgm:t>
    </dgm:pt>
    <dgm:pt modelId="{E98D6550-54B7-46DD-B7AF-3428D968C170}" type="parTrans" cxnId="{3D76C153-E6C3-443D-8944-6ACD7BA7773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7B0BC1C-17D9-4AB6-8D94-CA5CBB3185FE}" type="sibTrans" cxnId="{3D76C153-E6C3-443D-8944-6ACD7BA7773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4B4E8F6-7E75-4A70-B3B8-F8A67660C22D}">
      <dgm:prSet phldrT="[Text]" custT="1"/>
      <dgm:spPr/>
      <dgm:t>
        <a:bodyPr/>
        <a:lstStyle/>
        <a:p>
          <a:r>
            <a:rPr lang="en-US" sz="16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Career Progression &amp; Career Incidents</a:t>
          </a:r>
        </a:p>
        <a:p>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DG in the Presidency to manage career incidence of DGs, extend tenure of DGs/HoDs to 7 years &amp; rotate after 2 terms. Introduce special dispensation to progress women into senior management positions. Implement revolving door policy to bring expertise to government</a:t>
          </a:r>
        </a:p>
      </dgm:t>
    </dgm:pt>
    <dgm:pt modelId="{E7B979A6-45B0-4595-8FD2-8B9748E6F3DC}" type="parTrans" cxnId="{08E16FFD-C0CE-4133-9EC4-326B9F9C97F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C4D1427F-F73C-4FD0-8814-126E60DE719C}" type="sibTrans" cxnId="{08E16FFD-C0CE-4133-9EC4-326B9F9C97F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8A2D5804-3FC0-48A3-BA36-4B89018772C8}" type="pres">
      <dgm:prSet presAssocID="{D12C5FBD-22CF-4151-A3B9-4CB45A06C83A}" presName="rootnode" presStyleCnt="0">
        <dgm:presLayoutVars>
          <dgm:chMax/>
          <dgm:chPref/>
          <dgm:dir/>
          <dgm:animLvl val="lvl"/>
        </dgm:presLayoutVars>
      </dgm:prSet>
      <dgm:spPr/>
      <dgm:t>
        <a:bodyPr/>
        <a:lstStyle/>
        <a:p>
          <a:endParaRPr lang="en-US"/>
        </a:p>
      </dgm:t>
    </dgm:pt>
    <dgm:pt modelId="{4FB1A9C3-9625-423B-B55F-FE103097D7EE}" type="pres">
      <dgm:prSet presAssocID="{702416CE-C7ED-4E23-8D21-ED0C7870C3D3}" presName="composite" presStyleCnt="0"/>
      <dgm:spPr/>
    </dgm:pt>
    <dgm:pt modelId="{3779E3AA-86B7-46AD-A1C5-36511CD1F9C8}" type="pres">
      <dgm:prSet presAssocID="{702416CE-C7ED-4E23-8D21-ED0C7870C3D3}" presName="LShape" presStyleLbl="alignNode1" presStyleIdx="0" presStyleCnt="9"/>
      <dgm:spPr/>
    </dgm:pt>
    <dgm:pt modelId="{ED70B72C-6053-410D-B55C-CFAA5C181451}" type="pres">
      <dgm:prSet presAssocID="{702416CE-C7ED-4E23-8D21-ED0C7870C3D3}" presName="ParentText" presStyleLbl="revTx" presStyleIdx="0" presStyleCnt="5">
        <dgm:presLayoutVars>
          <dgm:chMax val="0"/>
          <dgm:chPref val="0"/>
          <dgm:bulletEnabled val="1"/>
        </dgm:presLayoutVars>
      </dgm:prSet>
      <dgm:spPr/>
      <dgm:t>
        <a:bodyPr/>
        <a:lstStyle/>
        <a:p>
          <a:endParaRPr lang="en-US"/>
        </a:p>
      </dgm:t>
    </dgm:pt>
    <dgm:pt modelId="{D3EB96D1-6193-40B9-8ED1-2D42D6F92FD1}" type="pres">
      <dgm:prSet presAssocID="{702416CE-C7ED-4E23-8D21-ED0C7870C3D3}" presName="Triangle" presStyleLbl="alignNode1" presStyleIdx="1" presStyleCnt="9"/>
      <dgm:spPr/>
    </dgm:pt>
    <dgm:pt modelId="{C9A75E56-D382-4811-99F7-19005951B3E5}" type="pres">
      <dgm:prSet presAssocID="{F07D0964-A5C1-4DE6-B653-44FFC77CB804}" presName="sibTrans" presStyleCnt="0"/>
      <dgm:spPr/>
    </dgm:pt>
    <dgm:pt modelId="{8F251F03-1D52-40A2-8D9C-FEFDDF79744C}" type="pres">
      <dgm:prSet presAssocID="{F07D0964-A5C1-4DE6-B653-44FFC77CB804}" presName="space" presStyleCnt="0"/>
      <dgm:spPr/>
    </dgm:pt>
    <dgm:pt modelId="{DBD17933-20D0-4D5F-A3FF-ED02ADF9EA2A}" type="pres">
      <dgm:prSet presAssocID="{DDB39D8A-86EF-4EED-9117-C63528DA0149}" presName="composite" presStyleCnt="0"/>
      <dgm:spPr/>
    </dgm:pt>
    <dgm:pt modelId="{C36E2900-AA03-42BA-A927-5011668F96E3}" type="pres">
      <dgm:prSet presAssocID="{DDB39D8A-86EF-4EED-9117-C63528DA0149}" presName="LShape" presStyleLbl="alignNode1" presStyleIdx="2" presStyleCnt="9"/>
      <dgm:spPr/>
    </dgm:pt>
    <dgm:pt modelId="{1EFA1D17-921C-4759-842F-24B7FEAE0471}" type="pres">
      <dgm:prSet presAssocID="{DDB39D8A-86EF-4EED-9117-C63528DA0149}" presName="ParentText" presStyleLbl="revTx" presStyleIdx="1" presStyleCnt="5">
        <dgm:presLayoutVars>
          <dgm:chMax val="0"/>
          <dgm:chPref val="0"/>
          <dgm:bulletEnabled val="1"/>
        </dgm:presLayoutVars>
      </dgm:prSet>
      <dgm:spPr/>
      <dgm:t>
        <a:bodyPr/>
        <a:lstStyle/>
        <a:p>
          <a:endParaRPr lang="en-US"/>
        </a:p>
      </dgm:t>
    </dgm:pt>
    <dgm:pt modelId="{9B2EAD55-AFC9-4F88-BDB5-5C4C2843C627}" type="pres">
      <dgm:prSet presAssocID="{DDB39D8A-86EF-4EED-9117-C63528DA0149}" presName="Triangle" presStyleLbl="alignNode1" presStyleIdx="3" presStyleCnt="9"/>
      <dgm:spPr/>
    </dgm:pt>
    <dgm:pt modelId="{F25B8493-2168-4717-9E31-55D399799B4A}" type="pres">
      <dgm:prSet presAssocID="{1B1A6E87-1E5D-475B-AC20-519618FA51B5}" presName="sibTrans" presStyleCnt="0"/>
      <dgm:spPr/>
    </dgm:pt>
    <dgm:pt modelId="{B73E2154-96CE-48E1-B89A-3083893130DB}" type="pres">
      <dgm:prSet presAssocID="{1B1A6E87-1E5D-475B-AC20-519618FA51B5}" presName="space" presStyleCnt="0"/>
      <dgm:spPr/>
    </dgm:pt>
    <dgm:pt modelId="{55AB5AA8-D9B4-48F7-8A57-7F2C2BBEDD12}" type="pres">
      <dgm:prSet presAssocID="{198AF60E-C260-4E05-B448-4F8C7DB0B1A0}" presName="composite" presStyleCnt="0"/>
      <dgm:spPr/>
    </dgm:pt>
    <dgm:pt modelId="{843B6ED5-C03B-42C9-A8E5-6E2112EB019E}" type="pres">
      <dgm:prSet presAssocID="{198AF60E-C260-4E05-B448-4F8C7DB0B1A0}" presName="LShape" presStyleLbl="alignNode1" presStyleIdx="4" presStyleCnt="9"/>
      <dgm:spPr/>
    </dgm:pt>
    <dgm:pt modelId="{9978A822-9DEA-4321-8538-94CFA834A3D3}" type="pres">
      <dgm:prSet presAssocID="{198AF60E-C260-4E05-B448-4F8C7DB0B1A0}" presName="ParentText" presStyleLbl="revTx" presStyleIdx="2" presStyleCnt="5" custLinFactNeighborX="-1562" custLinFactNeighborY="170">
        <dgm:presLayoutVars>
          <dgm:chMax val="0"/>
          <dgm:chPref val="0"/>
          <dgm:bulletEnabled val="1"/>
        </dgm:presLayoutVars>
      </dgm:prSet>
      <dgm:spPr/>
      <dgm:t>
        <a:bodyPr/>
        <a:lstStyle/>
        <a:p>
          <a:endParaRPr lang="en-US"/>
        </a:p>
      </dgm:t>
    </dgm:pt>
    <dgm:pt modelId="{4F7211CD-FF4A-4D59-9599-DB6366D05A9C}" type="pres">
      <dgm:prSet presAssocID="{198AF60E-C260-4E05-B448-4F8C7DB0B1A0}" presName="Triangle" presStyleLbl="alignNode1" presStyleIdx="5" presStyleCnt="9"/>
      <dgm:spPr/>
    </dgm:pt>
    <dgm:pt modelId="{B212CEB5-DDFF-456F-8261-F6E473400388}" type="pres">
      <dgm:prSet presAssocID="{D37E77D4-1ACE-4333-B127-F1765C62354F}" presName="sibTrans" presStyleCnt="0"/>
      <dgm:spPr/>
    </dgm:pt>
    <dgm:pt modelId="{F4A56EE3-E959-49E6-A396-76BB1A062B32}" type="pres">
      <dgm:prSet presAssocID="{D37E77D4-1ACE-4333-B127-F1765C62354F}" presName="space" presStyleCnt="0"/>
      <dgm:spPr/>
    </dgm:pt>
    <dgm:pt modelId="{F5E2A49B-6522-4F24-8C88-BFEC51B73561}" type="pres">
      <dgm:prSet presAssocID="{AB475EE1-1168-4890-94B9-D53F0D4A5283}" presName="composite" presStyleCnt="0"/>
      <dgm:spPr/>
    </dgm:pt>
    <dgm:pt modelId="{3E937ABB-B478-4F74-A2CE-7E086ABE2C35}" type="pres">
      <dgm:prSet presAssocID="{AB475EE1-1168-4890-94B9-D53F0D4A5283}" presName="LShape" presStyleLbl="alignNode1" presStyleIdx="6" presStyleCnt="9"/>
      <dgm:spPr/>
    </dgm:pt>
    <dgm:pt modelId="{E0CB8D50-4010-486A-863A-74CEAD4214E8}" type="pres">
      <dgm:prSet presAssocID="{AB475EE1-1168-4890-94B9-D53F0D4A5283}" presName="ParentText" presStyleLbl="revTx" presStyleIdx="3" presStyleCnt="5">
        <dgm:presLayoutVars>
          <dgm:chMax val="0"/>
          <dgm:chPref val="0"/>
          <dgm:bulletEnabled val="1"/>
        </dgm:presLayoutVars>
      </dgm:prSet>
      <dgm:spPr/>
      <dgm:t>
        <a:bodyPr/>
        <a:lstStyle/>
        <a:p>
          <a:endParaRPr lang="en-US"/>
        </a:p>
      </dgm:t>
    </dgm:pt>
    <dgm:pt modelId="{D514E861-42B1-49AE-B33C-8C3D19F9875D}" type="pres">
      <dgm:prSet presAssocID="{AB475EE1-1168-4890-94B9-D53F0D4A5283}" presName="Triangle" presStyleLbl="alignNode1" presStyleIdx="7" presStyleCnt="9"/>
      <dgm:spPr/>
    </dgm:pt>
    <dgm:pt modelId="{E136AA66-BAAF-461D-933C-577F24839F88}" type="pres">
      <dgm:prSet presAssocID="{47B0BC1C-17D9-4AB6-8D94-CA5CBB3185FE}" presName="sibTrans" presStyleCnt="0"/>
      <dgm:spPr/>
    </dgm:pt>
    <dgm:pt modelId="{35FA02DA-8DF1-4E1A-81E2-77319084456A}" type="pres">
      <dgm:prSet presAssocID="{47B0BC1C-17D9-4AB6-8D94-CA5CBB3185FE}" presName="space" presStyleCnt="0"/>
      <dgm:spPr/>
    </dgm:pt>
    <dgm:pt modelId="{173E9350-88CB-4853-88EA-6C34C3D2C202}" type="pres">
      <dgm:prSet presAssocID="{A4B4E8F6-7E75-4A70-B3B8-F8A67660C22D}" presName="composite" presStyleCnt="0"/>
      <dgm:spPr/>
    </dgm:pt>
    <dgm:pt modelId="{901BCF82-EFE0-4E2E-A0F0-0C44D33A7FA8}" type="pres">
      <dgm:prSet presAssocID="{A4B4E8F6-7E75-4A70-B3B8-F8A67660C22D}" presName="LShape" presStyleLbl="alignNode1" presStyleIdx="8" presStyleCnt="9"/>
      <dgm:spPr/>
    </dgm:pt>
    <dgm:pt modelId="{23BCC057-3184-402D-9083-40AD9854CA28}" type="pres">
      <dgm:prSet presAssocID="{A4B4E8F6-7E75-4A70-B3B8-F8A67660C22D}" presName="ParentText" presStyleLbl="revTx" presStyleIdx="4" presStyleCnt="5" custScaleX="104888">
        <dgm:presLayoutVars>
          <dgm:chMax val="0"/>
          <dgm:chPref val="0"/>
          <dgm:bulletEnabled val="1"/>
        </dgm:presLayoutVars>
      </dgm:prSet>
      <dgm:spPr/>
      <dgm:t>
        <a:bodyPr/>
        <a:lstStyle/>
        <a:p>
          <a:endParaRPr lang="en-US"/>
        </a:p>
      </dgm:t>
    </dgm:pt>
  </dgm:ptLst>
  <dgm:cxnLst>
    <dgm:cxn modelId="{AAE96E68-E377-4E49-81AA-E24672D76853}" type="presOf" srcId="{D12C5FBD-22CF-4151-A3B9-4CB45A06C83A}" destId="{8A2D5804-3FC0-48A3-BA36-4B89018772C8}" srcOrd="0" destOrd="0" presId="urn:microsoft.com/office/officeart/2009/3/layout/StepUpProcess"/>
    <dgm:cxn modelId="{A38D5F64-C35A-4BA0-B956-0D399B9483B3}" type="presOf" srcId="{AB475EE1-1168-4890-94B9-D53F0D4A5283}" destId="{E0CB8D50-4010-486A-863A-74CEAD4214E8}" srcOrd="0" destOrd="0" presId="urn:microsoft.com/office/officeart/2009/3/layout/StepUpProcess"/>
    <dgm:cxn modelId="{C3A11933-7980-4CFE-8CB4-70D7489FD163}" type="presOf" srcId="{198AF60E-C260-4E05-B448-4F8C7DB0B1A0}" destId="{9978A822-9DEA-4321-8538-94CFA834A3D3}" srcOrd="0" destOrd="0" presId="urn:microsoft.com/office/officeart/2009/3/layout/StepUpProcess"/>
    <dgm:cxn modelId="{08E16FFD-C0CE-4133-9EC4-326B9F9C97FB}" srcId="{D12C5FBD-22CF-4151-A3B9-4CB45A06C83A}" destId="{A4B4E8F6-7E75-4A70-B3B8-F8A67660C22D}" srcOrd="4" destOrd="0" parTransId="{E7B979A6-45B0-4595-8FD2-8B9748E6F3DC}" sibTransId="{C4D1427F-F73C-4FD0-8814-126E60DE719C}"/>
    <dgm:cxn modelId="{0B46E202-C03B-4D1D-95CC-4F1A33CABDA5}" type="presOf" srcId="{A4B4E8F6-7E75-4A70-B3B8-F8A67660C22D}" destId="{23BCC057-3184-402D-9083-40AD9854CA28}" srcOrd="0" destOrd="0" presId="urn:microsoft.com/office/officeart/2009/3/layout/StepUpProcess"/>
    <dgm:cxn modelId="{696683E4-F9E8-4EBC-AE3C-2ED56B2A99A3}" type="presOf" srcId="{702416CE-C7ED-4E23-8D21-ED0C7870C3D3}" destId="{ED70B72C-6053-410D-B55C-CFAA5C181451}" srcOrd="0" destOrd="0" presId="urn:microsoft.com/office/officeart/2009/3/layout/StepUpProcess"/>
    <dgm:cxn modelId="{DFCFD8A2-C6FC-4491-A7F9-E94CE85590D1}" srcId="{D12C5FBD-22CF-4151-A3B9-4CB45A06C83A}" destId="{198AF60E-C260-4E05-B448-4F8C7DB0B1A0}" srcOrd="2" destOrd="0" parTransId="{CD963135-A27D-4294-BD02-FE321EBFE4A9}" sibTransId="{D37E77D4-1ACE-4333-B127-F1765C62354F}"/>
    <dgm:cxn modelId="{2F2AF6EC-F821-4EF6-844F-538EE8930F68}" type="presOf" srcId="{DDB39D8A-86EF-4EED-9117-C63528DA0149}" destId="{1EFA1D17-921C-4759-842F-24B7FEAE0471}" srcOrd="0" destOrd="0" presId="urn:microsoft.com/office/officeart/2009/3/layout/StepUpProcess"/>
    <dgm:cxn modelId="{8A816AB3-3CAC-451C-9FC4-8705602572FA}" srcId="{D12C5FBD-22CF-4151-A3B9-4CB45A06C83A}" destId="{DDB39D8A-86EF-4EED-9117-C63528DA0149}" srcOrd="1" destOrd="0" parTransId="{E61B6FAD-C4DB-4C00-BC13-0F3BC2ED4903}" sibTransId="{1B1A6E87-1E5D-475B-AC20-519618FA51B5}"/>
    <dgm:cxn modelId="{3D76C153-E6C3-443D-8944-6ACD7BA7773C}" srcId="{D12C5FBD-22CF-4151-A3B9-4CB45A06C83A}" destId="{AB475EE1-1168-4890-94B9-D53F0D4A5283}" srcOrd="3" destOrd="0" parTransId="{E98D6550-54B7-46DD-B7AF-3428D968C170}" sibTransId="{47B0BC1C-17D9-4AB6-8D94-CA5CBB3185FE}"/>
    <dgm:cxn modelId="{4F265C7A-83D7-4786-AC23-4ED58FCFCAE0}" srcId="{D12C5FBD-22CF-4151-A3B9-4CB45A06C83A}" destId="{702416CE-C7ED-4E23-8D21-ED0C7870C3D3}" srcOrd="0" destOrd="0" parTransId="{3228B989-97DF-4602-B51D-E054A949802D}" sibTransId="{F07D0964-A5C1-4DE6-B653-44FFC77CB804}"/>
    <dgm:cxn modelId="{986C01BA-B5AE-49FA-B76E-FEB7072576A3}" type="presParOf" srcId="{8A2D5804-3FC0-48A3-BA36-4B89018772C8}" destId="{4FB1A9C3-9625-423B-B55F-FE103097D7EE}" srcOrd="0" destOrd="0" presId="urn:microsoft.com/office/officeart/2009/3/layout/StepUpProcess"/>
    <dgm:cxn modelId="{920FC34F-C0EE-480D-9D69-E510BB4244E2}" type="presParOf" srcId="{4FB1A9C3-9625-423B-B55F-FE103097D7EE}" destId="{3779E3AA-86B7-46AD-A1C5-36511CD1F9C8}" srcOrd="0" destOrd="0" presId="urn:microsoft.com/office/officeart/2009/3/layout/StepUpProcess"/>
    <dgm:cxn modelId="{F9B227DC-3B44-4F4F-8573-42438FE021DE}" type="presParOf" srcId="{4FB1A9C3-9625-423B-B55F-FE103097D7EE}" destId="{ED70B72C-6053-410D-B55C-CFAA5C181451}" srcOrd="1" destOrd="0" presId="urn:microsoft.com/office/officeart/2009/3/layout/StepUpProcess"/>
    <dgm:cxn modelId="{C9D79B6F-D5E4-4C12-8029-36754D4BEA62}" type="presParOf" srcId="{4FB1A9C3-9625-423B-B55F-FE103097D7EE}" destId="{D3EB96D1-6193-40B9-8ED1-2D42D6F92FD1}" srcOrd="2" destOrd="0" presId="urn:microsoft.com/office/officeart/2009/3/layout/StepUpProcess"/>
    <dgm:cxn modelId="{4C6BB210-73C2-48E6-9DC4-E0C6918A0047}" type="presParOf" srcId="{8A2D5804-3FC0-48A3-BA36-4B89018772C8}" destId="{C9A75E56-D382-4811-99F7-19005951B3E5}" srcOrd="1" destOrd="0" presId="urn:microsoft.com/office/officeart/2009/3/layout/StepUpProcess"/>
    <dgm:cxn modelId="{C80917C8-9B27-4AE3-926C-F0248F358F0D}" type="presParOf" srcId="{C9A75E56-D382-4811-99F7-19005951B3E5}" destId="{8F251F03-1D52-40A2-8D9C-FEFDDF79744C}" srcOrd="0" destOrd="0" presId="urn:microsoft.com/office/officeart/2009/3/layout/StepUpProcess"/>
    <dgm:cxn modelId="{81A2196E-6C92-4D21-82B5-1733078630D9}" type="presParOf" srcId="{8A2D5804-3FC0-48A3-BA36-4B89018772C8}" destId="{DBD17933-20D0-4D5F-A3FF-ED02ADF9EA2A}" srcOrd="2" destOrd="0" presId="urn:microsoft.com/office/officeart/2009/3/layout/StepUpProcess"/>
    <dgm:cxn modelId="{59ABFDA8-86D9-478D-A0F8-A6E993033C89}" type="presParOf" srcId="{DBD17933-20D0-4D5F-A3FF-ED02ADF9EA2A}" destId="{C36E2900-AA03-42BA-A927-5011668F96E3}" srcOrd="0" destOrd="0" presId="urn:microsoft.com/office/officeart/2009/3/layout/StepUpProcess"/>
    <dgm:cxn modelId="{4A08E0C4-1915-4C91-9F5E-4AA8D2163006}" type="presParOf" srcId="{DBD17933-20D0-4D5F-A3FF-ED02ADF9EA2A}" destId="{1EFA1D17-921C-4759-842F-24B7FEAE0471}" srcOrd="1" destOrd="0" presId="urn:microsoft.com/office/officeart/2009/3/layout/StepUpProcess"/>
    <dgm:cxn modelId="{506A45FF-929D-43DC-B1D3-1E7584204AA8}" type="presParOf" srcId="{DBD17933-20D0-4D5F-A3FF-ED02ADF9EA2A}" destId="{9B2EAD55-AFC9-4F88-BDB5-5C4C2843C627}" srcOrd="2" destOrd="0" presId="urn:microsoft.com/office/officeart/2009/3/layout/StepUpProcess"/>
    <dgm:cxn modelId="{7E94979D-BC62-46D2-B37B-97910E293622}" type="presParOf" srcId="{8A2D5804-3FC0-48A3-BA36-4B89018772C8}" destId="{F25B8493-2168-4717-9E31-55D399799B4A}" srcOrd="3" destOrd="0" presId="urn:microsoft.com/office/officeart/2009/3/layout/StepUpProcess"/>
    <dgm:cxn modelId="{D20B6F51-0A60-4D26-928F-FDB7F4FA3913}" type="presParOf" srcId="{F25B8493-2168-4717-9E31-55D399799B4A}" destId="{B73E2154-96CE-48E1-B89A-3083893130DB}" srcOrd="0" destOrd="0" presId="urn:microsoft.com/office/officeart/2009/3/layout/StepUpProcess"/>
    <dgm:cxn modelId="{B8656225-59B6-4823-BCD7-ACD1073ACA29}" type="presParOf" srcId="{8A2D5804-3FC0-48A3-BA36-4B89018772C8}" destId="{55AB5AA8-D9B4-48F7-8A57-7F2C2BBEDD12}" srcOrd="4" destOrd="0" presId="urn:microsoft.com/office/officeart/2009/3/layout/StepUpProcess"/>
    <dgm:cxn modelId="{7C05A86C-0AD9-4395-BCAD-CFDEEDC2D90F}" type="presParOf" srcId="{55AB5AA8-D9B4-48F7-8A57-7F2C2BBEDD12}" destId="{843B6ED5-C03B-42C9-A8E5-6E2112EB019E}" srcOrd="0" destOrd="0" presId="urn:microsoft.com/office/officeart/2009/3/layout/StepUpProcess"/>
    <dgm:cxn modelId="{A9375499-704A-4C14-B404-CCB06F8E724F}" type="presParOf" srcId="{55AB5AA8-D9B4-48F7-8A57-7F2C2BBEDD12}" destId="{9978A822-9DEA-4321-8538-94CFA834A3D3}" srcOrd="1" destOrd="0" presId="urn:microsoft.com/office/officeart/2009/3/layout/StepUpProcess"/>
    <dgm:cxn modelId="{84A35FD0-8238-403D-828E-6863083A0D87}" type="presParOf" srcId="{55AB5AA8-D9B4-48F7-8A57-7F2C2BBEDD12}" destId="{4F7211CD-FF4A-4D59-9599-DB6366D05A9C}" srcOrd="2" destOrd="0" presId="urn:microsoft.com/office/officeart/2009/3/layout/StepUpProcess"/>
    <dgm:cxn modelId="{375554A9-C83A-4B98-A285-49E24937D8D0}" type="presParOf" srcId="{8A2D5804-3FC0-48A3-BA36-4B89018772C8}" destId="{B212CEB5-DDFF-456F-8261-F6E473400388}" srcOrd="5" destOrd="0" presId="urn:microsoft.com/office/officeart/2009/3/layout/StepUpProcess"/>
    <dgm:cxn modelId="{83FF75B5-A749-4AD6-B201-9CB6BB4F5EF5}" type="presParOf" srcId="{B212CEB5-DDFF-456F-8261-F6E473400388}" destId="{F4A56EE3-E959-49E6-A396-76BB1A062B32}" srcOrd="0" destOrd="0" presId="urn:microsoft.com/office/officeart/2009/3/layout/StepUpProcess"/>
    <dgm:cxn modelId="{D6FD66C8-EDD8-47E1-81F5-8C276FBA7790}" type="presParOf" srcId="{8A2D5804-3FC0-48A3-BA36-4B89018772C8}" destId="{F5E2A49B-6522-4F24-8C88-BFEC51B73561}" srcOrd="6" destOrd="0" presId="urn:microsoft.com/office/officeart/2009/3/layout/StepUpProcess"/>
    <dgm:cxn modelId="{FA79B358-6B18-4075-89BF-F9BD34FE8D96}" type="presParOf" srcId="{F5E2A49B-6522-4F24-8C88-BFEC51B73561}" destId="{3E937ABB-B478-4F74-A2CE-7E086ABE2C35}" srcOrd="0" destOrd="0" presId="urn:microsoft.com/office/officeart/2009/3/layout/StepUpProcess"/>
    <dgm:cxn modelId="{51804AA0-4A02-449C-908B-E09307BE2C3E}" type="presParOf" srcId="{F5E2A49B-6522-4F24-8C88-BFEC51B73561}" destId="{E0CB8D50-4010-486A-863A-74CEAD4214E8}" srcOrd="1" destOrd="0" presId="urn:microsoft.com/office/officeart/2009/3/layout/StepUpProcess"/>
    <dgm:cxn modelId="{C66BD35C-AB1E-46C8-A5DD-58EC83DD9B58}" type="presParOf" srcId="{F5E2A49B-6522-4F24-8C88-BFEC51B73561}" destId="{D514E861-42B1-49AE-B33C-8C3D19F9875D}" srcOrd="2" destOrd="0" presId="urn:microsoft.com/office/officeart/2009/3/layout/StepUpProcess"/>
    <dgm:cxn modelId="{678194F8-B7B5-47F1-B58F-3D79CFE7EDA8}" type="presParOf" srcId="{8A2D5804-3FC0-48A3-BA36-4B89018772C8}" destId="{E136AA66-BAAF-461D-933C-577F24839F88}" srcOrd="7" destOrd="0" presId="urn:microsoft.com/office/officeart/2009/3/layout/StepUpProcess"/>
    <dgm:cxn modelId="{A88980A5-BCE8-4F29-A789-04A6BAD079CF}" type="presParOf" srcId="{E136AA66-BAAF-461D-933C-577F24839F88}" destId="{35FA02DA-8DF1-4E1A-81E2-77319084456A}" srcOrd="0" destOrd="0" presId="urn:microsoft.com/office/officeart/2009/3/layout/StepUpProcess"/>
    <dgm:cxn modelId="{B8E3010D-82AC-4F64-8B06-B3DE22C61BFA}" type="presParOf" srcId="{8A2D5804-3FC0-48A3-BA36-4B89018772C8}" destId="{173E9350-88CB-4853-88EA-6C34C3D2C202}" srcOrd="8" destOrd="0" presId="urn:microsoft.com/office/officeart/2009/3/layout/StepUpProcess"/>
    <dgm:cxn modelId="{183A0077-4F39-4484-B06C-F7484E5A9AB5}" type="presParOf" srcId="{173E9350-88CB-4853-88EA-6C34C3D2C202}" destId="{901BCF82-EFE0-4E2E-A0F0-0C44D33A7FA8}" srcOrd="0" destOrd="0" presId="urn:microsoft.com/office/officeart/2009/3/layout/StepUpProcess"/>
    <dgm:cxn modelId="{C79E6094-A338-44B2-94EF-E156E79E4C2B}" type="presParOf" srcId="{173E9350-88CB-4853-88EA-6C34C3D2C202}" destId="{23BCC057-3184-402D-9083-40AD9854CA28}"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1F4D07-2139-4FD7-B8AF-A6D831AD5478}" type="datetimeFigureOut">
              <a:rPr lang="en-GB" smtClean="0"/>
              <a:pPr/>
              <a:t>06/05/2021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4EACA5B-D8D3-4D7B-BCB3-C7F1FBAA0F0D}" type="slidenum">
              <a:rPr lang="en-GB" smtClean="0"/>
              <a:pPr/>
              <a:t>‹#›</a:t>
            </a:fld>
            <a:endParaRPr lang="en-GB"/>
          </a:p>
        </p:txBody>
      </p:sp>
    </p:spTree>
    <p:extLst>
      <p:ext uri="{BB962C8B-B14F-4D97-AF65-F5344CB8AC3E}">
        <p14:creationId xmlns:p14="http://schemas.microsoft.com/office/powerpoint/2010/main" xmlns="" val="4024167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5D978A-D81D-40E3-ADB7-82795D22C5D5}" type="datetimeFigureOut">
              <a:rPr lang="en-ZA" smtClean="0"/>
              <a:pPr/>
              <a:t>2021/05/06</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605DA4-7C1C-4544-9339-03148019208C}" type="slidenum">
              <a:rPr lang="en-ZA" smtClean="0"/>
              <a:pPr/>
              <a:t>‹#›</a:t>
            </a:fld>
            <a:endParaRPr lang="en-ZA"/>
          </a:p>
        </p:txBody>
      </p:sp>
    </p:spTree>
    <p:extLst>
      <p:ext uri="{BB962C8B-B14F-4D97-AF65-F5344CB8AC3E}">
        <p14:creationId xmlns:p14="http://schemas.microsoft.com/office/powerpoint/2010/main" xmlns="" val="346050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1307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68226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05DA4-7C1C-4544-9339-03148019208C}"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7737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68073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2758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3257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3422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585226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9418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2333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91716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04957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68687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67654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964391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32610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761722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801017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1535758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3218625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pPr/>
              <a:t>‹#›</a:t>
            </a:fld>
            <a:endParaRPr lang="en-ZA"/>
          </a:p>
        </p:txBody>
      </p:sp>
    </p:spTree>
    <p:extLst>
      <p:ext uri="{BB962C8B-B14F-4D97-AF65-F5344CB8AC3E}">
        <p14:creationId xmlns:p14="http://schemas.microsoft.com/office/powerpoint/2010/main" xmlns="" val="2112325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99911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95709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535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8647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037969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85158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105530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170995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139255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396302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364874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911757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07502" y="1124744"/>
            <a:ext cx="9055304" cy="4752016"/>
          </a:xfrm>
          <a:prstGeom prst="rect">
            <a:avLst/>
          </a:prstGeom>
        </p:spPr>
      </p:pic>
    </p:spTree>
    <p:extLst>
      <p:ext uri="{BB962C8B-B14F-4D97-AF65-F5344CB8AC3E}">
        <p14:creationId xmlns:p14="http://schemas.microsoft.com/office/powerpoint/2010/main" xmlns="" val="2854208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54492"/>
          </a:xfrm>
        </p:spPr>
        <p:txBody>
          <a:bodyPr>
            <a:normAutofit/>
          </a:bodyPr>
          <a:lstStyle>
            <a:lvl1pPr>
              <a:defRPr sz="24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1CE6738C-8955-4CF1-A256-1C49941BBB03}" type="slidenum">
              <a:rPr lang="en-ZA" smtClean="0"/>
              <a:pPr/>
              <a:t>‹#›</a:t>
            </a:fld>
            <a:endParaRPr lang="en-ZA" dirty="0"/>
          </a:p>
        </p:txBody>
      </p:sp>
      <p:sp>
        <p:nvSpPr>
          <p:cNvPr id="5" name="Text Placeholder 4"/>
          <p:cNvSpPr>
            <a:spLocks noGrp="1"/>
          </p:cNvSpPr>
          <p:nvPr>
            <p:ph type="body" sz="quarter" idx="11" hasCustomPrompt="1"/>
          </p:nvPr>
        </p:nvSpPr>
        <p:spPr>
          <a:xfrm>
            <a:off x="179388" y="549275"/>
            <a:ext cx="4536628" cy="287338"/>
          </a:xfrm>
        </p:spPr>
        <p:txBody>
          <a:bodyPr>
            <a:noAutofit/>
          </a:bodyPr>
          <a:lstStyle>
            <a:lvl1pPr marL="0" indent="0">
              <a:buNone/>
              <a:defRPr sz="1400"/>
            </a:lvl1pPr>
            <a:lvl5pPr>
              <a:defRPr/>
            </a:lvl5pPr>
          </a:lstStyle>
          <a:p>
            <a:pPr lvl="0"/>
            <a:r>
              <a:rPr lang="en-GB" dirty="0"/>
              <a:t>.</a:t>
            </a:r>
          </a:p>
        </p:txBody>
      </p:sp>
      <p:sp>
        <p:nvSpPr>
          <p:cNvPr id="7" name="Text Placeholder 4"/>
          <p:cNvSpPr>
            <a:spLocks noGrp="1"/>
          </p:cNvSpPr>
          <p:nvPr>
            <p:ph type="body" sz="quarter" idx="13" hasCustomPrompt="1"/>
          </p:nvPr>
        </p:nvSpPr>
        <p:spPr>
          <a:xfrm>
            <a:off x="4433094" y="543132"/>
            <a:ext cx="4536628" cy="287338"/>
          </a:xfrm>
        </p:spPr>
        <p:txBody>
          <a:bodyPr>
            <a:noAutofit/>
          </a:bodyPr>
          <a:lstStyle>
            <a:lvl1pPr marL="0" indent="0" algn="r">
              <a:buNone/>
              <a:defRPr sz="1400"/>
            </a:lvl1pPr>
            <a:lvl5pPr>
              <a:defRPr/>
            </a:lvl5pPr>
          </a:lstStyle>
          <a:p>
            <a:pPr lvl="0"/>
            <a:r>
              <a:rPr lang="en-GB" dirty="0"/>
              <a:t>.</a:t>
            </a:r>
          </a:p>
        </p:txBody>
      </p:sp>
    </p:spTree>
    <p:extLst>
      <p:ext uri="{BB962C8B-B14F-4D97-AF65-F5344CB8AC3E}">
        <p14:creationId xmlns:p14="http://schemas.microsoft.com/office/powerpoint/2010/main" xmlns="" val="246549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104741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410253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lvl1pPr algn="ctr">
              <a:defRPr>
                <a:solidFill>
                  <a:schemeClr val="tx1">
                    <a:lumMod val="85000"/>
                    <a:lumOff val="15000"/>
                  </a:schemeClr>
                </a:solidFill>
              </a:defRPr>
            </a:lvl1pPr>
          </a:lstStyle>
          <a:p>
            <a:fld id="{1CE6738C-8955-4CF1-A256-1C49941BBB03}" type="slidenum">
              <a:rPr lang="en-ZA" smtClean="0"/>
              <a:pPr/>
              <a:t>‹#›</a:t>
            </a:fld>
            <a:endParaRPr lang="en-ZA" dirty="0"/>
          </a:p>
        </p:txBody>
      </p:sp>
    </p:spTree>
    <p:extLst>
      <p:ext uri="{BB962C8B-B14F-4D97-AF65-F5344CB8AC3E}">
        <p14:creationId xmlns:p14="http://schemas.microsoft.com/office/powerpoint/2010/main" xmlns="" val="217508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CE6738C-8955-4CF1-A256-1C49941BBB03}" type="slidenum">
              <a:rPr lang="en-ZA" smtClean="0"/>
              <a:pPr/>
              <a:t>‹#›</a:t>
            </a:fld>
            <a:endParaRPr lang="en-ZA"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07502" y="1124744"/>
            <a:ext cx="9055304" cy="4752016"/>
          </a:xfrm>
          <a:prstGeom prst="rect">
            <a:avLst/>
          </a:prstGeom>
        </p:spPr>
      </p:pic>
    </p:spTree>
    <p:extLst>
      <p:ext uri="{BB962C8B-B14F-4D97-AF65-F5344CB8AC3E}">
        <p14:creationId xmlns:p14="http://schemas.microsoft.com/office/powerpoint/2010/main" xmlns="" val="101319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85524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55189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emf"/><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emf"/><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png"/><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9"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9"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414168838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4" r:id="rId6"/>
    <p:sldLayoutId id="2147483659"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15073" y="620881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p:cNvPicPr>
            <a:picLocks/>
          </p:cNvPicPr>
          <p:nvPr userDrawn="1"/>
        </p:nvPicPr>
        <p:blipFill>
          <a:blip r:embed="rId9"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dirty="0">
                <a:solidFill>
                  <a:srgbClr val="B61918"/>
                </a:solidFill>
                <a:latin typeface="Gill Sans Light" charset="0"/>
                <a:ea typeface="Gill Sans Light" charset="0"/>
                <a:cs typeface="Gill Sans Light" charset="0"/>
              </a:rPr>
              <a:t>Learn</a:t>
            </a:r>
            <a:r>
              <a:rPr lang="en-US" dirty="0">
                <a:solidFill>
                  <a:prstClr val="black"/>
                </a:solidFill>
                <a:latin typeface="Gill Sans Light" charset="0"/>
                <a:ea typeface="Gill Sans Light" charset="0"/>
                <a:cs typeface="Gill Sans Light" charset="0"/>
              </a:rPr>
              <a:t> </a:t>
            </a:r>
            <a:r>
              <a:rPr lang="en-US" dirty="0">
                <a:solidFill>
                  <a:srgbClr val="006600"/>
                </a:solidFill>
                <a:latin typeface="Gill Sans Light" charset="0"/>
                <a:ea typeface="Gill Sans Light" charset="0"/>
                <a:cs typeface="Gill Sans Light" charset="0"/>
              </a:rPr>
              <a:t>Serve</a:t>
            </a:r>
            <a:r>
              <a:rPr lang="en-US" dirty="0">
                <a:solidFill>
                  <a:prstClr val="black"/>
                </a:solidFill>
                <a:latin typeface="Gill Sans Light" charset="0"/>
                <a:ea typeface="Gill Sans Light" charset="0"/>
                <a:cs typeface="Gill Sans Light" charset="0"/>
              </a:rPr>
              <a:t> </a:t>
            </a:r>
            <a:r>
              <a:rPr lang="en-US" dirty="0">
                <a:solidFill>
                  <a:srgbClr val="AAAAAA"/>
                </a:solidFill>
                <a:latin typeface="Gill Sans Light" charset="0"/>
                <a:ea typeface="Gill Sans Light" charset="0"/>
                <a:cs typeface="Gill Sans Light" charset="0"/>
              </a:rPr>
              <a:t>Grow</a:t>
            </a:r>
          </a:p>
        </p:txBody>
      </p:sp>
      <p:pic>
        <p:nvPicPr>
          <p:cNvPr id="12" name="Picture 11"/>
          <p:cNvPicPr>
            <a:picLocks/>
          </p:cNvPicPr>
          <p:nvPr userDrawn="1"/>
        </p:nvPicPr>
        <p:blipFill>
          <a:blip r:embed="rId9"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593391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pic>
        <p:nvPicPr>
          <p:cNvPr id="8" name="Picture 7"/>
          <p:cNvPicPr>
            <a:picLocks/>
          </p:cNvPicPr>
          <p:nvPr userDrawn="1"/>
        </p:nvPicPr>
        <p:blipFill>
          <a:blip r:embed="rId8"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8"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1699521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pPr/>
              <a:t>‹#›</a:t>
            </a:fld>
            <a:endParaRPr lang="en-ZA"/>
          </a:p>
        </p:txBody>
      </p:sp>
      <p:pic>
        <p:nvPicPr>
          <p:cNvPr id="8" name="Picture 7"/>
          <p:cNvPicPr>
            <a:picLocks/>
          </p:cNvPicPr>
          <p:nvPr userDrawn="1"/>
        </p:nvPicPr>
        <p:blipFill>
          <a:blip r:embed="rId7"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Grow</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Serve</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7"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510586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8C-8955-4CF1-A256-1C49941BBB03}" type="slidenum">
              <a:rPr lang="en-ZA" smtClean="0">
                <a:solidFill>
                  <a:prstClr val="black">
                    <a:tint val="75000"/>
                  </a:prstClr>
                </a:solidFill>
              </a:rPr>
              <a:pPr/>
              <a:t>‹#›</a:t>
            </a:fld>
            <a:endParaRPr lang="en-ZA">
              <a:solidFill>
                <a:prstClr val="black">
                  <a:tint val="75000"/>
                </a:prstClr>
              </a:solidFill>
            </a:endParaRPr>
          </a:p>
        </p:txBody>
      </p:sp>
      <p:pic>
        <p:nvPicPr>
          <p:cNvPr id="8" name="Picture 7"/>
          <p:cNvPicPr>
            <a:picLocks/>
          </p:cNvPicPr>
          <p:nvPr userDrawn="1"/>
        </p:nvPicPr>
        <p:blipFill>
          <a:blip r:embed="rId7" cstate="print"/>
          <a:stretch>
            <a:fillRect/>
          </a:stretch>
        </p:blipFill>
        <p:spPr>
          <a:xfrm flipV="1">
            <a:off x="2571" y="5841272"/>
            <a:ext cx="9144000" cy="36000"/>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814592" y="6234886"/>
            <a:ext cx="1872208" cy="369332"/>
          </a:xfrm>
          <a:prstGeom prst="rect">
            <a:avLst/>
          </a:prstGeom>
          <a:noFill/>
        </p:spPr>
        <p:txBody>
          <a:bodyPr wrap="square" rtlCol="0">
            <a:spAutoFit/>
          </a:bodyPr>
          <a:lstStyle/>
          <a:p>
            <a:r>
              <a:rPr lang="en-US" dirty="0">
                <a:solidFill>
                  <a:srgbClr val="B61918"/>
                </a:solidFill>
                <a:latin typeface="Gill Sans Light" charset="0"/>
                <a:ea typeface="Gill Sans Light" charset="0"/>
                <a:cs typeface="Gill Sans Light" charset="0"/>
              </a:rPr>
              <a:t>Learn</a:t>
            </a:r>
            <a:r>
              <a:rPr lang="en-US" dirty="0">
                <a:solidFill>
                  <a:prstClr val="black"/>
                </a:solidFill>
                <a:latin typeface="Gill Sans Light" charset="0"/>
                <a:ea typeface="Gill Sans Light" charset="0"/>
                <a:cs typeface="Gill Sans Light" charset="0"/>
              </a:rPr>
              <a:t> </a:t>
            </a:r>
            <a:r>
              <a:rPr lang="en-US" dirty="0">
                <a:solidFill>
                  <a:srgbClr val="006600"/>
                </a:solidFill>
                <a:latin typeface="Gill Sans Light" charset="0"/>
                <a:ea typeface="Gill Sans Light" charset="0"/>
                <a:cs typeface="Gill Sans Light" charset="0"/>
              </a:rPr>
              <a:t>Grow</a:t>
            </a:r>
            <a:r>
              <a:rPr lang="en-US" dirty="0">
                <a:solidFill>
                  <a:prstClr val="black"/>
                </a:solidFill>
                <a:latin typeface="Gill Sans Light" charset="0"/>
                <a:ea typeface="Gill Sans Light" charset="0"/>
                <a:cs typeface="Gill Sans Light" charset="0"/>
              </a:rPr>
              <a:t> </a:t>
            </a:r>
            <a:r>
              <a:rPr lang="en-US" dirty="0">
                <a:solidFill>
                  <a:srgbClr val="AAAAAA"/>
                </a:solidFill>
                <a:latin typeface="Gill Sans Light" charset="0"/>
                <a:ea typeface="Gill Sans Light" charset="0"/>
                <a:cs typeface="Gill Sans Light" charset="0"/>
              </a:rPr>
              <a:t>Serve</a:t>
            </a:r>
          </a:p>
        </p:txBody>
      </p:sp>
      <p:pic>
        <p:nvPicPr>
          <p:cNvPr id="12" name="Picture 11"/>
          <p:cNvPicPr>
            <a:picLocks/>
          </p:cNvPicPr>
          <p:nvPr userDrawn="1"/>
        </p:nvPicPr>
        <p:blipFill>
          <a:blip r:embed="rId7" cstate="print"/>
          <a:stretch>
            <a:fillRect/>
          </a:stretch>
        </p:blipFill>
        <p:spPr>
          <a:xfrm flipV="1">
            <a:off x="2571" y="1081123"/>
            <a:ext cx="9144000" cy="36000"/>
          </a:xfrm>
          <a:prstGeom prst="rect">
            <a:avLst/>
          </a:prstGeom>
        </p:spPr>
      </p:pic>
    </p:spTree>
    <p:extLst>
      <p:ext uri="{BB962C8B-B14F-4D97-AF65-F5344CB8AC3E}">
        <p14:creationId xmlns:p14="http://schemas.microsoft.com/office/powerpoint/2010/main" xmlns="" val="20145982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846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242996"/>
            <a:ext cx="8229600" cy="4538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3273759" y="6234886"/>
            <a:ext cx="2133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fld id="{1CE6738C-8955-4CF1-A256-1C49941BBB03}" type="slidenum">
              <a:rPr lang="en-ZA" smtClean="0"/>
              <a:pPr/>
              <a:t>‹#›</a:t>
            </a:fld>
            <a:endParaRPr lang="en-ZA" dirty="0"/>
          </a:p>
        </p:txBody>
      </p:sp>
      <p:pic>
        <p:nvPicPr>
          <p:cNvPr id="8" name="Picture 7"/>
          <p:cNvPicPr>
            <a:picLocks/>
          </p:cNvPicPr>
          <p:nvPr userDrawn="1"/>
        </p:nvPicPr>
        <p:blipFill>
          <a:blip r:embed="rId10" cstate="print"/>
          <a:stretch>
            <a:fillRect/>
          </a:stretch>
        </p:blipFill>
        <p:spPr>
          <a:xfrm flipV="1">
            <a:off x="2571" y="5913280"/>
            <a:ext cx="9144000" cy="36000"/>
          </a:xfrm>
          <a:prstGeom prst="rect">
            <a:avLst/>
          </a:prstGeom>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107504" y="6031468"/>
            <a:ext cx="2300066" cy="710210"/>
          </a:xfrm>
          <a:prstGeom prst="rect">
            <a:avLst/>
          </a:prstGeom>
        </p:spPr>
      </p:pic>
      <p:sp>
        <p:nvSpPr>
          <p:cNvPr id="11" name="TextBox 10"/>
          <p:cNvSpPr txBox="1"/>
          <p:nvPr userDrawn="1"/>
        </p:nvSpPr>
        <p:spPr>
          <a:xfrm>
            <a:off x="6156176" y="6204603"/>
            <a:ext cx="2149896" cy="369332"/>
          </a:xfrm>
          <a:prstGeom prst="rect">
            <a:avLst/>
          </a:prstGeom>
          <a:noFill/>
        </p:spPr>
        <p:txBody>
          <a:bodyPr wrap="square" rtlCol="0">
            <a:spAutoFit/>
          </a:bodyPr>
          <a:lstStyle/>
          <a:p>
            <a:r>
              <a:rPr lang="en-US" sz="1800" b="0" i="0" u="none" strike="noStrike" kern="1200" baseline="0" dirty="0">
                <a:solidFill>
                  <a:srgbClr val="B61918"/>
                </a:solidFill>
                <a:latin typeface="Gill Sans Light" charset="0"/>
                <a:ea typeface="Gill Sans Light" charset="0"/>
                <a:cs typeface="Gill Sans Light" charset="0"/>
              </a:rPr>
              <a:t>Learn</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006600"/>
                </a:solidFill>
                <a:latin typeface="Gill Sans Light" charset="0"/>
                <a:ea typeface="Gill Sans Light" charset="0"/>
                <a:cs typeface="Gill Sans Light" charset="0"/>
              </a:rPr>
              <a:t>Serve</a:t>
            </a:r>
            <a:r>
              <a:rPr lang="en-US" sz="1800" b="0" i="0" u="none" strike="noStrike" kern="1200" baseline="0" dirty="0">
                <a:solidFill>
                  <a:schemeClr val="tx1"/>
                </a:solidFill>
                <a:latin typeface="Gill Sans Light" charset="0"/>
                <a:ea typeface="Gill Sans Light" charset="0"/>
                <a:cs typeface="Gill Sans Light" charset="0"/>
              </a:rPr>
              <a:t> </a:t>
            </a:r>
            <a:r>
              <a:rPr lang="en-US" sz="1800" b="0" i="0" u="none" strike="noStrike" kern="1200" baseline="0" dirty="0">
                <a:solidFill>
                  <a:srgbClr val="AAAAAA"/>
                </a:solidFill>
                <a:latin typeface="Gill Sans Light" charset="0"/>
                <a:ea typeface="Gill Sans Light" charset="0"/>
                <a:cs typeface="Gill Sans Light" charset="0"/>
              </a:rPr>
              <a:t>Grow</a:t>
            </a:r>
            <a:endParaRPr lang="en-US" b="0" i="0" dirty="0">
              <a:solidFill>
                <a:srgbClr val="AAAAAA"/>
              </a:solidFill>
              <a:latin typeface="Gill Sans Light" charset="0"/>
              <a:ea typeface="Gill Sans Light" charset="0"/>
              <a:cs typeface="Gill Sans Light" charset="0"/>
            </a:endParaRPr>
          </a:p>
        </p:txBody>
      </p:sp>
      <p:pic>
        <p:nvPicPr>
          <p:cNvPr id="12" name="Picture 11"/>
          <p:cNvPicPr>
            <a:picLocks/>
          </p:cNvPicPr>
          <p:nvPr userDrawn="1"/>
        </p:nvPicPr>
        <p:blipFill>
          <a:blip r:embed="rId10" cstate="print"/>
          <a:stretch>
            <a:fillRect/>
          </a:stretch>
        </p:blipFill>
        <p:spPr>
          <a:xfrm flipV="1">
            <a:off x="2571" y="1052736"/>
            <a:ext cx="9144000" cy="36000"/>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8172400" y="6031468"/>
            <a:ext cx="648460" cy="648460"/>
          </a:xfrm>
          <a:prstGeom prst="rect">
            <a:avLst/>
          </a:prstGeom>
        </p:spPr>
      </p:pic>
    </p:spTree>
    <p:extLst>
      <p:ext uri="{BB962C8B-B14F-4D97-AF65-F5344CB8AC3E}">
        <p14:creationId xmlns:p14="http://schemas.microsoft.com/office/powerpoint/2010/main" xmlns="" val="34451292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3488" y="1700808"/>
            <a:ext cx="9032032" cy="720080"/>
          </a:xfrm>
        </p:spPr>
        <p:txBody>
          <a:bodyPr>
            <a:normAutofit fontScale="90000"/>
          </a:bodyPr>
          <a:lstStyle/>
          <a:p>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GB" sz="3200" b="1" dirty="0">
                <a:solidFill>
                  <a:srgbClr val="C00000"/>
                </a:solidFill>
                <a:latin typeface="Tahoma" panose="020B0604030504040204" pitchFamily="34" charset="0"/>
                <a:ea typeface="Tahoma" panose="020B0604030504040204" pitchFamily="34" charset="0"/>
                <a:cs typeface="Tahoma" panose="020B0604030504040204" pitchFamily="34" charset="0"/>
              </a:rPr>
            </a:br>
            <a:endParaRPr lang="en-ZA"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4067944" y="5805263"/>
            <a:ext cx="50760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pitchFamily="34" charset="0"/>
                <a:ea typeface="+mj-ea"/>
                <a:cs typeface="Arial" pitchFamily="34" charset="0"/>
              </a:rPr>
              <a:t> </a:t>
            </a:r>
          </a:p>
        </p:txBody>
      </p:sp>
      <p:pic>
        <p:nvPicPr>
          <p:cNvPr id="4" name="Picture 3">
            <a:extLst>
              <a:ext uri="{FF2B5EF4-FFF2-40B4-BE49-F238E27FC236}">
                <a16:creationId xmlns:a16="http://schemas.microsoft.com/office/drawing/2014/main" xmlns="" id="{9ECDA28A-8B39-4FBD-AEC9-603952236193}"/>
              </a:ext>
            </a:extLst>
          </p:cNvPr>
          <p:cNvPicPr>
            <a:picLocks noChangeAspect="1"/>
          </p:cNvPicPr>
          <p:nvPr/>
        </p:nvPicPr>
        <p:blipFill>
          <a:blip r:embed="rId3" cstate="print">
            <a:alphaModFix amt="35000"/>
          </a:blip>
          <a:stretch>
            <a:fillRect/>
          </a:stretch>
        </p:blipFill>
        <p:spPr>
          <a:xfrm>
            <a:off x="0" y="0"/>
            <a:ext cx="9144000" cy="5976664"/>
          </a:xfrm>
          <a:prstGeom prst="rect">
            <a:avLst/>
          </a:prstGeom>
        </p:spPr>
      </p:pic>
      <p:sp>
        <p:nvSpPr>
          <p:cNvPr id="9" name="TextBox 8">
            <a:extLst>
              <a:ext uri="{FF2B5EF4-FFF2-40B4-BE49-F238E27FC236}">
                <a16:creationId xmlns:a16="http://schemas.microsoft.com/office/drawing/2014/main" xmlns="" id="{D1B13773-F6AD-4A42-90B8-E7D396975A93}"/>
              </a:ext>
            </a:extLst>
          </p:cNvPr>
          <p:cNvSpPr txBox="1"/>
          <p:nvPr/>
        </p:nvSpPr>
        <p:spPr>
          <a:xfrm>
            <a:off x="363488" y="2414228"/>
            <a:ext cx="878497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Annual Performance Plan 2021/22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C00000"/>
                </a:solidFill>
                <a:latin typeface="Tahoma" panose="020B0604030504040204" pitchFamily="34" charset="0"/>
                <a:ea typeface="Tahoma" panose="020B0604030504040204" pitchFamily="34" charset="0"/>
                <a:cs typeface="Tahoma" panose="020B0604030504040204" pitchFamily="34" charset="0"/>
              </a:rPr>
              <a:t>Presentation to the Portfolio Committee on Public Service and Administration</a:t>
            </a:r>
            <a:endParaRPr kumimoji="0" lang="en-GB"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5B9E1A2E-E211-4239-BBC0-1BF86E8C64F2}"/>
              </a:ext>
            </a:extLst>
          </p:cNvPr>
          <p:cNvSpPr txBox="1"/>
          <p:nvPr/>
        </p:nvSpPr>
        <p:spPr>
          <a:xfrm>
            <a:off x="5004048" y="4937413"/>
            <a:ext cx="4053929" cy="1070999"/>
          </a:xfrm>
          <a:prstGeom prst="rect">
            <a:avLst/>
          </a:prstGeom>
          <a:noFill/>
        </p:spPr>
        <p:txBody>
          <a:bodyPr wrap="square">
            <a:spAutoFit/>
          </a:bodyPr>
          <a:lstStyle/>
          <a:p>
            <a:pPr marL="0" marR="0" lvl="0" indent="0" algn="r" defTabSz="914400" rtl="0" eaLnBrk="1" fontAlgn="auto" latinLnBrk="0" hangingPunct="1">
              <a:lnSpc>
                <a:spcPct val="108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Mr Busani Ngcaweni</a:t>
            </a:r>
          </a:p>
          <a:p>
            <a:pPr marL="0" marR="0" lvl="0" indent="0" algn="r" defTabSz="914400" rtl="0" eaLnBrk="1" fontAlgn="auto" latinLnBrk="0" hangingPunct="1">
              <a:lnSpc>
                <a:spcPct val="108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Principal: The NSG</a:t>
            </a:r>
          </a:p>
          <a:p>
            <a:pPr marL="0" marR="0" lvl="0" indent="0" algn="r" defTabSz="914400" rtl="0" eaLnBrk="1" fontAlgn="auto" latinLnBrk="0" hangingPunct="1">
              <a:lnSpc>
                <a:spcPct val="108000"/>
              </a:lnSpc>
              <a:spcBef>
                <a:spcPts val="0"/>
              </a:spcBef>
              <a:spcAft>
                <a:spcPts val="0"/>
              </a:spcAft>
              <a:buClrTx/>
              <a:buSzTx/>
              <a:buFontTx/>
              <a:buNone/>
              <a:tabLst/>
              <a:defRPr/>
            </a:pPr>
            <a:r>
              <a:rPr lang="en-GB" sz="2000" dirty="0">
                <a:solidFill>
                  <a:srgbClr val="C00000"/>
                </a:solidFill>
                <a:latin typeface="Tahoma" panose="020B0604030504040204" pitchFamily="34" charset="0"/>
                <a:ea typeface="Tahoma" panose="020B0604030504040204" pitchFamily="34" charset="0"/>
                <a:cs typeface="Tahoma" panose="020B0604030504040204" pitchFamily="34" charset="0"/>
              </a:rPr>
              <a:t>5 May 2021</a:t>
            </a:r>
            <a:endParaRPr kumimoji="0" lang="en-ZA" sz="20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xmlns="" val="428968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1124744"/>
            <a:ext cx="4752528" cy="4680520"/>
          </a:xfrm>
        </p:spPr>
        <p:txBody>
          <a:bodyPr>
            <a:noAutofit/>
          </a:bodyPr>
          <a:lstStyle/>
          <a:p>
            <a:pPr marL="0" indent="0" algn="ctr">
              <a:lnSpc>
                <a:spcPct val="108000"/>
              </a:lnSpc>
              <a:spcBef>
                <a:spcPts val="0"/>
              </a:spcBef>
              <a:buClr>
                <a:srgbClr val="006600"/>
              </a:buClr>
              <a:buSzPct val="75000"/>
              <a:buNone/>
            </a:pPr>
            <a:r>
              <a:rPr lang="en-US" sz="1800" b="1" dirty="0">
                <a:solidFill>
                  <a:srgbClr val="002060"/>
                </a:solidFill>
                <a:latin typeface="Tahoma" panose="020B0604030504040204" pitchFamily="34" charset="0"/>
                <a:ea typeface="Tahoma" panose="020B0604030504040204" pitchFamily="34" charset="0"/>
                <a:cs typeface="Tahoma" panose="020B0604030504040204" pitchFamily="34" charset="0"/>
              </a:rPr>
              <a:t>Vision</a:t>
            </a:r>
          </a:p>
          <a:p>
            <a:pPr marL="0" indent="0" algn="ctr">
              <a:lnSpc>
                <a:spcPct val="107000"/>
              </a:lnSpc>
              <a:spcAft>
                <a:spcPts val="0"/>
              </a:spcAft>
              <a:buNone/>
            </a:pPr>
            <a:r>
              <a:rPr lang="en-GB" sz="1800" dirty="0">
                <a:solidFill>
                  <a:srgbClr val="000000"/>
                </a:solidFill>
                <a:latin typeface="Tahoma" panose="020B0604030504040204" pitchFamily="34" charset="0"/>
                <a:ea typeface="Tahoma" panose="020B0604030504040204" pitchFamily="34" charset="0"/>
                <a:cs typeface="Tahoma" panose="020B0604030504040204" pitchFamily="34" charset="0"/>
              </a:rPr>
              <a:t>Build an Ethical and Capable Public Sector in Service of the People</a:t>
            </a:r>
          </a:p>
          <a:p>
            <a:pPr marL="0" indent="0" algn="ctr">
              <a:lnSpc>
                <a:spcPct val="107000"/>
              </a:lnSpc>
              <a:spcAft>
                <a:spcPts val="0"/>
              </a:spcAft>
              <a:buNone/>
            </a:pP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Aft>
                <a:spcPts val="0"/>
              </a:spcAft>
              <a:buNone/>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Mission</a:t>
            </a:r>
            <a:r>
              <a:rPr lang="en-GB" sz="1800" dirty="0">
                <a:solidFill>
                  <a:srgbClr val="006600"/>
                </a:solidFill>
                <a:latin typeface="Tahoma" panose="020B0604030504040204" pitchFamily="34" charset="0"/>
                <a:ea typeface="Tahoma" panose="020B0604030504040204" pitchFamily="34" charset="0"/>
                <a:cs typeface="Tahoma" panose="020B0604030504040204" pitchFamily="34" charset="0"/>
              </a:rPr>
              <a:t> </a:t>
            </a:r>
          </a:p>
          <a:p>
            <a:pPr marL="0" indent="0" algn="ctr">
              <a:lnSpc>
                <a:spcPct val="107000"/>
              </a:lnSpc>
              <a:spcAft>
                <a:spcPts val="0"/>
              </a:spcAft>
              <a:buNone/>
            </a:pPr>
            <a:r>
              <a:rPr lang="en-GB" sz="1800" dirty="0">
                <a:latin typeface="Tahoma" panose="020B0604030504040204" pitchFamily="34" charset="0"/>
                <a:ea typeface="Tahoma" panose="020B0604030504040204" pitchFamily="34" charset="0"/>
                <a:cs typeface="Tahoma" panose="020B0604030504040204" pitchFamily="34" charset="0"/>
              </a:rPr>
              <a:t>To Empower Public Servants to be Responsive to Citizen Needs and Government Priorities through Education, Training and Development interventions</a:t>
            </a:r>
            <a:r>
              <a:rPr lang="en-GB" sz="1800" dirty="0">
                <a:latin typeface="Microsoft JhengHei" panose="020B0604030504040204" pitchFamily="34" charset="-120"/>
                <a:ea typeface="Microsoft JhengHei" panose="020B0604030504040204" pitchFamily="34" charset="-120"/>
                <a:cs typeface="Tahoma" panose="020B0604030504040204" pitchFamily="34" charset="0"/>
              </a:rPr>
              <a:t>.</a:t>
            </a:r>
            <a:endParaRPr lang="en-ZA" sz="1800" dirty="0">
              <a:latin typeface="Microsoft JhengHei" panose="020B0604030504040204" pitchFamily="34" charset="-120"/>
              <a:ea typeface="Microsoft JhengHei" panose="020B0604030504040204" pitchFamily="34" charset="-12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US" sz="1800" dirty="0">
              <a:latin typeface="Microsoft JhengHei" panose="020B0604030504040204" pitchFamily="34" charset="-120"/>
              <a:ea typeface="Microsoft JhengHei" panose="020B0604030504040204" pitchFamily="34" charset="-120"/>
            </a:endParaRPr>
          </a:p>
          <a:p>
            <a:pPr>
              <a:lnSpc>
                <a:spcPct val="108000"/>
              </a:lnSpc>
              <a:spcBef>
                <a:spcPts val="0"/>
              </a:spcBef>
              <a:buClr>
                <a:srgbClr val="006600"/>
              </a:buClr>
              <a:buSzPct val="75000"/>
              <a:buFont typeface="Wingdings" panose="05000000000000000000" pitchFamily="2" charset="2"/>
              <a:buChar char="v"/>
            </a:pPr>
            <a:endParaRPr lang="en-US" sz="2000" dirty="0">
              <a:latin typeface="Gill Sans MT" panose="020B0502020104020203" pitchFamily="34" charset="0"/>
              <a:ea typeface="Tahoma" panose="020B0604030504040204" pitchFamily="34" charset="0"/>
              <a:cs typeface="Tahoma" panose="020B0604030504040204" pitchFamily="34" charset="0"/>
            </a:endParaRPr>
          </a:p>
          <a:p>
            <a:pPr>
              <a:lnSpc>
                <a:spcPct val="108000"/>
              </a:lnSpc>
              <a:spcBef>
                <a:spcPts val="0"/>
              </a:spcBef>
              <a:buClr>
                <a:srgbClr val="006600"/>
              </a:buClr>
              <a:buSzPct val="75000"/>
              <a:buFont typeface="Wingdings" panose="05000000000000000000" pitchFamily="2" charset="2"/>
              <a:buChar char="v"/>
            </a:pPr>
            <a:endParaRPr lang="en-ZA" sz="2000" dirty="0">
              <a:latin typeface="Gill Sans MT" panose="020B0502020104020203"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4211960" y="6151498"/>
            <a:ext cx="43204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24744"/>
            <a:ext cx="4211960" cy="3960440"/>
          </a:xfrm>
          <a:prstGeom prst="rect">
            <a:avLst/>
          </a:prstGeom>
        </p:spPr>
      </p:pic>
      <p:sp>
        <p:nvSpPr>
          <p:cNvPr id="6" name="Title 1"/>
          <p:cNvSpPr>
            <a:spLocks noGrp="1"/>
          </p:cNvSpPr>
          <p:nvPr>
            <p:ph type="title"/>
          </p:nvPr>
        </p:nvSpPr>
        <p:spPr>
          <a:xfrm>
            <a:off x="313184" y="332656"/>
            <a:ext cx="8229600" cy="708465"/>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Background to the NSG 5-year strategy </a:t>
            </a:r>
          </a:p>
        </p:txBody>
      </p:sp>
    </p:spTree>
    <p:extLst>
      <p:ext uri="{BB962C8B-B14F-4D97-AF65-F5344CB8AC3E}">
        <p14:creationId xmlns:p14="http://schemas.microsoft.com/office/powerpoint/2010/main" xmlns="" val="176566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11960" y="6151498"/>
            <a:ext cx="43204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p:cNvSpPr>
            <a:spLocks noGrp="1"/>
          </p:cNvSpPr>
          <p:nvPr>
            <p:ph type="title"/>
          </p:nvPr>
        </p:nvSpPr>
        <p:spPr>
          <a:xfrm>
            <a:off x="313184" y="332656"/>
            <a:ext cx="8229600" cy="708465"/>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Background to the NSG 5-year strategy </a:t>
            </a:r>
          </a:p>
        </p:txBody>
      </p:sp>
      <p:graphicFrame>
        <p:nvGraphicFramePr>
          <p:cNvPr id="7" name="Content Placeholder 6">
            <a:extLst>
              <a:ext uri="{FF2B5EF4-FFF2-40B4-BE49-F238E27FC236}">
                <a16:creationId xmlns:a16="http://schemas.microsoft.com/office/drawing/2014/main" xmlns="" id="{39BEE967-DDE7-45B8-9337-CEB06DA014A4}"/>
              </a:ext>
            </a:extLst>
          </p:cNvPr>
          <p:cNvGraphicFramePr>
            <a:graphicFrameLocks noGrp="1"/>
          </p:cNvGraphicFramePr>
          <p:nvPr>
            <p:ph idx="1"/>
            <p:extLst>
              <p:ext uri="{D42A27DB-BD31-4B8C-83A1-F6EECF244321}">
                <p14:modId xmlns:p14="http://schemas.microsoft.com/office/powerpoint/2010/main" xmlns="" val="4292312644"/>
              </p:ext>
            </p:extLst>
          </p:nvPr>
        </p:nvGraphicFramePr>
        <p:xfrm>
          <a:off x="313184" y="2132856"/>
          <a:ext cx="8507288"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a16="http://schemas.microsoft.com/office/drawing/2014/main" xmlns="" id="{44C03864-1C43-4DEC-B90F-023644E099EC}"/>
              </a:ext>
            </a:extLst>
          </p:cNvPr>
          <p:cNvSpPr txBox="1">
            <a:spLocks/>
          </p:cNvSpPr>
          <p:nvPr/>
        </p:nvSpPr>
        <p:spPr>
          <a:xfrm>
            <a:off x="395536" y="1143262"/>
            <a:ext cx="8229600" cy="7084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dirty="0">
                <a:solidFill>
                  <a:srgbClr val="C00000"/>
                </a:solidFill>
                <a:latin typeface="Tahoma" panose="020B0604030504040204" pitchFamily="34" charset="0"/>
                <a:ea typeface="Tahoma" panose="020B0604030504040204" pitchFamily="34" charset="0"/>
                <a:cs typeface="Tahoma" panose="020B0604030504040204" pitchFamily="34" charset="0"/>
              </a:rPr>
              <a:t>Five Strategic Outcomes </a:t>
            </a:r>
          </a:p>
        </p:txBody>
      </p:sp>
    </p:spTree>
    <p:extLst>
      <p:ext uri="{BB962C8B-B14F-4D97-AF65-F5344CB8AC3E}">
        <p14:creationId xmlns:p14="http://schemas.microsoft.com/office/powerpoint/2010/main" xmlns="" val="70607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80528" y="144219"/>
            <a:ext cx="9036496" cy="920060"/>
          </a:xfrm>
          <a:prstGeom prst="rect">
            <a:avLst/>
          </a:prstGeom>
        </p:spPr>
        <p:txBody>
          <a:bodyPr wrap="square">
            <a:spAutoFit/>
          </a:bodyPr>
          <a:lstStyle/>
          <a:p>
            <a:pPr lvl="0" algn="ctr" defTabSz="457200" fontAlgn="base">
              <a:lnSpc>
                <a:spcPct val="108000"/>
              </a:lnSpc>
              <a:spcAft>
                <a:spcPct val="0"/>
              </a:spcAft>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8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ZA"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Background to the NSG 5-year strategy: </a:t>
            </a:r>
          </a:p>
          <a:p>
            <a:pPr lvl="0" algn="ctr" defTabSz="457200" fontAlgn="base">
              <a:lnSpc>
                <a:spcPct val="108000"/>
              </a:lnSpc>
              <a:spcAft>
                <a:spcPct val="0"/>
              </a:spcAft>
            </a:pPr>
            <a:r>
              <a:rPr kumimoji="0" lang="en-ZA" sz="2400" b="0" i="0" u="none" strike="noStrike" kern="1200" cap="none" spc="0" normalizeH="0" baseline="0" noProof="0" dirty="0">
                <a:ln>
                  <a:noFill/>
                </a:ln>
                <a:solidFill>
                  <a:prstClr val="black">
                    <a:lumMod val="65000"/>
                    <a:lumOff val="35000"/>
                  </a:prstClr>
                </a:solidFill>
                <a:effectLst/>
                <a:uLnTx/>
                <a:uFillTx/>
                <a:latin typeface="Tahoma" panose="020B0604030504040204" pitchFamily="34" charset="0"/>
                <a:ea typeface="Tahoma" panose="020B0604030504040204" pitchFamily="34" charset="0"/>
                <a:cs typeface="Tahoma" panose="020B0604030504040204" pitchFamily="34" charset="0"/>
              </a:rPr>
              <a:t>Key interventions</a:t>
            </a:r>
          </a:p>
        </p:txBody>
      </p:sp>
      <p:sp>
        <p:nvSpPr>
          <p:cNvPr id="5" name="Subtitle 2"/>
          <p:cNvSpPr txBox="1">
            <a:spLocks/>
          </p:cNvSpPr>
          <p:nvPr/>
        </p:nvSpPr>
        <p:spPr bwMode="auto">
          <a:xfrm>
            <a:off x="107504" y="1124744"/>
            <a:ext cx="8856984"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Leadership development: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Senior &amp; executive leadership in three spheres of government, legislative sector, state-owned entities and focus on the institution of traditional leadership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Thought Leadership seminars/ webinars, Master Classes, Spring School on Economic Governance </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5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mplementation capabilities of public servants: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Focus of an entry-to-exit approach of public service career management (4 occupational bands to deliver)</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Compulsory programmes to address systemic challenges and demand-led programmes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Opportunities for online and virtual learning </a:t>
            </a: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Professionalisation: </a:t>
            </a:r>
          </a:p>
          <a:p>
            <a:pPr marL="342900" marR="0" lvl="0" indent="-342900" algn="l" defTabSz="91440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Partnerships with professional bodies to professionalise certain categories of employees</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Partnerships with Schools of Public Administration – endorsements to programmes </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Empowerment:</a:t>
            </a:r>
            <a:r>
              <a:rPr kumimoji="0" lang="en-US"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Cadet programme for interns and higher education students</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Art of facilitating engagement in communities</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Gender mainstreaming </a:t>
            </a:r>
          </a:p>
        </p:txBody>
      </p:sp>
    </p:spTree>
    <p:extLst>
      <p:ext uri="{BB962C8B-B14F-4D97-AF65-F5344CB8AC3E}">
        <p14:creationId xmlns:p14="http://schemas.microsoft.com/office/powerpoint/2010/main" xmlns="" val="149154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36512" y="88650"/>
            <a:ext cx="9036496" cy="920060"/>
          </a:xfrm>
          <a:prstGeom prst="rect">
            <a:avLst/>
          </a:prstGeom>
        </p:spPr>
        <p:txBody>
          <a:bodyPr wrap="square">
            <a:spAutoFit/>
          </a:bodyPr>
          <a:lstStyle/>
          <a:p>
            <a:pPr lvl="0" algn="ctr" defTabSz="457200" fontAlgn="base">
              <a:lnSpc>
                <a:spcPct val="108000"/>
              </a:lnSpc>
              <a:spcAft>
                <a:spcPct val="0"/>
              </a:spcAft>
            </a:pPr>
            <a:r>
              <a:rPr kumimoji="0" lang="en-ZA" sz="2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ZA" sz="28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Background to the NSG 5-year strategy</a:t>
            </a:r>
          </a:p>
          <a:p>
            <a:pPr lvl="0" algn="ctr" defTabSz="457200" fontAlgn="base">
              <a:lnSpc>
                <a:spcPct val="108000"/>
              </a:lnSpc>
              <a:spcAft>
                <a:spcPct val="0"/>
              </a:spcAft>
            </a:pPr>
            <a:r>
              <a:rPr lang="en-ZA"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Key interventions</a:t>
            </a:r>
            <a:endParaRPr kumimoji="0" lang="en-ZA" sz="2000" b="0"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Subtitle 2"/>
          <p:cNvSpPr txBox="1">
            <a:spLocks/>
          </p:cNvSpPr>
          <p:nvPr/>
        </p:nvSpPr>
        <p:spPr bwMode="auto">
          <a:xfrm>
            <a:off x="179512" y="1124744"/>
            <a:ext cx="8712968"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Quality Management: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Quality assurance and accreditation of programmes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Trainer professionalisation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Quality management in delivery of ETD</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Curriculum: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Develop full graduate qualification for rollout in partnership with HEIs </a:t>
            </a:r>
          </a:p>
          <a:p>
            <a:pPr>
              <a:lnSpc>
                <a:spcPct val="108000"/>
              </a:lnSpc>
              <a:buClr>
                <a:schemeClr val="tx1">
                  <a:lumMod val="65000"/>
                  <a:lumOff val="35000"/>
                </a:schemeClr>
              </a:buClr>
              <a:buSzPct val="80000"/>
              <a:buFont typeface="Wingdings" panose="05000000000000000000" pitchFamily="2" charset="2"/>
              <a:buChar char="v"/>
              <a:defRPr/>
            </a:pPr>
            <a:r>
              <a:rPr lang="en-GB" sz="1500" dirty="0">
                <a:solidFill>
                  <a:prstClr val="black"/>
                </a:solidFill>
                <a:latin typeface="Tahoma" panose="020B0604030504040204" pitchFamily="34" charset="0"/>
                <a:ea typeface="Tahoma" panose="020B0604030504040204" pitchFamily="34" charset="0"/>
                <a:cs typeface="Tahoma" panose="020B0604030504040204" pitchFamily="34" charset="0"/>
              </a:rPr>
              <a:t>Post-graduate qualification on Governance in Africa through the AMDIN</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Introduce peer review mechanism to improve the quality and competitiveness of our curriculum</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GB"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Determine and introduce pre-requisite training and/or examinations for specified appointments, transfers and compulsory development needs</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US" sz="1600"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Institutional matters: </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Organizational structure aligned to new strategy</a:t>
            </a: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Digital transformation and efficient operations management</a:t>
            </a: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chemeClr val="tx1">
                  <a:lumMod val="65000"/>
                  <a:lumOff val="35000"/>
                </a:schemeClr>
              </a:buClr>
              <a:buSzPct val="80000"/>
              <a:buFont typeface="Wingdings" panose="05000000000000000000" pitchFamily="2" charset="2"/>
              <a:buChar char="v"/>
              <a:tabLst/>
              <a:defRPr/>
            </a:pPr>
            <a:r>
              <a:rPr kumimoji="0" lang="en-GB"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Address funding options for the NSG Trade Account to be more sustainable </a:t>
            </a:r>
            <a:endParaRPr kumimoji="0" lang="en-GB" sz="1500" b="0" i="0" u="none" strike="noStrike" kern="1200" cap="none" spc="0" normalizeH="0" baseline="0" noProof="0" dirty="0">
              <a:ln>
                <a:noFill/>
              </a:ln>
              <a:solidFill>
                <a:srgbClr val="4F81BD">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ＭＳ Ｐゴシック" pitchFamily="-52" charset="-128"/>
              <a:cs typeface="+mn-cs"/>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Franklin Gothic Book" panose="020B050302010202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
                <a:srgbClr val="006600"/>
              </a:buClr>
              <a:buSzPct val="60000"/>
              <a:buFont typeface="Wingdings" pitchFamily="2" charset="2"/>
              <a:buChar char="v"/>
              <a:tabLst/>
              <a:defRPr/>
            </a:pPr>
            <a:endParaRPr kumimoji="0" lang="en-ZA" sz="13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just" defTabSz="914400" rtl="0" eaLnBrk="1" fontAlgn="auto" latinLnBrk="0" hangingPunct="1">
              <a:lnSpc>
                <a:spcPct val="100000"/>
              </a:lnSpc>
              <a:spcBef>
                <a:spcPts val="0"/>
              </a:spcBef>
              <a:spcAft>
                <a:spcPts val="0"/>
              </a:spcAft>
              <a:buClr>
                <a:srgbClr val="006600"/>
              </a:buClr>
              <a:buSzPct val="60000"/>
              <a:buFont typeface="Wingdings" panose="05000000000000000000" pitchFamily="2" charset="2"/>
              <a:buChar char="v"/>
              <a:tabLst/>
              <a:defRPr/>
            </a:pPr>
            <a:endParaRPr kumimoji="0" lang="en-ZA" sz="1800" b="0" i="0" u="none" strike="noStrike" kern="1200" cap="none" spc="0" normalizeH="0" baseline="0" noProof="0" dirty="0">
              <a:ln>
                <a:noFill/>
              </a:ln>
              <a:solidFill>
                <a:prstClr val="black"/>
              </a:solidFill>
              <a:effectLst/>
              <a:uLnTx/>
              <a:uFillTx/>
              <a:latin typeface="Calibri"/>
              <a:ea typeface="ＭＳ Ｐゴシック" pitchFamily="-52"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Gill Sans"/>
              <a:ea typeface="ＭＳ Ｐゴシック" pitchFamily="-52"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Gill Sans"/>
              <a:ea typeface="ＭＳ Ｐゴシック" pitchFamily="-52"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p:txBody>
      </p:sp>
    </p:spTree>
    <p:extLst>
      <p:ext uri="{BB962C8B-B14F-4D97-AF65-F5344CB8AC3E}">
        <p14:creationId xmlns:p14="http://schemas.microsoft.com/office/powerpoint/2010/main" xmlns="" val="134348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0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Our performance in the first year of implementation (2020/21)</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11922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340041"/>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Status of organisational performance for 2020/21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80568" y="1174598"/>
            <a:ext cx="8783920" cy="4610589"/>
          </a:xfrm>
        </p:spPr>
        <p:txBody>
          <a:bodyPr>
            <a:noAutofit/>
          </a:bodyPr>
          <a:lstStyle/>
          <a:p>
            <a:pPr>
              <a:lnSpc>
                <a:spcPct val="108000"/>
              </a:lnSpc>
              <a:spcBef>
                <a:spcPts val="0"/>
              </a:spcBef>
              <a:buClr>
                <a:schemeClr val="tx1">
                  <a:lumMod val="65000"/>
                  <a:lumOff val="35000"/>
                </a:schemeClr>
              </a:buClr>
              <a:buSzPct val="80000"/>
              <a:buFont typeface="Wingdings" panose="05000000000000000000" pitchFamily="2" charset="2"/>
              <a:buChar char="v"/>
            </a:pPr>
            <a:r>
              <a:rPr lang="en-US" sz="1600" dirty="0">
                <a:latin typeface="Tahoma" panose="020B0604030504040204" pitchFamily="34" charset="0"/>
                <a:ea typeface="Tahoma" panose="020B0604030504040204" pitchFamily="34" charset="0"/>
                <a:cs typeface="Tahoma" panose="020B0604030504040204" pitchFamily="34" charset="0"/>
              </a:rPr>
              <a:t>The NSG revised its APP for the 2020/21 financial year in view of the COVID19 pandemic and national lockdown. Key revisions were the reduction for generating revenue from R132million to R75milion, and the training numbers from 43 600 to 26 040</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chemeClr val="tx1">
                  <a:lumMod val="65000"/>
                  <a:lumOff val="35000"/>
                </a:schemeClr>
              </a:buClr>
              <a:buSzPct val="80000"/>
              <a:buNone/>
            </a:pPr>
            <a:r>
              <a:rPr lang="en-US" sz="1600" dirty="0">
                <a:latin typeface="Tahoma" panose="020B0604030504040204" pitchFamily="34" charset="0"/>
                <a:ea typeface="Tahoma" panose="020B0604030504040204" pitchFamily="34" charset="0"/>
                <a:cs typeface="Tahoma" panose="020B0604030504040204" pitchFamily="34" charset="0"/>
              </a:rPr>
              <a:t>As at the end of the financial year (subject to audit process), the NSG can report the following: </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US" sz="1600" dirty="0">
                <a:latin typeface="Tahoma" panose="020B0604030504040204" pitchFamily="34" charset="0"/>
                <a:ea typeface="Tahoma" panose="020B0604030504040204" pitchFamily="34" charset="0"/>
                <a:cs typeface="Tahoma" panose="020B0604030504040204" pitchFamily="34" charset="0"/>
              </a:rPr>
              <a:t>Number of learners trained is 37 009 against an annual projected target of 26 040 (142% achievement) but the revenue generated to the amount of R21,3 million (28,4%) </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The </a:t>
            </a:r>
            <a:r>
              <a:rPr lang="en-ZA" sz="1600" i="1" dirty="0" err="1">
                <a:latin typeface="Tahoma" panose="020B0604030504040204" pitchFamily="34" charset="0"/>
                <a:ea typeface="Tahoma" panose="020B0604030504040204" pitchFamily="34" charset="0"/>
                <a:cs typeface="Tahoma" panose="020B0604030504040204" pitchFamily="34" charset="0"/>
              </a:rPr>
              <a:t>Nyukela</a:t>
            </a:r>
            <a:r>
              <a:rPr lang="en-ZA" sz="1600" dirty="0">
                <a:latin typeface="Tahoma" panose="020B0604030504040204" pitchFamily="34" charset="0"/>
                <a:ea typeface="Tahoma" panose="020B0604030504040204" pitchFamily="34" charset="0"/>
                <a:cs typeface="Tahoma" panose="020B0604030504040204" pitchFamily="34" charset="0"/>
              </a:rPr>
              <a:t> programme is now entrenched as one of our bespoke programmes, with a total of 11 668 public servants enrolled for the course and </a:t>
            </a:r>
            <a:r>
              <a:rPr lang="en-GB" sz="1600" dirty="0">
                <a:latin typeface="Tahoma" panose="020B0604030504040204" pitchFamily="34" charset="0"/>
                <a:ea typeface="Tahoma" panose="020B0604030504040204" pitchFamily="34" charset="0"/>
                <a:cs typeface="Tahoma" panose="020B0604030504040204" pitchFamily="34" charset="0"/>
              </a:rPr>
              <a:t>6893 </a:t>
            </a:r>
            <a:r>
              <a:rPr lang="en-ZA" sz="1600" dirty="0">
                <a:latin typeface="Tahoma" panose="020B0604030504040204" pitchFamily="34" charset="0"/>
                <a:ea typeface="Tahoma" panose="020B0604030504040204" pitchFamily="34" charset="0"/>
                <a:cs typeface="Tahoma" panose="020B0604030504040204" pitchFamily="34" charset="0"/>
              </a:rPr>
              <a:t>successfully completing</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Ethics course had a total enrolment of 15 834, with 15 473 completing the course (98% achievement) </a:t>
            </a:r>
          </a:p>
          <a:p>
            <a:pPr marL="0" indent="0">
              <a:lnSpc>
                <a:spcPct val="108000"/>
              </a:lnSpc>
              <a:spcBef>
                <a:spcPts val="0"/>
              </a:spcBef>
              <a:buClr>
                <a:schemeClr val="tx1">
                  <a:lumMod val="65000"/>
                  <a:lumOff val="35000"/>
                </a:schemeClr>
              </a:buClr>
              <a:buSzPct val="80000"/>
              <a:buNone/>
            </a:pPr>
            <a:endParaRPr lang="en-ZA" sz="14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Six master classes were successfully held, including one held with members of the executive</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296527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4531"/>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Status of organisational performance for 2020/21 </a:t>
            </a:r>
            <a:endPar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xmlns="" id="{5D00DE49-A33B-4BFC-97D5-0391B57C6FDA}"/>
              </a:ext>
            </a:extLst>
          </p:cNvPr>
          <p:cNvGraphicFramePr>
            <a:graphicFrameLocks noGrp="1"/>
          </p:cNvGraphicFramePr>
          <p:nvPr/>
        </p:nvGraphicFramePr>
        <p:xfrm>
          <a:off x="179512" y="1177036"/>
          <a:ext cx="8784976" cy="4628229"/>
        </p:xfrm>
        <a:graphic>
          <a:graphicData uri="http://schemas.openxmlformats.org/drawingml/2006/table">
            <a:tbl>
              <a:tblPr firstRow="1" firstCol="1" bandRow="1">
                <a:tableStyleId>{8799B23B-EC83-4686-B30A-512413B5E67A}</a:tableStyleId>
              </a:tblPr>
              <a:tblGrid>
                <a:gridCol w="7196204">
                  <a:extLst>
                    <a:ext uri="{9D8B030D-6E8A-4147-A177-3AD203B41FA5}">
                      <a16:colId xmlns:a16="http://schemas.microsoft.com/office/drawing/2014/main" xmlns="" val="2617191461"/>
                    </a:ext>
                  </a:extLst>
                </a:gridCol>
                <a:gridCol w="1588772">
                  <a:extLst>
                    <a:ext uri="{9D8B030D-6E8A-4147-A177-3AD203B41FA5}">
                      <a16:colId xmlns:a16="http://schemas.microsoft.com/office/drawing/2014/main" xmlns="" val="2182325371"/>
                    </a:ext>
                  </a:extLst>
                </a:gridCol>
              </a:tblGrid>
              <a:tr h="233085">
                <a:tc>
                  <a:txBody>
                    <a:bodyPr/>
                    <a:lstStyle/>
                    <a:p>
                      <a:pPr>
                        <a:lnSpc>
                          <a:spcPct val="107000"/>
                        </a:lnSpc>
                        <a:spcAft>
                          <a:spcPts val="0"/>
                        </a:spcAft>
                      </a:pPr>
                      <a:r>
                        <a:rPr lang="en-ZA" sz="1400" b="1" dirty="0">
                          <a:effectLst/>
                          <a:latin typeface="Tahoma" panose="020B0604030504040204" pitchFamily="34" charset="0"/>
                          <a:ea typeface="Tahoma" panose="020B0604030504040204" pitchFamily="34" charset="0"/>
                          <a:cs typeface="Tahoma" panose="020B0604030504040204" pitchFamily="34" charset="0"/>
                        </a:rPr>
                        <a:t>Online Course</a:t>
                      </a:r>
                    </a:p>
                  </a:txBody>
                  <a:tcPr marL="68580" marR="68580" marT="0" marB="0"/>
                </a:tc>
                <a:tc>
                  <a:txBody>
                    <a:bodyPr/>
                    <a:lstStyle/>
                    <a:p>
                      <a:pPr>
                        <a:lnSpc>
                          <a:spcPct val="107000"/>
                        </a:lnSpc>
                        <a:spcAft>
                          <a:spcPts val="0"/>
                        </a:spcAft>
                      </a:pPr>
                      <a:r>
                        <a:rPr lang="en-ZA" sz="1400" b="1" dirty="0">
                          <a:effectLst/>
                          <a:latin typeface="Tahoma" panose="020B0604030504040204" pitchFamily="34" charset="0"/>
                          <a:ea typeface="Tahoma" panose="020B0604030504040204" pitchFamily="34" charset="0"/>
                          <a:cs typeface="Tahoma" panose="020B0604030504040204" pitchFamily="34" charset="0"/>
                        </a:rPr>
                        <a:t>Enrolment </a:t>
                      </a:r>
                    </a:p>
                  </a:txBody>
                  <a:tcPr marL="68580" marR="68580" marT="0" marB="0"/>
                </a:tc>
                <a:extLst>
                  <a:ext uri="{0D108BD9-81ED-4DB2-BD59-A6C34878D82A}">
                    <a16:rowId xmlns:a16="http://schemas.microsoft.com/office/drawing/2014/main" xmlns="" val="2933084105"/>
                  </a:ext>
                </a:extLst>
              </a:tr>
              <a:tr h="232391">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Nyukela Public Service SMS Pre-entry Programme</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11507</a:t>
                      </a:r>
                    </a:p>
                  </a:txBody>
                  <a:tcPr marL="68580" marR="68580" marT="0" marB="0"/>
                </a:tc>
                <a:extLst>
                  <a:ext uri="{0D108BD9-81ED-4DB2-BD59-A6C34878D82A}">
                    <a16:rowId xmlns:a16="http://schemas.microsoft.com/office/drawing/2014/main" xmlns="" val="918848002"/>
                  </a:ext>
                </a:extLst>
              </a:tr>
              <a:tr h="223033">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Ethics in the Public Service                                              </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19074</a:t>
                      </a:r>
                    </a:p>
                  </a:txBody>
                  <a:tcPr marL="68580" marR="68580" marT="0" marB="0"/>
                </a:tc>
                <a:extLst>
                  <a:ext uri="{0D108BD9-81ED-4DB2-BD59-A6C34878D82A}">
                    <a16:rowId xmlns:a16="http://schemas.microsoft.com/office/drawing/2014/main" xmlns="" val="1085433857"/>
                  </a:ext>
                </a:extLst>
              </a:tr>
              <a:tr h="223033">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Ethics for Internal Auditors</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1480</a:t>
                      </a:r>
                    </a:p>
                  </a:txBody>
                  <a:tcPr marL="68580" marR="68580" marT="0" marB="0"/>
                </a:tc>
                <a:extLst>
                  <a:ext uri="{0D108BD9-81ED-4DB2-BD59-A6C34878D82A}">
                    <a16:rowId xmlns:a16="http://schemas.microsoft.com/office/drawing/2014/main" xmlns="" val="4161871922"/>
                  </a:ext>
                </a:extLst>
              </a:tr>
              <a:tr h="237305">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Compulsory Induction Programme for Levels 6-12  </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2575</a:t>
                      </a:r>
                    </a:p>
                  </a:txBody>
                  <a:tcPr marL="68580" marR="68580" marT="0" marB="0"/>
                </a:tc>
                <a:extLst>
                  <a:ext uri="{0D108BD9-81ED-4DB2-BD59-A6C34878D82A}">
                    <a16:rowId xmlns:a16="http://schemas.microsoft.com/office/drawing/2014/main" xmlns="" val="1126515104"/>
                  </a:ext>
                </a:extLst>
              </a:tr>
              <a:tr h="233085">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Know and live our Constitution</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3158</a:t>
                      </a:r>
                    </a:p>
                  </a:txBody>
                  <a:tcPr marL="68580" marR="68580" marT="0" marB="0"/>
                </a:tc>
                <a:extLst>
                  <a:ext uri="{0D108BD9-81ED-4DB2-BD59-A6C34878D82A}">
                    <a16:rowId xmlns:a16="http://schemas.microsoft.com/office/drawing/2014/main" xmlns="" val="270007833"/>
                  </a:ext>
                </a:extLst>
              </a:tr>
              <a:tr h="267241">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Introduction to Strategic Planning and Management</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3396</a:t>
                      </a:r>
                    </a:p>
                  </a:txBody>
                  <a:tcPr marL="68580" marR="68580" marT="0" marB="0"/>
                </a:tc>
                <a:extLst>
                  <a:ext uri="{0D108BD9-81ED-4DB2-BD59-A6C34878D82A}">
                    <a16:rowId xmlns:a16="http://schemas.microsoft.com/office/drawing/2014/main" xmlns="" val="12217195"/>
                  </a:ext>
                </a:extLst>
              </a:tr>
              <a:tr h="244061">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Introduction to Financial Management and Budgeting</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2913</a:t>
                      </a:r>
                    </a:p>
                  </a:txBody>
                  <a:tcPr marL="68580" marR="68580" marT="0" marB="0"/>
                </a:tc>
                <a:extLst>
                  <a:ext uri="{0D108BD9-81ED-4DB2-BD59-A6C34878D82A}">
                    <a16:rowId xmlns:a16="http://schemas.microsoft.com/office/drawing/2014/main" xmlns="" val="897846763"/>
                  </a:ext>
                </a:extLst>
              </a:tr>
              <a:tr h="223033">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Introduction to Leading Change</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1936</a:t>
                      </a:r>
                    </a:p>
                  </a:txBody>
                  <a:tcPr marL="68580" marR="68580" marT="0" marB="0"/>
                </a:tc>
                <a:extLst>
                  <a:ext uri="{0D108BD9-81ED-4DB2-BD59-A6C34878D82A}">
                    <a16:rowId xmlns:a16="http://schemas.microsoft.com/office/drawing/2014/main" xmlns="" val="2092095786"/>
                  </a:ext>
                </a:extLst>
              </a:tr>
              <a:tr h="224208">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Introduction to Strategic Human Resource Management</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755</a:t>
                      </a:r>
                    </a:p>
                  </a:txBody>
                  <a:tcPr marL="68580" marR="68580" marT="0" marB="0"/>
                </a:tc>
                <a:extLst>
                  <a:ext uri="{0D108BD9-81ED-4DB2-BD59-A6C34878D82A}">
                    <a16:rowId xmlns:a16="http://schemas.microsoft.com/office/drawing/2014/main" xmlns="" val="779742758"/>
                  </a:ext>
                </a:extLst>
              </a:tr>
              <a:tr h="224208">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Introduction to Policy Formulation and Implementation</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655</a:t>
                      </a:r>
                    </a:p>
                  </a:txBody>
                  <a:tcPr marL="68580" marR="68580" marT="0" marB="0"/>
                </a:tc>
                <a:extLst>
                  <a:ext uri="{0D108BD9-81ED-4DB2-BD59-A6C34878D82A}">
                    <a16:rowId xmlns:a16="http://schemas.microsoft.com/office/drawing/2014/main" xmlns="" val="44703774"/>
                  </a:ext>
                </a:extLst>
              </a:tr>
              <a:tr h="223033">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Writing for Government: Basic Writing Skills</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2504</a:t>
                      </a:r>
                    </a:p>
                  </a:txBody>
                  <a:tcPr marL="68580" marR="68580" marT="0" marB="0"/>
                </a:tc>
                <a:extLst>
                  <a:ext uri="{0D108BD9-81ED-4DB2-BD59-A6C34878D82A}">
                    <a16:rowId xmlns:a16="http://schemas.microsoft.com/office/drawing/2014/main" xmlns="" val="2461254464"/>
                  </a:ext>
                </a:extLst>
              </a:tr>
              <a:tr h="233085">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Financial Management Delegations of Authority in the Public Sector</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tc>
                <a:extLst>
                  <a:ext uri="{0D108BD9-81ED-4DB2-BD59-A6C34878D82A}">
                    <a16:rowId xmlns:a16="http://schemas.microsoft.com/office/drawing/2014/main" xmlns="" val="637356701"/>
                  </a:ext>
                </a:extLst>
              </a:tr>
              <a:tr h="233085">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Generally Recognised Accounting Practice (GRAP)</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1385</a:t>
                      </a:r>
                    </a:p>
                  </a:txBody>
                  <a:tcPr marL="68580" marR="68580" marT="0" marB="0"/>
                </a:tc>
                <a:extLst>
                  <a:ext uri="{0D108BD9-81ED-4DB2-BD59-A6C34878D82A}">
                    <a16:rowId xmlns:a16="http://schemas.microsoft.com/office/drawing/2014/main" xmlns="" val="2109617870"/>
                  </a:ext>
                </a:extLst>
              </a:tr>
              <a:tr h="233085">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Managing Performance in the Public Service</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tc>
                <a:extLst>
                  <a:ext uri="{0D108BD9-81ED-4DB2-BD59-A6C34878D82A}">
                    <a16:rowId xmlns:a16="http://schemas.microsoft.com/office/drawing/2014/main" xmlns="" val="2000833678"/>
                  </a:ext>
                </a:extLst>
              </a:tr>
              <a:tr h="236724">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Operations Management Framework</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813</a:t>
                      </a:r>
                    </a:p>
                  </a:txBody>
                  <a:tcPr marL="68580" marR="68580" marT="0" marB="0"/>
                </a:tc>
                <a:extLst>
                  <a:ext uri="{0D108BD9-81ED-4DB2-BD59-A6C34878D82A}">
                    <a16:rowId xmlns:a16="http://schemas.microsoft.com/office/drawing/2014/main" xmlns="" val="1742606299"/>
                  </a:ext>
                </a:extLst>
              </a:tr>
              <a:tr h="223033">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Policy and Procedure on Incapacity Leave and Ill-health Retirement (PILIR)</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1340</a:t>
                      </a:r>
                    </a:p>
                  </a:txBody>
                  <a:tcPr marL="68580" marR="68580" marT="0" marB="0"/>
                </a:tc>
                <a:extLst>
                  <a:ext uri="{0D108BD9-81ED-4DB2-BD59-A6C34878D82A}">
                    <a16:rowId xmlns:a16="http://schemas.microsoft.com/office/drawing/2014/main" xmlns="" val="216471916"/>
                  </a:ext>
                </a:extLst>
              </a:tr>
              <a:tr h="224208">
                <a:tc>
                  <a:txBody>
                    <a:bodyPr/>
                    <a:lstStyle/>
                    <a:p>
                      <a:pP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Ethics in the FSCA</a:t>
                      </a: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28</a:t>
                      </a:r>
                    </a:p>
                  </a:txBody>
                  <a:tcPr marL="68580" marR="68580" marT="0" marB="0"/>
                </a:tc>
                <a:extLst>
                  <a:ext uri="{0D108BD9-81ED-4DB2-BD59-A6C34878D82A}">
                    <a16:rowId xmlns:a16="http://schemas.microsoft.com/office/drawing/2014/main" xmlns="" val="913870593"/>
                  </a:ext>
                </a:extLst>
              </a:tr>
              <a:tr h="224208">
                <a:tc>
                  <a:txBody>
                    <a:bodyPr/>
                    <a:lstStyle/>
                    <a:p>
                      <a:pPr>
                        <a:lnSpc>
                          <a:spcPct val="107000"/>
                        </a:lnSpc>
                        <a:spcAft>
                          <a:spcPts val="0"/>
                        </a:spcAft>
                      </a:pPr>
                      <a:r>
                        <a:rPr lang="en-GB" sz="1400" b="0" dirty="0">
                          <a:effectLst/>
                          <a:latin typeface="Tahoma" panose="020B0604030504040204" pitchFamily="34" charset="0"/>
                          <a:ea typeface="Tahoma" panose="020B0604030504040204" pitchFamily="34" charset="0"/>
                          <a:cs typeface="Tahoma" panose="020B0604030504040204" pitchFamily="34" charset="0"/>
                        </a:rPr>
                        <a:t>COVID-19 Resource Repository (not a course, but a collection of resources on Covid-19)</a:t>
                      </a:r>
                      <a:endParaRPr lang="en-ZA" sz="1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r">
                        <a:lnSpc>
                          <a:spcPct val="107000"/>
                        </a:lnSpc>
                        <a:spcAft>
                          <a:spcPts val="0"/>
                        </a:spcAft>
                      </a:pPr>
                      <a:r>
                        <a:rPr lang="en-ZA" sz="1400" b="0" dirty="0">
                          <a:effectLst/>
                          <a:latin typeface="Tahoma" panose="020B0604030504040204" pitchFamily="34" charset="0"/>
                          <a:ea typeface="Tahoma" panose="020B0604030504040204" pitchFamily="34" charset="0"/>
                          <a:cs typeface="Tahoma" panose="020B0604030504040204" pitchFamily="34" charset="0"/>
                        </a:rPr>
                        <a:t>1054</a:t>
                      </a:r>
                    </a:p>
                  </a:txBody>
                  <a:tcPr marL="68580" marR="68580" marT="0" marB="0"/>
                </a:tc>
                <a:extLst>
                  <a:ext uri="{0D108BD9-81ED-4DB2-BD59-A6C34878D82A}">
                    <a16:rowId xmlns:a16="http://schemas.microsoft.com/office/drawing/2014/main" xmlns="" val="3382983015"/>
                  </a:ext>
                </a:extLst>
              </a:tr>
              <a:tr h="233085">
                <a:tc>
                  <a:txBody>
                    <a:bodyPr/>
                    <a:lstStyle/>
                    <a:p>
                      <a:pPr>
                        <a:lnSpc>
                          <a:spcPct val="107000"/>
                        </a:lnSpc>
                        <a:spcAft>
                          <a:spcPts val="0"/>
                        </a:spcAft>
                      </a:pPr>
                      <a:r>
                        <a:rPr lang="en-ZA" sz="1400" b="1" dirty="0">
                          <a:effectLst/>
                          <a:latin typeface="Tahoma" panose="020B0604030504040204" pitchFamily="34" charset="0"/>
                          <a:ea typeface="Tahoma" panose="020B0604030504040204" pitchFamily="34" charset="0"/>
                          <a:cs typeface="Tahoma" panose="020B0604030504040204" pitchFamily="34" charset="0"/>
                        </a:rPr>
                        <a:t>TOTAL </a:t>
                      </a:r>
                    </a:p>
                  </a:txBody>
                  <a:tcPr marL="68580" marR="68580" marT="0" marB="0"/>
                </a:tc>
                <a:tc>
                  <a:txBody>
                    <a:bodyPr/>
                    <a:lstStyle/>
                    <a:p>
                      <a:pPr algn="r">
                        <a:lnSpc>
                          <a:spcPct val="107000"/>
                        </a:lnSpc>
                        <a:spcAft>
                          <a:spcPts val="0"/>
                        </a:spcAft>
                      </a:pPr>
                      <a:r>
                        <a:rPr lang="en-ZA" sz="1400" b="1" dirty="0">
                          <a:effectLst/>
                          <a:latin typeface="Tahoma" panose="020B0604030504040204" pitchFamily="34" charset="0"/>
                          <a:ea typeface="Tahoma" panose="020B0604030504040204" pitchFamily="34" charset="0"/>
                          <a:cs typeface="Tahoma" panose="020B0604030504040204" pitchFamily="34" charset="0"/>
                        </a:rPr>
                        <a:t>54616</a:t>
                      </a:r>
                    </a:p>
                  </a:txBody>
                  <a:tcPr marL="68580" marR="68580" marT="0" marB="0"/>
                </a:tc>
                <a:extLst>
                  <a:ext uri="{0D108BD9-81ED-4DB2-BD59-A6C34878D82A}">
                    <a16:rowId xmlns:a16="http://schemas.microsoft.com/office/drawing/2014/main" xmlns="" val="3054051454"/>
                  </a:ext>
                </a:extLst>
              </a:tr>
            </a:tbl>
          </a:graphicData>
        </a:graphic>
      </p:graphicFrame>
    </p:spTree>
    <p:extLst>
      <p:ext uri="{BB962C8B-B14F-4D97-AF65-F5344CB8AC3E}">
        <p14:creationId xmlns:p14="http://schemas.microsoft.com/office/powerpoint/2010/main" xmlns="" val="120032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4531"/>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Status of organisational performance for 2020/21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xmlns="" id="{6DACDA7E-7449-4898-8FDD-C3D7C5CE73B5}"/>
              </a:ext>
            </a:extLst>
          </p:cNvPr>
          <p:cNvGraphicFramePr/>
          <p:nvPr/>
        </p:nvGraphicFramePr>
        <p:xfrm>
          <a:off x="899592" y="1268760"/>
          <a:ext cx="7560840"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12550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Status of organisational performance for 2020/21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5">
            <a:extLst>
              <a:ext uri="{FF2B5EF4-FFF2-40B4-BE49-F238E27FC236}">
                <a16:creationId xmlns:a16="http://schemas.microsoft.com/office/drawing/2014/main" xmlns="" id="{8A6EEC8C-05F6-4247-A288-5EF5D80C797A}"/>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985" y="1268760"/>
            <a:ext cx="4307007" cy="1440160"/>
          </a:xfrm>
          <a:prstGeom prst="rect">
            <a:avLst/>
          </a:prstGeom>
          <a:noFill/>
          <a:ln>
            <a:noFill/>
          </a:ln>
        </p:spPr>
      </p:pic>
      <p:pic>
        <p:nvPicPr>
          <p:cNvPr id="7" name="Picture 6">
            <a:extLst>
              <a:ext uri="{FF2B5EF4-FFF2-40B4-BE49-F238E27FC236}">
                <a16:creationId xmlns:a16="http://schemas.microsoft.com/office/drawing/2014/main" xmlns="" id="{0A2C06B4-4BCC-4B77-973A-6C1BE266BE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01289" y="3408176"/>
            <a:ext cx="3452150" cy="2449066"/>
          </a:xfrm>
          <a:prstGeom prst="rect">
            <a:avLst/>
          </a:prstGeom>
        </p:spPr>
      </p:pic>
      <p:pic>
        <p:nvPicPr>
          <p:cNvPr id="8" name="Picture 7">
            <a:extLst>
              <a:ext uri="{FF2B5EF4-FFF2-40B4-BE49-F238E27FC236}">
                <a16:creationId xmlns:a16="http://schemas.microsoft.com/office/drawing/2014/main" xmlns="" id="{D04051D8-C549-4C0E-A058-6AEEDE6435F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1867" y="1303896"/>
            <a:ext cx="3321886" cy="1783544"/>
          </a:xfrm>
          <a:prstGeom prst="rect">
            <a:avLst/>
          </a:prstGeom>
        </p:spPr>
      </p:pic>
      <p:pic>
        <p:nvPicPr>
          <p:cNvPr id="9" name="Content Placeholder 5" descr="A picture containing text&#10;&#10;Description automatically generated">
            <a:extLst>
              <a:ext uri="{FF2B5EF4-FFF2-40B4-BE49-F238E27FC236}">
                <a16:creationId xmlns:a16="http://schemas.microsoft.com/office/drawing/2014/main" xmlns="" id="{19FA6E32-0A8E-4F1D-92D8-2508AC3570F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3528" y="2930396"/>
            <a:ext cx="3528391" cy="2926846"/>
          </a:xfrm>
          <a:prstGeom prst="rect">
            <a:avLst/>
          </a:prstGeom>
        </p:spPr>
      </p:pic>
    </p:spTree>
    <p:extLst>
      <p:ext uri="{BB962C8B-B14F-4D97-AF65-F5344CB8AC3E}">
        <p14:creationId xmlns:p14="http://schemas.microsoft.com/office/powerpoint/2010/main" xmlns="" val="234366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Purpose of the presentation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0637" y="1123705"/>
            <a:ext cx="8730716" cy="4610589"/>
          </a:xfrm>
        </p:spPr>
        <p:txBody>
          <a:bodyPr>
            <a:noAutofit/>
          </a:bodyPr>
          <a:lstStyle/>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purpose of the presentation to the Portfolio Committee is to present the Annual Performance Plan (APP) for the 2021/22 financial year. This APP represents the second year of implementation of the five-year strategy (2020-2025)</a:t>
            </a:r>
          </a:p>
          <a:p>
            <a:pPr marL="0" indent="0">
              <a:buClr>
                <a:schemeClr val="tx1">
                  <a:lumMod val="65000"/>
                  <a:lumOff val="35000"/>
                </a:schemeClr>
              </a:buClr>
              <a:buSzPct val="80000"/>
              <a:buNone/>
            </a:pPr>
            <a:endParaRPr lang="en-ZA" sz="16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For this purpose, the presentation will contextualise the work of the National School of Government (the NSG) within the priority strengthening state capacity and building an efficient, capable, ethical and developmental state </a:t>
            </a:r>
          </a:p>
          <a:p>
            <a:pPr>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presentation will provide a recap of the five-year strategy and the key interventions for this period.  It is also important to reflect on the performance of the past financial year – being the first year of implementation of the new strategy - in the face of challenges posed by the global COVID-19 pandemic and the response interventions </a:t>
            </a:r>
          </a:p>
          <a:p>
            <a:pPr>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presentation will provide the performance priorities and the financial position for the 2021/22 financial year</a:t>
            </a:r>
          </a:p>
          <a:p>
            <a:pPr>
              <a:buClr>
                <a:schemeClr val="tx1">
                  <a:lumMod val="65000"/>
                  <a:lumOff val="35000"/>
                </a:schemeClr>
              </a:buClr>
              <a:buSzPct val="80000"/>
              <a:buFont typeface="Wingdings" panose="05000000000000000000" pitchFamily="2" charset="2"/>
              <a:buChar char="v"/>
            </a:pPr>
            <a:endParaRPr lang="en-ZA" sz="1400" dirty="0">
              <a:latin typeface="Tahoma" panose="020B0604030504040204" pitchFamily="34" charset="0"/>
              <a:ea typeface="Tahoma" panose="020B0604030504040204" pitchFamily="34" charset="0"/>
              <a:cs typeface="Tahoma" panose="020B0604030504040204" pitchFamily="34" charset="0"/>
            </a:endParaRPr>
          </a:p>
          <a:p>
            <a:pPr>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Finally, we will present a status update on the professionalisation of the public service, and the interventions planned in this financial year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197484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2655"/>
            <a:ext cx="9144000" cy="648073"/>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NSG Fellowship Programme </a:t>
            </a:r>
          </a:p>
        </p:txBody>
      </p:sp>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403648" y="764704"/>
            <a:ext cx="7992888" cy="1311128"/>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rPr>
              <a:t>		</a:t>
            </a:r>
          </a:p>
        </p:txBody>
      </p:sp>
      <p:sp>
        <p:nvSpPr>
          <p:cNvPr id="5" name="Subtitle 2"/>
          <p:cNvSpPr txBox="1">
            <a:spLocks/>
          </p:cNvSpPr>
          <p:nvPr/>
        </p:nvSpPr>
        <p:spPr bwMode="auto">
          <a:xfrm>
            <a:off x="108162" y="1155275"/>
            <a:ext cx="8803398" cy="489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GB"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4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pic>
        <p:nvPicPr>
          <p:cNvPr id="7" name="Picture 6" descr="Text&#10;&#10;Description automatically generated">
            <a:extLst>
              <a:ext uri="{FF2B5EF4-FFF2-40B4-BE49-F238E27FC236}">
                <a16:creationId xmlns:a16="http://schemas.microsoft.com/office/drawing/2014/main" xmlns="" id="{A2434C2F-55C5-4E3A-B968-FCBBD33C01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162" y="1090095"/>
            <a:ext cx="3521840" cy="4787177"/>
          </a:xfrm>
          <a:prstGeom prst="rect">
            <a:avLst/>
          </a:prstGeom>
        </p:spPr>
      </p:pic>
      <p:pic>
        <p:nvPicPr>
          <p:cNvPr id="9" name="Picture 8">
            <a:extLst>
              <a:ext uri="{FF2B5EF4-FFF2-40B4-BE49-F238E27FC236}">
                <a16:creationId xmlns:a16="http://schemas.microsoft.com/office/drawing/2014/main" xmlns="" id="{95B90D91-E842-4C0A-AEA3-62D463F6F55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55762" y="1277277"/>
            <a:ext cx="5262478" cy="3504892"/>
          </a:xfrm>
          <a:prstGeom prst="rect">
            <a:avLst/>
          </a:prstGeom>
        </p:spPr>
      </p:pic>
    </p:spTree>
    <p:extLst>
      <p:ext uri="{BB962C8B-B14F-4D97-AF65-F5344CB8AC3E}">
        <p14:creationId xmlns:p14="http://schemas.microsoft.com/office/powerpoint/2010/main" xmlns="" val="3200512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1046"/>
            <a:ext cx="9144000" cy="699392"/>
          </a:xfrm>
        </p:spPr>
        <p:txBody>
          <a:bodyPr>
            <a:normAutofit/>
          </a:bodyPr>
          <a:lstStyle/>
          <a:p>
            <a:r>
              <a:rPr lang="en-ZA" sz="2800" dirty="0">
                <a:solidFill>
                  <a:schemeClr val="tx1">
                    <a:lumMod val="75000"/>
                    <a:lumOff val="25000"/>
                  </a:schemeClr>
                </a:solidFill>
                <a:latin typeface="Tahoma" panose="020B0604030504040204" pitchFamily="34" charset="0"/>
                <a:cs typeface="Tahoma" panose="020B0604030504040204" pitchFamily="34" charset="0"/>
              </a:rPr>
              <a:t>Partnerships are the Future </a:t>
            </a:r>
          </a:p>
        </p:txBody>
      </p:sp>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403648" y="764704"/>
            <a:ext cx="7992888" cy="1311128"/>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rPr>
              <a:t>		</a:t>
            </a:r>
          </a:p>
        </p:txBody>
      </p:sp>
      <p:pic>
        <p:nvPicPr>
          <p:cNvPr id="3074" name="Picture 1">
            <a:extLst>
              <a:ext uri="{FF2B5EF4-FFF2-40B4-BE49-F238E27FC236}">
                <a16:creationId xmlns:a16="http://schemas.microsoft.com/office/drawing/2014/main" xmlns="" id="{D461D70F-4804-4280-8BEB-C6A623DF59F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804" y="1182206"/>
            <a:ext cx="3435370" cy="1061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a:extLst>
              <a:ext uri="{FF2B5EF4-FFF2-40B4-BE49-F238E27FC236}">
                <a16:creationId xmlns:a16="http://schemas.microsoft.com/office/drawing/2014/main" xmlns="" id="{9B5E63C4-15F0-4616-A00B-374E2135BD1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2243655"/>
            <a:ext cx="2813323" cy="1522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2">
            <a:extLst>
              <a:ext uri="{FF2B5EF4-FFF2-40B4-BE49-F238E27FC236}">
                <a16:creationId xmlns:a16="http://schemas.microsoft.com/office/drawing/2014/main" xmlns="" id="{F49C8420-5CF6-4E3B-B8D9-818D73FFBFD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142" y="3806249"/>
            <a:ext cx="2104047" cy="1972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1">
            <a:extLst>
              <a:ext uri="{FF2B5EF4-FFF2-40B4-BE49-F238E27FC236}">
                <a16:creationId xmlns:a16="http://schemas.microsoft.com/office/drawing/2014/main" xmlns="" id="{DF723F9A-BE83-45C8-9D11-16A0BFCE091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3831" y="2871330"/>
            <a:ext cx="5525827" cy="702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1">
            <a:extLst>
              <a:ext uri="{FF2B5EF4-FFF2-40B4-BE49-F238E27FC236}">
                <a16:creationId xmlns:a16="http://schemas.microsoft.com/office/drawing/2014/main" xmlns="" id="{C2E3F0A7-8D4C-4C95-82C4-B20C94C5BAA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02596" y="3800216"/>
            <a:ext cx="2922886" cy="188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9" name="Picture 1">
            <a:extLst>
              <a:ext uri="{FF2B5EF4-FFF2-40B4-BE49-F238E27FC236}">
                <a16:creationId xmlns:a16="http://schemas.microsoft.com/office/drawing/2014/main" xmlns="" id="{47F8CA92-E648-4A9C-8D75-BCD3F4F79442}"/>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31840" y="3635204"/>
            <a:ext cx="21336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ivil Service College Singapore - Wikipedia">
            <a:extLst>
              <a:ext uri="{FF2B5EF4-FFF2-40B4-BE49-F238E27FC236}">
                <a16:creationId xmlns:a16="http://schemas.microsoft.com/office/drawing/2014/main" xmlns="" id="{AEA39907-82C0-43DD-BD01-F59DFA43756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65336" y="1079671"/>
            <a:ext cx="2550879"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589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Financial Performance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306303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1489397078"/>
              </p:ext>
            </p:extLst>
          </p:nvPr>
        </p:nvGraphicFramePr>
        <p:xfrm>
          <a:off x="179512" y="1124745"/>
          <a:ext cx="8712969" cy="4711363"/>
        </p:xfrm>
        <a:graphic>
          <a:graphicData uri="http://schemas.openxmlformats.org/drawingml/2006/table">
            <a:tbl>
              <a:tblPr/>
              <a:tblGrid>
                <a:gridCol w="2772308">
                  <a:extLst>
                    <a:ext uri="{9D8B030D-6E8A-4147-A177-3AD203B41FA5}">
                      <a16:colId xmlns:a16="http://schemas.microsoft.com/office/drawing/2014/main" xmlns="" val="20000"/>
                    </a:ext>
                  </a:extLst>
                </a:gridCol>
                <a:gridCol w="952647">
                  <a:extLst>
                    <a:ext uri="{9D8B030D-6E8A-4147-A177-3AD203B41FA5}">
                      <a16:colId xmlns:a16="http://schemas.microsoft.com/office/drawing/2014/main" xmlns="" val="20001"/>
                    </a:ext>
                  </a:extLst>
                </a:gridCol>
                <a:gridCol w="952647">
                  <a:extLst>
                    <a:ext uri="{9D8B030D-6E8A-4147-A177-3AD203B41FA5}">
                      <a16:colId xmlns:a16="http://schemas.microsoft.com/office/drawing/2014/main" xmlns="" val="20002"/>
                    </a:ext>
                  </a:extLst>
                </a:gridCol>
                <a:gridCol w="888423">
                  <a:extLst>
                    <a:ext uri="{9D8B030D-6E8A-4147-A177-3AD203B41FA5}">
                      <a16:colId xmlns:a16="http://schemas.microsoft.com/office/drawing/2014/main" xmlns="" val="20003"/>
                    </a:ext>
                  </a:extLst>
                </a:gridCol>
                <a:gridCol w="984758">
                  <a:extLst>
                    <a:ext uri="{9D8B030D-6E8A-4147-A177-3AD203B41FA5}">
                      <a16:colId xmlns:a16="http://schemas.microsoft.com/office/drawing/2014/main" xmlns="" val="20004"/>
                    </a:ext>
                  </a:extLst>
                </a:gridCol>
                <a:gridCol w="1145316">
                  <a:extLst>
                    <a:ext uri="{9D8B030D-6E8A-4147-A177-3AD203B41FA5}">
                      <a16:colId xmlns:a16="http://schemas.microsoft.com/office/drawing/2014/main" xmlns="" val="20005"/>
                    </a:ext>
                  </a:extLst>
                </a:gridCol>
                <a:gridCol w="1016870">
                  <a:extLst>
                    <a:ext uri="{9D8B030D-6E8A-4147-A177-3AD203B41FA5}">
                      <a16:colId xmlns:a16="http://schemas.microsoft.com/office/drawing/2014/main" xmlns="" val="20006"/>
                    </a:ext>
                  </a:extLst>
                </a:gridCol>
              </a:tblGrid>
              <a:tr h="705851">
                <a:tc>
                  <a:txBody>
                    <a:bodyPr/>
                    <a:lstStyle/>
                    <a:p>
                      <a:pPr algn="l"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Annual Budget 2020/21</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Adjusted Budget</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toMarch Pro-rata budget 2020/21</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April to March Actual Expenditure </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March Variance budget compared to actual (over)/under</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March Expenditure as % of pro-rata budget </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15390">
                <a:tc>
                  <a:txBody>
                    <a:bodyPr/>
                    <a:lstStyle/>
                    <a:p>
                      <a:pPr algn="l"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5200">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Administration</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112,925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101,863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101,863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96,051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5,812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94%</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85200">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Public Sector Organisational and Staff Development</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93,703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5200">
                <a:tc>
                  <a:txBody>
                    <a:bodyPr/>
                    <a:lstStyle/>
                    <a:p>
                      <a:pPr algn="l"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Vote Expenditure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206,628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227,442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227,442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221,630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5,812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15390">
                <a:tc>
                  <a:txBody>
                    <a:bodyPr/>
                    <a:lstStyle/>
                    <a:p>
                      <a:pPr algn="l"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285200">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Compensation of Employees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62,420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58,644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58,644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55,595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3,049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85200">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Goods and services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47,073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39,787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39,787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38,586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1,201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403857">
                <a:tc>
                  <a:txBody>
                    <a:bodyPr/>
                    <a:lstStyle/>
                    <a:p>
                      <a:pPr algn="l"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Households</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305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(305)</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85200">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Payments for capital assets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3,432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3,432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3,432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1,564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1,868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46%</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85200">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Transfers NSG</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93,703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85200">
                <a:tc>
                  <a:txBody>
                    <a:bodyPr/>
                    <a:lstStyle/>
                    <a:p>
                      <a:pPr algn="l"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Vote Expenditure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206,628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227,442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227,442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221,630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5,812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97%</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85200">
                <a:tc>
                  <a:txBody>
                    <a:bodyPr/>
                    <a:lstStyle/>
                    <a:p>
                      <a:pPr algn="l"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Donor EU</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11,391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11,391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11,391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4,403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6,988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85200">
                <a:tc>
                  <a:txBody>
                    <a:bodyPr/>
                    <a:lstStyle/>
                    <a:p>
                      <a:pPr algn="l"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Grand Total</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218,019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238,833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238,833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226,033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12,800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95%</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6" name="Title 3">
            <a:extLst>
              <a:ext uri="{FF2B5EF4-FFF2-40B4-BE49-F238E27FC236}">
                <a16:creationId xmlns:a16="http://schemas.microsoft.com/office/drawing/2014/main" xmlns="" id="{554951CB-CD87-43B3-B33A-435D1BC6BB84}"/>
              </a:ext>
            </a:extLst>
          </p:cNvPr>
          <p:cNvSpPr>
            <a:spLocks noGrp="1"/>
          </p:cNvSpPr>
          <p:nvPr>
            <p:ph type="title"/>
          </p:nvPr>
        </p:nvSpPr>
        <p:spPr>
          <a:xfrm>
            <a:off x="0" y="188640"/>
            <a:ext cx="9144000" cy="1025352"/>
          </a:xfrm>
        </p:spPr>
        <p:txBody>
          <a:bodyPr>
            <a:normAutofit/>
          </a:bodyPr>
          <a:lstStyle/>
          <a:p>
            <a:pPr defTabSz="457200" fontAlgn="base">
              <a:lnSpc>
                <a:spcPct val="150000"/>
              </a:lnSpc>
              <a:spcBef>
                <a:spcPct val="20000"/>
              </a:spcBef>
              <a:spcAft>
                <a:spcPct val="0"/>
              </a:spcAft>
            </a:pPr>
            <a:r>
              <a:rPr lang="en-US"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Vote Financial Preliminary Report – 31 March 2021 </a:t>
            </a:r>
            <a:endParaRPr lang="en-ZA"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72362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graphicFrame>
        <p:nvGraphicFramePr>
          <p:cNvPr id="2" name="Table 1"/>
          <p:cNvGraphicFramePr>
            <a:graphicFrameLocks noGrp="1"/>
          </p:cNvGraphicFramePr>
          <p:nvPr/>
        </p:nvGraphicFramePr>
        <p:xfrm>
          <a:off x="251520" y="1268760"/>
          <a:ext cx="8424935" cy="4389764"/>
        </p:xfrm>
        <a:graphic>
          <a:graphicData uri="http://schemas.openxmlformats.org/drawingml/2006/table">
            <a:tbl>
              <a:tblPr/>
              <a:tblGrid>
                <a:gridCol w="2680661">
                  <a:extLst>
                    <a:ext uri="{9D8B030D-6E8A-4147-A177-3AD203B41FA5}">
                      <a16:colId xmlns:a16="http://schemas.microsoft.com/office/drawing/2014/main" xmlns="" val="20000"/>
                    </a:ext>
                  </a:extLst>
                </a:gridCol>
                <a:gridCol w="921154">
                  <a:extLst>
                    <a:ext uri="{9D8B030D-6E8A-4147-A177-3AD203B41FA5}">
                      <a16:colId xmlns:a16="http://schemas.microsoft.com/office/drawing/2014/main" xmlns="" val="20001"/>
                    </a:ext>
                  </a:extLst>
                </a:gridCol>
                <a:gridCol w="921154">
                  <a:extLst>
                    <a:ext uri="{9D8B030D-6E8A-4147-A177-3AD203B41FA5}">
                      <a16:colId xmlns:a16="http://schemas.microsoft.com/office/drawing/2014/main" xmlns="" val="20002"/>
                    </a:ext>
                  </a:extLst>
                </a:gridCol>
                <a:gridCol w="859053">
                  <a:extLst>
                    <a:ext uri="{9D8B030D-6E8A-4147-A177-3AD203B41FA5}">
                      <a16:colId xmlns:a16="http://schemas.microsoft.com/office/drawing/2014/main" xmlns="" val="20003"/>
                    </a:ext>
                  </a:extLst>
                </a:gridCol>
                <a:gridCol w="952204">
                  <a:extLst>
                    <a:ext uri="{9D8B030D-6E8A-4147-A177-3AD203B41FA5}">
                      <a16:colId xmlns:a16="http://schemas.microsoft.com/office/drawing/2014/main" xmlns="" val="20004"/>
                    </a:ext>
                  </a:extLst>
                </a:gridCol>
                <a:gridCol w="1107455">
                  <a:extLst>
                    <a:ext uri="{9D8B030D-6E8A-4147-A177-3AD203B41FA5}">
                      <a16:colId xmlns:a16="http://schemas.microsoft.com/office/drawing/2014/main" xmlns="" val="20005"/>
                    </a:ext>
                  </a:extLst>
                </a:gridCol>
                <a:gridCol w="983254">
                  <a:extLst>
                    <a:ext uri="{9D8B030D-6E8A-4147-A177-3AD203B41FA5}">
                      <a16:colId xmlns:a16="http://schemas.microsoft.com/office/drawing/2014/main" xmlns="" val="20006"/>
                    </a:ext>
                  </a:extLst>
                </a:gridCol>
              </a:tblGrid>
              <a:tr h="900005">
                <a:tc>
                  <a:txBody>
                    <a:bodyPr/>
                    <a:lstStyle/>
                    <a:p>
                      <a:pPr algn="l"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Annual Budget 2020/21</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Adjusted Budget</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toMarch Pro-rata budget 2020/21</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April to March Actual Expenditure </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March Variance budget compared to actual (over)/under</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April to March Expenditure as % of pro-rata budget </a:t>
                      </a:r>
                    </a:p>
                  </a:txBody>
                  <a:tcPr marL="6066" marR="6066" marT="60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5001">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3336">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Training related revenue (course Fees)</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132,728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75,262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75,262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21,333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(53,929)</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28%</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25001">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Transfers NSG</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93,703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125,579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100%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421878">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Other Reveneue (Interest)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3,300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3,300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3,300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2,422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(878)</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5001">
                <a:tc>
                  <a:txBody>
                    <a:bodyPr/>
                    <a:lstStyle/>
                    <a:p>
                      <a:pPr algn="l"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Revenue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229,731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204,141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204,141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149,334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(54,807)</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73%</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33336">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Compensation of Employees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(107,992)</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(104,528)</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(104,528)</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(91,601)</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12,927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88%</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6"/>
                  </a:ext>
                </a:extLst>
              </a:tr>
              <a:tr h="421878">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Goods and services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(121,739)</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(99,613)</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(99,613)</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(42,935)</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56,678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25001">
                <a:tc>
                  <a:txBody>
                    <a:bodyPr/>
                    <a:lstStyle/>
                    <a:p>
                      <a:pPr algn="l"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Payments for capital assets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5001">
                <a:tc>
                  <a:txBody>
                    <a:bodyPr/>
                    <a:lstStyle/>
                    <a:p>
                      <a:pPr algn="l"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Trade Expenditure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(229,731)</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(204,141)</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(204,141)</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(134,536)</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69,605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66%</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5001">
                <a:tc>
                  <a:txBody>
                    <a:bodyPr/>
                    <a:lstStyle/>
                    <a:p>
                      <a:pPr algn="l"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Suplus/(Deficit)</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14,798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14,798 </a:t>
                      </a: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0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066" marR="6066" marT="60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6" name="Title 3">
            <a:extLst>
              <a:ext uri="{FF2B5EF4-FFF2-40B4-BE49-F238E27FC236}">
                <a16:creationId xmlns:a16="http://schemas.microsoft.com/office/drawing/2014/main" xmlns="" id="{E0E699A0-494F-4CEC-95F2-2F053AA8465B}"/>
              </a:ext>
            </a:extLst>
          </p:cNvPr>
          <p:cNvSpPr>
            <a:spLocks noGrp="1"/>
          </p:cNvSpPr>
          <p:nvPr>
            <p:ph type="title"/>
          </p:nvPr>
        </p:nvSpPr>
        <p:spPr>
          <a:xfrm>
            <a:off x="0" y="188640"/>
            <a:ext cx="9144000" cy="1025352"/>
          </a:xfrm>
        </p:spPr>
        <p:txBody>
          <a:bodyPr>
            <a:normAutofit/>
          </a:bodyPr>
          <a:lstStyle/>
          <a:p>
            <a:pPr defTabSz="457200" fontAlgn="base">
              <a:lnSpc>
                <a:spcPct val="150000"/>
              </a:lnSpc>
              <a:spcBef>
                <a:spcPct val="20000"/>
              </a:spcBef>
              <a:spcAft>
                <a:spcPct val="0"/>
              </a:spcAft>
            </a:pPr>
            <a:r>
              <a:rPr lang="en-US"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Trade Preliminary Financial Report – 31 March 2021 </a:t>
            </a:r>
            <a:endParaRPr lang="en-ZA" sz="28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34434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Performance priorities for 2021/22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274245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340041"/>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Performance Priorities for 2021/22</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80568" y="1174598"/>
            <a:ext cx="8783920" cy="4610589"/>
          </a:xfrm>
        </p:spPr>
        <p:txBody>
          <a:bodyPr>
            <a:noAutofit/>
          </a:bodyPr>
          <a:lstStyle/>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NSG is different from many other learning institutions due to its location in the state and its emphasis on vocational related interventions to improve public sector individual and institutional performance</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ETD interventions and initiatives are constantly evolving to ensure relevance, applicability, and quality and to improve access for learners at different levels of the public sector, as well as the institutions of traditional leadership</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ETD interventions are offered across all levels on the public sector, and clustered according to the following bands: Cadet and Foundational Development; Middle Management Development; Senior Management and Professionalisation; and Executive Management and Leadership</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The last band will also focus on political office bearers, traditional leaderships, boards and the executive of state-owned entities</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spcBef>
                <a:spcPts val="0"/>
              </a:spcBef>
              <a:buClr>
                <a:schemeClr val="tx1">
                  <a:lumMod val="65000"/>
                  <a:lumOff val="35000"/>
                </a:schemeClr>
              </a:buClr>
              <a:buSzPct val="8000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3216440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80725"/>
            <a:ext cx="8928991"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New generation of public sector employees and leaders</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80568" y="1174598"/>
            <a:ext cx="8783920" cy="4610589"/>
          </a:xfrm>
        </p:spPr>
        <p:txBody>
          <a:bodyPr>
            <a:noAutofit/>
          </a:bodyPr>
          <a:lstStyle/>
          <a:p>
            <a:pPr marL="0" indent="0">
              <a:lnSpc>
                <a:spcPct val="108000"/>
              </a:lnSpc>
              <a:spcBef>
                <a:spcPts val="0"/>
              </a:spcBef>
              <a:buClr>
                <a:schemeClr val="tx1">
                  <a:lumMod val="65000"/>
                  <a:lumOff val="35000"/>
                </a:schemeClr>
              </a:buClr>
              <a:buSzPct val="80000"/>
              <a:buNone/>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xmlns="" id="{84E2754D-5854-480E-AFF1-A7B8247E8AB4}"/>
              </a:ext>
            </a:extLst>
          </p:cNvPr>
          <p:cNvGraphicFramePr/>
          <p:nvPr>
            <p:extLst>
              <p:ext uri="{D42A27DB-BD31-4B8C-83A1-F6EECF244321}">
                <p14:modId xmlns:p14="http://schemas.microsoft.com/office/powerpoint/2010/main" xmlns="" val="1018658434"/>
              </p:ext>
            </p:extLst>
          </p:nvPr>
        </p:nvGraphicFramePr>
        <p:xfrm>
          <a:off x="323528" y="1174598"/>
          <a:ext cx="8496944" cy="4508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4188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340041"/>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Performance Priorities for 2021/22</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80568" y="1174598"/>
            <a:ext cx="8783920" cy="4610589"/>
          </a:xfrm>
        </p:spPr>
        <p:txBody>
          <a:bodyPr>
            <a:noAutofit/>
          </a:bodyPr>
          <a:lstStyle/>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Whilst the COVID 19 pandemic has proven to be disruptive to the NSG business model, we turned this crisis into an opportunity to refocus on increased online and virtual learning offerings</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For this purpose, the School secured licencing for virtual tools and trained its employees to deliver virtually. This is proven by the fact that there has been an unprecedented number of online enrolments for eLearning courses</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In addition, we focused on stringent social distancing measures for contact training, enhanced social media presence, and securing licencing for virtual tools</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ZA" sz="1600" dirty="0">
                <a:latin typeface="Tahoma" panose="020B0604030504040204" pitchFamily="34" charset="0"/>
                <a:ea typeface="Tahoma" panose="020B0604030504040204" pitchFamily="34" charset="0"/>
                <a:cs typeface="Tahoma" panose="020B0604030504040204" pitchFamily="34" charset="0"/>
              </a:rPr>
              <a:t>New innovative features such as webinars are gaining popularity among public servants as well as the Master Classes. For the first time, a sitting President accompanied by his executive attended a master class held by the NSG. This event was also televised on live national TV</a:t>
            </a: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344710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8294" y="640598"/>
            <a:ext cx="8229600" cy="354492"/>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Performance Priorities for 2021/22</a:t>
            </a:r>
            <a:endParaRPr lang="en-GB" sz="2800" dirty="0"/>
          </a:p>
        </p:txBody>
      </p:sp>
      <p:sp>
        <p:nvSpPr>
          <p:cNvPr id="7" name="Content Placeholder 6"/>
          <p:cNvSpPr>
            <a:spLocks noGrp="1"/>
          </p:cNvSpPr>
          <p:nvPr>
            <p:ph idx="1"/>
          </p:nvPr>
        </p:nvSpPr>
        <p:spPr>
          <a:xfrm>
            <a:off x="107504" y="1159709"/>
            <a:ext cx="8862218" cy="5057693"/>
          </a:xfrm>
        </p:spPr>
        <p:txBody>
          <a:bodyPr>
            <a:normAutofit lnSpcReduction="10000"/>
          </a:bodyPr>
          <a:lstStyle/>
          <a:p>
            <a:pPr>
              <a:lnSpc>
                <a:spcPct val="108000"/>
              </a:lnSpc>
              <a:buClr>
                <a:prstClr val="black">
                  <a:lumMod val="65000"/>
                  <a:lumOff val="35000"/>
                </a:prstClr>
              </a:buClr>
              <a:buSzPct val="80000"/>
              <a:buFont typeface="Wingdings" panose="05000000000000000000" pitchFamily="2" charset="2"/>
              <a:buChar char="v"/>
              <a:defRP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Supporting the MPSA under the social cohesion cluster programme of action (training of all SMS on </a:t>
            </a:r>
            <a:r>
              <a:rPr lang="en-ZA" sz="1600" dirty="0">
                <a:latin typeface="Tahoma" panose="020B0604030504040204" pitchFamily="34" charset="0"/>
                <a:ea typeface="Tahoma" panose="020B0604030504040204" pitchFamily="34" charset="0"/>
                <a:cs typeface="Tahoma" panose="020B0604030504040204" pitchFamily="34" charset="0"/>
              </a:rPr>
              <a:t>how to deal with all forms of discrimination; and support to Basic Education on  training teachers and SMTs on </a:t>
            </a:r>
            <a:r>
              <a:rPr lang="en-US" sz="1600" dirty="0">
                <a:latin typeface="Tahoma" panose="020B0604030504040204" pitchFamily="34" charset="0"/>
                <a:ea typeface="Tahoma" panose="020B0604030504040204" pitchFamily="34" charset="0"/>
                <a:cs typeface="Tahoma" panose="020B0604030504040204" pitchFamily="34" charset="0"/>
              </a:rPr>
              <a:t>handling diversity and how to deal with infusing the classroom with a culture of human Rights; classroom diversity; multi culturalism and multilingualism; and dealing with signs of racism and discrimination)</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eaLnBrk="0" hangingPunct="0">
              <a:lnSpc>
                <a:spcPct val="108000"/>
              </a:lnSpc>
              <a:spcBef>
                <a:spcPts val="0"/>
              </a:spcBef>
              <a:buClr>
                <a:prstClr val="black">
                  <a:lumMod val="65000"/>
                  <a:lumOff val="35000"/>
                </a:prstClr>
              </a:buClr>
              <a:buSzPct val="80000"/>
              <a:buFont typeface="Wingdings" panose="05000000000000000000" pitchFamily="2" charset="2"/>
              <a:buChar char="v"/>
              <a:defRPr/>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r>
              <a:rPr lang="en-GB" sz="1600" dirty="0">
                <a:latin typeface="Tahoma" panose="020B0604030504040204" pitchFamily="34" charset="0"/>
                <a:ea typeface="Tahoma" panose="020B0604030504040204" pitchFamily="34" charset="0"/>
                <a:cs typeface="Tahoma" panose="020B0604030504040204" pitchFamily="34" charset="0"/>
              </a:rPr>
              <a:t>Curriculum framework of 129 accredited and non-accredited courses and programmes. The following courses will be added in this financial year:</a:t>
            </a: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Rapid Evaluation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Writing for Government (Advanced)</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Legal Writing for Government</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Socio Economic Impact Assessment System (SEIAS) </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Ethical Leadership and Oversight for Members of the Executive</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Evidence Based Policy Making and Implementation (Reviewed)</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Art of facilitating Socio-Economic Development for Traditional Communities</a:t>
            </a:r>
            <a:endParaRPr lang="en-US"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Chief Information Officer (Reviewed) </a:t>
            </a:r>
            <a:endParaRPr lang="en-GB" sz="1600" dirty="0">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Covid-19 and the SA Economy</a:t>
            </a: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Ethics for Educators           </a:t>
            </a:r>
          </a:p>
          <a:p>
            <a:pPr lvl="1">
              <a:lnSpc>
                <a:spcPct val="108000"/>
              </a:lnSpc>
              <a:spcBef>
                <a:spcPts val="0"/>
              </a:spcBef>
              <a:buClr>
                <a:srgbClr val="C00000"/>
              </a:buClr>
              <a:buSzPct val="80000"/>
              <a:buFont typeface="Wingdings" panose="05000000000000000000" pitchFamily="2" charset="2"/>
              <a:buChar char="Ø"/>
            </a:pPr>
            <a:r>
              <a:rPr lang="en-ZA" sz="1600" dirty="0">
                <a:latin typeface="Tahoma" panose="020B0604030504040204" pitchFamily="34" charset="0"/>
                <a:ea typeface="Tahoma" panose="020B0604030504040204" pitchFamily="34" charset="0"/>
                <a:cs typeface="Tahoma" panose="020B0604030504040204" pitchFamily="34" charset="0"/>
              </a:rPr>
              <a:t>Assessor Training </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9130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Introduction and Context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207433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653"/>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Performance priorities for 2021/22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5">
            <a:extLst>
              <a:ext uri="{FF2B5EF4-FFF2-40B4-BE49-F238E27FC236}">
                <a16:creationId xmlns:a16="http://schemas.microsoft.com/office/drawing/2014/main" xmlns="" id="{FEBFE0FB-1409-4C1F-8D75-B13D02D35840}"/>
              </a:ext>
            </a:extLst>
          </p:cNvPr>
          <p:cNvGraphicFramePr>
            <a:graphicFrameLocks noGrp="1"/>
          </p:cNvGraphicFramePr>
          <p:nvPr>
            <p:ph idx="1"/>
            <p:extLst>
              <p:ext uri="{D42A27DB-BD31-4B8C-83A1-F6EECF244321}">
                <p14:modId xmlns:p14="http://schemas.microsoft.com/office/powerpoint/2010/main" xmlns="" val="201446641"/>
              </p:ext>
            </p:extLst>
          </p:nvPr>
        </p:nvGraphicFramePr>
        <p:xfrm>
          <a:off x="215516" y="1124744"/>
          <a:ext cx="8748972" cy="4525456"/>
        </p:xfrm>
        <a:graphic>
          <a:graphicData uri="http://schemas.openxmlformats.org/drawingml/2006/table">
            <a:tbl>
              <a:tblPr firstRow="1" bandRow="1">
                <a:tableStyleId>{284E427A-3D55-4303-BF80-6455036E1DE7}</a:tableStyleId>
              </a:tblPr>
              <a:tblGrid>
                <a:gridCol w="2349930">
                  <a:extLst>
                    <a:ext uri="{9D8B030D-6E8A-4147-A177-3AD203B41FA5}">
                      <a16:colId xmlns:a16="http://schemas.microsoft.com/office/drawing/2014/main" xmlns="" val="2206047889"/>
                    </a:ext>
                  </a:extLst>
                </a:gridCol>
                <a:gridCol w="6399042">
                  <a:extLst>
                    <a:ext uri="{9D8B030D-6E8A-4147-A177-3AD203B41FA5}">
                      <a16:colId xmlns:a16="http://schemas.microsoft.com/office/drawing/2014/main" xmlns="" val="3567329717"/>
                    </a:ext>
                  </a:extLst>
                </a:gridCol>
              </a:tblGrid>
              <a:tr h="396044">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Performance priority </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Performance target </a:t>
                      </a:r>
                    </a:p>
                  </a:txBody>
                  <a:tcPr/>
                </a:tc>
                <a:extLst>
                  <a:ext uri="{0D108BD9-81ED-4DB2-BD59-A6C34878D82A}">
                    <a16:rowId xmlns:a16="http://schemas.microsoft.com/office/drawing/2014/main" xmlns="" val="864118688"/>
                  </a:ext>
                </a:extLst>
              </a:tr>
              <a:tr h="396044">
                <a:tc rowSpan="4">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Delivery of ETD programmes and  courses</a:t>
                      </a: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38 460 learners in compulsory and demand-led programmes and courses  </a:t>
                      </a:r>
                    </a:p>
                  </a:txBody>
                  <a:tcPr>
                    <a:solidFill>
                      <a:schemeClr val="bg1"/>
                    </a:solidFill>
                  </a:tcPr>
                </a:tc>
                <a:extLst>
                  <a:ext uri="{0D108BD9-81ED-4DB2-BD59-A6C34878D82A}">
                    <a16:rowId xmlns:a16="http://schemas.microsoft.com/office/drawing/2014/main" xmlns="" val="676591229"/>
                  </a:ext>
                </a:extLst>
              </a:tr>
              <a:tr h="309932">
                <a:tc vMerge="1">
                  <a:txBody>
                    <a:bodyPr/>
                    <a:lstStyle/>
                    <a:p>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Develop/ review 10 programmes and courses </a:t>
                      </a:r>
                    </a:p>
                  </a:txBody>
                  <a:tcPr>
                    <a:solidFill>
                      <a:schemeClr val="bg1"/>
                    </a:solidFill>
                  </a:tcPr>
                </a:tc>
                <a:extLst>
                  <a:ext uri="{0D108BD9-81ED-4DB2-BD59-A6C34878D82A}">
                    <a16:rowId xmlns:a16="http://schemas.microsoft.com/office/drawing/2014/main" xmlns="" val="1240248450"/>
                  </a:ext>
                </a:extLst>
              </a:tr>
              <a:tr h="288032">
                <a:tc vMerge="1">
                  <a:txBody>
                    <a:bodyPr/>
                    <a:lstStyle/>
                    <a:p>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36 active online courses available </a:t>
                      </a:r>
                    </a:p>
                  </a:txBody>
                  <a:tcPr>
                    <a:solidFill>
                      <a:schemeClr val="bg1"/>
                    </a:solidFill>
                  </a:tcPr>
                </a:tc>
                <a:extLst>
                  <a:ext uri="{0D108BD9-81ED-4DB2-BD59-A6C34878D82A}">
                    <a16:rowId xmlns:a16="http://schemas.microsoft.com/office/drawing/2014/main" xmlns="" val="182770372"/>
                  </a:ext>
                </a:extLst>
              </a:tr>
              <a:tr h="271264">
                <a:tc vMerge="1">
                  <a:txBody>
                    <a:bodyPr/>
                    <a:lstStyle/>
                    <a:p>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R118,5 million in revenue generation towards the TTA</a:t>
                      </a:r>
                    </a:p>
                  </a:txBody>
                  <a:tcPr>
                    <a:solidFill>
                      <a:schemeClr val="bg1"/>
                    </a:solidFill>
                  </a:tcPr>
                </a:tc>
                <a:extLst>
                  <a:ext uri="{0D108BD9-81ED-4DB2-BD59-A6C34878D82A}">
                    <a16:rowId xmlns:a16="http://schemas.microsoft.com/office/drawing/2014/main" xmlns="" val="1209384282"/>
                  </a:ext>
                </a:extLst>
              </a:tr>
              <a:tr h="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Quality ETD practitioners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Recruitment of ETD practitioners </a:t>
                      </a:r>
                    </a:p>
                  </a:txBody>
                  <a:tcPr>
                    <a:solidFill>
                      <a:schemeClr val="bg1"/>
                    </a:solidFill>
                  </a:tcPr>
                </a:tc>
                <a:extLst>
                  <a:ext uri="{0D108BD9-81ED-4DB2-BD59-A6C34878D82A}">
                    <a16:rowId xmlns:a16="http://schemas.microsoft.com/office/drawing/2014/main" xmlns="" val="48628261"/>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Concept of Framework for performance management system for ETD practitioners</a:t>
                      </a:r>
                    </a:p>
                  </a:txBody>
                  <a:tcPr>
                    <a:solidFill>
                      <a:schemeClr val="bg1"/>
                    </a:solidFill>
                  </a:tcPr>
                </a:tc>
                <a:extLst>
                  <a:ext uri="{0D108BD9-81ED-4DB2-BD59-A6C34878D82A}">
                    <a16:rowId xmlns:a16="http://schemas.microsoft.com/office/drawing/2014/main" xmlns="" val="407357387"/>
                  </a:ext>
                </a:extLst>
              </a:tr>
              <a:tr h="396044">
                <a:tc vMerge="1">
                  <a:txBody>
                    <a:bodyPr/>
                    <a:lstStyle/>
                    <a:p>
                      <a:endParaRPr lang="en-US" sz="16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Standards for trainers, assessors, moderators, mentors and coaches </a:t>
                      </a:r>
                    </a:p>
                  </a:txBody>
                  <a:tcPr>
                    <a:solidFill>
                      <a:schemeClr val="bg1"/>
                    </a:solidFill>
                  </a:tcPr>
                </a:tc>
                <a:extLst>
                  <a:ext uri="{0D108BD9-81ED-4DB2-BD59-A6C34878D82A}">
                    <a16:rowId xmlns:a16="http://schemas.microsoft.com/office/drawing/2014/main" xmlns="" val="2753100366"/>
                  </a:ext>
                </a:extLst>
              </a:tr>
              <a:tr h="320392">
                <a:tc rowSpan="3">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Responsive ETD interventions </a:t>
                      </a:r>
                    </a:p>
                  </a:txBody>
                  <a:tcPr>
                    <a:solidFill>
                      <a:schemeClr val="bg1"/>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6 impact evaluation studies </a:t>
                      </a:r>
                    </a:p>
                  </a:txBody>
                  <a:tcPr>
                    <a:solidFill>
                      <a:schemeClr val="bg1"/>
                    </a:solidFill>
                  </a:tcPr>
                </a:tc>
                <a:extLst>
                  <a:ext uri="{0D108BD9-81ED-4DB2-BD59-A6C34878D82A}">
                    <a16:rowId xmlns:a16="http://schemas.microsoft.com/office/drawing/2014/main" xmlns="" val="2146825536"/>
                  </a:ext>
                </a:extLst>
              </a:tr>
              <a:tr h="396044">
                <a:tc vMerge="1">
                  <a:txBody>
                    <a:bodyPr/>
                    <a:lstStyle/>
                    <a:p>
                      <a:endPar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10 skills assessment reports</a:t>
                      </a:r>
                    </a:p>
                  </a:txBody>
                  <a:tcPr>
                    <a:solidFill>
                      <a:schemeClr val="bg1"/>
                    </a:solidFill>
                  </a:tcPr>
                </a:tc>
                <a:extLst>
                  <a:ext uri="{0D108BD9-81ED-4DB2-BD59-A6C34878D82A}">
                    <a16:rowId xmlns:a16="http://schemas.microsoft.com/office/drawing/2014/main" xmlns="" val="1604908745"/>
                  </a:ext>
                </a:extLst>
              </a:tr>
              <a:tr h="396044">
                <a:tc vMerge="1">
                  <a:txBody>
                    <a:bodyPr/>
                    <a:lstStyle/>
                    <a:p>
                      <a:endParaRPr lang="en-US" sz="16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Tahoma" panose="020B0604030504040204" pitchFamily="34" charset="0"/>
                          <a:ea typeface="Tahoma" panose="020B0604030504040204" pitchFamily="34" charset="0"/>
                          <a:cs typeface="Tahoma" panose="020B0604030504040204" pitchFamily="34" charset="0"/>
                        </a:rPr>
                        <a:t>Perception survey at national and provincial government </a:t>
                      </a:r>
                    </a:p>
                  </a:txBody>
                  <a:tcPr>
                    <a:solidFill>
                      <a:schemeClr val="bg1"/>
                    </a:solidFill>
                  </a:tcPr>
                </a:tc>
                <a:extLst>
                  <a:ext uri="{0D108BD9-81ED-4DB2-BD59-A6C34878D82A}">
                    <a16:rowId xmlns:a16="http://schemas.microsoft.com/office/drawing/2014/main" xmlns="" val="2792373009"/>
                  </a:ext>
                </a:extLst>
              </a:tr>
              <a:tr h="396044">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Partnerships</a:t>
                      </a:r>
                    </a:p>
                  </a:txBody>
                  <a:tcPr>
                    <a:solidFill>
                      <a:schemeClr val="bg1"/>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20% of signed partnerships contributing to ETD interventions</a:t>
                      </a:r>
                    </a:p>
                  </a:txBody>
                  <a:tcPr>
                    <a:solidFill>
                      <a:schemeClr val="bg1"/>
                    </a:solidFill>
                  </a:tcPr>
                </a:tc>
                <a:extLst>
                  <a:ext uri="{0D108BD9-81ED-4DB2-BD59-A6C34878D82A}">
                    <a16:rowId xmlns:a16="http://schemas.microsoft.com/office/drawing/2014/main" xmlns="" val="1001819153"/>
                  </a:ext>
                </a:extLst>
              </a:tr>
            </a:tbl>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392472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Performance priorities for 2021/22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5">
            <a:extLst>
              <a:ext uri="{FF2B5EF4-FFF2-40B4-BE49-F238E27FC236}">
                <a16:creationId xmlns:a16="http://schemas.microsoft.com/office/drawing/2014/main" xmlns="" id="{FEBFE0FB-1409-4C1F-8D75-B13D02D35840}"/>
              </a:ext>
            </a:extLst>
          </p:cNvPr>
          <p:cNvGraphicFramePr>
            <a:graphicFrameLocks noGrp="1"/>
          </p:cNvGraphicFramePr>
          <p:nvPr>
            <p:ph idx="1"/>
            <p:extLst>
              <p:ext uri="{D42A27DB-BD31-4B8C-83A1-F6EECF244321}">
                <p14:modId xmlns:p14="http://schemas.microsoft.com/office/powerpoint/2010/main" xmlns="" val="2869038098"/>
              </p:ext>
            </p:extLst>
          </p:nvPr>
        </p:nvGraphicFramePr>
        <p:xfrm>
          <a:off x="215516" y="1124744"/>
          <a:ext cx="8748972" cy="3501556"/>
        </p:xfrm>
        <a:graphic>
          <a:graphicData uri="http://schemas.openxmlformats.org/drawingml/2006/table">
            <a:tbl>
              <a:tblPr firstRow="1" bandRow="1">
                <a:tableStyleId>{284E427A-3D55-4303-BF80-6455036E1DE7}</a:tableStyleId>
              </a:tblPr>
              <a:tblGrid>
                <a:gridCol w="2268252">
                  <a:extLst>
                    <a:ext uri="{9D8B030D-6E8A-4147-A177-3AD203B41FA5}">
                      <a16:colId xmlns:a16="http://schemas.microsoft.com/office/drawing/2014/main" xmlns="" val="2206047889"/>
                    </a:ext>
                  </a:extLst>
                </a:gridCol>
                <a:gridCol w="6480720">
                  <a:extLst>
                    <a:ext uri="{9D8B030D-6E8A-4147-A177-3AD203B41FA5}">
                      <a16:colId xmlns:a16="http://schemas.microsoft.com/office/drawing/2014/main" xmlns="" val="3567329717"/>
                    </a:ext>
                  </a:extLst>
                </a:gridCol>
              </a:tblGrid>
              <a:tr h="396044">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Performance priority </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Performance target </a:t>
                      </a:r>
                    </a:p>
                  </a:txBody>
                  <a:tcPr/>
                </a:tc>
                <a:extLst>
                  <a:ext uri="{0D108BD9-81ED-4DB2-BD59-A6C34878D82A}">
                    <a16:rowId xmlns:a16="http://schemas.microsoft.com/office/drawing/2014/main" xmlns="" val="864118688"/>
                  </a:ext>
                </a:extLst>
              </a:tr>
              <a:tr h="467164">
                <a:tc rowSpan="2">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Learner Administration and Finance </a:t>
                      </a: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NSG Training Calendar </a:t>
                      </a:r>
                    </a:p>
                  </a:txBody>
                  <a:tcPr>
                    <a:solidFill>
                      <a:schemeClr val="bg1"/>
                    </a:solidFill>
                  </a:tcPr>
                </a:tc>
                <a:extLst>
                  <a:ext uri="{0D108BD9-81ED-4DB2-BD59-A6C34878D82A}">
                    <a16:rowId xmlns:a16="http://schemas.microsoft.com/office/drawing/2014/main" xmlns="" val="676591229"/>
                  </a:ext>
                </a:extLst>
              </a:tr>
              <a:tr h="504944">
                <a:tc vMerge="1">
                  <a:txBody>
                    <a:bodyPr/>
                    <a:lstStyle/>
                    <a:p>
                      <a:endPar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Fully automated and functional Training Management System </a:t>
                      </a:r>
                      <a:endParaRPr lang="en-US" dirty="0"/>
                    </a:p>
                  </a:txBody>
                  <a:tcPr>
                    <a:solidFill>
                      <a:schemeClr val="bg1"/>
                    </a:solidFill>
                  </a:tcPr>
                </a:tc>
                <a:extLst>
                  <a:ext uri="{0D108BD9-81ED-4DB2-BD59-A6C34878D82A}">
                    <a16:rowId xmlns:a16="http://schemas.microsoft.com/office/drawing/2014/main" xmlns="" val="960406987"/>
                  </a:ext>
                </a:extLst>
              </a:tr>
              <a:tr h="32004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Functional integrated institution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Quality Management policy and implementation plan</a:t>
                      </a:r>
                    </a:p>
                  </a:txBody>
                  <a:tcPr>
                    <a:solidFill>
                      <a:schemeClr val="bg1"/>
                    </a:solidFill>
                  </a:tcPr>
                </a:tc>
                <a:extLst>
                  <a:ext uri="{0D108BD9-81ED-4DB2-BD59-A6C34878D82A}">
                    <a16:rowId xmlns:a16="http://schemas.microsoft.com/office/drawing/2014/main" xmlns="" val="48628261"/>
                  </a:ext>
                </a:extLst>
              </a:tr>
              <a:tr h="5486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Operations Management implementation plan (mapping business processes)</a:t>
                      </a:r>
                    </a:p>
                  </a:txBody>
                  <a:tcPr>
                    <a:solidFill>
                      <a:schemeClr val="bg1"/>
                    </a:solidFill>
                  </a:tcPr>
                </a:tc>
                <a:extLst>
                  <a:ext uri="{0D108BD9-81ED-4DB2-BD59-A6C34878D82A}">
                    <a16:rowId xmlns:a16="http://schemas.microsoft.com/office/drawing/2014/main" xmlns="" val="407357387"/>
                  </a:ext>
                </a:extLst>
              </a:tr>
              <a:tr h="294509">
                <a:tc vMerge="1">
                  <a:txBody>
                    <a:bodyPr/>
                    <a:lstStyle/>
                    <a:p>
                      <a:endParaRPr lang="en-US" sz="16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Unqualified or clean audit outcome </a:t>
                      </a:r>
                    </a:p>
                  </a:txBody>
                  <a:tcPr>
                    <a:solidFill>
                      <a:schemeClr val="bg1"/>
                    </a:solidFill>
                  </a:tcPr>
                </a:tc>
                <a:extLst>
                  <a:ext uri="{0D108BD9-81ED-4DB2-BD59-A6C34878D82A}">
                    <a16:rowId xmlns:a16="http://schemas.microsoft.com/office/drawing/2014/main" xmlns="" val="2753100366"/>
                  </a:ext>
                </a:extLst>
              </a:tr>
              <a:tr h="548640">
                <a:tc vMerge="1">
                  <a:txBody>
                    <a:bodyPr/>
                    <a:lstStyle/>
                    <a:p>
                      <a:endPar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Integrated communications, marketing and branding (NSG website revamp)</a:t>
                      </a:r>
                    </a:p>
                  </a:txBody>
                  <a:tcPr>
                    <a:solidFill>
                      <a:schemeClr val="bg1"/>
                    </a:solidFill>
                  </a:tcPr>
                </a:tc>
                <a:extLst>
                  <a:ext uri="{0D108BD9-81ED-4DB2-BD59-A6C34878D82A}">
                    <a16:rowId xmlns:a16="http://schemas.microsoft.com/office/drawing/2014/main" xmlns="" val="2146825536"/>
                  </a:ext>
                </a:extLst>
              </a:tr>
              <a:tr h="396044">
                <a:tc vMerge="1">
                  <a:txBody>
                    <a:bodyPr/>
                    <a:lstStyle/>
                    <a:p>
                      <a:endParaRPr lang="en-US" sz="15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Implement approved organizational structure </a:t>
                      </a:r>
                    </a:p>
                  </a:txBody>
                  <a:tcPr>
                    <a:solidFill>
                      <a:schemeClr val="bg1"/>
                    </a:solidFill>
                  </a:tcPr>
                </a:tc>
                <a:extLst>
                  <a:ext uri="{0D108BD9-81ED-4DB2-BD59-A6C34878D82A}">
                    <a16:rowId xmlns:a16="http://schemas.microsoft.com/office/drawing/2014/main" xmlns="" val="1604908745"/>
                  </a:ext>
                </a:extLst>
              </a:tr>
            </a:tbl>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4293725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415462"/>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SONA priorities for 2021/22 </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5">
            <a:extLst>
              <a:ext uri="{FF2B5EF4-FFF2-40B4-BE49-F238E27FC236}">
                <a16:creationId xmlns:a16="http://schemas.microsoft.com/office/drawing/2014/main" xmlns="" id="{FEBFE0FB-1409-4C1F-8D75-B13D02D35840}"/>
              </a:ext>
            </a:extLst>
          </p:cNvPr>
          <p:cNvGraphicFramePr>
            <a:graphicFrameLocks noGrp="1"/>
          </p:cNvGraphicFramePr>
          <p:nvPr>
            <p:ph idx="1"/>
            <p:extLst>
              <p:ext uri="{D42A27DB-BD31-4B8C-83A1-F6EECF244321}">
                <p14:modId xmlns:p14="http://schemas.microsoft.com/office/powerpoint/2010/main" xmlns="" val="1578761896"/>
              </p:ext>
            </p:extLst>
          </p:nvPr>
        </p:nvGraphicFramePr>
        <p:xfrm>
          <a:off x="107504" y="1124744"/>
          <a:ext cx="8928992" cy="4752529"/>
        </p:xfrm>
        <a:graphic>
          <a:graphicData uri="http://schemas.openxmlformats.org/drawingml/2006/table">
            <a:tbl>
              <a:tblPr firstRow="1" bandRow="1">
                <a:tableStyleId>{284E427A-3D55-4303-BF80-6455036E1DE7}</a:tableStyleId>
              </a:tblPr>
              <a:tblGrid>
                <a:gridCol w="2461903">
                  <a:extLst>
                    <a:ext uri="{9D8B030D-6E8A-4147-A177-3AD203B41FA5}">
                      <a16:colId xmlns:a16="http://schemas.microsoft.com/office/drawing/2014/main" xmlns="" val="2206047889"/>
                    </a:ext>
                  </a:extLst>
                </a:gridCol>
                <a:gridCol w="6467089">
                  <a:extLst>
                    <a:ext uri="{9D8B030D-6E8A-4147-A177-3AD203B41FA5}">
                      <a16:colId xmlns:a16="http://schemas.microsoft.com/office/drawing/2014/main" xmlns="" val="3567329717"/>
                    </a:ext>
                  </a:extLst>
                </a:gridCol>
              </a:tblGrid>
              <a:tr h="403627">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SONA Priority </a:t>
                      </a:r>
                    </a:p>
                  </a:txBody>
                  <a:tcPr/>
                </a:tc>
                <a:tc>
                  <a:txBody>
                    <a:bodyPr/>
                    <a:lstStyle/>
                    <a:p>
                      <a:r>
                        <a:rPr lang="en-US" sz="1500" b="0" dirty="0">
                          <a:latin typeface="Tahoma" panose="020B0604030504040204" pitchFamily="34" charset="0"/>
                          <a:ea typeface="Tahoma" panose="020B0604030504040204" pitchFamily="34" charset="0"/>
                          <a:cs typeface="Tahoma" panose="020B0604030504040204" pitchFamily="34" charset="0"/>
                        </a:rPr>
                        <a:t>NSG Response </a:t>
                      </a:r>
                    </a:p>
                  </a:txBody>
                  <a:tcPr/>
                </a:tc>
                <a:extLst>
                  <a:ext uri="{0D108BD9-81ED-4DB2-BD59-A6C34878D82A}">
                    <a16:rowId xmlns:a16="http://schemas.microsoft.com/office/drawing/2014/main" xmlns="" val="864118688"/>
                  </a:ext>
                </a:extLst>
              </a:tr>
              <a:tr h="528081">
                <a:tc rowSpan="3">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Defeat the corona virus pandemic</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NSG will provide learners with opportunities to better understand the digital era (international partnerships)</a:t>
                      </a:r>
                    </a:p>
                  </a:txBody>
                  <a:tcPr>
                    <a:solidFill>
                      <a:schemeClr val="bg1"/>
                    </a:solidFill>
                  </a:tcPr>
                </a:tc>
                <a:extLst>
                  <a:ext uri="{0D108BD9-81ED-4DB2-BD59-A6C34878D82A}">
                    <a16:rowId xmlns:a16="http://schemas.microsoft.com/office/drawing/2014/main" xmlns="" val="676591229"/>
                  </a:ext>
                </a:extLst>
              </a:tr>
              <a:tr h="745526">
                <a:tc vMerge="1">
                  <a:txBody>
                    <a:bodyPr/>
                    <a:lstStyle/>
                    <a:p>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The NSG will prioritise its programme, </a:t>
                      </a:r>
                      <a:r>
                        <a:rPr lang="en-ZA" sz="1400" b="0" i="1"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Khaedu</a:t>
                      </a:r>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in order to build capacity among public servants on issues relating to efficient business processes and operations management</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240248450"/>
                  </a:ext>
                </a:extLst>
              </a:tr>
              <a:tr h="528081">
                <a:tc vMerge="1">
                  <a:txBody>
                    <a:bodyPr/>
                    <a:lstStyle/>
                    <a:p>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Prioritise our human resource management and development programmes to support departments in how to manage employees during this pandemic</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182770372"/>
                  </a:ext>
                </a:extLst>
              </a:tr>
              <a:tr h="52808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Accelerate our economic recovery</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Economic Governance School for members of the executive and the </a:t>
                      </a:r>
                      <a:r>
                        <a:rPr lang="en-ZA" sz="1400" b="0" i="1"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Etella</a:t>
                      </a:r>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programme for executive leadership</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48628261"/>
                  </a:ext>
                </a:extLst>
              </a:tr>
              <a:tr h="52808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Webinars and master classes to support public servants in accelerating economic recovery</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407357387"/>
                  </a:ext>
                </a:extLst>
              </a:tr>
              <a:tr h="962971">
                <a:tc>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economic reforms to create sustainable jobs and drive inclusive growth</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Implement programmes to support economic reform, including financial and SCM</a:t>
                      </a:r>
                    </a:p>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Partnerships with economic-related institutions </a:t>
                      </a:r>
                      <a:endParaRPr lang="en-US" sz="1400" b="0" dirty="0">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extLst>
                  <a:ext uri="{0D108BD9-81ED-4DB2-BD59-A6C34878D82A}">
                    <a16:rowId xmlns:a16="http://schemas.microsoft.com/office/drawing/2014/main" xmlns="" val="2146825536"/>
                  </a:ext>
                </a:extLst>
              </a:tr>
              <a:tr h="528081">
                <a:tc>
                  <a:txBody>
                    <a:bodyPr/>
                    <a:lstStyle/>
                    <a:p>
                      <a:r>
                        <a:rPr lang="en-ZA" sz="1400" b="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Fight corruption and strengthen the State</a:t>
                      </a:r>
                      <a:endParaRPr lang="en-US" sz="1400" b="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txBody>
                  <a:tcPr>
                    <a:solidFill>
                      <a:schemeClr val="bg1"/>
                    </a:solidFill>
                  </a:tcPr>
                </a:tc>
                <a:tc>
                  <a:txBody>
                    <a:bodyPr/>
                    <a:lstStyle/>
                    <a:p>
                      <a:r>
                        <a:rPr lang="en-US" sz="1400" b="0" dirty="0">
                          <a:latin typeface="Tahoma" panose="020B0604030504040204" pitchFamily="34" charset="0"/>
                          <a:ea typeface="Tahoma" panose="020B0604030504040204" pitchFamily="34" charset="0"/>
                          <a:cs typeface="Tahoma" panose="020B0604030504040204" pitchFamily="34" charset="0"/>
                        </a:rPr>
                        <a:t>Prioritise programmes on ethics and anti-corruption</a:t>
                      </a:r>
                    </a:p>
                    <a:p>
                      <a:r>
                        <a:rPr lang="en-US" sz="1400" b="0" dirty="0">
                          <a:latin typeface="Tahoma" panose="020B0604030504040204" pitchFamily="34" charset="0"/>
                          <a:ea typeface="Tahoma" panose="020B0604030504040204" pitchFamily="34" charset="0"/>
                          <a:cs typeface="Tahoma" panose="020B0604030504040204" pitchFamily="34" charset="0"/>
                        </a:rPr>
                        <a:t>Partnerships with key institutions (e.g. NPA)</a:t>
                      </a:r>
                    </a:p>
                  </a:txBody>
                  <a:tcPr>
                    <a:solidFill>
                      <a:schemeClr val="bg1"/>
                    </a:solidFill>
                  </a:tcPr>
                </a:tc>
                <a:extLst>
                  <a:ext uri="{0D108BD9-81ED-4DB2-BD59-A6C34878D82A}">
                    <a16:rowId xmlns:a16="http://schemas.microsoft.com/office/drawing/2014/main" xmlns="" val="1001819153"/>
                  </a:ext>
                </a:extLst>
              </a:tr>
            </a:tbl>
          </a:graphicData>
        </a:graphic>
      </p:graphicFrame>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spTree>
    <p:extLst>
      <p:ext uri="{BB962C8B-B14F-4D97-AF65-F5344CB8AC3E}">
        <p14:creationId xmlns:p14="http://schemas.microsoft.com/office/powerpoint/2010/main" xmlns="" val="390582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340041"/>
            <a:ext cx="8229600" cy="792088"/>
          </a:xfrm>
        </p:spPr>
        <p:txBody>
          <a:bodyPr>
            <a:no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Financial Budget for 2021/22</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80568" y="1174598"/>
            <a:ext cx="8783920" cy="4610589"/>
          </a:xfrm>
        </p:spPr>
        <p:txBody>
          <a:bodyPr>
            <a:noAutofit/>
          </a:bodyPr>
          <a:lstStyle/>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687870112"/>
              </p:ext>
            </p:extLst>
          </p:nvPr>
        </p:nvGraphicFramePr>
        <p:xfrm>
          <a:off x="219315" y="1340768"/>
          <a:ext cx="8460432" cy="3888435"/>
        </p:xfrm>
        <a:graphic>
          <a:graphicData uri="http://schemas.openxmlformats.org/drawingml/2006/table">
            <a:tbl>
              <a:tblPr/>
              <a:tblGrid>
                <a:gridCol w="6693936">
                  <a:extLst>
                    <a:ext uri="{9D8B030D-6E8A-4147-A177-3AD203B41FA5}">
                      <a16:colId xmlns:a16="http://schemas.microsoft.com/office/drawing/2014/main" xmlns="" val="20000"/>
                    </a:ext>
                  </a:extLst>
                </a:gridCol>
                <a:gridCol w="1766496">
                  <a:extLst>
                    <a:ext uri="{9D8B030D-6E8A-4147-A177-3AD203B41FA5}">
                      <a16:colId xmlns:a16="http://schemas.microsoft.com/office/drawing/2014/main" xmlns="" val="20001"/>
                    </a:ext>
                  </a:extLst>
                </a:gridCol>
              </a:tblGrid>
              <a:tr h="518458">
                <a:tc>
                  <a:txBody>
                    <a:bodyPr/>
                    <a:lstStyle/>
                    <a:p>
                      <a:pPr algn="l"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Annual Budget 2021/22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R'000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109,107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Public Sector Organisational and Staff Development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101,019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9229">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Vote Expenditure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210,126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9229">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Compensation of Employees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58,057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Goods and services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47,492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Households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59229">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Payments for capital assets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3,621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59229">
                <a:tc>
                  <a:txBody>
                    <a:bodyPr/>
                    <a:lstStyle/>
                    <a:p>
                      <a:pPr algn="l"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Transfers NSG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101,019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9229">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Vote Expenditure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210,189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9229">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Donor EU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11,391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9229">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221,580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363124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5" y="340041"/>
            <a:ext cx="8229600" cy="792088"/>
          </a:xfrm>
        </p:spPr>
        <p:txBody>
          <a:bodyPr>
            <a:noAutofit/>
          </a:bodyPr>
          <a:lstStyle/>
          <a:p>
            <a:r>
              <a:rPr lang="en-ZA" sz="2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Financial Budget </a:t>
            </a:r>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for 2021/22</a:t>
            </a:r>
            <a:endParaRPr lang="en-US"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80568" y="1174598"/>
            <a:ext cx="8783920" cy="4610589"/>
          </a:xfrm>
        </p:spPr>
        <p:txBody>
          <a:bodyPr>
            <a:noAutofit/>
          </a:bodyPr>
          <a:lstStyle/>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schemeClr val="tx1">
                  <a:lumMod val="65000"/>
                  <a:lumOff val="35000"/>
                </a:schemeClr>
              </a:buClr>
              <a:buSzPct val="80000"/>
              <a:buFont typeface="Wingdings" panose="05000000000000000000" pitchFamily="2" charset="2"/>
              <a:buChar char="v"/>
            </a:pPr>
            <a:endParaRPr lang="en-ZA" sz="1600" dirty="0">
              <a:latin typeface="Tahoma" panose="020B0604030504040204" pitchFamily="34" charset="0"/>
              <a:ea typeface="Tahoma" panose="020B0604030504040204" pitchFamily="34" charset="0"/>
              <a:cs typeface="Tahoma" panose="020B0604030504040204" pitchFamily="34" charset="0"/>
            </a:endParaRPr>
          </a:p>
          <a:p>
            <a:pPr marL="0" indent="0">
              <a:buClr>
                <a:schemeClr val="tx1">
                  <a:lumMod val="65000"/>
                  <a:lumOff val="35000"/>
                </a:schemeClr>
              </a:buClr>
              <a:buSzPct val="80000"/>
              <a:buNone/>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srgbClr val="AAAAAA"/>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srgbClr val="AAAAAA"/>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124069637"/>
              </p:ext>
            </p:extLst>
          </p:nvPr>
        </p:nvGraphicFramePr>
        <p:xfrm>
          <a:off x="142960" y="1268760"/>
          <a:ext cx="8820472" cy="4104451"/>
        </p:xfrm>
        <a:graphic>
          <a:graphicData uri="http://schemas.openxmlformats.org/drawingml/2006/table">
            <a:tbl>
              <a:tblPr/>
              <a:tblGrid>
                <a:gridCol w="7011184">
                  <a:extLst>
                    <a:ext uri="{9D8B030D-6E8A-4147-A177-3AD203B41FA5}">
                      <a16:colId xmlns:a16="http://schemas.microsoft.com/office/drawing/2014/main" xmlns="" val="20000"/>
                    </a:ext>
                  </a:extLst>
                </a:gridCol>
                <a:gridCol w="1809288">
                  <a:extLst>
                    <a:ext uri="{9D8B030D-6E8A-4147-A177-3AD203B41FA5}">
                      <a16:colId xmlns:a16="http://schemas.microsoft.com/office/drawing/2014/main" xmlns="" val="20001"/>
                    </a:ext>
                  </a:extLst>
                </a:gridCol>
              </a:tblGrid>
              <a:tr h="879526">
                <a:tc>
                  <a:txBody>
                    <a:bodyPr/>
                    <a:lstStyle/>
                    <a:p>
                      <a:pPr algn="l"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Annual Budget 2021/22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R’000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175">
                <a:tc>
                  <a:txBody>
                    <a:bodyPr/>
                    <a:lstStyle/>
                    <a:p>
                      <a:pPr algn="l"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Augmentation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Training related revenue (course Fees)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118,588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Transfers NSG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101,019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Other Reveneue (Interest)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3,400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3175">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Revenue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223,007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Compensation of Employees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(104,219)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Goods and services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(118,788)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93175">
                <a:tc>
                  <a:txBody>
                    <a:bodyPr/>
                    <a:lstStyle/>
                    <a:p>
                      <a:pPr algn="l" fontAlgn="b"/>
                      <a:r>
                        <a:rPr lang="en-U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Payments for capital assets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3175">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 Trade Expenditure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(223,007)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93175">
                <a:tc>
                  <a:txBody>
                    <a:bodyPr/>
                    <a:lstStyle/>
                    <a:p>
                      <a:pPr algn="l" fontAlgn="b"/>
                      <a:r>
                        <a:rPr lang="en-US" sz="14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Suplus/(Deficit)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71952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Professionalisation of the Public Service</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766218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587267"/>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Professionalisation of the Public Service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p:cNvSpPr/>
          <p:nvPr/>
        </p:nvSpPr>
        <p:spPr>
          <a:xfrm>
            <a:off x="107504" y="1268760"/>
            <a:ext cx="8748973" cy="3601755"/>
          </a:xfrm>
          <a:prstGeom prst="rect">
            <a:avLst/>
          </a:prstGeom>
        </p:spPr>
        <p:txBody>
          <a:bodyPr wrap="square">
            <a:spAutoFit/>
          </a:bodyPr>
          <a:lstStyle/>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Cabinet approved the publication of the draft national implementation framework towards the professionalisation of the Public Service -  18 November 2020</a:t>
            </a: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publication follows consultations and engagements within FOSAD MANCO, GSCID Cluster and Cabinet Committee</a:t>
            </a: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MPSA media statement in January 2021 outlined a two-week public consultation process clustered in 10 functional groups, for the period </a:t>
            </a:r>
            <a:r>
              <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15-26 February 2021</a:t>
            </a: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8000"/>
              </a:lnSpc>
              <a:spcBef>
                <a:spcPts val="0"/>
              </a:spcBef>
              <a:spcAft>
                <a:spcPts val="0"/>
              </a:spcAft>
              <a:buClr>
                <a:prstClr val="black">
                  <a:lumMod val="50000"/>
                  <a:lumOff val="50000"/>
                </a:prstClr>
              </a:buClr>
              <a:buSzPct val="80000"/>
              <a:buFontTx/>
              <a:buNone/>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8000"/>
              </a:lnSpc>
              <a:spcBef>
                <a:spcPts val="0"/>
              </a:spcBef>
              <a:spcAft>
                <a:spcPts val="0"/>
              </a:spcAft>
              <a:buClr>
                <a:prstClr val="black">
                  <a:lumMod val="50000"/>
                  <a:lumOff val="50000"/>
                </a:prstClr>
              </a:buClr>
              <a:buSzPct val="80000"/>
              <a:buFont typeface="Wingdings" panose="05000000000000000000" pitchFamily="2" charset="2"/>
              <a:buChar char="v"/>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8000"/>
              </a:lnSpc>
              <a:spcBef>
                <a:spcPts val="600"/>
              </a:spcBef>
              <a:spcAft>
                <a:spcPts val="600"/>
              </a:spcAft>
              <a:buClr>
                <a:prstClr val="black">
                  <a:lumMod val="50000"/>
                  <a:lumOff val="50000"/>
                </a:prstClr>
              </a:buClr>
              <a:buSzPct val="80000"/>
              <a:buFont typeface="Wingdings" panose="05000000000000000000" pitchFamily="2" charset="2"/>
              <a:buChar char="v"/>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31544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25"/>
            <a:ext cx="8229600" cy="681178"/>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Professionalisation of the Public Service</a:t>
            </a:r>
            <a:endParaRPr lang="en-ZA" sz="3200" b="1" dirty="0">
              <a:solidFill>
                <a:prstClr val="black">
                  <a:lumMod val="50000"/>
                  <a:lumOff val="5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Diagram 4"/>
          <p:cNvGraphicFramePr/>
          <p:nvPr/>
        </p:nvGraphicFramePr>
        <p:xfrm>
          <a:off x="200695" y="548680"/>
          <a:ext cx="8763793"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115616" y="1124744"/>
            <a:ext cx="3312368" cy="584775"/>
          </a:xfrm>
          <a:prstGeom prst="rect">
            <a:avLst/>
          </a:prstGeom>
          <a:solidFill>
            <a:srgbClr val="E6F5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a:ea typeface="+mn-ea"/>
                <a:cs typeface="+mn-cs"/>
              </a:rPr>
              <a:t>Phase-in interventions with a clear set of implementation modalities</a:t>
            </a:r>
          </a:p>
        </p:txBody>
      </p:sp>
    </p:spTree>
    <p:extLst>
      <p:ext uri="{BB962C8B-B14F-4D97-AF65-F5344CB8AC3E}">
        <p14:creationId xmlns:p14="http://schemas.microsoft.com/office/powerpoint/2010/main" xmlns="" val="262225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788A9-1893-4EA8-BFB9-696033EA2B9A}"/>
              </a:ext>
            </a:extLst>
          </p:cNvPr>
          <p:cNvSpPr>
            <a:spLocks noGrp="1"/>
          </p:cNvSpPr>
          <p:nvPr>
            <p:ph type="title"/>
          </p:nvPr>
        </p:nvSpPr>
        <p:spPr>
          <a:xfrm>
            <a:off x="179512" y="540362"/>
            <a:ext cx="8784976" cy="434423"/>
          </a:xfrm>
        </p:spPr>
        <p:txBody>
          <a:bodyPr>
            <a:noAutofit/>
          </a:bodyPr>
          <a:lstStyle/>
          <a:p>
            <a:r>
              <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Public Consultation Process</a:t>
            </a:r>
          </a:p>
        </p:txBody>
      </p:sp>
      <p:sp>
        <p:nvSpPr>
          <p:cNvPr id="3" name="Slide Number Placeholder 2">
            <a:extLst>
              <a:ext uri="{FF2B5EF4-FFF2-40B4-BE49-F238E27FC236}">
                <a16:creationId xmlns:a16="http://schemas.microsoft.com/office/drawing/2014/main" xmlns="" id="{28144CBB-48E9-444E-A09F-FF5BDF0997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4">
            <a:extLst>
              <a:ext uri="{FF2B5EF4-FFF2-40B4-BE49-F238E27FC236}">
                <a16:creationId xmlns:a16="http://schemas.microsoft.com/office/drawing/2014/main" xmlns="" id="{65EBE4F3-3AEF-4F8D-9911-0D6D6AB332E7}"/>
              </a:ext>
            </a:extLst>
          </p:cNvPr>
          <p:cNvGraphicFramePr>
            <a:graphicFrameLocks noGrp="1"/>
          </p:cNvGraphicFramePr>
          <p:nvPr/>
        </p:nvGraphicFramePr>
        <p:xfrm>
          <a:off x="179512" y="1268761"/>
          <a:ext cx="8856984" cy="4659250"/>
        </p:xfrm>
        <a:graphic>
          <a:graphicData uri="http://schemas.openxmlformats.org/drawingml/2006/table">
            <a:tbl>
              <a:tblPr firstRow="1" bandRow="1">
                <a:tableStyleId>{21E4AEA4-8DFA-4A89-87EB-49C32662AFE0}</a:tableStyleId>
              </a:tblPr>
              <a:tblGrid>
                <a:gridCol w="3744416">
                  <a:extLst>
                    <a:ext uri="{9D8B030D-6E8A-4147-A177-3AD203B41FA5}">
                      <a16:colId xmlns:a16="http://schemas.microsoft.com/office/drawing/2014/main" xmlns="" val="1798473766"/>
                    </a:ext>
                  </a:extLst>
                </a:gridCol>
                <a:gridCol w="1584176">
                  <a:extLst>
                    <a:ext uri="{9D8B030D-6E8A-4147-A177-3AD203B41FA5}">
                      <a16:colId xmlns:a16="http://schemas.microsoft.com/office/drawing/2014/main" xmlns="" val="3445821810"/>
                    </a:ext>
                  </a:extLst>
                </a:gridCol>
                <a:gridCol w="1728192">
                  <a:extLst>
                    <a:ext uri="{9D8B030D-6E8A-4147-A177-3AD203B41FA5}">
                      <a16:colId xmlns:a16="http://schemas.microsoft.com/office/drawing/2014/main" xmlns="" val="3203032928"/>
                    </a:ext>
                  </a:extLst>
                </a:gridCol>
                <a:gridCol w="1800200">
                  <a:extLst>
                    <a:ext uri="{9D8B030D-6E8A-4147-A177-3AD203B41FA5}">
                      <a16:colId xmlns:a16="http://schemas.microsoft.com/office/drawing/2014/main" xmlns="" val="3426409296"/>
                    </a:ext>
                  </a:extLst>
                </a:gridCol>
              </a:tblGrid>
              <a:tr h="709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Functional Group</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Organisation Invited</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Number of Actual Attendees</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907542021"/>
                  </a:ext>
                </a:extLst>
              </a:tr>
              <a:tr h="538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Civil society organisations, institutions of higher learning, think tanks</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15/02/21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115</a:t>
                      </a:r>
                    </a:p>
                  </a:txBody>
                  <a:tcPr/>
                </a:tc>
                <a:extLst>
                  <a:ext uri="{0D108BD9-81ED-4DB2-BD59-A6C34878D82A}">
                    <a16:rowId xmlns:a16="http://schemas.microsoft.com/office/drawing/2014/main" xmlns="" val="3189115088"/>
                  </a:ext>
                </a:extLst>
              </a:tr>
              <a:tr h="554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Regulators, policy government departments, oversight institutions and quality councils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16/02/21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19</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98</a:t>
                      </a:r>
                    </a:p>
                  </a:txBody>
                  <a:tcPr/>
                </a:tc>
                <a:extLst>
                  <a:ext uri="{0D108BD9-81ED-4DB2-BD59-A6C34878D82A}">
                    <a16:rowId xmlns:a16="http://schemas.microsoft.com/office/drawing/2014/main" xmlns="" val="1979084215"/>
                  </a:ext>
                </a:extLst>
              </a:tr>
              <a:tr h="704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Professional bodies and organisations in the built environment - planning, implementation and project management </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17/02/21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18</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91</a:t>
                      </a:r>
                    </a:p>
                  </a:txBody>
                  <a:tcPr/>
                </a:tc>
                <a:extLst>
                  <a:ext uri="{0D108BD9-81ED-4DB2-BD59-A6C34878D82A}">
                    <a16:rowId xmlns:a16="http://schemas.microsoft.com/office/drawing/2014/main" xmlns="" val="2765973671"/>
                  </a:ext>
                </a:extLst>
              </a:tr>
              <a:tr h="909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Professional bodies and </a:t>
                      </a:r>
                      <a:r>
                        <a:rPr lang="en-US" sz="1400" dirty="0" err="1">
                          <a:effectLst/>
                          <a:latin typeface="Tahoma" panose="020B0604030504040204" pitchFamily="34" charset="0"/>
                          <a:ea typeface="Tahoma" panose="020B0604030504040204" pitchFamily="34" charset="0"/>
                          <a:cs typeface="Tahoma" panose="020B0604030504040204" pitchFamily="34" charset="0"/>
                        </a:rPr>
                        <a:t>organisations</a:t>
                      </a:r>
                      <a:r>
                        <a:rPr lang="en-US" sz="1400" dirty="0">
                          <a:effectLst/>
                          <a:latin typeface="Tahoma" panose="020B0604030504040204" pitchFamily="34" charset="0"/>
                          <a:ea typeface="Tahoma" panose="020B0604030504040204" pitchFamily="34" charset="0"/>
                          <a:cs typeface="Tahoma" panose="020B0604030504040204" pitchFamily="34" charset="0"/>
                        </a:rPr>
                        <a:t> in the Finance and Audit fields, including supply chain management and contracts management</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18/02/21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28</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118</a:t>
                      </a:r>
                    </a:p>
                  </a:txBody>
                  <a:tcPr/>
                </a:tc>
                <a:extLst>
                  <a:ext uri="{0D108BD9-81ED-4DB2-BD59-A6C34878D82A}">
                    <a16:rowId xmlns:a16="http://schemas.microsoft.com/office/drawing/2014/main" xmlns="" val="3478903755"/>
                  </a:ext>
                </a:extLst>
              </a:tr>
              <a:tr h="1119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ahoma" panose="020B0604030504040204" pitchFamily="34" charset="0"/>
                          <a:ea typeface="Tahoma" panose="020B0604030504040204" pitchFamily="34" charset="0"/>
                          <a:cs typeface="Tahoma" panose="020B0604030504040204" pitchFamily="34" charset="0"/>
                        </a:rPr>
                        <a:t>Professional bodies and organisations in the human resource management and development and </a:t>
                      </a:r>
                      <a:r>
                        <a:rPr lang="en-US" sz="1400" dirty="0" err="1">
                          <a:effectLst/>
                          <a:latin typeface="Tahoma" panose="020B0604030504040204" pitchFamily="34" charset="0"/>
                          <a:ea typeface="Tahoma" panose="020B0604030504040204" pitchFamily="34" charset="0"/>
                          <a:cs typeface="Tahoma" panose="020B0604030504040204" pitchFamily="34" charset="0"/>
                        </a:rPr>
                        <a:t>organisational</a:t>
                      </a:r>
                      <a:r>
                        <a:rPr lang="en-US" sz="1400" dirty="0">
                          <a:effectLst/>
                          <a:latin typeface="Tahoma" panose="020B0604030504040204" pitchFamily="34" charset="0"/>
                          <a:ea typeface="Tahoma" panose="020B0604030504040204" pitchFamily="34" charset="0"/>
                          <a:cs typeface="Tahoma" panose="020B0604030504040204" pitchFamily="34" charset="0"/>
                        </a:rPr>
                        <a:t> development </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19/02/21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14</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59</a:t>
                      </a:r>
                    </a:p>
                  </a:txBody>
                  <a:tcPr/>
                </a:tc>
                <a:extLst>
                  <a:ext uri="{0D108BD9-81ED-4DB2-BD59-A6C34878D82A}">
                    <a16:rowId xmlns:a16="http://schemas.microsoft.com/office/drawing/2014/main" xmlns="" val="2328161571"/>
                  </a:ext>
                </a:extLst>
              </a:tr>
            </a:tbl>
          </a:graphicData>
        </a:graphic>
      </p:graphicFrame>
    </p:spTree>
    <p:extLst>
      <p:ext uri="{BB962C8B-B14F-4D97-AF65-F5344CB8AC3E}">
        <p14:creationId xmlns:p14="http://schemas.microsoft.com/office/powerpoint/2010/main" xmlns="" val="3292187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D9276-73E6-46E2-BD32-E1C129F694E3}"/>
              </a:ext>
            </a:extLst>
          </p:cNvPr>
          <p:cNvSpPr>
            <a:spLocks noGrp="1"/>
          </p:cNvSpPr>
          <p:nvPr>
            <p:ph type="title"/>
          </p:nvPr>
        </p:nvSpPr>
        <p:spPr/>
        <p:txBody>
          <a:bodyPr>
            <a:noAutofit/>
          </a:bodyPr>
          <a:lstStyle/>
          <a:p>
            <a:r>
              <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Public Consultation Process</a:t>
            </a:r>
            <a:endParaRPr lang="en-US" sz="2800" dirty="0">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xmlns="" id="{E08F7000-23F7-4712-89A8-23604AA51C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xmlns="" id="{1A9F6C83-008D-4902-9621-273120F81ABF}"/>
              </a:ext>
            </a:extLst>
          </p:cNvPr>
          <p:cNvGraphicFramePr>
            <a:graphicFrameLocks noGrp="1"/>
          </p:cNvGraphicFramePr>
          <p:nvPr/>
        </p:nvGraphicFramePr>
        <p:xfrm>
          <a:off x="179512" y="1268761"/>
          <a:ext cx="8856984" cy="4647715"/>
        </p:xfrm>
        <a:graphic>
          <a:graphicData uri="http://schemas.openxmlformats.org/drawingml/2006/table">
            <a:tbl>
              <a:tblPr firstRow="1" bandRow="1">
                <a:tableStyleId>{21E4AEA4-8DFA-4A89-87EB-49C32662AFE0}</a:tableStyleId>
              </a:tblPr>
              <a:tblGrid>
                <a:gridCol w="3744416">
                  <a:extLst>
                    <a:ext uri="{9D8B030D-6E8A-4147-A177-3AD203B41FA5}">
                      <a16:colId xmlns:a16="http://schemas.microsoft.com/office/drawing/2014/main" xmlns="" val="1798473766"/>
                    </a:ext>
                  </a:extLst>
                </a:gridCol>
                <a:gridCol w="1584176">
                  <a:extLst>
                    <a:ext uri="{9D8B030D-6E8A-4147-A177-3AD203B41FA5}">
                      <a16:colId xmlns:a16="http://schemas.microsoft.com/office/drawing/2014/main" xmlns="" val="3445821810"/>
                    </a:ext>
                  </a:extLst>
                </a:gridCol>
                <a:gridCol w="1728192">
                  <a:extLst>
                    <a:ext uri="{9D8B030D-6E8A-4147-A177-3AD203B41FA5}">
                      <a16:colId xmlns:a16="http://schemas.microsoft.com/office/drawing/2014/main" xmlns="" val="3203032928"/>
                    </a:ext>
                  </a:extLst>
                </a:gridCol>
                <a:gridCol w="1800200">
                  <a:extLst>
                    <a:ext uri="{9D8B030D-6E8A-4147-A177-3AD203B41FA5}">
                      <a16:colId xmlns:a16="http://schemas.microsoft.com/office/drawing/2014/main" xmlns="" val="3426409296"/>
                    </a:ext>
                  </a:extLst>
                </a:gridCol>
              </a:tblGrid>
              <a:tr h="694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Functional Group</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Organisation Invited</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ahoma" panose="020B0604030504040204" pitchFamily="34" charset="0"/>
                          <a:ea typeface="Tahoma" panose="020B0604030504040204" pitchFamily="34" charset="0"/>
                          <a:cs typeface="Tahoma" panose="020B0604030504040204" pitchFamily="34" charset="0"/>
                        </a:rPr>
                        <a:t>Number of Actual Attendees</a:t>
                      </a:r>
                    </a:p>
                    <a:p>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907542021"/>
                  </a:ext>
                </a:extLst>
              </a:tr>
              <a:tr h="694449">
                <a:tc>
                  <a:txBody>
                    <a:bodyPr/>
                    <a:lstStyle/>
                    <a:p>
                      <a:r>
                        <a:rPr lang="en-US" sz="14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 bodies and organisations responsible for legal, governance and compliance functions</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22/02/2021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12</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69</a:t>
                      </a:r>
                    </a:p>
                  </a:txBody>
                  <a:tcPr/>
                </a:tc>
                <a:extLst>
                  <a:ext uri="{0D108BD9-81ED-4DB2-BD59-A6C34878D82A}">
                    <a16:rowId xmlns:a16="http://schemas.microsoft.com/office/drawing/2014/main" xmlns="" val="3189115088"/>
                  </a:ext>
                </a:extLst>
              </a:tr>
              <a:tr h="526571">
                <a:tc>
                  <a:txBody>
                    <a:bodyPr/>
                    <a:lstStyle/>
                    <a:p>
                      <a:r>
                        <a:rPr lang="en-US" sz="14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 bodies and organisations in local government </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24/02/21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12</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61</a:t>
                      </a:r>
                    </a:p>
                  </a:txBody>
                  <a:tcPr/>
                </a:tc>
                <a:extLst>
                  <a:ext uri="{0D108BD9-81ED-4DB2-BD59-A6C34878D82A}">
                    <a16:rowId xmlns:a16="http://schemas.microsoft.com/office/drawing/2014/main" xmlns="" val="1979084215"/>
                  </a:ext>
                </a:extLst>
              </a:tr>
              <a:tr h="694449">
                <a:tc>
                  <a:txBody>
                    <a:bodyPr/>
                    <a:lstStyle/>
                    <a:p>
                      <a:r>
                        <a:rPr lang="en-US" sz="14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Professional bodies, organisations and government institutions responsible for state-owned entities</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25/02/21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8</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84</a:t>
                      </a:r>
                    </a:p>
                  </a:txBody>
                  <a:tcPr/>
                </a:tc>
                <a:extLst>
                  <a:ext uri="{0D108BD9-81ED-4DB2-BD59-A6C34878D82A}">
                    <a16:rowId xmlns:a16="http://schemas.microsoft.com/office/drawing/2014/main" xmlns="" val="2765973671"/>
                  </a:ext>
                </a:extLst>
              </a:tr>
              <a:tr h="863699">
                <a:tc>
                  <a:txBody>
                    <a:bodyPr/>
                    <a:lstStyle/>
                    <a:p>
                      <a:r>
                        <a:rPr lang="en-US" sz="14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All recognised professional bodies (statutory and non-statutory)</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26/02/21</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27</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76</a:t>
                      </a:r>
                    </a:p>
                  </a:txBody>
                  <a:tcPr/>
                </a:tc>
                <a:extLst>
                  <a:ext uri="{0D108BD9-81ED-4DB2-BD59-A6C34878D82A}">
                    <a16:rowId xmlns:a16="http://schemas.microsoft.com/office/drawing/2014/main" xmlns="" val="3478903755"/>
                  </a:ext>
                </a:extLst>
              </a:tr>
              <a:tr h="1062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Tahoma" panose="020B0604030504040204" pitchFamily="34" charset="0"/>
                          <a:ea typeface="Tahoma" panose="020B0604030504040204" pitchFamily="34" charset="0"/>
                          <a:cs typeface="Tahoma" panose="020B0604030504040204" pitchFamily="34" charset="0"/>
                        </a:rPr>
                        <a:t>Total of organisations and attendees</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15 – 26 Feb 2021</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159</a:t>
                      </a:r>
                    </a:p>
                  </a:txBody>
                  <a:tcPr/>
                </a:tc>
                <a:tc>
                  <a:txBody>
                    <a:bodyPr/>
                    <a:lstStyle/>
                    <a:p>
                      <a:r>
                        <a:rPr lang="en-US" sz="1400" b="1" dirty="0">
                          <a:latin typeface="Tahoma" panose="020B0604030504040204" pitchFamily="34" charset="0"/>
                          <a:ea typeface="Tahoma" panose="020B0604030504040204" pitchFamily="34" charset="0"/>
                          <a:cs typeface="Tahoma" panose="020B0604030504040204" pitchFamily="34" charset="0"/>
                        </a:rPr>
                        <a:t>771</a:t>
                      </a:r>
                    </a:p>
                  </a:txBody>
                  <a:tcPr/>
                </a:tc>
                <a:extLst>
                  <a:ext uri="{0D108BD9-81ED-4DB2-BD59-A6C34878D82A}">
                    <a16:rowId xmlns:a16="http://schemas.microsoft.com/office/drawing/2014/main" xmlns="" val="2328161571"/>
                  </a:ext>
                </a:extLst>
              </a:tr>
            </a:tbl>
          </a:graphicData>
        </a:graphic>
      </p:graphicFrame>
    </p:spTree>
    <p:extLst>
      <p:ext uri="{BB962C8B-B14F-4D97-AF65-F5344CB8AC3E}">
        <p14:creationId xmlns:p14="http://schemas.microsoft.com/office/powerpoint/2010/main" xmlns="" val="419997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1B695-8A59-4811-AF6B-9D976EA82F14}"/>
              </a:ext>
            </a:extLst>
          </p:cNvPr>
          <p:cNvSpPr>
            <a:spLocks noGrp="1"/>
          </p:cNvSpPr>
          <p:nvPr>
            <p:ph type="title"/>
          </p:nvPr>
        </p:nvSpPr>
        <p:spPr>
          <a:xfrm>
            <a:off x="457200" y="404664"/>
            <a:ext cx="8229600" cy="671759"/>
          </a:xfrm>
        </p:spPr>
        <p:txBody>
          <a:bodyPr>
            <a:normAutofit/>
          </a:bodyPr>
          <a:lstStyle/>
          <a:p>
            <a:r>
              <a:rPr kumimoji="0" lang="en-ZA" altLang="en-US" sz="2800"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cs typeface="Tahoma" panose="020B0604030504040204" pitchFamily="34" charset="0"/>
              </a:rPr>
              <a:t>Introduction and Context </a:t>
            </a:r>
            <a:endParaRPr lang="en-ZA"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xmlns="" id="{49467D0D-E31E-46AB-BF09-867E20C36B0C}"/>
              </a:ext>
            </a:extLst>
          </p:cNvPr>
          <p:cNvSpPr>
            <a:spLocks noGrp="1"/>
          </p:cNvSpPr>
          <p:nvPr>
            <p:ph idx="1"/>
          </p:nvPr>
        </p:nvSpPr>
        <p:spPr>
          <a:xfrm>
            <a:off x="323528" y="1128854"/>
            <a:ext cx="3672408" cy="4311286"/>
          </a:xfrm>
        </p:spPr>
        <p:txBody>
          <a:bodyPr>
            <a:noAutofit/>
          </a:bodyPr>
          <a:lstStyle/>
          <a:p>
            <a:pPr marL="0" indent="0">
              <a:buClr>
                <a:srgbClr val="B61918"/>
              </a:buClr>
              <a:buSzPct val="80000"/>
              <a:buNone/>
            </a:pPr>
            <a:endParaRPr lang="en-ZA" sz="16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“When I was elected to the position of President of South Africa, I said that building an </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efficient, capable and ethical state</a:t>
            </a:r>
            <a:r>
              <a:rPr lang="en-GB" sz="1600" dirty="0">
                <a:latin typeface="Tahoma" panose="020B0604030504040204" pitchFamily="34" charset="0"/>
                <a:ea typeface="Tahoma" panose="020B0604030504040204" pitchFamily="34" charset="0"/>
                <a:cs typeface="Tahoma" panose="020B0604030504040204" pitchFamily="34" charset="0"/>
              </a:rPr>
              <a:t> free from corruption was among my foremost priorities.</a:t>
            </a: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Only a capable, efficient, ethical and development-oriented state can deliver on the commitment to improve the lives of the people of this country.</a:t>
            </a:r>
          </a:p>
          <a:p>
            <a:pPr marL="0" indent="0">
              <a:buNone/>
            </a:pPr>
            <a:endParaRPr lang="en-GB"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This means that the public service must be staffed by men and women who are </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professional, skilled, selfless and honest</a:t>
            </a:r>
            <a:r>
              <a:rPr lang="en-GB" sz="1600" dirty="0">
                <a:latin typeface="Tahoma" panose="020B0604030504040204" pitchFamily="34" charset="0"/>
                <a:ea typeface="Tahoma" panose="020B0604030504040204" pitchFamily="34" charset="0"/>
                <a:cs typeface="Tahoma" panose="020B0604030504040204" pitchFamily="34" charset="0"/>
              </a:rPr>
              <a:t>” – President Cyril </a:t>
            </a:r>
            <a:r>
              <a:rPr lang="en-GB" sz="1600" dirty="0" err="1">
                <a:latin typeface="Tahoma" panose="020B0604030504040204" pitchFamily="34" charset="0"/>
                <a:ea typeface="Tahoma" panose="020B0604030504040204" pitchFamily="34" charset="0"/>
                <a:cs typeface="Tahoma" panose="020B0604030504040204" pitchFamily="34" charset="0"/>
              </a:rPr>
              <a:t>Ramaphosa</a:t>
            </a:r>
            <a:r>
              <a:rPr lang="en-GB" sz="1600" dirty="0">
                <a:latin typeface="Tahoma" panose="020B0604030504040204" pitchFamily="34" charset="0"/>
                <a:ea typeface="Tahoma" panose="020B0604030504040204" pitchFamily="34" charset="0"/>
                <a:cs typeface="Tahoma" panose="020B0604030504040204" pitchFamily="34" charset="0"/>
              </a:rPr>
              <a:t>, 1</a:t>
            </a:r>
            <a:r>
              <a:rPr lang="en-GB" sz="1600" baseline="30000" dirty="0">
                <a:latin typeface="Tahoma" panose="020B0604030504040204" pitchFamily="34" charset="0"/>
                <a:ea typeface="Tahoma" panose="020B0604030504040204" pitchFamily="34" charset="0"/>
                <a:cs typeface="Tahoma" panose="020B0604030504040204" pitchFamily="34" charset="0"/>
              </a:rPr>
              <a:t>st</a:t>
            </a:r>
            <a:r>
              <a:rPr lang="en-GB" sz="1600" dirty="0">
                <a:latin typeface="Tahoma" panose="020B0604030504040204" pitchFamily="34" charset="0"/>
                <a:ea typeface="Tahoma" panose="020B0604030504040204" pitchFamily="34" charset="0"/>
                <a:cs typeface="Tahoma" panose="020B0604030504040204" pitchFamily="34" charset="0"/>
              </a:rPr>
              <a:t> March 2021</a:t>
            </a:r>
          </a:p>
          <a:p>
            <a:pPr>
              <a:buClr>
                <a:srgbClr val="B61918"/>
              </a:buClr>
              <a:buSzPct val="80000"/>
              <a:buFont typeface="Wingdings" panose="05000000000000000000" pitchFamily="2" charset="2"/>
              <a:buChar char="v"/>
            </a:pPr>
            <a:endParaRPr lang="en-ZA" sz="16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xmlns="" id="{07771972-1571-472D-9BEC-C9DBD4A995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D74B6591-F32E-456B-B662-185A600AF5B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1960" y="1526953"/>
            <a:ext cx="4752528" cy="3193105"/>
          </a:xfrm>
          <a:prstGeom prst="rect">
            <a:avLst/>
          </a:prstGeom>
        </p:spPr>
      </p:pic>
    </p:spTree>
    <p:extLst>
      <p:ext uri="{BB962C8B-B14F-4D97-AF65-F5344CB8AC3E}">
        <p14:creationId xmlns:p14="http://schemas.microsoft.com/office/powerpoint/2010/main" xmlns="" val="3088240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DCFC9-7AFF-46B5-8CA6-EE2D8CE82945}"/>
              </a:ext>
            </a:extLst>
          </p:cNvPr>
          <p:cNvSpPr>
            <a:spLocks noGrp="1"/>
          </p:cNvSpPr>
          <p:nvPr>
            <p:ph type="title"/>
          </p:nvPr>
        </p:nvSpPr>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Professionalisation of the Public Service</a:t>
            </a:r>
            <a:endParaRPr lang="en-US" sz="2400" dirty="0"/>
          </a:p>
        </p:txBody>
      </p:sp>
      <p:sp>
        <p:nvSpPr>
          <p:cNvPr id="3" name="Content Placeholder 2">
            <a:extLst>
              <a:ext uri="{FF2B5EF4-FFF2-40B4-BE49-F238E27FC236}">
                <a16:creationId xmlns:a16="http://schemas.microsoft.com/office/drawing/2014/main" xmlns="" id="{A606E35C-9C6A-4AFD-BD1A-7CADE8E6B33B}"/>
              </a:ext>
            </a:extLst>
          </p:cNvPr>
          <p:cNvSpPr>
            <a:spLocks noGrp="1"/>
          </p:cNvSpPr>
          <p:nvPr>
            <p:ph sz="half" idx="1"/>
          </p:nvPr>
        </p:nvSpPr>
        <p:spPr>
          <a:xfrm>
            <a:off x="159609" y="1166018"/>
            <a:ext cx="8824781" cy="4525963"/>
          </a:xfrm>
        </p:spPr>
        <p:txBody>
          <a:bodyPr>
            <a:noAutofit/>
          </a:bodyPr>
          <a:lstStyle/>
          <a:p>
            <a:pPr lvl="0">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Key issues emerging:</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The Framework must strongly advocate for ethical issues across the Public Service</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Internship programme needs to be ramped and allow skills created or imparted to be used with the government (creation of permanent opportunities for internship programmers)</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Training (reskilling and upskilling) becomes important pillars to ensure professionalisation of public service</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The framework to recognize Recognition of Prior Learning (RPL) and ensure preservation of organisational memory</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Emphasize and ensure promotion of Constitutional values and principles</a:t>
            </a:r>
          </a:p>
          <a:p>
            <a:pPr>
              <a:lnSpc>
                <a:spcPct val="108000"/>
              </a:lnSpc>
              <a:spcBef>
                <a:spcPts val="0"/>
              </a:spcBef>
              <a:buClr>
                <a:prstClr val="black">
                  <a:lumMod val="50000"/>
                  <a:lumOff val="50000"/>
                </a:prstClr>
              </a:buClr>
              <a:buSzPct val="80000"/>
              <a:buFont typeface="Wingdings" panose="05000000000000000000" pitchFamily="2" charset="2"/>
              <a:buChar char="v"/>
              <a:defRPr/>
            </a:pP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Way-forward:</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Targeted consultations continue: May 2021</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Appointment of Ministerial Task Team: May 2021</a:t>
            </a:r>
          </a:p>
          <a:p>
            <a:pPr lvl="1">
              <a:lnSpc>
                <a:spcPct val="108000"/>
              </a:lnSpc>
              <a:spcBef>
                <a:spcPts val="0"/>
              </a:spcBef>
              <a:buClr>
                <a:prstClr val="black">
                  <a:lumMod val="50000"/>
                  <a:lumOff val="50000"/>
                </a:prstClr>
              </a:buClr>
              <a:buSzPct val="80000"/>
              <a:buFont typeface="Wingdings" panose="05000000000000000000" pitchFamily="2" charset="2"/>
              <a:buChar char="v"/>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Finalization of Framework and Cabinet tabling: October 2021</a:t>
            </a:r>
          </a:p>
          <a:p>
            <a:pPr marL="457200" lvl="1" indent="0">
              <a:lnSpc>
                <a:spcPct val="108000"/>
              </a:lnSpc>
              <a:spcBef>
                <a:spcPts val="0"/>
              </a:spcBef>
              <a:buClr>
                <a:prstClr val="black">
                  <a:lumMod val="50000"/>
                  <a:lumOff val="50000"/>
                </a:prstClr>
              </a:buClr>
              <a:buSzPct val="80000"/>
              <a:buNone/>
              <a:defRPr/>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108000"/>
              </a:lnSpc>
              <a:spcBef>
                <a:spcPts val="0"/>
              </a:spcBef>
              <a:buClr>
                <a:prstClr val="black">
                  <a:lumMod val="50000"/>
                  <a:lumOff val="50000"/>
                </a:prstClr>
              </a:buClr>
              <a:buSzPct val="80000"/>
              <a:buFont typeface="Wingdings" panose="05000000000000000000" pitchFamily="2" charset="2"/>
              <a:buChar char="v"/>
              <a:defRPr/>
            </a:pPr>
            <a:endParaRPr lang="en-US"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08000"/>
              </a:lnSpc>
              <a:spcBef>
                <a:spcPts val="0"/>
              </a:spcBef>
              <a:buClr>
                <a:prstClr val="black">
                  <a:lumMod val="50000"/>
                  <a:lumOff val="50000"/>
                </a:prstClr>
              </a:buClr>
              <a:buSzPct val="80000"/>
              <a:buFont typeface="Wingdings" panose="05000000000000000000" pitchFamily="2" charset="2"/>
              <a:buChar char="v"/>
              <a:defRPr/>
            </a:pPr>
            <a:endParaRPr lang="en-US"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nSpc>
                <a:spcPct val="108000"/>
              </a:lnSpc>
              <a:buClr>
                <a:prstClr val="black">
                  <a:lumMod val="50000"/>
                  <a:lumOff val="50000"/>
                </a:prstClr>
              </a:buClr>
              <a:buSzPct val="80000"/>
              <a:buFont typeface="Wingdings" panose="05000000000000000000" pitchFamily="2" charset="2"/>
              <a:buChar char="v"/>
              <a:defRPr/>
            </a:pPr>
            <a:endParaRPr lang="en-US"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
        <p:nvSpPr>
          <p:cNvPr id="5" name="Slide Number Placeholder 4">
            <a:extLst>
              <a:ext uri="{FF2B5EF4-FFF2-40B4-BE49-F238E27FC236}">
                <a16:creationId xmlns:a16="http://schemas.microsoft.com/office/drawing/2014/main" xmlns="" id="{619A29E0-7546-48DD-BD71-934313A14F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5351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Key issues for discussion and consideration</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3395791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3555"/>
            <a:ext cx="9144000" cy="1025352"/>
          </a:xfrm>
        </p:spPr>
        <p:txBody>
          <a:bodyPr>
            <a:normAutofit/>
          </a:bodyPr>
          <a:lstStyle/>
          <a:p>
            <a:r>
              <a:rPr lang="en-ZA"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Key issues for discussion and consideration</a:t>
            </a:r>
          </a:p>
        </p:txBody>
      </p:sp>
      <p:sp>
        <p:nvSpPr>
          <p:cNvPr id="2" name="Slide Number Placeholder 1"/>
          <p:cNvSpPr>
            <a:spLocks noGrp="1"/>
          </p:cNvSpPr>
          <p:nvPr>
            <p:ph type="sldNum" sz="quarter" idx="12"/>
          </p:nvPr>
        </p:nvSpPr>
        <p:spPr>
          <a:xfrm>
            <a:off x="6156176" y="6309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403648" y="764704"/>
            <a:ext cx="7992888" cy="1311128"/>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rPr>
              <a:t>		</a:t>
            </a:r>
          </a:p>
        </p:txBody>
      </p:sp>
      <p:sp>
        <p:nvSpPr>
          <p:cNvPr id="5" name="Subtitle 2"/>
          <p:cNvSpPr txBox="1">
            <a:spLocks/>
          </p:cNvSpPr>
          <p:nvPr/>
        </p:nvSpPr>
        <p:spPr bwMode="auto">
          <a:xfrm>
            <a:off x="107504" y="1124744"/>
            <a:ext cx="8784976" cy="4895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NSG funding model and revenue sustainability continues to remain a crisis</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 for the NSG, and does require executive intervention to adequately fund the School in order to strengthen state capacity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Heads of all public sector institutions have a responsibility to ensure that their employees have the requisite tools of trade to perform and learn within a context of the fast-paced digital transformation that is unfolding in our public sector </a:t>
            </a: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Data service providers must ensure that where programmes being offered by the NSG to public servants, there must be a zero-rating for data costs. This allows all public servants, especially our front-line workers the ability to learn without data concerns, and at a time that is suitable for them to learn</a:t>
            </a: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endParaRPr lang="en-GB"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Partnerships are the future for the NSG, and we will continue to endeavour to provide opportunities (especially international opportunities) for our public servants</a:t>
            </a:r>
          </a:p>
          <a:p>
            <a:pPr marL="342900" marR="0" lvl="0" indent="-342900" algn="l" defTabSz="914400" rtl="0" eaLnBrk="0" fontAlgn="auto" latinLnBrk="0" hangingPunct="0">
              <a:lnSpc>
                <a:spcPct val="108000"/>
              </a:lnSpc>
              <a:spcBef>
                <a:spcPts val="0"/>
              </a:spcBef>
              <a:spcAft>
                <a:spcPts val="0"/>
              </a:spcAft>
              <a:buClr>
                <a:prstClr val="black">
                  <a:lumMod val="65000"/>
                  <a:lumOff val="35000"/>
                </a:prstClr>
              </a:buClr>
              <a:buSzPct val="80000"/>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prstClr val="black">
                  <a:lumMod val="65000"/>
                  <a:lumOff val="35000"/>
                </a:prstClr>
              </a:buClr>
              <a:buSzPct val="80000"/>
              <a:tabLst/>
              <a:defRPr/>
            </a:pPr>
            <a:endParaRPr kumimoji="0" lang="en-GB"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75000"/>
              <a:buFontTx/>
              <a:buNone/>
              <a:tabLst/>
              <a:defRPr/>
            </a:pPr>
            <a:endParaRPr kumimoji="0" lang="en-ZA" sz="14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75000"/>
              <a:buFont typeface="Wingdings" panose="05000000000000000000" pitchFamily="2" charset="2"/>
              <a:buChar char="Ø"/>
              <a:tabLst/>
              <a:defRPr/>
            </a:pPr>
            <a:endParaRPr kumimoji="0" lang="en-ZA" sz="1400" b="0" i="0" u="none" strike="noStrike" kern="1200" cap="none" spc="0" normalizeH="0" baseline="0" noProof="0" dirty="0">
              <a:ln>
                <a:noFill/>
              </a:ln>
              <a:solidFill>
                <a:prstClr val="black"/>
              </a:solidFill>
              <a:effectLst/>
              <a:uLnTx/>
              <a:uFillTx/>
              <a:latin typeface="Microsoft JhengHei" panose="020B0604030504040204" pitchFamily="34" charset="-120"/>
              <a:ea typeface="Microsoft JhengHei" panose="020B0604030504040204" pitchFamily="34" charset="-120"/>
              <a:cs typeface="+mn-cs"/>
            </a:endParaRPr>
          </a:p>
        </p:txBody>
      </p:sp>
    </p:spTree>
    <p:extLst>
      <p:ext uri="{BB962C8B-B14F-4D97-AF65-F5344CB8AC3E}">
        <p14:creationId xmlns:p14="http://schemas.microsoft.com/office/powerpoint/2010/main" xmlns="" val="1491910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443536" y="6237312"/>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p:cNvSpPr txBox="1"/>
          <p:nvPr/>
        </p:nvSpPr>
        <p:spPr>
          <a:xfrm>
            <a:off x="518716" y="4581128"/>
            <a:ext cx="8268119" cy="1246495"/>
          </a:xfrm>
          <a:prstGeom prst="rect">
            <a:avLst/>
          </a:prstGeom>
          <a:noFill/>
          <a:ln>
            <a:solidFill>
              <a:schemeClr val="accent6">
                <a:lumMod val="50000"/>
              </a:schemeClr>
            </a:solidFill>
          </a:ln>
          <a:effectLst>
            <a:innerShdw blurRad="63500" dist="50800" dir="18900000">
              <a:prstClr val="black">
                <a:alpha val="50000"/>
              </a:prstClr>
            </a:innerShdw>
          </a:effec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NSG: </a:t>
            </a: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Learn</a:t>
            </a:r>
            <a:r>
              <a:rPr kumimoji="0" lang="en-GB"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expanding learning opportunities for public servants to master state craft</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Serve</a:t>
            </a:r>
            <a:r>
              <a:rPr kumimoji="0" lang="en-GB"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building the capacity (and culture) of public servants to serve society effectively</a:t>
            </a:r>
            <a:endParaRPr kumimoji="0" lang="en-ZA"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rPr>
              <a:t>Grow</a:t>
            </a:r>
            <a:r>
              <a:rPr kumimoji="0" lang="en-GB"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helping public servants to combine learning and service (experience) to grow professionally </a:t>
            </a: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1196752"/>
            <a:ext cx="8856984" cy="2160240"/>
          </a:xfrm>
          <a:prstGeom prst="rect">
            <a:avLst/>
          </a:prstGeom>
        </p:spPr>
      </p:pic>
    </p:spTree>
    <p:extLst>
      <p:ext uri="{BB962C8B-B14F-4D97-AF65-F5344CB8AC3E}">
        <p14:creationId xmlns:p14="http://schemas.microsoft.com/office/powerpoint/2010/main" xmlns="" val="356744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539552" y="836712"/>
            <a:ext cx="7992888" cy="1311128"/>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endPar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0" marR="0" lvl="0" indent="0" algn="l" defTabSz="457200" rtl="0" eaLnBrk="1" fontAlgn="base" latinLnBrk="0" hangingPunct="1">
              <a:lnSpc>
                <a:spcPct val="150000"/>
              </a:lnSpc>
              <a:spcBef>
                <a:spcPct val="2000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rPr>
              <a:t>		</a:t>
            </a:r>
          </a:p>
        </p:txBody>
      </p:sp>
      <p:sp>
        <p:nvSpPr>
          <p:cNvPr id="7" name="Flowchart: Off-page Connector 6"/>
          <p:cNvSpPr/>
          <p:nvPr/>
        </p:nvSpPr>
        <p:spPr>
          <a:xfrm>
            <a:off x="179512" y="1310821"/>
            <a:ext cx="2736304" cy="4464495"/>
          </a:xfrm>
          <a:prstGeom prst="flowChartOffpage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CAPABLE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 capable state has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required </a:t>
            </a:r>
            <a:r>
              <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human capabilities</a:t>
            </a: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institutional capacity</a:t>
            </a: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processes and technological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platforms to deliver on the NDP through a social 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with the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Flowchart: Off-page Connector 7"/>
          <p:cNvSpPr/>
          <p:nvPr/>
        </p:nvSpPr>
        <p:spPr>
          <a:xfrm>
            <a:off x="3059832" y="1310822"/>
            <a:ext cx="2736304" cy="4464496"/>
          </a:xfrm>
          <a:prstGeom prst="flowChartOffpage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ETHICAL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An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ethical</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state is driven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the constitutional values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principles of public administration and the rule of law, focused on the progressive realisation of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socio-economic rights </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and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social justice </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as outlined in the Bill of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Flowchart: Off-page Connector 10"/>
          <p:cNvSpPr/>
          <p:nvPr/>
        </p:nvSpPr>
        <p:spPr>
          <a:xfrm>
            <a:off x="5940152" y="1310820"/>
            <a:ext cx="3090466" cy="4464497"/>
          </a:xfrm>
          <a:prstGeom prst="flowChartOffpageConnector">
            <a:avLst/>
          </a:prstGeom>
          <a:solidFill>
            <a:srgbClr val="C00000"/>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DEVELOPMENTAL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 developmental state aims to meet people’s needs through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interventionist</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developmental</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participatory</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public administration. Building an autonomous developmental state driven by the public interest and not individual or sectional interests; embedded in South African society leading an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active citizenry</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through </a:t>
            </a:r>
            <a:r>
              <a:rPr kumimoji="0" lang="en-US" sz="1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partnerships</a:t>
            </a:r>
            <a:r>
              <a:rPr kumimoji="0" lang="en-US" sz="14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with all sectors of society.</a:t>
            </a:r>
          </a:p>
        </p:txBody>
      </p:sp>
      <p:sp>
        <p:nvSpPr>
          <p:cNvPr id="9" name="Rectangle 8"/>
          <p:cNvSpPr/>
          <p:nvPr/>
        </p:nvSpPr>
        <p:spPr>
          <a:xfrm>
            <a:off x="179512" y="525990"/>
            <a:ext cx="885110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C00000"/>
              </a:buClr>
              <a:buSzPct val="80000"/>
              <a:buFontTx/>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Tahoma" panose="020B0604030504040204" pitchFamily="34" charset="0"/>
                <a:ea typeface="Tahoma" panose="020B0604030504040204" pitchFamily="34" charset="0"/>
                <a:cs typeface="Tahoma" panose="020B0604030504040204" pitchFamily="34" charset="0"/>
              </a:rPr>
              <a:t>Introduction and Context </a:t>
            </a:r>
          </a:p>
        </p:txBody>
      </p:sp>
    </p:spTree>
    <p:extLst>
      <p:ext uri="{BB962C8B-B14F-4D97-AF65-F5344CB8AC3E}">
        <p14:creationId xmlns:p14="http://schemas.microsoft.com/office/powerpoint/2010/main" xmlns="" val="103144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56176" y="630932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ubtitle 2"/>
          <p:cNvSpPr txBox="1">
            <a:spLocks/>
          </p:cNvSpPr>
          <p:nvPr/>
        </p:nvSpPr>
        <p:spPr bwMode="auto">
          <a:xfrm>
            <a:off x="357187" y="947860"/>
            <a:ext cx="4614864" cy="4595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C00000"/>
              </a:buClr>
              <a:buSzPct val="80000"/>
              <a:buFontTx/>
              <a:buNone/>
              <a:tabLst/>
              <a:defRPr/>
            </a:pPr>
            <a:endParaRPr kumimoji="0" lang="en-US"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80000"/>
              <a:buFont typeface="Wingdings" panose="05000000000000000000" pitchFamily="2" charset="2"/>
              <a:buChar char="Ø"/>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42888" y="564118"/>
            <a:ext cx="885110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C00000"/>
              </a:buClr>
              <a:buSzPct val="80000"/>
              <a:buFontTx/>
              <a:buNone/>
              <a:tabLst/>
              <a:defRPr/>
            </a:pPr>
            <a:r>
              <a:rPr kumimoji="0" lang="en-US" sz="2800" b="0"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Tahoma" panose="020B0604030504040204" pitchFamily="34" charset="0"/>
                <a:cs typeface="Tahoma" panose="020B0604030504040204" pitchFamily="34" charset="0"/>
              </a:rPr>
              <a:t>Introduction and Context </a:t>
            </a:r>
          </a:p>
        </p:txBody>
      </p:sp>
      <p:sp>
        <p:nvSpPr>
          <p:cNvPr id="8" name="Subtitle 2"/>
          <p:cNvSpPr txBox="1">
            <a:spLocks/>
          </p:cNvSpPr>
          <p:nvPr/>
        </p:nvSpPr>
        <p:spPr bwMode="auto">
          <a:xfrm>
            <a:off x="242888" y="1291828"/>
            <a:ext cx="8785895"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52" charset="-128"/>
              </a:defRPr>
            </a:lvl1pPr>
            <a:lvl2pPr marL="742950" indent="-285750" eaLnBrk="0" hangingPunct="0">
              <a:defRPr>
                <a:solidFill>
                  <a:schemeClr val="tx1"/>
                </a:solidFill>
                <a:latin typeface="Arial" charset="0"/>
                <a:ea typeface="ＭＳ Ｐゴシック" pitchFamily="-52" charset="-128"/>
              </a:defRPr>
            </a:lvl2pPr>
            <a:lvl3pPr marL="1143000" indent="-228600" eaLnBrk="0" hangingPunct="0">
              <a:defRPr>
                <a:solidFill>
                  <a:schemeClr val="tx1"/>
                </a:solidFill>
                <a:latin typeface="Arial" charset="0"/>
                <a:ea typeface="ＭＳ Ｐゴシック" pitchFamily="-52" charset="-128"/>
              </a:defRPr>
            </a:lvl3pPr>
            <a:lvl4pPr marL="1600200" indent="-228600" eaLnBrk="0" hangingPunct="0">
              <a:defRPr>
                <a:solidFill>
                  <a:schemeClr val="tx1"/>
                </a:solidFill>
                <a:latin typeface="Arial" charset="0"/>
                <a:ea typeface="ＭＳ Ｐゴシック" pitchFamily="-52" charset="-128"/>
              </a:defRPr>
            </a:lvl4pPr>
            <a:lvl5pPr marL="2057400" indent="-228600" eaLnBrk="0" hangingPunct="0">
              <a:defRPr>
                <a:solidFill>
                  <a:schemeClr val="tx1"/>
                </a:solidFill>
                <a:latin typeface="Arial" charset="0"/>
                <a:ea typeface="ＭＳ Ｐゴシック" pitchFamily="-5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5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5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5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52" charset="-128"/>
              </a:defRPr>
            </a:lvl9pPr>
          </a:lstStyle>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r>
              <a:rPr kumimoji="0" lang="en-ZA"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 capable, ethical and developmental state must fulfil the following: </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Improved leadership, governance and accountability</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Functional, efficient and integrated government</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Professional, meritocratic and ethical public administration</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Social compact and engagement with key stakeholders</a:t>
            </a: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0" fontAlgn="auto" latinLnBrk="0" hangingPunct="0">
              <a:lnSpc>
                <a:spcPct val="108000"/>
              </a:lnSpc>
              <a:spcBef>
                <a:spcPts val="0"/>
              </a:spcBef>
              <a:spcAft>
                <a:spcPts val="0"/>
              </a:spcAft>
              <a:buClr>
                <a:srgbClr val="C00000"/>
              </a:buClr>
              <a:buSzPct val="6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Mainstreaming of gender, empowerment of youth and people with disabilities</a:t>
            </a:r>
          </a:p>
          <a:p>
            <a:pPr marL="0" marR="0" lvl="0" indent="0" algn="l" defTabSz="914400" rtl="0" eaLnBrk="0" fontAlgn="auto" latinLnBrk="0" hangingPunct="0">
              <a:lnSpc>
                <a:spcPct val="108000"/>
              </a:lnSpc>
              <a:spcBef>
                <a:spcPts val="0"/>
              </a:spcBef>
              <a:spcAft>
                <a:spcPts val="0"/>
              </a:spcAft>
              <a:buClr>
                <a:srgbClr val="C00000"/>
              </a:buClr>
              <a:buSzPct val="60000"/>
              <a:buFontTx/>
              <a:buNone/>
              <a:tabLst/>
              <a:defRPr/>
            </a:pPr>
            <a:endParaRPr kumimoji="0" lang="en-ZA"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auto" latinLnBrk="0" hangingPunct="0">
              <a:lnSpc>
                <a:spcPct val="108000"/>
              </a:lnSpc>
              <a:spcBef>
                <a:spcPts val="0"/>
              </a:spcBef>
              <a:spcAft>
                <a:spcPts val="0"/>
              </a:spcAft>
              <a:buClr>
                <a:srgbClr val="006600"/>
              </a:buClr>
              <a:buSzPct val="60000"/>
              <a:buFontTx/>
              <a:buNone/>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
                <a:srgbClr val="006600"/>
              </a:buClr>
              <a:buSzPct val="60000"/>
              <a:buFont typeface="Wingdings" pitchFamily="2" charset="2"/>
              <a:buChar char="v"/>
              <a:tabLst/>
              <a:defRPr/>
            </a:pPr>
            <a:endParaRPr kumimoji="0" lang="en-ZA"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
                <a:srgbClr val="006600"/>
              </a:buClr>
              <a:buSzPct val="60000"/>
              <a:buFont typeface="Wingdings" pitchFamily="2" charset="2"/>
              <a:buChar char="v"/>
              <a:tabLst/>
              <a:defRPr/>
            </a:pPr>
            <a:endParaRPr kumimoji="0" lang="en-ZA" sz="13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285750" marR="0" lvl="0" indent="-285750" algn="just" defTabSz="914400" rtl="0" eaLnBrk="1" fontAlgn="auto" latinLnBrk="0" hangingPunct="1">
              <a:lnSpc>
                <a:spcPct val="100000"/>
              </a:lnSpc>
              <a:spcBef>
                <a:spcPts val="0"/>
              </a:spcBef>
              <a:spcAft>
                <a:spcPts val="0"/>
              </a:spcAft>
              <a:buClr>
                <a:srgbClr val="006600"/>
              </a:buClr>
              <a:buSzPct val="60000"/>
              <a:buFont typeface="Wingdings" panose="05000000000000000000" pitchFamily="2" charset="2"/>
              <a:buChar char="v"/>
              <a:tabLst/>
              <a:defRPr/>
            </a:pPr>
            <a:endParaRPr kumimoji="0" lang="en-ZA" sz="1800" b="0" i="0" u="none" strike="noStrike" kern="1200" cap="none" spc="0" normalizeH="0" baseline="0" noProof="0" dirty="0">
              <a:ln>
                <a:noFill/>
              </a:ln>
              <a:solidFill>
                <a:prstClr val="black"/>
              </a:solidFill>
              <a:effectLst/>
              <a:uLnTx/>
              <a:uFillTx/>
              <a:latin typeface="Calibri"/>
              <a:ea typeface="ＭＳ Ｐゴシック" pitchFamily="-52"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Gill Sans"/>
              <a:ea typeface="ＭＳ Ｐゴシック" pitchFamily="-52" charset="-128"/>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Gill Sans"/>
              <a:ea typeface="ＭＳ Ｐゴシック" pitchFamily="-52"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Gill Sans" pitchFamily="-52" charset="0"/>
              <a:ea typeface="ＭＳ Ｐゴシック" pitchFamily="-52" charset="-128"/>
              <a:cs typeface="+mn-cs"/>
            </a:endParaRPr>
          </a:p>
        </p:txBody>
      </p:sp>
    </p:spTree>
    <p:extLst>
      <p:ext uri="{BB962C8B-B14F-4D97-AF65-F5344CB8AC3E}">
        <p14:creationId xmlns:p14="http://schemas.microsoft.com/office/powerpoint/2010/main" xmlns="" val="346152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457200" y="274638"/>
            <a:ext cx="8229600" cy="70846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itchFamily="34" charset="0"/>
              <a:buNone/>
              <a:tabLst/>
              <a:defRPr/>
            </a:pPr>
            <a:endParaRPr kumimoji="0" lang="en-US" sz="2400" b="0" i="0" u="none" strike="noStrike" kern="1200" cap="none" spc="0" normalizeH="0" baseline="0" noProof="0" dirty="0">
              <a:ln>
                <a:noFill/>
              </a:ln>
              <a:solidFill>
                <a:prstClr val="white">
                  <a:lumMod val="50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a:xfrm>
            <a:off x="3273759" y="6234886"/>
            <a:ext cx="21336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Content Placeholder 2">
            <a:extLst>
              <a:ext uri="{FF2B5EF4-FFF2-40B4-BE49-F238E27FC236}">
                <a16:creationId xmlns:a16="http://schemas.microsoft.com/office/drawing/2014/main" xmlns="" id="{76D4109E-1736-46EC-9504-91298D19D70F}"/>
              </a:ext>
            </a:extLst>
          </p:cNvPr>
          <p:cNvGraphicFramePr>
            <a:graphicFrameLocks noGrp="1"/>
          </p:cNvGraphicFramePr>
          <p:nvPr>
            <p:ph sz="half" idx="2"/>
            <p:extLst>
              <p:ext uri="{D42A27DB-BD31-4B8C-83A1-F6EECF244321}">
                <p14:modId xmlns:p14="http://schemas.microsoft.com/office/powerpoint/2010/main" xmlns="" val="1686103164"/>
              </p:ext>
            </p:extLst>
          </p:nvPr>
        </p:nvGraphicFramePr>
        <p:xfrm>
          <a:off x="3635896" y="1206074"/>
          <a:ext cx="5365130" cy="4671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xmlns="" id="{6877D1A4-F459-4E50-A5CB-51310150CD1F}"/>
              </a:ext>
            </a:extLst>
          </p:cNvPr>
          <p:cNvSpPr>
            <a:spLocks noGrp="1"/>
          </p:cNvSpPr>
          <p:nvPr>
            <p:ph sz="half" idx="1"/>
          </p:nvPr>
        </p:nvSpPr>
        <p:spPr>
          <a:xfrm>
            <a:off x="142975" y="1206074"/>
            <a:ext cx="3276897" cy="4525963"/>
          </a:xfrm>
        </p:spPr>
        <p:txBody>
          <a:bodyPr/>
          <a:lstStyle/>
          <a:p>
            <a:pPr marL="0" indent="0">
              <a:buNone/>
            </a:pP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rPr>
              <a:t>10 key elements of what should characterise SA’s developmental capable state in action</a:t>
            </a:r>
          </a:p>
          <a:p>
            <a:endParaRPr lang="en-GB" dirty="0"/>
          </a:p>
        </p:txBody>
      </p:sp>
      <p:sp>
        <p:nvSpPr>
          <p:cNvPr id="6" name="Rectangle 5">
            <a:extLst>
              <a:ext uri="{FF2B5EF4-FFF2-40B4-BE49-F238E27FC236}">
                <a16:creationId xmlns:a16="http://schemas.microsoft.com/office/drawing/2014/main" xmlns="" id="{E850C282-7368-440A-A054-B60AD974E8FA}"/>
              </a:ext>
            </a:extLst>
          </p:cNvPr>
          <p:cNvSpPr/>
          <p:nvPr/>
        </p:nvSpPr>
        <p:spPr>
          <a:xfrm>
            <a:off x="2206128" y="431430"/>
            <a:ext cx="426886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C00000"/>
              </a:buClr>
              <a:buSzPct val="80000"/>
              <a:buFontTx/>
              <a:buNone/>
              <a:tabLst/>
              <a:defRPr/>
            </a:pPr>
            <a:r>
              <a:rPr kumimoji="0" lang="en-US" sz="2800" b="0" i="0" u="none" strike="noStrike" kern="1200" cap="none" spc="0" normalizeH="0" baseline="0" noProof="0" dirty="0">
                <a:ln>
                  <a:noFill/>
                </a:ln>
                <a:solidFill>
                  <a:schemeClr val="tx1">
                    <a:lumMod val="75000"/>
                    <a:lumOff val="25000"/>
                  </a:schemeClr>
                </a:solidFill>
                <a:effectLst/>
                <a:uLnTx/>
                <a:uFillTx/>
                <a:latin typeface="Tahoma" panose="020B0604030504040204" pitchFamily="34" charset="0"/>
                <a:ea typeface="Tahoma" panose="020B0604030504040204" pitchFamily="34" charset="0"/>
                <a:cs typeface="Tahoma" panose="020B0604030504040204" pitchFamily="34" charset="0"/>
              </a:rPr>
              <a:t>Introduction and Context </a:t>
            </a:r>
          </a:p>
        </p:txBody>
      </p:sp>
    </p:spTree>
    <p:extLst>
      <p:ext uri="{BB962C8B-B14F-4D97-AF65-F5344CB8AC3E}">
        <p14:creationId xmlns:p14="http://schemas.microsoft.com/office/powerpoint/2010/main" xmlns="" val="295024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806"/>
            <a:ext cx="8229600" cy="708465"/>
          </a:xfrm>
        </p:spPr>
        <p:txBody>
          <a:bodyPr>
            <a:noAutofit/>
          </a:bodyPr>
          <a:lstStyle/>
          <a:p>
            <a:pPr lvl="0">
              <a:buClr>
                <a:srgbClr val="C00000"/>
              </a:buClr>
              <a:buSzPct val="80000"/>
              <a:defRPr/>
            </a:pPr>
            <a:r>
              <a:rPr lang="en-US" sz="28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Introduction and Context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62984" y="1199105"/>
            <a:ext cx="6355150" cy="4647115"/>
          </a:xfr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a:spLocks noGrp="1"/>
          </p:cNvSpPr>
          <p:nvPr>
            <p:ph sz="half" idx="4294967295"/>
          </p:nvPr>
        </p:nvSpPr>
        <p:spPr>
          <a:xfrm>
            <a:off x="4038600" y="1087438"/>
            <a:ext cx="5105400" cy="4870450"/>
          </a:xfrm>
        </p:spPr>
        <p:txBody>
          <a:bodyPr>
            <a:noAutofit/>
          </a:bodyPr>
          <a:lstStyle/>
          <a:p>
            <a:pPr marL="0" indent="0" algn="just">
              <a:spcAft>
                <a:spcPts val="300"/>
              </a:spcAft>
              <a:buNone/>
            </a:pPr>
            <a:endParaRPr lang="en-ZA" sz="1950" dirty="0">
              <a:latin typeface="Tahoma" panose="020B0604030504040204" pitchFamily="34" charset="0"/>
              <a:ea typeface="Tahoma" panose="020B0604030504040204" pitchFamily="34" charset="0"/>
              <a:cs typeface="Tahoma" panose="020B0604030504040204" pitchFamily="34" charset="0"/>
            </a:endParaRPr>
          </a:p>
          <a:p>
            <a:pPr algn="just">
              <a:spcAft>
                <a:spcPts val="300"/>
              </a:spcAft>
            </a:pPr>
            <a:endParaRPr lang="en-ZA" sz="19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299751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2F2FD-E0E4-4D3F-B70A-61D11A63ABB2}"/>
              </a:ext>
            </a:extLst>
          </p:cNvPr>
          <p:cNvSpPr>
            <a:spLocks noGrp="1"/>
          </p:cNvSpPr>
          <p:nvPr>
            <p:ph type="title"/>
          </p:nvPr>
        </p:nvSpPr>
        <p:spPr>
          <a:xfrm>
            <a:off x="457200" y="2749115"/>
            <a:ext cx="8229600" cy="708465"/>
          </a:xfrm>
        </p:spPr>
        <p:txBody>
          <a:bodyPr>
            <a:noAutofit/>
          </a:bodyPr>
          <a:lstStyle/>
          <a:p>
            <a:r>
              <a:rPr lang="en-US" sz="2800" dirty="0">
                <a:solidFill>
                  <a:srgbClr val="006600"/>
                </a:solidFill>
                <a:latin typeface="Tahoma" panose="020B0604030504040204" pitchFamily="34" charset="0"/>
                <a:ea typeface="Tahoma" panose="020B0604030504040204" pitchFamily="34" charset="0"/>
                <a:cs typeface="Tahoma" panose="020B0604030504040204" pitchFamily="34" charset="0"/>
              </a:rPr>
              <a:t>Five-year Strategy (2020-2025) </a:t>
            </a:r>
          </a:p>
        </p:txBody>
      </p:sp>
      <p:sp>
        <p:nvSpPr>
          <p:cNvPr id="3" name="Slide Number Placeholder 2">
            <a:extLst>
              <a:ext uri="{FF2B5EF4-FFF2-40B4-BE49-F238E27FC236}">
                <a16:creationId xmlns:a16="http://schemas.microsoft.com/office/drawing/2014/main" xmlns="" id="{B33B8837-5E25-45E7-BBF2-2A8EC251F0E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E6738C-8955-4CF1-A256-1C49941BBB03}" type="slidenum">
              <a:rPr kumimoji="0" lang="en-ZA" sz="1200" b="0" i="0" u="none" strike="noStrike" kern="1200" cap="none" spc="0" normalizeH="0" baseline="0" noProof="0" smtClean="0">
                <a:ln>
                  <a:noFill/>
                </a:ln>
                <a:solidFill>
                  <a:prstClr val="black">
                    <a:lumMod val="85000"/>
                    <a:lumOff val="1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xmlns="" val="4130511748"/>
      </p:ext>
    </p:extLst>
  </p:cSld>
  <p:clrMapOvr>
    <a:masterClrMapping/>
  </p:clrMapOvr>
</p:sld>
</file>

<file path=ppt/theme/theme1.xml><?xml version="1.0" encoding="utf-8"?>
<a:theme xmlns:a="http://schemas.openxmlformats.org/drawingml/2006/main" name="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esentation to National HRD Managers (22 Nov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5283</TotalTime>
  <Words>3354</Words>
  <Application>Microsoft Office PowerPoint</Application>
  <PresentationFormat>On-screen Show (4:3)</PresentationFormat>
  <Paragraphs>735</Paragraphs>
  <Slides>43</Slides>
  <Notes>3</Notes>
  <HiddenSlides>0</HiddenSlides>
  <MMClips>0</MMClips>
  <ScaleCrop>false</ScaleCrop>
  <HeadingPairs>
    <vt:vector size="4" baseType="variant">
      <vt:variant>
        <vt:lpstr>Theme</vt:lpstr>
      </vt:variant>
      <vt:variant>
        <vt:i4>6</vt:i4>
      </vt:variant>
      <vt:variant>
        <vt:lpstr>Slide Titles</vt:lpstr>
      </vt:variant>
      <vt:variant>
        <vt:i4>43</vt:i4>
      </vt:variant>
    </vt:vector>
  </HeadingPairs>
  <TitlesOfParts>
    <vt:vector size="49" baseType="lpstr">
      <vt:lpstr>Presentation to National HRD Managers (22 November 2013)</vt:lpstr>
      <vt:lpstr>2_Presentation to National HRD Managers (22 November 2013)</vt:lpstr>
      <vt:lpstr>3_Presentation to National HRD Managers (22 November 2013)</vt:lpstr>
      <vt:lpstr>4_Presentation to National HRD Managers (22 November 2013)</vt:lpstr>
      <vt:lpstr>5_Presentation to National HRD Managers (22 November 2013)</vt:lpstr>
      <vt:lpstr>1_Presentation to National HRD Managers (22 November 2013)</vt:lpstr>
      <vt:lpstr>     </vt:lpstr>
      <vt:lpstr>Purpose of the presentation </vt:lpstr>
      <vt:lpstr>Introduction and Context </vt:lpstr>
      <vt:lpstr>Introduction and Context </vt:lpstr>
      <vt:lpstr>Slide 5</vt:lpstr>
      <vt:lpstr>Slide 6</vt:lpstr>
      <vt:lpstr>Slide 7</vt:lpstr>
      <vt:lpstr>Introduction and Context </vt:lpstr>
      <vt:lpstr>Five-year Strategy (2020-2025) </vt:lpstr>
      <vt:lpstr>Background to the NSG 5-year strategy </vt:lpstr>
      <vt:lpstr>Background to the NSG 5-year strategy </vt:lpstr>
      <vt:lpstr>Slide 12</vt:lpstr>
      <vt:lpstr>Slide 13</vt:lpstr>
      <vt:lpstr>Our performance in the first year of implementation (2020/21)</vt:lpstr>
      <vt:lpstr>Status of organisational performance for 2020/21  </vt:lpstr>
      <vt:lpstr>Status of organisational performance for 2020/21 </vt:lpstr>
      <vt:lpstr>Slide 17</vt:lpstr>
      <vt:lpstr>Status of organisational performance for 2020/21 </vt:lpstr>
      <vt:lpstr>Status of organisational performance for 2020/21 </vt:lpstr>
      <vt:lpstr>NSG Fellowship Programme </vt:lpstr>
      <vt:lpstr>Partnerships are the Future </vt:lpstr>
      <vt:lpstr>Financial Performance </vt:lpstr>
      <vt:lpstr>Vote Financial Preliminary Report – 31 March 2021 </vt:lpstr>
      <vt:lpstr>Trade Preliminary Financial Report – 31 March 2021 </vt:lpstr>
      <vt:lpstr>Performance priorities for 2021/22 </vt:lpstr>
      <vt:lpstr>Performance Priorities for 2021/22</vt:lpstr>
      <vt:lpstr>New generation of public sector employees and leaders</vt:lpstr>
      <vt:lpstr>Performance Priorities for 2021/22</vt:lpstr>
      <vt:lpstr>Performance Priorities for 2021/22</vt:lpstr>
      <vt:lpstr>Performance priorities for 2021/22 </vt:lpstr>
      <vt:lpstr>Performance priorities for 2021/22 </vt:lpstr>
      <vt:lpstr>SONA priorities for 2021/22 </vt:lpstr>
      <vt:lpstr>Financial Budget for 2021/22</vt:lpstr>
      <vt:lpstr>Financial Budget for 2021/22</vt:lpstr>
      <vt:lpstr>Professionalisation of the Public Service</vt:lpstr>
      <vt:lpstr>Professionalisation of the Public Service</vt:lpstr>
      <vt:lpstr>Professionalisation of the Public Service</vt:lpstr>
      <vt:lpstr>Public Consultation Process</vt:lpstr>
      <vt:lpstr>Public Consultation Process</vt:lpstr>
      <vt:lpstr>Professionalisation of the Public Service</vt:lpstr>
      <vt:lpstr>Key issues for discussion and consideration</vt:lpstr>
      <vt:lpstr>Key issues for discussion and consideration</vt:lpstr>
      <vt:lpstr>Slide 43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National School of Government: Requirements for the Enterprise Architecture</dc:title>
  <dc:creator>Dino Poonsamy</dc:creator>
  <cp:lastModifiedBy>USER</cp:lastModifiedBy>
  <cp:revision>466</cp:revision>
  <cp:lastPrinted>2015-11-03T11:13:38Z</cp:lastPrinted>
  <dcterms:created xsi:type="dcterms:W3CDTF">2013-12-04T07:03:32Z</dcterms:created>
  <dcterms:modified xsi:type="dcterms:W3CDTF">2021-05-06T08:33:17Z</dcterms:modified>
</cp:coreProperties>
</file>