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1"/>
  </p:notesMasterIdLst>
  <p:handoutMasterIdLst>
    <p:handoutMasterId r:id="rId62"/>
  </p:handoutMasterIdLst>
  <p:sldIdLst>
    <p:sldId id="256" r:id="rId5"/>
    <p:sldId id="9589" r:id="rId6"/>
    <p:sldId id="9588" r:id="rId7"/>
    <p:sldId id="9587" r:id="rId8"/>
    <p:sldId id="9583" r:id="rId9"/>
    <p:sldId id="9584" r:id="rId10"/>
    <p:sldId id="9585" r:id="rId11"/>
    <p:sldId id="9586" r:id="rId12"/>
    <p:sldId id="9581" r:id="rId13"/>
    <p:sldId id="498" r:id="rId14"/>
    <p:sldId id="1059" r:id="rId15"/>
    <p:sldId id="1060" r:id="rId16"/>
    <p:sldId id="1061" r:id="rId17"/>
    <p:sldId id="485" r:id="rId18"/>
    <p:sldId id="474" r:id="rId19"/>
    <p:sldId id="514" r:id="rId20"/>
    <p:sldId id="1062" r:id="rId21"/>
    <p:sldId id="1031" r:id="rId22"/>
    <p:sldId id="9533" r:id="rId23"/>
    <p:sldId id="1123" r:id="rId24"/>
    <p:sldId id="1125" r:id="rId25"/>
    <p:sldId id="9534" r:id="rId26"/>
    <p:sldId id="9598" r:id="rId27"/>
    <p:sldId id="1063" r:id="rId28"/>
    <p:sldId id="9592" r:id="rId29"/>
    <p:sldId id="9593" r:id="rId30"/>
    <p:sldId id="9499" r:id="rId31"/>
    <p:sldId id="9515" r:id="rId32"/>
    <p:sldId id="9480" r:id="rId33"/>
    <p:sldId id="9516" r:id="rId34"/>
    <p:sldId id="9528" r:id="rId35"/>
    <p:sldId id="9531" r:id="rId36"/>
    <p:sldId id="359" r:id="rId37"/>
    <p:sldId id="9517" r:id="rId38"/>
    <p:sldId id="484" r:id="rId39"/>
    <p:sldId id="9519" r:id="rId40"/>
    <p:sldId id="9582" r:id="rId41"/>
    <p:sldId id="1038" r:id="rId42"/>
    <p:sldId id="1071" r:id="rId43"/>
    <p:sldId id="9521" r:id="rId44"/>
    <p:sldId id="1293" r:id="rId45"/>
    <p:sldId id="1119" r:id="rId46"/>
    <p:sldId id="1211" r:id="rId47"/>
    <p:sldId id="1168" r:id="rId48"/>
    <p:sldId id="1181" r:id="rId49"/>
    <p:sldId id="9524" r:id="rId50"/>
    <p:sldId id="477" r:id="rId51"/>
    <p:sldId id="606" r:id="rId52"/>
    <p:sldId id="9525" r:id="rId53"/>
    <p:sldId id="9591" r:id="rId54"/>
    <p:sldId id="9594" r:id="rId55"/>
    <p:sldId id="9595" r:id="rId56"/>
    <p:sldId id="9596" r:id="rId57"/>
    <p:sldId id="9597" r:id="rId58"/>
    <p:sldId id="9590" r:id="rId59"/>
    <p:sldId id="9567" r:id="rId60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6ED81A9-407A-40B7-9315-1BE66C7E0435}">
          <p14:sldIdLst>
            <p14:sldId id="256"/>
          </p14:sldIdLst>
        </p14:section>
        <p14:section name="Overview" id="{2FBDE610-7139-4F0A-A957-E278C139D600}">
          <p14:sldIdLst>
            <p14:sldId id="9589"/>
            <p14:sldId id="9588"/>
            <p14:sldId id="9587"/>
            <p14:sldId id="9583"/>
            <p14:sldId id="9584"/>
            <p14:sldId id="9585"/>
            <p14:sldId id="9586"/>
            <p14:sldId id="9581"/>
            <p14:sldId id="498"/>
            <p14:sldId id="1059"/>
            <p14:sldId id="1060"/>
          </p14:sldIdLst>
        </p14:section>
        <p14:section name="HCM" id="{916A3E31-C5BC-4B79-8249-D588C0902BBF}">
          <p14:sldIdLst>
            <p14:sldId id="1061"/>
            <p14:sldId id="485"/>
            <p14:sldId id="474"/>
            <p14:sldId id="514"/>
          </p14:sldIdLst>
        </p14:section>
        <p14:section name="Recovery" id="{72854D58-CB46-4141-8019-2E97A87195ED}">
          <p14:sldIdLst>
            <p14:sldId id="1062"/>
            <p14:sldId id="1031"/>
            <p14:sldId id="9533"/>
            <p14:sldId id="1123"/>
            <p14:sldId id="1125"/>
            <p14:sldId id="9534"/>
            <p14:sldId id="9598"/>
          </p14:sldIdLst>
        </p14:section>
        <p14:section name="Safety &amp; security" id="{A4F1B2B7-D261-45C5-8226-50886BC6D4A1}">
          <p14:sldIdLst>
            <p14:sldId id="1063"/>
            <p14:sldId id="9592"/>
            <p14:sldId id="9593"/>
          </p14:sldIdLst>
        </p14:section>
        <p14:section name="Risk &amp; Compliance" id="{B9742F58-CD6C-4E44-A1C3-8C0A36891C5C}">
          <p14:sldIdLst>
            <p14:sldId id="9499"/>
          </p14:sldIdLst>
        </p14:section>
        <p14:section name="ICT" id="{3921D0FF-727A-4D4C-B4B8-1B12466409F8}">
          <p14:sldIdLst>
            <p14:sldId id="9515"/>
            <p14:sldId id="9480"/>
            <p14:sldId id="9516"/>
          </p14:sldIdLst>
        </p14:section>
        <p14:section name="Finance" id="{6262FEFB-81D4-4B50-A241-69E304E38D40}">
          <p14:sldIdLst>
            <p14:sldId id="9528"/>
            <p14:sldId id="9531"/>
            <p14:sldId id="359"/>
            <p14:sldId id="9517"/>
            <p14:sldId id="484"/>
          </p14:sldIdLst>
        </p14:section>
        <p14:section name="Services Ops Excellence" id="{B8FF3F5B-2F43-498C-80A5-7694A4DAEC73}">
          <p14:sldIdLst>
            <p14:sldId id="9519"/>
            <p14:sldId id="9582"/>
            <p14:sldId id="1038"/>
            <p14:sldId id="1071"/>
          </p14:sldIdLst>
        </p14:section>
        <p14:section name="Technical" id="{95D286BA-6FAB-4607-A18F-7BD075B17D61}">
          <p14:sldIdLst>
            <p14:sldId id="9521"/>
            <p14:sldId id="1293"/>
            <p14:sldId id="1119"/>
            <p14:sldId id="1211"/>
            <p14:sldId id="1168"/>
            <p14:sldId id="1181"/>
          </p14:sldIdLst>
        </p14:section>
        <p14:section name="Real Estate" id="{9FC4FB53-BC71-45FD-95CF-D15D9F12E381}">
          <p14:sldIdLst>
            <p14:sldId id="9524"/>
            <p14:sldId id="477"/>
            <p14:sldId id="606"/>
          </p14:sldIdLst>
        </p14:section>
        <p14:section name="Capex" id="{C7868C8C-DF38-47CE-B7E2-0786E1EA039B}">
          <p14:sldIdLst>
            <p14:sldId id="9525"/>
            <p14:sldId id="9591"/>
          </p14:sldIdLst>
        </p14:section>
        <p14:section name="Finance &amp; Performance" id="{B32A94CC-488B-4BB7-AF45-F24EA962E64A}">
          <p14:sldIdLst>
            <p14:sldId id="9594"/>
            <p14:sldId id="9595"/>
            <p14:sldId id="9596"/>
            <p14:sldId id="9597"/>
            <p14:sldId id="9590"/>
            <p14:sldId id="956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0" clrIdx="0"/>
  <p:cmAuthor id="2" name="Unknown User1" initials="Unknown User1" lastIdx="0" clrIdx="1"/>
  <p:cmAuthor id="3" name="Nelson Malefane" initials="NM" lastIdx="1" clrIdx="2"/>
  <p:cmAuthor id="4" name="Anna-Marie Lubbe" initials="AL" lastIdx="1" clrIdx="3">
    <p:extLst>
      <p:ext uri="{19B8F6BF-5375-455C-9EA6-DF929625EA0E}">
        <p15:presenceInfo xmlns:p15="http://schemas.microsoft.com/office/powerpoint/2012/main" xmlns="" userId="Anna-Marie Lub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FF99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agoganye Ngakane" userId="3cd4c0b5-f91d-47fa-a54d-621d50f180f5" providerId="ADAL" clId="{4BD589A5-2D96-4D93-9CD7-A949ED50D817}"/>
    <pc:docChg chg="modSld">
      <pc:chgData name="Ramagoganye Ngakane" userId="3cd4c0b5-f91d-47fa-a54d-621d50f180f5" providerId="ADAL" clId="{4BD589A5-2D96-4D93-9CD7-A949ED50D817}" dt="2021-05-03T17:58:12.652" v="0" actId="729"/>
      <pc:docMkLst>
        <pc:docMk/>
      </pc:docMkLst>
      <pc:sldChg chg="mod modShow">
        <pc:chgData name="Ramagoganye Ngakane" userId="3cd4c0b5-f91d-47fa-a54d-621d50f180f5" providerId="ADAL" clId="{4BD589A5-2D96-4D93-9CD7-A949ED50D817}" dt="2021-05-03T17:58:12.652" v="0" actId="729"/>
        <pc:sldMkLst>
          <pc:docMk/>
          <pc:sldMk cId="2196510354" sldId="105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Lesibana.Fosu\AppData\Local\Microsoft\Windows\INetCache\Content.Outlook\2A5Z6H8B\2021%20MTEF%20PRASA%20Consolidated%20Budget%20with%20VSP%20Scenarios%20(KG)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Lesibana.Fosu\AppData\Local\Microsoft\Windows\INetCache\Content.Outlook\2A5Z6H8B\2021%20MTEF%20PRASA%20Consolidated%20Budget%20with%20VSP%20Scenarios%20(KG)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Lesibana.Fosu\AppData\Local\Microsoft\Windows\INetCache\Content.Outlook\2A5Z6H8B\2021%20MTEF%20PRASA%20Consolidated%20Budget%20with%20VSP%20Scenarios%20(KG)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2021/22 MTEF INCOME</a:t>
            </a:r>
            <a:r>
              <a:rPr lang="en-US" b="1" baseline="0"/>
              <a:t> STATEMENT</a:t>
            </a:r>
            <a:r>
              <a:rPr lang="en-US" b="1"/>
              <a:t>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Sheet11!$H$2:$H$3</c:f>
              <c:strCache>
                <c:ptCount val="2"/>
                <c:pt idx="0">
                  <c:v>Budget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Sheet11!$G$4:$G$7</c:f>
              <c:strCache>
                <c:ptCount val="4"/>
                <c:pt idx="0">
                  <c:v>Revenue</c:v>
                </c:pt>
                <c:pt idx="1">
                  <c:v>Operating Expenditure</c:v>
                </c:pt>
                <c:pt idx="2">
                  <c:v>Finance income - net</c:v>
                </c:pt>
                <c:pt idx="3">
                  <c:v>Operating surplus/(deficit) </c:v>
                </c:pt>
              </c:strCache>
            </c:strRef>
          </c:cat>
          <c:val>
            <c:numRef>
              <c:f>Sheet11!$H$4:$H$7</c:f>
              <c:numCache>
                <c:formatCode>General</c:formatCode>
                <c:ptCount val="4"/>
                <c:pt idx="0">
                  <c:v>9030.8724255808975</c:v>
                </c:pt>
                <c:pt idx="1">
                  <c:v>-13151.688113309521</c:v>
                </c:pt>
                <c:pt idx="2">
                  <c:v>661.6136385696251</c:v>
                </c:pt>
                <c:pt idx="3">
                  <c:v>-3459.202049158996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61-4318-8195-5D9449DD951A}"/>
            </c:ext>
          </c:extLst>
        </c:ser>
        <c:ser>
          <c:idx val="1"/>
          <c:order val="1"/>
          <c:tx>
            <c:strRef>
              <c:f>Sheet11!$I$2:$I$3</c:f>
              <c:strCache>
                <c:ptCount val="2"/>
                <c:pt idx="0">
                  <c:v>Budget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Sheet11!$G$4:$G$7</c:f>
              <c:strCache>
                <c:ptCount val="4"/>
                <c:pt idx="0">
                  <c:v>Revenue</c:v>
                </c:pt>
                <c:pt idx="1">
                  <c:v>Operating Expenditure</c:v>
                </c:pt>
                <c:pt idx="2">
                  <c:v>Finance income - net</c:v>
                </c:pt>
                <c:pt idx="3">
                  <c:v>Operating surplus/(deficit) </c:v>
                </c:pt>
              </c:strCache>
            </c:strRef>
          </c:cat>
          <c:val>
            <c:numRef>
              <c:f>Sheet11!$I$4:$I$7</c:f>
              <c:numCache>
                <c:formatCode>General</c:formatCode>
                <c:ptCount val="4"/>
                <c:pt idx="0">
                  <c:v>10220.243915756046</c:v>
                </c:pt>
                <c:pt idx="1">
                  <c:v>-13088.217052659707</c:v>
                </c:pt>
                <c:pt idx="2">
                  <c:v>353.86527518008324</c:v>
                </c:pt>
                <c:pt idx="3">
                  <c:v>-2514.107861723578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61-4318-8195-5D9449DD951A}"/>
            </c:ext>
          </c:extLst>
        </c:ser>
        <c:ser>
          <c:idx val="2"/>
          <c:order val="2"/>
          <c:tx>
            <c:strRef>
              <c:f>Sheet11!$J$2:$J$3</c:f>
              <c:strCache>
                <c:ptCount val="2"/>
                <c:pt idx="0">
                  <c:v>Budget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Sheet11!$G$4:$G$7</c:f>
              <c:strCache>
                <c:ptCount val="4"/>
                <c:pt idx="0">
                  <c:v>Revenue</c:v>
                </c:pt>
                <c:pt idx="1">
                  <c:v>Operating Expenditure</c:v>
                </c:pt>
                <c:pt idx="2">
                  <c:v>Finance income - net</c:v>
                </c:pt>
                <c:pt idx="3">
                  <c:v>Operating surplus/(deficit) </c:v>
                </c:pt>
              </c:strCache>
            </c:strRef>
          </c:cat>
          <c:val>
            <c:numRef>
              <c:f>Sheet11!$J$4:$J$7</c:f>
              <c:numCache>
                <c:formatCode>General</c:formatCode>
                <c:ptCount val="4"/>
                <c:pt idx="0">
                  <c:v>10978.186514595516</c:v>
                </c:pt>
                <c:pt idx="1">
                  <c:v>-13760.013654707482</c:v>
                </c:pt>
                <c:pt idx="2">
                  <c:v>220</c:v>
                </c:pt>
                <c:pt idx="3">
                  <c:v>-2561.8271401119641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61-4318-8195-5D9449DD951A}"/>
            </c:ext>
          </c:extLst>
        </c:ser>
        <c:dLbls/>
        <c:gapWidth val="219"/>
        <c:axId val="76740096"/>
        <c:axId val="76741632"/>
      </c:barChart>
      <c:catAx>
        <c:axId val="7674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1632"/>
        <c:crosses val="autoZero"/>
        <c:auto val="1"/>
        <c:lblAlgn val="ctr"/>
        <c:lblOffset val="100"/>
      </c:catAx>
      <c:valAx>
        <c:axId val="76741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2021/22 MTEF TOTAL REVENUE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Sheet13!$C$3</c:f>
              <c:strCache>
                <c:ptCount val="1"/>
                <c:pt idx="0">
                  <c:v>Budget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Sheet13!$B$4:$B$7</c:f>
              <c:strCache>
                <c:ptCount val="4"/>
                <c:pt idx="0">
                  <c:v>Rental income</c:v>
                </c:pt>
                <c:pt idx="1">
                  <c:v>Fare Revenue</c:v>
                </c:pt>
                <c:pt idx="2">
                  <c:v>Government subsidy</c:v>
                </c:pt>
                <c:pt idx="3">
                  <c:v>Other Income</c:v>
                </c:pt>
              </c:strCache>
            </c:strRef>
          </c:cat>
          <c:val>
            <c:numRef>
              <c:f>Sheet13!$C$4:$C$7</c:f>
              <c:numCache>
                <c:formatCode>General</c:formatCode>
                <c:ptCount val="4"/>
                <c:pt idx="0">
                  <c:v>810.17143523735047</c:v>
                </c:pt>
                <c:pt idx="1">
                  <c:v>1153.7425353435501</c:v>
                </c:pt>
                <c:pt idx="2">
                  <c:v>6923.2530000000015</c:v>
                </c:pt>
                <c:pt idx="3">
                  <c:v>143.70545499999997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A8-4B1A-AFE3-D419F193FB1B}"/>
            </c:ext>
          </c:extLst>
        </c:ser>
        <c:ser>
          <c:idx val="1"/>
          <c:order val="1"/>
          <c:tx>
            <c:strRef>
              <c:f>Sheet13!$D$3</c:f>
              <c:strCache>
                <c:ptCount val="1"/>
                <c:pt idx="0">
                  <c:v>Budget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Sheet13!$B$4:$B$7</c:f>
              <c:strCache>
                <c:ptCount val="4"/>
                <c:pt idx="0">
                  <c:v>Rental income</c:v>
                </c:pt>
                <c:pt idx="1">
                  <c:v>Fare Revenue</c:v>
                </c:pt>
                <c:pt idx="2">
                  <c:v>Government subsidy</c:v>
                </c:pt>
                <c:pt idx="3">
                  <c:v>Other Income</c:v>
                </c:pt>
              </c:strCache>
            </c:strRef>
          </c:cat>
          <c:val>
            <c:numRef>
              <c:f>Sheet13!$D$4:$D$7</c:f>
              <c:numCache>
                <c:formatCode>General</c:formatCode>
                <c:ptCount val="4"/>
                <c:pt idx="0">
                  <c:v>899.90458276684444</c:v>
                </c:pt>
                <c:pt idx="1">
                  <c:v>1924.0438934292001</c:v>
                </c:pt>
                <c:pt idx="2">
                  <c:v>7240.0660000000016</c:v>
                </c:pt>
                <c:pt idx="3">
                  <c:v>156.22943956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A8-4B1A-AFE3-D419F193FB1B}"/>
            </c:ext>
          </c:extLst>
        </c:ser>
        <c:ser>
          <c:idx val="2"/>
          <c:order val="2"/>
          <c:tx>
            <c:strRef>
              <c:f>Sheet13!$E$3</c:f>
              <c:strCache>
                <c:ptCount val="1"/>
                <c:pt idx="0">
                  <c:v>Budget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Sheet13!$B$4:$B$7</c:f>
              <c:strCache>
                <c:ptCount val="4"/>
                <c:pt idx="0">
                  <c:v>Rental income</c:v>
                </c:pt>
                <c:pt idx="1">
                  <c:v>Fare Revenue</c:v>
                </c:pt>
                <c:pt idx="2">
                  <c:v>Government subsidy</c:v>
                </c:pt>
                <c:pt idx="3">
                  <c:v>Other Income</c:v>
                </c:pt>
              </c:strCache>
            </c:strRef>
          </c:cat>
          <c:val>
            <c:numRef>
              <c:f>Sheet13!$E$4:$E$7</c:f>
              <c:numCache>
                <c:formatCode>General</c:formatCode>
                <c:ptCount val="4"/>
                <c:pt idx="0">
                  <c:v>999.70788551751821</c:v>
                </c:pt>
                <c:pt idx="1">
                  <c:v>2301.8150252888008</c:v>
                </c:pt>
                <c:pt idx="2">
                  <c:v>7515.518</c:v>
                </c:pt>
                <c:pt idx="3">
                  <c:v>161.14560378919995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A8-4B1A-AFE3-D419F193FB1B}"/>
            </c:ext>
          </c:extLst>
        </c:ser>
        <c:dLbls/>
        <c:gapWidth val="219"/>
        <c:overlap val="-27"/>
        <c:axId val="78455168"/>
        <c:axId val="78456704"/>
      </c:barChart>
      <c:catAx>
        <c:axId val="78455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56704"/>
        <c:crosses val="autoZero"/>
        <c:auto val="1"/>
        <c:lblAlgn val="ctr"/>
        <c:lblOffset val="100"/>
      </c:catAx>
      <c:valAx>
        <c:axId val="78456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2021/22 MTEF Key Expenditure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Sheet14!$C$2</c:f>
              <c:strCache>
                <c:ptCount val="1"/>
                <c:pt idx="0">
                  <c:v>Budget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Sheet14!$B$3:$B$11</c:f>
              <c:strCache>
                <c:ptCount val="9"/>
                <c:pt idx="0">
                  <c:v>Personnel costs</c:v>
                </c:pt>
                <c:pt idx="1">
                  <c:v>Material</c:v>
                </c:pt>
                <c:pt idx="2">
                  <c:v>Energy</c:v>
                </c:pt>
                <c:pt idx="3">
                  <c:v>Municipality costs</c:v>
                </c:pt>
                <c:pt idx="4">
                  <c:v>Leases</c:v>
                </c:pt>
                <c:pt idx="5">
                  <c:v>Maintenance</c:v>
                </c:pt>
                <c:pt idx="6">
                  <c:v>Insurance  </c:v>
                </c:pt>
                <c:pt idx="7">
                  <c:v>Security</c:v>
                </c:pt>
                <c:pt idx="8">
                  <c:v>Other</c:v>
                </c:pt>
              </c:strCache>
            </c:strRef>
          </c:cat>
          <c:val>
            <c:numRef>
              <c:f>Sheet14!$C$3:$C$11</c:f>
              <c:numCache>
                <c:formatCode>_ * #,##0_ ;_ * \-#,##0_ ;_ * "-"??_ ;_ @_ </c:formatCode>
                <c:ptCount val="9"/>
                <c:pt idx="0">
                  <c:v>6573.1164928048602</c:v>
                </c:pt>
                <c:pt idx="1">
                  <c:v>268.21408657346603</c:v>
                </c:pt>
                <c:pt idx="2">
                  <c:v>854.0868195268082</c:v>
                </c:pt>
                <c:pt idx="3">
                  <c:v>509.07978286400009</c:v>
                </c:pt>
                <c:pt idx="4">
                  <c:v>420.19423024935031</c:v>
                </c:pt>
                <c:pt idx="5">
                  <c:v>818.09933916200021</c:v>
                </c:pt>
                <c:pt idx="6">
                  <c:v>617.61587890184012</c:v>
                </c:pt>
                <c:pt idx="7">
                  <c:v>1014.5584761136669</c:v>
                </c:pt>
                <c:pt idx="8">
                  <c:v>2076.7230071135323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B0-445D-A3FF-665DBE4E2EB7}"/>
            </c:ext>
          </c:extLst>
        </c:ser>
        <c:ser>
          <c:idx val="1"/>
          <c:order val="1"/>
          <c:tx>
            <c:strRef>
              <c:f>Sheet14!$D$2</c:f>
              <c:strCache>
                <c:ptCount val="1"/>
                <c:pt idx="0">
                  <c:v>Budget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Sheet14!$B$3:$B$11</c:f>
              <c:strCache>
                <c:ptCount val="9"/>
                <c:pt idx="0">
                  <c:v>Personnel costs</c:v>
                </c:pt>
                <c:pt idx="1">
                  <c:v>Material</c:v>
                </c:pt>
                <c:pt idx="2">
                  <c:v>Energy</c:v>
                </c:pt>
                <c:pt idx="3">
                  <c:v>Municipality costs</c:v>
                </c:pt>
                <c:pt idx="4">
                  <c:v>Leases</c:v>
                </c:pt>
                <c:pt idx="5">
                  <c:v>Maintenance</c:v>
                </c:pt>
                <c:pt idx="6">
                  <c:v>Insurance  </c:v>
                </c:pt>
                <c:pt idx="7">
                  <c:v>Security</c:v>
                </c:pt>
                <c:pt idx="8">
                  <c:v>Other</c:v>
                </c:pt>
              </c:strCache>
            </c:strRef>
          </c:cat>
          <c:val>
            <c:numRef>
              <c:f>Sheet14!$D$3:$D$11</c:f>
              <c:numCache>
                <c:formatCode>_ * #,##0_ ;_ * \-#,##0_ ;_ * "-"??_ ;_ @_ </c:formatCode>
                <c:ptCount val="9"/>
                <c:pt idx="0">
                  <c:v>6956.6003042926441</c:v>
                </c:pt>
                <c:pt idx="1">
                  <c:v>334.62512865699227</c:v>
                </c:pt>
                <c:pt idx="2">
                  <c:v>936.94810645624807</c:v>
                </c:pt>
                <c:pt idx="3">
                  <c:v>551.56744209855981</c:v>
                </c:pt>
                <c:pt idx="4">
                  <c:v>437.64943514646041</c:v>
                </c:pt>
                <c:pt idx="5">
                  <c:v>883.63889581777619</c:v>
                </c:pt>
                <c:pt idx="6">
                  <c:v>664.03100330193206</c:v>
                </c:pt>
                <c:pt idx="7">
                  <c:v>275.37497368391212</c:v>
                </c:pt>
                <c:pt idx="8">
                  <c:v>2047.7817632051795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B0-445D-A3FF-665DBE4E2EB7}"/>
            </c:ext>
          </c:extLst>
        </c:ser>
        <c:ser>
          <c:idx val="2"/>
          <c:order val="2"/>
          <c:tx>
            <c:strRef>
              <c:f>Sheet14!$E$2</c:f>
              <c:strCache>
                <c:ptCount val="1"/>
                <c:pt idx="0">
                  <c:v>Budget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Sheet14!$B$3:$B$11</c:f>
              <c:strCache>
                <c:ptCount val="9"/>
                <c:pt idx="0">
                  <c:v>Personnel costs</c:v>
                </c:pt>
                <c:pt idx="1">
                  <c:v>Material</c:v>
                </c:pt>
                <c:pt idx="2">
                  <c:v>Energy</c:v>
                </c:pt>
                <c:pt idx="3">
                  <c:v>Municipality costs</c:v>
                </c:pt>
                <c:pt idx="4">
                  <c:v>Leases</c:v>
                </c:pt>
                <c:pt idx="5">
                  <c:v>Maintenance</c:v>
                </c:pt>
                <c:pt idx="6">
                  <c:v>Insurance  </c:v>
                </c:pt>
                <c:pt idx="7">
                  <c:v>Security</c:v>
                </c:pt>
                <c:pt idx="8">
                  <c:v>Other</c:v>
                </c:pt>
              </c:strCache>
            </c:strRef>
          </c:cat>
          <c:val>
            <c:numRef>
              <c:f>Sheet14!$E$3:$E$11</c:f>
              <c:numCache>
                <c:formatCode>_ * #,##0_ ;_ * \-#,##0_ ;_ * "-"??_ ;_ @_ </c:formatCode>
                <c:ptCount val="9"/>
                <c:pt idx="0">
                  <c:v>7341.4947590937572</c:v>
                </c:pt>
                <c:pt idx="1">
                  <c:v>350.26579536327199</c:v>
                </c:pt>
                <c:pt idx="2">
                  <c:v>983.18164773442857</c:v>
                </c:pt>
                <c:pt idx="3">
                  <c:v>597.04882390250248</c:v>
                </c:pt>
                <c:pt idx="4">
                  <c:v>454.3163796147187</c:v>
                </c:pt>
                <c:pt idx="5">
                  <c:v>915.03938808266321</c:v>
                </c:pt>
                <c:pt idx="6">
                  <c:v>712.7450406285692</c:v>
                </c:pt>
                <c:pt idx="7">
                  <c:v>287.66046861593458</c:v>
                </c:pt>
                <c:pt idx="8">
                  <c:v>2118.2613516716351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B0-445D-A3FF-665DBE4E2EB7}"/>
            </c:ext>
          </c:extLst>
        </c:ser>
        <c:dLbls/>
        <c:gapWidth val="219"/>
        <c:overlap val="-27"/>
        <c:axId val="78502912"/>
        <c:axId val="79827712"/>
      </c:barChart>
      <c:catAx>
        <c:axId val="78502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7712"/>
        <c:crosses val="autoZero"/>
        <c:auto val="1"/>
        <c:lblAlgn val="ctr"/>
        <c:lblOffset val="100"/>
      </c:catAx>
      <c:valAx>
        <c:axId val="79827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0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BF144-E0E2-4FC5-88B8-3C2DC80EDDE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539723A-3257-4102-9694-E1B649A3A819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OUR PRIMARY MANDATE</a:t>
          </a:r>
        </a:p>
        <a:p>
          <a:r>
            <a:rPr lang="en-US" sz="1600" b="0" dirty="0">
              <a:solidFill>
                <a:schemeClr val="tx1"/>
              </a:solidFill>
              <a:latin typeface="+mn-lt"/>
            </a:rPr>
            <a:t>To ensure that, at the request of the National  Department of Transport, rail commuter services are provided within, to &amp; from the Republic in the public interest &amp; provide, in consultation with the National Department of Transport, long haul passenger rail &amp; bus services within, to &amp; from the Republic in terms of the principles set out in section 4 of the National Land Transport Act (2000) (Act no 22 of 2000, as amended)</a:t>
          </a:r>
        </a:p>
      </dgm:t>
    </dgm:pt>
    <dgm:pt modelId="{74152A6B-294F-4202-B9F9-CCE079D67EF8}" type="parTrans" cxnId="{A538C89C-BF7F-4043-82BC-E5945A1BFFA9}">
      <dgm:prSet/>
      <dgm:spPr/>
      <dgm:t>
        <a:bodyPr/>
        <a:lstStyle/>
        <a:p>
          <a:endParaRPr lang="en-US"/>
        </a:p>
      </dgm:t>
    </dgm:pt>
    <dgm:pt modelId="{7FC7F494-3443-41ED-B481-12CE0C1DA726}" type="sibTrans" cxnId="{A538C89C-BF7F-4043-82BC-E5945A1BFFA9}">
      <dgm:prSet/>
      <dgm:spPr/>
      <dgm:t>
        <a:bodyPr/>
        <a:lstStyle/>
        <a:p>
          <a:endParaRPr lang="en-US"/>
        </a:p>
      </dgm:t>
    </dgm:pt>
    <dgm:pt modelId="{773459D2-46D7-46E6-B7A1-13732340F2ED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OUR SECONDARY MANDATE </a:t>
          </a:r>
        </a:p>
        <a:p>
          <a:r>
            <a:rPr lang="en-US" sz="1600" b="0" dirty="0">
              <a:solidFill>
                <a:schemeClr val="tx1"/>
              </a:solidFill>
              <a:latin typeface="+mn-lt"/>
            </a:rPr>
            <a:t>The second objective &amp; secondary business of PRASA is that it shall generate income from the exploitation of assets acquired by it. </a:t>
          </a:r>
        </a:p>
      </dgm:t>
    </dgm:pt>
    <dgm:pt modelId="{B09BC52C-3BA6-45A2-9206-E2A953EC3BF5}" type="parTrans" cxnId="{17D28F60-58E4-4639-BFBE-0AA99CD98654}">
      <dgm:prSet/>
      <dgm:spPr/>
      <dgm:t>
        <a:bodyPr/>
        <a:lstStyle/>
        <a:p>
          <a:endParaRPr lang="en-US"/>
        </a:p>
      </dgm:t>
    </dgm:pt>
    <dgm:pt modelId="{6CF8ABFF-E096-4471-BEE0-FFF3FF79FE05}" type="sibTrans" cxnId="{17D28F60-58E4-4639-BFBE-0AA99CD98654}">
      <dgm:prSet/>
      <dgm:spPr/>
      <dgm:t>
        <a:bodyPr/>
        <a:lstStyle/>
        <a:p>
          <a:endParaRPr lang="en-US"/>
        </a:p>
      </dgm:t>
    </dgm:pt>
    <dgm:pt modelId="{259BC438-E175-4D04-9918-513821C5A03D}" type="pres">
      <dgm:prSet presAssocID="{D25BF144-E0E2-4FC5-88B8-3C2DC80EDDE3}" presName="compositeShape" presStyleCnt="0">
        <dgm:presLayoutVars>
          <dgm:dir/>
          <dgm:resizeHandles/>
        </dgm:presLayoutVars>
      </dgm:prSet>
      <dgm:spPr/>
    </dgm:pt>
    <dgm:pt modelId="{D4D11D18-C3FE-4874-9A44-CB845090B3A2}" type="pres">
      <dgm:prSet presAssocID="{D25BF144-E0E2-4FC5-88B8-3C2DC80EDDE3}" presName="pyramid" presStyleLbl="node1" presStyleIdx="0" presStyleCnt="1"/>
      <dgm:spPr>
        <a:solidFill>
          <a:srgbClr val="00B0F0"/>
        </a:solidFill>
      </dgm:spPr>
    </dgm:pt>
    <dgm:pt modelId="{8BAAF273-976F-444F-B7A6-F8A45C26780F}" type="pres">
      <dgm:prSet presAssocID="{D25BF144-E0E2-4FC5-88B8-3C2DC80EDDE3}" presName="theList" presStyleCnt="0"/>
      <dgm:spPr/>
    </dgm:pt>
    <dgm:pt modelId="{DCCEFC30-3182-4368-915C-484F93C39E43}" type="pres">
      <dgm:prSet presAssocID="{9539723A-3257-4102-9694-E1B649A3A819}" presName="aNode" presStyleLbl="fgAcc1" presStyleIdx="0" presStyleCnt="2" custScaleX="264350" custScaleY="194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DB48F-26D0-4547-AC39-84ADB9AE2BB3}" type="pres">
      <dgm:prSet presAssocID="{9539723A-3257-4102-9694-E1B649A3A819}" presName="aSpace" presStyleCnt="0"/>
      <dgm:spPr/>
    </dgm:pt>
    <dgm:pt modelId="{B2902625-7299-46AE-AFB1-CCC610F34268}" type="pres">
      <dgm:prSet presAssocID="{773459D2-46D7-46E6-B7A1-13732340F2ED}" presName="aNode" presStyleLbl="fgAcc1" presStyleIdx="1" presStyleCnt="2" custScaleX="26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4DB49-FB0F-49DD-9527-B117023188ED}" type="pres">
      <dgm:prSet presAssocID="{773459D2-46D7-46E6-B7A1-13732340F2ED}" presName="aSpace" presStyleCnt="0"/>
      <dgm:spPr/>
    </dgm:pt>
  </dgm:ptLst>
  <dgm:cxnLst>
    <dgm:cxn modelId="{17D28F60-58E4-4639-BFBE-0AA99CD98654}" srcId="{D25BF144-E0E2-4FC5-88B8-3C2DC80EDDE3}" destId="{773459D2-46D7-46E6-B7A1-13732340F2ED}" srcOrd="1" destOrd="0" parTransId="{B09BC52C-3BA6-45A2-9206-E2A953EC3BF5}" sibTransId="{6CF8ABFF-E096-4471-BEE0-FFF3FF79FE05}"/>
    <dgm:cxn modelId="{001353E9-BBC9-4E4D-9B9D-E8866081A8B3}" type="presOf" srcId="{773459D2-46D7-46E6-B7A1-13732340F2ED}" destId="{B2902625-7299-46AE-AFB1-CCC610F34268}" srcOrd="0" destOrd="0" presId="urn:microsoft.com/office/officeart/2005/8/layout/pyramid2"/>
    <dgm:cxn modelId="{A538C89C-BF7F-4043-82BC-E5945A1BFFA9}" srcId="{D25BF144-E0E2-4FC5-88B8-3C2DC80EDDE3}" destId="{9539723A-3257-4102-9694-E1B649A3A819}" srcOrd="0" destOrd="0" parTransId="{74152A6B-294F-4202-B9F9-CCE079D67EF8}" sibTransId="{7FC7F494-3443-41ED-B481-12CE0C1DA726}"/>
    <dgm:cxn modelId="{E59BA975-90F8-4768-B0CC-682708685803}" type="presOf" srcId="{9539723A-3257-4102-9694-E1B649A3A819}" destId="{DCCEFC30-3182-4368-915C-484F93C39E43}" srcOrd="0" destOrd="0" presId="urn:microsoft.com/office/officeart/2005/8/layout/pyramid2"/>
    <dgm:cxn modelId="{0F2C9102-3913-4C92-838B-F6C8D139131C}" type="presOf" srcId="{D25BF144-E0E2-4FC5-88B8-3C2DC80EDDE3}" destId="{259BC438-E175-4D04-9918-513821C5A03D}" srcOrd="0" destOrd="0" presId="urn:microsoft.com/office/officeart/2005/8/layout/pyramid2"/>
    <dgm:cxn modelId="{EAB4CB25-8FB9-46CB-A71D-12F64894290C}" type="presParOf" srcId="{259BC438-E175-4D04-9918-513821C5A03D}" destId="{D4D11D18-C3FE-4874-9A44-CB845090B3A2}" srcOrd="0" destOrd="0" presId="urn:microsoft.com/office/officeart/2005/8/layout/pyramid2"/>
    <dgm:cxn modelId="{E4D77521-5060-4F96-B7E6-325E5237DCE0}" type="presParOf" srcId="{259BC438-E175-4D04-9918-513821C5A03D}" destId="{8BAAF273-976F-444F-B7A6-F8A45C26780F}" srcOrd="1" destOrd="0" presId="urn:microsoft.com/office/officeart/2005/8/layout/pyramid2"/>
    <dgm:cxn modelId="{7407D43D-0CAA-431C-A3B0-792C7F62B41C}" type="presParOf" srcId="{8BAAF273-976F-444F-B7A6-F8A45C26780F}" destId="{DCCEFC30-3182-4368-915C-484F93C39E43}" srcOrd="0" destOrd="0" presId="urn:microsoft.com/office/officeart/2005/8/layout/pyramid2"/>
    <dgm:cxn modelId="{F5FAEE1E-9309-4B36-BAC2-DAB449860DFE}" type="presParOf" srcId="{8BAAF273-976F-444F-B7A6-F8A45C26780F}" destId="{6F6DB48F-26D0-4547-AC39-84ADB9AE2BB3}" srcOrd="1" destOrd="0" presId="urn:microsoft.com/office/officeart/2005/8/layout/pyramid2"/>
    <dgm:cxn modelId="{13673F0B-D77D-4A63-8E60-B8E9EE74B1EE}" type="presParOf" srcId="{8BAAF273-976F-444F-B7A6-F8A45C26780F}" destId="{B2902625-7299-46AE-AFB1-CCC610F34268}" srcOrd="2" destOrd="0" presId="urn:microsoft.com/office/officeart/2005/8/layout/pyramid2"/>
    <dgm:cxn modelId="{50210DD8-03B1-40C7-8CD7-98313F31CA85}" type="presParOf" srcId="{8BAAF273-976F-444F-B7A6-F8A45C26780F}" destId="{3D84DB49-FB0F-49DD-9527-B117023188E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11D18-C3FE-4874-9A44-CB845090B3A2}">
      <dsp:nvSpPr>
        <dsp:cNvPr id="0" name=""/>
        <dsp:cNvSpPr/>
      </dsp:nvSpPr>
      <dsp:spPr>
        <a:xfrm>
          <a:off x="279951" y="0"/>
          <a:ext cx="4402667" cy="4402667"/>
        </a:xfrm>
        <a:prstGeom prst="triangl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EFC30-3182-4368-915C-484F93C39E43}">
      <dsp:nvSpPr>
        <dsp:cNvPr id="0" name=""/>
        <dsp:cNvSpPr/>
      </dsp:nvSpPr>
      <dsp:spPr>
        <a:xfrm>
          <a:off x="129655" y="440795"/>
          <a:ext cx="7564992" cy="21452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OUR PRIMARY MANDATE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tx1"/>
              </a:solidFill>
              <a:latin typeface="+mn-lt"/>
            </a:rPr>
            <a:t>To ensure that, at the request of the National  Department of Transport, rail commuter services are provided within, to &amp; from the Republic in the public interest &amp; provide, in consultation with the National Department of Transport, long haul passenger rail &amp; bus services within, to &amp; from the Republic in terms of the principles set out in section 4 of the National Land Transport Act (2000) (Act no 22 of 2000, as amended)</a:t>
          </a:r>
        </a:p>
      </dsp:txBody>
      <dsp:txXfrm>
        <a:off x="129655" y="440795"/>
        <a:ext cx="7564992" cy="2145243"/>
      </dsp:txXfrm>
    </dsp:sp>
    <dsp:sp modelId="{B2902625-7299-46AE-AFB1-CCC610F34268}">
      <dsp:nvSpPr>
        <dsp:cNvPr id="0" name=""/>
        <dsp:cNvSpPr/>
      </dsp:nvSpPr>
      <dsp:spPr>
        <a:xfrm>
          <a:off x="119267" y="2723621"/>
          <a:ext cx="7585768" cy="11006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OUR SECONDARY MANDATE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tx1"/>
              </a:solidFill>
              <a:latin typeface="+mn-lt"/>
            </a:rPr>
            <a:t>The second objective &amp; secondary business of PRASA is that it shall generate income from the exploitation of assets acquired by it. </a:t>
          </a:r>
        </a:p>
      </dsp:txBody>
      <dsp:txXfrm>
        <a:off x="119267" y="2723621"/>
        <a:ext cx="7585768" cy="110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2B91BD-D517-024F-A8F9-6B19E4DF1D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F59B18-DA27-D44C-8C46-6FA933B7C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BAE2B-BDAD-4446-B92D-34278D755E1E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B58036-960B-6843-97BF-BF85C0539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A45C5A-22BB-D348-AC13-DF32DB19B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873C-30E4-4A42-B0AE-8288FC193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4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51C23BE-8D1E-7D4A-ABCF-64B65948B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88CD77-8CDF-B043-86A4-7A31E6D4B8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6D85E-E922-CC4F-B43A-5CCA48ECC877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859DB93-B9FF-094F-BD15-BD5B6FCDD5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2383640-CB71-4347-9BFB-C41CFAE70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F0FCCC-1221-3447-87CC-1CDA2984D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9E2489-73DB-D944-94F3-BD194BAFE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AF24BD-292A-074E-876E-CF73995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8DBD7-A0F5-4B9A-AE76-F2EB6C98AB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13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2151D641-9B6E-464F-98C3-D98F8A530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58633BF3-95E6-4423-8F56-4A04996CE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18C8EB21-DC56-4732-B524-C69246E35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7E2D754-A13C-4A87-B8CA-D165DDE1442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1409C-ED69-424D-A525-ECA00CAFDB7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276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F24BD-292A-074E-876E-CF739953F9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97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A41B1C12-2F29-EF42-9768-AE365729C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9E7DA689-906D-6647-A3F3-611C765FB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9E9AD00D-843F-6D42-B095-C99069E75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4A8C2B-8E29-6B48-B2A3-E19132B15BD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761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857752-C01B-40F6-9549-5C570D17A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1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30"/>
            <a:ext cx="5014913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3" indent="0">
              <a:buNone/>
              <a:defRPr sz="2800"/>
            </a:lvl2pPr>
            <a:lvl3pPr marL="914385" indent="0">
              <a:buNone/>
              <a:defRPr sz="2400"/>
            </a:lvl3pPr>
            <a:lvl4pPr marL="1371576" indent="0">
              <a:buNone/>
              <a:defRPr sz="2000"/>
            </a:lvl4pPr>
            <a:lvl5pPr marL="1828769" indent="0">
              <a:buNone/>
              <a:defRPr sz="2000"/>
            </a:lvl5pPr>
            <a:lvl6pPr marL="2285961" indent="0">
              <a:buNone/>
              <a:defRPr sz="2000"/>
            </a:lvl6pPr>
            <a:lvl7pPr marL="2743154" indent="0">
              <a:buNone/>
              <a:defRPr sz="2000"/>
            </a:lvl7pPr>
            <a:lvl8pPr marL="3200346" indent="0">
              <a:buNone/>
              <a:defRPr sz="2000"/>
            </a:lvl8pPr>
            <a:lvl9pPr marL="365753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5" indent="0">
              <a:buNone/>
              <a:defRPr sz="1200"/>
            </a:lvl3pPr>
            <a:lvl4pPr marL="1371576" indent="0">
              <a:buNone/>
              <a:defRPr sz="1000"/>
            </a:lvl4pPr>
            <a:lvl5pPr marL="1828769" indent="0">
              <a:buNone/>
              <a:defRPr sz="1000"/>
            </a:lvl5pPr>
            <a:lvl6pPr marL="2285961" indent="0">
              <a:buNone/>
              <a:defRPr sz="1000"/>
            </a:lvl6pPr>
            <a:lvl7pPr marL="2743154" indent="0">
              <a:buNone/>
              <a:defRPr sz="1000"/>
            </a:lvl7pPr>
            <a:lvl8pPr marL="3200346" indent="0">
              <a:buNone/>
              <a:defRPr sz="1000"/>
            </a:lvl8pPr>
            <a:lvl9pPr marL="36575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36EBC1D-B589-6D42-841C-A1F42D5F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4D41-249B-5F48-926B-5FF33B08BC42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DC5B8DB-6BAA-A14C-9E32-EFCFCD41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590863B-5078-9D4E-93F4-194A500A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36FFD7E5-9B52-4143-A293-871BDE1099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36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F90D6C-DDC0-0847-9EB8-1F8361D9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61E1-B21F-DE4F-8CD6-ECC207FE4B2C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F4599-6139-0645-96E0-6B807207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D55E1-0D03-B741-B167-0A5CBDEF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F15D-BD5B-FD44-A21B-658ED5D7A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83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8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0D3AF4-FB26-43A4-8FF9-754B16D1C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93" y="126512"/>
            <a:ext cx="8029207" cy="67065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93" y="1127187"/>
            <a:ext cx="9330469" cy="509264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94F28-68E3-894A-9AB2-4408AD6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F44853-A390-2A4A-8366-F8FCAAC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594CB3-C2F8-5245-89BA-72E9FA4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79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A4F06E-79A7-42C9-BD80-FFF90AB27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2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8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63B4E-68F5-534B-947F-14034BBB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4A5B-4D1E-AE4A-9985-6F6E4E3D13E0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83B296-AE3E-3646-A36F-7BD92C23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87C34-61A6-A544-A7F6-0500F73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E3B18310-EBC1-E349-8540-9A70EC14AB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8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22F6A8-9457-45C2-A8E4-AB6D522B1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16" y="151667"/>
            <a:ext cx="7876807" cy="6923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115" y="1253331"/>
            <a:ext cx="4400509" cy="464337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2782" y="1261878"/>
            <a:ext cx="4400509" cy="463482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1A7054-1C3C-614D-BAE0-56F68E3C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CDCA-B8A6-634D-A418-CE7A7A9AC6CA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7B14DDB-EF8D-9C43-927F-4CCC7C5F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96C5189-4E83-A542-9149-9225E4DA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75853D1-5CFB-2446-B34F-1653B2ACCD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5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FB654F-64BA-4BFC-96DF-2622D80F1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4" y="177801"/>
            <a:ext cx="7781732" cy="654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854" y="1167182"/>
            <a:ext cx="4346868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853" y="1847852"/>
            <a:ext cx="4346869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167182"/>
            <a:ext cx="4211340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847852"/>
            <a:ext cx="4346868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D54058B-4413-B740-9A1E-0B309E56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7" y="6370119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422D-3F56-F74B-A462-72817A6AFF93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309C3F2-F8F2-D242-A384-DDBF463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8428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730E6BC-F510-C243-9CBB-D4E3BB2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</a:lstStyle>
          <a:p>
            <a:pPr lvl="1" algn="r">
              <a:defRPr/>
            </a:pPr>
            <a:fld id="{B8E97AC0-2BB7-6B4B-ACA6-1E71C09ED1D0}" type="slidenum">
              <a:rPr lang="en-US" smtClean="0"/>
              <a:pPr lvl="1"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6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FB654F-64BA-4BFC-96DF-2622D80F1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54" y="177801"/>
            <a:ext cx="7781732" cy="654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853" y="1182735"/>
            <a:ext cx="2938641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853" y="1847852"/>
            <a:ext cx="2937086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1647" y="1182735"/>
            <a:ext cx="2937086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1647" y="1841664"/>
            <a:ext cx="2937086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D54058B-4413-B740-9A1E-0B309E56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7" y="6370119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309C3F2-F8F2-D242-A384-DDBF463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84285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730E6BC-F510-C243-9CBB-D4E3BB22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</a:lstStyle>
          <a:p>
            <a:pPr lvl="1" algn="r">
              <a:defRPr/>
            </a:pPr>
            <a:fld id="{B8E97AC0-2BB7-6B4B-ACA6-1E71C09ED1D0}" type="slidenum">
              <a:rPr lang="en-US" smtClean="0"/>
              <a:pPr lvl="1" algn="r"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B1B566D3-7A06-4481-9BB8-D6EE67DC9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4886" y="1182735"/>
            <a:ext cx="2934428" cy="513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6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1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6" indent="0">
              <a:buNone/>
              <a:defRPr sz="1600" b="1"/>
            </a:lvl8pPr>
            <a:lvl9pPr marL="36575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70918B79-AD0D-48C7-8654-0A6F080576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4886" y="1841664"/>
            <a:ext cx="2937086" cy="434181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19AFAFA-6109-2244-8389-9EE29BEB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09CFC-C01C-A143-B8BE-B502446B37CD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78E5C29-5066-B940-BE62-8E00BC7D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50A6194-0545-D943-9627-3ED84F9E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35E436-B54F-5046-B1B6-C579874771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6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359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30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5" indent="0">
              <a:buNone/>
              <a:defRPr sz="1200"/>
            </a:lvl3pPr>
            <a:lvl4pPr marL="1371576" indent="0">
              <a:buNone/>
              <a:defRPr sz="1000"/>
            </a:lvl4pPr>
            <a:lvl5pPr marL="1828769" indent="0">
              <a:buNone/>
              <a:defRPr sz="1000"/>
            </a:lvl5pPr>
            <a:lvl6pPr marL="2285961" indent="0">
              <a:buNone/>
              <a:defRPr sz="1000"/>
            </a:lvl6pPr>
            <a:lvl7pPr marL="2743154" indent="0">
              <a:buNone/>
              <a:defRPr sz="1000"/>
            </a:lvl7pPr>
            <a:lvl8pPr marL="3200346" indent="0">
              <a:buNone/>
              <a:defRPr sz="1000"/>
            </a:lvl8pPr>
            <a:lvl9pPr marL="365753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67911B0-4AAC-9F47-A176-D32C11F3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5C7E-E198-384B-B143-FD73B3C82CCA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4880F33-D048-3E48-B4D5-5EF0AA93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CB8616-279D-AC41-AD63-FFA4C4DE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F284C17-EC36-9744-B138-69E2F62A3F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661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ABC3D7-1CFF-4ACB-B881-9ADA19E00A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5pPr>
      <a:lvl6pPr marL="45719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6pPr>
      <a:lvl7pPr marL="9143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7pPr>
      <a:lvl8pPr marL="13715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8pPr>
      <a:lvl9pPr marL="182876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7" indent="-228597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0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7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0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4" indent="-228597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6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1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6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8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0B429-4F6F-EC45-BFD7-38BF6A6206CB}"/>
              </a:ext>
            </a:extLst>
          </p:cNvPr>
          <p:cNvSpPr txBox="1">
            <a:spLocks/>
          </p:cNvSpPr>
          <p:nvPr/>
        </p:nvSpPr>
        <p:spPr>
          <a:xfrm>
            <a:off x="812800" y="2747771"/>
            <a:ext cx="8072582" cy="133191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PRASA Corporate Plan 2021 – 2024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Parliamentary Committee on Transport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 May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7" name="think-cell Slide" r:id="rId3" imgW="270" imgH="270" progId="">
              <p:embed/>
            </p:oleObj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4A8595-CBD5-42DF-ABD8-8423DF61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46998"/>
            <a:ext cx="8029207" cy="6706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PRASA’s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699229-D62E-47D8-83DF-F2D3922F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1564"/>
            <a:ext cx="9906000" cy="4936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D13603-16C9-4DA5-88BF-2F55D64C5E17}"/>
              </a:ext>
            </a:extLst>
          </p:cNvPr>
          <p:cNvSpPr/>
          <p:nvPr/>
        </p:nvSpPr>
        <p:spPr>
          <a:xfrm>
            <a:off x="424069" y="1113182"/>
            <a:ext cx="9117496" cy="80838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PRASA’s strategic intent is to be recognised as a provider and manufacturer of safe and reliable public transport services and products. The pillars are the high-level objectives that define the areas of activities and initiatives that will direct PRASA in the pursuit of its long-term goals.</a:t>
            </a:r>
          </a:p>
        </p:txBody>
      </p:sp>
    </p:spTree>
    <p:extLst>
      <p:ext uri="{BB962C8B-B14F-4D97-AF65-F5344CB8AC3E}">
        <p14:creationId xmlns:p14="http://schemas.microsoft.com/office/powerpoint/2010/main" xmlns="" val="424641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DE1A2-2939-424D-B4F6-9280074E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466"/>
            <a:ext cx="6788728" cy="623454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PRASA: Key Performance Measure improvements in 5 years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4F11973-2052-4B55-B8E2-6FBE84524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6385285"/>
              </p:ext>
            </p:extLst>
          </p:nvPr>
        </p:nvGraphicFramePr>
        <p:xfrm>
          <a:off x="0" y="1099930"/>
          <a:ext cx="9905998" cy="552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10">
                  <a:extLst>
                    <a:ext uri="{9D8B030D-6E8A-4147-A177-3AD203B41FA5}">
                      <a16:colId xmlns:a16="http://schemas.microsoft.com/office/drawing/2014/main" xmlns="" val="2078436160"/>
                    </a:ext>
                  </a:extLst>
                </a:gridCol>
                <a:gridCol w="1276148">
                  <a:extLst>
                    <a:ext uri="{9D8B030D-6E8A-4147-A177-3AD203B41FA5}">
                      <a16:colId xmlns:a16="http://schemas.microsoft.com/office/drawing/2014/main" xmlns="" val="919504647"/>
                    </a:ext>
                  </a:extLst>
                </a:gridCol>
                <a:gridCol w="1276148">
                  <a:extLst>
                    <a:ext uri="{9D8B030D-6E8A-4147-A177-3AD203B41FA5}">
                      <a16:colId xmlns:a16="http://schemas.microsoft.com/office/drawing/2014/main" xmlns="" val="2841056002"/>
                    </a:ext>
                  </a:extLst>
                </a:gridCol>
                <a:gridCol w="1276148">
                  <a:extLst>
                    <a:ext uri="{9D8B030D-6E8A-4147-A177-3AD203B41FA5}">
                      <a16:colId xmlns:a16="http://schemas.microsoft.com/office/drawing/2014/main" xmlns="" val="1672382690"/>
                    </a:ext>
                  </a:extLst>
                </a:gridCol>
                <a:gridCol w="1276148">
                  <a:extLst>
                    <a:ext uri="{9D8B030D-6E8A-4147-A177-3AD203B41FA5}">
                      <a16:colId xmlns:a16="http://schemas.microsoft.com/office/drawing/2014/main" xmlns="" val="1804734715"/>
                    </a:ext>
                  </a:extLst>
                </a:gridCol>
                <a:gridCol w="1276148">
                  <a:extLst>
                    <a:ext uri="{9D8B030D-6E8A-4147-A177-3AD203B41FA5}">
                      <a16:colId xmlns:a16="http://schemas.microsoft.com/office/drawing/2014/main" xmlns="" val="1645584599"/>
                    </a:ext>
                  </a:extLst>
                </a:gridCol>
                <a:gridCol w="1276148">
                  <a:extLst>
                    <a:ext uri="{9D8B030D-6E8A-4147-A177-3AD203B41FA5}">
                      <a16:colId xmlns:a16="http://schemas.microsoft.com/office/drawing/2014/main" xmlns="" val="3221786288"/>
                    </a:ext>
                  </a:extLst>
                </a:gridCol>
              </a:tblGrid>
              <a:tr h="430853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effectLst/>
                        </a:rPr>
                        <a:t>Measure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effectLst/>
                        </a:rPr>
                        <a:t>Baseline 2019/20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effectLst/>
                        </a:rPr>
                        <a:t>2021/22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effectLst/>
                        </a:rPr>
                        <a:t>2022/23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effectLst/>
                        </a:rPr>
                        <a:t>2023/24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effectLst/>
                        </a:rPr>
                        <a:t>2024/25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effectLst/>
                        </a:rPr>
                        <a:t>2025/26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339468655"/>
                  </a:ext>
                </a:extLst>
              </a:tr>
              <a:tr h="439171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effectLst/>
                        </a:rPr>
                        <a:t>R63.5 billion capital investment spend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kern="1200">
                          <a:effectLst/>
                        </a:rPr>
                        <a:t>R2.4</a:t>
                      </a:r>
                      <a:r>
                        <a:rPr lang="en-GB" sz="1200" kern="1200">
                          <a:effectLst/>
                        </a:rPr>
                        <a:t>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R9.7bn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R12.6bn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R12.9bn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R13.7bn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R14.5bn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3755749556"/>
                  </a:ext>
                </a:extLst>
              </a:tr>
              <a:tr h="45471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effectLst/>
                        </a:rPr>
                        <a:t>R15.3 billion revenue generated from operations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R1.8bn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R2bn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R2.8bn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R3.3bn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R3.5bn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R3.7bn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2782600895"/>
                  </a:ext>
                </a:extLst>
              </a:tr>
              <a:tr h="439171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effectLst/>
                        </a:rPr>
                        <a:t>85% network availability by 2025/26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New indicator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60%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65%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75%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80%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85%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4167145626"/>
                  </a:ext>
                </a:extLst>
              </a:tr>
              <a:tr h="679195">
                <a:tc>
                  <a:txBody>
                    <a:bodyPr/>
                    <a:lstStyle/>
                    <a:p>
                      <a:r>
                        <a:rPr lang="en-GB" sz="1200" kern="1200">
                          <a:effectLst/>
                        </a:rPr>
                        <a:t>Fleet availability (old fleet) – 260 train sets available for service by 2025/26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effectLst/>
                        </a:rPr>
                        <a:t>110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193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210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230</a:t>
                      </a:r>
                      <a:endParaRPr lang="en-GB" sz="1100">
                        <a:effectLst/>
                      </a:endParaRPr>
                    </a:p>
                    <a:p>
                      <a:pPr algn="r"/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250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260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1244683861"/>
                  </a:ext>
                </a:extLst>
              </a:tr>
              <a:tr h="614840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effectLst/>
                        </a:rPr>
                        <a:t>15% reduction in personnel costs (non-core skills)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52% of </a:t>
                      </a:r>
                      <a:r>
                        <a:rPr lang="en-GB" sz="1200" kern="1200" dirty="0" err="1">
                          <a:effectLst/>
                        </a:rPr>
                        <a:t>Opex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47% of </a:t>
                      </a:r>
                      <a:r>
                        <a:rPr lang="en-GB" sz="1200" kern="1200" dirty="0" err="1">
                          <a:effectLst/>
                        </a:rPr>
                        <a:t>Opex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44% of </a:t>
                      </a:r>
                      <a:r>
                        <a:rPr lang="en-GB" sz="1200" kern="1200" dirty="0" err="1">
                          <a:effectLst/>
                        </a:rPr>
                        <a:t>Opex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41% of </a:t>
                      </a:r>
                      <a:r>
                        <a:rPr lang="en-GB" sz="1200" kern="1200" dirty="0" err="1">
                          <a:effectLst/>
                        </a:rPr>
                        <a:t>Opex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39% of </a:t>
                      </a:r>
                      <a:r>
                        <a:rPr lang="en-GB" sz="1200" kern="1200" dirty="0" err="1">
                          <a:effectLst/>
                        </a:rPr>
                        <a:t>Opex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37% of </a:t>
                      </a:r>
                      <a:r>
                        <a:rPr lang="en-GB" sz="1200" kern="1200" dirty="0" err="1">
                          <a:effectLst/>
                        </a:rPr>
                        <a:t>Opex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885194134"/>
                  </a:ext>
                </a:extLst>
              </a:tr>
              <a:tr h="614163">
                <a:tc>
                  <a:txBody>
                    <a:bodyPr/>
                    <a:lstStyle/>
                    <a:p>
                      <a:r>
                        <a:rPr lang="en-GB" sz="1200" kern="1200">
                          <a:effectLst/>
                        </a:rPr>
                        <a:t>350 million Metrorail passenger trips by 2025/26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132.7 million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 69 million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238 million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311 million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330 million    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350 million   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451510592"/>
                  </a:ext>
                </a:extLst>
              </a:tr>
              <a:tr h="653351">
                <a:tc>
                  <a:txBody>
                    <a:bodyPr/>
                    <a:lstStyle/>
                    <a:p>
                      <a:r>
                        <a:rPr lang="en-GB" sz="1200" kern="1200">
                          <a:effectLst/>
                        </a:rPr>
                        <a:t>468 000 MLPS passengers by 2025/26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206 000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183</a:t>
                      </a:r>
                      <a:r>
                        <a:rPr lang="en-GB" sz="1200" dirty="0">
                          <a:effectLst/>
                        </a:rPr>
                        <a:t> 000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387</a:t>
                      </a:r>
                      <a:r>
                        <a:rPr lang="en-GB" sz="1200" dirty="0">
                          <a:effectLst/>
                        </a:rPr>
                        <a:t> 000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417</a:t>
                      </a:r>
                      <a:r>
                        <a:rPr lang="en-GB" sz="1200">
                          <a:effectLst/>
                        </a:rPr>
                        <a:t> 000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442</a:t>
                      </a:r>
                      <a:r>
                        <a:rPr lang="en-GB" sz="1200">
                          <a:effectLst/>
                        </a:rPr>
                        <a:t> 000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468</a:t>
                      </a:r>
                      <a:r>
                        <a:rPr lang="en-GB" sz="1200" dirty="0">
                          <a:effectLst/>
                        </a:rPr>
                        <a:t> 000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2082035840"/>
                  </a:ext>
                </a:extLst>
              </a:tr>
              <a:tr h="585787">
                <a:tc>
                  <a:txBody>
                    <a:bodyPr/>
                    <a:lstStyle/>
                    <a:p>
                      <a:r>
                        <a:rPr lang="en-GB" sz="1200" kern="1200">
                          <a:effectLst/>
                        </a:rPr>
                        <a:t>2.6 million Autopax passengers by 2025/26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1.5 million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2 million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2.4 million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2.5 million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2.5 million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2.6 million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1299350322"/>
                  </a:ext>
                </a:extLst>
              </a:tr>
              <a:tr h="614840">
                <a:tc>
                  <a:txBody>
                    <a:bodyPr/>
                    <a:lstStyle/>
                    <a:p>
                      <a:r>
                        <a:rPr lang="en-GB" sz="1200" kern="1200">
                          <a:effectLst/>
                        </a:rPr>
                        <a:t>R969 million Autopax revenue by 2025/26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R425.6m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R565.8m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R783.8m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>
                          <a:effectLst/>
                        </a:rPr>
                        <a:t>R830.8m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R889m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dirty="0">
                          <a:effectLst/>
                        </a:rPr>
                        <a:t>R969m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18" marR="60218" marT="0" marB="0"/>
                </a:tc>
                <a:extLst>
                  <a:ext uri="{0D108BD9-81ED-4DB2-BD59-A6C34878D82A}">
                    <a16:rowId xmlns:a16="http://schemas.microsoft.com/office/drawing/2014/main" xmlns="" val="48896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65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EF055-13F1-4725-A8A5-12D7CFF0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PRASA Pillar Choices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986BA-2D1E-4FB3-B16F-BE69145FD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5C35EF-5BFE-4132-8AD0-F5102B2FCB65}"/>
              </a:ext>
            </a:extLst>
          </p:cNvPr>
          <p:cNvSpPr txBox="1"/>
          <p:nvPr/>
        </p:nvSpPr>
        <p:spPr>
          <a:xfrm>
            <a:off x="294807" y="1257172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Core Service Choices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5083A5-B2AB-4833-B78A-347C090540D1}"/>
              </a:ext>
            </a:extLst>
          </p:cNvPr>
          <p:cNvSpPr txBox="1"/>
          <p:nvPr/>
        </p:nvSpPr>
        <p:spPr>
          <a:xfrm>
            <a:off x="3733368" y="1256625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Stabilize Service Choices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749BC1-BB6C-4C9E-9881-BB903BA637B9}"/>
              </a:ext>
            </a:extLst>
          </p:cNvPr>
          <p:cNvSpPr txBox="1"/>
          <p:nvPr/>
        </p:nvSpPr>
        <p:spPr>
          <a:xfrm>
            <a:off x="7018747" y="1285827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Sustain Service Choices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C38536-F86F-478C-8140-7A90CD935D3F}"/>
              </a:ext>
            </a:extLst>
          </p:cNvPr>
          <p:cNvSpPr txBox="1"/>
          <p:nvPr/>
        </p:nvSpPr>
        <p:spPr>
          <a:xfrm>
            <a:off x="6930536" y="2571928"/>
            <a:ext cx="260032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Ensures that indicators are developed that will give effect to the long-term financial sustainability of the PRASA. </a:t>
            </a:r>
            <a:endParaRPr lang="en-ZA" sz="1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94B869-0B52-4571-8CA9-E65209F2B668}"/>
              </a:ext>
            </a:extLst>
          </p:cNvPr>
          <p:cNvSpPr txBox="1"/>
          <p:nvPr/>
        </p:nvSpPr>
        <p:spPr>
          <a:xfrm>
            <a:off x="3689262" y="2752227"/>
            <a:ext cx="2600326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Expands on the financial indicators to be monitored &amp; emphasizes key governance &amp; institutional issues which must simultaneously be addressed &amp; finally, </a:t>
            </a:r>
            <a:endParaRPr lang="en-ZA" sz="1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D6880F-DD33-4E9D-8842-6CA43A52D9CA}"/>
              </a:ext>
            </a:extLst>
          </p:cNvPr>
          <p:cNvSpPr txBox="1"/>
          <p:nvPr/>
        </p:nvSpPr>
        <p:spPr>
          <a:xfrm>
            <a:off x="263874" y="2745350"/>
            <a:ext cx="2600326" cy="69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Focuses primarily on cash &amp; restoring the cash position of PRASA</a:t>
            </a:r>
            <a:endParaRPr lang="en-ZA" sz="1300" dirty="0"/>
          </a:p>
        </p:txBody>
      </p:sp>
      <p:sp>
        <p:nvSpPr>
          <p:cNvPr id="14" name="Right Arrow 8">
            <a:extLst>
              <a:ext uri="{FF2B5EF4-FFF2-40B4-BE49-F238E27FC236}">
                <a16:creationId xmlns:a16="http://schemas.microsoft.com/office/drawing/2014/main" xmlns="" id="{FB308898-EBEB-458E-AAAB-6DF32D33429A}"/>
              </a:ext>
            </a:extLst>
          </p:cNvPr>
          <p:cNvSpPr/>
          <p:nvPr/>
        </p:nvSpPr>
        <p:spPr>
          <a:xfrm>
            <a:off x="3057873" y="1850446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5" name="Right Arrow 9">
            <a:extLst>
              <a:ext uri="{FF2B5EF4-FFF2-40B4-BE49-F238E27FC236}">
                <a16:creationId xmlns:a16="http://schemas.microsoft.com/office/drawing/2014/main" xmlns="" id="{73CECB34-5C3A-410F-B2FD-B16B1F4E3383}"/>
              </a:ext>
            </a:extLst>
          </p:cNvPr>
          <p:cNvSpPr/>
          <p:nvPr/>
        </p:nvSpPr>
        <p:spPr>
          <a:xfrm>
            <a:off x="6434779" y="1931201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73B0F8-EABD-43E0-8921-ABFE0E405A7D}"/>
              </a:ext>
            </a:extLst>
          </p:cNvPr>
          <p:cNvSpPr txBox="1"/>
          <p:nvPr/>
        </p:nvSpPr>
        <p:spPr>
          <a:xfrm>
            <a:off x="294806" y="1722836"/>
            <a:ext cx="2512115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Phase 1: Fix the Core Plan</a:t>
            </a:r>
          </a:p>
          <a:p>
            <a:pPr algn="ctr"/>
            <a:r>
              <a:rPr lang="en-US" sz="1300" b="1" dirty="0"/>
              <a:t> (8 – 12 Months)</a:t>
            </a:r>
          </a:p>
          <a:p>
            <a:pPr algn="ctr"/>
            <a:r>
              <a:rPr lang="en-US" sz="1300" b="1" dirty="0"/>
              <a:t> 2021 FY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36A3F7-0A82-4949-8C66-FCAC599250F4}"/>
              </a:ext>
            </a:extLst>
          </p:cNvPr>
          <p:cNvSpPr txBox="1"/>
          <p:nvPr/>
        </p:nvSpPr>
        <p:spPr>
          <a:xfrm>
            <a:off x="3733368" y="1737183"/>
            <a:ext cx="2512115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Phase 2: Stabilization</a:t>
            </a:r>
          </a:p>
          <a:p>
            <a:pPr algn="ctr"/>
            <a:r>
              <a:rPr lang="en-US" sz="1300" b="1" dirty="0"/>
              <a:t> (12 -24 Months)   </a:t>
            </a:r>
          </a:p>
          <a:p>
            <a:pPr algn="ctr"/>
            <a:r>
              <a:rPr lang="en-US" sz="1300" b="1" dirty="0"/>
              <a:t>2022-2023</a:t>
            </a:r>
            <a:endParaRPr lang="en-ZA" sz="13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83CACD-F4D9-4C99-BEB8-64755030CE75}"/>
              </a:ext>
            </a:extLst>
          </p:cNvPr>
          <p:cNvSpPr txBox="1"/>
          <p:nvPr/>
        </p:nvSpPr>
        <p:spPr>
          <a:xfrm>
            <a:off x="7030478" y="1746443"/>
            <a:ext cx="2500384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Phase 3:Sustainability </a:t>
            </a:r>
          </a:p>
          <a:p>
            <a:pPr algn="ctr"/>
            <a:r>
              <a:rPr lang="en-US" sz="1300" b="1" dirty="0"/>
              <a:t>36-48 Months </a:t>
            </a:r>
          </a:p>
          <a:p>
            <a:pPr algn="ctr"/>
            <a:r>
              <a:rPr lang="en-US" sz="1300" b="1" dirty="0"/>
              <a:t>2023-2026</a:t>
            </a:r>
            <a:endParaRPr lang="en-ZA" sz="13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C3740B-5E86-476C-9404-3CF647B1AF33}"/>
              </a:ext>
            </a:extLst>
          </p:cNvPr>
          <p:cNvSpPr txBox="1"/>
          <p:nvPr/>
        </p:nvSpPr>
        <p:spPr>
          <a:xfrm>
            <a:off x="375138" y="4054720"/>
            <a:ext cx="9095832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b="1" dirty="0"/>
              <a:t>The approach is designed to ensure that financial recovery is not only achieved, but more importantly, that progress is institutionalized &amp; sustained. </a:t>
            </a:r>
            <a:endParaRPr lang="en-ZA" sz="1463" b="1" dirty="0"/>
          </a:p>
        </p:txBody>
      </p:sp>
    </p:spTree>
    <p:extLst>
      <p:ext uri="{BB962C8B-B14F-4D97-AF65-F5344CB8AC3E}">
        <p14:creationId xmlns:p14="http://schemas.microsoft.com/office/powerpoint/2010/main" xmlns="" val="183145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2" y="2877361"/>
            <a:ext cx="8543925" cy="2852737"/>
          </a:xfrm>
        </p:spPr>
        <p:txBody>
          <a:bodyPr/>
          <a:lstStyle/>
          <a:p>
            <a:r>
              <a:rPr lang="en-US" b="1" dirty="0"/>
              <a:t>Pillar 1: </a:t>
            </a:r>
            <a:br>
              <a:rPr lang="en-US" b="1" dirty="0"/>
            </a:br>
            <a:r>
              <a:rPr lang="en-US" sz="3600" b="1" kern="1200" dirty="0"/>
              <a:t>Drive stability of leadership and skilled</a:t>
            </a:r>
            <a:r>
              <a:rPr lang="en-US" sz="3600" b="1" dirty="0"/>
              <a:t>, capable and performing  workforce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dirty="0">
                <a:solidFill>
                  <a:srgbClr val="FF9900"/>
                </a:solidFill>
              </a:rPr>
              <a:t/>
            </a:r>
            <a:br>
              <a:rPr lang="en-US" sz="2800" b="1" dirty="0">
                <a:solidFill>
                  <a:srgbClr val="FF9900"/>
                </a:solidFill>
              </a:rPr>
            </a:br>
            <a:r>
              <a:rPr lang="en-US" altLang="en-US" sz="2800" b="1" dirty="0">
                <a:solidFill>
                  <a:srgbClr val="FF9900"/>
                </a:solidFill>
              </a:rPr>
              <a:t>Accelerating transformation towards greater economic participation through Employment Equity Plans and Skills Development</a:t>
            </a:r>
            <a:r>
              <a:rPr lang="en-GB" sz="2800" b="1" kern="1200" dirty="0">
                <a:solidFill>
                  <a:srgbClr val="FF9900"/>
                </a:solidFill>
              </a:rPr>
              <a:t/>
            </a:r>
            <a:br>
              <a:rPr lang="en-GB" sz="2800" b="1" kern="1200" dirty="0">
                <a:solidFill>
                  <a:srgbClr val="FF9900"/>
                </a:solidFill>
              </a:rPr>
            </a:br>
            <a:endParaRPr lang="en-GB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47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0D006-8B3B-46A1-850A-6A888F8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91" y="21986"/>
            <a:ext cx="6788728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PRASA Values  &amp; Behaviour Descriptors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35FF33-5DC3-46BE-922C-9C8F1109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3" y="1069640"/>
            <a:ext cx="9295394" cy="15235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14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78119A-EC2C-4365-AAFC-53690D2B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" y="2292626"/>
            <a:ext cx="9881219" cy="4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32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197611" y="2921940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>
            <a:off x="6412580" y="2819242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166661" y="1420307"/>
            <a:ext cx="3243221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Phase 1: 2021-2022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ZA" sz="1300" b="1" dirty="0"/>
              <a:t>Organisational culture – Change Management 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ZA" sz="1300" b="1" dirty="0"/>
              <a:t>HCM Governance , Compliance &amp; Performance  Improvement 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US" sz="1300" b="1" dirty="0"/>
              <a:t>Business Focused Skills development 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US" sz="1300" b="1" dirty="0"/>
              <a:t>Employee Relations Climate Improvement </a:t>
            </a:r>
            <a:endParaRPr lang="en-ZA" sz="1300" b="1" dirty="0"/>
          </a:p>
          <a:p>
            <a:r>
              <a:rPr lang="en-US" sz="1300" b="1" dirty="0"/>
              <a:t>Building Agile &amp; Resilient workforce </a:t>
            </a:r>
            <a:endParaRPr lang="en-US" sz="1300" b="1" dirty="0">
              <a:cs typeface="Calibri"/>
            </a:endParaRPr>
          </a:p>
          <a:p>
            <a:r>
              <a:rPr lang="en-US" sz="1300" b="1" dirty="0" err="1">
                <a:cs typeface="Calibri"/>
              </a:rPr>
              <a:t>Organisational</a:t>
            </a:r>
            <a:r>
              <a:rPr lang="en-US" sz="1300" b="1" dirty="0">
                <a:cs typeface="Calibri"/>
              </a:rPr>
              <a:t> Structures Review in line with Business Operating Model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1405" y="1495231"/>
            <a:ext cx="28279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Phase 3:2023-2026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US" sz="1300" b="1" dirty="0"/>
              <a:t>Driving culture change agenda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ZA" sz="1300" b="1" dirty="0" err="1"/>
              <a:t>HCM</a:t>
            </a:r>
            <a:r>
              <a:rPr lang="en-ZA" sz="1300" b="1" dirty="0"/>
              <a:t> Governance , Compliance &amp; Performance  Improvement 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IN" sz="1300" b="1" dirty="0"/>
              <a:t>Integrated Talent Management </a:t>
            </a:r>
          </a:p>
          <a:p>
            <a:r>
              <a:rPr lang="en-US" sz="1300" b="1" dirty="0"/>
              <a:t>Improved Employee Relations Climate</a:t>
            </a:r>
          </a:p>
          <a:p>
            <a:r>
              <a:rPr lang="en-US" sz="1300" b="1" dirty="0"/>
              <a:t>Building Resilient workforce </a:t>
            </a:r>
          </a:p>
          <a:p>
            <a:r>
              <a:rPr lang="en-US" sz="1300" b="1" dirty="0"/>
              <a:t>Lean </a:t>
            </a:r>
            <a:r>
              <a:rPr lang="en-US" sz="1300" b="1" dirty="0" err="1"/>
              <a:t>Organisational</a:t>
            </a:r>
            <a:r>
              <a:rPr lang="en-US" sz="1300" b="1" dirty="0"/>
              <a:t> Structures</a:t>
            </a:r>
            <a:endParaRPr lang="en-US" sz="1300" dirty="0"/>
          </a:p>
          <a:p>
            <a:pPr defTabSz="779173">
              <a:spcAft>
                <a:spcPts val="200"/>
              </a:spcAft>
              <a:defRPr/>
            </a:pPr>
            <a:r>
              <a:rPr lang="en-US" sz="1300" b="1" dirty="0"/>
              <a:t>Employee Recognition &amp; Reward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29995" y="1017658"/>
            <a:ext cx="324322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672553" y="1017658"/>
            <a:ext cx="256089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105455" y="1017658"/>
            <a:ext cx="27006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Sustain Service Choices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9EA6FC-5254-4C5C-922B-AD3E2C0DEF4E}"/>
              </a:ext>
            </a:extLst>
          </p:cNvPr>
          <p:cNvSpPr txBox="1"/>
          <p:nvPr/>
        </p:nvSpPr>
        <p:spPr>
          <a:xfrm>
            <a:off x="3645169" y="1420307"/>
            <a:ext cx="3243221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Phase 2: 2022-2023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US" sz="1300" b="1" dirty="0"/>
              <a:t>Driving culture change agenda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ZA" sz="1300" b="1" dirty="0"/>
              <a:t>HCM Governance , Compliance &amp; Performance  Improvement 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IN" sz="1300" b="1" dirty="0"/>
              <a:t>Integrated Talent Management 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US" sz="1300" b="1" dirty="0"/>
              <a:t>Improved Employee Relations Climate </a:t>
            </a:r>
          </a:p>
          <a:p>
            <a:r>
              <a:rPr lang="en-US" sz="1300" b="1" dirty="0" err="1">
                <a:cs typeface="Calibri"/>
              </a:rPr>
              <a:t>Organisational</a:t>
            </a:r>
            <a:r>
              <a:rPr lang="en-US" sz="1300" b="1" dirty="0">
                <a:cs typeface="Calibri"/>
              </a:rPr>
              <a:t> Structures Review in line with Business Operating Model </a:t>
            </a:r>
          </a:p>
          <a:p>
            <a:pPr defTabSz="779173">
              <a:spcAft>
                <a:spcPts val="200"/>
              </a:spcAft>
              <a:defRPr/>
            </a:pPr>
            <a:r>
              <a:rPr lang="en-US" sz="1300" b="1" dirty="0"/>
              <a:t>Employee Recognition &amp; Reward </a:t>
            </a:r>
          </a:p>
          <a:p>
            <a:pPr defTabSz="779173">
              <a:spcAft>
                <a:spcPts val="200"/>
              </a:spcAft>
              <a:defRPr/>
            </a:pPr>
            <a:endParaRPr lang="en-US" sz="11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C193CC1-3888-4AEE-B31A-4A2EA1C4C701}"/>
              </a:ext>
            </a:extLst>
          </p:cNvPr>
          <p:cNvSpPr txBox="1">
            <a:spLocks/>
          </p:cNvSpPr>
          <p:nvPr/>
        </p:nvSpPr>
        <p:spPr>
          <a:xfrm>
            <a:off x="172269" y="60828"/>
            <a:ext cx="7864759" cy="5425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9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6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Our People Choices</a:t>
            </a:r>
            <a:endParaRPr lang="en-ZA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30BECB9-9BCB-4D29-A0F7-E452C0B10467}"/>
              </a:ext>
            </a:extLst>
          </p:cNvPr>
          <p:cNvSpPr txBox="1"/>
          <p:nvPr/>
        </p:nvSpPr>
        <p:spPr>
          <a:xfrm>
            <a:off x="4343430" y="309586"/>
            <a:ext cx="3185753" cy="30777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cs typeface="Calibri"/>
              </a:rPr>
              <a:t>GETTING HCM BASIC RIGHT FIRST 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95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A1AFE0-1F33-406A-9BFE-311DC928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7" y="144916"/>
            <a:ext cx="8103476" cy="623454"/>
          </a:xfrm>
        </p:spPr>
        <p:txBody>
          <a:bodyPr>
            <a:noAutofit/>
          </a:bodyPr>
          <a:lstStyle/>
          <a:p>
            <a:r>
              <a:rPr lang="en-US" dirty="0"/>
              <a:t>Labour Costs reduction strategies over 5 years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B34BB-F30E-4AE2-8779-CA1B8D58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37" y="1243130"/>
            <a:ext cx="9571326" cy="48465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Automation of Time &amp; attendance (payroll) linked to biometrics</a:t>
            </a:r>
          </a:p>
          <a:p>
            <a:pPr>
              <a:spcAft>
                <a:spcPts val="600"/>
              </a:spcAft>
            </a:pPr>
            <a:r>
              <a:rPr lang="en-US" dirty="0"/>
              <a:t>Strategic use of Overtime in line with approved work schedules</a:t>
            </a:r>
          </a:p>
          <a:p>
            <a:pPr>
              <a:spcAft>
                <a:spcPts val="600"/>
              </a:spcAft>
            </a:pPr>
            <a:r>
              <a:rPr lang="en-US" dirty="0"/>
              <a:t>Review of conditions of service </a:t>
            </a:r>
          </a:p>
          <a:p>
            <a:pPr>
              <a:spcAft>
                <a:spcPts val="600"/>
              </a:spcAft>
            </a:pPr>
            <a:r>
              <a:rPr lang="en-US" dirty="0"/>
              <a:t>Review the 5-day worker &amp; 6-day worker – Move to a 24hr &amp; 7-day operations </a:t>
            </a:r>
          </a:p>
          <a:p>
            <a:pPr>
              <a:spcAft>
                <a:spcPts val="600"/>
              </a:spcAft>
            </a:pPr>
            <a:r>
              <a:rPr lang="en-US" dirty="0"/>
              <a:t>HCM Administration automation </a:t>
            </a:r>
          </a:p>
          <a:p>
            <a:pPr>
              <a:spcAft>
                <a:spcPts val="600"/>
              </a:spcAft>
            </a:pPr>
            <a:r>
              <a:rPr lang="en-US" dirty="0"/>
              <a:t>Continuous improvement program (Productivity vs Efficiency using 6 sigma)</a:t>
            </a:r>
          </a:p>
          <a:p>
            <a:pPr>
              <a:spcAft>
                <a:spcPts val="600"/>
              </a:spcAft>
            </a:pPr>
            <a:r>
              <a:rPr lang="en-US" dirty="0"/>
              <a:t>Identify &amp; eliminate redundancies &amp; duplications in line with operating model</a:t>
            </a:r>
          </a:p>
          <a:p>
            <a:pPr>
              <a:spcAft>
                <a:spcPts val="600"/>
              </a:spcAft>
            </a:pPr>
            <a:r>
              <a:rPr lang="en-US" dirty="0"/>
              <a:t>Cross train employees (Multitasking, Cross functional projects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302159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989902"/>
            <a:ext cx="8543925" cy="2852737"/>
          </a:xfrm>
        </p:spPr>
        <p:txBody>
          <a:bodyPr/>
          <a:lstStyle/>
          <a:p>
            <a:r>
              <a:rPr lang="en-US" b="1" dirty="0"/>
              <a:t>Pillar 2: </a:t>
            </a:r>
            <a:br>
              <a:rPr lang="en-US" b="1" dirty="0"/>
            </a:br>
            <a:r>
              <a:rPr lang="en-GB" b="1" dirty="0"/>
              <a:t>Recover Performance of Rail and Autopax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US" sz="3600" b="1" dirty="0">
                <a:solidFill>
                  <a:srgbClr val="FF9900"/>
                </a:solidFill>
              </a:rPr>
              <a:t/>
            </a:r>
            <a:br>
              <a:rPr lang="en-US" sz="3600" b="1" dirty="0">
                <a:solidFill>
                  <a:srgbClr val="FF9900"/>
                </a:solidFill>
              </a:rPr>
            </a:br>
            <a:r>
              <a:rPr lang="en-US" altLang="en-US" sz="3600" b="1" dirty="0">
                <a:solidFill>
                  <a:srgbClr val="FF9900"/>
                </a:solidFill>
              </a:rPr>
              <a:t>Public transport that enables social emancipation and an economy that works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766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>
            <a:extLst>
              <a:ext uri="{FF2B5EF4-FFF2-40B4-BE49-F238E27FC236}">
                <a16:creationId xmlns:a16="http://schemas.microsoft.com/office/drawing/2014/main" xmlns="" id="{16018D12-729F-4AC1-839E-95D414A7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804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Metrorail: Top 10 Priority Corridors Resumption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FB1094-AF52-4348-BAE8-6E5D9B3E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79" y="1257300"/>
            <a:ext cx="8839200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E9B519-6585-418E-90DE-42341D47EC32}"/>
              </a:ext>
            </a:extLst>
          </p:cNvPr>
          <p:cNvSpPr txBox="1"/>
          <p:nvPr/>
        </p:nvSpPr>
        <p:spPr>
          <a:xfrm>
            <a:off x="485503" y="5452654"/>
            <a:ext cx="89349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Priority Line Selection: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Corridors normally carrying the majority of rail commuters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Covering stations with highest volumes of commuters (Super-core stations and Core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line with the recovery schedule for Infrastructure, Stations, Rolling Stock and Security)</a:t>
            </a:r>
            <a:endParaRPr lang="en-GB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E901BFEE-A5AE-4AF0-8CFB-59CEAEE6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0" y="98343"/>
            <a:ext cx="6788151" cy="623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 Our Metrorail Choices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0F9B5080-2881-4D69-B1F8-24BFC567E5B5}"/>
              </a:ext>
            </a:extLst>
          </p:cNvPr>
          <p:cNvSpPr/>
          <p:nvPr/>
        </p:nvSpPr>
        <p:spPr>
          <a:xfrm>
            <a:off x="3567239" y="2663825"/>
            <a:ext cx="425450" cy="4032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463"/>
          </a:p>
        </p:txBody>
      </p:sp>
      <p:sp>
        <p:nvSpPr>
          <p:cNvPr id="12296" name="TextBox 14">
            <a:extLst>
              <a:ext uri="{FF2B5EF4-FFF2-40B4-BE49-F238E27FC236}">
                <a16:creationId xmlns:a16="http://schemas.microsoft.com/office/drawing/2014/main" xmlns="" id="{ECE2FEF9-809D-4871-A384-B0F53930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1" y="1127580"/>
            <a:ext cx="3104275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  <a:latin typeface="+mn-lt"/>
              </a:rPr>
              <a:t>Core Service Choices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250DCD-6484-4E20-9BC6-F596D491D7D4}"/>
              </a:ext>
            </a:extLst>
          </p:cNvPr>
          <p:cNvSpPr txBox="1"/>
          <p:nvPr/>
        </p:nvSpPr>
        <p:spPr>
          <a:xfrm>
            <a:off x="73630" y="1427649"/>
            <a:ext cx="310427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b="1" dirty="0">
                <a:latin typeface="Century Gothic" panose="020B0502020202020204" pitchFamily="34" charset="0"/>
              </a:rPr>
              <a:t>PHASE 1: 2021 - 2022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Mabopane – Pretoria </a:t>
            </a:r>
          </a:p>
          <a:p>
            <a:pPr marL="342900" lvl="0" indent="-342900">
              <a:buFontTx/>
              <a:buAutoNum type="arabicPeriod"/>
            </a:pPr>
            <a:r>
              <a:rPr lang="en-US" sz="1300" dirty="0">
                <a:latin typeface="+mn-lt"/>
              </a:rPr>
              <a:t>Leralla – </a:t>
            </a:r>
            <a:r>
              <a:rPr lang="en-US" sz="1300" dirty="0" err="1">
                <a:solidFill>
                  <a:prstClr val="black"/>
                </a:solidFill>
                <a:latin typeface="Calibri" panose="020F0502020204030204"/>
              </a:rPr>
              <a:t>Daveyton</a:t>
            </a: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 – Germiston </a:t>
            </a:r>
          </a:p>
          <a:p>
            <a:pPr marL="342900" lvl="0" indent="-342900">
              <a:buFontTx/>
              <a:buAutoNum type="arabicPeriod"/>
            </a:pPr>
            <a:r>
              <a:rPr lang="en-US" sz="1300" dirty="0">
                <a:latin typeface="+mn-lt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Calibri" panose="020F0502020204030204"/>
              </a:rPr>
              <a:t>Daveyton</a:t>
            </a:r>
            <a:r>
              <a:rPr lang="en-US" sz="1300" dirty="0">
                <a:solidFill>
                  <a:prstClr val="black"/>
                </a:solidFill>
                <a:latin typeface="Calibri" panose="020F0502020204030204"/>
              </a:rPr>
              <a:t> – Germiston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Johannesburg – Naledi 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Pienaarspoort – Pretoria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Saulsville – Pretoria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Pretoria – Kaalfontein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Cape Town – Khayelitsha/Kaapteinsklip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Cape Town – Simonstown (WNB &amp; ATL)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Cape Town – Strand </a:t>
            </a:r>
          </a:p>
          <a:p>
            <a:pPr marL="342900" indent="-342900">
              <a:buAutoNum type="arabicPeriod"/>
              <a:defRPr/>
            </a:pPr>
            <a:r>
              <a:rPr lang="en-US" sz="1300" dirty="0">
                <a:latin typeface="+mn-lt"/>
              </a:rPr>
              <a:t>Umlazi – KwaMashu (Including Bridge City)</a:t>
            </a:r>
          </a:p>
          <a:p>
            <a:pPr marL="342900" indent="-342900">
              <a:buAutoNum type="arabicPeriod"/>
              <a:defRPr/>
            </a:pP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D512B-C426-42E8-8457-2B2BDF0B8AE4}"/>
              </a:ext>
            </a:extLst>
          </p:cNvPr>
          <p:cNvSpPr txBox="1"/>
          <p:nvPr/>
        </p:nvSpPr>
        <p:spPr>
          <a:xfrm>
            <a:off x="3992689" y="1537950"/>
            <a:ext cx="25467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entury Gothic" panose="020B0502020202020204" pitchFamily="34" charset="0"/>
              </a:rPr>
              <a:t>PHASE 2:  2022 - 2023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Residensia – New Canada </a:t>
            </a:r>
          </a:p>
          <a:p>
            <a:pPr marL="342900" indent="-342900">
              <a:buAutoNum type="arabicPeriod"/>
            </a:pPr>
            <a:r>
              <a:rPr lang="en-US" sz="1300" dirty="0" err="1">
                <a:latin typeface="+mn-lt"/>
              </a:rPr>
              <a:t>Kwesine</a:t>
            </a:r>
            <a:r>
              <a:rPr lang="en-US" sz="1300" dirty="0">
                <a:latin typeface="+mn-lt"/>
              </a:rPr>
              <a:t> – Germiston 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Cape Town – Stellenbosch 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Belville – Wellington 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Keslo – Reunion 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Randfontein – Johannesburg 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Springs – Dunswart 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Crossmoor - Durban 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Pinetown – Durban 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2FBEA4EB-C2F7-475B-AF2E-39F63769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213" y="1127580"/>
            <a:ext cx="3104276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Stabilise Service Choices 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935AD8B8-9E31-40AC-9B6C-28205F63A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1096234"/>
            <a:ext cx="2918807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Sustain Service Choices </a:t>
            </a:r>
          </a:p>
        </p:txBody>
      </p:sp>
      <p:sp>
        <p:nvSpPr>
          <p:cNvPr id="18" name="Right Arrow 8">
            <a:extLst>
              <a:ext uri="{FF2B5EF4-FFF2-40B4-BE49-F238E27FC236}">
                <a16:creationId xmlns:a16="http://schemas.microsoft.com/office/drawing/2014/main" xmlns="" id="{7A0C3E40-17DA-4040-B9EA-8358EC36AE71}"/>
              </a:ext>
            </a:extLst>
          </p:cNvPr>
          <p:cNvSpPr/>
          <p:nvPr/>
        </p:nvSpPr>
        <p:spPr>
          <a:xfrm>
            <a:off x="6266665" y="2663825"/>
            <a:ext cx="425450" cy="4032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463"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5F1F9251-1B70-4282-9085-B89B314F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940" y="4653770"/>
            <a:ext cx="538384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+mn-lt"/>
              </a:rPr>
              <a:t>***</a:t>
            </a:r>
            <a:r>
              <a:rPr lang="en-US" altLang="en-US" sz="1300" b="1" dirty="0">
                <a:latin typeface="+mn-lt"/>
              </a:rPr>
              <a:t>Key  KPI’s </a:t>
            </a:r>
            <a:r>
              <a:rPr lang="en-US" altLang="en-US" sz="1300" dirty="0">
                <a:latin typeface="+mn-lt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+mn-lt"/>
              </a:rPr>
              <a:t>1. Train Schedule &amp; Time-Keeping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+mn-lt"/>
              </a:rPr>
              <a:t>2. Passenger Numbers &amp; Fare Revenue – supported by new ticketing systems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+mn-lt"/>
              </a:rPr>
              <a:t>3. Operating Safety and  Security Incidents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F6CEA8-739C-4C55-87FC-3131235E5890}"/>
              </a:ext>
            </a:extLst>
          </p:cNvPr>
          <p:cNvSpPr txBox="1"/>
          <p:nvPr/>
        </p:nvSpPr>
        <p:spPr>
          <a:xfrm>
            <a:off x="6938525" y="1537950"/>
            <a:ext cx="291880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300" b="1" dirty="0">
                <a:latin typeface="Century Gothic" panose="020B0502020202020204" pitchFamily="34" charset="0"/>
              </a:rPr>
              <a:t>PHASE 3:  2023 - 2026 </a:t>
            </a:r>
          </a:p>
          <a:p>
            <a:pPr lvl="1" indent="-373063"/>
            <a:r>
              <a:rPr lang="en-US" sz="1300" b="1" dirty="0">
                <a:latin typeface="Century Gothic" panose="020B0502020202020204" pitchFamily="34" charset="0"/>
              </a:rPr>
              <a:t>Future expansion</a:t>
            </a:r>
          </a:p>
          <a:p>
            <a:pPr marL="342900" indent="-342900">
              <a:buAutoNum type="arabicPeriod"/>
            </a:pPr>
            <a:r>
              <a:rPr lang="en-US" sz="1300" dirty="0" err="1">
                <a:latin typeface="+mn-lt"/>
              </a:rPr>
              <a:t>Hammanskraal</a:t>
            </a:r>
            <a:r>
              <a:rPr lang="en-US" sz="1300" dirty="0">
                <a:latin typeface="+mn-lt"/>
              </a:rPr>
              <a:t> – Pretoria</a:t>
            </a:r>
          </a:p>
          <a:p>
            <a:pPr marL="342900" indent="-342900">
              <a:buAutoNum type="arabicPeriod"/>
            </a:pPr>
            <a:r>
              <a:rPr lang="en-US" sz="1300" dirty="0" err="1">
                <a:latin typeface="+mn-lt"/>
              </a:rPr>
              <a:t>Siyabuswa</a:t>
            </a:r>
            <a:r>
              <a:rPr lang="en-US" sz="1300" dirty="0">
                <a:latin typeface="+mn-lt"/>
              </a:rPr>
              <a:t> - Pretoria</a:t>
            </a:r>
          </a:p>
          <a:p>
            <a:pPr marL="342900" indent="-342900">
              <a:buAutoNum type="arabicPeriod"/>
            </a:pPr>
            <a:r>
              <a:rPr lang="en-US" sz="1300" dirty="0">
                <a:latin typeface="+mn-lt"/>
              </a:rPr>
              <a:t>Motherwell – </a:t>
            </a:r>
            <a:r>
              <a:rPr lang="en-US" sz="1300" dirty="0" err="1">
                <a:latin typeface="+mn-lt"/>
              </a:rPr>
              <a:t>Gqeberha</a:t>
            </a:r>
            <a:endParaRPr lang="en-US" sz="1300" dirty="0"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1300" dirty="0" err="1">
                <a:latin typeface="+mn-lt"/>
              </a:rPr>
              <a:t>Umdantsane</a:t>
            </a:r>
            <a:r>
              <a:rPr lang="en-US" sz="1300" dirty="0">
                <a:latin typeface="+mn-lt"/>
              </a:rPr>
              <a:t>-East London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+mn-lt"/>
              </a:rPr>
              <a:t>Lanseria – Johannesburg </a:t>
            </a:r>
          </a:p>
          <a:p>
            <a:pPr marL="342900" indent="-342900">
              <a:buAutoNum type="arabicPeriod"/>
            </a:pPr>
            <a:endParaRPr lang="en-US" sz="1300" dirty="0">
              <a:latin typeface="+mn-lt"/>
            </a:endParaRPr>
          </a:p>
          <a:p>
            <a:pPr marL="342900" indent="-342900">
              <a:buAutoNum type="arabicPeriod"/>
            </a:pPr>
            <a:endParaRPr lang="en-US" sz="1300" dirty="0">
              <a:latin typeface="Century Gothic" panose="020B0502020202020204" pitchFamily="34" charset="0"/>
            </a:endParaRPr>
          </a:p>
          <a:p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B2F617-C454-438D-9D9B-F4421D6A6042}"/>
              </a:ext>
            </a:extLst>
          </p:cNvPr>
          <p:cNvSpPr txBox="1"/>
          <p:nvPr/>
        </p:nvSpPr>
        <p:spPr>
          <a:xfrm>
            <a:off x="73630" y="4233963"/>
            <a:ext cx="3493609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Facilities management (cleaning, horticulture &amp; maintenance)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CIP- Capital Intervention Program -  </a:t>
            </a:r>
            <a:r>
              <a:rPr lang="en-US" sz="1300" dirty="0">
                <a:solidFill>
                  <a:schemeClr val="tx1"/>
                </a:solidFill>
              </a:rPr>
              <a:t>Repair stations quickly by restoration of ablutions, lighting &amp; electricity, ticket offices &amp; general building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/>
              <a:t>ABT</a:t>
            </a:r>
            <a:r>
              <a:rPr lang="en-US" sz="1300" dirty="0"/>
              <a:t>- Alternative Building Technology - </a:t>
            </a:r>
            <a:r>
              <a:rPr lang="en-US" sz="1300" dirty="0">
                <a:solidFill>
                  <a:schemeClr val="tx1"/>
                </a:solidFill>
              </a:rPr>
              <a:t>Using repurposed containers to provide ticketing offices, ablutions &amp; services to 41 stations that have been totally </a:t>
            </a:r>
            <a:r>
              <a:rPr lang="en-US" sz="1300" dirty="0" err="1">
                <a:solidFill>
                  <a:schemeClr val="tx1"/>
                </a:solidFill>
              </a:rPr>
              <a:t>vandalised</a:t>
            </a:r>
            <a:r>
              <a:rPr lang="en-US" sz="1300" dirty="0">
                <a:solidFill>
                  <a:schemeClr val="tx1"/>
                </a:solidFill>
              </a:rPr>
              <a:t>. Q1 2021/22 </a:t>
            </a:r>
          </a:p>
        </p:txBody>
      </p:sp>
    </p:spTree>
    <p:extLst>
      <p:ext uri="{BB962C8B-B14F-4D97-AF65-F5344CB8AC3E}">
        <p14:creationId xmlns:p14="http://schemas.microsoft.com/office/powerpoint/2010/main" xmlns="" val="236876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0D006-8B3B-46A1-850A-6A888F8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2" y="136522"/>
            <a:ext cx="8330440" cy="62345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PRASA  Mandate per </a:t>
            </a:r>
            <a:r>
              <a:rPr lang="en-ZA" sz="28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LSA</a:t>
            </a:r>
            <a:r>
              <a:rPr lang="en-Z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(1989), as amended.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F4E14-CB6B-457E-AAED-061E8F04B68E}"/>
              </a:ext>
            </a:extLst>
          </p:cNvPr>
          <p:cNvSpPr txBox="1"/>
          <p:nvPr/>
        </p:nvSpPr>
        <p:spPr>
          <a:xfrm>
            <a:off x="253892" y="6151418"/>
            <a:ext cx="71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PRASA is a Schedule 3B Government Enterprise as per PFMA</a:t>
            </a:r>
            <a:endParaRPr lang="en-GB" b="1" dirty="0"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7E892A5-5486-46E0-A64A-7FF68B848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1168616"/>
              </p:ext>
            </p:extLst>
          </p:nvPr>
        </p:nvGraphicFramePr>
        <p:xfrm>
          <a:off x="100496" y="1227666"/>
          <a:ext cx="782430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4280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7782" y="95250"/>
            <a:ext cx="6640368" cy="6238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Central Line  </a:t>
            </a:r>
            <a:endParaRPr lang="en-ZA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147782" y="1063913"/>
            <a:ext cx="2955925" cy="3683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>Core Service Choices </a:t>
            </a:r>
          </a:p>
        </p:txBody>
      </p:sp>
      <p:sp>
        <p:nvSpPr>
          <p:cNvPr id="13318" name="TextBox 17"/>
          <p:cNvSpPr txBox="1">
            <a:spLocks noChangeArrowheads="1"/>
          </p:cNvSpPr>
          <p:nvPr/>
        </p:nvSpPr>
        <p:spPr bwMode="auto">
          <a:xfrm>
            <a:off x="4102245" y="1063913"/>
            <a:ext cx="2511425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Stabilize Service Choices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4932" y="1527573"/>
            <a:ext cx="3494087" cy="370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latin typeface="+mn-lt"/>
                <a:cs typeface="+mn-cs"/>
              </a:rPr>
              <a:t>Phase 1: 2021-2022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Follow up &amp; ensure that the illegal settlements on the Central Line are removed so that assets can be reinstated, &amp; trains can run</a:t>
            </a:r>
            <a:endParaRPr lang="en-US" sz="13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+mn-lt"/>
                <a:ea typeface="+mn-lt"/>
                <a:cs typeface="+mn-lt"/>
              </a:rPr>
              <a:t>Walling design &amp; construction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+mn-lt"/>
                <a:ea typeface="+mn-lt"/>
                <a:cs typeface="+mn-lt"/>
              </a:rPr>
              <a:t>Roll-out added security interventions for infrastructure protection (RPAS, E-Guarding &amp; Response vehicles)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Rehabilitation of </a:t>
            </a:r>
            <a:r>
              <a:rPr lang="en-US" sz="1300" dirty="0" err="1">
                <a:latin typeface="+mn-lt"/>
                <a:ea typeface="+mn-lt"/>
                <a:cs typeface="+mn-lt"/>
              </a:rPr>
              <a:t>Perway</a:t>
            </a:r>
            <a:r>
              <a:rPr lang="en-US" sz="1300" dirty="0">
                <a:latin typeface="+mn-lt"/>
                <a:ea typeface="+mn-lt"/>
                <a:cs typeface="+mn-lt"/>
              </a:rPr>
              <a:t> System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+mn-lt"/>
                <a:ea typeface="+mn-lt"/>
                <a:cs typeface="+mn-lt"/>
              </a:rPr>
              <a:t>Rehabilitation of the  Power Supply System (Substations &amp; OHTE)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+mn-lt"/>
                <a:ea typeface="+mn-lt"/>
                <a:cs typeface="+mn-lt"/>
              </a:rPr>
              <a:t>Rehabilitation of train stations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latin typeface="+mn-lt"/>
                <a:cs typeface="Calibri" panose="020F0502020204030204" pitchFamily="34" charset="0"/>
              </a:rPr>
              <a:t>Central Line </a:t>
            </a:r>
            <a:r>
              <a:rPr lang="en-US" altLang="en-US" sz="1300" dirty="0" err="1">
                <a:latin typeface="+mn-lt"/>
                <a:cs typeface="Calibri" panose="020F0502020204030204" pitchFamily="34" charset="0"/>
              </a:rPr>
              <a:t>Resignalling</a:t>
            </a:r>
            <a:r>
              <a:rPr lang="en-US" altLang="en-US" sz="1300" dirty="0">
                <a:latin typeface="+mn-lt"/>
                <a:cs typeface="Calibri" panose="020F0502020204030204" pitchFamily="34" charset="0"/>
              </a:rPr>
              <a:t> completed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+mn-lt"/>
                <a:ea typeface="+mn-lt"/>
                <a:cs typeface="+mn-lt"/>
              </a:rPr>
              <a:t>Resourcing of the Programme Management Office</a:t>
            </a:r>
            <a:endParaRPr lang="en-US" sz="1300" dirty="0">
              <a:latin typeface="+mn-lt"/>
              <a:ea typeface="+mn-lt"/>
              <a:cs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+mn-lt"/>
              <a:ea typeface="+mn-lt"/>
              <a:cs typeface="+mn-lt"/>
            </a:endParaRPr>
          </a:p>
          <a:p>
            <a:pPr marL="228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7519" y="1511265"/>
            <a:ext cx="42408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/>
              <a:t>Phase 2: 2022-2023)</a:t>
            </a:r>
          </a:p>
          <a:p>
            <a:pPr eaLnBrk="1" hangingPunct="1">
              <a:defRPr/>
            </a:pPr>
            <a:r>
              <a:rPr lang="en-US" altLang="en-US" sz="1300" dirty="0">
                <a:cs typeface="Calibri" panose="020F0502020204030204" pitchFamily="34" charset="0"/>
              </a:rPr>
              <a:t>6 Pedestrian bridges required on Central Line completed</a:t>
            </a:r>
            <a:endParaRPr lang="en-US" altLang="en-US" sz="13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5D57A93-5284-4396-BF08-7C5C3C61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88E17A8-92C2-49EE-90D2-E18EB28AD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575377"/>
              </p:ext>
            </p:extLst>
          </p:nvPr>
        </p:nvGraphicFramePr>
        <p:xfrm>
          <a:off x="3797896" y="2081172"/>
          <a:ext cx="5903172" cy="4371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654">
                  <a:extLst>
                    <a:ext uri="{9D8B030D-6E8A-4147-A177-3AD203B41FA5}">
                      <a16:colId xmlns:a16="http://schemas.microsoft.com/office/drawing/2014/main" xmlns="" val="2716426875"/>
                    </a:ext>
                  </a:extLst>
                </a:gridCol>
                <a:gridCol w="1925830">
                  <a:extLst>
                    <a:ext uri="{9D8B030D-6E8A-4147-A177-3AD203B41FA5}">
                      <a16:colId xmlns:a16="http://schemas.microsoft.com/office/drawing/2014/main" xmlns="" val="4124049092"/>
                    </a:ext>
                  </a:extLst>
                </a:gridCol>
                <a:gridCol w="2238974">
                  <a:extLst>
                    <a:ext uri="{9D8B030D-6E8A-4147-A177-3AD203B41FA5}">
                      <a16:colId xmlns:a16="http://schemas.microsoft.com/office/drawing/2014/main" xmlns="" val="4274762758"/>
                    </a:ext>
                  </a:extLst>
                </a:gridCol>
                <a:gridCol w="548000">
                  <a:extLst>
                    <a:ext uri="{9D8B030D-6E8A-4147-A177-3AD203B41FA5}">
                      <a16:colId xmlns:a16="http://schemas.microsoft.com/office/drawing/2014/main" xmlns="" val="1109924586"/>
                    </a:ext>
                  </a:extLst>
                </a:gridCol>
                <a:gridCol w="469714">
                  <a:extLst>
                    <a:ext uri="{9D8B030D-6E8A-4147-A177-3AD203B41FA5}">
                      <a16:colId xmlns:a16="http://schemas.microsoft.com/office/drawing/2014/main" xmlns="" val="768697682"/>
                    </a:ext>
                  </a:extLst>
                </a:gridCol>
              </a:tblGrid>
              <a:tr h="512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Project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Sub-project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Outputs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Start date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End Date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1152836368"/>
                  </a:ext>
                </a:extLst>
              </a:tr>
              <a:tr h="334555">
                <a:tc rowSpan="11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Central line corridor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Encroachments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Relocation of illegal settlements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Feb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Mar 2021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1964058022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Walling (height 3m with strength of 30-40MPa)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Structural engineering designs and project management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Feb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Dec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2614805497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Construction of 160km (2 x 80km) of concrete wall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Jun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Dec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460224623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Street-to-street pedestrian bridges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6 new pedestrian bridges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Sep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Jun 2022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665351914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Perway material replacement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Perway rehabilitation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May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Jul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34757308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Heavy on-track machines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Perway rehabilitation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Jul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Sep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1609260315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OHSE agent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OHSE</a:t>
                      </a:r>
                      <a:r>
                        <a:rPr lang="en-GB" sz="1100" dirty="0">
                          <a:effectLst/>
                        </a:rPr>
                        <a:t> consultant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Apr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Apr 2022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3998077411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Restoration of 33kV network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Reinstatement of 33kV transmission line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Apr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Aug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821543135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Restoration of 11kV network and substations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Reinstatement of 11kV transmission line and substations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Apr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Oct 2021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318555788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Restoration of 3kV and OHTE network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Reinstatement of 3kV traction distribution lines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Apr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Oct 2021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939338343"/>
                  </a:ext>
                </a:extLst>
              </a:tr>
              <a:tr h="334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Restoration of 11kV and 3kV substations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Recovery of substations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May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Nov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88" marR="18388" marT="0" marB="0"/>
                </a:tc>
                <a:extLst>
                  <a:ext uri="{0D108BD9-81ED-4DB2-BD59-A6C34878D82A}">
                    <a16:rowId xmlns:a16="http://schemas.microsoft.com/office/drawing/2014/main" xmlns="" val="377564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342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7162" y="95250"/>
            <a:ext cx="6630987" cy="6238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Mabopane</a:t>
            </a: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 Corridor</a:t>
            </a:r>
            <a:endParaRPr lang="en-ZA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9613" y="1918561"/>
            <a:ext cx="425450" cy="4032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131763" y="1348928"/>
            <a:ext cx="3423300" cy="4436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Phase 1: 2021-2022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Rehabilitation of the  Power Supply System (Substations &amp; OHTE)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Walling design &amp; construction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Rehabilitation of train stations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Roll-out added security interventions for infrastructure protection (RPAS, E-Guarding &amp; Response vehicles)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Complete Re-</a:t>
            </a:r>
            <a:r>
              <a:rPr lang="en-US" sz="1300" dirty="0" err="1">
                <a:latin typeface="+mn-lt"/>
                <a:ea typeface="+mn-lt"/>
                <a:cs typeface="+mn-lt"/>
              </a:rPr>
              <a:t>signalling</a:t>
            </a:r>
            <a:r>
              <a:rPr lang="en-US" sz="1300" dirty="0">
                <a:latin typeface="+mn-lt"/>
                <a:ea typeface="+mn-lt"/>
                <a:cs typeface="+mn-lt"/>
              </a:rPr>
              <a:t> programme across the corridor.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Resourcing of the Programme Management office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latin typeface="+mn-lt"/>
              <a:ea typeface="+mn-lt"/>
              <a:cs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+mn-lt"/>
              <a:ea typeface="+mn-lt"/>
              <a:cs typeface="+mn-lt"/>
            </a:endParaRPr>
          </a:p>
          <a:p>
            <a:pPr marL="4000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latin typeface="+mn-lt"/>
              <a:cs typeface="Calibri"/>
            </a:endParaRPr>
          </a:p>
          <a:p>
            <a:pPr marL="228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157163" y="961578"/>
            <a:ext cx="2955925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</a:t>
            </a:r>
            <a:r>
              <a:rPr lang="en-US" altLang="en-US" sz="2000" b="1"/>
              <a:t>Core Service Choices </a:t>
            </a:r>
          </a:p>
        </p:txBody>
      </p:sp>
      <p:sp>
        <p:nvSpPr>
          <p:cNvPr id="15368" name="TextBox 18"/>
          <p:cNvSpPr txBox="1">
            <a:spLocks noChangeArrowheads="1"/>
          </p:cNvSpPr>
          <p:nvPr/>
        </p:nvSpPr>
        <p:spPr bwMode="auto">
          <a:xfrm>
            <a:off x="3856038" y="979040"/>
            <a:ext cx="2511425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Stabilize Service Choices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795" y="1412507"/>
            <a:ext cx="437660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Phase 2: 2022-2023</a:t>
            </a:r>
            <a:endParaRPr lang="en-US" sz="1300" b="1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  <a:ea typeface="+mn-lt"/>
                <a:cs typeface="+mn-lt"/>
              </a:rPr>
              <a:t>Completion of 8 pedestrian bridges along the corridor.</a:t>
            </a:r>
            <a:endParaRPr lang="en-US" sz="1300" b="1" dirty="0">
              <a:latin typeface="+mn-lt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A9481D8-95F2-4AD4-A5BE-E76806B6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62D6D65-7600-49ED-8494-B385C7FF686D}"/>
              </a:ext>
            </a:extLst>
          </p:cNvPr>
          <p:cNvGraphicFramePr>
            <a:graphicFrameLocks noGrp="1"/>
          </p:cNvGraphicFramePr>
          <p:nvPr/>
        </p:nvGraphicFramePr>
        <p:xfrm>
          <a:off x="3856038" y="2321786"/>
          <a:ext cx="5280643" cy="4023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325">
                  <a:extLst>
                    <a:ext uri="{9D8B030D-6E8A-4147-A177-3AD203B41FA5}">
                      <a16:colId xmlns:a16="http://schemas.microsoft.com/office/drawing/2014/main" xmlns="" val="3498914397"/>
                    </a:ext>
                  </a:extLst>
                </a:gridCol>
                <a:gridCol w="1899546">
                  <a:extLst>
                    <a:ext uri="{9D8B030D-6E8A-4147-A177-3AD203B41FA5}">
                      <a16:colId xmlns:a16="http://schemas.microsoft.com/office/drawing/2014/main" xmlns="" val="584641609"/>
                    </a:ext>
                  </a:extLst>
                </a:gridCol>
                <a:gridCol w="1834563">
                  <a:extLst>
                    <a:ext uri="{9D8B030D-6E8A-4147-A177-3AD203B41FA5}">
                      <a16:colId xmlns:a16="http://schemas.microsoft.com/office/drawing/2014/main" xmlns="" val="796167024"/>
                    </a:ext>
                  </a:extLst>
                </a:gridCol>
                <a:gridCol w="470705">
                  <a:extLst>
                    <a:ext uri="{9D8B030D-6E8A-4147-A177-3AD203B41FA5}">
                      <a16:colId xmlns:a16="http://schemas.microsoft.com/office/drawing/2014/main" xmlns="" val="3080722204"/>
                    </a:ext>
                  </a:extLst>
                </a:gridCol>
                <a:gridCol w="520504">
                  <a:extLst>
                    <a:ext uri="{9D8B030D-6E8A-4147-A177-3AD203B41FA5}">
                      <a16:colId xmlns:a16="http://schemas.microsoft.com/office/drawing/2014/main" xmlns="" val="4068115910"/>
                    </a:ext>
                  </a:extLst>
                </a:gridCol>
              </a:tblGrid>
              <a:tr h="4488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Project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Sub-project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Outputs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Start date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End date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1328214964"/>
                  </a:ext>
                </a:extLst>
              </a:tr>
              <a:tr h="434857">
                <a:tc rowSpan="8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Mabopane corridor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 vert="vert27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Walling (height 3m with strength of 30-40MPa)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Structural engineering designs and project management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Feb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Dec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1603970846"/>
                  </a:ext>
                </a:extLst>
              </a:tr>
              <a:tr h="4348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Construction of 90km (2 x 45km) concrete wall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Jun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Dec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2827033575"/>
                  </a:ext>
                </a:extLst>
              </a:tr>
              <a:tr h="4348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Street-to-street pedestrian bridges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8 new pedestrian bridges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May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May 2022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1839282489"/>
                  </a:ext>
                </a:extLst>
              </a:tr>
              <a:tr h="4348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Resignalling system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Upgrading of old, vandalised signalling system with the electronic signalling system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Jan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Nov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1997973611"/>
                  </a:ext>
                </a:extLst>
              </a:tr>
              <a:tr h="4348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OHSE</a:t>
                      </a:r>
                      <a:r>
                        <a:rPr lang="en-GB" sz="1100" dirty="0">
                          <a:effectLst/>
                        </a:rPr>
                        <a:t> agent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OHSE consultant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Apr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May 2022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3014781119"/>
                  </a:ext>
                </a:extLst>
              </a:tr>
              <a:tr h="4348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3kV DC substation rehabilitation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Reinstatement of 3kV DC power supply network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Apr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Oct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109909632"/>
                  </a:ext>
                </a:extLst>
              </a:tr>
              <a:tr h="4348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Rehabilitation of OHTE system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Reinstatement of 3kV DC power supply network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Apr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Oct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1404767384"/>
                  </a:ext>
                </a:extLst>
              </a:tr>
              <a:tr h="4348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Rehabilitation of train stations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Reinstatement of train stations for revenue collection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May 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Sep 2021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01" marR="23901" marT="0" marB="0"/>
                </a:tc>
                <a:extLst>
                  <a:ext uri="{0D108BD9-81ED-4DB2-BD59-A6C34878D82A}">
                    <a16:rowId xmlns:a16="http://schemas.microsoft.com/office/drawing/2014/main" xmlns="" val="110401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14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7570FC4D-47E4-41CD-B49B-9B8AD6AB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3" y="106238"/>
            <a:ext cx="6788150" cy="587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Our Mainline Passenger Services Choices</a:t>
            </a:r>
            <a:endParaRPr lang="en-ZA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56" name="TextBox 6">
            <a:extLst>
              <a:ext uri="{FF2B5EF4-FFF2-40B4-BE49-F238E27FC236}">
                <a16:creationId xmlns:a16="http://schemas.microsoft.com/office/drawing/2014/main" xmlns="" id="{C7213441-C0FB-4A61-9505-0BE8E8D1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831" y="4382437"/>
            <a:ext cx="303212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entury Gothic" panose="020B0502020202020204" pitchFamily="34" charset="0"/>
              </a:rPr>
              <a:t>Improve on time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entury Gothic" panose="020B0502020202020204" pitchFamily="34" charset="0"/>
              </a:rPr>
              <a:t>Increase frequency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entury Gothic" panose="020B0502020202020204" pitchFamily="34" charset="0"/>
              </a:rPr>
              <a:t>Increase passengers &amp; revenue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entury Gothic" panose="020B0502020202020204" pitchFamily="34" charset="0"/>
              </a:rPr>
              <a:t>Improve safety Performance </a:t>
            </a:r>
            <a:endParaRPr lang="en-ZA" alt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23557" name="TextBox 7">
            <a:extLst>
              <a:ext uri="{FF2B5EF4-FFF2-40B4-BE49-F238E27FC236}">
                <a16:creationId xmlns:a16="http://schemas.microsoft.com/office/drawing/2014/main" xmlns="" id="{D79BC717-65F2-4AA4-9B65-1CBE335A8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" y="4382437"/>
            <a:ext cx="270192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68275" indent="-168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entury Gothic" panose="020B0502020202020204" pitchFamily="34" charset="0"/>
              </a:rPr>
              <a:t>Maintain current frequencies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entury Gothic" panose="020B0502020202020204" pitchFamily="34" charset="0"/>
              </a:rPr>
              <a:t>Improve safety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entury Gothic" panose="020B0502020202020204" pitchFamily="34" charset="0"/>
              </a:rPr>
              <a:t>Increase passenger numbers and revenue.</a:t>
            </a:r>
            <a:endParaRPr lang="en-ZA" alt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0229CD0D-F95F-4E3A-83EA-0BCABE834F83}"/>
              </a:ext>
            </a:extLst>
          </p:cNvPr>
          <p:cNvSpPr/>
          <p:nvPr/>
        </p:nvSpPr>
        <p:spPr>
          <a:xfrm>
            <a:off x="3263900" y="2723916"/>
            <a:ext cx="423863" cy="4032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463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4C13C14E-4FD7-4C26-B886-EAB1E75CC681}"/>
              </a:ext>
            </a:extLst>
          </p:cNvPr>
          <p:cNvSpPr/>
          <p:nvPr/>
        </p:nvSpPr>
        <p:spPr>
          <a:xfrm>
            <a:off x="6420939" y="2732767"/>
            <a:ext cx="423862" cy="4032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46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03CA60-66C3-4AE1-80CD-46F179CAC1E3}"/>
              </a:ext>
            </a:extLst>
          </p:cNvPr>
          <p:cNvSpPr txBox="1"/>
          <p:nvPr/>
        </p:nvSpPr>
        <p:spPr>
          <a:xfrm>
            <a:off x="31750" y="1498366"/>
            <a:ext cx="2987675" cy="27263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100" b="1" dirty="0">
                <a:latin typeface="Century Gothic" panose="020B0502020202020204" pitchFamily="34" charset="0"/>
              </a:rPr>
              <a:t>Phase 1: 2021-2022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Johannesburg –  Cape Town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Johannesburg – Port Elizabeth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Johannesburg – East London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Johannesburg – </a:t>
            </a:r>
            <a:r>
              <a:rPr lang="en-US" altLang="en-US" sz="1300" dirty="0" err="1">
                <a:latin typeface="+mn-lt"/>
              </a:rPr>
              <a:t>Komatipoort</a:t>
            </a:r>
            <a:endParaRPr lang="en-US" altLang="en-US" sz="1300" dirty="0">
              <a:latin typeface="+mn-lt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Johannesburg – Musina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Cape Town – East London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Johannesburg -Durban (dependent on  availability of reliable 18E loco’s)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Collaboration with Transnet on        Infrastructure and priority of passenger trains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E779F4-3ABA-46E1-A6B5-BED6ECAF8A93}"/>
              </a:ext>
            </a:extLst>
          </p:cNvPr>
          <p:cNvSpPr txBox="1"/>
          <p:nvPr/>
        </p:nvSpPr>
        <p:spPr>
          <a:xfrm>
            <a:off x="6886577" y="1501041"/>
            <a:ext cx="2919413" cy="314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100" b="1" dirty="0">
                <a:latin typeface="Century Gothic" panose="020B0502020202020204" pitchFamily="34" charset="0"/>
              </a:rPr>
              <a:t>Phase 3:2023-2026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Johannesburg – Moria (Moria Train Precinct with accommodation)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Johannesburg- </a:t>
            </a:r>
            <a:r>
              <a:rPr lang="en-US" sz="1300" dirty="0" err="1">
                <a:latin typeface="+mn-lt"/>
              </a:rPr>
              <a:t>Emalahleni</a:t>
            </a:r>
            <a:endParaRPr lang="en-US" sz="13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Botshabelo – </a:t>
            </a:r>
            <a:r>
              <a:rPr lang="en-US" sz="1300" dirty="0" err="1">
                <a:latin typeface="+mn-lt"/>
              </a:rPr>
              <a:t>Thabanchu</a:t>
            </a:r>
            <a:r>
              <a:rPr lang="en-US" sz="1300" dirty="0">
                <a:latin typeface="+mn-lt"/>
              </a:rPr>
              <a:t> - Bloemfontein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QwaQwa – Bloemfontein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Johannesburg- Mafikeng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Cross border services (Mozambique &amp; Zimbabwe)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PPP’s and partner with tourism market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Re-introduce Premier </a:t>
            </a:r>
            <a:r>
              <a:rPr lang="en-US" sz="1300" dirty="0" err="1">
                <a:latin typeface="+mn-lt"/>
              </a:rPr>
              <a:t>Classe</a:t>
            </a:r>
            <a:endParaRPr lang="en-US" sz="13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Rebrand MLPS products to compete with other luxury trains</a:t>
            </a:r>
            <a:endParaRPr lang="en-ZA" sz="1300" b="1" dirty="0">
              <a:latin typeface="+mn-lt"/>
            </a:endParaRPr>
          </a:p>
        </p:txBody>
      </p:sp>
      <p:sp>
        <p:nvSpPr>
          <p:cNvPr id="23562" name="TextBox 3">
            <a:extLst>
              <a:ext uri="{FF2B5EF4-FFF2-40B4-BE49-F238E27FC236}">
                <a16:creationId xmlns:a16="http://schemas.microsoft.com/office/drawing/2014/main" xmlns="" id="{7CF9D956-80A0-4C77-BA88-BDD62DEE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1161816"/>
            <a:ext cx="2955925" cy="307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latin typeface="Century Gothic" panose="020B0502020202020204" pitchFamily="34" charset="0"/>
              </a:rPr>
              <a:t> </a:t>
            </a:r>
            <a:r>
              <a:rPr lang="en-US" altLang="en-US" sz="1400" b="1">
                <a:latin typeface="Century Gothic" panose="020B0502020202020204" pitchFamily="34" charset="0"/>
              </a:rPr>
              <a:t>Core Service Choices </a:t>
            </a:r>
          </a:p>
        </p:txBody>
      </p:sp>
      <p:sp>
        <p:nvSpPr>
          <p:cNvPr id="23563" name="TextBox 18">
            <a:extLst>
              <a:ext uri="{FF2B5EF4-FFF2-40B4-BE49-F238E27FC236}">
                <a16:creationId xmlns:a16="http://schemas.microsoft.com/office/drawing/2014/main" xmlns="" id="{31EA0FF4-BC71-4FD2-BEE1-10ABC623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1179278"/>
            <a:ext cx="2511425" cy="307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Century Gothic" panose="020B0502020202020204" pitchFamily="34" charset="0"/>
              </a:rPr>
              <a:t>Stabilize Service Choices</a:t>
            </a:r>
          </a:p>
        </p:txBody>
      </p:sp>
      <p:sp>
        <p:nvSpPr>
          <p:cNvPr id="23564" name="TextBox 19">
            <a:extLst>
              <a:ext uri="{FF2B5EF4-FFF2-40B4-BE49-F238E27FC236}">
                <a16:creationId xmlns:a16="http://schemas.microsoft.com/office/drawing/2014/main" xmlns="" id="{765BB908-B946-47A9-A81F-51FF1216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824" y="1179277"/>
            <a:ext cx="2513012" cy="307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Century Gothic" panose="020B0502020202020204" pitchFamily="34" charset="0"/>
              </a:rPr>
              <a:t>Sustain Service Choices</a:t>
            </a:r>
          </a:p>
        </p:txBody>
      </p:sp>
      <p:sp>
        <p:nvSpPr>
          <p:cNvPr id="23565" name="TextBox 20">
            <a:extLst>
              <a:ext uri="{FF2B5EF4-FFF2-40B4-BE49-F238E27FC236}">
                <a16:creationId xmlns:a16="http://schemas.microsoft.com/office/drawing/2014/main" xmlns="" id="{D0892B49-517A-4052-9DCD-F152302D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1499953"/>
            <a:ext cx="2798762" cy="26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en-US" sz="1300" b="1" dirty="0">
                <a:latin typeface="+mn-lt"/>
              </a:rPr>
              <a:t>Phase 2: 2022-2023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Johannesburg –  Cape Town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Johannesburg – Port Elizabeth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Johannesburg – East London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Johannesburg – Komatipoort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Johannesburg – Musina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Cape Town – East London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Johannesburg -Durban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300" dirty="0">
                <a:latin typeface="+mn-lt"/>
              </a:rPr>
              <a:t>Introduce charter trains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1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D3621E-9A33-4F0F-8BBB-FADE65C63C02}"/>
              </a:ext>
            </a:extLst>
          </p:cNvPr>
          <p:cNvSpPr txBox="1"/>
          <p:nvPr/>
        </p:nvSpPr>
        <p:spPr>
          <a:xfrm>
            <a:off x="323556" y="5485214"/>
            <a:ext cx="922925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Recovery based on the lease of locomotives for 3 years with a maintenance contract that will be replaced by PRASA owned locomotives suitable for long-distance rail (Stadler as well as additional locomotives). Maintenance insourcing in year 3 with upgraded maintenance depots for MLPS</a:t>
            </a:r>
            <a:endParaRPr lang="en-GB" sz="1300" b="1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FD1FC574-BBB8-4388-BF0D-72D8D149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869002"/>
            <a:ext cx="242811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1200" b="1" dirty="0">
                <a:latin typeface="Century Gothic" panose="020B0502020202020204" pitchFamily="34" charset="0"/>
              </a:rPr>
              <a:t>Expansion – Grow the Market</a:t>
            </a:r>
            <a:endParaRPr lang="en-ZA" altLang="en-US" sz="12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37" y="790419"/>
            <a:ext cx="4481622" cy="4115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Arial" panose="020B0604020202020204" pitchFamily="34" charset="0"/>
              </a:rPr>
              <a:t>AUTOPAX Choices  </a:t>
            </a:r>
            <a:endParaRPr lang="en-ZA" dirty="0"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08888" y="2822054"/>
            <a:ext cx="280265" cy="266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9826" y="2798776"/>
            <a:ext cx="280265" cy="2662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6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69" y="1470360"/>
            <a:ext cx="3059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Phase 1: 2021-2022</a:t>
            </a:r>
          </a:p>
          <a:p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64096" indent="-113184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/>
              </a:rPr>
              <a:t>Divisionalise Autopax</a:t>
            </a:r>
          </a:p>
          <a:p>
            <a:pPr marL="150912" algn="just"/>
            <a:endParaRPr lang="en-US" sz="1200" b="1" dirty="0">
              <a:latin typeface="Calibri" panose="020F0502020204030204"/>
            </a:endParaRPr>
          </a:p>
          <a:p>
            <a:pPr marL="264096" indent="-113184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/>
              </a:rPr>
              <a:t>Implement revised operating model to become financially self sustainable focusing on the product offering, fit for purpose structure and the go to market strategy.</a:t>
            </a:r>
          </a:p>
          <a:p>
            <a:pPr marL="150912" algn="just"/>
            <a:endParaRPr lang="en-US" sz="1200" b="1" dirty="0">
              <a:latin typeface="Calibri" panose="020F0502020204030204"/>
            </a:endParaRPr>
          </a:p>
          <a:p>
            <a:pPr marL="264096" indent="-113184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/>
              </a:rPr>
              <a:t>Identify and operate high demand long distance routes which revenue contribute to fixed cost recovery.</a:t>
            </a:r>
          </a:p>
          <a:p>
            <a:pPr marL="150912" algn="just"/>
            <a:endParaRPr lang="en-US" sz="1200" b="1" dirty="0">
              <a:latin typeface="Calibri" panose="020F0502020204030204"/>
            </a:endParaRPr>
          </a:p>
          <a:p>
            <a:pPr marL="264096" indent="-113184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/>
              </a:rPr>
              <a:t>Diversify Autopax revenue streams. </a:t>
            </a:r>
          </a:p>
          <a:p>
            <a:pPr marL="150912" algn="just"/>
            <a:endParaRPr lang="en-US" sz="1200" dirty="0">
              <a:latin typeface="Calibri" panose="020F0502020204030204"/>
            </a:endParaRPr>
          </a:p>
          <a:p>
            <a:pPr marL="264096" indent="-113184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/>
              </a:rPr>
              <a:t>Rebuild Brand Trust and customer confidence</a:t>
            </a:r>
          </a:p>
          <a:p>
            <a:pPr marL="264096" indent="-113184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/>
            </a:endParaRPr>
          </a:p>
          <a:p>
            <a:pPr marL="264096" indent="-113184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/>
              </a:rPr>
              <a:t>Replace old and redundant buses to improve bus availability. All new coaches to have bolt on full maintenance contracts.</a:t>
            </a:r>
          </a:p>
          <a:p>
            <a:pPr marL="264096" indent="-113184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/>
            </a:endParaRPr>
          </a:p>
          <a:p>
            <a:pPr marL="264096" indent="-113184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/>
              </a:rPr>
              <a:t>Adherence to service schedule (on time departures and arrivals)</a:t>
            </a:r>
          </a:p>
          <a:p>
            <a:pPr marL="264096" indent="-113184" algn="just">
              <a:buFont typeface="Arial" panose="020B0604020202020204" pitchFamily="34" charset="0"/>
              <a:buChar char="•"/>
            </a:pPr>
            <a:endParaRPr lang="en-US" sz="1200" dirty="0"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9330" y="1470360"/>
            <a:ext cx="2549458" cy="318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Phase 3:2023-2026</a:t>
            </a: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Clean audit with minor emphasis of matter items</a:t>
            </a:r>
          </a:p>
          <a:p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Expand services to SADC countries</a:t>
            </a:r>
          </a:p>
          <a:p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188640" indent="-1886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Maintain financial sustainability and increase net asset value.</a:t>
            </a:r>
          </a:p>
          <a:p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 defTabSz="603647"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prstClr val="black"/>
                </a:solidFill>
                <a:latin typeface="Calibri" panose="020F0502020204030204"/>
              </a:rPr>
              <a:t>Participate in the multimodal transport network.</a:t>
            </a:r>
          </a:p>
          <a:p>
            <a:pPr defTabSz="603647">
              <a:defRPr/>
            </a:pPr>
            <a:endParaRPr lang="en-ZA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 defTabSz="603647"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solidFill>
                  <a:prstClr val="black"/>
                </a:solidFill>
                <a:latin typeface="Calibri" panose="020F0502020204030204"/>
              </a:rPr>
              <a:t>Value added services offered as part of tickets sold.</a:t>
            </a:r>
          </a:p>
          <a:p>
            <a:endParaRPr lang="en-ZA" sz="9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403484" y="1058783"/>
            <a:ext cx="219249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741130" y="1058783"/>
            <a:ext cx="24843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6862288" y="1110073"/>
            <a:ext cx="24965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Sustain Service Choices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35CE00-F495-45B6-9769-563A6F4668E9}"/>
              </a:ext>
            </a:extLst>
          </p:cNvPr>
          <p:cNvSpPr txBox="1"/>
          <p:nvPr/>
        </p:nvSpPr>
        <p:spPr>
          <a:xfrm>
            <a:off x="3741130" y="1528817"/>
            <a:ext cx="2549457" cy="485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Phase 2: 2022-2023</a:t>
            </a:r>
          </a:p>
          <a:p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Integrate and co-ordinate Autopax services with that of MLPS and Metro Rail</a:t>
            </a:r>
          </a:p>
          <a:p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Each route to be a profit Centre</a:t>
            </a:r>
          </a:p>
          <a:p>
            <a:pPr marL="188640" indent="-18864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Integrated and electronic ticketing system</a:t>
            </a:r>
          </a:p>
          <a:p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Integrated ICT systems between the different functions</a:t>
            </a:r>
          </a:p>
          <a:p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 defTabSz="60364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Electronic monitoring of drivers and buses</a:t>
            </a:r>
          </a:p>
          <a:p>
            <a:pPr defTabSz="603647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 defTabSz="60364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Scheduling of services to meet changing passenger demand</a:t>
            </a:r>
          </a:p>
          <a:p>
            <a:pPr defTabSz="603647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 defTabSz="603647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Accessibility to Autopax service offering and passenger communication.</a:t>
            </a:r>
          </a:p>
          <a:p>
            <a:pPr marL="188640" indent="-18864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188640" indent="-188640">
              <a:buFont typeface="Arial" panose="020B0604020202020204" pitchFamily="34" charset="0"/>
              <a:buChar char="•"/>
            </a:pPr>
            <a:endParaRPr lang="en-US" sz="9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35B2ADA-79CF-450A-8C02-D5D72F4B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786E040-0EB3-4ED3-8600-855C3EB0FB92}"/>
              </a:ext>
            </a:extLst>
          </p:cNvPr>
          <p:cNvSpPr txBox="1">
            <a:spLocks/>
          </p:cNvSpPr>
          <p:nvPr/>
        </p:nvSpPr>
        <p:spPr>
          <a:xfrm>
            <a:off x="101969" y="181516"/>
            <a:ext cx="5515842" cy="506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9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6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1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cs typeface="Arial" panose="020B0604020202020204" pitchFamily="34" charset="0"/>
              </a:rPr>
              <a:t>AUTOPAX Choices  </a:t>
            </a:r>
            <a:endParaRPr lang="en-ZA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2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21" y="4201482"/>
            <a:ext cx="8543925" cy="2852737"/>
          </a:xfrm>
        </p:spPr>
        <p:txBody>
          <a:bodyPr/>
          <a:lstStyle/>
          <a:p>
            <a:r>
              <a:rPr lang="en-US" dirty="0"/>
              <a:t>Pillar 3: </a:t>
            </a:r>
            <a:br>
              <a:rPr lang="en-US" dirty="0"/>
            </a:br>
            <a:r>
              <a:rPr lang="en-US" sz="3600" dirty="0"/>
              <a:t>Improve operational safety, security, and compliance.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FF9900"/>
                </a:solidFill>
              </a:rPr>
              <a:t/>
            </a:r>
            <a:br>
              <a:rPr lang="en-US" sz="3600" b="1" dirty="0">
                <a:solidFill>
                  <a:srgbClr val="FF9900"/>
                </a:solidFill>
              </a:rPr>
            </a:br>
            <a:r>
              <a:rPr lang="en-GB" sz="3600" b="1" kern="1200" dirty="0">
                <a:solidFill>
                  <a:srgbClr val="FF9933"/>
                </a:solidFill>
              </a:rPr>
              <a:t>Improved transport safety &amp; security</a:t>
            </a:r>
            <a:r>
              <a:rPr lang="en-GB" sz="3600" kern="1200" dirty="0"/>
              <a:t/>
            </a:r>
            <a:br>
              <a:rPr lang="en-GB" sz="3600" kern="1200" dirty="0"/>
            </a:br>
            <a:r>
              <a:rPr lang="en-GB" b="1" dirty="0">
                <a:solidFill>
                  <a:srgbClr val="FF9900"/>
                </a:solidFill>
              </a:rPr>
              <a:t>and </a:t>
            </a:r>
            <a:br>
              <a:rPr lang="en-GB" b="1" dirty="0">
                <a:solidFill>
                  <a:srgbClr val="FF9900"/>
                </a:solidFill>
              </a:rPr>
            </a:br>
            <a:r>
              <a:rPr lang="en-GB" b="1" dirty="0">
                <a:solidFill>
                  <a:srgbClr val="FF9900"/>
                </a:solidFill>
              </a:rPr>
              <a:t>Support the outcome of </a:t>
            </a:r>
            <a:br>
              <a:rPr lang="en-GB" b="1" dirty="0">
                <a:solidFill>
                  <a:srgbClr val="FF9900"/>
                </a:solidFill>
              </a:rPr>
            </a:br>
            <a:r>
              <a:rPr lang="en-US" altLang="en-US" b="1" dirty="0">
                <a:solidFill>
                  <a:srgbClr val="FF9900"/>
                </a:solidFill>
              </a:rPr>
              <a:t>Functional, efficient and integrated government</a:t>
            </a:r>
            <a:r>
              <a:rPr lang="en-US" b="1" dirty="0">
                <a:solidFill>
                  <a:srgbClr val="FF9900"/>
                </a:solidFill>
              </a:rPr>
              <a:t/>
            </a:r>
            <a:br>
              <a:rPr lang="en-US" b="1" dirty="0">
                <a:solidFill>
                  <a:srgbClr val="FF9900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1635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5" y="137422"/>
            <a:ext cx="6788728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Our Safety Choices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41510" y="2771364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96113" y="2757282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5" y="1484330"/>
            <a:ext cx="3518144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1: 2021-2022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Implement Safety </a:t>
            </a:r>
            <a:r>
              <a:rPr lang="en-ZA" sz="1300" dirty="0">
                <a:latin typeface="Calibri"/>
                <a:cs typeface="Calibri"/>
              </a:rPr>
              <a:t>C</a:t>
            </a:r>
            <a:r>
              <a:rPr kumimoji="0" lang="en-ZA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ulture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Programme/Intervention focusing on Visible &amp; </a:t>
            </a:r>
            <a:r>
              <a:rPr lang="en-ZA" sz="1300" dirty="0">
                <a:latin typeface="Calibri"/>
                <a:cs typeface="Calibri"/>
              </a:rPr>
              <a:t>F</a:t>
            </a:r>
            <a:r>
              <a:rPr kumimoji="0" lang="en-ZA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elt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Safety Leadership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Enforce Compliance to the Occupational Health &amp; Safety Legislation [OHS Act &amp; RSR Act], SANS 3000-1 series &amp; related Standards through the implemented Safety Management System (SMS) and Safety Risk Control Model.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Promote Employees , Passengers &amp; Communities’ awareness &amp; knowledge of Railway Safety.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Build Human Factor Management Capacity to reduce the human error related occurrences.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Establish &amp; capacitate the Inspectorate function to enforce Safety </a:t>
            </a:r>
            <a:r>
              <a:rPr lang="en-ZA" sz="1300" dirty="0">
                <a:latin typeface="Calibri"/>
                <a:cs typeface="Calibri"/>
              </a:rPr>
              <a:t>C</a:t>
            </a:r>
            <a:r>
              <a:rPr kumimoji="0" lang="en-ZA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ompliance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Develop a </a:t>
            </a:r>
            <a:r>
              <a:rPr lang="en-ZA" sz="1300" dirty="0">
                <a:latin typeface="Calibri"/>
                <a:cs typeface="Calibri"/>
              </a:rPr>
              <a:t>compelling 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safety case  including  railway infrastructure, station rehabilitation modernisation programme &amp; security strategy implementation plan for a three-year safety permit.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6022" y="1529922"/>
            <a:ext cx="251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3:2023-2026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Fully matured Safety culture &amp; robust Safety Management System incorporated into the PRASA Integrated Management System.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Continued optimisation of the Integrated/Safety Management System focusing on ways to continue reducing frequency of accidents through Technology interventions (Predict and Prevent)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207385" y="1148564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924901" y="1140069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336022" y="1140967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Sustain Service Choices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35CE00-F495-45B6-9769-563A6F4668E9}"/>
              </a:ext>
            </a:extLst>
          </p:cNvPr>
          <p:cNvSpPr txBox="1"/>
          <p:nvPr/>
        </p:nvSpPr>
        <p:spPr>
          <a:xfrm>
            <a:off x="3857592" y="1529922"/>
            <a:ext cx="2953738" cy="40780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2: 2022-2023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Graduate to a three-year safety regime.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Embed &amp; maintain safety culture (training, reward &amp; recognition)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Evaluate &amp; monitor the performance of all the SMS components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Move to level 3 Safety Maturity Level where safety risks are fully defined &amp; understood and controlled organisation wide.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Strengthen and empower the Safety Inspectorate </a:t>
            </a:r>
            <a:r>
              <a:rPr lang="en-ZA" sz="1300" dirty="0"/>
              <a:t>F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unction to </a:t>
            </a:r>
            <a:r>
              <a:rPr lang="en-ZA" sz="1300" dirty="0"/>
              <a:t>monitor the condition of assets regularly and  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proactively minimise safety &amp; reliability risk levels of assets conditions.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B9062CA-6D4F-4859-A677-C1BCC3C7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63827-2A32-4843-ACE4-83FD88C8086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0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89" y="80009"/>
            <a:ext cx="6788728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Our Security Choices</a:t>
            </a:r>
            <a:endParaRPr lang="en-ZA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05582" y="2421527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>
            <a:off x="6788728" y="2461858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215352" y="1406891"/>
            <a:ext cx="30477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Phase 1: 2021-2022</a:t>
            </a:r>
          </a:p>
          <a:p>
            <a:r>
              <a:rPr lang="en-US" sz="1200" b="1" dirty="0"/>
              <a:t>Improved Visibility &amp; Presence: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Establish National &amp; Integrated Regional Security Control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with regional command and control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Physical Security (permanent &amp; contract staff) deployed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Visible Patrols (“Boots on the Ground” &amp; Policing)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Visible &amp; noticeable Cameras as deterrents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Commence implementation of Technology interventions including walling.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171450" indent="-171450" defTabSz="779173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10676" y="1471621"/>
            <a:ext cx="260888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Phase 3:2023-2026</a:t>
            </a:r>
          </a:p>
          <a:p>
            <a:r>
              <a:rPr lang="en-US" sz="1200" b="1" dirty="0"/>
              <a:t>“Proactive Alerts” – Tracking &amp; Analysis through Threat Intelligence), Cyber Forensics &amp; Business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Collaborate with Technology Systems of SAPS, SSA, Communities &amp; Private Security for real-time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Implement Geographical Information Systems reporting &amp; Business Intelligence &amp; Analytics Platforms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Peace Officers status training for guards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3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157354" y="1037559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b="1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855815" y="1037559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110676" y="1037559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Sustain Service Choices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35CE00-F495-45B6-9769-563A6F4668E9}"/>
              </a:ext>
            </a:extLst>
          </p:cNvPr>
          <p:cNvSpPr txBox="1"/>
          <p:nvPr/>
        </p:nvSpPr>
        <p:spPr>
          <a:xfrm>
            <a:off x="3730125" y="1418645"/>
            <a:ext cx="30477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Phase 2: 2022-2023</a:t>
            </a:r>
          </a:p>
          <a:p>
            <a:r>
              <a:rPr lang="en-US" sz="1200" b="1" dirty="0"/>
              <a:t>Coordinate Special Security Operations: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Joint Operation Committee), SAPS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NPA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Security Companies, Communities, PR2P, Eskom, Transnet, &amp; Telkom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/>
              <a:t>Technology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Implement Physical Security Information Management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Enable e-Guards &amp; Armed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Deployment of RPAS (Remotely Piloted Aircraft Systems)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Enable Information Gathering Capability (Investigations, forensic laboratory support, Vetting &amp; Screening)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Implement Aerostat at strategic assets &amp; Operational Hotspots for Cable Infrastructure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 to migrate specific key assets for accreditation as National Key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3E3731-03A3-4C64-AFCB-E488DC3B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318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71" y="136522"/>
            <a:ext cx="6788728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Our Risk &amp; Compliance Choices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29265" y="2643996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>
            <a:off x="6827401" y="2684327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159343" y="1521864"/>
            <a:ext cx="3238925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Phase 1: 2021-2022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spc="-30" dirty="0">
                <a:effectLst/>
                <a:ea typeface="Times New Roman" panose="02020603050405020304" pitchFamily="18" charset="0"/>
              </a:rPr>
              <a:t>Re-establish &amp; capacitate risk management structure.</a:t>
            </a:r>
            <a:endParaRPr lang="en-ZA" sz="1300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Review risk &amp; business continuity management policies &amp; frameworks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Implement risk management strategy &amp; fraud &amp; corruption prevention plan.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Embed integrated risk management for PRASA Group 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Initiate implementation of Quality Management System (QMS)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Facilitate addressing of external audit findings by the AGSA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Embed the Group Wide Compliance Function &amp; training on Compliance Discipline &amp; Policies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Develop Policies Repository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Embed Remediation of Audit Findings related to Compliance with Laws, especially </a:t>
            </a:r>
            <a:r>
              <a:rPr lang="en-ZA" sz="1300" dirty="0" err="1"/>
              <a:t>SCM</a:t>
            </a:r>
            <a:r>
              <a:rPr lang="en-ZA" sz="1300" dirty="0"/>
              <a:t> Regulations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Training on PFMA &amp; </a:t>
            </a:r>
            <a:r>
              <a:rPr lang="en-ZA" sz="1300" dirty="0" err="1"/>
              <a:t>SCM</a:t>
            </a:r>
            <a:r>
              <a:rPr lang="en-ZA" sz="1300" dirty="0"/>
              <a:t> Regulations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7250545" y="1505867"/>
            <a:ext cx="249611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Phase 3:2023-2026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ISO 9001: 2015 Certification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Towards a clean audit outcome from the AGSA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Fully integrated Centralized Compliance Function reporting to Group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Compliance Practitioners  seconded to Business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Review of the Compliance Manual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ZA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135536" y="1099194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b="1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853052" y="1090699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264173" y="1091597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Sustain Service Choices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35CE00-F495-45B6-9769-563A6F4668E9}"/>
              </a:ext>
            </a:extLst>
          </p:cNvPr>
          <p:cNvSpPr txBox="1"/>
          <p:nvPr/>
        </p:nvSpPr>
        <p:spPr>
          <a:xfrm>
            <a:off x="3768798" y="1460929"/>
            <a:ext cx="29537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Phase 2: 2022-2023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Improve risk  management culture &amp; embed risk  management in decision making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Implement Combined Assurance on key risks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300" dirty="0"/>
              <a:t>Expand  implementation of the QMS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300" dirty="0"/>
              <a:t>Reduce audit findings by the AGSA by a minimum of 50% from the previous year.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Facilitate the Combined Assurance Model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Embed &amp; maintain Compliance &amp; Corporate Governance culture through training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Professionalise Compliance Function as a Discipline i.e. recruitment of professional compliance practitioners, training of current compliance practitioners &amp; membership of accredited Governance &amp; Compliance professional bodies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ZA" sz="1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ZA" sz="1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CDEF11-1724-4211-BCEB-17DA20BB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01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877507"/>
            <a:ext cx="8543925" cy="2852737"/>
          </a:xfrm>
        </p:spPr>
        <p:txBody>
          <a:bodyPr/>
          <a:lstStyle/>
          <a:p>
            <a:r>
              <a:rPr lang="en-US" dirty="0"/>
              <a:t>Pillar 4: </a:t>
            </a:r>
            <a:br>
              <a:rPr lang="en-US" dirty="0"/>
            </a:br>
            <a:r>
              <a:rPr lang="en-US" sz="3600" dirty="0"/>
              <a:t>Enable transition to a digitally enabled organization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GB" b="1" dirty="0">
                <a:solidFill>
                  <a:srgbClr val="FF9900"/>
                </a:solidFill>
              </a:rPr>
              <a:t>Support all thrusts except Maritime. </a:t>
            </a:r>
            <a:br>
              <a:rPr lang="en-GB" b="1" dirty="0">
                <a:solidFill>
                  <a:srgbClr val="FF9900"/>
                </a:solidFill>
              </a:rPr>
            </a:br>
            <a:r>
              <a:rPr lang="en-GB" sz="3600" kern="1200" dirty="0"/>
              <a:t/>
            </a:r>
            <a:br>
              <a:rPr lang="en-GB" sz="3600" kern="12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7921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3065-C010-A547-9C7A-25B58311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 Industry </a:t>
            </a:r>
            <a:r>
              <a:rPr lang="en-US" dirty="0" err="1"/>
              <a:t>Digitisation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1EFDBD-8C04-1543-A44F-8E76E2A1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B5FE4A-8A8F-4A49-9F78-263098FF7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88" y="1126274"/>
            <a:ext cx="8029207" cy="351263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B0E8E0A-EB94-A444-8C86-1C989E2CEA9F}"/>
              </a:ext>
            </a:extLst>
          </p:cNvPr>
          <p:cNvSpPr/>
          <p:nvPr/>
        </p:nvSpPr>
        <p:spPr>
          <a:xfrm>
            <a:off x="856866" y="5670351"/>
            <a:ext cx="1469572" cy="827008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1. Stabilise and ensure adequacy of ICT infrastructure</a:t>
            </a:r>
            <a:r>
              <a:rPr lang="en-ZA" sz="1200" b="1" dirty="0">
                <a:solidFill>
                  <a:schemeClr val="tx1"/>
                </a:solidFill>
              </a:rPr>
              <a:t>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19244D8B-236D-8F4F-8325-58D847F8FC76}"/>
              </a:ext>
            </a:extLst>
          </p:cNvPr>
          <p:cNvSpPr/>
          <p:nvPr/>
        </p:nvSpPr>
        <p:spPr>
          <a:xfrm>
            <a:off x="2600622" y="5670351"/>
            <a:ext cx="1469573" cy="827008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2. Innovate for Digital Future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CEC2D2B-10D8-6346-812E-5B6031E48CEB}"/>
              </a:ext>
            </a:extLst>
          </p:cNvPr>
          <p:cNvSpPr/>
          <p:nvPr/>
        </p:nvSpPr>
        <p:spPr>
          <a:xfrm>
            <a:off x="4344379" y="5670351"/>
            <a:ext cx="1469558" cy="83074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3. </a:t>
            </a:r>
            <a:r>
              <a:rPr lang="en-US" sz="1050" b="1" dirty="0" err="1">
                <a:solidFill>
                  <a:schemeClr val="tx1"/>
                </a:solidFill>
              </a:rPr>
              <a:t>Optimise</a:t>
            </a:r>
            <a:r>
              <a:rPr lang="en-US" sz="1050" b="1" dirty="0">
                <a:solidFill>
                  <a:schemeClr val="tx1"/>
                </a:solidFill>
              </a:rPr>
              <a:t> for Efficiencies, Improved Capability, Governance and Compliance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FA274BAF-D749-9543-B368-E1A925163ECC}"/>
              </a:ext>
            </a:extLst>
          </p:cNvPr>
          <p:cNvSpPr/>
          <p:nvPr/>
        </p:nvSpPr>
        <p:spPr>
          <a:xfrm>
            <a:off x="6088130" y="5666619"/>
            <a:ext cx="1469573" cy="83074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sz="1200" b="1" dirty="0">
                <a:solidFill>
                  <a:schemeClr val="tx1"/>
                </a:solidFill>
              </a:rPr>
              <a:t>4. Evolve Cybersecurity and Risk Management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973E993-FA4E-5F44-BF54-5E71FC6AD395}"/>
              </a:ext>
            </a:extLst>
          </p:cNvPr>
          <p:cNvSpPr/>
          <p:nvPr/>
        </p:nvSpPr>
        <p:spPr>
          <a:xfrm>
            <a:off x="7831893" y="5670351"/>
            <a:ext cx="1469573" cy="827008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sz="1200" b="1" dirty="0">
                <a:solidFill>
                  <a:schemeClr val="tx1"/>
                </a:solidFill>
              </a:rPr>
              <a:t>5. Build a High performance Digital Ready Talent Pool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E5EB03-2A92-BD46-A52B-8B930BA1AFEB}"/>
              </a:ext>
            </a:extLst>
          </p:cNvPr>
          <p:cNvSpPr txBox="1"/>
          <p:nvPr/>
        </p:nvSpPr>
        <p:spPr>
          <a:xfrm rot="16200000">
            <a:off x="-173765" y="5741499"/>
            <a:ext cx="71686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Goals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078C70-CC73-2341-B5F0-BBB09CF38CD3}"/>
              </a:ext>
            </a:extLst>
          </p:cNvPr>
          <p:cNvSpPr/>
          <p:nvPr/>
        </p:nvSpPr>
        <p:spPr>
          <a:xfrm>
            <a:off x="856858" y="4753128"/>
            <a:ext cx="8444602" cy="67773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PRASA DIGITAL MODERNISATION STRATEGY</a:t>
            </a:r>
          </a:p>
          <a:p>
            <a:pPr algn="ctr"/>
            <a:r>
              <a:rPr lang="en-US" sz="1400" dirty="0" err="1"/>
              <a:t>Prasa</a:t>
            </a:r>
            <a:r>
              <a:rPr lang="en-US" sz="1400" dirty="0"/>
              <a:t> ICT Strategic Plan 2020 - 2026</a:t>
            </a:r>
          </a:p>
        </p:txBody>
      </p:sp>
    </p:spTree>
    <p:extLst>
      <p:ext uri="{BB962C8B-B14F-4D97-AF65-F5344CB8AC3E}">
        <p14:creationId xmlns:p14="http://schemas.microsoft.com/office/powerpoint/2010/main" xmlns="" val="322946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0D006-8B3B-46A1-850A-6A888F8E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92" y="0"/>
            <a:ext cx="8330440" cy="62345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Z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Vision &amp; Mission &amp; Alignmen</a:t>
            </a:r>
            <a:r>
              <a:rPr lang="en-ZA" dirty="0">
                <a:latin typeface="+mn-lt"/>
                <a:cs typeface="Arial" panose="020B0604020202020204" pitchFamily="34" charset="0"/>
              </a:rPr>
              <a:t>t with DOT</a:t>
            </a:r>
            <a:endParaRPr lang="en-ZA" sz="2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3</a:t>
            </a:fld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F4E14-CB6B-457E-AAED-061E8F04B68E}"/>
              </a:ext>
            </a:extLst>
          </p:cNvPr>
          <p:cNvSpPr txBox="1"/>
          <p:nvPr/>
        </p:nvSpPr>
        <p:spPr>
          <a:xfrm>
            <a:off x="253892" y="6151418"/>
            <a:ext cx="71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47EA55B8-9669-4C7D-B1AD-91BD915C975B}"/>
              </a:ext>
            </a:extLst>
          </p:cNvPr>
          <p:cNvSpPr/>
          <p:nvPr/>
        </p:nvSpPr>
        <p:spPr>
          <a:xfrm>
            <a:off x="1" y="1131764"/>
            <a:ext cx="5671930" cy="407913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cs typeface="Arial" panose="020B0604020202020204" pitchFamily="34" charset="0"/>
            </a:endParaRPr>
          </a:p>
          <a:p>
            <a:pPr algn="ctr"/>
            <a:endParaRPr lang="en-US" sz="1200" b="1" dirty="0"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cs typeface="Arial" panose="020B0604020202020204" pitchFamily="34" charset="0"/>
              </a:rPr>
              <a:t>PRASA MISSION</a:t>
            </a:r>
          </a:p>
          <a:p>
            <a:pPr marL="0" lvl="1" algn="ctr"/>
            <a:r>
              <a:rPr lang="en-US" sz="1200" dirty="0">
                <a:cs typeface="Arial" panose="020B0604020202020204" pitchFamily="34" charset="0"/>
              </a:rPr>
              <a:t>Provide safe, reliable, affordable commuter rail, long-haul passenger rail and long-haul intercity bus services.</a:t>
            </a:r>
            <a:endParaRPr lang="en-US" sz="12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5248869F-B540-4EB6-B42E-261226F6DA68}"/>
              </a:ext>
            </a:extLst>
          </p:cNvPr>
          <p:cNvSpPr/>
          <p:nvPr/>
        </p:nvSpPr>
        <p:spPr>
          <a:xfrm>
            <a:off x="1315345" y="1131764"/>
            <a:ext cx="3103767" cy="239610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Arial" panose="020B0604020202020204" pitchFamily="34" charset="0"/>
              </a:rPr>
              <a:t>PRASA VISION</a:t>
            </a:r>
          </a:p>
          <a:p>
            <a:pPr marL="0" lvl="1" algn="ctr"/>
            <a:r>
              <a:rPr lang="en-US" sz="1200" dirty="0">
                <a:cs typeface="Arial" panose="020B0604020202020204" pitchFamily="34" charset="0"/>
              </a:rPr>
              <a:t>Be a recognised provider and manufacturer of safe and reliable public passenger services and products.</a:t>
            </a:r>
          </a:p>
          <a:p>
            <a:pPr algn="ctr"/>
            <a:endParaRPr lang="en-US" sz="12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C26FD763-2FAF-4937-A45F-A70C5DDEE067}"/>
              </a:ext>
            </a:extLst>
          </p:cNvPr>
          <p:cNvSpPr/>
          <p:nvPr/>
        </p:nvSpPr>
        <p:spPr>
          <a:xfrm>
            <a:off x="3688215" y="1131764"/>
            <a:ext cx="6217785" cy="407913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cs typeface="Arial" panose="020B0604020202020204" pitchFamily="34" charset="0"/>
              </a:rPr>
              <a:t>DoT MISSION</a:t>
            </a:r>
          </a:p>
          <a:p>
            <a:pPr marL="0" lvl="1" algn="ctr"/>
            <a:r>
              <a:rPr lang="en-US" sz="1200" dirty="0">
                <a:cs typeface="Arial" panose="020B0604020202020204" pitchFamily="34" charset="0"/>
              </a:rPr>
              <a:t>Lead development of efficient and integrated transport systems by creating a framework of sustainable policies, regulations and implementable models to support government strategies for economic and social development”</a:t>
            </a:r>
            <a:endParaRPr lang="en-US" sz="12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DE79C2AB-6008-404B-BC31-DF03B457E818}"/>
              </a:ext>
            </a:extLst>
          </p:cNvPr>
          <p:cNvSpPr/>
          <p:nvPr/>
        </p:nvSpPr>
        <p:spPr>
          <a:xfrm>
            <a:off x="5075582" y="1131763"/>
            <a:ext cx="3508749" cy="239610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Arial" panose="020B0604020202020204" pitchFamily="34" charset="0"/>
              </a:rPr>
              <a:t>DoT VISION</a:t>
            </a:r>
            <a:r>
              <a:rPr lang="en-GB" sz="1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ctr"/>
            <a:r>
              <a:rPr lang="en-US" sz="1200" dirty="0">
                <a:cs typeface="Arial" panose="020B0604020202020204" pitchFamily="34" charset="0"/>
              </a:rPr>
              <a:t>Transport, the Heartbeat of Economic Growth and Social Development</a:t>
            </a:r>
          </a:p>
          <a:p>
            <a:pPr marL="0" lvl="1" algn="ctr"/>
            <a:endParaRPr lang="en-US" sz="1200" dirty="0">
              <a:cs typeface="Arial" panose="020B0604020202020204" pitchFamily="34" charset="0"/>
            </a:endParaRPr>
          </a:p>
          <a:p>
            <a:pPr marL="0" lvl="1" algn="ctr"/>
            <a:endParaRPr lang="en-US" sz="1200" dirty="0">
              <a:cs typeface="Arial" panose="020B0604020202020204" pitchFamily="34" charset="0"/>
            </a:endParaRPr>
          </a:p>
          <a:p>
            <a:pPr marL="0" lvl="1" algn="ctr"/>
            <a:endParaRPr lang="en-U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5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56" y="137093"/>
            <a:ext cx="8054939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Our Digital Choices </a:t>
            </a:r>
            <a:endParaRPr lang="en-ZA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2134" y="1308982"/>
            <a:ext cx="27988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Ensures that indicators are developed that will give effect to the long- term financial sustainability of the PRASA. </a:t>
            </a:r>
            <a:endParaRPr lang="en-ZA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0751" y="1319509"/>
            <a:ext cx="28102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Support business by building newer applications more especially Revenue Support systems</a:t>
            </a:r>
            <a:endParaRPr lang="en-ZA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699" y="1324763"/>
            <a:ext cx="30102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Focuses primarily on rebuilding the ICT Base/Foundation Infrastructure &amp; Capacity</a:t>
            </a:r>
            <a:endParaRPr lang="en-ZA" sz="1200" b="1" dirty="0"/>
          </a:p>
        </p:txBody>
      </p:sp>
      <p:sp>
        <p:nvSpPr>
          <p:cNvPr id="9" name="Right Arrow 8"/>
          <p:cNvSpPr/>
          <p:nvPr/>
        </p:nvSpPr>
        <p:spPr>
          <a:xfrm>
            <a:off x="3440915" y="2519284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>
            <a:off x="6861074" y="2545076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192185" y="1999408"/>
            <a:ext cx="32712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Phase 1: 2021-2022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198" y="1999408"/>
            <a:ext cx="20997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Phase 3:2023-2026</a:t>
            </a:r>
            <a:endParaRPr lang="en-ZA" sz="13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188856" y="950177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865458" y="950177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227195" y="950177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Sustain Service Choices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9F21FB-82F8-45FC-A084-2DDCE36FF840}"/>
              </a:ext>
            </a:extLst>
          </p:cNvPr>
          <p:cNvSpPr txBox="1"/>
          <p:nvPr/>
        </p:nvSpPr>
        <p:spPr>
          <a:xfrm>
            <a:off x="3919103" y="1999408"/>
            <a:ext cx="27988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Phase 2: 2022-2023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endParaRPr lang="en-US" sz="1300" b="1" dirty="0"/>
          </a:p>
          <a:p>
            <a:endParaRPr lang="en-US" sz="13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F3647127-E1C0-9D44-9EF9-759AFDD17AF4}"/>
              </a:ext>
            </a:extLst>
          </p:cNvPr>
          <p:cNvGraphicFramePr>
            <a:graphicFrameLocks noGrp="1"/>
          </p:cNvGraphicFramePr>
          <p:nvPr/>
        </p:nvGraphicFramePr>
        <p:xfrm>
          <a:off x="219625" y="2371334"/>
          <a:ext cx="3181344" cy="4097265"/>
        </p:xfrm>
        <a:graphic>
          <a:graphicData uri="http://schemas.openxmlformats.org/drawingml/2006/table">
            <a:tbl>
              <a:tblPr/>
              <a:tblGrid>
                <a:gridCol w="3181344">
                  <a:extLst>
                    <a:ext uri="{9D8B030D-6E8A-4147-A177-3AD203B41FA5}">
                      <a16:colId xmlns:a16="http://schemas.microsoft.com/office/drawing/2014/main" xmlns="" val="1202290708"/>
                    </a:ext>
                  </a:extLst>
                </a:gridCol>
              </a:tblGrid>
              <a:tr h="4097265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Modernise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IT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Systems Network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Infrastructure &amp; </a:t>
                      </a:r>
                      <a:r>
                        <a:rPr 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Optimise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Network  Services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Deliver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Hybrid Cloud Environment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 leverage commercial innovation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 Digital Capabilities to empower PRASA Workforce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Modernise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Replace Legacy Systems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 Open Systems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Digitise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Content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 a Strategic Asset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Create Command, Control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Nerve Centre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systems &amp; environment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Revamp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Centres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Deploy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Identity &amp; Access Management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Systems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Strengthen &amp;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secure Information, Document &amp; Records Management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017604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452D6A07-F8DE-844B-9D72-1CDC744C8E08}"/>
              </a:ext>
            </a:extLst>
          </p:cNvPr>
          <p:cNvGraphicFramePr>
            <a:graphicFrameLocks noGrp="1"/>
          </p:cNvGraphicFramePr>
          <p:nvPr/>
        </p:nvGraphicFramePr>
        <p:xfrm>
          <a:off x="3912888" y="2335172"/>
          <a:ext cx="2948185" cy="3063240"/>
        </p:xfrm>
        <a:graphic>
          <a:graphicData uri="http://schemas.openxmlformats.org/drawingml/2006/table">
            <a:tbl>
              <a:tblPr/>
              <a:tblGrid>
                <a:gridCol w="2948185">
                  <a:extLst>
                    <a:ext uri="{9D8B030D-6E8A-4147-A177-3AD203B41FA5}">
                      <a16:colId xmlns:a16="http://schemas.microsoft.com/office/drawing/2014/main" xmlns="" val="1354179224"/>
                    </a:ext>
                  </a:extLst>
                </a:gridCol>
              </a:tblGrid>
              <a:tr h="306324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Enable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Information Sharing to Mobile 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(for Commuters, Customers &amp; Employees)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Drive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Standardisation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on all IT Systems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Adoption &amp; Integration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4IR Components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Shift to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ICT as a  Shared Service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Enable Office Through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Tools of Trade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Digitisation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Automation of Processes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 Data Repository &amp; Engine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Strengthen IT Governance Management, Decision Making &amp; Accountability 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Mobile Apps &amp; Online Application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Capabilities &amp; Platform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Business Intelligence Capability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 Data Driven Prasa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40368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0CAF0BFB-8875-2B4A-8BDD-5070552FC994}"/>
              </a:ext>
            </a:extLst>
          </p:cNvPr>
          <p:cNvGraphicFramePr>
            <a:graphicFrameLocks noGrp="1"/>
          </p:cNvGraphicFramePr>
          <p:nvPr/>
        </p:nvGraphicFramePr>
        <p:xfrm>
          <a:off x="7428721" y="2430320"/>
          <a:ext cx="2228850" cy="1762125"/>
        </p:xfrm>
        <a:graphic>
          <a:graphicData uri="http://schemas.openxmlformats.org/drawingml/2006/table">
            <a:tbl>
              <a:tblPr/>
              <a:tblGrid>
                <a:gridCol w="2228850">
                  <a:extLst>
                    <a:ext uri="{9D8B030D-6E8A-4147-A177-3AD203B41FA5}">
                      <a16:colId xmlns:a16="http://schemas.microsoft.com/office/drawing/2014/main" xmlns="" val="304776029"/>
                    </a:ext>
                  </a:extLst>
                </a:gridCol>
              </a:tblGrid>
              <a:tr h="108112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 Solution Crafting Capability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Enhance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Digital Workforce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Recruiting, Retention, Education &amp; Trainin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 &amp; Professional Development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 partnership with Human Capital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9101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342AE65-BF4A-4AFC-8BC2-65E49D5C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1139" y="6517450"/>
            <a:ext cx="2228850" cy="365125"/>
          </a:xfrm>
        </p:spPr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788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6" y="967621"/>
            <a:ext cx="8543925" cy="2852737"/>
          </a:xfrm>
        </p:spPr>
        <p:txBody>
          <a:bodyPr/>
          <a:lstStyle/>
          <a:p>
            <a:r>
              <a:rPr lang="en-US" b="1" dirty="0"/>
              <a:t>MTEF Operational Expenditure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667029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18E76-B3D1-4AC4-A4CD-2475D9CD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MTEF 2021 Budget (Income Statement)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84C532-5295-4E4C-87D8-73F897164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66" y="1198276"/>
            <a:ext cx="8810067" cy="47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33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4" y="69272"/>
            <a:ext cx="7926422" cy="484401"/>
          </a:xfrm>
        </p:spPr>
        <p:txBody>
          <a:bodyPr>
            <a:noAutofit/>
          </a:bodyPr>
          <a:lstStyle/>
          <a:p>
            <a:pPr lvl="2"/>
            <a:r>
              <a:rPr lang="en-US" sz="2400" b="1" kern="1200" dirty="0">
                <a:solidFill>
                  <a:srgbClr val="00B0F0"/>
                </a:solidFill>
                <a:latin typeface="Arial" charset="0"/>
                <a:cs typeface="Arial" charset="0"/>
              </a:rPr>
              <a:t>BUSINESS RECOVERY PACKAGE (Current and Capital)</a:t>
            </a:r>
            <a:endParaRPr lang="en-ZA" sz="2400" b="1" kern="1200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43" y="3429000"/>
            <a:ext cx="8931246" cy="22370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800"/>
              </a:spcBef>
              <a:spcAft>
                <a:spcPts val="800"/>
              </a:spcAft>
              <a:buNone/>
            </a:pPr>
            <a:r>
              <a:rPr lang="en-ZA" sz="2000" dirty="0"/>
              <a:t>In the short to medium term, sue to the extent of theft and vandalism (especially) during lockdown, PRASA will require significant investment in infrastructure and stations to ensure service recovery. </a:t>
            </a:r>
          </a:p>
          <a:p>
            <a:pPr marL="0" indent="0" algn="just">
              <a:spcBef>
                <a:spcPts val="800"/>
              </a:spcBef>
              <a:spcAft>
                <a:spcPts val="800"/>
              </a:spcAft>
              <a:buNone/>
            </a:pPr>
            <a:r>
              <a:rPr lang="en-ZA" sz="2000" dirty="0"/>
              <a:t>The most affected component of capital allocation is Other Capital which has significantly reduced over the years.</a:t>
            </a:r>
          </a:p>
          <a:p>
            <a:pPr marL="0" indent="0" algn="just">
              <a:spcBef>
                <a:spcPts val="800"/>
              </a:spcBef>
              <a:spcAft>
                <a:spcPts val="800"/>
              </a:spcAft>
              <a:buNone/>
            </a:pPr>
            <a:r>
              <a:rPr lang="en-ZA" sz="2000" dirty="0"/>
              <a:t>Unavailability of infrastructure and stations will have significant impact on PRASA’s ability to generate fare revenue (which was already on the decline) increasing its reliance on Government support.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ZA" sz="2000" dirty="0"/>
          </a:p>
          <a:p>
            <a:pPr lvl="0" algn="just"/>
            <a:endParaRPr lang="en-ZA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3" y="1118907"/>
            <a:ext cx="8783200" cy="22374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1B8927-A284-4A8E-990A-48C9A9EC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A85E-8BDD-8940-83F5-79F1C797ABD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68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07" y="3580745"/>
            <a:ext cx="8735405" cy="2852737"/>
          </a:xfrm>
        </p:spPr>
        <p:txBody>
          <a:bodyPr/>
          <a:lstStyle/>
          <a:p>
            <a:r>
              <a:rPr lang="en-US" dirty="0"/>
              <a:t>Pillar 5: </a:t>
            </a:r>
            <a:br>
              <a:rPr lang="en-US" dirty="0"/>
            </a:br>
            <a:r>
              <a:rPr lang="en-US" sz="3600" kern="1200" dirty="0"/>
              <a:t>Improve financial performance and business sustainability</a:t>
            </a:r>
            <a:br>
              <a:rPr lang="en-US" sz="3600" kern="1200" dirty="0"/>
            </a:b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GB" b="1" dirty="0">
                <a:solidFill>
                  <a:srgbClr val="FF9900"/>
                </a:solidFill>
              </a:rPr>
              <a:t>Support the outcome of </a:t>
            </a:r>
            <a:br>
              <a:rPr lang="en-GB" b="1" dirty="0">
                <a:solidFill>
                  <a:srgbClr val="FF9900"/>
                </a:solidFill>
              </a:rPr>
            </a:br>
            <a:r>
              <a:rPr lang="en-US" altLang="en-US" b="1" dirty="0">
                <a:solidFill>
                  <a:srgbClr val="FF9900"/>
                </a:solidFill>
              </a:rPr>
              <a:t>Functional, efficient and integrated government </a:t>
            </a: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GB" sz="3600" kern="1200" dirty="0"/>
              <a:t/>
            </a:r>
            <a:br>
              <a:rPr lang="en-GB" sz="3600" kern="12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0927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8" y="41841"/>
            <a:ext cx="8072582" cy="6234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Our Financial Sustainability Choices : </a:t>
            </a:r>
            <a:b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bg1"/>
                </a:solidFill>
                <a:cs typeface="Calibri" panose="020F0502020204030204" pitchFamily="34" charset="0"/>
              </a:rPr>
              <a:t>Prioritise</a:t>
            </a: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 services based on cash available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70528" y="2578545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>
            <a:off x="6868664" y="2618876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176798" y="1471444"/>
            <a:ext cx="333322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Phase 1: 2021-2022</a:t>
            </a:r>
          </a:p>
          <a:p>
            <a:pPr marL="185738" indent="-185738">
              <a:buFont typeface="Wingdings" panose="05000000000000000000" pitchFamily="2" charset="2"/>
              <a:buChar char="§"/>
            </a:pPr>
            <a:r>
              <a:rPr lang="en-US" sz="1300" dirty="0"/>
              <a:t>Set-off of Transnet &amp; PRASA Debt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On charge utility costs to BUs with SLA’s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Review fare structure  with higher frequencies, predictability and service improvements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Activity Based Costing (ABC) to identify redundancy &amp; inefficiencies</a:t>
            </a:r>
          </a:p>
          <a:p>
            <a:pPr marL="185738" indent="-185738">
              <a:buFont typeface="Wingdings" panose="05000000000000000000" pitchFamily="2" charset="2"/>
              <a:buChar char="§"/>
            </a:pPr>
            <a:r>
              <a:rPr lang="en-US" sz="1300" dirty="0"/>
              <a:t>Review </a:t>
            </a:r>
            <a:r>
              <a:rPr lang="en-US" sz="1300" dirty="0" err="1"/>
              <a:t>SCM</a:t>
            </a:r>
            <a:r>
              <a:rPr lang="en-US" sz="1300" dirty="0"/>
              <a:t> Policy to allow OEM spares &amp; components</a:t>
            </a:r>
          </a:p>
          <a:p>
            <a:pPr marL="185738" indent="-185738">
              <a:buFont typeface="Wingdings" panose="05000000000000000000" pitchFamily="2" charset="2"/>
              <a:buChar char="§"/>
            </a:pPr>
            <a:r>
              <a:rPr lang="en-US" sz="1300" dirty="0"/>
              <a:t>Execute  rapid procurement with transaction advisors’ panel </a:t>
            </a:r>
          </a:p>
          <a:p>
            <a:pPr marL="185738" indent="-185738">
              <a:buFont typeface="Wingdings" panose="05000000000000000000" pitchFamily="2" charset="2"/>
              <a:buChar char="§"/>
            </a:pPr>
            <a:r>
              <a:rPr lang="en-US" sz="1300" dirty="0"/>
              <a:t>Improved controls, record &amp; document management</a:t>
            </a:r>
          </a:p>
          <a:p>
            <a:pPr algn="l" fontAlgn="b"/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+mn-lt"/>
              </a:rPr>
              <a:t>Procurement Governance </a:t>
            </a:r>
          </a:p>
          <a:p>
            <a:pPr marL="171450" marR="0" lvl="0" indent="-1714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300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Strengthen the control environment, Tender</a:t>
            </a:r>
            <a:r>
              <a:rPr lang="en-US" sz="1300" i="0" u="none" strike="noStrike" dirty="0">
                <a:solidFill>
                  <a:srgbClr val="000000"/>
                </a:solidFill>
                <a:effectLst/>
                <a:latin typeface="+mn-lt"/>
              </a:rPr>
              <a:t> Administration offices for bid security,  contract management &amp; administration</a:t>
            </a:r>
          </a:p>
          <a:p>
            <a:pPr marL="171450" indent="-171450" algn="l" fontAlgn="b">
              <a:buFont typeface="Arial" panose="020B0604020202020204" pitchFamily="34" charset="0"/>
              <a:buChar char="•"/>
            </a:pPr>
            <a:r>
              <a:rPr lang="en-US" sz="1300" i="0" u="none" strike="noStrike" dirty="0">
                <a:solidFill>
                  <a:srgbClr val="000000"/>
                </a:solidFill>
                <a:effectLst/>
                <a:latin typeface="+mn-lt"/>
              </a:rPr>
              <a:t>Proficient Practitioners</a:t>
            </a:r>
          </a:p>
          <a:p>
            <a:pPr marL="171450" marR="0" lvl="0" indent="-1714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3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training to bid committees on </a:t>
            </a:r>
            <a:r>
              <a:rPr lang="en-ZA" sz="13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SCM</a:t>
            </a:r>
            <a:r>
              <a:rPr lang="en-ZA" sz="13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prescripts and processes</a:t>
            </a:r>
          </a:p>
          <a:p>
            <a:pPr marL="171450" indent="-171450" algn="l" fontAlgn="b">
              <a:buFont typeface="Arial" panose="020B0604020202020204" pitchFamily="34" charset="0"/>
              <a:buChar char="•"/>
            </a:pPr>
            <a:r>
              <a:rPr lang="en-US" sz="1300" i="0" u="none" strike="noStrike" dirty="0" err="1">
                <a:solidFill>
                  <a:srgbClr val="000000"/>
                </a:solidFill>
                <a:effectLst/>
                <a:latin typeface="+mn-lt"/>
              </a:rPr>
              <a:t>SCM</a:t>
            </a:r>
            <a:r>
              <a:rPr lang="en-US" sz="1300" i="0" u="none" strike="noStrike" dirty="0">
                <a:solidFill>
                  <a:srgbClr val="000000"/>
                </a:solidFill>
                <a:effectLst/>
                <a:latin typeface="+mn-lt"/>
              </a:rPr>
              <a:t> Control framework for </a:t>
            </a:r>
            <a:r>
              <a:rPr lang="en-US" sz="1300" i="0" u="none" strike="noStrike" dirty="0" err="1">
                <a:solidFill>
                  <a:srgbClr val="000000"/>
                </a:solidFill>
                <a:effectLst/>
                <a:latin typeface="+mn-lt"/>
              </a:rPr>
              <a:t>standarisation</a:t>
            </a:r>
            <a:endParaRPr lang="en-US" sz="130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1450" marR="0" lvl="0" indent="-17145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solidFill>
                  <a:srgbClr val="000000"/>
                </a:solidFill>
                <a:latin typeface="+mn-lt"/>
              </a:rPr>
              <a:t>Vendor Management and configuration of transformation reports (</a:t>
            </a:r>
            <a:r>
              <a:rPr lang="en-ZA" sz="1300" dirty="0" err="1">
                <a:solidFill>
                  <a:srgbClr val="000000"/>
                </a:solidFill>
                <a:latin typeface="+mn-lt"/>
              </a:rPr>
              <a:t>BBBEE</a:t>
            </a:r>
            <a:r>
              <a:rPr lang="en-ZA" sz="130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ZA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75805" y="1440416"/>
            <a:ext cx="25121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Phase 3:2023-2026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Move to Schedule 2 for borrowing capability subject to high costs coverage high &amp; identified assets transferred to ring fenced </a:t>
            </a:r>
            <a:r>
              <a:rPr lang="en-US" sz="1300" dirty="0" err="1"/>
              <a:t>SPV</a:t>
            </a:r>
            <a:endParaRPr lang="en-US" sz="1300" dirty="0"/>
          </a:p>
          <a:p>
            <a:pPr>
              <a:spcAft>
                <a:spcPts val="600"/>
              </a:spcAft>
            </a:pPr>
            <a:r>
              <a:rPr lang="en-ZA" sz="1300" b="1" dirty="0"/>
              <a:t>Diversified Revenue streams: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Strategic partnerships to develop properties around rail</a:t>
            </a:r>
            <a:endParaRPr lang="en-US" sz="1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New corridors </a:t>
            </a:r>
            <a:r>
              <a:rPr lang="en-US" sz="1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&amp; build in high-density areas</a:t>
            </a: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prstClr val="black"/>
                </a:solidFill>
                <a:ea typeface="Times New Roman" panose="02020603050405020304" pitchFamily="18" charset="0"/>
              </a:rPr>
              <a:t>Procurement</a:t>
            </a:r>
            <a:r>
              <a:rPr lang="en-US" sz="13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 err="1"/>
              <a:t>Optimising</a:t>
            </a:r>
            <a:r>
              <a:rPr lang="en-US" sz="1300" dirty="0"/>
              <a:t> Long-Term Contracts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Inventory / Stock Disposal part of SAP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Warehouse process re-engineering and optimization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Establish Integrated Business Planning for procurement planning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ZA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147168" y="1134019"/>
            <a:ext cx="295571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  <a:r>
              <a:rPr lang="en-US" sz="1600" b="1" dirty="0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864684" y="1125524"/>
            <a:ext cx="251211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275805" y="1126422"/>
            <a:ext cx="251211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Sustain Service Choices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35CE00-F495-45B6-9769-563A6F4668E9}"/>
              </a:ext>
            </a:extLst>
          </p:cNvPr>
          <p:cNvSpPr txBox="1"/>
          <p:nvPr/>
        </p:nvSpPr>
        <p:spPr>
          <a:xfrm>
            <a:off x="3814379" y="1471444"/>
            <a:ext cx="295373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Ph</a:t>
            </a:r>
            <a:r>
              <a:rPr lang="en-US" sz="1200" b="1" dirty="0"/>
              <a:t>ase 2: 2022-2023</a:t>
            </a:r>
            <a:r>
              <a:rPr lang="en-ZA" sz="1200" dirty="0">
                <a:solidFill>
                  <a:prstClr val="black"/>
                </a:solidFill>
              </a:rPr>
              <a:t>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Corridor costing model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Automated ticketing, remission &amp; accounting to reduce personnel requirements, printing costs &amp; effective revenue collection.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300" dirty="0"/>
              <a:t>Different fare structure with limited discounted fares, simplified communication to commuters, fare increases to cover shortfalls (Funding Model NT &amp; DOT) </a:t>
            </a:r>
          </a:p>
          <a:p>
            <a:pPr lvl="0" algn="just">
              <a:spcAft>
                <a:spcPts val="0"/>
              </a:spcAft>
            </a:pPr>
            <a:r>
              <a:rPr lang="en-ZA" sz="1300" b="1" dirty="0"/>
              <a:t>Procurement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300" dirty="0" err="1"/>
              <a:t>Institutionalising</a:t>
            </a:r>
            <a:r>
              <a:rPr lang="en-US" sz="1300" dirty="0"/>
              <a:t>  </a:t>
            </a:r>
            <a:r>
              <a:rPr lang="en-US" sz="1300" dirty="0" err="1"/>
              <a:t>SCM</a:t>
            </a:r>
            <a:r>
              <a:rPr lang="en-US" sz="1300" dirty="0"/>
              <a:t> Controls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Strengthen Supplier Development capability and supplier management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Establish a Specification Registry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Improve Material Planning &amp; Replenishment to drive Commodity grouping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Automation and e-tendering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Vendor managed Inventory &amp; consignment stock for material availability and reduced procurement</a:t>
            </a:r>
            <a:endParaRPr lang="en-ZA" sz="1300" dirty="0"/>
          </a:p>
        </p:txBody>
      </p:sp>
    </p:spTree>
    <p:extLst>
      <p:ext uri="{BB962C8B-B14F-4D97-AF65-F5344CB8AC3E}">
        <p14:creationId xmlns:p14="http://schemas.microsoft.com/office/powerpoint/2010/main" xmlns="" val="3151970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258382"/>
            <a:ext cx="8543925" cy="2852737"/>
          </a:xfrm>
        </p:spPr>
        <p:txBody>
          <a:bodyPr/>
          <a:lstStyle/>
          <a:p>
            <a:r>
              <a:rPr lang="en-US" dirty="0"/>
              <a:t>Pillar 6: </a:t>
            </a:r>
            <a:br>
              <a:rPr lang="en-US" dirty="0"/>
            </a:br>
            <a:r>
              <a:rPr lang="en-US" sz="3600" dirty="0"/>
              <a:t>Improve customer experience through service and operational excellence</a:t>
            </a:r>
            <a:r>
              <a:rPr lang="en-GB" sz="3600" kern="1200" dirty="0"/>
              <a:t/>
            </a:r>
            <a:br>
              <a:rPr lang="en-GB" sz="3600" kern="1200" dirty="0"/>
            </a:br>
            <a:r>
              <a:rPr lang="en-GB" sz="3600" kern="1200" dirty="0"/>
              <a:t/>
            </a:r>
            <a:br>
              <a:rPr lang="en-GB" sz="3600" kern="1200" dirty="0"/>
            </a:br>
            <a:r>
              <a:rPr lang="en-US" sz="3600" b="1" dirty="0">
                <a:solidFill>
                  <a:srgbClr val="FF9900"/>
                </a:solidFill>
              </a:rPr>
              <a:t/>
            </a:r>
            <a:br>
              <a:rPr lang="en-US" sz="3600" b="1" dirty="0">
                <a:solidFill>
                  <a:srgbClr val="FF9900"/>
                </a:solidFill>
              </a:rPr>
            </a:br>
            <a:r>
              <a:rPr lang="en-US" altLang="en-US" sz="3600" b="1" dirty="0">
                <a:solidFill>
                  <a:srgbClr val="FF9900"/>
                </a:solidFill>
              </a:rPr>
              <a:t>Public transport that enables social emancipation and an economy that 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2103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AF61C-D725-425F-AC6A-95803F44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14669A-386C-4610-BBEA-CDCEF59DA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The plans are founded on the PRASA’s Passenger Service Charter. The Passenger Service Charter is a declaration of PRASA’s commitment to deliver acceptable service quality to all our customers.</a:t>
            </a:r>
          </a:p>
          <a:p>
            <a:pPr marL="0" lvl="0" indent="0">
              <a:buNone/>
            </a:pPr>
            <a:r>
              <a:rPr lang="en-GB" sz="3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GB" sz="3200" dirty="0">
                <a:solidFill>
                  <a:prstClr val="black"/>
                </a:solidFill>
              </a:rPr>
              <a:t>Customers will at any time know how the service is performing relative to the minimum service levels.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123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81EA0AE9-9AC9-EE47-9E41-A45567EA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1" y="175467"/>
            <a:ext cx="8517471" cy="506909"/>
          </a:xfrm>
        </p:spPr>
        <p:txBody>
          <a:bodyPr>
            <a:noAutofit/>
          </a:bodyPr>
          <a:lstStyle/>
          <a:p>
            <a:pPr defTabSz="742950">
              <a:lnSpc>
                <a:spcPct val="100000"/>
              </a:lnSpc>
              <a:defRPr/>
            </a:pPr>
            <a:r>
              <a:rPr lang="en-US" dirty="0"/>
              <a:t>Our Service &amp; Operational Excellence </a:t>
            </a:r>
            <a:r>
              <a:rPr lang="en-US" altLang="en-US" dirty="0">
                <a:ea typeface="+mn-ea"/>
                <a:cs typeface="+mn-cs"/>
              </a:rPr>
              <a:t>Choices</a:t>
            </a:r>
            <a:endParaRPr lang="en-ZA" altLang="en-US" dirty="0">
              <a:ea typeface="+mn-ea"/>
              <a:cs typeface="+mn-cs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9D88EBE1-1E9E-4D48-97B0-FBD531303754}"/>
              </a:ext>
            </a:extLst>
          </p:cNvPr>
          <p:cNvSpPr/>
          <p:nvPr/>
        </p:nvSpPr>
        <p:spPr>
          <a:xfrm>
            <a:off x="3340695" y="2602212"/>
            <a:ext cx="345678" cy="3276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189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EBB6F531-796C-8241-A910-23D9BB5BF860}"/>
              </a:ext>
            </a:extLst>
          </p:cNvPr>
          <p:cNvSpPr/>
          <p:nvPr/>
        </p:nvSpPr>
        <p:spPr>
          <a:xfrm>
            <a:off x="6444059" y="2643487"/>
            <a:ext cx="345678" cy="3276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189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0B2013-9D2F-984C-9DF4-576F1B1F03E6}"/>
              </a:ext>
            </a:extLst>
          </p:cNvPr>
          <p:cNvSpPr txBox="1"/>
          <p:nvPr/>
        </p:nvSpPr>
        <p:spPr>
          <a:xfrm>
            <a:off x="928689" y="5589490"/>
            <a:ext cx="5342533" cy="458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89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approach is designed to ensure that customer experience &amp; the   Customer Satisfaction Index (CSI) is continuously improved</a:t>
            </a:r>
            <a:endParaRPr lang="en-ZA" sz="1189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84A95F-D495-474E-AA73-CA54A9C62F3F}"/>
              </a:ext>
            </a:extLst>
          </p:cNvPr>
          <p:cNvSpPr txBox="1"/>
          <p:nvPr/>
        </p:nvSpPr>
        <p:spPr>
          <a:xfrm>
            <a:off x="167564" y="1372950"/>
            <a:ext cx="3151990" cy="505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b="1" dirty="0">
                <a:latin typeface="+mn-lt"/>
              </a:rPr>
              <a:t>Phase 1: 2021-2022 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Back To Basics Strategy focusing on customers &amp; employees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Implement Passenger Service Charter &amp; Condition of Carriage including Covid-19 compliance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Uniform for staff to instill a sense of pride &amp; professionalism.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Migration to a single fully operational PRASA Contact Centre with a single contact number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Card payments – roll out speed points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Marketing, Communications and Stakeholder Management –    Restore confidence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Showcase state of Rail- As is </a:t>
            </a:r>
            <a:r>
              <a:rPr lang="en-US" altLang="en-US" sz="1300" u="sng" dirty="0">
                <a:latin typeface="+mn-lt"/>
                <a:ea typeface="MS PGothic" charset="-128"/>
              </a:rPr>
              <a:t>now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Public support for journey to restoration &amp; recovery and </a:t>
            </a:r>
            <a:r>
              <a:rPr lang="en-US" altLang="en-US" sz="1300" dirty="0" err="1">
                <a:latin typeface="+mn-lt"/>
                <a:ea typeface="MS PGothic" charset="-128"/>
              </a:rPr>
              <a:t>publicise</a:t>
            </a:r>
            <a:r>
              <a:rPr lang="en-US" altLang="en-US" sz="1300" dirty="0">
                <a:latin typeface="+mn-lt"/>
                <a:ea typeface="MS PGothic" charset="-128"/>
              </a:rPr>
              <a:t> services as recovered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Capital projects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MLPS- recovered routes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Bus services- new fleet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Brand Architecture incl. corporate Identity, train, bus &amp; station branding</a:t>
            </a:r>
          </a:p>
          <a:p>
            <a:pPr>
              <a:defRPr/>
            </a:pPr>
            <a:endParaRPr lang="en-US" sz="1056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61995F-393E-AB40-9D4A-C0B0762BAE28}"/>
              </a:ext>
            </a:extLst>
          </p:cNvPr>
          <p:cNvSpPr txBox="1"/>
          <p:nvPr/>
        </p:nvSpPr>
        <p:spPr>
          <a:xfrm>
            <a:off x="7082144" y="1381445"/>
            <a:ext cx="2599100" cy="4656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b="1" dirty="0">
                <a:latin typeface="+mn-lt"/>
              </a:rPr>
              <a:t>Phase 3:2023-2026</a:t>
            </a:r>
          </a:p>
          <a:p>
            <a:pPr marL="139303" indent="-13930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Ensure a modernized service through the implementation of the following:</a:t>
            </a:r>
          </a:p>
          <a:p>
            <a:pPr marL="360363" lvl="1" indent="-1841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Self Service Machines – pilot super-core stations</a:t>
            </a:r>
          </a:p>
          <a:p>
            <a:pPr marL="360363" lvl="1" indent="-1841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Travel card</a:t>
            </a:r>
          </a:p>
          <a:p>
            <a:pPr marL="360363" lvl="1" indent="-1841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Loyalty Program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Marketing, Communications and Stakeholder Management – 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Grow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Grow number of passengers &amp; attract new passengers to all services (Metrorail, MLPS and Autopax)</a:t>
            </a:r>
            <a:endParaRPr lang="en-US" altLang="en-US" sz="1300" u="sng" dirty="0">
              <a:latin typeface="+mn-lt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Introduce loyalty </a:t>
            </a:r>
            <a:r>
              <a:rPr lang="en-US" altLang="en-US" sz="1300" dirty="0" err="1">
                <a:latin typeface="+mn-lt"/>
                <a:ea typeface="MS PGothic" charset="-128"/>
              </a:rPr>
              <a:t>programmes</a:t>
            </a:r>
            <a:r>
              <a:rPr lang="en-US" altLang="en-US" sz="1300" dirty="0">
                <a:latin typeface="+mn-lt"/>
                <a:ea typeface="MS PGothic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Market Capital </a:t>
            </a:r>
            <a:r>
              <a:rPr lang="en-US" altLang="en-US" sz="1300" dirty="0" err="1">
                <a:latin typeface="+mn-lt"/>
                <a:ea typeface="MS PGothic" charset="-128"/>
              </a:rPr>
              <a:t>programmes</a:t>
            </a:r>
            <a:r>
              <a:rPr lang="en-US" altLang="en-US" sz="1300" dirty="0">
                <a:latin typeface="+mn-lt"/>
                <a:ea typeface="MS PGothic" charset="-128"/>
              </a:rPr>
              <a:t>, </a:t>
            </a:r>
            <a:r>
              <a:rPr lang="en-US" altLang="en-US" sz="1300" dirty="0" err="1">
                <a:latin typeface="+mn-lt"/>
                <a:ea typeface="MS PGothic" charset="-128"/>
              </a:rPr>
              <a:t>modernisation</a:t>
            </a:r>
            <a:r>
              <a:rPr lang="en-US" altLang="en-US" sz="1300" dirty="0">
                <a:latin typeface="+mn-lt"/>
                <a:ea typeface="MS PGothic" charset="-128"/>
              </a:rPr>
              <a:t> &amp; other investments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Monitor Rebranding processes &amp; adherence to policies &amp; guidelines</a:t>
            </a:r>
          </a:p>
          <a:p>
            <a:pPr marL="360363" lvl="1" indent="-184150">
              <a:buFont typeface="Arial" panose="020B0604020202020204" pitchFamily="34" charset="0"/>
              <a:buChar char="•"/>
              <a:defRPr/>
            </a:pPr>
            <a:endParaRPr lang="en-ZA" sz="1056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F95A8C-ED0F-EF4A-A7D3-815C84451726}"/>
              </a:ext>
            </a:extLst>
          </p:cNvPr>
          <p:cNvSpPr txBox="1"/>
          <p:nvPr/>
        </p:nvSpPr>
        <p:spPr>
          <a:xfrm>
            <a:off x="3707514" y="1429336"/>
            <a:ext cx="2599100" cy="445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b="1" dirty="0">
                <a:latin typeface="+mn-lt"/>
              </a:rPr>
              <a:t>Phase 2: 2022-2023</a:t>
            </a:r>
          </a:p>
          <a:p>
            <a:pPr>
              <a:defRPr/>
            </a:pPr>
            <a:r>
              <a:rPr lang="en-US" altLang="en-US" sz="1300" b="1" dirty="0">
                <a:latin typeface="+mn-lt"/>
              </a:rPr>
              <a:t>Continue service delivery priorities,  improve the CSI &amp; extending services to other routes/lines</a:t>
            </a:r>
            <a:endParaRPr lang="en-ZA" altLang="en-US" sz="1300" dirty="0">
              <a:latin typeface="+mn-lt"/>
            </a:endParaRP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Roll-out of the automated ticketing system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n-lt"/>
              </a:rPr>
              <a:t>Launch the customer mobile app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Marketing, Communications and Stakeholder Management – 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Regain passengers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Showcase Progress/ wins- recovery </a:t>
            </a:r>
            <a:r>
              <a:rPr lang="en-US" altLang="en-US" sz="1300" dirty="0" err="1">
                <a:latin typeface="+mn-lt"/>
                <a:ea typeface="MS PGothic" charset="-128"/>
              </a:rPr>
              <a:t>programme</a:t>
            </a:r>
            <a:endParaRPr lang="en-US" altLang="en-US" sz="1300" u="sng" dirty="0">
              <a:latin typeface="+mn-lt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Market services of Metrorail, Autopax and MLPS to grow passenger numbers and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Market CRES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  <a:ea typeface="MS PGothic" charset="-128"/>
              </a:rPr>
              <a:t>Market Capital </a:t>
            </a:r>
            <a:r>
              <a:rPr lang="en-US" altLang="en-US" sz="1300" dirty="0" err="1">
                <a:latin typeface="+mn-lt"/>
                <a:ea typeface="MS PGothic" charset="-128"/>
              </a:rPr>
              <a:t>programmes</a:t>
            </a:r>
            <a:r>
              <a:rPr lang="en-US" altLang="en-US" sz="1300" dirty="0">
                <a:latin typeface="+mn-lt"/>
                <a:ea typeface="MS PGothic" charset="-128"/>
              </a:rPr>
              <a:t>, </a:t>
            </a:r>
            <a:r>
              <a:rPr lang="en-US" altLang="en-US" sz="1300" dirty="0" err="1">
                <a:latin typeface="+mn-lt"/>
                <a:ea typeface="MS PGothic" charset="-128"/>
              </a:rPr>
              <a:t>modernisation</a:t>
            </a:r>
            <a:r>
              <a:rPr lang="en-US" altLang="en-US" sz="1300" dirty="0">
                <a:latin typeface="+mn-lt"/>
                <a:ea typeface="MS PGothic" charset="-128"/>
              </a:rPr>
              <a:t> &amp; other investments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056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5C9653-3871-4797-88E7-78F94D039620}"/>
              </a:ext>
            </a:extLst>
          </p:cNvPr>
          <p:cNvSpPr txBox="1"/>
          <p:nvPr/>
        </p:nvSpPr>
        <p:spPr>
          <a:xfrm>
            <a:off x="41591" y="1042891"/>
            <a:ext cx="295571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  <a:r>
              <a:rPr lang="en-US" sz="1600" b="1" dirty="0"/>
              <a:t>Core Service Choices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BC1FC-DC92-4A32-B4D8-31D9473C8C01}"/>
              </a:ext>
            </a:extLst>
          </p:cNvPr>
          <p:cNvSpPr txBox="1"/>
          <p:nvPr/>
        </p:nvSpPr>
        <p:spPr>
          <a:xfrm>
            <a:off x="3759107" y="1034396"/>
            <a:ext cx="251211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Stabilize Service Choices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369673-5C53-4B59-A5AF-89E10EE8EC26}"/>
              </a:ext>
            </a:extLst>
          </p:cNvPr>
          <p:cNvSpPr txBox="1"/>
          <p:nvPr/>
        </p:nvSpPr>
        <p:spPr>
          <a:xfrm>
            <a:off x="7170228" y="1035294"/>
            <a:ext cx="251211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Sustain Service Choices</a:t>
            </a:r>
          </a:p>
        </p:txBody>
      </p:sp>
    </p:spTree>
    <p:extLst>
      <p:ext uri="{BB962C8B-B14F-4D97-AF65-F5344CB8AC3E}">
        <p14:creationId xmlns:p14="http://schemas.microsoft.com/office/powerpoint/2010/main" xmlns="" val="3592337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79769-4CB3-4463-B4C0-3A50AFE7FDF4}"/>
              </a:ext>
            </a:extLst>
          </p:cNvPr>
          <p:cNvSpPr txBox="1"/>
          <p:nvPr/>
        </p:nvSpPr>
        <p:spPr>
          <a:xfrm>
            <a:off x="4953000" y="4880908"/>
            <a:ext cx="455121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Vibrant &amp; upbeat drawings showing the progress of PRASA stations, &amp; the picture of the final product. This is to give audiences hope, &amp; ability to look forward to something beautiful &amp; progressive.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1C183A3-13EC-4FFA-8BCD-9A0D70290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854" y="1167182"/>
            <a:ext cx="4346868" cy="513982"/>
          </a:xfrm>
        </p:spPr>
        <p:txBody>
          <a:bodyPr/>
          <a:lstStyle/>
          <a:p>
            <a:r>
              <a:rPr lang="en-US" dirty="0"/>
              <a:t>Stakeholder Management</a:t>
            </a: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00A7B789-934B-44A5-A796-6A4D7A8B62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249" y="1847852"/>
            <a:ext cx="4346869" cy="210960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35B95D4-F182-414C-9451-7D20C553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Capital Projects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DD4C9DCF-7AB5-4DA8-91AC-C16B5CD70D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35560" y="1663386"/>
            <a:ext cx="404622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65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0D006-8B3B-46A1-850A-6A888F8E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Shareholder Imperatives</a:t>
            </a:r>
            <a:endParaRPr lang="en-ZA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4</a:t>
            </a:fld>
            <a:endParaRPr 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1A4FC6-9B3B-4705-8D8F-DEF89B0379E8}"/>
              </a:ext>
            </a:extLst>
          </p:cNvPr>
          <p:cNvSpPr/>
          <p:nvPr/>
        </p:nvSpPr>
        <p:spPr>
          <a:xfrm>
            <a:off x="450574" y="1219200"/>
            <a:ext cx="4300330" cy="5137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Apex Priorities of the 6th Administration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ZA" altLang="en-US" sz="1400" dirty="0">
                <a:solidFill>
                  <a:schemeClr val="tx1"/>
                </a:solidFill>
              </a:rPr>
              <a:t>Building </a:t>
            </a:r>
            <a:r>
              <a:rPr lang="en-GB" altLang="en-US" sz="1400" dirty="0">
                <a:solidFill>
                  <a:schemeClr val="tx1"/>
                </a:solidFill>
              </a:rPr>
              <a:t>A Capable, Ethical And Developmental State </a:t>
            </a:r>
            <a:endParaRPr lang="en-ZA" altLang="en-US" sz="1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ZA" altLang="en-US" sz="1400" dirty="0">
                <a:solidFill>
                  <a:schemeClr val="tx1"/>
                </a:solidFill>
              </a:rPr>
              <a:t>Economic Transformation and Job Creation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ZA" altLang="en-US" sz="1400" dirty="0">
                <a:solidFill>
                  <a:schemeClr val="tx1"/>
                </a:solidFill>
              </a:rPr>
              <a:t>Education, Skills and Health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altLang="en-US" sz="1400" dirty="0">
                <a:solidFill>
                  <a:schemeClr val="tx1"/>
                </a:solidFill>
              </a:rPr>
              <a:t>Consolidating the Social Wage through Reliable and Quality Basic Services </a:t>
            </a:r>
            <a:endParaRPr lang="en-ZA" altLang="en-US" sz="1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ZA" altLang="en-US" sz="1400" dirty="0">
                <a:solidFill>
                  <a:schemeClr val="tx1"/>
                </a:solidFill>
              </a:rPr>
              <a:t>Spatial Integration, Human Settlements and Local Government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ZA" altLang="en-US" sz="1400" dirty="0">
                <a:solidFill>
                  <a:schemeClr val="tx1"/>
                </a:solidFill>
              </a:rPr>
              <a:t>Social Cohesion and Community Safety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ZA" altLang="en-US" sz="1400" dirty="0">
                <a:solidFill>
                  <a:schemeClr val="tx1"/>
                </a:solidFill>
              </a:rPr>
              <a:t>A Better Africa and World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87B3C2-EE4B-4B46-A855-5BFCF1E5B738}"/>
              </a:ext>
            </a:extLst>
          </p:cNvPr>
          <p:cNvSpPr/>
          <p:nvPr/>
        </p:nvSpPr>
        <p:spPr>
          <a:xfrm>
            <a:off x="5155097" y="1219199"/>
            <a:ext cx="4300330" cy="5137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Minister’s Priorities of 5 Strategic Thrusts</a:t>
            </a:r>
          </a:p>
          <a:p>
            <a:endParaRPr lang="en-US" altLang="en-US" b="1" dirty="0">
              <a:solidFill>
                <a:schemeClr val="tx1"/>
              </a:solidFill>
            </a:endParaRPr>
          </a:p>
          <a:p>
            <a:pPr marL="450850" lvl="1" indent="-3667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chemeClr val="tx1"/>
                </a:solidFill>
              </a:rPr>
              <a:t>Safety (including security) as an enabler of service delivery;</a:t>
            </a:r>
          </a:p>
          <a:p>
            <a:pPr marL="450850" lvl="1" indent="-3667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chemeClr val="tx1"/>
                </a:solidFill>
              </a:rPr>
              <a:t>Public transport that enables social emancipation and an economy that works;</a:t>
            </a:r>
          </a:p>
          <a:p>
            <a:pPr marL="450850" lvl="1" indent="-3667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chemeClr val="tx1"/>
                </a:solidFill>
              </a:rPr>
              <a:t>Infrastructure build that stimulates economic growth and job creation;</a:t>
            </a:r>
          </a:p>
          <a:p>
            <a:pPr marL="450850" lvl="1" indent="-3667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chemeClr val="tx1"/>
                </a:solidFill>
              </a:rPr>
              <a:t>Building a maritime nation, elevating the oceans economy; and </a:t>
            </a:r>
          </a:p>
          <a:p>
            <a:pPr marL="450850" lvl="1" indent="-3667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chemeClr val="tx1"/>
                </a:solidFill>
              </a:rPr>
              <a:t>Accelerating transformation towards greater economic participation</a:t>
            </a:r>
          </a:p>
          <a:p>
            <a:endParaRPr lang="en-US" altLang="en-US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151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66" y="3429000"/>
            <a:ext cx="8543925" cy="2852737"/>
          </a:xfrm>
        </p:spPr>
        <p:txBody>
          <a:bodyPr/>
          <a:lstStyle/>
          <a:p>
            <a:r>
              <a:rPr lang="en-US" dirty="0"/>
              <a:t>Pillar 7: </a:t>
            </a:r>
            <a:br>
              <a:rPr lang="en-US" dirty="0"/>
            </a:br>
            <a:r>
              <a:rPr lang="en-US" sz="3600" kern="1200" dirty="0" err="1"/>
              <a:t>Modernise</a:t>
            </a:r>
            <a:r>
              <a:rPr lang="en-US" sz="3600" kern="1200" dirty="0"/>
              <a:t> Rail through manufacturing,  infrastructure  development and maintenance </a:t>
            </a:r>
            <a:br>
              <a:rPr lang="en-US" sz="3600" kern="1200" dirty="0"/>
            </a:br>
            <a:r>
              <a:rPr lang="en-US" sz="3600" kern="1200" dirty="0"/>
              <a:t/>
            </a:r>
            <a:br>
              <a:rPr lang="en-US" sz="3600" kern="1200" dirty="0"/>
            </a:br>
            <a:r>
              <a:rPr lang="en-US" sz="3600" b="1" dirty="0">
                <a:solidFill>
                  <a:srgbClr val="FF9900"/>
                </a:solidFill>
              </a:rPr>
              <a:t/>
            </a:r>
            <a:br>
              <a:rPr lang="en-US" sz="3600" b="1" dirty="0">
                <a:solidFill>
                  <a:srgbClr val="FF9900"/>
                </a:solidFill>
              </a:rPr>
            </a:br>
            <a:r>
              <a:rPr lang="en-US" altLang="en-US" sz="3600" b="1" dirty="0">
                <a:solidFill>
                  <a:srgbClr val="FF9900"/>
                </a:solidFill>
              </a:rPr>
              <a:t>Public transport that enables social emancipation and an economy that works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5692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Our Rolling Stock (RS) Choices</a:t>
            </a:r>
            <a:endParaRPr lang="en-ZA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DD2E050-6325-41F9-AC92-BD03CB873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7979" y="3740549"/>
            <a:ext cx="5335749" cy="468448"/>
          </a:xfrm>
        </p:spPr>
        <p:txBody>
          <a:bodyPr/>
          <a:lstStyle/>
          <a:p>
            <a:r>
              <a:rPr lang="en-US" sz="1300" dirty="0" err="1"/>
              <a:t>Finalise</a:t>
            </a:r>
            <a:r>
              <a:rPr lang="en-US" sz="1300" dirty="0"/>
              <a:t> long term contracts for components, spares and maintenance material in </a:t>
            </a:r>
            <a:r>
              <a:rPr lang="en-US" sz="1300" dirty="0" err="1"/>
              <a:t>Qrt</a:t>
            </a:r>
            <a:r>
              <a:rPr lang="en-US" sz="1300" dirty="0"/>
              <a:t> 1. 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Capacitate structures in depots and upskill </a:t>
            </a:r>
          </a:p>
          <a:p>
            <a:pPr>
              <a:lnSpc>
                <a:spcPct val="100000"/>
              </a:lnSpc>
            </a:pPr>
            <a:r>
              <a:rPr lang="en-US" sz="1300" dirty="0">
                <a:cs typeface="Calibri" panose="020F0502020204030204"/>
              </a:rPr>
              <a:t>2021/22: 193 sets in operation; </a:t>
            </a:r>
          </a:p>
          <a:p>
            <a:pPr>
              <a:lnSpc>
                <a:spcPct val="100000"/>
              </a:lnSpc>
            </a:pPr>
            <a:r>
              <a:rPr lang="en-US" sz="1300" dirty="0">
                <a:cs typeface="Calibri" panose="020F0502020204030204"/>
              </a:rPr>
              <a:t>2022 /23 210 train sets in operation; </a:t>
            </a:r>
          </a:p>
          <a:p>
            <a:pPr>
              <a:lnSpc>
                <a:spcPct val="100000"/>
              </a:lnSpc>
            </a:pPr>
            <a:r>
              <a:rPr lang="en-US" sz="1300" dirty="0">
                <a:cs typeface="Calibri" panose="020F0502020204030204"/>
              </a:rPr>
              <a:t>2023/24 230 train sets in operation</a:t>
            </a:r>
          </a:p>
          <a:p>
            <a:endParaRPr lang="en-US" sz="1300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FB257DB-9CC7-4816-9AF8-81FED696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2741538" y="2979211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 rot="5400000">
            <a:off x="2713742" y="4542993"/>
            <a:ext cx="505876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212116" y="1840889"/>
            <a:ext cx="3564812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1: 2021-2022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 panose="020F0502020204030204"/>
              </a:rPr>
              <a:t>Delivery of 44 new trains from 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Commence with the supplier park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Strategy for taking over </a:t>
            </a:r>
            <a:r>
              <a:rPr lang="en-US" sz="1300" dirty="0" err="1">
                <a:cs typeface="Calibri" panose="020F0502020204030204"/>
              </a:rPr>
              <a:t>Gibela</a:t>
            </a:r>
            <a:r>
              <a:rPr lang="en-US" sz="1300" dirty="0">
                <a:cs typeface="Calibri" panose="020F0502020204030204"/>
              </a:rPr>
              <a:t> factory at  end of contract. </a:t>
            </a:r>
          </a:p>
          <a:p>
            <a:endParaRPr lang="en-US" sz="1300" b="1" dirty="0">
              <a:cs typeface="Calibri" panose="020F0502020204030204"/>
            </a:endParaRPr>
          </a:p>
          <a:p>
            <a:endParaRPr lang="en-US" sz="1300" b="1" dirty="0">
              <a:cs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694" y="5267757"/>
            <a:ext cx="3496233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3:2023-2026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/>
              </a:rPr>
              <a:t>Delivery of 62 new trains in 2024 &amp; potentially 70 train set following p.a.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215529" y="1514801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280695" y="3423016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280695" y="4835180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Sustain Service Choices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9F21FB-82F8-45FC-A084-2DDCE36FF840}"/>
              </a:ext>
            </a:extLst>
          </p:cNvPr>
          <p:cNvSpPr txBox="1"/>
          <p:nvPr/>
        </p:nvSpPr>
        <p:spPr>
          <a:xfrm>
            <a:off x="269398" y="3852099"/>
            <a:ext cx="3564811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2: 2022-2023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/>
              </a:rPr>
              <a:t>Delivery of 51 new trains from factory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/>
              </a:rPr>
              <a:t>Completion of supplier park</a:t>
            </a:r>
            <a:endParaRPr lang="en-US" sz="1300" b="1" dirty="0">
              <a:cs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01DB64-BB44-42F2-97D5-D9028F97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768" y="1564486"/>
            <a:ext cx="5292499" cy="17184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F86D800-354E-4DA1-9425-8A46D48DA283}"/>
              </a:ext>
            </a:extLst>
          </p:cNvPr>
          <p:cNvSpPr txBox="1"/>
          <p:nvPr/>
        </p:nvSpPr>
        <p:spPr>
          <a:xfrm>
            <a:off x="126129" y="999611"/>
            <a:ext cx="295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Fleet Renewal Program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B72654-BD33-4E0C-B08A-2C7EDCBE8D91}"/>
              </a:ext>
            </a:extLst>
          </p:cNvPr>
          <p:cNvSpPr txBox="1"/>
          <p:nvPr/>
        </p:nvSpPr>
        <p:spPr>
          <a:xfrm>
            <a:off x="4150519" y="1019608"/>
            <a:ext cx="295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General Overhaul Program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BB3CB2-80C5-4EF5-9199-CF72F100975D}"/>
              </a:ext>
            </a:extLst>
          </p:cNvPr>
          <p:cNvSpPr txBox="1"/>
          <p:nvPr/>
        </p:nvSpPr>
        <p:spPr>
          <a:xfrm>
            <a:off x="4150517" y="3393141"/>
            <a:ext cx="295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RS Maintenance Program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EE565F-D5EE-4150-BCCD-B630E5D0624F}"/>
              </a:ext>
            </a:extLst>
          </p:cNvPr>
          <p:cNvSpPr txBox="1"/>
          <p:nvPr/>
        </p:nvSpPr>
        <p:spPr>
          <a:xfrm>
            <a:off x="4150517" y="5072595"/>
            <a:ext cx="295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MLPS Locomotive Program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DE247F-DFCC-4390-A906-5D5B7ADBD864}"/>
              </a:ext>
            </a:extLst>
          </p:cNvPr>
          <p:cNvSpPr txBox="1"/>
          <p:nvPr/>
        </p:nvSpPr>
        <p:spPr>
          <a:xfrm>
            <a:off x="4110361" y="5425105"/>
            <a:ext cx="4951826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indent="-1857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3-year lease of  18 loco’s with maintenance whilst procurement of locomotives (Stadler &amp; additional is completed.) </a:t>
            </a:r>
          </a:p>
          <a:p>
            <a:pPr marL="185738" indent="-1857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Upgraded maintenance depots by 2023/24 to insource maintenance. </a:t>
            </a:r>
          </a:p>
        </p:txBody>
      </p:sp>
    </p:spTree>
    <p:extLst>
      <p:ext uri="{BB962C8B-B14F-4D97-AF65-F5344CB8AC3E}">
        <p14:creationId xmlns:p14="http://schemas.microsoft.com/office/powerpoint/2010/main" xmlns="" val="1449242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0" y="136522"/>
            <a:ext cx="8054939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Our Depot </a:t>
            </a:r>
            <a:r>
              <a:rPr lang="en-US" dirty="0" err="1">
                <a:solidFill>
                  <a:schemeClr val="bg1"/>
                </a:solidFill>
                <a:cs typeface="Arial" panose="020B0604020202020204" pitchFamily="34" charset="0"/>
              </a:rPr>
              <a:t>Modernisation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Choices </a:t>
            </a:r>
            <a:endParaRPr lang="en-ZA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06674" y="2192156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>
            <a:off x="6571570" y="2167546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96660" y="1501339"/>
            <a:ext cx="3510014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1: 2021-2022</a:t>
            </a:r>
          </a:p>
          <a:p>
            <a:endParaRPr lang="en-US" sz="300" dirty="0"/>
          </a:p>
          <a:p>
            <a:pPr marL="285750" indent="-285750">
              <a:buFont typeface="Arial"/>
              <a:buChar char="•"/>
            </a:pPr>
            <a:r>
              <a:rPr lang="en-US" sz="1300" dirty="0" err="1">
                <a:cs typeface="Calibri" panose="020F0502020204030204"/>
              </a:rPr>
              <a:t>Wolmerton</a:t>
            </a:r>
            <a:r>
              <a:rPr lang="en-US" sz="1300" dirty="0">
                <a:cs typeface="Calibri" panose="020F0502020204030204"/>
              </a:rPr>
              <a:t> turnkey contractor - phase 3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 panose="020F0502020204030204"/>
              </a:rPr>
              <a:t>Springfield, Durban Yard &amp; Salt River designs accelerated work package 3 (KZN) &amp; 4 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 panose="020F0502020204030204"/>
              </a:rPr>
              <a:t>Paarden Eiland turnkey completion 21/22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 panose="020F0502020204030204"/>
              </a:rPr>
              <a:t>7 Depot Fencing Projects</a:t>
            </a:r>
            <a:endParaRPr lang="en-US" sz="13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1973" y="1496676"/>
            <a:ext cx="2409520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3:2023-2026</a:t>
            </a:r>
            <a:endParaRPr lang="en-ZA" sz="1300" b="1" dirty="0">
              <a:cs typeface="Calibri" panose="020F0502020204030204"/>
            </a:endParaRPr>
          </a:p>
          <a:p>
            <a:pPr marL="182563" indent="-182563">
              <a:buFont typeface="Arial,Sans-Serif"/>
              <a:buChar char="•"/>
            </a:pPr>
            <a:r>
              <a:rPr lang="en-US" sz="1300" dirty="0">
                <a:ea typeface="+mn-lt"/>
                <a:cs typeface="+mn-lt"/>
              </a:rPr>
              <a:t>Springfield, Durban Yard &amp; Salt River complete 2023</a:t>
            </a:r>
          </a:p>
          <a:p>
            <a:pPr marL="182563" indent="-182563">
              <a:buFont typeface="Arial,Sans-Serif"/>
              <a:buChar char="•"/>
            </a:pPr>
            <a:r>
              <a:rPr lang="en-US" sz="1300" dirty="0">
                <a:ea typeface="+mn-lt"/>
                <a:cs typeface="+mn-lt"/>
              </a:rPr>
              <a:t>Braamfontein Complete 2024</a:t>
            </a:r>
          </a:p>
          <a:p>
            <a:pPr marL="182563" indent="-182563">
              <a:buFont typeface="Arial,Sans-Serif"/>
              <a:buChar char="•"/>
            </a:pPr>
            <a:r>
              <a:rPr lang="en-US" sz="1300" dirty="0">
                <a:ea typeface="+mn-lt"/>
                <a:cs typeface="+mn-lt"/>
              </a:rPr>
              <a:t>PE &amp; East London Complete 2025</a:t>
            </a:r>
          </a:p>
          <a:p>
            <a:endParaRPr lang="en-US" sz="1300" b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110269" y="1042519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832554" y="1042519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110676" y="1042519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Sustain Service Choices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9F21FB-82F8-45FC-A084-2DDCE36FF840}"/>
              </a:ext>
            </a:extLst>
          </p:cNvPr>
          <p:cNvSpPr txBox="1"/>
          <p:nvPr/>
        </p:nvSpPr>
        <p:spPr>
          <a:xfrm>
            <a:off x="3832554" y="1514648"/>
            <a:ext cx="2798868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2: 2022-2023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>
                <a:cs typeface="Calibri"/>
              </a:rPr>
              <a:t>Benrose</a:t>
            </a:r>
            <a:r>
              <a:rPr lang="en-US" sz="1300" dirty="0">
                <a:cs typeface="Calibri"/>
              </a:rPr>
              <a:t> &amp; </a:t>
            </a:r>
            <a:r>
              <a:rPr lang="en-US" sz="1300" dirty="0" err="1">
                <a:cs typeface="Calibri"/>
              </a:rPr>
              <a:t>Wolmerton</a:t>
            </a:r>
            <a:r>
              <a:rPr lang="en-US" sz="1300" dirty="0">
                <a:cs typeface="Calibri"/>
              </a:rPr>
              <a:t> completed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/>
              </a:rPr>
              <a:t>Phased completion for Salt River &amp; Springfield: extension of existing maintenance depot facilities &amp; construction of new facilities </a:t>
            </a:r>
            <a:endParaRPr lang="en-US" sz="1300" b="1" dirty="0"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30F9F2-2BA4-45FD-AEB4-9D41161E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FEF959D-A8CA-4B30-88F8-B76074705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836228"/>
              </p:ext>
            </p:extLst>
          </p:nvPr>
        </p:nvGraphicFramePr>
        <p:xfrm>
          <a:off x="334507" y="2989385"/>
          <a:ext cx="8543927" cy="3366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933">
                  <a:extLst>
                    <a:ext uri="{9D8B030D-6E8A-4147-A177-3AD203B41FA5}">
                      <a16:colId xmlns:a16="http://schemas.microsoft.com/office/drawing/2014/main" xmlns="" val="2171931632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3748848931"/>
                    </a:ext>
                  </a:extLst>
                </a:gridCol>
                <a:gridCol w="608327">
                  <a:extLst>
                    <a:ext uri="{9D8B030D-6E8A-4147-A177-3AD203B41FA5}">
                      <a16:colId xmlns:a16="http://schemas.microsoft.com/office/drawing/2014/main" xmlns="" val="3544025726"/>
                    </a:ext>
                  </a:extLst>
                </a:gridCol>
                <a:gridCol w="608327">
                  <a:extLst>
                    <a:ext uri="{9D8B030D-6E8A-4147-A177-3AD203B41FA5}">
                      <a16:colId xmlns:a16="http://schemas.microsoft.com/office/drawing/2014/main" xmlns="" val="2968907673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3096293662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1431377192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36486745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3779588199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956541183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3281437987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2363827946"/>
                    </a:ext>
                  </a:extLst>
                </a:gridCol>
                <a:gridCol w="558773">
                  <a:extLst>
                    <a:ext uri="{9D8B030D-6E8A-4147-A177-3AD203B41FA5}">
                      <a16:colId xmlns:a16="http://schemas.microsoft.com/office/drawing/2014/main" xmlns="" val="790626168"/>
                    </a:ext>
                  </a:extLst>
                </a:gridCol>
                <a:gridCol w="502383">
                  <a:extLst>
                    <a:ext uri="{9D8B030D-6E8A-4147-A177-3AD203B41FA5}">
                      <a16:colId xmlns:a16="http://schemas.microsoft.com/office/drawing/2014/main" xmlns="" val="398667729"/>
                    </a:ext>
                  </a:extLst>
                </a:gridCol>
              </a:tblGrid>
              <a:tr h="228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2021/22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2022/23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2023/24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249434"/>
                  </a:ext>
                </a:extLst>
              </a:tr>
              <a:tr h="22825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Depot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Train set capacity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Train set capacity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Train set capacity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8229"/>
                  </a:ext>
                </a:extLst>
              </a:tr>
              <a:tr h="2249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Q4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5521641"/>
                  </a:ext>
                </a:extLst>
              </a:tr>
              <a:tr h="2282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Wolmerton Phase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7313941"/>
                  </a:ext>
                </a:extLst>
              </a:tr>
              <a:tr h="173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Springfield/Durban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9398498"/>
                  </a:ext>
                </a:extLst>
              </a:tr>
              <a:tr h="2282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Paarden Eiland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52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2213202"/>
                  </a:ext>
                </a:extLst>
              </a:tr>
              <a:tr h="173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Salt River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692261"/>
                  </a:ext>
                </a:extLst>
              </a:tr>
              <a:tr h="497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Depot modernisation programme depot capacity (cumulative)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52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186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296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489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5002723"/>
                  </a:ext>
                </a:extLst>
              </a:tr>
              <a:tr h="2282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Gibela contractual delivery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9330340"/>
                  </a:ext>
                </a:extLst>
              </a:tr>
              <a:tr h="329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Gibela delivery 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(COVID-19 impact)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6997576"/>
                  </a:ext>
                </a:extLst>
              </a:tr>
              <a:tr h="329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Gibela delivery (programme cumulative)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74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181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5938531"/>
                  </a:ext>
                </a:extLst>
              </a:tr>
              <a:tr h="497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Capacity utilisation (Gibela/depot modernisation programme)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95%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110%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44%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36%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34%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37%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37%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571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6419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765"/>
            <a:ext cx="6788728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Our Infrastructure Maintenance Choices</a:t>
            </a:r>
            <a:endParaRPr lang="en-ZA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83456" y="2531257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888" y="1142694"/>
            <a:ext cx="5377588" cy="5396221"/>
          </a:xfrm>
          <a:prstGeom prst="rect">
            <a:avLst/>
          </a:prstGeom>
          <a:solidFill>
            <a:schemeClr val="bg1"/>
          </a:solidFill>
        </p:spPr>
        <p:txBody>
          <a:bodyPr wrap="square" lIns="90000" rIns="90000" rtlCol="0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300" b="1" dirty="0" err="1"/>
              <a:t>Perway</a:t>
            </a:r>
            <a:r>
              <a:rPr lang="en-US" sz="1300" dirty="0"/>
              <a:t>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Supply and deliver rails, Replace sleepers and rail fasteners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On-track machines for rehabilitation of track geometry, rail grinding, ballast tamping;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Rehabilitate drainage &amp; formation, bridges and structures,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Electrical</a:t>
            </a:r>
            <a:r>
              <a:rPr lang="en-US" sz="1300" dirty="0"/>
              <a:t>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Supply of electrical, OHTE and substation tools and materials;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Rehabilitation &amp; Upgrades 18 substations (10 GP, 4 KZN, 4 Western Cape (WC));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Replace and refurbish transmission lines of 226km. (160.9km GP;  26.2km KZN and 38.4km Western Cape)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/>
              <a:t>Signals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/>
              <a:t>Rehabilitation, vandal proofing and train detection systems between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Leralla</a:t>
            </a:r>
            <a:r>
              <a:rPr lang="en-US" sz="1300" dirty="0"/>
              <a:t> – JHB – Naledi; </a:t>
            </a:r>
            <a:r>
              <a:rPr lang="en-US" sz="1300" dirty="0" err="1"/>
              <a:t>Pienaarspoort</a:t>
            </a:r>
            <a:r>
              <a:rPr lang="en-US" sz="1300" dirty="0"/>
              <a:t> – PTA;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Umlazi-Durban-KwaMashu; Reunion – Kelso; </a:t>
            </a:r>
            <a:r>
              <a:rPr lang="en-US" sz="1300" dirty="0" err="1"/>
              <a:t>Crossmoor</a:t>
            </a:r>
            <a:r>
              <a:rPr lang="en-US" sz="1300" dirty="0"/>
              <a:t> – </a:t>
            </a:r>
            <a:r>
              <a:rPr lang="en-US" sz="1300" dirty="0" err="1"/>
              <a:t>Merebank</a:t>
            </a:r>
            <a:r>
              <a:rPr lang="en-US" sz="1300" dirty="0"/>
              <a:t>;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Cape Town  – Newlands – Simon’s Town; Cape Town  – Mutual – Bellville; Cape Town- Athlone – Retreat.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Telecoms: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ea typeface="+mn-lt"/>
                <a:cs typeface="+mn-lt"/>
              </a:rPr>
              <a:t>Restoration of 10M &amp; 5M2A Train Driver Simulator in GP, KZN and WC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ea typeface="+mn-lt"/>
                <a:cs typeface="+mn-lt"/>
              </a:rPr>
              <a:t>Rehabilitate aerial, underground optic fibre network, public address (PA) systems &amp; display boards, </a:t>
            </a:r>
            <a:r>
              <a:rPr lang="en-US" sz="1300" dirty="0">
                <a:ea typeface="+mn-lt"/>
                <a:cs typeface="+mn-lt"/>
              </a:rPr>
              <a:t>Telecontrol systems; GSM-R system &amp; data logger firmware (GP) plus p</a:t>
            </a:r>
            <a:r>
              <a:rPr lang="en-GB" sz="1300" dirty="0" err="1">
                <a:ea typeface="+mn-lt"/>
                <a:cs typeface="+mn-lt"/>
              </a:rPr>
              <a:t>rocure</a:t>
            </a:r>
            <a:r>
              <a:rPr lang="en-GB" sz="1300" dirty="0">
                <a:ea typeface="+mn-lt"/>
                <a:cs typeface="+mn-lt"/>
              </a:rPr>
              <a:t> Telecoms tools &amp; equipment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9082" y="5513271"/>
            <a:ext cx="40534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3:2023-2026</a:t>
            </a:r>
          </a:p>
          <a:p>
            <a:pPr marL="176213" lvl="0" indent="-17621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Ensure succession within grades of all technical personnel is in place to support long term maintenance requirements.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1413453" y="1122318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Fix the Core Service Choices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141511" y="5059515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 Service Choices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35CE00-F495-45B6-9769-563A6F4668E9}"/>
              </a:ext>
            </a:extLst>
          </p:cNvPr>
          <p:cNvSpPr txBox="1"/>
          <p:nvPr/>
        </p:nvSpPr>
        <p:spPr>
          <a:xfrm>
            <a:off x="5536833" y="1344729"/>
            <a:ext cx="4149366" cy="3739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Phase 2: 2022-2023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Continue with projects started in 2021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Rehabilitation of track through </a:t>
            </a:r>
            <a:r>
              <a:rPr lang="en-US" sz="1300" dirty="0" err="1">
                <a:solidFill>
                  <a:prstClr val="black"/>
                </a:solidFill>
              </a:rPr>
              <a:t>ontrack</a:t>
            </a:r>
            <a:r>
              <a:rPr lang="en-US" sz="1300" dirty="0">
                <a:solidFill>
                  <a:prstClr val="black"/>
                </a:solidFill>
              </a:rPr>
              <a:t> machines on a 3 years contract 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Procurement of Perway material nationally: Sleepers &amp; fastenings, turnouts, 57 kg/m &amp; 48 g/m rails, rails &amp; turnout components.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As &amp; When replacement of Substation Equipment &amp; Power supply equipment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</a:rPr>
              <a:t>Upgrade data Logger firmware &amp; recovery for Traction controller unit in KZN &amp; WC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</a:rPr>
              <a:t>Implement a train collision avoidance system</a:t>
            </a:r>
            <a:endParaRPr lang="en-US" sz="1300" dirty="0"/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Maintenance audits re-instated &amp; conducted 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All maintenance plans, processes &amp; procedures reviewed &amp; updated.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Adhere to annual maintenance schedule to reduce/eliminate the backlog.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Maintain material &amp; components stock levels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7087100" y="1122318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Stabilize Service Choices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E1E1B76-850C-4649-BC7F-02B12961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344539" y="1674055"/>
            <a:ext cx="424543" cy="4691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8">
            <a:extLst>
              <a:ext uri="{FF2B5EF4-FFF2-40B4-BE49-F238E27FC236}">
                <a16:creationId xmlns:a16="http://schemas.microsoft.com/office/drawing/2014/main" xmlns="" id="{D5C11A33-444A-44A3-9131-2A5DDC42838A}"/>
              </a:ext>
            </a:extLst>
          </p:cNvPr>
          <p:cNvSpPr/>
          <p:nvPr/>
        </p:nvSpPr>
        <p:spPr>
          <a:xfrm rot="5400000">
            <a:off x="6058669" y="5031963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612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555821" y="2582142"/>
            <a:ext cx="344941" cy="3276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189"/>
          </a:p>
        </p:txBody>
      </p:sp>
      <p:sp>
        <p:nvSpPr>
          <p:cNvPr id="10" name="Right Arrow 9"/>
          <p:cNvSpPr/>
          <p:nvPr/>
        </p:nvSpPr>
        <p:spPr>
          <a:xfrm>
            <a:off x="6937864" y="2582142"/>
            <a:ext cx="344941" cy="3276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189"/>
          </a:p>
        </p:txBody>
      </p:sp>
      <p:sp>
        <p:nvSpPr>
          <p:cNvPr id="16" name="TextBox 15"/>
          <p:cNvSpPr txBox="1"/>
          <p:nvPr/>
        </p:nvSpPr>
        <p:spPr>
          <a:xfrm>
            <a:off x="7127991" y="1442123"/>
            <a:ext cx="2431646" cy="426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n-lt"/>
              </a:rPr>
              <a:t>Phase 3:2023-2026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latin typeface="+mn-lt"/>
                <a:cs typeface="Segoe UI"/>
              </a:rPr>
              <a:t>Commissioning of footbridges at Perseverance, Fort Jackson, </a:t>
            </a:r>
            <a:r>
              <a:rPr lang="en-US" sz="1300" dirty="0" err="1">
                <a:latin typeface="+mn-lt"/>
                <a:cs typeface="Segoe UI"/>
              </a:rPr>
              <a:t>Umbilo</a:t>
            </a:r>
            <a:r>
              <a:rPr lang="en-US" sz="1300" dirty="0">
                <a:latin typeface="+mn-lt"/>
                <a:cs typeface="Segoe UI"/>
              </a:rPr>
              <a:t>, </a:t>
            </a:r>
            <a:r>
              <a:rPr lang="en-US" sz="1300" dirty="0" err="1">
                <a:latin typeface="+mn-lt"/>
                <a:cs typeface="Segoe UI"/>
              </a:rPr>
              <a:t>Congella</a:t>
            </a:r>
            <a:r>
              <a:rPr lang="en-US" sz="1300" dirty="0">
                <a:latin typeface="+mn-lt"/>
                <a:cs typeface="Segoe UI"/>
              </a:rPr>
              <a:t>, Renishaw &amp; Mamelodi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latin typeface="+mn-lt"/>
                <a:cs typeface="Segoe UI"/>
              </a:rPr>
              <a:t>Commissioning of level crossing at Berwyn Road </a:t>
            </a:r>
          </a:p>
          <a:p>
            <a:pPr marL="232172" indent="-232172">
              <a:buFont typeface="Arial"/>
              <a:buChar char="•"/>
            </a:pPr>
            <a:endParaRPr lang="en-US" sz="1300" dirty="0">
              <a:latin typeface="+mn-lt"/>
              <a:cs typeface="Segoe UI"/>
            </a:endParaRPr>
          </a:p>
          <a:p>
            <a:pPr lvl="0">
              <a:defRPr/>
            </a:pPr>
            <a:r>
              <a:rPr lang="en-US" sz="1300" b="1" dirty="0">
                <a:solidFill>
                  <a:prstClr val="black"/>
                </a:solidFill>
                <a:latin typeface="+mn-lt"/>
              </a:rPr>
              <a:t>Platform Rectification Continuation</a:t>
            </a:r>
          </a:p>
          <a:p>
            <a:pPr lvl="0">
              <a:defRPr/>
            </a:pPr>
            <a:endParaRPr lang="en-US" sz="1300" b="1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r>
              <a:rPr lang="en-US" sz="1300" b="1" dirty="0">
                <a:solidFill>
                  <a:prstClr val="black"/>
                </a:solidFill>
                <a:latin typeface="+mn-lt"/>
              </a:rPr>
              <a:t>Electrical Substations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Construction commencement for Substation Refurbishment KZN (Booth / </a:t>
            </a:r>
            <a:r>
              <a:rPr lang="en-US" sz="13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Northdene</a:t>
            </a:r>
            <a:r>
              <a:rPr lang="en-US" sz="13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/ Springfield)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Continuation of the roll-out plan for the national  High Circuit Breakers replacement </a:t>
            </a:r>
            <a:r>
              <a:rPr lang="en-US" sz="13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replacement</a:t>
            </a:r>
            <a:r>
              <a:rPr lang="en-US" sz="13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programme</a:t>
            </a:r>
            <a:endParaRPr lang="en-US" sz="1300" b="1" dirty="0">
              <a:latin typeface="+mn-lt"/>
            </a:endParaRPr>
          </a:p>
          <a:p>
            <a:pPr>
              <a:defRPr/>
            </a:pPr>
            <a:endParaRPr lang="en-ZA" sz="1138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801650" y="1103746"/>
            <a:ext cx="2531416" cy="31745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209141" y="1103745"/>
            <a:ext cx="2041093" cy="31745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/>
              <a:t>Sustain Service Choices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9F21FB-82F8-45FC-A084-2DDCE36FF840}"/>
              </a:ext>
            </a:extLst>
          </p:cNvPr>
          <p:cNvSpPr txBox="1"/>
          <p:nvPr/>
        </p:nvSpPr>
        <p:spPr>
          <a:xfrm>
            <a:off x="3801650" y="1421206"/>
            <a:ext cx="3235038" cy="5858015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r>
              <a:rPr lang="en-US" sz="1300" b="1" dirty="0"/>
              <a:t>Phase 2: 2022-2023</a:t>
            </a:r>
          </a:p>
          <a:p>
            <a:r>
              <a:rPr lang="en-US" sz="1300" b="1" dirty="0"/>
              <a:t>Level Crossings and Footbridges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ea typeface="+mn-lt"/>
                <a:cs typeface="+mn-lt"/>
              </a:rPr>
              <a:t>Construction of footbridges Perseverance &amp; Fort Jackson (Eastern Cape) </a:t>
            </a:r>
            <a:r>
              <a:rPr lang="en-US" sz="1300" dirty="0" err="1">
                <a:ea typeface="+mn-lt"/>
                <a:cs typeface="+mn-lt"/>
              </a:rPr>
              <a:t>Umbilo</a:t>
            </a:r>
            <a:r>
              <a:rPr lang="en-US" sz="1300" dirty="0">
                <a:ea typeface="+mn-lt"/>
                <a:cs typeface="+mn-lt"/>
              </a:rPr>
              <a:t>, </a:t>
            </a:r>
            <a:r>
              <a:rPr lang="en-US" sz="1300" dirty="0" err="1">
                <a:ea typeface="+mn-lt"/>
                <a:cs typeface="+mn-lt"/>
              </a:rPr>
              <a:t>Congella</a:t>
            </a:r>
            <a:r>
              <a:rPr lang="en-US" sz="1300" dirty="0">
                <a:ea typeface="+mn-lt"/>
                <a:cs typeface="+mn-lt"/>
              </a:rPr>
              <a:t> &amp; Renishaw (KZN)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ea typeface="+mn-lt"/>
                <a:cs typeface="+mn-lt"/>
              </a:rPr>
              <a:t>Commence construction for elimination of the level crossing at Berwyn Road (KZN)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ea typeface="+mn-lt"/>
                <a:cs typeface="+mn-lt"/>
              </a:rPr>
              <a:t>Construction of temporary footbridges in Mamelodi in Gauteng North</a:t>
            </a:r>
          </a:p>
          <a:p>
            <a:pPr>
              <a:defRPr/>
            </a:pPr>
            <a:r>
              <a:rPr lang="en-US" sz="1300" b="1" dirty="0">
                <a:ea typeface="+mn-lt"/>
                <a:cs typeface="+mn-lt"/>
              </a:rPr>
              <a:t>Platform Rectification</a:t>
            </a:r>
          </a:p>
          <a:p>
            <a:pPr>
              <a:defRPr/>
            </a:pPr>
            <a:r>
              <a:rPr lang="en-US" sz="1300" b="1" dirty="0">
                <a:solidFill>
                  <a:prstClr val="black"/>
                </a:solidFill>
              </a:rPr>
              <a:t>Construction commencement for Platform Rectification - Turnkey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Bosman to </a:t>
            </a:r>
            <a:r>
              <a:rPr lang="en-US" sz="1300" dirty="0" err="1">
                <a:solidFill>
                  <a:prstClr val="black"/>
                </a:solidFill>
              </a:rPr>
              <a:t>Saulsville</a:t>
            </a:r>
            <a:r>
              <a:rPr lang="en-US" sz="1300" dirty="0">
                <a:solidFill>
                  <a:prstClr val="black"/>
                </a:solidFill>
              </a:rPr>
              <a:t> – 8 stations</a:t>
            </a:r>
            <a:endParaRPr lang="en-US" sz="13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Pretoria to </a:t>
            </a:r>
            <a:r>
              <a:rPr lang="en-US" sz="1300" dirty="0" err="1">
                <a:solidFill>
                  <a:prstClr val="black"/>
                </a:solidFill>
              </a:rPr>
              <a:t>Pienaarspoort</a:t>
            </a:r>
            <a:r>
              <a:rPr lang="en-US" sz="1300" dirty="0">
                <a:solidFill>
                  <a:prstClr val="black"/>
                </a:solidFill>
              </a:rPr>
              <a:t> – 10 stations</a:t>
            </a:r>
          </a:p>
          <a:p>
            <a:pPr>
              <a:defRPr/>
            </a:pPr>
            <a:r>
              <a:rPr lang="en-US" sz="1300" b="1" dirty="0">
                <a:solidFill>
                  <a:prstClr val="black"/>
                </a:solidFill>
              </a:rPr>
              <a:t>Electrical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Installation &amp; commissioning for substations Western Cape (</a:t>
            </a:r>
            <a:r>
              <a:rPr lang="en-US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Nyanga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/ </a:t>
            </a:r>
            <a:r>
              <a:rPr lang="en-US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Langa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/ Paarden-Eiland)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Appointment of service providers for Substation Refurbishment </a:t>
            </a:r>
            <a:r>
              <a:rPr lang="en-US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Programme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in KZN (Booth/</a:t>
            </a:r>
            <a:r>
              <a:rPr lang="en-US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Northdene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/Springfield)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Commence with installation for the High Circuit Breakers replacement </a:t>
            </a:r>
            <a:r>
              <a:rPr lang="en-US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programme</a:t>
            </a:r>
            <a:endParaRPr lang="en-US" sz="13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200" b="1" dirty="0">
              <a:solidFill>
                <a:prstClr val="black"/>
              </a:solidFill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US" sz="1056" dirty="0">
              <a:cs typeface="Calibri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US" sz="1056" dirty="0">
              <a:cs typeface="Calibri"/>
            </a:endParaRPr>
          </a:p>
          <a:p>
            <a:endParaRPr lang="en-US" sz="1056" dirty="0">
              <a:cs typeface="Calibri"/>
            </a:endParaRPr>
          </a:p>
          <a:p>
            <a:endParaRPr lang="en-US" sz="1056" b="1" dirty="0">
              <a:cs typeface="Calibri" panose="020F0502020204030204"/>
            </a:endParaRPr>
          </a:p>
          <a:p>
            <a:endParaRPr lang="en-US" sz="1056" b="1" dirty="0">
              <a:cs typeface="Calibri" panose="020F0502020204030204"/>
            </a:endParaRPr>
          </a:p>
        </p:txBody>
      </p:sp>
      <p:sp>
        <p:nvSpPr>
          <p:cNvPr id="11" name="Title 2"/>
          <p:cNvSpPr txBox="1">
            <a:spLocks noChangeArrowheads="1"/>
          </p:cNvSpPr>
          <p:nvPr/>
        </p:nvSpPr>
        <p:spPr>
          <a:xfrm>
            <a:off x="220296" y="163873"/>
            <a:ext cx="8049082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Our Infrastructure Project Choices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4B4E81-5D27-4D4E-9B7E-35765B8BEF28}"/>
              </a:ext>
            </a:extLst>
          </p:cNvPr>
          <p:cNvSpPr txBox="1"/>
          <p:nvPr/>
        </p:nvSpPr>
        <p:spPr>
          <a:xfrm>
            <a:off x="110836" y="1442123"/>
            <a:ext cx="3518361" cy="5276445"/>
          </a:xfrm>
          <a:prstGeom prst="rect">
            <a:avLst/>
          </a:prstGeom>
          <a:noFill/>
        </p:spPr>
        <p:txBody>
          <a:bodyPr wrap="square" lIns="74295" tIns="37148" rIns="74295" bIns="37148" rtlCol="0" anchor="t">
            <a:spAutoFit/>
          </a:bodyPr>
          <a:lstStyle/>
          <a:p>
            <a:r>
              <a:rPr lang="en-US" sz="1300" b="1" dirty="0"/>
              <a:t>Phase 1: 2021-2022</a:t>
            </a:r>
          </a:p>
          <a:p>
            <a:r>
              <a:rPr lang="en-US" sz="1300" b="1" dirty="0"/>
              <a:t>Level Crossings and Footbridges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ea typeface="+mn-lt"/>
                <a:cs typeface="+mn-lt"/>
              </a:rPr>
              <a:t>Planning for construction of footbridges at Perseverance &amp; Fort Jackson (Eastern Cape) and at  </a:t>
            </a:r>
            <a:r>
              <a:rPr lang="en-US" sz="1300" dirty="0" err="1">
                <a:ea typeface="+mn-lt"/>
                <a:cs typeface="+mn-lt"/>
              </a:rPr>
              <a:t>Umbilo</a:t>
            </a:r>
            <a:r>
              <a:rPr lang="en-US" sz="1300" dirty="0">
                <a:ea typeface="+mn-lt"/>
                <a:cs typeface="+mn-lt"/>
              </a:rPr>
              <a:t>, </a:t>
            </a:r>
            <a:r>
              <a:rPr lang="en-US" sz="1300" dirty="0" err="1">
                <a:ea typeface="+mn-lt"/>
                <a:cs typeface="+mn-lt"/>
              </a:rPr>
              <a:t>Congella</a:t>
            </a:r>
            <a:r>
              <a:rPr lang="en-US" sz="1300" dirty="0">
                <a:ea typeface="+mn-lt"/>
                <a:cs typeface="+mn-lt"/>
              </a:rPr>
              <a:t> &amp; Renishaw (KZN)l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ea typeface="+mn-lt"/>
                <a:cs typeface="+mn-lt"/>
              </a:rPr>
              <a:t>Complete designs for the elimination of the level crossing at Berwyn Road (KZN)</a:t>
            </a:r>
          </a:p>
          <a:p>
            <a:pPr marL="232172" indent="-232172">
              <a:buFont typeface="Arial"/>
              <a:buChar char="•"/>
            </a:pPr>
            <a:r>
              <a:rPr lang="en-US" sz="1300" dirty="0">
                <a:ea typeface="+mn-lt"/>
                <a:cs typeface="+mn-lt"/>
              </a:rPr>
              <a:t>Appointment of a turnkey contractor for the construction of temporary footbridges in Mamelodi</a:t>
            </a:r>
          </a:p>
          <a:p>
            <a:r>
              <a:rPr lang="en-US" sz="1300" b="1" dirty="0">
                <a:ea typeface="+mn-lt"/>
                <a:cs typeface="+mn-lt"/>
              </a:rPr>
              <a:t>Platform Rectification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solidFill>
                  <a:prstClr val="black"/>
                </a:solidFill>
              </a:rPr>
              <a:t>Construction commencement </a:t>
            </a:r>
            <a:r>
              <a:rPr lang="en-US" sz="1300" dirty="0">
                <a:solidFill>
                  <a:prstClr val="black"/>
                </a:solidFill>
              </a:rPr>
              <a:t> Atteridgeville station 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solidFill>
                  <a:prstClr val="black"/>
                </a:solidFill>
              </a:rPr>
              <a:t>Appoint turnkey contractors</a:t>
            </a:r>
            <a:r>
              <a:rPr lang="en-US" sz="1300" dirty="0">
                <a:solidFill>
                  <a:prstClr val="black"/>
                </a:solidFill>
              </a:rPr>
              <a:t> for </a:t>
            </a:r>
            <a:r>
              <a:rPr lang="en-US" sz="1300" dirty="0"/>
              <a:t>21 stations in Gauteng North</a:t>
            </a:r>
          </a:p>
          <a:p>
            <a:pPr marL="232172" indent="-232172"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solidFill>
                  <a:prstClr val="black"/>
                </a:solidFill>
              </a:rPr>
              <a:t>Complete Planning</a:t>
            </a:r>
            <a:r>
              <a:rPr lang="en-US" sz="1300" dirty="0">
                <a:solidFill>
                  <a:prstClr val="black"/>
                </a:solidFill>
              </a:rPr>
              <a:t> for 29 stations for national </a:t>
            </a:r>
            <a:r>
              <a:rPr lang="en-US" sz="1300" dirty="0" err="1">
                <a:solidFill>
                  <a:prstClr val="black"/>
                </a:solidFill>
              </a:rPr>
              <a:t>programme</a:t>
            </a:r>
            <a:endParaRPr lang="en-US" sz="13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300" b="1" dirty="0">
                <a:solidFill>
                  <a:prstClr val="black"/>
                </a:solidFill>
              </a:rPr>
              <a:t>Electrical</a:t>
            </a:r>
          </a:p>
          <a:p>
            <a:pPr marL="139303" indent="-13930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Complete Substation designs  (</a:t>
            </a:r>
            <a:r>
              <a:rPr lang="en-US" sz="1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Nyanga</a:t>
            </a:r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13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Langa</a:t>
            </a:r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/ Paarden-Eiland), refurbishment designs 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(Booth / </a:t>
            </a:r>
            <a:r>
              <a:rPr lang="en-US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Northdene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/ Springfield)</a:t>
            </a:r>
          </a:p>
          <a:p>
            <a:pPr marL="139303" indent="-13930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Turnkey Service providers for replacement of (National)</a:t>
            </a:r>
          </a:p>
          <a:p>
            <a:pPr marL="139303" indent="-139303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</a:t>
            </a:r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eplacement of foundations, structures &amp; small part steel in Gauteng North</a:t>
            </a:r>
            <a:endParaRPr lang="en-US" sz="1200" b="1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5BC3DD-6E9B-4B39-BFB7-D55199FD4C40}"/>
              </a:ext>
            </a:extLst>
          </p:cNvPr>
          <p:cNvSpPr txBox="1"/>
          <p:nvPr/>
        </p:nvSpPr>
        <p:spPr>
          <a:xfrm>
            <a:off x="346363" y="1103747"/>
            <a:ext cx="2401518" cy="31745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/>
              <a:t>Core Service Choices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C24D63-2F96-4307-974F-5E491AE8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699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54" y="28276"/>
            <a:ext cx="8054939" cy="623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Our </a:t>
            </a:r>
            <a:r>
              <a:rPr lang="en-US" dirty="0" err="1">
                <a:solidFill>
                  <a:schemeClr val="bg1"/>
                </a:solidFill>
                <a:cs typeface="Arial" panose="020B0604020202020204" pitchFamily="34" charset="0"/>
              </a:rPr>
              <a:t>Signalling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Choices </a:t>
            </a:r>
            <a:endParaRPr lang="en-ZA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81810" y="2719558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0" name="Right Arrow 9"/>
          <p:cNvSpPr/>
          <p:nvPr/>
        </p:nvSpPr>
        <p:spPr>
          <a:xfrm>
            <a:off x="6788728" y="2743212"/>
            <a:ext cx="424543" cy="403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63"/>
          </a:p>
        </p:txBody>
      </p:sp>
      <p:sp>
        <p:nvSpPr>
          <p:cNvPr id="14" name="TextBox 13"/>
          <p:cNvSpPr txBox="1"/>
          <p:nvPr/>
        </p:nvSpPr>
        <p:spPr>
          <a:xfrm>
            <a:off x="169473" y="1642340"/>
            <a:ext cx="3271243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1: 2021-2022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1300" b="1" dirty="0">
                <a:cs typeface="Calibri" panose="020F0502020204030204"/>
              </a:rPr>
              <a:t>Gauteng:</a:t>
            </a:r>
            <a:r>
              <a:rPr lang="en-US" sz="1300" dirty="0">
                <a:cs typeface="Calibri" panose="020F0502020204030204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err="1">
                <a:cs typeface="Calibri" panose="020F0502020204030204"/>
              </a:rPr>
              <a:t>Finalise</a:t>
            </a:r>
            <a:r>
              <a:rPr lang="en-US" sz="1300" dirty="0">
                <a:cs typeface="Calibri" panose="020F0502020204030204"/>
              </a:rPr>
              <a:t> 26 Interlockings</a:t>
            </a:r>
            <a:r>
              <a:rPr lang="en-US" sz="1300" b="1" dirty="0">
                <a:cs typeface="Calibri" panose="020F0502020204030204"/>
              </a:rPr>
              <a:t>, </a:t>
            </a:r>
          </a:p>
          <a:p>
            <a:r>
              <a:rPr lang="en-US" sz="1300" b="1" dirty="0">
                <a:cs typeface="Calibri" panose="020F0502020204030204"/>
              </a:rPr>
              <a:t>Western Cape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>
                <a:cs typeface="Calibri" panose="020F0502020204030204"/>
              </a:rPr>
              <a:t> </a:t>
            </a:r>
            <a:r>
              <a:rPr lang="en-US" sz="1300" dirty="0" err="1">
                <a:cs typeface="Calibri" panose="020F0502020204030204"/>
              </a:rPr>
              <a:t>Finalise</a:t>
            </a:r>
            <a:r>
              <a:rPr lang="en-US" sz="1300" dirty="0">
                <a:cs typeface="Calibri" panose="020F0502020204030204"/>
              </a:rPr>
              <a:t> 20 interlockings </a:t>
            </a:r>
          </a:p>
          <a:p>
            <a:r>
              <a:rPr lang="en-US" sz="1300" b="1" dirty="0">
                <a:cs typeface="Calibri" panose="020F0502020204030204"/>
              </a:rPr>
              <a:t>KZN</a:t>
            </a:r>
            <a:r>
              <a:rPr lang="en-US" sz="1300" dirty="0">
                <a:cs typeface="Calibri" panose="020F0502020204030204"/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 panose="020F0502020204030204"/>
              </a:rPr>
              <a:t>Interim solution rehabilitate current system (covered under Transnet projects)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cs typeface="Calibri" panose="020F0502020204030204"/>
            </a:endParaRPr>
          </a:p>
          <a:p>
            <a:pPr lvl="1"/>
            <a:endParaRPr lang="en-US" sz="13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10677" y="1550897"/>
            <a:ext cx="2476920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3:2023-2026</a:t>
            </a:r>
          </a:p>
          <a:p>
            <a:pPr marL="285750" indent="-285750">
              <a:buFont typeface="Arial"/>
              <a:buChar char="•"/>
            </a:pPr>
            <a:endParaRPr lang="en-US" sz="1300" b="1" dirty="0">
              <a:cs typeface="Calibri"/>
            </a:endParaRPr>
          </a:p>
          <a:p>
            <a:r>
              <a:rPr lang="en-US" sz="1300" b="1" dirty="0">
                <a:cs typeface="Calibri"/>
              </a:rPr>
              <a:t>KZN: 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err="1">
                <a:cs typeface="Calibri"/>
              </a:rPr>
              <a:t>Finalise</a:t>
            </a:r>
            <a:r>
              <a:rPr lang="en-US" sz="1300" dirty="0">
                <a:cs typeface="Calibri"/>
              </a:rPr>
              <a:t> </a:t>
            </a:r>
            <a:r>
              <a:rPr lang="en-US" sz="1300" dirty="0" err="1">
                <a:cs typeface="Calibri"/>
              </a:rPr>
              <a:t>signalling</a:t>
            </a:r>
            <a:r>
              <a:rPr lang="en-US" sz="1300" dirty="0">
                <a:cs typeface="Calibri"/>
              </a:rPr>
              <a:t> &amp; telecoms design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>
                <a:cs typeface="Calibri"/>
              </a:rPr>
              <a:t>Complete </a:t>
            </a:r>
            <a:r>
              <a:rPr lang="en-US" sz="1300" dirty="0" err="1">
                <a:cs typeface="Calibri"/>
              </a:rPr>
              <a:t>fibre</a:t>
            </a:r>
            <a:r>
              <a:rPr lang="en-US" sz="1300" dirty="0">
                <a:cs typeface="Calibri"/>
              </a:rPr>
              <a:t> network &amp; commission 20 interlockings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cs typeface="Calibri"/>
              </a:rPr>
              <a:t>2023: 3 </a:t>
            </a:r>
            <a:r>
              <a:rPr lang="en-US" sz="1300" dirty="0" err="1">
                <a:cs typeface="Calibri"/>
              </a:rPr>
              <a:t>interlockings</a:t>
            </a:r>
            <a:r>
              <a:rPr lang="en-US" sz="1300" dirty="0">
                <a:cs typeface="Calibri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cs typeface="Calibri"/>
              </a:rPr>
              <a:t>2024: 6 </a:t>
            </a:r>
            <a:r>
              <a:rPr lang="en-US" sz="1300" dirty="0" err="1">
                <a:cs typeface="Calibri"/>
              </a:rPr>
              <a:t>interlockings</a:t>
            </a:r>
            <a:endParaRPr lang="en-US" sz="1300" dirty="0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300" dirty="0">
                <a:cs typeface="Calibri"/>
              </a:rPr>
              <a:t>2025: 11 interlockings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157354" y="1138254"/>
            <a:ext cx="29557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Core Service Choices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3832554" y="1138254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110676" y="1138254"/>
            <a:ext cx="251211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Sustain Service Choices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9F21FB-82F8-45FC-A084-2DDCE36FF840}"/>
              </a:ext>
            </a:extLst>
          </p:cNvPr>
          <p:cNvSpPr txBox="1"/>
          <p:nvPr/>
        </p:nvSpPr>
        <p:spPr>
          <a:xfrm>
            <a:off x="3747448" y="1595733"/>
            <a:ext cx="305649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b="1" dirty="0"/>
              <a:t>Phase 2: 2022-2023</a:t>
            </a:r>
          </a:p>
          <a:p>
            <a:endParaRPr lang="en-US" sz="1300" b="1" dirty="0">
              <a:cs typeface="Calibri"/>
            </a:endParaRPr>
          </a:p>
          <a:p>
            <a:r>
              <a:rPr lang="en-US" sz="1300" b="1" dirty="0">
                <a:cs typeface="Calibri"/>
              </a:rPr>
              <a:t>Gauteng and Western 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/>
              </a:rPr>
              <a:t>Central Traffic Control fully operational e</a:t>
            </a:r>
            <a:endParaRPr lang="en-US" sz="13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/>
              </a:rPr>
              <a:t>Complete </a:t>
            </a:r>
            <a:r>
              <a:rPr lang="en-US" sz="1300" dirty="0" err="1">
                <a:cs typeface="Calibri"/>
              </a:rPr>
              <a:t>fibre</a:t>
            </a:r>
            <a:r>
              <a:rPr lang="en-US" sz="1300" dirty="0">
                <a:cs typeface="Calibri"/>
              </a:rPr>
              <a:t> network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err="1"/>
              <a:t>Finalise</a:t>
            </a:r>
            <a:r>
              <a:rPr lang="en-US" sz="1300" dirty="0"/>
              <a:t> contracts </a:t>
            </a:r>
          </a:p>
          <a:p>
            <a:r>
              <a:rPr lang="en-US" sz="1300" b="1" dirty="0"/>
              <a:t>KZN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Commence roll-out modern </a:t>
            </a:r>
            <a:r>
              <a:rPr lang="en-US" sz="1300" dirty="0" err="1"/>
              <a:t>Signalling</a:t>
            </a:r>
            <a:r>
              <a:rPr lang="en-US" sz="1300" dirty="0"/>
              <a:t> </a:t>
            </a:r>
            <a:r>
              <a:rPr lang="en-US" sz="1300" dirty="0" err="1"/>
              <a:t>programme</a:t>
            </a:r>
            <a:endParaRPr lang="en-US" sz="1300" b="1" dirty="0">
              <a:cs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FCFCE2-D3FF-4694-8575-D98DCECB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637707"/>
            <a:ext cx="2228850" cy="365125"/>
          </a:xfrm>
        </p:spPr>
        <p:txBody>
          <a:bodyPr/>
          <a:lstStyle/>
          <a:p>
            <a:pPr>
              <a:defRPr/>
            </a:pPr>
            <a:fld id="{49C63827-2A32-4843-ACE4-83FD88C8086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FF084F-6075-498F-8E3A-FF1D8CDBA7BF}"/>
              </a:ext>
            </a:extLst>
          </p:cNvPr>
          <p:cNvSpPr txBox="1"/>
          <p:nvPr/>
        </p:nvSpPr>
        <p:spPr>
          <a:xfrm>
            <a:off x="169473" y="3804813"/>
            <a:ext cx="937340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New Projects: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x-none" sz="1300" dirty="0">
                <a:latin typeface="+mn-lt"/>
                <a:ea typeface="MS PGothic" charset="-128"/>
              </a:rPr>
              <a:t>KZN PRASA Train Control System Design &amp; Construct (KZN PTCS D&amp;C) – 9 years including Maintenance &amp; Defect Liability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x-none" sz="1300" dirty="0">
                <a:latin typeface="+mn-lt"/>
                <a:ea typeface="MS PGothic" charset="-128"/>
              </a:rPr>
              <a:t>Gauteng &amp; Western Cape Optical Transmission Network Design &amp; Construct (GP&amp;WC OTN D&amp;C) - 3 years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x-none" sz="1300" dirty="0">
                <a:latin typeface="+mn-lt"/>
                <a:ea typeface="MS PGothic" charset="-128"/>
              </a:rPr>
              <a:t>National GSM-R Operational Portable Handheld Radios Supply &amp; Maintain (National GSM-R OPHR S&amp;M)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x-none" sz="1300" dirty="0">
                <a:latin typeface="+mn-lt"/>
                <a:ea typeface="MS PGothic" charset="-128"/>
              </a:rPr>
              <a:t>Gauteng &amp; Western Cape PRASA Train Control System Design &amp; Construct (GP&amp;WC PTCS D&amp;C) (ATP) - 7 years including Maintenance &amp; Defect Liability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x-none" sz="1300" dirty="0">
                <a:latin typeface="+mn-lt"/>
                <a:ea typeface="MS PGothic" charset="-128"/>
              </a:rPr>
              <a:t>National GSM-R Redundancy Network Design &amp; Construct (National GSM-R RN D&amp;C) - 7 years including Maintenance &amp; Defect Liability (Digital radio communication)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x-none" sz="1300" dirty="0">
                <a:latin typeface="+mn-lt"/>
                <a:ea typeface="MS PGothic" charset="-128"/>
              </a:rPr>
              <a:t>National Electronic </a:t>
            </a:r>
            <a:r>
              <a:rPr lang="en-GB" altLang="x-none" sz="1300" dirty="0">
                <a:latin typeface="+mn-lt"/>
                <a:ea typeface="MS PGothic" charset="-128"/>
              </a:rPr>
              <a:t>Authorisation</a:t>
            </a:r>
            <a:r>
              <a:rPr lang="en-US" altLang="x-none" sz="1300" dirty="0">
                <a:latin typeface="+mn-lt"/>
                <a:ea typeface="MS PGothic" charset="-128"/>
              </a:rPr>
              <a:t> System Design &amp; Construct (National EAS D&amp;C) - 4 years  (Eliminate Manual Train </a:t>
            </a:r>
            <a:r>
              <a:rPr lang="en-GB" altLang="x-none" sz="1300" dirty="0">
                <a:latin typeface="+mn-lt"/>
                <a:ea typeface="MS PGothic" charset="-128"/>
              </a:rPr>
              <a:t>Authorisation)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567423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778887"/>
            <a:ext cx="8543925" cy="2852737"/>
          </a:xfrm>
        </p:spPr>
        <p:txBody>
          <a:bodyPr/>
          <a:lstStyle/>
          <a:p>
            <a:r>
              <a:rPr lang="en-US" dirty="0"/>
              <a:t>Pillar 8: </a:t>
            </a:r>
            <a:br>
              <a:rPr lang="en-US" dirty="0"/>
            </a:br>
            <a:r>
              <a:rPr lang="en-US" sz="3600" kern="1200" dirty="0"/>
              <a:t>Restructure and improve  performance of the secondary mandate</a:t>
            </a:r>
            <a:r>
              <a:rPr lang="en-GB" sz="3600" kern="1200" dirty="0"/>
              <a:t/>
            </a:r>
            <a:br>
              <a:rPr lang="en-GB" sz="3600" kern="1200" dirty="0"/>
            </a:br>
            <a:r>
              <a:rPr lang="en-GB" sz="3600" kern="1200" dirty="0"/>
              <a:t/>
            </a:r>
            <a:br>
              <a:rPr lang="en-GB" sz="3600" kern="1200" dirty="0"/>
            </a:br>
            <a:r>
              <a:rPr lang="en-US" sz="3600" b="1" dirty="0">
                <a:solidFill>
                  <a:srgbClr val="FF9900"/>
                </a:solidFill>
              </a:rPr>
              <a:t/>
            </a:r>
            <a:br>
              <a:rPr lang="en-US" sz="3600" b="1" dirty="0">
                <a:solidFill>
                  <a:srgbClr val="FF9900"/>
                </a:solidFill>
              </a:rPr>
            </a:br>
            <a:r>
              <a:rPr lang="en-US" altLang="en-US" sz="3600" b="1" dirty="0">
                <a:solidFill>
                  <a:srgbClr val="FF9900"/>
                </a:solidFill>
              </a:rPr>
              <a:t>Public transport that enables social emancipation and an economy that works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1530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56" y="128936"/>
            <a:ext cx="6266518" cy="575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Ou</a:t>
            </a:r>
            <a:r>
              <a:rPr lang="en-US" dirty="0">
                <a:cs typeface="Arial" panose="020B0604020202020204" pitchFamily="34" charset="0"/>
              </a:rPr>
              <a:t>r Real Estate Choices</a:t>
            </a:r>
            <a:endParaRPr lang="en-ZA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349" y="5344073"/>
            <a:ext cx="30192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ZA" sz="1200" dirty="0"/>
          </a:p>
        </p:txBody>
      </p:sp>
      <p:sp>
        <p:nvSpPr>
          <p:cNvPr id="9" name="Right Arrow 8"/>
          <p:cNvSpPr/>
          <p:nvPr/>
        </p:nvSpPr>
        <p:spPr>
          <a:xfrm>
            <a:off x="3668564" y="2557059"/>
            <a:ext cx="391886" cy="3722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0" name="Right Arrow 9"/>
          <p:cNvSpPr/>
          <p:nvPr/>
        </p:nvSpPr>
        <p:spPr>
          <a:xfrm>
            <a:off x="6808039" y="2621577"/>
            <a:ext cx="391886" cy="3722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150949" y="1799549"/>
            <a:ext cx="355107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 err="1">
                <a:latin typeface="+mn-lt"/>
              </a:rPr>
              <a:t>Revitalise</a:t>
            </a:r>
            <a:r>
              <a:rPr lang="en-US" sz="1300" dirty="0">
                <a:latin typeface="+mn-lt"/>
              </a:rPr>
              <a:t> and modernize stations (</a:t>
            </a:r>
            <a:r>
              <a:rPr lang="en-US" sz="1300" dirty="0" err="1">
                <a:latin typeface="+mn-lt"/>
              </a:rPr>
              <a:t>ABT</a:t>
            </a:r>
            <a:r>
              <a:rPr lang="en-US" sz="1300" dirty="0">
                <a:latin typeface="+mn-lt"/>
              </a:rPr>
              <a:t>, CIP, </a:t>
            </a:r>
            <a:r>
              <a:rPr lang="en-US" sz="1300" dirty="0" err="1">
                <a:latin typeface="+mn-lt"/>
              </a:rPr>
              <a:t>NSIP</a:t>
            </a:r>
            <a:r>
              <a:rPr lang="en-US" sz="1300" dirty="0">
                <a:latin typeface="+mn-lt"/>
              </a:rPr>
              <a:t>, </a:t>
            </a:r>
            <a:r>
              <a:rPr lang="en-US" sz="1300" dirty="0" err="1">
                <a:latin typeface="+mn-lt"/>
              </a:rPr>
              <a:t>NSUP</a:t>
            </a:r>
            <a:r>
              <a:rPr lang="en-US" sz="1300" dirty="0">
                <a:latin typeface="+mn-lt"/>
              </a:rPr>
              <a:t>)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Delivered FM services, in line with </a:t>
            </a:r>
            <a:r>
              <a:rPr lang="en-US" sz="1300" dirty="0" err="1">
                <a:latin typeface="+mn-lt"/>
              </a:rPr>
              <a:t>prioritised</a:t>
            </a:r>
            <a:r>
              <a:rPr lang="en-US" sz="1300" dirty="0">
                <a:latin typeface="+mn-lt"/>
              </a:rPr>
              <a:t> rail corridors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Execute Corridor densification program 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 err="1">
                <a:latin typeface="+mn-lt"/>
              </a:rPr>
              <a:t>Optimise</a:t>
            </a:r>
            <a:r>
              <a:rPr lang="en-US" sz="1300" dirty="0">
                <a:latin typeface="+mn-lt"/>
              </a:rPr>
              <a:t> diversified income (</a:t>
            </a:r>
            <a:r>
              <a:rPr lang="en-US" sz="1300" dirty="0" err="1">
                <a:latin typeface="+mn-lt"/>
              </a:rPr>
              <a:t>commercialise</a:t>
            </a:r>
            <a:r>
              <a:rPr lang="en-US" sz="1300" dirty="0">
                <a:latin typeface="+mn-lt"/>
              </a:rPr>
              <a:t> leases, advertising, scrap sales,  renewable energy, telecoms)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Real estate systems to optimize the performance of the Division 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 err="1">
                <a:latin typeface="+mn-lt"/>
              </a:rPr>
              <a:t>Finalise</a:t>
            </a:r>
            <a:r>
              <a:rPr lang="en-US" sz="1300" dirty="0">
                <a:latin typeface="+mn-lt"/>
              </a:rPr>
              <a:t> the consolidation of Intersite and CRES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Provide capital investment to Intersite projects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Develop long-term funding strategy with approvals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Agree on financial for performance of secondary mandate 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Deliver WPIP, in line with internal  </a:t>
            </a:r>
            <a:r>
              <a:rPr lang="en-US" sz="1300" dirty="0" err="1">
                <a:latin typeface="+mn-lt"/>
              </a:rPr>
              <a:t>dustomer</a:t>
            </a:r>
            <a:r>
              <a:rPr lang="en-US" sz="1300" dirty="0">
                <a:latin typeface="+mn-lt"/>
              </a:rPr>
              <a:t> demand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Consolidate Station </a:t>
            </a:r>
            <a:r>
              <a:rPr lang="en-US" sz="1300" dirty="0" err="1">
                <a:latin typeface="+mn-lt"/>
              </a:rPr>
              <a:t>Modernisation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 err="1">
                <a:latin typeface="+mn-lt"/>
              </a:rPr>
              <a:t>Programmes</a:t>
            </a:r>
            <a:r>
              <a:rPr lang="en-US" sz="1300" dirty="0">
                <a:latin typeface="+mn-lt"/>
              </a:rPr>
              <a:t> under Real Estate Entity (e.g. Greenview, </a:t>
            </a:r>
            <a:r>
              <a:rPr lang="en-US" sz="1300" dirty="0" err="1">
                <a:latin typeface="+mn-lt"/>
              </a:rPr>
              <a:t>Phillipi</a:t>
            </a:r>
            <a:r>
              <a:rPr lang="en-US" sz="1300" dirty="0">
                <a:latin typeface="+mn-lt"/>
              </a:rPr>
              <a:t>, </a:t>
            </a:r>
            <a:r>
              <a:rPr lang="en-US" sz="1300" dirty="0" err="1">
                <a:latin typeface="+mn-lt"/>
              </a:rPr>
              <a:t>Oakmoor</a:t>
            </a:r>
            <a:r>
              <a:rPr lang="en-US" sz="1300" dirty="0">
                <a:latin typeface="+mn-lt"/>
              </a:rPr>
              <a:t>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4058" y="1752992"/>
            <a:ext cx="2465054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Land use management plans, aligned to Rail Master Plans (DOT)</a:t>
            </a:r>
          </a:p>
          <a:p>
            <a:endParaRPr lang="en-US" sz="12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dirty="0"/>
              <a:t>Plan use management plans are signed off to inform acquisition strategy for parcels of land / servitudes.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ZA" sz="105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1104B-1C62-4032-8EF1-2A101C2087D6}"/>
              </a:ext>
            </a:extLst>
          </p:cNvPr>
          <p:cNvSpPr txBox="1"/>
          <p:nvPr/>
        </p:nvSpPr>
        <p:spPr>
          <a:xfrm>
            <a:off x="393067" y="1149372"/>
            <a:ext cx="2679010" cy="34810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2" dirty="0"/>
              <a:t> </a:t>
            </a:r>
            <a:r>
              <a:rPr lang="en-US" sz="1400" b="1" dirty="0"/>
              <a:t>Core Service Choices </a:t>
            </a:r>
            <a:endParaRPr lang="en-US" sz="1662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79E89A-D9A4-4374-9B43-D19F607A295D}"/>
              </a:ext>
            </a:extLst>
          </p:cNvPr>
          <p:cNvSpPr txBox="1"/>
          <p:nvPr/>
        </p:nvSpPr>
        <p:spPr>
          <a:xfrm>
            <a:off x="4162940" y="1152945"/>
            <a:ext cx="231887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Stabilize Service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025A66-BA94-4315-B300-50D9EEAFF521}"/>
              </a:ext>
            </a:extLst>
          </p:cNvPr>
          <p:cNvSpPr txBox="1"/>
          <p:nvPr/>
        </p:nvSpPr>
        <p:spPr>
          <a:xfrm>
            <a:off x="7194058" y="1143390"/>
            <a:ext cx="2318875" cy="34810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Sustain Service Choices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35CE00-F495-45B6-9769-563A6F4668E9}"/>
              </a:ext>
            </a:extLst>
          </p:cNvPr>
          <p:cNvSpPr txBox="1"/>
          <p:nvPr/>
        </p:nvSpPr>
        <p:spPr>
          <a:xfrm>
            <a:off x="4152196" y="1898752"/>
            <a:ext cx="26702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/>
              <a:t>Stabilize project management capacity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/>
              <a:t>Continue corridor densification Program execution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/>
              <a:t>Private Sector </a:t>
            </a:r>
            <a:r>
              <a:rPr lang="en-US" sz="1300" dirty="0" err="1"/>
              <a:t>Optimisation</a:t>
            </a:r>
            <a:r>
              <a:rPr lang="en-US" sz="1300" dirty="0"/>
              <a:t> to take advantage of Intersite Opportunities with external investment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300" dirty="0"/>
              <a:t>Provide capital investment to Intersite projects</a:t>
            </a:r>
            <a:endParaRPr 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22573B-B682-4DD6-B98F-0DF39FC36658}"/>
              </a:ext>
            </a:extLst>
          </p:cNvPr>
          <p:cNvSpPr txBox="1"/>
          <p:nvPr/>
        </p:nvSpPr>
        <p:spPr>
          <a:xfrm>
            <a:off x="299656" y="1543858"/>
            <a:ext cx="2679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Phase 1: 2021-2022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A3D8769-FF43-4D00-9E12-DCF344DBF0F1}"/>
              </a:ext>
            </a:extLst>
          </p:cNvPr>
          <p:cNvSpPr txBox="1"/>
          <p:nvPr/>
        </p:nvSpPr>
        <p:spPr>
          <a:xfrm>
            <a:off x="4162940" y="1543858"/>
            <a:ext cx="2465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Phase 2: 2022-2023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030417-6E57-4B8F-BA14-B8CD505F4644}"/>
              </a:ext>
            </a:extLst>
          </p:cNvPr>
          <p:cNvSpPr txBox="1"/>
          <p:nvPr/>
        </p:nvSpPr>
        <p:spPr>
          <a:xfrm>
            <a:off x="7194058" y="1491772"/>
            <a:ext cx="2591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Phase 3:2023-2026</a:t>
            </a:r>
          </a:p>
        </p:txBody>
      </p:sp>
    </p:spTree>
    <p:extLst>
      <p:ext uri="{BB962C8B-B14F-4D97-AF65-F5344CB8AC3E}">
        <p14:creationId xmlns:p14="http://schemas.microsoft.com/office/powerpoint/2010/main" xmlns="" val="513050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6DAC28-E923-415C-AFDF-7E312B2BF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983" y="1241220"/>
            <a:ext cx="3198125" cy="455653"/>
          </a:xfrm>
        </p:spPr>
        <p:txBody>
          <a:bodyPr/>
          <a:lstStyle/>
          <a:p>
            <a:r>
              <a:rPr lang="en-ZA" sz="2000" b="1" dirty="0">
                <a:solidFill>
                  <a:srgbClr val="00B0F0"/>
                </a:solidFill>
              </a:rPr>
              <a:t>Key Focus Areas:</a:t>
            </a:r>
          </a:p>
          <a:p>
            <a:pPr lvl="1"/>
            <a:endParaRPr lang="en-ZA" sz="1431" dirty="0">
              <a:solidFill>
                <a:srgbClr val="00B0F0"/>
              </a:solidFill>
            </a:endParaRPr>
          </a:p>
          <a:p>
            <a:endParaRPr lang="en-ZA" sz="1800" b="1" dirty="0">
              <a:solidFill>
                <a:srgbClr val="00B0F0"/>
              </a:solidFill>
            </a:endParaRPr>
          </a:p>
          <a:p>
            <a:endParaRPr lang="en-ZA" sz="1800" b="1" dirty="0">
              <a:solidFill>
                <a:srgbClr val="00B0F0"/>
              </a:solidFill>
            </a:endParaRPr>
          </a:p>
          <a:p>
            <a:endParaRPr lang="en-ZA" sz="1800" dirty="0">
              <a:solidFill>
                <a:srgbClr val="00B0F0"/>
              </a:solidFill>
            </a:endParaRPr>
          </a:p>
          <a:p>
            <a:endParaRPr lang="en-ZA" sz="1800" dirty="0">
              <a:solidFill>
                <a:srgbClr val="00B0F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BD4191F-E5D1-4589-B364-246F2FCF0751}"/>
              </a:ext>
            </a:extLst>
          </p:cNvPr>
          <p:cNvSpPr txBox="1">
            <a:spLocks/>
          </p:cNvSpPr>
          <p:nvPr/>
        </p:nvSpPr>
        <p:spPr>
          <a:xfrm>
            <a:off x="431405" y="81921"/>
            <a:ext cx="6965506" cy="76196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5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3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7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63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532D589-EE90-448F-AA04-9804E925C89C}"/>
              </a:ext>
            </a:extLst>
          </p:cNvPr>
          <p:cNvGrpSpPr/>
          <p:nvPr/>
        </p:nvGrpSpPr>
        <p:grpSpPr>
          <a:xfrm>
            <a:off x="794982" y="1806054"/>
            <a:ext cx="2793242" cy="1848627"/>
            <a:chOff x="413982" y="1806053"/>
            <a:chExt cx="2793242" cy="184862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C0DCC780-B80F-4E7B-8003-693F5F45219C}"/>
                </a:ext>
              </a:extLst>
            </p:cNvPr>
            <p:cNvSpPr/>
            <p:nvPr/>
          </p:nvSpPr>
          <p:spPr>
            <a:xfrm>
              <a:off x="413982" y="1806053"/>
              <a:ext cx="2793242" cy="1746913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9DFE041-8D2C-4AF5-BDDA-1FFAB4F81620}"/>
                </a:ext>
              </a:extLst>
            </p:cNvPr>
            <p:cNvSpPr txBox="1"/>
            <p:nvPr/>
          </p:nvSpPr>
          <p:spPr>
            <a:xfrm>
              <a:off x="532262" y="1838798"/>
              <a:ext cx="256123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/>
                <a:t>1.Densification of the Rail Corridor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Social Housing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Affordable Residential Housing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Mixed use 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Student accommodation</a:t>
              </a:r>
            </a:p>
            <a:p>
              <a:endParaRPr lang="en-ZA" sz="1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F674A7E-DDFF-4DD6-B921-20BF5C00FE0A}"/>
              </a:ext>
            </a:extLst>
          </p:cNvPr>
          <p:cNvGrpSpPr/>
          <p:nvPr/>
        </p:nvGrpSpPr>
        <p:grpSpPr>
          <a:xfrm>
            <a:off x="4515173" y="1381735"/>
            <a:ext cx="3198125" cy="1687065"/>
            <a:chOff x="4023637" y="1382418"/>
            <a:chExt cx="3198125" cy="1687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2FEC9E86-F8DA-45D4-9C46-09ACC12A15A2}"/>
                </a:ext>
              </a:extLst>
            </p:cNvPr>
            <p:cNvSpPr/>
            <p:nvPr/>
          </p:nvSpPr>
          <p:spPr>
            <a:xfrm>
              <a:off x="4023637" y="1382418"/>
              <a:ext cx="3198125" cy="1561727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6623703-B37C-4130-94D9-44421B6626E5}"/>
                </a:ext>
              </a:extLst>
            </p:cNvPr>
            <p:cNvSpPr txBox="1"/>
            <p:nvPr/>
          </p:nvSpPr>
          <p:spPr>
            <a:xfrm>
              <a:off x="4093191" y="1469045"/>
              <a:ext cx="27295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/>
                <a:t>A. Strategic Partnerships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Department of Housing &amp; SHRA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SASSA/Post Office/Gov Entities</a:t>
              </a:r>
            </a:p>
            <a:p>
              <a:r>
                <a:rPr lang="en-ZA" sz="1400" b="1" dirty="0"/>
                <a:t>B. Request for Proposals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Development Leases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16813B4-6079-4843-853C-CCE205DCBECD}"/>
              </a:ext>
            </a:extLst>
          </p:cNvPr>
          <p:cNvGrpSpPr/>
          <p:nvPr/>
        </p:nvGrpSpPr>
        <p:grpSpPr>
          <a:xfrm>
            <a:off x="3806587" y="3186698"/>
            <a:ext cx="868908" cy="387462"/>
            <a:chOff x="3287972" y="2783232"/>
            <a:chExt cx="868908" cy="387462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xmlns="" id="{ED95D1EE-DF30-4C84-91FC-4EFB1743C286}"/>
                </a:ext>
              </a:extLst>
            </p:cNvPr>
            <p:cNvSpPr/>
            <p:nvPr/>
          </p:nvSpPr>
          <p:spPr>
            <a:xfrm>
              <a:off x="3287972" y="2783232"/>
              <a:ext cx="868908" cy="387462"/>
            </a:xfrm>
            <a:prstGeom prst="rightArrow">
              <a:avLst>
                <a:gd name="adj1" fmla="val 50000"/>
                <a:gd name="adj2" fmla="val 173684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FAAFAAC-EA9F-4E1C-9718-82CF44B5FE35}"/>
                </a:ext>
              </a:extLst>
            </p:cNvPr>
            <p:cNvSpPr txBox="1"/>
            <p:nvPr/>
          </p:nvSpPr>
          <p:spPr>
            <a:xfrm>
              <a:off x="3414587" y="2860340"/>
              <a:ext cx="6156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How 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4F1EBAC-B372-482E-9897-B99C4F216546}"/>
              </a:ext>
            </a:extLst>
          </p:cNvPr>
          <p:cNvGrpSpPr/>
          <p:nvPr/>
        </p:nvGrpSpPr>
        <p:grpSpPr>
          <a:xfrm>
            <a:off x="794982" y="3825952"/>
            <a:ext cx="2889166" cy="2098404"/>
            <a:chOff x="413982" y="3932829"/>
            <a:chExt cx="2889166" cy="209840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962C5A8D-8F16-4247-BE5F-998535DECC1C}"/>
                </a:ext>
              </a:extLst>
            </p:cNvPr>
            <p:cNvSpPr/>
            <p:nvPr/>
          </p:nvSpPr>
          <p:spPr>
            <a:xfrm>
              <a:off x="413982" y="3932829"/>
              <a:ext cx="2793242" cy="1746913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EE0FF9A-DAE2-43DE-B648-7CD8C2780254}"/>
                </a:ext>
              </a:extLst>
            </p:cNvPr>
            <p:cNvSpPr txBox="1"/>
            <p:nvPr/>
          </p:nvSpPr>
          <p:spPr>
            <a:xfrm>
              <a:off x="574732" y="3999908"/>
              <a:ext cx="27284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/>
                <a:t>2.Revenue Growth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3</a:t>
              </a:r>
              <a:r>
                <a:rPr lang="en-ZA" sz="1400" baseline="30000" dirty="0"/>
                <a:t>rd</a:t>
              </a:r>
              <a:r>
                <a:rPr lang="en-ZA" sz="1400" dirty="0"/>
                <a:t> Party Developments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Telecoms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Re-engineering of Advertising portfolio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Commercialisation &amp; space optimisation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400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A439973-7AEC-4C84-8BBA-478E894731D7}"/>
              </a:ext>
            </a:extLst>
          </p:cNvPr>
          <p:cNvSpPr/>
          <p:nvPr/>
        </p:nvSpPr>
        <p:spPr>
          <a:xfrm>
            <a:off x="694899" y="1646831"/>
            <a:ext cx="3084394" cy="42262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D715A3E-18D4-4A55-8167-BB266A9A9BB9}"/>
              </a:ext>
            </a:extLst>
          </p:cNvPr>
          <p:cNvGrpSpPr/>
          <p:nvPr/>
        </p:nvGrpSpPr>
        <p:grpSpPr>
          <a:xfrm>
            <a:off x="4420561" y="3825954"/>
            <a:ext cx="3165893" cy="1044761"/>
            <a:chOff x="3935742" y="2672404"/>
            <a:chExt cx="3071459" cy="85669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1C369DC-C7A5-423A-9303-2B8A85362F3E}"/>
                </a:ext>
              </a:extLst>
            </p:cNvPr>
            <p:cNvSpPr/>
            <p:nvPr/>
          </p:nvSpPr>
          <p:spPr>
            <a:xfrm>
              <a:off x="3935742" y="2672404"/>
              <a:ext cx="2963377" cy="738665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07B5A38-F47F-4373-A731-07D54C2273A7}"/>
                </a:ext>
              </a:extLst>
            </p:cNvPr>
            <p:cNvSpPr txBox="1"/>
            <p:nvPr/>
          </p:nvSpPr>
          <p:spPr>
            <a:xfrm>
              <a:off x="4131683" y="2746739"/>
              <a:ext cx="2875518" cy="78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/>
                <a:t>C. Capital Allocations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/>
                <a:t>Execution of commercial projects</a:t>
              </a:r>
            </a:p>
            <a:p>
              <a:endParaRPr lang="en-ZA" sz="1400" b="1" dirty="0"/>
            </a:p>
            <a:p>
              <a:endParaRPr lang="en-ZA" sz="1400" b="1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502AA08-7375-4061-A4D3-10A8FA51CDEA}"/>
              </a:ext>
            </a:extLst>
          </p:cNvPr>
          <p:cNvSpPr/>
          <p:nvPr/>
        </p:nvSpPr>
        <p:spPr>
          <a:xfrm>
            <a:off x="182880" y="80809"/>
            <a:ext cx="736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Increasing Commercial Revenue Through Diversified Streams</a:t>
            </a:r>
          </a:p>
        </p:txBody>
      </p:sp>
    </p:spTree>
    <p:extLst>
      <p:ext uri="{BB962C8B-B14F-4D97-AF65-F5344CB8AC3E}">
        <p14:creationId xmlns:p14="http://schemas.microsoft.com/office/powerpoint/2010/main" xmlns="" val="1484260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01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6CEC-5541-4A80-9D19-4272518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100141"/>
            <a:ext cx="8543925" cy="2852737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Shareholder Compact Performance Plan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003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6BF7EC6-97AF-4F15-B05C-A914B559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6" y="151667"/>
            <a:ext cx="7876807" cy="692395"/>
          </a:xfrm>
        </p:spPr>
        <p:txBody>
          <a:bodyPr/>
          <a:lstStyle/>
          <a:p>
            <a:r>
              <a:rPr lang="en-US" dirty="0"/>
              <a:t>MTEF 2021 CAPITAL PROGRAMME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81C2F7B-9DBC-43AF-8174-0F3255328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115" y="1253331"/>
            <a:ext cx="4400509" cy="46433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Case for the CAPEX Budget</a:t>
            </a:r>
          </a:p>
          <a:p>
            <a:endParaRPr lang="en-US" dirty="0"/>
          </a:p>
          <a:p>
            <a:r>
              <a:rPr lang="en-US" dirty="0"/>
              <a:t>High CAPEX in Corporate due to earmarked funds for: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Rolling stock revatilisation programme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Signaling programme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228597" lvl="1"/>
            <a:r>
              <a:rPr lang="en-US" sz="2000" dirty="0"/>
              <a:t>PRASA Rail and Technical for recovery of infrastructure and security measures.</a:t>
            </a:r>
          </a:p>
          <a:p>
            <a:pPr marL="228597" lvl="1"/>
            <a:endParaRPr lang="en-US" sz="2000" dirty="0"/>
          </a:p>
          <a:p>
            <a:pPr marL="228597" lvl="1"/>
            <a:r>
              <a:rPr lang="en-US" sz="2000" dirty="0"/>
              <a:t>Property Portfolio (CRES) and Intersite Investment for facilities management to improve service and Investment to increase revenue through diversification.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9DE896C-AB71-4D7C-8613-9C68903A35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2782" y="1253331"/>
            <a:ext cx="4400509" cy="464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8665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18E76-B3D1-4AC4-A4CD-2475D9CD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6" y="151667"/>
            <a:ext cx="7876807" cy="692395"/>
          </a:xfrm>
        </p:spPr>
        <p:txBody>
          <a:bodyPr>
            <a:normAutofit/>
          </a:bodyPr>
          <a:lstStyle/>
          <a:p>
            <a:r>
              <a:rPr lang="en-US" dirty="0"/>
              <a:t>MTEF 2021 Budget (Income Statement)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3ADBBA7-B414-4A5D-BD24-B504CEF6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115" y="1253331"/>
            <a:ext cx="4400509" cy="4643376"/>
          </a:xfrm>
        </p:spPr>
        <p:txBody>
          <a:bodyPr/>
          <a:lstStyle/>
          <a:p>
            <a:r>
              <a:rPr lang="en-US" dirty="0"/>
              <a:t>Starting from low revenue base due to COVID-19 impact and inefficient service prior to COVID-19</a:t>
            </a:r>
          </a:p>
          <a:p>
            <a:endParaRPr lang="en-US" dirty="0"/>
          </a:p>
          <a:p>
            <a:r>
              <a:rPr lang="en-US" dirty="0"/>
              <a:t>High fixed cost structure, mainly personnel cost (i.e., not influenced by the reduction/low service)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Budget deficit over MTEF (unfunded budget)</a:t>
            </a:r>
          </a:p>
          <a:p>
            <a:endParaRPr lang="en-US" dirty="0"/>
          </a:p>
          <a:p>
            <a:r>
              <a:rPr lang="en-US" dirty="0"/>
              <a:t>Detailed income statement attached as Appendix  2 to the presentation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BE7E435-EB7C-4C92-B62A-4B38DFF0D9AD}"/>
              </a:ext>
            </a:extLst>
          </p:cNvPr>
          <p:cNvGraphicFramePr>
            <a:graphicFrameLocks/>
          </p:cNvGraphicFramePr>
          <p:nvPr/>
        </p:nvGraphicFramePr>
        <p:xfrm>
          <a:off x="4942782" y="1261878"/>
          <a:ext cx="4400509" cy="463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07028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18E76-B3D1-4AC4-A4CD-2475D9CD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6" y="151667"/>
            <a:ext cx="7876807" cy="692395"/>
          </a:xfrm>
        </p:spPr>
        <p:txBody>
          <a:bodyPr>
            <a:normAutofit/>
          </a:bodyPr>
          <a:lstStyle/>
          <a:p>
            <a:r>
              <a:rPr lang="en-US" dirty="0"/>
              <a:t>MTEF 2021 Budget (Income Statement)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D6B6622C-AB92-4612-A601-654BE0492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115" y="1253330"/>
            <a:ext cx="4400509" cy="53093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Case for increased revenue over MTEF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Fare Revenue: Pillar 2 Recover performance of Rail and Autopax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Top 10 corridors identified based on high volume of commuters</a:t>
            </a:r>
          </a:p>
          <a:p>
            <a:endParaRPr lang="en-US" dirty="0"/>
          </a:p>
          <a:p>
            <a:r>
              <a:rPr lang="en-US" dirty="0"/>
              <a:t>Leasing of locomotives to support MLPS</a:t>
            </a:r>
          </a:p>
          <a:p>
            <a:endParaRPr lang="en-US" dirty="0"/>
          </a:p>
          <a:p>
            <a:r>
              <a:rPr lang="en-US" dirty="0"/>
              <a:t>Leased locomotives to be replaced by owned locomotives from Stadler</a:t>
            </a:r>
          </a:p>
          <a:p>
            <a:endParaRPr lang="en-US" dirty="0"/>
          </a:p>
          <a:p>
            <a:r>
              <a:rPr lang="en-US" dirty="0"/>
              <a:t>Repurposing Autopax business model to ensure is sustainable</a:t>
            </a:r>
          </a:p>
          <a:p>
            <a:endParaRPr lang="en-US" dirty="0"/>
          </a:p>
          <a:p>
            <a:r>
              <a:rPr lang="en-US" dirty="0"/>
              <a:t>Invest in Autopax infrastructure to support the new business model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CF7B98B-F273-45C3-B48D-8BC80ED6B7CD}"/>
              </a:ext>
            </a:extLst>
          </p:cNvPr>
          <p:cNvGraphicFramePr>
            <a:graphicFrameLocks/>
          </p:cNvGraphicFramePr>
          <p:nvPr/>
        </p:nvGraphicFramePr>
        <p:xfrm>
          <a:off x="4942782" y="1261878"/>
          <a:ext cx="4400509" cy="463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03799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D3136-412D-48B4-9098-AAE2CD93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MTEF 2021 Budget (Income Statement)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51F8907-CFEC-45E6-832C-EFCAA63E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Rental Income: Pillar 8 Restructure and improve  performance of the secondary mandate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ZA" b="1" dirty="0"/>
              <a:t>Densification of the Rail Corridor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/>
              <a:t>Social Housing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/>
              <a:t>Affordable Residential Housing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/>
              <a:t>Student accommodation</a:t>
            </a:r>
          </a:p>
          <a:p>
            <a:pPr marL="457191" lvl="1" indent="0">
              <a:buNone/>
            </a:pPr>
            <a:endParaRPr lang="en-ZA" dirty="0"/>
          </a:p>
          <a:p>
            <a:r>
              <a:rPr lang="en-ZA" b="1" dirty="0"/>
              <a:t>Diversification of revenue stream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/>
              <a:t>3rd Party Developments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/>
              <a:t>Telecoms, Advertising portfolio, commercialisation &amp; space optimisation</a:t>
            </a:r>
          </a:p>
          <a:p>
            <a:pPr marL="457191" lvl="1" indent="0">
              <a:buNone/>
            </a:pPr>
            <a:endParaRPr lang="en-ZA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55910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18E76-B3D1-4AC4-A4CD-2475D9CD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6" y="151667"/>
            <a:ext cx="7876807" cy="692395"/>
          </a:xfrm>
        </p:spPr>
        <p:txBody>
          <a:bodyPr>
            <a:normAutofit/>
          </a:bodyPr>
          <a:lstStyle/>
          <a:p>
            <a:r>
              <a:rPr lang="en-US" dirty="0"/>
              <a:t>MTEF 2021 Budget (Income Statement)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838A788-B7C8-4A8B-B83C-E71FB7970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115" y="1095375"/>
            <a:ext cx="4400509" cy="561095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Analysis of Key Expenditure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Personnel Costs</a:t>
            </a:r>
          </a:p>
          <a:p>
            <a:r>
              <a:rPr lang="en-US" dirty="0"/>
              <a:t>Increase relates to 5% salary increase of bargaining unit staff (unfunded).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Engagement to be held with the shareholder on the matter.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Security</a:t>
            </a:r>
          </a:p>
          <a:p>
            <a:r>
              <a:rPr lang="en-US" dirty="0"/>
              <a:t>Front loading expenditure due to immediate security initiatives required.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Y2 focusing on monitoring, evaluation and strengthening.</a:t>
            </a:r>
          </a:p>
          <a:p>
            <a:endParaRPr lang="en-US" dirty="0"/>
          </a:p>
          <a:p>
            <a:r>
              <a:rPr lang="en-US" dirty="0"/>
              <a:t>Outer years level of maturity is expected, and the focus will be efficiencies.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B5E96C3-FBF3-4F25-A253-AA6985DDB8C7}"/>
              </a:ext>
            </a:extLst>
          </p:cNvPr>
          <p:cNvGraphicFramePr>
            <a:graphicFrameLocks/>
          </p:cNvGraphicFramePr>
          <p:nvPr/>
        </p:nvGraphicFramePr>
        <p:xfrm>
          <a:off x="4952999" y="1253331"/>
          <a:ext cx="4740885" cy="464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6846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5F033-9F6F-4F8D-ACF3-72F3E2A4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2021/22 MTEF Overall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1D1E0A-0B8E-46C8-A929-238EE952C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 fall on CAPEX Other Programme ( Unearmarked items).</a:t>
            </a:r>
          </a:p>
          <a:p>
            <a:endParaRPr lang="en-US" dirty="0"/>
          </a:p>
          <a:p>
            <a:r>
              <a:rPr lang="en-US" dirty="0"/>
              <a:t>Short fall on OPEX Budget.</a:t>
            </a:r>
          </a:p>
          <a:p>
            <a:endParaRPr lang="en-US" dirty="0"/>
          </a:p>
          <a:p>
            <a:r>
              <a:rPr lang="en-US" dirty="0"/>
              <a:t>No budget allocation to meet the existing liabilities.</a:t>
            </a:r>
          </a:p>
          <a:p>
            <a:endParaRPr lang="en-US" dirty="0"/>
          </a:p>
          <a:p>
            <a:r>
              <a:rPr lang="en-US" dirty="0"/>
              <a:t>Additional cash injection will be required over MTEF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662CC5-D751-49DA-B731-0C752B4D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33937"/>
            <a:ext cx="8499347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757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Backup\X01 Lesego\0547_001.jpg">
            <a:extLst>
              <a:ext uri="{FF2B5EF4-FFF2-40B4-BE49-F238E27FC236}">
                <a16:creationId xmlns:a16="http://schemas.microsoft.com/office/drawing/2014/main" xmlns="" id="{A9EF4479-41FB-4C80-BC6B-0E5002C16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17" y="1360731"/>
            <a:ext cx="7876273" cy="47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47BDCF-8958-4DEA-8976-D3BCCC06F523}"/>
              </a:ext>
            </a:extLst>
          </p:cNvPr>
          <p:cNvSpPr txBox="1"/>
          <p:nvPr/>
        </p:nvSpPr>
        <p:spPr>
          <a:xfrm>
            <a:off x="4277360" y="3696454"/>
            <a:ext cx="6878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494D6"/>
                </a:solidFill>
              </a:rPr>
              <a:t>THANK YOU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xmlns="" val="34980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8122C-16E9-4B87-AE45-E3E75FCB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58"/>
            <a:ext cx="8784581" cy="670658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Performance Plan aligned to Indicators of Minister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F90AFD21-D9AA-4BDA-A168-AE8D67EEE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8956431"/>
              </p:ext>
            </p:extLst>
          </p:nvPr>
        </p:nvGraphicFramePr>
        <p:xfrm>
          <a:off x="1" y="1086678"/>
          <a:ext cx="9906000" cy="5139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004">
                  <a:extLst>
                    <a:ext uri="{9D8B030D-6E8A-4147-A177-3AD203B41FA5}">
                      <a16:colId xmlns:a16="http://schemas.microsoft.com/office/drawing/2014/main" xmlns="" val="2475681792"/>
                    </a:ext>
                  </a:extLst>
                </a:gridCol>
                <a:gridCol w="2237760">
                  <a:extLst>
                    <a:ext uri="{9D8B030D-6E8A-4147-A177-3AD203B41FA5}">
                      <a16:colId xmlns:a16="http://schemas.microsoft.com/office/drawing/2014/main" xmlns="" val="4267724525"/>
                    </a:ext>
                  </a:extLst>
                </a:gridCol>
                <a:gridCol w="2561850">
                  <a:extLst>
                    <a:ext uri="{9D8B030D-6E8A-4147-A177-3AD203B41FA5}">
                      <a16:colId xmlns:a16="http://schemas.microsoft.com/office/drawing/2014/main" xmlns="" val="1052042308"/>
                    </a:ext>
                  </a:extLst>
                </a:gridCol>
                <a:gridCol w="3472386">
                  <a:extLst>
                    <a:ext uri="{9D8B030D-6E8A-4147-A177-3AD203B41FA5}">
                      <a16:colId xmlns:a16="http://schemas.microsoft.com/office/drawing/2014/main" xmlns="" val="464085035"/>
                    </a:ext>
                  </a:extLst>
                </a:gridCol>
              </a:tblGrid>
              <a:tr h="51143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</a:rPr>
                        <a:t>Outcome of Minister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>
                          <a:effectLst/>
                        </a:rPr>
                        <a:t>Pillar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>
                          <a:effectLst/>
                        </a:rPr>
                        <a:t>Output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>
                          <a:effectLst/>
                        </a:rPr>
                        <a:t>Performance indicator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2131640333"/>
                  </a:ext>
                </a:extLst>
              </a:tr>
              <a:tr h="1033982">
                <a:tc rowSpan="5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</a:rPr>
                        <a:t>Affordable, safe and reliable public transport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</a:rPr>
                        <a:t>Pillar 7: </a:t>
                      </a:r>
                      <a:r>
                        <a:rPr lang="en-US" sz="1600" kern="1400" spc="-50" dirty="0" err="1">
                          <a:effectLst/>
                        </a:rPr>
                        <a:t>Modernise</a:t>
                      </a:r>
                      <a:r>
                        <a:rPr lang="en-US" sz="1600" kern="1400" spc="-50" dirty="0">
                          <a:effectLst/>
                        </a:rPr>
                        <a:t> Rail through manufacturing, Infrastructure development and maintenance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>
                          <a:effectLst/>
                        </a:rPr>
                        <a:t>New rolling stock deployed to priority corridors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</a:rPr>
                        <a:t>Number of new train sets provisionally accepted per annum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3145745423"/>
                  </a:ext>
                </a:extLst>
              </a:tr>
              <a:tr h="1500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1600" kern="1400" spc="-5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</a:rPr>
                        <a:t>Pillar 8: Restructure and improve performance of the secondary mandate.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>
                          <a:effectLst/>
                        </a:rPr>
                        <a:t>Stations revitalised and modernised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>
                          <a:effectLst/>
                        </a:rPr>
                        <a:t>National station improvement and upgrade projects completed per annum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626465753"/>
                  </a:ext>
                </a:extLst>
              </a:tr>
              <a:tr h="7941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Pillar 2: Recover Rail and Autopax performance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Return of passengers to rail and Autopax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</a:rPr>
                        <a:t>Number of Metrorail passenger trips per annum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1736726757"/>
                  </a:ext>
                </a:extLst>
              </a:tr>
              <a:tr h="6466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Pillar 2: Recover Rail and Autopax performance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</a:rPr>
                        <a:t>Number of MLPS passengers per annum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140722283"/>
                  </a:ext>
                </a:extLst>
              </a:tr>
              <a:tr h="646665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</a:rPr>
                        <a:t>Number of Autopax passengers per annum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387628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518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8122C-16E9-4B87-AE45-E3E75FCB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Plan aligned to Indicators of Minister</a:t>
            </a:r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F90AFD21-D9AA-4BDA-A168-AE8D67EEE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6850219"/>
              </p:ext>
            </p:extLst>
          </p:nvPr>
        </p:nvGraphicFramePr>
        <p:xfrm>
          <a:off x="0" y="1126434"/>
          <a:ext cx="9906000" cy="4837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143">
                  <a:extLst>
                    <a:ext uri="{9D8B030D-6E8A-4147-A177-3AD203B41FA5}">
                      <a16:colId xmlns:a16="http://schemas.microsoft.com/office/drawing/2014/main" xmlns="" val="2475681792"/>
                    </a:ext>
                  </a:extLst>
                </a:gridCol>
                <a:gridCol w="1847915">
                  <a:extLst>
                    <a:ext uri="{9D8B030D-6E8A-4147-A177-3AD203B41FA5}">
                      <a16:colId xmlns:a16="http://schemas.microsoft.com/office/drawing/2014/main" xmlns="" val="4267724525"/>
                    </a:ext>
                  </a:extLst>
                </a:gridCol>
                <a:gridCol w="2080847">
                  <a:extLst>
                    <a:ext uri="{9D8B030D-6E8A-4147-A177-3AD203B41FA5}">
                      <a16:colId xmlns:a16="http://schemas.microsoft.com/office/drawing/2014/main" xmlns="" val="1052042308"/>
                    </a:ext>
                  </a:extLst>
                </a:gridCol>
                <a:gridCol w="4379095">
                  <a:extLst>
                    <a:ext uri="{9D8B030D-6E8A-4147-A177-3AD203B41FA5}">
                      <a16:colId xmlns:a16="http://schemas.microsoft.com/office/drawing/2014/main" xmlns="" val="464085035"/>
                    </a:ext>
                  </a:extLst>
                </a:gridCol>
              </a:tblGrid>
              <a:tr h="56081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Outcome of Minister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  <a:latin typeface="+mn-lt"/>
                        </a:rPr>
                        <a:t>Pillar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>
                          <a:effectLst/>
                          <a:latin typeface="+mn-lt"/>
                        </a:rPr>
                        <a:t>Output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>
                          <a:effectLst/>
                          <a:latin typeface="+mn-lt"/>
                        </a:rPr>
                        <a:t>Performance indicator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2131640333"/>
                  </a:ext>
                </a:extLst>
              </a:tr>
              <a:tr h="1371330"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Improved transport safety and security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  <a:latin typeface="+mn-lt"/>
                        </a:rPr>
                        <a:t>Pillar 3: Improve operational safety, security, and compliance. 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  <a:latin typeface="+mn-lt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Improved rail safety environment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Number of safety occurrences for specified categories reported per annum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(</a:t>
                      </a:r>
                      <a:r>
                        <a:rPr lang="en-GB" sz="1600" kern="1200" dirty="0">
                          <a:effectLst/>
                          <a:latin typeface="+mn-lt"/>
                        </a:rPr>
                        <a:t>open line collisions &amp; derailments, level crossing occurrences, signals passed at danger, people struck by train, platform train interchange occurrences)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1445030246"/>
                  </a:ext>
                </a:extLst>
              </a:tr>
              <a:tr h="5428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400" spc="-50" dirty="0">
                          <a:effectLst/>
                        </a:rPr>
                        <a:t>Pillar 3: Improve operational safety, security, and compliance. 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400" spc="-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Improved rail security environment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Number of security occurrences per </a:t>
                      </a:r>
                      <a:r>
                        <a:rPr lang="en-GB" sz="1600" kern="1400" spc="-50" dirty="0" err="1">
                          <a:effectLst/>
                          <a:latin typeface="+mn-lt"/>
                        </a:rPr>
                        <a:t>RSR</a:t>
                      </a:r>
                      <a:r>
                        <a:rPr lang="en-GB" sz="1600" kern="1400" spc="-50" dirty="0">
                          <a:effectLst/>
                          <a:latin typeface="+mn-lt"/>
                        </a:rPr>
                        <a:t> categories 1-9  reported per annum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1920154119"/>
                  </a:ext>
                </a:extLst>
              </a:tr>
              <a:tr h="422656">
                <a:tc rowSpan="5">
                  <a:txBody>
                    <a:bodyPr/>
                    <a:lstStyle/>
                    <a:p>
                      <a:pPr marL="0" marR="0" lvl="0" indent="0" algn="l" defTabSz="914385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Affordable, safe and reliable public transport (Infrastructure Projects)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400" spc="-50" dirty="0">
                          <a:effectLst/>
                          <a:latin typeface="+mn-lt"/>
                        </a:rPr>
                        <a:t>Pillar 7: </a:t>
                      </a:r>
                      <a:r>
                        <a:rPr lang="en-US" sz="1600" kern="1400" spc="-50" dirty="0" err="1">
                          <a:effectLst/>
                          <a:latin typeface="+mn-lt"/>
                        </a:rPr>
                        <a:t>Modernise</a:t>
                      </a:r>
                      <a:r>
                        <a:rPr lang="en-US" sz="1600" kern="1400" spc="-50" dirty="0">
                          <a:effectLst/>
                          <a:latin typeface="+mn-lt"/>
                        </a:rPr>
                        <a:t> Rail through manufacturing, Infrastructure development, and maintenance. 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Signalling programme: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Completion of installations (commissioning of interlockings)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Number of Gauteng interlockings commissioned 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810782516"/>
                  </a:ext>
                </a:extLst>
              </a:tr>
              <a:tr h="4377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Number of Western Cape interlockings commissioned 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3355425293"/>
                  </a:ext>
                </a:extLst>
              </a:tr>
              <a:tr h="6087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400" spc="-50" dirty="0">
                          <a:effectLst/>
                          <a:latin typeface="+mn-lt"/>
                        </a:rPr>
                        <a:t>Number of KwaZulu-Natal interlockings commissioned 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286104791"/>
                  </a:ext>
                </a:extLst>
              </a:tr>
              <a:tr h="3320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  <a:latin typeface="+mn-lt"/>
                        </a:rPr>
                        <a:t>Depot modernisation (EMU capacity completed)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  <a:latin typeface="+mn-lt"/>
                        </a:rPr>
                        <a:t>EMU capacity in depots completed per annum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2757517819"/>
                  </a:ext>
                </a:extLst>
              </a:tr>
              <a:tr h="5608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  <a:latin typeface="+mn-lt"/>
                        </a:rPr>
                        <a:t>Depot fencing for depots and yards completed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40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17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8122C-16E9-4B87-AE45-E3E75FCB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942"/>
            <a:ext cx="8029207" cy="670658"/>
          </a:xfrm>
        </p:spPr>
        <p:txBody>
          <a:bodyPr/>
          <a:lstStyle/>
          <a:p>
            <a:r>
              <a:rPr lang="en-US" dirty="0"/>
              <a:t>Performance Plan aligned to Indicators of Minister</a:t>
            </a:r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F90AFD21-D9AA-4BDA-A168-AE8D67EEE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1245521"/>
              </p:ext>
            </p:extLst>
          </p:nvPr>
        </p:nvGraphicFramePr>
        <p:xfrm>
          <a:off x="0" y="1073515"/>
          <a:ext cx="9906000" cy="491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749">
                  <a:extLst>
                    <a:ext uri="{9D8B030D-6E8A-4147-A177-3AD203B41FA5}">
                      <a16:colId xmlns:a16="http://schemas.microsoft.com/office/drawing/2014/main" xmlns="" val="2475681792"/>
                    </a:ext>
                  </a:extLst>
                </a:gridCol>
                <a:gridCol w="1861774">
                  <a:extLst>
                    <a:ext uri="{9D8B030D-6E8A-4147-A177-3AD203B41FA5}">
                      <a16:colId xmlns:a16="http://schemas.microsoft.com/office/drawing/2014/main" xmlns="" val="4267724525"/>
                    </a:ext>
                  </a:extLst>
                </a:gridCol>
                <a:gridCol w="2152698">
                  <a:extLst>
                    <a:ext uri="{9D8B030D-6E8A-4147-A177-3AD203B41FA5}">
                      <a16:colId xmlns:a16="http://schemas.microsoft.com/office/drawing/2014/main" xmlns="" val="1052042308"/>
                    </a:ext>
                  </a:extLst>
                </a:gridCol>
                <a:gridCol w="3984779">
                  <a:extLst>
                    <a:ext uri="{9D8B030D-6E8A-4147-A177-3AD203B41FA5}">
                      <a16:colId xmlns:a16="http://schemas.microsoft.com/office/drawing/2014/main" xmlns="" val="464085035"/>
                    </a:ext>
                  </a:extLst>
                </a:gridCol>
              </a:tblGrid>
              <a:tr h="49515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400" spc="-50" dirty="0">
                          <a:effectLst/>
                        </a:rPr>
                        <a:t>Outcome of Minister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400" spc="-50" dirty="0">
                          <a:effectLst/>
                        </a:rPr>
                        <a:t>Pillar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400" spc="-50" dirty="0">
                          <a:effectLst/>
                        </a:rPr>
                        <a:t>Output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400" spc="-50" dirty="0">
                          <a:effectLst/>
                        </a:rPr>
                        <a:t>Performance indicator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2131640333"/>
                  </a:ext>
                </a:extLst>
              </a:tr>
              <a:tr h="1230315">
                <a:tc rowSpan="5">
                  <a:txBody>
                    <a:bodyPr/>
                    <a:lstStyle/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400" spc="-50" dirty="0">
                          <a:effectLst/>
                          <a:latin typeface="+mn-lt"/>
                        </a:rPr>
                        <a:t>Affordable, safe and reliable public transport (Infrastructure Projects)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Pillar 2: Recover Rail and Autopax performance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Recovery of Mabopane corridor electrical train services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Full electrical train service reintroduced between Mabopane and Pretoria 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714877715"/>
                  </a:ext>
                </a:extLst>
              </a:tr>
              <a:tr h="9194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Pillar 2: Recover Rail and Autopax performance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Recovery of Central Line electrical train services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Full Electrical train service reintroduced between Cape Town, </a:t>
                      </a:r>
                      <a:r>
                        <a:rPr lang="en-GB" sz="1800" kern="1200" dirty="0" err="1">
                          <a:effectLst/>
                        </a:rPr>
                        <a:t>Kapteinsklip</a:t>
                      </a:r>
                      <a:r>
                        <a:rPr lang="en-GB" sz="1800" kern="1200" dirty="0">
                          <a:effectLst/>
                        </a:rPr>
                        <a:t> and Chris Hani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1737043182"/>
                  </a:ext>
                </a:extLst>
              </a:tr>
              <a:tr h="7645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400" spc="-50" dirty="0">
                          <a:effectLst/>
                        </a:rPr>
                        <a:t>Pillar 7: </a:t>
                      </a:r>
                      <a:r>
                        <a:rPr lang="en-US" sz="1800" kern="1400" spc="-50" dirty="0" err="1">
                          <a:effectLst/>
                        </a:rPr>
                        <a:t>Modernise</a:t>
                      </a:r>
                      <a:r>
                        <a:rPr lang="en-US" sz="1800" kern="1400" spc="-50" dirty="0">
                          <a:effectLst/>
                        </a:rPr>
                        <a:t> Rail through manufacturing, Infrastructure development and maintenance.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Refurbished and repaired Rolling Stock through General Overhaul program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>
                          <a:effectLst/>
                        </a:rPr>
                        <a:t>Number of Metrorail coaches overhauled per annum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4109873356"/>
                  </a:ext>
                </a:extLst>
              </a:tr>
              <a:tr h="608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Number of MLPS Coaches refurbished per annum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/>
                </a:tc>
                <a:extLst>
                  <a:ext uri="{0D108BD9-81ED-4DB2-BD59-A6C34878D82A}">
                    <a16:rowId xmlns:a16="http://schemas.microsoft.com/office/drawing/2014/main" xmlns="" val="2802077048"/>
                  </a:ext>
                </a:extLst>
              </a:tr>
              <a:tr h="898452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29" marR="22629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availability of trains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 sets in service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223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158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5C637E0C-EEBF-4A54-A713-78277353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36" y="1182678"/>
            <a:ext cx="5044994" cy="32800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66C9E-43A0-4604-B626-3EF1C88F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6" y="108124"/>
            <a:ext cx="7876807" cy="69239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Status of PRASA and actions of management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6ED189-142B-4FB9-99B5-F72C8A91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58" y="4296578"/>
            <a:ext cx="8913633" cy="2258458"/>
          </a:xfrm>
        </p:spPr>
        <p:txBody>
          <a:bodyPr/>
          <a:lstStyle/>
          <a:p>
            <a:pPr lvl="2"/>
            <a:endParaRPr lang="en-US" sz="1200" dirty="0"/>
          </a:p>
          <a:p>
            <a:pPr lvl="1"/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7AC3D3-252E-4767-A5A3-1BE332E96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494" y="1621006"/>
            <a:ext cx="5791255" cy="4934030"/>
          </a:xfrm>
          <a:prstGeom prst="rect">
            <a:avLst/>
          </a:prstGeom>
        </p:spPr>
      </p:pic>
      <p:sp>
        <p:nvSpPr>
          <p:cNvPr id="3" name="Star: 32 Points 2">
            <a:extLst>
              <a:ext uri="{FF2B5EF4-FFF2-40B4-BE49-F238E27FC236}">
                <a16:creationId xmlns:a16="http://schemas.microsoft.com/office/drawing/2014/main" xmlns="" id="{D9422E3F-50BF-49B2-9D1F-974A6FEFA1EF}"/>
              </a:ext>
            </a:extLst>
          </p:cNvPr>
          <p:cNvSpPr/>
          <p:nvPr/>
        </p:nvSpPr>
        <p:spPr>
          <a:xfrm>
            <a:off x="901148" y="2129480"/>
            <a:ext cx="2020767" cy="175151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Capital investment to achieve quality </a:t>
            </a:r>
            <a:r>
              <a:rPr lang="en-US" sz="1200" b="1" dirty="0">
                <a:solidFill>
                  <a:srgbClr val="FF0000"/>
                </a:solidFill>
              </a:rPr>
              <a:t>&amp;</a:t>
            </a:r>
            <a:r>
              <a:rPr lang="en-US" sz="1400" b="1" dirty="0">
                <a:solidFill>
                  <a:srgbClr val="FF0000"/>
                </a:solidFill>
              </a:rPr>
              <a:t> attractiveness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6" name="Graphic 5" descr="Badge Cross with solid fill">
            <a:extLst>
              <a:ext uri="{FF2B5EF4-FFF2-40B4-BE49-F238E27FC236}">
                <a16:creationId xmlns:a16="http://schemas.microsoft.com/office/drawing/2014/main" xmlns="" id="{75D1343A-64FC-40B9-AC46-D7E182910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6695" y="4803520"/>
            <a:ext cx="914400" cy="914400"/>
          </a:xfrm>
          <a:prstGeom prst="rect">
            <a:avLst/>
          </a:prstGeom>
        </p:spPr>
      </p:pic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xmlns="" id="{0A0BE1EA-A211-45C5-A59F-321F2D02A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0193" y="4803520"/>
            <a:ext cx="914400" cy="914400"/>
          </a:xfrm>
          <a:prstGeom prst="rect">
            <a:avLst/>
          </a:prstGeom>
        </p:spPr>
      </p:pic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xmlns="" id="{A1218BE4-BCC0-49F3-AAF0-6AB02184C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3116" y="148611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F3E3A1-156D-4DE4-A7D3-7605220DD65A}"/>
              </a:ext>
            </a:extLst>
          </p:cNvPr>
          <p:cNvSpPr txBox="1"/>
          <p:nvPr/>
        </p:nvSpPr>
        <p:spPr>
          <a:xfrm>
            <a:off x="5515137" y="1140080"/>
            <a:ext cx="389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determinants of successful railways</a:t>
            </a:r>
            <a:endParaRPr lang="en-GB" dirty="0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xmlns="" id="{EC44AB2A-FEBB-4838-AD7F-D9AD8EF40788}"/>
              </a:ext>
            </a:extLst>
          </p:cNvPr>
          <p:cNvSpPr/>
          <p:nvPr/>
        </p:nvSpPr>
        <p:spPr>
          <a:xfrm rot="2546862">
            <a:off x="2733168" y="4533267"/>
            <a:ext cx="1155080" cy="611576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410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 Template 221" id="{FD3A3235-15D2-4832-8BD9-CE465B17E79A}" vid="{4647FDF2-2244-4F15-8E0D-A88428173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E8B81096EF8C4F8ACBEADC9C7217F2" ma:contentTypeVersion="13" ma:contentTypeDescription="Create a new document." ma:contentTypeScope="" ma:versionID="c10f1df32c8614e9a280a3b672938d20">
  <xsd:schema xmlns:xsd="http://www.w3.org/2001/XMLSchema" xmlns:xs="http://www.w3.org/2001/XMLSchema" xmlns:p="http://schemas.microsoft.com/office/2006/metadata/properties" xmlns:ns3="ba809c19-f45c-48c4-8052-617e2018779f" xmlns:ns4="e9a303c1-56a8-46c9-b806-2ba61de9279d" targetNamespace="http://schemas.microsoft.com/office/2006/metadata/properties" ma:root="true" ma:fieldsID="5ad1c321dd5aa6696c08cd9dc42ac933" ns3:_="" ns4:_="">
    <xsd:import namespace="ba809c19-f45c-48c4-8052-617e2018779f"/>
    <xsd:import namespace="e9a303c1-56a8-46c9-b806-2ba61de927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09c19-f45c-48c4-8052-617e20187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303c1-56a8-46c9-b806-2ba61de927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4825EA-A3B4-47EB-AF4E-7A7869CBC57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a809c19-f45c-48c4-8052-617e2018779f"/>
    <ds:schemaRef ds:uri="http://www.w3.org/XML/1998/namespace"/>
    <ds:schemaRef ds:uri="e9a303c1-56a8-46c9-b806-2ba61de9279d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AA3A41-6B0A-4287-B659-A12D8E70D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809c19-f45c-48c4-8052-617e2018779f"/>
    <ds:schemaRef ds:uri="e9a303c1-56a8-46c9-b806-2ba61de92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AC78F0-99DE-45F6-B477-F5386671F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Plan 202122 DOT 19022021</Template>
  <TotalTime>1610</TotalTime>
  <Words>5606</Words>
  <Application>Microsoft Office PowerPoint</Application>
  <PresentationFormat>A4 Paper (210x297 mm)</PresentationFormat>
  <Paragraphs>1113</Paragraphs>
  <Slides>56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think-cell Slide</vt:lpstr>
      <vt:lpstr>Slide 1</vt:lpstr>
      <vt:lpstr>PRASA  Mandate per LSA (1989), as amended. </vt:lpstr>
      <vt:lpstr>Vision &amp; Mission &amp; Alignment with DOT</vt:lpstr>
      <vt:lpstr>Shareholder Imperatives</vt:lpstr>
      <vt:lpstr>Shareholder Compact Performance Plan</vt:lpstr>
      <vt:lpstr>Performance Plan aligned to Indicators of Minister</vt:lpstr>
      <vt:lpstr>Performance Plan aligned to Indicators of Minister</vt:lpstr>
      <vt:lpstr>Performance Plan aligned to Indicators of Minister</vt:lpstr>
      <vt:lpstr>Status of PRASA and actions of management</vt:lpstr>
      <vt:lpstr>PRASA’s Objectives</vt:lpstr>
      <vt:lpstr>PRASA: Key Performance Measure improvements in 5 years </vt:lpstr>
      <vt:lpstr>PRASA Pillar Choices</vt:lpstr>
      <vt:lpstr>Pillar 1:  Drive stability of leadership and skilled, capable and performing  workforce   Accelerating transformation towards greater economic participation through Employment Equity Plans and Skills Development </vt:lpstr>
      <vt:lpstr>PRASA Values  &amp; Behaviour Descriptors</vt:lpstr>
      <vt:lpstr>Slide 15</vt:lpstr>
      <vt:lpstr>Labour Costs reduction strategies over 5 years</vt:lpstr>
      <vt:lpstr>Pillar 2:  Recover Performance of Rail and Autopax   Public transport that enables social emancipation and an economy that works </vt:lpstr>
      <vt:lpstr>Slide 18</vt:lpstr>
      <vt:lpstr> Our Metrorail Choices</vt:lpstr>
      <vt:lpstr>Central Line  </vt:lpstr>
      <vt:lpstr>Mabopane Corridor</vt:lpstr>
      <vt:lpstr> Our Mainline Passenger Services Choices</vt:lpstr>
      <vt:lpstr>AUTOPAX Choices  </vt:lpstr>
      <vt:lpstr>Pillar 3:  Improve operational safety, security, and compliance.   Improved transport safety &amp; security and  Support the outcome of  Functional, efficient and integrated government  </vt:lpstr>
      <vt:lpstr>Our Safety Choices </vt:lpstr>
      <vt:lpstr>Our Security Choices</vt:lpstr>
      <vt:lpstr>Our Risk &amp; Compliance Choices </vt:lpstr>
      <vt:lpstr>Pillar 4:  Enable transition to a digitally enabled organization   Support all thrusts except Maritime.   </vt:lpstr>
      <vt:lpstr>Rail Industry Digitisation</vt:lpstr>
      <vt:lpstr>Our Digital Choices </vt:lpstr>
      <vt:lpstr>MTEF Operational Expenditure</vt:lpstr>
      <vt:lpstr>MTEF 2021 Budget (Income Statement)</vt:lpstr>
      <vt:lpstr>BUSINESS RECOVERY PACKAGE (Current and Capital)</vt:lpstr>
      <vt:lpstr>Pillar 5:  Improve financial performance and business sustainability  Support the outcome of  Functional, efficient and integrated government   </vt:lpstr>
      <vt:lpstr>Our Financial Sustainability Choices :  Prioritise services based on cash available </vt:lpstr>
      <vt:lpstr>Pillar 6:  Improve customer experience through service and operational excellence   Public transport that enables social emancipation and an economy that works</vt:lpstr>
      <vt:lpstr>Customer Service Charter</vt:lpstr>
      <vt:lpstr>Our Service &amp; Operational Excellence Choices</vt:lpstr>
      <vt:lpstr>Slide 39</vt:lpstr>
      <vt:lpstr>Pillar 7:  Modernise Rail through manufacturing,  infrastructure  development and maintenance    Public transport that enables social emancipation and an economy that works </vt:lpstr>
      <vt:lpstr>Our Rolling Stock (RS) Choices</vt:lpstr>
      <vt:lpstr>Our Depot Modernisation Choices </vt:lpstr>
      <vt:lpstr> Our Infrastructure Maintenance Choices</vt:lpstr>
      <vt:lpstr>Slide 44</vt:lpstr>
      <vt:lpstr>Our Signalling Choices </vt:lpstr>
      <vt:lpstr>Pillar 8:  Restructure and improve  performance of the secondary mandate   Public transport that enables social emancipation and an economy that works </vt:lpstr>
      <vt:lpstr>Our Real Estate Choices</vt:lpstr>
      <vt:lpstr>Slide 48</vt:lpstr>
      <vt:lpstr>Capital Program</vt:lpstr>
      <vt:lpstr>MTEF 2021 CAPITAL PROGRAMME </vt:lpstr>
      <vt:lpstr>MTEF 2021 Budget (Income Statement)</vt:lpstr>
      <vt:lpstr>MTEF 2021 Budget (Income Statement)</vt:lpstr>
      <vt:lpstr>MTEF 2021 Budget (Income Statement)</vt:lpstr>
      <vt:lpstr>MTEF 2021 Budget (Income Statement)</vt:lpstr>
      <vt:lpstr>2021/22 MTEF Overall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Anna-Marie Lubbe</dc:creator>
  <cp:lastModifiedBy>USER</cp:lastModifiedBy>
  <cp:revision>63</cp:revision>
  <cp:lastPrinted>2020-11-11T15:30:01Z</cp:lastPrinted>
  <dcterms:created xsi:type="dcterms:W3CDTF">2021-02-18T12:59:53Z</dcterms:created>
  <dcterms:modified xsi:type="dcterms:W3CDTF">2021-05-04T14:22:53Z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0x01010019E8B81096EF8C4F8ACBEADC9C7217F2</vt:lpwstr>
  </property>
</Properties>
</file>