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Default Extension="xlsx" ContentType="application/vnd.openxmlformats-officedocument.spreadsheetml.sheet"/>
  <Override PartName="/ppt/charts/chart4.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handoutMasterIdLst>
    <p:handoutMasterId r:id="rId37"/>
  </p:handoutMasterIdLst>
  <p:sldIdLst>
    <p:sldId id="256" r:id="rId2"/>
    <p:sldId id="618" r:id="rId3"/>
    <p:sldId id="638" r:id="rId4"/>
    <p:sldId id="593" r:id="rId5"/>
    <p:sldId id="657" r:id="rId6"/>
    <p:sldId id="662" r:id="rId7"/>
    <p:sldId id="637" r:id="rId8"/>
    <p:sldId id="272" r:id="rId9"/>
    <p:sldId id="598" r:id="rId10"/>
    <p:sldId id="597" r:id="rId11"/>
    <p:sldId id="636" r:id="rId12"/>
    <p:sldId id="600" r:id="rId13"/>
    <p:sldId id="606" r:id="rId14"/>
    <p:sldId id="639" r:id="rId15"/>
    <p:sldId id="601" r:id="rId16"/>
    <p:sldId id="623" r:id="rId17"/>
    <p:sldId id="603" r:id="rId18"/>
    <p:sldId id="640" r:id="rId19"/>
    <p:sldId id="605" r:id="rId20"/>
    <p:sldId id="655" r:id="rId21"/>
    <p:sldId id="650" r:id="rId22"/>
    <p:sldId id="656" r:id="rId23"/>
    <p:sldId id="651" r:id="rId24"/>
    <p:sldId id="653" r:id="rId25"/>
    <p:sldId id="631" r:id="rId26"/>
    <p:sldId id="641" r:id="rId27"/>
    <p:sldId id="654" r:id="rId28"/>
    <p:sldId id="659" r:id="rId29"/>
    <p:sldId id="645" r:id="rId30"/>
    <p:sldId id="646" r:id="rId31"/>
    <p:sldId id="643" r:id="rId32"/>
    <p:sldId id="661" r:id="rId33"/>
    <p:sldId id="663" r:id="rId34"/>
    <p:sldId id="592" r:id="rId3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na" initials="M" lastIdx="4" clrIdx="0"/>
  <p:cmAuthor id="7" name="Chen W. Tseng" initials="CWT" lastIdx="5" clrIdx="7">
    <p:extLst>
      <p:ext uri="{19B8F6BF-5375-455C-9EA6-DF929625EA0E}">
        <p15:presenceInfo xmlns:p15="http://schemas.microsoft.com/office/powerpoint/2012/main" xmlns="" userId="Chen W. Tseng" providerId="None"/>
      </p:ext>
    </p:extLst>
  </p:cmAuthor>
  <p:cmAuthor id="1" name="Bongani" initials="B" lastIdx="5" clrIdx="1"/>
  <p:cmAuthor id="2" name="Bongani Khumalo" initials="BK" lastIdx="10" clrIdx="2"/>
  <p:cmAuthor id="3" name="Kay Brown" initials="KB" lastIdx="4" clrIdx="3">
    <p:extLst>
      <p:ext uri="{19B8F6BF-5375-455C-9EA6-DF929625EA0E}">
        <p15:presenceInfo xmlns:p15="http://schemas.microsoft.com/office/powerpoint/2012/main" xmlns="" userId="S-1-5-21-1960408961-796845957-839522115-9183291" providerId="AD"/>
      </p:ext>
    </p:extLst>
  </p:cmAuthor>
  <p:cmAuthor id="4" name="CW T" initials="CT" lastIdx="1" clrIdx="4">
    <p:extLst>
      <p:ext uri="{19B8F6BF-5375-455C-9EA6-DF929625EA0E}">
        <p15:presenceInfo xmlns:p15="http://schemas.microsoft.com/office/powerpoint/2012/main" xmlns="" userId="CW T" providerId="None"/>
      </p:ext>
    </p:extLst>
  </p:cmAuthor>
  <p:cmAuthor id="5" name="Elzabe Rockman" initials="ER" lastIdx="11" clrIdx="5">
    <p:extLst>
      <p:ext uri="{19B8F6BF-5375-455C-9EA6-DF929625EA0E}">
        <p15:presenceInfo xmlns:p15="http://schemas.microsoft.com/office/powerpoint/2012/main" xmlns="" userId="c46448c02c1d26bb" providerId="Windows Live"/>
      </p:ext>
    </p:extLst>
  </p:cmAuthor>
  <p:cmAuthor id="6" name="Hannah MacGinty" initials="HM" lastIdx="8" clrIdx="6">
    <p:extLst>
      <p:ext uri="{19B8F6BF-5375-455C-9EA6-DF929625EA0E}">
        <p15:presenceInfo xmlns:p15="http://schemas.microsoft.com/office/powerpoint/2012/main" xmlns="" userId="2beb0f7921010fd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78960"/>
    <a:srgbClr val="3B7150"/>
    <a:srgbClr val="CD7371"/>
    <a:srgbClr val="366C5B"/>
    <a:srgbClr val="356F60"/>
    <a:srgbClr val="2CA45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A21297-9C17-4065-A525-96C4A560B153}" v="19" dt="2021-04-28T17:43:39.7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67" autoAdjust="0"/>
    <p:restoredTop sz="95226" autoAdjust="0"/>
  </p:normalViewPr>
  <p:slideViewPr>
    <p:cSldViewPr>
      <p:cViewPr varScale="1">
        <p:scale>
          <a:sx n="50" d="100"/>
          <a:sy n="50" d="100"/>
        </p:scale>
        <p:origin x="-108" y="-450"/>
      </p:cViewPr>
      <p:guideLst>
        <p:guide orient="horz" pos="2160"/>
        <p:guide pos="2880"/>
      </p:guideLst>
    </p:cSldViewPr>
  </p:slideViewPr>
  <p:outlineViewPr>
    <p:cViewPr>
      <p:scale>
        <a:sx n="33" d="100"/>
        <a:sy n="33" d="100"/>
      </p:scale>
      <p:origin x="0" y="638"/>
    </p:cViewPr>
  </p:outlineViewPr>
  <p:notesTextViewPr>
    <p:cViewPr>
      <p:scale>
        <a:sx n="100" d="100"/>
        <a:sy n="100" d="100"/>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david\Desktop\Dropbox\02.%20Special%20Research\Health\Parliament%20Health%20Committee\Resource.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david\Desktop\Dropbox\02.%20Special%20Research\Health\Parliament%20Health%20Committee\Resource.xlsx" TargetMode="Externa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inger\Dropbox\My%20PC%20(LAPTOP-27L9KQUH)\Desktop\Dropbox\Special%20Research\Health\Parliament%20Health%20Committee\Data%20for%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ZA" dirty="0"/>
              <a:t>by economic classification (incl. S16 PFMA)</a:t>
            </a:r>
          </a:p>
        </c:rich>
      </c:tx>
      <c:layout/>
      <c:spPr>
        <a:noFill/>
        <a:ln>
          <a:noFill/>
        </a:ln>
        <a:effectLst/>
      </c:spPr>
    </c:title>
    <c:plotArea>
      <c:layout/>
      <c:barChart>
        <c:barDir val="col"/>
        <c:grouping val="stacked"/>
        <c:ser>
          <c:idx val="0"/>
          <c:order val="0"/>
          <c:tx>
            <c:strRef>
              <c:f>'Exp%'!$A$27</c:f>
              <c:strCache>
                <c:ptCount val="1"/>
                <c:pt idx="0">
                  <c:v>Compensation of employees</c:v>
                </c:pt>
              </c:strCache>
            </c:strRef>
          </c:tx>
          <c:spPr>
            <a:solidFill>
              <a:schemeClr val="accent1"/>
            </a:solidFill>
            <a:ln>
              <a:noFill/>
            </a:ln>
            <a:effectLst/>
          </c:spPr>
          <c:cat>
            <c:strRef>
              <c:f>'Exp%'!$U$12:$X$12</c:f>
              <c:strCache>
                <c:ptCount val="4"/>
                <c:pt idx="0">
                  <c:v> 2017/18 </c:v>
                </c:pt>
                <c:pt idx="1">
                  <c:v> 2018/19 </c:v>
                </c:pt>
                <c:pt idx="2">
                  <c:v> 2019/20 </c:v>
                </c:pt>
                <c:pt idx="3">
                  <c:v> 2020/21 (Revised 
estimate) </c:v>
                </c:pt>
              </c:strCache>
            </c:strRef>
          </c:cat>
          <c:val>
            <c:numRef>
              <c:f>('Exp%'!$E$27,'Exp%'!$I$27,'Exp%'!$M$27,'Exp%'!$Q$27)</c:f>
              <c:numCache>
                <c:formatCode>0.0%</c:formatCode>
                <c:ptCount val="4"/>
                <c:pt idx="0">
                  <c:v>2.257580475526481E-3</c:v>
                </c:pt>
                <c:pt idx="1">
                  <c:v>-7.5546955503299291E-4</c:v>
                </c:pt>
                <c:pt idx="2">
                  <c:v>-9.6413398265744233E-4</c:v>
                </c:pt>
                <c:pt idx="3">
                  <c:v>4.0638736975218229E-4</c:v>
                </c:pt>
              </c:numCache>
            </c:numRef>
          </c:val>
          <c:extLst xmlns:c16r2="http://schemas.microsoft.com/office/drawing/2015/06/chart">
            <c:ext xmlns:c16="http://schemas.microsoft.com/office/drawing/2014/chart" uri="{C3380CC4-5D6E-409C-BE32-E72D297353CC}">
              <c16:uniqueId val="{00000000-DC5C-44CF-8EC8-CAD47C03E943}"/>
            </c:ext>
          </c:extLst>
        </c:ser>
        <c:ser>
          <c:idx val="1"/>
          <c:order val="1"/>
          <c:tx>
            <c:strRef>
              <c:f>'Exp%'!$A$28</c:f>
              <c:strCache>
                <c:ptCount val="1"/>
                <c:pt idx="0">
                  <c:v>Goods and services</c:v>
                </c:pt>
              </c:strCache>
            </c:strRef>
          </c:tx>
          <c:spPr>
            <a:solidFill>
              <a:schemeClr val="accent2"/>
            </a:solidFill>
            <a:ln>
              <a:noFill/>
            </a:ln>
            <a:effectLst/>
          </c:spPr>
          <c:dLbls>
            <c:dLbl>
              <c:idx val="2"/>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DC5C-44CF-8EC8-CAD47C03E943}"/>
                </c:ext>
              </c:extLst>
            </c:dLbl>
            <c:dLbl>
              <c:idx val="3"/>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C5C-44CF-8EC8-CAD47C03E943}"/>
                </c:ext>
              </c:extLst>
            </c:dLbl>
            <c:delete val="1"/>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'Exp%'!$U$12:$X$12</c:f>
              <c:strCache>
                <c:ptCount val="4"/>
                <c:pt idx="0">
                  <c:v> 2017/18 </c:v>
                </c:pt>
                <c:pt idx="1">
                  <c:v> 2018/19 </c:v>
                </c:pt>
                <c:pt idx="2">
                  <c:v> 2019/20 </c:v>
                </c:pt>
                <c:pt idx="3">
                  <c:v> 2020/21 (Revised 
estimate) </c:v>
                </c:pt>
              </c:strCache>
            </c:strRef>
          </c:cat>
          <c:val>
            <c:numRef>
              <c:f>('Exp%'!$E$28,'Exp%'!$I$28,'Exp%'!$M$28,'Exp%'!$Q$28)</c:f>
              <c:numCache>
                <c:formatCode>0.0%</c:formatCode>
                <c:ptCount val="4"/>
                <c:pt idx="0">
                  <c:v>-4.4358191883338001E-4</c:v>
                </c:pt>
                <c:pt idx="1">
                  <c:v>-9.9861132753362968E-3</c:v>
                </c:pt>
                <c:pt idx="2">
                  <c:v>-2.1869858332641868E-2</c:v>
                </c:pt>
                <c:pt idx="3">
                  <c:v>1.4574808050371495E-2</c:v>
                </c:pt>
              </c:numCache>
            </c:numRef>
          </c:val>
          <c:extLst xmlns:c16r2="http://schemas.microsoft.com/office/drawing/2015/06/chart">
            <c:ext xmlns:c16="http://schemas.microsoft.com/office/drawing/2014/chart" uri="{C3380CC4-5D6E-409C-BE32-E72D297353CC}">
              <c16:uniqueId val="{00000002-DC5C-44CF-8EC8-CAD47C03E943}"/>
            </c:ext>
          </c:extLst>
        </c:ser>
        <c:ser>
          <c:idx val="2"/>
          <c:order val="2"/>
          <c:tx>
            <c:strRef>
              <c:f>'Exp%'!$A$29</c:f>
              <c:strCache>
                <c:ptCount val="1"/>
                <c:pt idx="0">
                  <c:v>Transfers and subsidies</c:v>
                </c:pt>
              </c:strCache>
            </c:strRef>
          </c:tx>
          <c:spPr>
            <a:solidFill>
              <a:schemeClr val="accent3"/>
            </a:solidFill>
            <a:ln>
              <a:noFill/>
            </a:ln>
            <a:effectLst/>
          </c:spPr>
          <c:dLbls>
            <c:dLbl>
              <c:idx val="3"/>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C5C-44CF-8EC8-CAD47C03E943}"/>
                </c:ext>
              </c:extLst>
            </c:dLbl>
            <c:delete val="1"/>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'Exp%'!$U$12:$X$12</c:f>
              <c:strCache>
                <c:ptCount val="4"/>
                <c:pt idx="0">
                  <c:v> 2017/18 </c:v>
                </c:pt>
                <c:pt idx="1">
                  <c:v> 2018/19 </c:v>
                </c:pt>
                <c:pt idx="2">
                  <c:v> 2019/20 </c:v>
                </c:pt>
                <c:pt idx="3">
                  <c:v> 2020/21 (Revised 
estimate) </c:v>
                </c:pt>
              </c:strCache>
            </c:strRef>
          </c:cat>
          <c:val>
            <c:numRef>
              <c:f>('Exp%'!$E$29,'Exp%'!$I$29,'Exp%'!$M$29,'Exp%'!$Q$29)</c:f>
              <c:numCache>
                <c:formatCode>0.0%</c:formatCode>
                <c:ptCount val="4"/>
                <c:pt idx="0">
                  <c:v>-2.3690389955378899E-3</c:v>
                </c:pt>
                <c:pt idx="1">
                  <c:v>4.8777263563058951E-3</c:v>
                </c:pt>
                <c:pt idx="2">
                  <c:v>1.7039433400523867E-2</c:v>
                </c:pt>
                <c:pt idx="3">
                  <c:v>5.4842480807829191E-2</c:v>
                </c:pt>
              </c:numCache>
            </c:numRef>
          </c:val>
          <c:extLst xmlns:c16r2="http://schemas.microsoft.com/office/drawing/2015/06/chart">
            <c:ext xmlns:c16="http://schemas.microsoft.com/office/drawing/2014/chart" uri="{C3380CC4-5D6E-409C-BE32-E72D297353CC}">
              <c16:uniqueId val="{00000004-DC5C-44CF-8EC8-CAD47C03E943}"/>
            </c:ext>
          </c:extLst>
        </c:ser>
        <c:ser>
          <c:idx val="3"/>
          <c:order val="3"/>
          <c:tx>
            <c:strRef>
              <c:f>'Exp%'!$A$35</c:f>
              <c:strCache>
                <c:ptCount val="1"/>
                <c:pt idx="0">
                  <c:v>Payments for capital assets</c:v>
                </c:pt>
              </c:strCache>
            </c:strRef>
          </c:tx>
          <c:spPr>
            <a:solidFill>
              <a:schemeClr val="accent4"/>
            </a:solidFill>
            <a:ln>
              <a:noFill/>
            </a:ln>
            <a:effectLst/>
          </c:spPr>
          <c:cat>
            <c:strRef>
              <c:f>'Exp%'!$U$12:$X$12</c:f>
              <c:strCache>
                <c:ptCount val="4"/>
                <c:pt idx="0">
                  <c:v> 2017/18 </c:v>
                </c:pt>
                <c:pt idx="1">
                  <c:v> 2018/19 </c:v>
                </c:pt>
                <c:pt idx="2">
                  <c:v> 2019/20 </c:v>
                </c:pt>
                <c:pt idx="3">
                  <c:v> 2020/21 (Revised 
estimate) </c:v>
                </c:pt>
              </c:strCache>
            </c:strRef>
          </c:cat>
          <c:val>
            <c:numRef>
              <c:f>('Exp%'!$E$35,'Exp%'!$I$35,'Exp%'!$M$35,'Exp%'!$Q$35)</c:f>
              <c:numCache>
                <c:formatCode>0.0%</c:formatCode>
                <c:ptCount val="4"/>
                <c:pt idx="0">
                  <c:v>-4.1667328434522978E-3</c:v>
                </c:pt>
                <c:pt idx="1">
                  <c:v>-5.7663443711716677E-3</c:v>
                </c:pt>
                <c:pt idx="2">
                  <c:v>-7.5732952667366083E-3</c:v>
                </c:pt>
                <c:pt idx="3">
                  <c:v>-8.8214573539947463E-3</c:v>
                </c:pt>
              </c:numCache>
            </c:numRef>
          </c:val>
          <c:extLst xmlns:c16r2="http://schemas.microsoft.com/office/drawing/2015/06/chart">
            <c:ext xmlns:c16="http://schemas.microsoft.com/office/drawing/2014/chart" uri="{C3380CC4-5D6E-409C-BE32-E72D297353CC}">
              <c16:uniqueId val="{00000005-DC5C-44CF-8EC8-CAD47C03E943}"/>
            </c:ext>
          </c:extLst>
        </c:ser>
        <c:ser>
          <c:idx val="4"/>
          <c:order val="4"/>
          <c:tx>
            <c:strRef>
              <c:f>'Exp%'!$A$39</c:f>
              <c:strCache>
                <c:ptCount val="1"/>
                <c:pt idx="0">
                  <c:v>Payments for financial assets</c:v>
                </c:pt>
              </c:strCache>
            </c:strRef>
          </c:tx>
          <c:spPr>
            <a:solidFill>
              <a:schemeClr val="accent5"/>
            </a:solidFill>
            <a:ln>
              <a:noFill/>
            </a:ln>
            <a:effectLst/>
          </c:spPr>
          <c:cat>
            <c:strRef>
              <c:f>'Exp%'!$U$12:$X$12</c:f>
              <c:strCache>
                <c:ptCount val="4"/>
                <c:pt idx="0">
                  <c:v> 2017/18 </c:v>
                </c:pt>
                <c:pt idx="1">
                  <c:v> 2018/19 </c:v>
                </c:pt>
                <c:pt idx="2">
                  <c:v> 2019/20 </c:v>
                </c:pt>
                <c:pt idx="3">
                  <c:v> 2020/21 (Revised 
estimate) </c:v>
                </c:pt>
              </c:strCache>
            </c:strRef>
          </c:cat>
          <c:val>
            <c:numRef>
              <c:f>('Exp%'!$E$39,'Exp%'!$I$39,'Exp%'!$M$39,'Exp%'!$Q$39)</c:f>
              <c:numCache>
                <c:formatCode>0.0%</c:formatCode>
                <c:ptCount val="4"/>
                <c:pt idx="0">
                  <c:v>5.560022993627582E-6</c:v>
                </c:pt>
                <c:pt idx="1">
                  <c:v>0</c:v>
                </c:pt>
                <c:pt idx="2">
                  <c:v>0</c:v>
                </c:pt>
                <c:pt idx="3">
                  <c:v>0</c:v>
                </c:pt>
              </c:numCache>
            </c:numRef>
          </c:val>
          <c:extLst xmlns:c16r2="http://schemas.microsoft.com/office/drawing/2015/06/chart">
            <c:ext xmlns:c16="http://schemas.microsoft.com/office/drawing/2014/chart" uri="{C3380CC4-5D6E-409C-BE32-E72D297353CC}">
              <c16:uniqueId val="{00000006-DC5C-44CF-8EC8-CAD47C03E943}"/>
            </c:ext>
          </c:extLst>
        </c:ser>
        <c:dLbls/>
        <c:overlap val="100"/>
        <c:axId val="93348224"/>
        <c:axId val="93349760"/>
      </c:barChart>
      <c:catAx>
        <c:axId val="93348224"/>
        <c:scaling>
          <c:orientation val="minMax"/>
        </c:scaling>
        <c:axPos val="b"/>
        <c:numFmt formatCode="General" sourceLinked="1"/>
        <c:maj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3349760"/>
        <c:crosses val="autoZero"/>
        <c:auto val="1"/>
        <c:lblAlgn val="ctr"/>
        <c:lblOffset val="100"/>
      </c:catAx>
      <c:valAx>
        <c:axId val="93349760"/>
        <c:scaling>
          <c:orientation val="minMax"/>
        </c:scaling>
        <c:axPos val="l"/>
        <c:majorGridlines>
          <c:spPr>
            <a:ln w="9525" cap="flat" cmpd="sng" algn="ctr">
              <a:solidFill>
                <a:schemeClr val="tx1">
                  <a:lumMod val="15000"/>
                  <a:lumOff val="85000"/>
                </a:schemeClr>
              </a:solidFill>
              <a:round/>
            </a:ln>
            <a:effectLst/>
          </c:spPr>
        </c:majorGridlines>
        <c:numFmt formatCode="0.0%" sourceLinked="1"/>
        <c:maj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3348224"/>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ZA" dirty="0"/>
              <a:t>by programme (excl.</a:t>
            </a:r>
            <a:r>
              <a:rPr lang="en-ZA" baseline="0" dirty="0"/>
              <a:t> S16 PFMA)</a:t>
            </a:r>
            <a:endParaRPr lang="en-ZA" dirty="0"/>
          </a:p>
        </c:rich>
      </c:tx>
      <c:layout/>
      <c:spPr>
        <a:noFill/>
        <a:ln>
          <a:noFill/>
        </a:ln>
        <a:effectLst/>
      </c:spPr>
    </c:title>
    <c:plotArea>
      <c:layout/>
      <c:barChart>
        <c:barDir val="col"/>
        <c:grouping val="stacked"/>
        <c:ser>
          <c:idx val="0"/>
          <c:order val="0"/>
          <c:tx>
            <c:strRef>
              <c:f>'Exp%'!$A$13</c:f>
              <c:strCache>
                <c:ptCount val="1"/>
                <c:pt idx="0">
                  <c:v>1. Administration</c:v>
                </c:pt>
              </c:strCache>
            </c:strRef>
          </c:tx>
          <c:spPr>
            <a:solidFill>
              <a:schemeClr val="accent1"/>
            </a:solidFill>
            <a:ln>
              <a:noFill/>
            </a:ln>
            <a:effectLst/>
          </c:spPr>
          <c:cat>
            <c:strRef>
              <c:f>'Exp%'!$U$12:$X$12</c:f>
              <c:strCache>
                <c:ptCount val="4"/>
                <c:pt idx="0">
                  <c:v> 2017/18 </c:v>
                </c:pt>
                <c:pt idx="1">
                  <c:v> 2018/19 </c:v>
                </c:pt>
                <c:pt idx="2">
                  <c:v> 2019/20 </c:v>
                </c:pt>
                <c:pt idx="3">
                  <c:v> 2020/21 (Revised 
estimate) </c:v>
                </c:pt>
              </c:strCache>
            </c:strRef>
          </c:cat>
          <c:val>
            <c:numRef>
              <c:f>('Exp%'!$E$13,'Exp%'!$I$13,'Exp%'!$M$13,'Exp%'!$Q$13)</c:f>
              <c:numCache>
                <c:formatCode>0.0%</c:formatCode>
                <c:ptCount val="4"/>
                <c:pt idx="0">
                  <c:v>-1.0176718879348981E-3</c:v>
                </c:pt>
                <c:pt idx="1">
                  <c:v>-1.4413421534448065E-3</c:v>
                </c:pt>
                <c:pt idx="2">
                  <c:v>-2.3095492889815511E-3</c:v>
                </c:pt>
                <c:pt idx="3">
                  <c:v>-4.379638539140343E-4</c:v>
                </c:pt>
              </c:numCache>
            </c:numRef>
          </c:val>
          <c:extLst xmlns:c16r2="http://schemas.microsoft.com/office/drawing/2015/06/chart">
            <c:ext xmlns:c16="http://schemas.microsoft.com/office/drawing/2014/chart" uri="{C3380CC4-5D6E-409C-BE32-E72D297353CC}">
              <c16:uniqueId val="{00000000-7C27-451F-887D-65767E3D9CFB}"/>
            </c:ext>
          </c:extLst>
        </c:ser>
        <c:ser>
          <c:idx val="1"/>
          <c:order val="1"/>
          <c:tx>
            <c:strRef>
              <c:f>'Exp%'!$A$14</c:f>
              <c:strCache>
                <c:ptCount val="1"/>
                <c:pt idx="0">
                  <c:v>2. National Health Insurance</c:v>
                </c:pt>
              </c:strCache>
            </c:strRef>
          </c:tx>
          <c:spPr>
            <a:solidFill>
              <a:schemeClr val="accent2"/>
            </a:solidFill>
            <a:ln>
              <a:noFill/>
            </a:ln>
            <a:effectLst/>
          </c:spPr>
          <c:dLbls>
            <c:dLbl>
              <c:idx val="3"/>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7C27-451F-887D-65767E3D9CFB}"/>
                </c:ext>
              </c:extLst>
            </c:dLbl>
            <c:delete val="1"/>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'Exp%'!$U$12:$X$12</c:f>
              <c:strCache>
                <c:ptCount val="4"/>
                <c:pt idx="0">
                  <c:v> 2017/18 </c:v>
                </c:pt>
                <c:pt idx="1">
                  <c:v> 2018/19 </c:v>
                </c:pt>
                <c:pt idx="2">
                  <c:v> 2019/20 </c:v>
                </c:pt>
                <c:pt idx="3">
                  <c:v> 2020/21 (Revised 
estimate) </c:v>
                </c:pt>
              </c:strCache>
            </c:strRef>
          </c:cat>
          <c:val>
            <c:numRef>
              <c:f>('Exp%'!$E$14,'Exp%'!$I$14,'Exp%'!$M$14,'Exp%'!$Q$14)</c:f>
              <c:numCache>
                <c:formatCode>0.0%</c:formatCode>
                <c:ptCount val="4"/>
                <c:pt idx="0">
                  <c:v>3.5115885307094971E-3</c:v>
                </c:pt>
                <c:pt idx="1">
                  <c:v>-6.6649745053684283E-3</c:v>
                </c:pt>
                <c:pt idx="2">
                  <c:v>6.4919261673327738E-3</c:v>
                </c:pt>
                <c:pt idx="3">
                  <c:v>-8.4015963903161118E-3</c:v>
                </c:pt>
              </c:numCache>
            </c:numRef>
          </c:val>
          <c:extLst xmlns:c16r2="http://schemas.microsoft.com/office/drawing/2015/06/chart">
            <c:ext xmlns:c16="http://schemas.microsoft.com/office/drawing/2014/chart" uri="{C3380CC4-5D6E-409C-BE32-E72D297353CC}">
              <c16:uniqueId val="{00000001-7C27-451F-887D-65767E3D9CFB}"/>
            </c:ext>
          </c:extLst>
        </c:ser>
        <c:ser>
          <c:idx val="2"/>
          <c:order val="2"/>
          <c:tx>
            <c:strRef>
              <c:f>'Exp%'!$A$15</c:f>
              <c:strCache>
                <c:ptCount val="1"/>
                <c:pt idx="0">
                  <c:v>3. Communicable and Non-communicable Diseases</c:v>
                </c:pt>
              </c:strCache>
            </c:strRef>
          </c:tx>
          <c:spPr>
            <a:solidFill>
              <a:schemeClr val="accent3"/>
            </a:solidFill>
            <a:ln>
              <a:noFill/>
            </a:ln>
            <a:effectLst/>
          </c:spPr>
          <c:dLbls>
            <c:dLbl>
              <c:idx val="3"/>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7C27-451F-887D-65767E3D9CFB}"/>
                </c:ext>
              </c:extLst>
            </c:dLbl>
            <c:delete val="1"/>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'Exp%'!$U$12:$X$12</c:f>
              <c:strCache>
                <c:ptCount val="4"/>
                <c:pt idx="0">
                  <c:v> 2017/18 </c:v>
                </c:pt>
                <c:pt idx="1">
                  <c:v> 2018/19 </c:v>
                </c:pt>
                <c:pt idx="2">
                  <c:v> 2019/20 </c:v>
                </c:pt>
                <c:pt idx="3">
                  <c:v> 2020/21 (Revised 
estimate) </c:v>
                </c:pt>
              </c:strCache>
            </c:strRef>
          </c:cat>
          <c:val>
            <c:numRef>
              <c:f>('Exp%'!$E$15,'Exp%'!$I$15,'Exp%'!$M$15,'Exp%'!$Q$15)</c:f>
              <c:numCache>
                <c:formatCode>0.0%</c:formatCode>
                <c:ptCount val="4"/>
                <c:pt idx="0">
                  <c:v>-6.7872162543730933E-4</c:v>
                </c:pt>
                <c:pt idx="1">
                  <c:v>-3.7642811109533003E-3</c:v>
                </c:pt>
                <c:pt idx="2">
                  <c:v>-5.7083766268971802E-3</c:v>
                </c:pt>
                <c:pt idx="3">
                  <c:v>5.2218858647175147E-2</c:v>
                </c:pt>
              </c:numCache>
            </c:numRef>
          </c:val>
          <c:extLst xmlns:c16r2="http://schemas.microsoft.com/office/drawing/2015/06/chart">
            <c:ext xmlns:c16="http://schemas.microsoft.com/office/drawing/2014/chart" uri="{C3380CC4-5D6E-409C-BE32-E72D297353CC}">
              <c16:uniqueId val="{00000002-7C27-451F-887D-65767E3D9CFB}"/>
            </c:ext>
          </c:extLst>
        </c:ser>
        <c:ser>
          <c:idx val="3"/>
          <c:order val="3"/>
          <c:tx>
            <c:strRef>
              <c:f>'Exp%'!$A$16</c:f>
              <c:strCache>
                <c:ptCount val="1"/>
                <c:pt idx="0">
                  <c:v>4. Primary Health Care</c:v>
                </c:pt>
              </c:strCache>
            </c:strRef>
          </c:tx>
          <c:spPr>
            <a:solidFill>
              <a:schemeClr val="accent4"/>
            </a:solidFill>
            <a:ln>
              <a:noFill/>
            </a:ln>
            <a:effectLst/>
          </c:spPr>
          <c:cat>
            <c:strRef>
              <c:f>'Exp%'!$U$12:$X$12</c:f>
              <c:strCache>
                <c:ptCount val="4"/>
                <c:pt idx="0">
                  <c:v> 2017/18 </c:v>
                </c:pt>
                <c:pt idx="1">
                  <c:v> 2018/19 </c:v>
                </c:pt>
                <c:pt idx="2">
                  <c:v> 2019/20 </c:v>
                </c:pt>
                <c:pt idx="3">
                  <c:v> 2020/21 (Revised 
estimate) </c:v>
                </c:pt>
              </c:strCache>
            </c:strRef>
          </c:cat>
          <c:val>
            <c:numRef>
              <c:f>('Exp%'!$E$16,'Exp%'!$I$16,'Exp%'!$M$16,'Exp%'!$Q$16)</c:f>
              <c:numCache>
                <c:formatCode>0.0%</c:formatCode>
                <c:ptCount val="4"/>
                <c:pt idx="0">
                  <c:v>-6.4561954761447251E-5</c:v>
                </c:pt>
                <c:pt idx="1">
                  <c:v>-2.4538177207978799E-4</c:v>
                </c:pt>
                <c:pt idx="2">
                  <c:v>-9.5101717446851287E-5</c:v>
                </c:pt>
                <c:pt idx="3">
                  <c:v>7.1165073375157022E-4</c:v>
                </c:pt>
              </c:numCache>
            </c:numRef>
          </c:val>
          <c:extLst xmlns:c16r2="http://schemas.microsoft.com/office/drawing/2015/06/chart">
            <c:ext xmlns:c16="http://schemas.microsoft.com/office/drawing/2014/chart" uri="{C3380CC4-5D6E-409C-BE32-E72D297353CC}">
              <c16:uniqueId val="{00000003-7C27-451F-887D-65767E3D9CFB}"/>
            </c:ext>
          </c:extLst>
        </c:ser>
        <c:ser>
          <c:idx val="4"/>
          <c:order val="4"/>
          <c:tx>
            <c:strRef>
              <c:f>'Exp%'!$A$17</c:f>
              <c:strCache>
                <c:ptCount val="1"/>
                <c:pt idx="0">
                  <c:v>5. Hospital Systems</c:v>
                </c:pt>
              </c:strCache>
            </c:strRef>
          </c:tx>
          <c:spPr>
            <a:solidFill>
              <a:schemeClr val="accent5"/>
            </a:solidFill>
            <a:ln>
              <a:noFill/>
            </a:ln>
            <a:effectLst/>
          </c:spPr>
          <c:dLbls>
            <c:dLbl>
              <c:idx val="3"/>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7C27-451F-887D-65767E3D9CFB}"/>
                </c:ext>
              </c:extLst>
            </c:dLbl>
            <c:delete val="1"/>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'Exp%'!$U$12:$X$12</c:f>
              <c:strCache>
                <c:ptCount val="4"/>
                <c:pt idx="0">
                  <c:v> 2017/18 </c:v>
                </c:pt>
                <c:pt idx="1">
                  <c:v> 2018/19 </c:v>
                </c:pt>
                <c:pt idx="2">
                  <c:v> 2019/20 </c:v>
                </c:pt>
                <c:pt idx="3">
                  <c:v> 2020/21 (Revised 
estimate) </c:v>
                </c:pt>
              </c:strCache>
            </c:strRef>
          </c:cat>
          <c:val>
            <c:numRef>
              <c:f>('Exp%'!$E$17,'Exp%'!$I$17,'Exp%'!$M$17,'Exp%'!$Q$17)</c:f>
              <c:numCache>
                <c:formatCode>0.0%</c:formatCode>
                <c:ptCount val="4"/>
                <c:pt idx="0">
                  <c:v>-6.3389657930259091E-3</c:v>
                </c:pt>
                <c:pt idx="1">
                  <c:v>6.7522411556392289E-4</c:v>
                </c:pt>
                <c:pt idx="2">
                  <c:v>6.328714208845488E-4</c:v>
                </c:pt>
                <c:pt idx="3">
                  <c:v>-1.0719018520013267E-2</c:v>
                </c:pt>
              </c:numCache>
            </c:numRef>
          </c:val>
          <c:extLst xmlns:c16r2="http://schemas.microsoft.com/office/drawing/2015/06/chart">
            <c:ext xmlns:c16="http://schemas.microsoft.com/office/drawing/2014/chart" uri="{C3380CC4-5D6E-409C-BE32-E72D297353CC}">
              <c16:uniqueId val="{00000004-7C27-451F-887D-65767E3D9CFB}"/>
            </c:ext>
          </c:extLst>
        </c:ser>
        <c:ser>
          <c:idx val="5"/>
          <c:order val="5"/>
          <c:tx>
            <c:strRef>
              <c:f>'Exp%'!$A$18</c:f>
              <c:strCache>
                <c:ptCount val="1"/>
                <c:pt idx="0">
                  <c:v>6. Health System Governance and Human Resources</c:v>
                </c:pt>
              </c:strCache>
            </c:strRef>
          </c:tx>
          <c:spPr>
            <a:solidFill>
              <a:schemeClr val="accent6"/>
            </a:solidFill>
            <a:ln>
              <a:noFill/>
            </a:ln>
            <a:effectLst/>
          </c:spPr>
          <c:cat>
            <c:strRef>
              <c:f>'Exp%'!$U$12:$X$12</c:f>
              <c:strCache>
                <c:ptCount val="4"/>
                <c:pt idx="0">
                  <c:v> 2017/18 </c:v>
                </c:pt>
                <c:pt idx="1">
                  <c:v> 2018/19 </c:v>
                </c:pt>
                <c:pt idx="2">
                  <c:v> 2019/20 </c:v>
                </c:pt>
                <c:pt idx="3">
                  <c:v> 2020/21 (Revised 
estimate) </c:v>
                </c:pt>
              </c:strCache>
            </c:strRef>
          </c:cat>
          <c:val>
            <c:numRef>
              <c:f>('Exp%'!$E$18,'Exp%'!$I$18,'Exp%'!$M$18,'Exp%'!$Q$18)</c:f>
              <c:numCache>
                <c:formatCode>0.0%</c:formatCode>
                <c:ptCount val="4"/>
                <c:pt idx="0">
                  <c:v>-1.2788052885343487E-4</c:v>
                </c:pt>
                <c:pt idx="1">
                  <c:v>-1.8944541895267014E-4</c:v>
                </c:pt>
                <c:pt idx="2">
                  <c:v>-1.2379624136403927E-2</c:v>
                </c:pt>
                <c:pt idx="3">
                  <c:v>5.1142556261756355E-3</c:v>
                </c:pt>
              </c:numCache>
            </c:numRef>
          </c:val>
          <c:extLst xmlns:c16r2="http://schemas.microsoft.com/office/drawing/2015/06/chart">
            <c:ext xmlns:c16="http://schemas.microsoft.com/office/drawing/2014/chart" uri="{C3380CC4-5D6E-409C-BE32-E72D297353CC}">
              <c16:uniqueId val="{00000005-7C27-451F-887D-65767E3D9CFB}"/>
            </c:ext>
          </c:extLst>
        </c:ser>
        <c:dLbls/>
        <c:overlap val="100"/>
        <c:axId val="107208064"/>
        <c:axId val="88093824"/>
      </c:barChart>
      <c:catAx>
        <c:axId val="107208064"/>
        <c:scaling>
          <c:orientation val="minMax"/>
        </c:scaling>
        <c:axPos val="b"/>
        <c:numFmt formatCode="General" sourceLinked="1"/>
        <c:maj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8093824"/>
        <c:crosses val="autoZero"/>
        <c:auto val="1"/>
        <c:lblAlgn val="ctr"/>
        <c:lblOffset val="100"/>
      </c:catAx>
      <c:valAx>
        <c:axId val="88093824"/>
        <c:scaling>
          <c:orientation val="minMax"/>
        </c:scaling>
        <c:axPos val="l"/>
        <c:majorGridlines>
          <c:spPr>
            <a:ln w="9525" cap="flat" cmpd="sng" algn="ctr">
              <a:solidFill>
                <a:schemeClr val="tx1">
                  <a:lumMod val="15000"/>
                  <a:lumOff val="85000"/>
                </a:schemeClr>
              </a:solidFill>
              <a:round/>
            </a:ln>
            <a:effectLst/>
          </c:spPr>
        </c:majorGridlines>
        <c:numFmt formatCode="0.0%" sourceLinked="1"/>
        <c:maj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7208064"/>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292189170798094"/>
          <c:y val="3.4584463019251374E-2"/>
          <c:w val="0.82707045299893078"/>
          <c:h val="0.81833236374225737"/>
        </c:manualLayout>
      </c:layout>
      <c:scatterChart>
        <c:scatterStyle val="lineMarker"/>
        <c:ser>
          <c:idx val="0"/>
          <c:order val="0"/>
          <c:tx>
            <c:strRef>
              <c:f>Sheet2!$C$10</c:f>
              <c:strCache>
                <c:ptCount val="1"/>
                <c:pt idx="0">
                  <c:v>Health COE</c:v>
                </c:pt>
              </c:strCache>
            </c:strRef>
          </c:tx>
          <c:spPr>
            <a:ln w="19050" cap="rnd">
              <a:noFill/>
              <a:round/>
            </a:ln>
            <a:effectLst/>
          </c:spPr>
          <c:marker>
            <c:symbol val="circle"/>
            <c:size val="5"/>
            <c:spPr>
              <a:solidFill>
                <a:sysClr val="windowText" lastClr="000000"/>
              </a:solidFill>
              <a:ln w="9525">
                <a:solidFill>
                  <a:schemeClr val="accent1"/>
                </a:solidFill>
              </a:ln>
              <a:effectLst/>
            </c:spPr>
          </c:marker>
          <c:dLbls>
            <c:dLbl>
              <c:idx val="0"/>
              <c:layout>
                <c:manualLayout>
                  <c:x val="-2.3616733515659048E-3"/>
                  <c:y val="2.777777777777779E-2"/>
                </c:manualLayout>
              </c:layout>
              <c:tx>
                <c:rich>
                  <a:bodyPr/>
                  <a:lstStyle/>
                  <a:p>
                    <a:fld id="{F04E1F71-9027-41DE-A118-50D9031D1767}" type="CELLRANGE">
                      <a:rPr lang="en-US"/>
                      <a:pPr/>
                      <a:t>[CELLRANGE]</a:t>
                    </a:fld>
                    <a:endParaRPr lang="en-ZA"/>
                  </a:p>
                </c:rich>
              </c:tx>
              <c:extLst xmlns:c16r2="http://schemas.microsoft.com/office/drawing/2015/06/chart">
                <c:ext xmlns:c15="http://schemas.microsoft.com/office/drawing/2012/chart" uri="{CE6537A1-D6FC-4f65-9D91-7224C49458BB}">
                  <c15:dlblFieldTable/>
                  <c15:showDataLabelsRange val="1"/>
                </c:ext>
                <c:ext xmlns:c16="http://schemas.microsoft.com/office/drawing/2014/chart" uri="{C3380CC4-5D6E-409C-BE32-E72D297353CC}">
                  <c16:uniqueId val="{00000000-1B81-4A41-9D17-1E728993E11E}"/>
                </c:ext>
              </c:extLst>
            </c:dLbl>
            <c:dLbl>
              <c:idx val="1"/>
              <c:layout>
                <c:manualLayout>
                  <c:x val="-0.12516868763299524"/>
                  <c:y val="-4.6296296296296302E-3"/>
                </c:manualLayout>
              </c:layout>
              <c:tx>
                <c:rich>
                  <a:bodyPr/>
                  <a:lstStyle/>
                  <a:p>
                    <a:fld id="{102AF709-8A77-4F42-BA3E-43330235E41F}" type="CELLRANGE">
                      <a:rPr lang="en-US"/>
                      <a:pPr/>
                      <a:t>[CELLRANGE]</a:t>
                    </a:fld>
                    <a:endParaRPr lang="en-ZA"/>
                  </a:p>
                </c:rich>
              </c:tx>
              <c:extLst xmlns:c16r2="http://schemas.microsoft.com/office/drawing/2015/06/chart">
                <c:ext xmlns:c15="http://schemas.microsoft.com/office/drawing/2012/chart" uri="{CE6537A1-D6FC-4f65-9D91-7224C49458BB}">
                  <c15:dlblFieldTable/>
                  <c15:showDataLabelsRange val="1"/>
                </c:ext>
                <c:ext xmlns:c16="http://schemas.microsoft.com/office/drawing/2014/chart" uri="{C3380CC4-5D6E-409C-BE32-E72D297353CC}">
                  <c16:uniqueId val="{00000001-1B81-4A41-9D17-1E728993E11E}"/>
                </c:ext>
              </c:extLst>
            </c:dLbl>
            <c:dLbl>
              <c:idx val="2"/>
              <c:tx>
                <c:rich>
                  <a:bodyPr/>
                  <a:lstStyle/>
                  <a:p>
                    <a:fld id="{C03F28D3-AD3D-45E7-9BF7-120A5B542AF5}" type="CELLRANGE">
                      <a:rPr lang="en-ZA"/>
                      <a:pPr/>
                      <a:t>[CELLRANGE]</a:t>
                    </a:fld>
                    <a:endParaRPr lang="en-ZA"/>
                  </a:p>
                </c:rich>
              </c:tx>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1B81-4A41-9D17-1E728993E11E}"/>
                </c:ext>
              </c:extLst>
            </c:dLbl>
            <c:dLbl>
              <c:idx val="3"/>
              <c:tx>
                <c:rich>
                  <a:bodyPr/>
                  <a:lstStyle/>
                  <a:p>
                    <a:fld id="{83720DFB-4E1F-456B-9168-6DB3E3BD2CDF}" type="CELLRANGE">
                      <a:rPr lang="en-ZA"/>
                      <a:pPr/>
                      <a:t>[CELLRANGE]</a:t>
                    </a:fld>
                    <a:endParaRPr lang="en-ZA"/>
                  </a:p>
                </c:rich>
              </c:tx>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1B81-4A41-9D17-1E728993E11E}"/>
                </c:ext>
              </c:extLst>
            </c:dLbl>
            <c:dLbl>
              <c:idx val="4"/>
              <c:layout>
                <c:manualLayout>
                  <c:x val="-4.7233467031319396E-3"/>
                  <c:y val="-5.0925925925925923E-2"/>
                </c:manualLayout>
              </c:layout>
              <c:tx>
                <c:rich>
                  <a:bodyPr/>
                  <a:lstStyle/>
                  <a:p>
                    <a:fld id="{2BC724E4-3476-4EB5-9176-903E2D0AD4B4}" type="CELLRANGE">
                      <a:rPr lang="en-US"/>
                      <a:pPr/>
                      <a:t>[CELLRANGE]</a:t>
                    </a:fld>
                    <a:endParaRPr lang="en-ZA"/>
                  </a:p>
                </c:rich>
              </c:tx>
              <c:extLst xmlns:c16r2="http://schemas.microsoft.com/office/drawing/2015/06/chart">
                <c:ext xmlns:c15="http://schemas.microsoft.com/office/drawing/2012/chart" uri="{CE6537A1-D6FC-4f65-9D91-7224C49458BB}">
                  <c15:dlblFieldTable/>
                  <c15:showDataLabelsRange val="1"/>
                </c:ext>
                <c:ext xmlns:c16="http://schemas.microsoft.com/office/drawing/2014/chart" uri="{C3380CC4-5D6E-409C-BE32-E72D297353CC}">
                  <c16:uniqueId val="{00000004-1B81-4A41-9D17-1E728993E11E}"/>
                </c:ext>
              </c:extLst>
            </c:dLbl>
            <c:dLbl>
              <c:idx val="5"/>
              <c:tx>
                <c:rich>
                  <a:bodyPr/>
                  <a:lstStyle/>
                  <a:p>
                    <a:fld id="{4FB8185F-2D32-483C-96F1-028FE649D899}" type="CELLRANGE">
                      <a:rPr lang="en-ZA"/>
                      <a:pPr/>
                      <a:t>[CELLRANGE]</a:t>
                    </a:fld>
                    <a:endParaRPr lang="en-ZA"/>
                  </a:p>
                </c:rich>
              </c:tx>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1B81-4A41-9D17-1E728993E11E}"/>
                </c:ext>
              </c:extLst>
            </c:dLbl>
            <c:dLbl>
              <c:idx val="6"/>
              <c:layout>
                <c:manualLayout>
                  <c:x val="0"/>
                  <c:y val="-2.777777777777779E-2"/>
                </c:manualLayout>
              </c:layout>
              <c:tx>
                <c:rich>
                  <a:bodyPr/>
                  <a:lstStyle/>
                  <a:p>
                    <a:fld id="{0B30738A-1604-416B-AB72-6E8B95B75992}" type="CELLRANGE">
                      <a:rPr lang="en-US"/>
                      <a:pPr/>
                      <a:t>[CELLRANGE]</a:t>
                    </a:fld>
                    <a:endParaRPr lang="en-ZA"/>
                  </a:p>
                </c:rich>
              </c:tx>
              <c:extLst xmlns:c16r2="http://schemas.microsoft.com/office/drawing/2015/06/chart">
                <c:ext xmlns:c15="http://schemas.microsoft.com/office/drawing/2012/chart" uri="{CE6537A1-D6FC-4f65-9D91-7224C49458BB}">
                  <c15:dlblFieldTable/>
                  <c15:showDataLabelsRange val="1"/>
                </c:ext>
                <c:ext xmlns:c16="http://schemas.microsoft.com/office/drawing/2014/chart" uri="{C3380CC4-5D6E-409C-BE32-E72D297353CC}">
                  <c16:uniqueId val="{00000006-1B81-4A41-9D17-1E728993E11E}"/>
                </c:ext>
              </c:extLst>
            </c:dLbl>
            <c:dLbl>
              <c:idx val="7"/>
              <c:tx>
                <c:rich>
                  <a:bodyPr/>
                  <a:lstStyle/>
                  <a:p>
                    <a:fld id="{2DC72011-AC77-4400-9EB5-557191B7C5AA}" type="CELLRANGE">
                      <a:rPr lang="en-ZA"/>
                      <a:pPr/>
                      <a:t>[CELLRANGE]</a:t>
                    </a:fld>
                    <a:endParaRPr lang="en-ZA"/>
                  </a:p>
                </c:rich>
              </c:tx>
              <c:extLst xmlns:c16r2="http://schemas.microsoft.com/office/drawing/2015/06/char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1B81-4A41-9D17-1E728993E11E}"/>
                </c:ext>
              </c:extLst>
            </c:dLbl>
            <c:dLbl>
              <c:idx val="8"/>
              <c:layout>
                <c:manualLayout>
                  <c:x val="0"/>
                  <c:y val="-5.0925925925925923E-2"/>
                </c:manualLayout>
              </c:layout>
              <c:tx>
                <c:rich>
                  <a:bodyPr/>
                  <a:lstStyle/>
                  <a:p>
                    <a:fld id="{1547246C-9C09-46C7-8C72-CF158AD9E665}" type="CELLRANGE">
                      <a:rPr lang="en-US"/>
                      <a:pPr/>
                      <a:t>[CELLRANGE]</a:t>
                    </a:fld>
                    <a:endParaRPr lang="en-ZA"/>
                  </a:p>
                </c:rich>
              </c:tx>
              <c:extLst xmlns:c16r2="http://schemas.microsoft.com/office/drawing/2015/06/chart">
                <c:ext xmlns:c15="http://schemas.microsoft.com/office/drawing/2012/chart" uri="{CE6537A1-D6FC-4f65-9D91-7224C49458BB}">
                  <c15:dlblFieldTable/>
                  <c15:showDataLabelsRange val="1"/>
                </c:ext>
                <c:ext xmlns:c16="http://schemas.microsoft.com/office/drawing/2014/chart" uri="{C3380CC4-5D6E-409C-BE32-E72D297353CC}">
                  <c16:uniqueId val="{00000008-1B81-4A41-9D17-1E728993E11E}"/>
                </c:ext>
              </c:extLst>
            </c:dLbl>
            <c:delete val="1"/>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extLst xmlns:c16r2="http://schemas.microsoft.com/office/drawing/2015/06/chart">
              <c:ext xmlns:c15="http://schemas.microsoft.com/office/drawing/2012/chart" uri="{CE6537A1-D6FC-4f65-9D91-7224C49458BB}">
                <c15:showDataLabelsRange val="1"/>
                <c15:showLeaderLines val="0"/>
              </c:ext>
            </c:extLst>
          </c:dLbls>
          <c:trendline>
            <c:spPr>
              <a:ln w="19050" cap="rnd">
                <a:solidFill>
                  <a:schemeClr val="accent1"/>
                </a:solidFill>
                <a:prstDash val="sysDot"/>
              </a:ln>
              <a:effectLst/>
            </c:spPr>
            <c:trendlineType val="linear"/>
          </c:trendline>
          <c:xVal>
            <c:numRef>
              <c:f>Sheet2!$B$11:$B$19</c:f>
              <c:numCache>
                <c:formatCode>0.0%</c:formatCode>
                <c:ptCount val="9"/>
                <c:pt idx="0">
                  <c:v>0.30644975330303798</c:v>
                </c:pt>
                <c:pt idx="1">
                  <c:v>0.29893133603144151</c:v>
                </c:pt>
                <c:pt idx="2">
                  <c:v>0.38331474616018524</c:v>
                </c:pt>
                <c:pt idx="3">
                  <c:v>0.34517912929328781</c:v>
                </c:pt>
                <c:pt idx="4">
                  <c:v>0.29894670381175964</c:v>
                </c:pt>
                <c:pt idx="5">
                  <c:v>0.2826026963684139</c:v>
                </c:pt>
                <c:pt idx="6">
                  <c:v>0.2787677945458078</c:v>
                </c:pt>
                <c:pt idx="7">
                  <c:v>0.28469966860665985</c:v>
                </c:pt>
                <c:pt idx="8">
                  <c:v>0.36846102401905584</c:v>
                </c:pt>
              </c:numCache>
            </c:numRef>
          </c:xVal>
          <c:yVal>
            <c:numRef>
              <c:f>Sheet2!$C$11:$C$19</c:f>
              <c:numCache>
                <c:formatCode>0.0%</c:formatCode>
                <c:ptCount val="9"/>
                <c:pt idx="0">
                  <c:v>0.31323033439229631</c:v>
                </c:pt>
                <c:pt idx="1">
                  <c:v>0.31420104390770476</c:v>
                </c:pt>
                <c:pt idx="2">
                  <c:v>0.39412763872374684</c:v>
                </c:pt>
                <c:pt idx="3">
                  <c:v>0.34784476858104324</c:v>
                </c:pt>
                <c:pt idx="4">
                  <c:v>0.32137340803943293</c:v>
                </c:pt>
                <c:pt idx="5">
                  <c:v>0.2760244516446359</c:v>
                </c:pt>
                <c:pt idx="6">
                  <c:v>0.29506192547757176</c:v>
                </c:pt>
                <c:pt idx="7">
                  <c:v>0.28948520350026652</c:v>
                </c:pt>
                <c:pt idx="8">
                  <c:v>0.39871147117590772</c:v>
                </c:pt>
              </c:numCache>
            </c:numRef>
          </c:yVal>
          <c:extLst xmlns:c16r2="http://schemas.microsoft.com/office/drawing/2015/06/chart">
            <c:ext xmlns:c15="http://schemas.microsoft.com/office/drawing/2012/chart" uri="{02D57815-91ED-43cb-92C2-25804820EDAC}">
              <c15:datalabelsRange>
                <c15:f>Sheet2!$D$11:$D$19</c15:f>
                <c15:dlblRangeCache>
                  <c:ptCount val="9"/>
                  <c:pt idx="0">
                    <c:v>Eastern Cape</c:v>
                  </c:pt>
                  <c:pt idx="1">
                    <c:v>Free State</c:v>
                  </c:pt>
                  <c:pt idx="2">
                    <c:v>Gauteng</c:v>
                  </c:pt>
                  <c:pt idx="3">
                    <c:v>KwaZulu-Natal</c:v>
                  </c:pt>
                  <c:pt idx="4">
                    <c:v>Limpopo</c:v>
                  </c:pt>
                  <c:pt idx="5">
                    <c:v>Mpumalanga</c:v>
                  </c:pt>
                  <c:pt idx="6">
                    <c:v>North West</c:v>
                  </c:pt>
                  <c:pt idx="7">
                    <c:v>Northern Cape</c:v>
                  </c:pt>
                  <c:pt idx="8">
                    <c:v>Western Cape</c:v>
                  </c:pt>
                </c15:dlblRangeCache>
              </c15:datalabelsRange>
            </c:ext>
            <c:ext xmlns:c16="http://schemas.microsoft.com/office/drawing/2014/chart" uri="{C3380CC4-5D6E-409C-BE32-E72D297353CC}">
              <c16:uniqueId val="{00000009-1B81-4A41-9D17-1E728993E11E}"/>
            </c:ext>
          </c:extLst>
        </c:ser>
        <c:dLbls/>
        <c:axId val="63101184"/>
        <c:axId val="63119744"/>
      </c:scatterChart>
      <c:valAx>
        <c:axId val="63101184"/>
        <c:scaling>
          <c:orientation val="minMax"/>
          <c:min val="0.27"/>
        </c:scaling>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ZA" dirty="0"/>
                  <a:t>Provincial Health Budget as a % of Provincial Budget</a:t>
                </a:r>
              </a:p>
            </c:rich>
          </c:tx>
          <c:layout>
            <c:manualLayout>
              <c:xMode val="edge"/>
              <c:yMode val="edge"/>
              <c:x val="0.35183131622436087"/>
              <c:y val="0.92802526224805626"/>
            </c:manualLayout>
          </c:layout>
          <c:spPr>
            <a:noFill/>
            <a:ln>
              <a:noFill/>
            </a:ln>
            <a:effectLst/>
          </c:spPr>
        </c:title>
        <c:numFmt formatCode="0.0%"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3119744"/>
        <c:crosses val="autoZero"/>
        <c:crossBetween val="midCat"/>
      </c:valAx>
      <c:valAx>
        <c:axId val="63119744"/>
        <c:scaling>
          <c:orientation val="minMax"/>
          <c:min val="0.27"/>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ZA" dirty="0"/>
                  <a:t>Provincial Health COE as a % of Provincial COE</a:t>
                </a:r>
              </a:p>
            </c:rich>
          </c:tx>
          <c:layout>
            <c:manualLayout>
              <c:xMode val="edge"/>
              <c:yMode val="edge"/>
              <c:x val="2.6234567901234573E-2"/>
              <c:y val="0.12173033672612879"/>
            </c:manualLayout>
          </c:layout>
          <c:spPr>
            <a:noFill/>
            <a:ln>
              <a:noFill/>
            </a:ln>
            <a:effectLst/>
          </c:spPr>
        </c:title>
        <c:numFmt formatCode="0.0%"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3101184"/>
        <c:crosses val="autoZero"/>
        <c:crossBetween val="midCat"/>
      </c:valAx>
      <c:spPr>
        <a:solidFill>
          <a:sysClr val="window" lastClr="FFFFFF"/>
        </a:solid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lumMod val="95000"/>
      </a:schemeClr>
    </a:solidFill>
    <a:ln w="9525" cap="flat" cmpd="sng" algn="ctr">
      <a:solidFill>
        <a:schemeClr val="tx1">
          <a:lumMod val="15000"/>
          <a:lumOff val="85000"/>
        </a:schemeClr>
      </a:solidFill>
      <a:round/>
    </a:ln>
    <a:effectLst/>
  </c:spPr>
  <c:txPr>
    <a:bodyPr/>
    <a:lstStyle/>
    <a:p>
      <a:pPr>
        <a:defRPr sz="1200"/>
      </a:pPr>
      <a:endParaRPr lang="en-US"/>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US"/>
  <c:style val="4"/>
  <c:chart>
    <c:autoTitleDeleted val="1"/>
    <c:plotArea>
      <c:layout>
        <c:manualLayout>
          <c:layoutTarget val="inner"/>
          <c:xMode val="edge"/>
          <c:yMode val="edge"/>
          <c:x val="9.4122122114591658E-2"/>
          <c:y val="4.8282147459968498E-2"/>
          <c:w val="0.88784439882604183"/>
          <c:h val="0.7849325829842928"/>
        </c:manualLayout>
      </c:layout>
      <c:scatterChart>
        <c:scatterStyle val="lineMarker"/>
        <c:ser>
          <c:idx val="0"/>
          <c:order val="0"/>
          <c:spPr>
            <a:ln w="19050" cap="rnd">
              <a:noFill/>
              <a:round/>
            </a:ln>
            <a:effectLst/>
          </c:spPr>
          <c:marker>
            <c:symbol val="circle"/>
            <c:size val="5"/>
            <c:spPr>
              <a:solidFill>
                <a:schemeClr val="accent2"/>
              </a:solidFill>
              <a:ln w="9525">
                <a:solidFill>
                  <a:schemeClr val="accent2"/>
                </a:solidFill>
              </a:ln>
              <a:effectLst/>
            </c:spPr>
          </c:marker>
          <c:dLbls>
            <c:dLbl>
              <c:idx val="0"/>
              <c:tx>
                <c:rich>
                  <a:bodyPr/>
                  <a:lstStyle/>
                  <a:p>
                    <a:fld id="{0C8CB024-4B8C-46A9-898D-72F666EEBA7D}" type="CELLRANGE">
                      <a:rPr lang="en-US"/>
                      <a:pPr/>
                      <a:t>[CELLRANGE]</a:t>
                    </a:fld>
                    <a:endParaRPr lang="en-ZA"/>
                  </a:p>
                </c:rich>
              </c:tx>
              <c:showSerName val="1"/>
              <c:extLst xmlns:c16r2="http://schemas.microsoft.com/office/drawing/2015/06/chart">
                <c:ext xmlns:c15="http://schemas.microsoft.com/office/drawing/2012/chart" uri="{CE6537A1-D6FC-4f65-9D91-7224C49458BB}">
                  <c15:dlblFieldTable/>
                  <c15:showDataLabelsRange val="1"/>
                </c:ext>
                <c:ext xmlns:c16="http://schemas.microsoft.com/office/drawing/2014/chart" uri="{C3380CC4-5D6E-409C-BE32-E72D297353CC}">
                  <c16:uniqueId val="{00000000-66DA-4D6B-B32F-DEF33E8021BE}"/>
                </c:ext>
              </c:extLst>
            </c:dLbl>
            <c:dLbl>
              <c:idx val="1"/>
              <c:layout>
                <c:manualLayout>
                  <c:x val="-3.0852159298418239E-2"/>
                  <c:y val="-4.6536801399318255E-2"/>
                </c:manualLayout>
              </c:layout>
              <c:tx>
                <c:rich>
                  <a:bodyPr/>
                  <a:lstStyle/>
                  <a:p>
                    <a:fld id="{64E96969-334D-4AA9-8202-BEF87CAD065C}" type="CELLRANGE">
                      <a:rPr lang="en-US"/>
                      <a:pPr/>
                      <a:t>[CELLRANGE]</a:t>
                    </a:fld>
                    <a:endParaRPr lang="en-ZA"/>
                  </a:p>
                </c:rich>
              </c:tx>
              <c:showSerName val="1"/>
              <c:extLst xmlns:c16r2="http://schemas.microsoft.com/office/drawing/2015/06/chart">
                <c:ext xmlns:c15="http://schemas.microsoft.com/office/drawing/2012/chart" uri="{CE6537A1-D6FC-4f65-9D91-7224C49458BB}">
                  <c15:dlblFieldTable/>
                  <c15:showDataLabelsRange val="1"/>
                </c:ext>
                <c:ext xmlns:c16="http://schemas.microsoft.com/office/drawing/2014/chart" uri="{C3380CC4-5D6E-409C-BE32-E72D297353CC}">
                  <c16:uniqueId val="{00000001-66DA-4D6B-B32F-DEF33E8021BE}"/>
                </c:ext>
              </c:extLst>
            </c:dLbl>
            <c:dLbl>
              <c:idx val="2"/>
              <c:tx>
                <c:rich>
                  <a:bodyPr/>
                  <a:lstStyle/>
                  <a:p>
                    <a:fld id="{DEBDF78C-76D9-4F66-9320-AEEB84CF6AA9}" type="CELLRANGE">
                      <a:rPr lang="en-US"/>
                      <a:pPr/>
                      <a:t>[CELLRANGE]</a:t>
                    </a:fld>
                    <a:endParaRPr lang="en-ZA"/>
                  </a:p>
                </c:rich>
              </c:tx>
              <c:showSerName val="1"/>
              <c:extLst xmlns:c16r2="http://schemas.microsoft.com/office/drawing/2015/06/chart">
                <c:ext xmlns:c15="http://schemas.microsoft.com/office/drawing/2012/chart" uri="{CE6537A1-D6FC-4f65-9D91-7224C49458BB}">
                  <c15:dlblFieldTable/>
                  <c15:showDataLabelsRange val="1"/>
                </c:ext>
                <c:ext xmlns:c16="http://schemas.microsoft.com/office/drawing/2014/chart" uri="{C3380CC4-5D6E-409C-BE32-E72D297353CC}">
                  <c16:uniqueId val="{00000002-66DA-4D6B-B32F-DEF33E8021BE}"/>
                </c:ext>
              </c:extLst>
            </c:dLbl>
            <c:dLbl>
              <c:idx val="3"/>
              <c:tx>
                <c:rich>
                  <a:bodyPr/>
                  <a:lstStyle/>
                  <a:p>
                    <a:fld id="{583CC307-B9A7-4A26-9E4F-B94A9D0B9916}" type="CELLRANGE">
                      <a:rPr lang="en-US"/>
                      <a:pPr/>
                      <a:t>[CELLRANGE]</a:t>
                    </a:fld>
                    <a:endParaRPr lang="en-ZA"/>
                  </a:p>
                </c:rich>
              </c:tx>
              <c:showSerName val="1"/>
              <c:extLst xmlns:c16r2="http://schemas.microsoft.com/office/drawing/2015/06/chart">
                <c:ext xmlns:c15="http://schemas.microsoft.com/office/drawing/2012/chart" uri="{CE6537A1-D6FC-4f65-9D91-7224C49458BB}">
                  <c15:dlblFieldTable/>
                  <c15:showDataLabelsRange val="1"/>
                </c:ext>
                <c:ext xmlns:c16="http://schemas.microsoft.com/office/drawing/2014/chart" uri="{C3380CC4-5D6E-409C-BE32-E72D297353CC}">
                  <c16:uniqueId val="{00000003-66DA-4D6B-B32F-DEF33E8021BE}"/>
                </c:ext>
              </c:extLst>
            </c:dLbl>
            <c:dLbl>
              <c:idx val="4"/>
              <c:layout>
                <c:manualLayout>
                  <c:x val="-0.11903774025285799"/>
                  <c:y val="4.2627917449624311E-2"/>
                </c:manualLayout>
              </c:layout>
              <c:tx>
                <c:rich>
                  <a:bodyPr/>
                  <a:lstStyle/>
                  <a:p>
                    <a:fld id="{76BB6C75-CFD0-4B4C-8C70-2C6FD3BB82DC}" type="CELLRANGE">
                      <a:rPr lang="en-US"/>
                      <a:pPr/>
                      <a:t>[CELLRANGE]</a:t>
                    </a:fld>
                    <a:endParaRPr lang="en-ZA"/>
                  </a:p>
                </c:rich>
              </c:tx>
              <c:showSerName val="1"/>
              <c:extLst xmlns:c16r2="http://schemas.microsoft.com/office/drawing/2015/06/chart">
                <c:ext xmlns:c15="http://schemas.microsoft.com/office/drawing/2012/chart" uri="{CE6537A1-D6FC-4f65-9D91-7224C49458BB}">
                  <c15:dlblFieldTable/>
                  <c15:showDataLabelsRange val="1"/>
                </c:ext>
                <c:ext xmlns:c16="http://schemas.microsoft.com/office/drawing/2014/chart" uri="{C3380CC4-5D6E-409C-BE32-E72D297353CC}">
                  <c16:uniqueId val="{00000004-66DA-4D6B-B32F-DEF33E8021BE}"/>
                </c:ext>
              </c:extLst>
            </c:dLbl>
            <c:dLbl>
              <c:idx val="5"/>
              <c:tx>
                <c:rich>
                  <a:bodyPr/>
                  <a:lstStyle/>
                  <a:p>
                    <a:endParaRPr lang="en-ZA"/>
                  </a:p>
                </c:rich>
              </c:tx>
              <c:showSerName val="1"/>
              <c:extLst xmlns:c16r2="http://schemas.microsoft.com/office/drawing/2015/06/chart">
                <c:ext xmlns:c15="http://schemas.microsoft.com/office/drawing/2012/chart" uri="{CE6537A1-D6FC-4f65-9D91-7224C49458BB}">
                  <c15:xForSave val="1"/>
                </c:ext>
                <c:ext xmlns:c16="http://schemas.microsoft.com/office/drawing/2014/chart" uri="{C3380CC4-5D6E-409C-BE32-E72D297353CC}">
                  <c16:uniqueId val="{00000005-66DA-4D6B-B32F-DEF33E8021BE}"/>
                </c:ext>
              </c:extLst>
            </c:dLbl>
            <c:dLbl>
              <c:idx val="6"/>
              <c:layout>
                <c:manualLayout>
                  <c:x val="-6.1111111111111116E-2"/>
                  <c:y val="-4.6296296296296349E-2"/>
                </c:manualLayout>
              </c:layout>
              <c:tx>
                <c:rich>
                  <a:bodyPr/>
                  <a:lstStyle/>
                  <a:p>
                    <a:fld id="{B8E0F98A-E80D-47A6-8C70-85234B18B6B2}" type="CELLRANGE">
                      <a:rPr lang="en-US"/>
                      <a:pPr/>
                      <a:t>[CELLRANGE]</a:t>
                    </a:fld>
                    <a:endParaRPr lang="en-ZA"/>
                  </a:p>
                </c:rich>
              </c:tx>
              <c:showSerName val="1"/>
              <c:extLst xmlns:c16r2="http://schemas.microsoft.com/office/drawing/2015/06/chart">
                <c:ext xmlns:c15="http://schemas.microsoft.com/office/drawing/2012/chart" uri="{CE6537A1-D6FC-4f65-9D91-7224C49458BB}">
                  <c15:dlblFieldTable/>
                  <c15:showDataLabelsRange val="1"/>
                </c:ext>
                <c:ext xmlns:c16="http://schemas.microsoft.com/office/drawing/2014/chart" uri="{C3380CC4-5D6E-409C-BE32-E72D297353CC}">
                  <c16:uniqueId val="{00000006-66DA-4D6B-B32F-DEF33E8021BE}"/>
                </c:ext>
              </c:extLst>
            </c:dLbl>
            <c:dLbl>
              <c:idx val="7"/>
              <c:layout>
                <c:manualLayout>
                  <c:x val="-5.5555555555556564E-3"/>
                  <c:y val="1.8518518518518521E-2"/>
                </c:manualLayout>
              </c:layout>
              <c:tx>
                <c:rich>
                  <a:bodyPr/>
                  <a:lstStyle/>
                  <a:p>
                    <a:fld id="{16BE2C5D-54F9-4D43-904D-0B062835ED9F}" type="CELLRANGE">
                      <a:rPr lang="en-US"/>
                      <a:pPr/>
                      <a:t>[CELLRANGE]</a:t>
                    </a:fld>
                    <a:endParaRPr lang="en-ZA"/>
                  </a:p>
                </c:rich>
              </c:tx>
              <c:showSerName val="1"/>
              <c:extLst xmlns:c16r2="http://schemas.microsoft.com/office/drawing/2015/06/chart">
                <c:ext xmlns:c15="http://schemas.microsoft.com/office/drawing/2012/chart" uri="{CE6537A1-D6FC-4f65-9D91-7224C49458BB}">
                  <c15:dlblFieldTable/>
                  <c15:showDataLabelsRange val="1"/>
                </c:ext>
                <c:ext xmlns:c16="http://schemas.microsoft.com/office/drawing/2014/chart" uri="{C3380CC4-5D6E-409C-BE32-E72D297353CC}">
                  <c16:uniqueId val="{00000007-66DA-4D6B-B32F-DEF33E8021BE}"/>
                </c:ext>
              </c:extLst>
            </c:dLbl>
            <c:dLbl>
              <c:idx val="8"/>
              <c:layout>
                <c:manualLayout>
                  <c:x val="-3.6111111111111115E-2"/>
                  <c:y val="3.7037037037037042E-2"/>
                </c:manualLayout>
              </c:layout>
              <c:tx>
                <c:rich>
                  <a:bodyPr/>
                  <a:lstStyle/>
                  <a:p>
                    <a:fld id="{22745F87-019A-4798-9DC9-4750D7575AAB}" type="CELLRANGE">
                      <a:rPr lang="en-US"/>
                      <a:pPr/>
                      <a:t>[CELLRANGE]</a:t>
                    </a:fld>
                    <a:endParaRPr lang="en-ZA"/>
                  </a:p>
                </c:rich>
              </c:tx>
              <c:showSerName val="1"/>
              <c:extLst xmlns:c16r2="http://schemas.microsoft.com/office/drawing/2015/06/chart">
                <c:ext xmlns:c15="http://schemas.microsoft.com/office/drawing/2012/chart" uri="{CE6537A1-D6FC-4f65-9D91-7224C49458BB}">
                  <c15:dlblFieldTable/>
                  <c15:showDataLabelsRange val="1"/>
                </c:ext>
                <c:ext xmlns:c16="http://schemas.microsoft.com/office/drawing/2014/chart" uri="{C3380CC4-5D6E-409C-BE32-E72D297353CC}">
                  <c16:uniqueId val="{00000008-66DA-4D6B-B32F-DEF33E8021BE}"/>
                </c:ext>
              </c:extLst>
            </c:dLbl>
            <c:dLbl>
              <c:idx val="9"/>
              <c:tx>
                <c:rich>
                  <a:bodyPr/>
                  <a:lstStyle/>
                  <a:p>
                    <a:fld id="{7D0DF889-41C1-4C2E-A177-62910EF64298}" type="CELLRANGE">
                      <a:rPr lang="en-US"/>
                      <a:pPr/>
                      <a:t>[CELLRANGE]</a:t>
                    </a:fld>
                    <a:endParaRPr lang="en-ZA"/>
                  </a:p>
                </c:rich>
              </c:tx>
              <c:showSerName val="1"/>
              <c:extLst xmlns:c16r2="http://schemas.microsoft.com/office/drawing/2015/06/chart">
                <c:ext xmlns:c15="http://schemas.microsoft.com/office/drawing/2012/chart" uri="{CE6537A1-D6FC-4f65-9D91-7224C49458BB}">
                  <c15:dlblFieldTable/>
                  <c15:showDataLabelsRange val="1"/>
                </c:ext>
                <c:ext xmlns:c16="http://schemas.microsoft.com/office/drawing/2014/chart" uri="{C3380CC4-5D6E-409C-BE32-E72D297353CC}">
                  <c16:uniqueId val="{00000009-66DA-4D6B-B32F-DEF33E8021BE}"/>
                </c:ext>
              </c:extLst>
            </c:dLbl>
            <c:dLbl>
              <c:idx val="10"/>
              <c:tx>
                <c:rich>
                  <a:bodyPr/>
                  <a:lstStyle/>
                  <a:p>
                    <a:fld id="{AE3D8A29-22E9-44BA-A4D1-91CFAE4C3160}" type="CELLRANGE">
                      <a:rPr lang="en-US"/>
                      <a:pPr/>
                      <a:t>[CELLRANGE]</a:t>
                    </a:fld>
                    <a:endParaRPr lang="en-ZA"/>
                  </a:p>
                </c:rich>
              </c:tx>
              <c:showSerName val="1"/>
              <c:extLst xmlns:c16r2="http://schemas.microsoft.com/office/drawing/2015/06/chart">
                <c:ext xmlns:c15="http://schemas.microsoft.com/office/drawing/2012/chart" uri="{CE6537A1-D6FC-4f65-9D91-7224C49458BB}">
                  <c15:dlblFieldTable/>
                  <c15:showDataLabelsRange val="1"/>
                </c:ext>
                <c:ext xmlns:c16="http://schemas.microsoft.com/office/drawing/2014/chart" uri="{C3380CC4-5D6E-409C-BE32-E72D297353CC}">
                  <c16:uniqueId val="{0000000A-66DA-4D6B-B32F-DEF33E8021BE}"/>
                </c:ext>
              </c:extLst>
            </c:dLbl>
            <c:dLbl>
              <c:idx val="11"/>
              <c:layout>
                <c:manualLayout>
                  <c:x val="-5.2777777777777882E-2"/>
                  <c:y val="-3.7037037037037042E-2"/>
                </c:manualLayout>
              </c:layout>
              <c:tx>
                <c:rich>
                  <a:bodyPr/>
                  <a:lstStyle/>
                  <a:p>
                    <a:fld id="{2AE26210-BB73-48D2-AC69-0FFBDF7D38A8}" type="CELLRANGE">
                      <a:rPr lang="en-US"/>
                      <a:pPr/>
                      <a:t>[CELLRANGE]</a:t>
                    </a:fld>
                    <a:endParaRPr lang="en-ZA"/>
                  </a:p>
                </c:rich>
              </c:tx>
              <c:showSerName val="1"/>
              <c:extLst xmlns:c16r2="http://schemas.microsoft.com/office/drawing/2015/06/chart">
                <c:ext xmlns:c15="http://schemas.microsoft.com/office/drawing/2012/chart" uri="{CE6537A1-D6FC-4f65-9D91-7224C49458BB}">
                  <c15:dlblFieldTable/>
                  <c15:showDataLabelsRange val="1"/>
                </c:ext>
                <c:ext xmlns:c16="http://schemas.microsoft.com/office/drawing/2014/chart" uri="{C3380CC4-5D6E-409C-BE32-E72D297353CC}">
                  <c16:uniqueId val="{0000000B-66DA-4D6B-B32F-DEF33E8021BE}"/>
                </c:ext>
              </c:extLst>
            </c:dLbl>
            <c:dLbl>
              <c:idx val="12"/>
              <c:tx>
                <c:rich>
                  <a:bodyPr/>
                  <a:lstStyle/>
                  <a:p>
                    <a:fld id="{E07C2CA0-90C0-4911-BF23-C39A49E381C3}" type="CELLRANGE">
                      <a:rPr lang="en-US"/>
                      <a:pPr/>
                      <a:t>[CELLRANGE]</a:t>
                    </a:fld>
                    <a:endParaRPr lang="en-ZA"/>
                  </a:p>
                </c:rich>
              </c:tx>
              <c:showSerName val="1"/>
              <c:extLst xmlns:c16r2="http://schemas.microsoft.com/office/drawing/2015/06/chart">
                <c:ext xmlns:c15="http://schemas.microsoft.com/office/drawing/2012/chart" uri="{CE6537A1-D6FC-4f65-9D91-7224C49458BB}">
                  <c15:dlblFieldTable/>
                  <c15:showDataLabelsRange val="1"/>
                </c:ext>
                <c:ext xmlns:c16="http://schemas.microsoft.com/office/drawing/2014/chart" uri="{C3380CC4-5D6E-409C-BE32-E72D297353CC}">
                  <c16:uniqueId val="{0000000C-66DA-4D6B-B32F-DEF33E8021BE}"/>
                </c:ext>
              </c:extLst>
            </c:dLbl>
            <c:dLbl>
              <c:idx val="13"/>
              <c:tx>
                <c:rich>
                  <a:bodyPr/>
                  <a:lstStyle/>
                  <a:p>
                    <a:fld id="{57037AC7-2E18-4D4B-886D-1324D8C5A758}" type="CELLRANGE">
                      <a:rPr lang="en-US"/>
                      <a:pPr/>
                      <a:t>[CELLRANGE]</a:t>
                    </a:fld>
                    <a:endParaRPr lang="en-ZA"/>
                  </a:p>
                </c:rich>
              </c:tx>
              <c:showSerName val="1"/>
              <c:extLst xmlns:c16r2="http://schemas.microsoft.com/office/drawing/2015/06/chart">
                <c:ext xmlns:c15="http://schemas.microsoft.com/office/drawing/2012/chart" uri="{CE6537A1-D6FC-4f65-9D91-7224C49458BB}">
                  <c15:dlblFieldTable/>
                  <c15:showDataLabelsRange val="1"/>
                </c:ext>
                <c:ext xmlns:c16="http://schemas.microsoft.com/office/drawing/2014/chart" uri="{C3380CC4-5D6E-409C-BE32-E72D297353CC}">
                  <c16:uniqueId val="{0000000D-66DA-4D6B-B32F-DEF33E8021BE}"/>
                </c:ext>
              </c:extLst>
            </c:dLbl>
            <c:dLbl>
              <c:idx val="14"/>
              <c:layout>
                <c:manualLayout>
                  <c:x val="-3.0370888331743844E-3"/>
                  <c:y val="2.633571679634638E-2"/>
                </c:manualLayout>
              </c:layout>
              <c:tx>
                <c:rich>
                  <a:bodyPr/>
                  <a:lstStyle/>
                  <a:p>
                    <a:fld id="{29EFF8E6-6868-42B4-B175-CA6ACCF22837}" type="CELLRANGE">
                      <a:rPr lang="en-US"/>
                      <a:pPr/>
                      <a:t>[CELLRANGE]</a:t>
                    </a:fld>
                    <a:endParaRPr lang="en-ZA"/>
                  </a:p>
                </c:rich>
              </c:tx>
              <c:showSerName val="1"/>
              <c:extLst xmlns:c16r2="http://schemas.microsoft.com/office/drawing/2015/06/chart">
                <c:ext xmlns:c15="http://schemas.microsoft.com/office/drawing/2012/chart" uri="{CE6537A1-D6FC-4f65-9D91-7224C49458BB}">
                  <c15:dlblFieldTable/>
                  <c15:showDataLabelsRange val="1"/>
                </c:ext>
                <c:ext xmlns:c16="http://schemas.microsoft.com/office/drawing/2014/chart" uri="{C3380CC4-5D6E-409C-BE32-E72D297353CC}">
                  <c16:uniqueId val="{0000000E-66DA-4D6B-B32F-DEF33E8021BE}"/>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SerName val="1"/>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trendline>
          <c:xVal>
            <c:numRef>
              <c:f>graphs!$B$4:$B$18</c:f>
              <c:numCache>
                <c:formatCode>General</c:formatCode>
                <c:ptCount val="15"/>
                <c:pt idx="0">
                  <c:v>12.913605916929876</c:v>
                </c:pt>
                <c:pt idx="1">
                  <c:v>25.590308090643866</c:v>
                </c:pt>
                <c:pt idx="2">
                  <c:v>9.9112384072872803</c:v>
                </c:pt>
                <c:pt idx="3">
                  <c:v>26.512707765224718</c:v>
                </c:pt>
                <c:pt idx="4">
                  <c:v>11.384595754929773</c:v>
                </c:pt>
                <c:pt idx="6">
                  <c:v>11.487631129689163</c:v>
                </c:pt>
                <c:pt idx="7">
                  <c:v>32.174366132598401</c:v>
                </c:pt>
                <c:pt idx="8">
                  <c:v>24.241259388217166</c:v>
                </c:pt>
                <c:pt idx="9">
                  <c:v>9.9132189831133033</c:v>
                </c:pt>
                <c:pt idx="10">
                  <c:v>14.321901305604209</c:v>
                </c:pt>
                <c:pt idx="11">
                  <c:v>22.65334670824727</c:v>
                </c:pt>
                <c:pt idx="12">
                  <c:v>10.131246303106805</c:v>
                </c:pt>
                <c:pt idx="13">
                  <c:v>14.178605589771209</c:v>
                </c:pt>
                <c:pt idx="14">
                  <c:v>11.972092341538366</c:v>
                </c:pt>
              </c:numCache>
            </c:numRef>
          </c:xVal>
          <c:yVal>
            <c:numRef>
              <c:f>graphs!$C$4:$C$18</c:f>
              <c:numCache>
                <c:formatCode>General</c:formatCode>
                <c:ptCount val="15"/>
                <c:pt idx="0">
                  <c:v>10.79046917</c:v>
                </c:pt>
                <c:pt idx="1">
                  <c:v>9.996962550000001</c:v>
                </c:pt>
                <c:pt idx="2">
                  <c:v>16.885297779999991</c:v>
                </c:pt>
                <c:pt idx="3">
                  <c:v>8.2534208300000014</c:v>
                </c:pt>
                <c:pt idx="4">
                  <c:v>5.3159003299999981</c:v>
                </c:pt>
                <c:pt idx="5">
                  <c:v>11.187454220000003</c:v>
                </c:pt>
                <c:pt idx="6">
                  <c:v>11.42995071</c:v>
                </c:pt>
                <c:pt idx="7">
                  <c:v>10.0707159</c:v>
                </c:pt>
                <c:pt idx="8">
                  <c:v>8.6676340100000022</c:v>
                </c:pt>
                <c:pt idx="9">
                  <c:v>7.2658462499999992</c:v>
                </c:pt>
                <c:pt idx="10">
                  <c:v>5.23800182</c:v>
                </c:pt>
                <c:pt idx="11">
                  <c:v>9.4078350100000012</c:v>
                </c:pt>
                <c:pt idx="12">
                  <c:v>9.6245403300000003</c:v>
                </c:pt>
                <c:pt idx="13">
                  <c:v>9.5143871299999994</c:v>
                </c:pt>
                <c:pt idx="14">
                  <c:v>3.5442449999999996</c:v>
                </c:pt>
              </c:numCache>
            </c:numRef>
          </c:yVal>
          <c:extLst xmlns:c16r2="http://schemas.microsoft.com/office/drawing/2015/06/chart">
            <c:ext xmlns:c15="http://schemas.microsoft.com/office/drawing/2012/chart" uri="{02D57815-91ED-43cb-92C2-25804820EDAC}">
              <c15:datalabelsRange>
                <c15:f>graphs!$A$4:$A$18</c15:f>
                <c15:dlblRangeCache>
                  <c:ptCount val="15"/>
                  <c:pt idx="0">
                    <c:v>Canada</c:v>
                  </c:pt>
                  <c:pt idx="1">
                    <c:v>United Kingdom</c:v>
                  </c:pt>
                  <c:pt idx="2">
                    <c:v>United States</c:v>
                  </c:pt>
                  <c:pt idx="3">
                    <c:v>South Africa</c:v>
                  </c:pt>
                  <c:pt idx="4">
                    <c:v>Russian Federation</c:v>
                  </c:pt>
                  <c:pt idx="5">
                    <c:v>Cuba</c:v>
                  </c:pt>
                  <c:pt idx="6">
                    <c:v>Germany</c:v>
                  </c:pt>
                  <c:pt idx="7">
                    <c:v>Denmark</c:v>
                  </c:pt>
                  <c:pt idx="8">
                    <c:v>Italy</c:v>
                  </c:pt>
                  <c:pt idx="9">
                    <c:v>Panama</c:v>
                  </c:pt>
                  <c:pt idx="10">
                    <c:v>Peru</c:v>
                  </c:pt>
                  <c:pt idx="11">
                    <c:v>Portugal</c:v>
                  </c:pt>
                  <c:pt idx="12">
                    <c:v>Argentina</c:v>
                  </c:pt>
                  <c:pt idx="13">
                    <c:v>Brazil </c:v>
                  </c:pt>
                  <c:pt idx="14">
                    <c:v>India</c:v>
                  </c:pt>
                </c15:dlblRangeCache>
              </c15:datalabelsRange>
            </c:ext>
            <c:ext xmlns:c16="http://schemas.microsoft.com/office/drawing/2014/chart" uri="{C3380CC4-5D6E-409C-BE32-E72D297353CC}">
              <c16:uniqueId val="{0000000F-66DA-4D6B-B32F-DEF33E8021BE}"/>
            </c:ext>
          </c:extLst>
        </c:ser>
        <c:dLbls/>
        <c:axId val="107305216"/>
        <c:axId val="107233664"/>
      </c:scatterChart>
      <c:valAx>
        <c:axId val="107305216"/>
        <c:scaling>
          <c:orientation val="minMax"/>
        </c:scaling>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lgn="ctr" rtl="0">
                  <a:defRPr sz="1200" b="0" i="0" u="none" strike="noStrike" kern="1200" baseline="0">
                    <a:solidFill>
                      <a:schemeClr val="tx1">
                        <a:lumMod val="65000"/>
                        <a:lumOff val="35000"/>
                      </a:schemeClr>
                    </a:solidFill>
                    <a:latin typeface="+mn-lt"/>
                    <a:ea typeface="+mn-ea"/>
                    <a:cs typeface="+mn-cs"/>
                  </a:defRPr>
                </a:pPr>
                <a:r>
                  <a:rPr lang="en-ZA" dirty="0"/>
                  <a:t>Tax revenue collections (% of GDP)</a:t>
                </a:r>
              </a:p>
            </c:rich>
          </c:tx>
          <c:spPr>
            <a:noFill/>
            <a:ln>
              <a:noFill/>
            </a:ln>
            <a:effectLst/>
          </c:spPr>
        </c:title>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7233664"/>
        <c:crosses val="autoZero"/>
        <c:crossBetween val="midCat"/>
      </c:valAx>
      <c:valAx>
        <c:axId val="107233664"/>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ZA" dirty="0"/>
                  <a:t>Healthcare expenditure</a:t>
                </a:r>
              </a:p>
              <a:p>
                <a:pPr>
                  <a:defRPr sz="1200" b="0" i="0" u="none" strike="noStrike" kern="1200" baseline="0">
                    <a:solidFill>
                      <a:schemeClr val="tx1">
                        <a:lumMod val="65000"/>
                        <a:lumOff val="35000"/>
                      </a:schemeClr>
                    </a:solidFill>
                    <a:latin typeface="+mn-lt"/>
                    <a:ea typeface="+mn-ea"/>
                    <a:cs typeface="+mn-cs"/>
                  </a:defRPr>
                </a:pPr>
                <a:r>
                  <a:rPr lang="en-ZA" dirty="0"/>
                  <a:t> (% of GDP)</a:t>
                </a:r>
              </a:p>
            </c:rich>
          </c:tx>
          <c:spPr>
            <a:noFill/>
            <a:ln>
              <a:noFill/>
            </a:ln>
            <a:effectLst/>
          </c:spPr>
        </c:title>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7305216"/>
        <c:crosses val="autoZero"/>
        <c:crossBetween val="midCat"/>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29" tIns="45714" rIns="91429" bIns="45714" rtlCol="0"/>
          <a:lstStyle>
            <a:lvl1pPr algn="l">
              <a:defRPr sz="1200"/>
            </a:lvl1pPr>
          </a:lstStyle>
          <a:p>
            <a:endParaRPr lang="en-ZA" dirty="0"/>
          </a:p>
        </p:txBody>
      </p:sp>
      <p:sp>
        <p:nvSpPr>
          <p:cNvPr id="3" name="Date Placeholder 2"/>
          <p:cNvSpPr>
            <a:spLocks noGrp="1"/>
          </p:cNvSpPr>
          <p:nvPr>
            <p:ph type="dt" sz="quarter" idx="1"/>
          </p:nvPr>
        </p:nvSpPr>
        <p:spPr>
          <a:xfrm>
            <a:off x="3850444" y="0"/>
            <a:ext cx="2945659" cy="496332"/>
          </a:xfrm>
          <a:prstGeom prst="rect">
            <a:avLst/>
          </a:prstGeom>
        </p:spPr>
        <p:txBody>
          <a:bodyPr vert="horz" lIns="91429" tIns="45714" rIns="91429" bIns="45714" rtlCol="0"/>
          <a:lstStyle>
            <a:lvl1pPr algn="r">
              <a:defRPr sz="1200"/>
            </a:lvl1pPr>
          </a:lstStyle>
          <a:p>
            <a:fld id="{B71CFD47-628A-44F8-BD78-8101A496D65D}" type="datetimeFigureOut">
              <a:rPr lang="en-ZA" smtClean="0"/>
              <a:pPr/>
              <a:t>2021/05/04</a:t>
            </a:fld>
            <a:endParaRPr lang="en-ZA"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29" tIns="45714" rIns="91429" bIns="45714"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4" y="9428583"/>
            <a:ext cx="2945659" cy="496332"/>
          </a:xfrm>
          <a:prstGeom prst="rect">
            <a:avLst/>
          </a:prstGeom>
        </p:spPr>
        <p:txBody>
          <a:bodyPr vert="horz" lIns="91429" tIns="45714" rIns="91429" bIns="45714" rtlCol="0" anchor="b"/>
          <a:lstStyle>
            <a:lvl1pPr algn="r">
              <a:defRPr sz="1200"/>
            </a:lvl1pPr>
          </a:lstStyle>
          <a:p>
            <a:fld id="{80E3FFC1-4253-4552-BBD0-B7D2D16AE069}" type="slidenum">
              <a:rPr lang="en-ZA" smtClean="0"/>
              <a:pPr/>
              <a:t>‹#›</a:t>
            </a:fld>
            <a:endParaRPr lang="en-ZA" dirty="0"/>
          </a:p>
        </p:txBody>
      </p:sp>
    </p:spTree>
    <p:extLst>
      <p:ext uri="{BB962C8B-B14F-4D97-AF65-F5344CB8AC3E}">
        <p14:creationId xmlns:p14="http://schemas.microsoft.com/office/powerpoint/2010/main" xmlns="" val="462168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29" tIns="45714" rIns="91429" bIns="45714" rtlCol="0"/>
          <a:lstStyle>
            <a:lvl1pPr algn="l">
              <a:defRPr sz="1200"/>
            </a:lvl1pPr>
          </a:lstStyle>
          <a:p>
            <a:endParaRPr lang="en-ZA" dirty="0"/>
          </a:p>
        </p:txBody>
      </p:sp>
      <p:sp>
        <p:nvSpPr>
          <p:cNvPr id="3" name="Date Placeholder 2"/>
          <p:cNvSpPr>
            <a:spLocks noGrp="1"/>
          </p:cNvSpPr>
          <p:nvPr>
            <p:ph type="dt" idx="1"/>
          </p:nvPr>
        </p:nvSpPr>
        <p:spPr>
          <a:xfrm>
            <a:off x="3850444" y="0"/>
            <a:ext cx="2945659" cy="496332"/>
          </a:xfrm>
          <a:prstGeom prst="rect">
            <a:avLst/>
          </a:prstGeom>
        </p:spPr>
        <p:txBody>
          <a:bodyPr vert="horz" lIns="91429" tIns="45714" rIns="91429" bIns="45714" rtlCol="0"/>
          <a:lstStyle>
            <a:lvl1pPr algn="r">
              <a:defRPr sz="1200"/>
            </a:lvl1pPr>
          </a:lstStyle>
          <a:p>
            <a:fld id="{C1260B2C-3A23-4EDE-995C-D5146EBF813D}" type="datetimeFigureOut">
              <a:rPr lang="en-ZA" smtClean="0"/>
              <a:pPr/>
              <a:t>2021/05/04</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9" tIns="45714" rIns="91429" bIns="45714" rtlCol="0" anchor="ctr"/>
          <a:lstStyle/>
          <a:p>
            <a:endParaRPr lang="en-ZA"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29" tIns="45714" rIns="91429" bIns="457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29" tIns="45714" rIns="91429" bIns="45714"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29" tIns="45714" rIns="91429" bIns="45714" rtlCol="0" anchor="b"/>
          <a:lstStyle>
            <a:lvl1pPr algn="r">
              <a:defRPr sz="1200"/>
            </a:lvl1pPr>
          </a:lstStyle>
          <a:p>
            <a:fld id="{FD066A8B-5FB0-4961-892A-B1BCE1D48972}" type="slidenum">
              <a:rPr lang="en-ZA" smtClean="0"/>
              <a:pPr/>
              <a:t>‹#›</a:t>
            </a:fld>
            <a:endParaRPr lang="en-ZA" dirty="0"/>
          </a:p>
        </p:txBody>
      </p:sp>
    </p:spTree>
    <p:extLst>
      <p:ext uri="{BB962C8B-B14F-4D97-AF65-F5344CB8AC3E}">
        <p14:creationId xmlns:p14="http://schemas.microsoft.com/office/powerpoint/2010/main" xmlns="" val="1281196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D066A8B-5FB0-4961-892A-B1BCE1D48972}" type="slidenum">
              <a:rPr lang="en-ZA" smtClean="0"/>
              <a:pPr/>
              <a:t>1</a:t>
            </a:fld>
            <a:endParaRPr lang="en-ZA" dirty="0"/>
          </a:p>
        </p:txBody>
      </p:sp>
    </p:spTree>
    <p:extLst>
      <p:ext uri="{BB962C8B-B14F-4D97-AF65-F5344CB8AC3E}">
        <p14:creationId xmlns:p14="http://schemas.microsoft.com/office/powerpoint/2010/main" xmlns="" val="202236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Appropriation of additional amount of money to vote of Health 1. An amount of R1.250 billion is hereby appropriated out of the National Revenue Fund for expenditure </a:t>
            </a:r>
            <a:r>
              <a:rPr lang="en-ZA" noProof="0" dirty="0"/>
              <a:t>authorised</a:t>
            </a:r>
            <a:r>
              <a:rPr lang="en-US" dirty="0"/>
              <a:t> in terms of section 16(1) of the Public Finance Management Act, 1999 (Act No. 1 of 1999), and attributed to the vote of Health in order to procure COVID-19 vaccines and implement a related COVID-19 vaccine research project, as set out in the Schedule.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Communicable and Non-Communicable Diseases Develop and support the implementation of national policies, guidelines, norms and standards, and the achievement of targets for the national response needed to decrease morbidity and mortality associated with communicable and non-communicable diseases. Develop strategies and implement programmes that reduce maternal and child mortality. Ensure protection against vulnerability by creating an enabling environment for the provision of a comprehensive, integrated and sustainable social development service. 6 Health System Governance and Human Resources Develop policies and systems for the planning, managing and training of health sector human resources, and for planning, monitoring, evaluation and research in the sector. Provide oversight to all public entities in the sector and statutory health professional councils in South Africa. Provide forensic laboratory services</a:t>
            </a:r>
            <a:endParaRPr lang="en-ZA" dirty="0"/>
          </a:p>
          <a:p>
            <a:endParaRPr lang="en-ZA" dirty="0"/>
          </a:p>
        </p:txBody>
      </p:sp>
      <p:sp>
        <p:nvSpPr>
          <p:cNvPr id="4" name="Slide Number Placeholder 3"/>
          <p:cNvSpPr>
            <a:spLocks noGrp="1"/>
          </p:cNvSpPr>
          <p:nvPr>
            <p:ph type="sldNum" sz="quarter" idx="5"/>
          </p:nvPr>
        </p:nvSpPr>
        <p:spPr/>
        <p:txBody>
          <a:bodyPr/>
          <a:lstStyle/>
          <a:p>
            <a:fld id="{FD066A8B-5FB0-4961-892A-B1BCE1D48972}" type="slidenum">
              <a:rPr lang="en-ZA" smtClean="0"/>
              <a:pPr/>
              <a:t>5</a:t>
            </a:fld>
            <a:endParaRPr lang="en-ZA" dirty="0"/>
          </a:p>
        </p:txBody>
      </p:sp>
    </p:spTree>
    <p:extLst>
      <p:ext uri="{BB962C8B-B14F-4D97-AF65-F5344CB8AC3E}">
        <p14:creationId xmlns:p14="http://schemas.microsoft.com/office/powerpoint/2010/main" xmlns="" val="3116318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Appropriation of additional amount of money to vote of Health 1. An amount of R1.250 billion is hereby appropriated out of the National Revenue Fund for expenditure </a:t>
            </a:r>
            <a:r>
              <a:rPr lang="en-ZA" noProof="0" dirty="0"/>
              <a:t>authorised</a:t>
            </a:r>
            <a:r>
              <a:rPr lang="en-US" dirty="0"/>
              <a:t> in terms of section 16(1) of the Public Finance Management Act, 1999 (Act No. 1 of 1999), and attributed to the vote of Health in order to procure COVID-19 vaccines and implement a related COVID-19 vaccine research project, as set out in the Schedule.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Communicable and Non-Communicable Diseases Develop and support the implementation of national policies, guidelines, norms and standards, and the achievement of targets for the national response needed to decrease morbidity and mortality associated with communicable and non-communicable diseases. Develop strategies and implement programmes that reduce maternal and child mortality. Ensure protection against vulnerability by creating an enabling environment for the provision of a comprehensive, integrated and sustainable social development service. 6 Health System Governance and Human Resources Develop policies and systems for the planning, managing and training of health sector human resources, and for planning, monitoring, evaluation and research in the sector. Provide oversight to all public entities in the sector and statutory health professional councils in South Africa. Provide forensic laboratory services</a:t>
            </a:r>
            <a:endParaRPr lang="en-ZA" dirty="0"/>
          </a:p>
          <a:p>
            <a:endParaRPr lang="en-ZA" dirty="0"/>
          </a:p>
        </p:txBody>
      </p:sp>
      <p:sp>
        <p:nvSpPr>
          <p:cNvPr id="4" name="Slide Number Placeholder 3"/>
          <p:cNvSpPr>
            <a:spLocks noGrp="1"/>
          </p:cNvSpPr>
          <p:nvPr>
            <p:ph type="sldNum" sz="quarter" idx="5"/>
          </p:nvPr>
        </p:nvSpPr>
        <p:spPr/>
        <p:txBody>
          <a:bodyPr/>
          <a:lstStyle/>
          <a:p>
            <a:fld id="{FD066A8B-5FB0-4961-892A-B1BCE1D48972}" type="slidenum">
              <a:rPr lang="en-ZA" smtClean="0"/>
              <a:pPr/>
              <a:t>6</a:t>
            </a:fld>
            <a:endParaRPr lang="en-ZA" dirty="0"/>
          </a:p>
        </p:txBody>
      </p:sp>
    </p:spTree>
    <p:extLst>
      <p:ext uri="{BB962C8B-B14F-4D97-AF65-F5344CB8AC3E}">
        <p14:creationId xmlns:p14="http://schemas.microsoft.com/office/powerpoint/2010/main" xmlns="" val="160651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D066A8B-5FB0-4961-892A-B1BCE1D48972}" type="slidenum">
              <a:rPr lang="en-ZA" smtClean="0"/>
              <a:pPr/>
              <a:t>15</a:t>
            </a:fld>
            <a:endParaRPr lang="en-ZA" dirty="0"/>
          </a:p>
        </p:txBody>
      </p:sp>
    </p:spTree>
    <p:extLst>
      <p:ext uri="{BB962C8B-B14F-4D97-AF65-F5344CB8AC3E}">
        <p14:creationId xmlns:p14="http://schemas.microsoft.com/office/powerpoint/2010/main" xmlns="" val="2767254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We are above average on tax revenue and expenditure given our tax revenue collection </a:t>
            </a:r>
          </a:p>
          <a:p>
            <a:r>
              <a:rPr lang="en-ZA" dirty="0"/>
              <a:t>The healthcare access, inequality, quality   </a:t>
            </a:r>
          </a:p>
        </p:txBody>
      </p:sp>
      <p:sp>
        <p:nvSpPr>
          <p:cNvPr id="4" name="Slide Number Placeholder 3"/>
          <p:cNvSpPr>
            <a:spLocks noGrp="1"/>
          </p:cNvSpPr>
          <p:nvPr>
            <p:ph type="sldNum" sz="quarter" idx="5"/>
          </p:nvPr>
        </p:nvSpPr>
        <p:spPr/>
        <p:txBody>
          <a:bodyPr/>
          <a:lstStyle/>
          <a:p>
            <a:fld id="{FD066A8B-5FB0-4961-892A-B1BCE1D48972}" type="slidenum">
              <a:rPr lang="en-ZA" smtClean="0"/>
              <a:pPr/>
              <a:t>26</a:t>
            </a:fld>
            <a:endParaRPr lang="en-ZA" dirty="0"/>
          </a:p>
        </p:txBody>
      </p:sp>
    </p:spTree>
    <p:extLst>
      <p:ext uri="{BB962C8B-B14F-4D97-AF65-F5344CB8AC3E}">
        <p14:creationId xmlns:p14="http://schemas.microsoft.com/office/powerpoint/2010/main" xmlns="" val="1120351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dirty="0">
                <a:effectLst/>
                <a:latin typeface="Times New Roman" panose="02020603050405020304" pitchFamily="18" charset="0"/>
                <a:ea typeface="DengXian" panose="02010600030101010101" pitchFamily="2" charset="-122"/>
                <a:cs typeface="Mangal" panose="02040503050203030202" pitchFamily="18" charset="0"/>
              </a:rPr>
              <a:t>It is essentially non- competitive </a:t>
            </a:r>
            <a:endParaRPr lang="en-ZA" dirty="0"/>
          </a:p>
        </p:txBody>
      </p:sp>
      <p:sp>
        <p:nvSpPr>
          <p:cNvPr id="4" name="Slide Number Placeholder 3"/>
          <p:cNvSpPr>
            <a:spLocks noGrp="1"/>
          </p:cNvSpPr>
          <p:nvPr>
            <p:ph type="sldNum" sz="quarter" idx="5"/>
          </p:nvPr>
        </p:nvSpPr>
        <p:spPr/>
        <p:txBody>
          <a:bodyPr/>
          <a:lstStyle/>
          <a:p>
            <a:fld id="{FD066A8B-5FB0-4961-892A-B1BCE1D48972}" type="slidenum">
              <a:rPr lang="en-ZA" smtClean="0"/>
              <a:pPr/>
              <a:t>27</a:t>
            </a:fld>
            <a:endParaRPr lang="en-ZA" dirty="0"/>
          </a:p>
        </p:txBody>
      </p:sp>
    </p:spTree>
    <p:extLst>
      <p:ext uri="{BB962C8B-B14F-4D97-AF65-F5344CB8AC3E}">
        <p14:creationId xmlns:p14="http://schemas.microsoft.com/office/powerpoint/2010/main" xmlns="" val="652988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dirty="0">
                <a:effectLst/>
                <a:latin typeface="Times New Roman" panose="02020603050405020304" pitchFamily="18" charset="0"/>
                <a:ea typeface="DengXian" panose="02010600030101010101" pitchFamily="2" charset="-122"/>
                <a:cs typeface="Mangal" panose="02040503050203030202" pitchFamily="18" charset="0"/>
              </a:rPr>
              <a:t>The Department was in advanced stages of discussion </a:t>
            </a:r>
          </a:p>
          <a:p>
            <a:r>
              <a:rPr lang="en-ZA" sz="1200" dirty="0">
                <a:effectLst/>
                <a:latin typeface="Times New Roman" panose="02020603050405020304" pitchFamily="18" charset="0"/>
                <a:ea typeface="DengXian" panose="02010600030101010101" pitchFamily="2" charset="-122"/>
                <a:cs typeface="Mangal" panose="02040503050203030202" pitchFamily="18" charset="0"/>
              </a:rPr>
              <a:t>for 20 million doses. Potential cover for 10 million people. </a:t>
            </a:r>
          </a:p>
          <a:p>
            <a:r>
              <a:rPr lang="en-ZA" sz="1200" dirty="0">
                <a:effectLst/>
                <a:latin typeface="Times New Roman" panose="02020603050405020304" pitchFamily="18" charset="0"/>
                <a:ea typeface="DengXian" panose="02010600030101010101" pitchFamily="2" charset="-122"/>
                <a:cs typeface="Mangal" panose="02040503050203030202" pitchFamily="18" charset="0"/>
              </a:rPr>
              <a:t>Discussions were also being held with African Union Platform to supply vaccines to cover 10 million people</a:t>
            </a:r>
          </a:p>
          <a:p>
            <a:r>
              <a:rPr lang="en-ZA" sz="1200" dirty="0">
                <a:effectLst/>
                <a:latin typeface="Times New Roman" panose="02020603050405020304" pitchFamily="18" charset="0"/>
                <a:ea typeface="DengXian" panose="02010600030101010101" pitchFamily="2" charset="-122"/>
                <a:cs typeface="Mangal" panose="02040503050203030202" pitchFamily="18" charset="0"/>
              </a:rPr>
              <a:t> dependent on the publication of phase 3 trial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Times New Roman" panose="02020603050405020304" pitchFamily="18" charset="0"/>
                <a:ea typeface="DengXian" panose="02010600030101010101" pitchFamily="2" charset="-122"/>
                <a:cs typeface="Mangal" panose="02040503050203030202" pitchFamily="18" charset="0"/>
              </a:rPr>
              <a:t>Janssen Pharmaceutical and Pfizer required indemnification and the establishment of a no-fault compensation scheme as a condition precedent to the contract.</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solidFill>
                  <a:srgbClr val="000000"/>
                </a:solidFill>
                <a:effectLst/>
                <a:latin typeface="Times New Roman" panose="02020603050405020304" pitchFamily="18" charset="0"/>
                <a:ea typeface="DengXian" panose="02010600030101010101" pitchFamily="2" charset="-122"/>
                <a:cs typeface="Mangal" panose="02040503050203030202" pitchFamily="18" charset="0"/>
              </a:rPr>
              <a:t>The Department had held engagements with virtually all the manufacturers that came to the fore and made their findings public. These findings included information on the vaccines, the three-phased trials from the laboratory, animal trails and the outcome of the human trials.</a:t>
            </a:r>
            <a:endParaRPr lang="en-ZA" sz="1200" dirty="0">
              <a:effectLst/>
              <a:latin typeface="Times New Roman" panose="02020603050405020304" pitchFamily="18" charset="0"/>
              <a:ea typeface="DengXian" panose="02010600030101010101" pitchFamily="2" charset="-122"/>
              <a:cs typeface="Mangal" panose="02040503050203030202"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Times New Roman" panose="02020603050405020304" pitchFamily="18" charset="0"/>
                <a:ea typeface="DengXian" panose="02010600030101010101" pitchFamily="2" charset="-122"/>
                <a:cs typeface="Mangal" panose="02040503050203030202" pitchFamily="18" charset="0"/>
              </a:rPr>
              <a:t>There will be an expansion of sites to include private sector.</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Times New Roman" panose="02020603050405020304" pitchFamily="18" charset="0"/>
                <a:ea typeface="DengXian" panose="02010600030101010101" pitchFamily="2" charset="-122"/>
                <a:cs typeface="Mangal" panose="02040503050203030202" pitchFamily="18" charset="0"/>
              </a:rPr>
              <a:t>There is a steady increase in number of vaccine sites in the country. </a:t>
            </a:r>
          </a:p>
          <a:p>
            <a:endParaRPr lang="en-ZA" dirty="0"/>
          </a:p>
        </p:txBody>
      </p:sp>
      <p:sp>
        <p:nvSpPr>
          <p:cNvPr id="4" name="Slide Number Placeholder 3"/>
          <p:cNvSpPr>
            <a:spLocks noGrp="1"/>
          </p:cNvSpPr>
          <p:nvPr>
            <p:ph type="sldNum" sz="quarter" idx="5"/>
          </p:nvPr>
        </p:nvSpPr>
        <p:spPr/>
        <p:txBody>
          <a:bodyPr/>
          <a:lstStyle/>
          <a:p>
            <a:fld id="{FD066A8B-5FB0-4961-892A-B1BCE1D48972}" type="slidenum">
              <a:rPr lang="en-ZA" smtClean="0"/>
              <a:pPr/>
              <a:t>28</a:t>
            </a:fld>
            <a:endParaRPr lang="en-ZA" dirty="0"/>
          </a:p>
        </p:txBody>
      </p:sp>
    </p:spTree>
    <p:extLst>
      <p:ext uri="{BB962C8B-B14F-4D97-AF65-F5344CB8AC3E}">
        <p14:creationId xmlns:p14="http://schemas.microsoft.com/office/powerpoint/2010/main" xmlns="" val="1626643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dirty="0">
                <a:effectLst/>
                <a:latin typeface="Times New Roman" panose="02020603050405020304" pitchFamily="18" charset="0"/>
                <a:ea typeface="DengXian" panose="02010600030101010101" pitchFamily="2" charset="-122"/>
                <a:cs typeface="Mangal" panose="02040503050203030202" pitchFamily="18" charset="0"/>
              </a:rPr>
              <a:t>The Department was in advanced stages of discussion </a:t>
            </a:r>
          </a:p>
          <a:p>
            <a:r>
              <a:rPr lang="en-ZA" sz="1200" dirty="0">
                <a:effectLst/>
                <a:latin typeface="Times New Roman" panose="02020603050405020304" pitchFamily="18" charset="0"/>
                <a:ea typeface="DengXian" panose="02010600030101010101" pitchFamily="2" charset="-122"/>
                <a:cs typeface="Mangal" panose="02040503050203030202" pitchFamily="18" charset="0"/>
              </a:rPr>
              <a:t>for 20 million doses. Potential cover for 10 million people. </a:t>
            </a:r>
          </a:p>
          <a:p>
            <a:r>
              <a:rPr lang="en-ZA" sz="1200" dirty="0">
                <a:effectLst/>
                <a:latin typeface="Times New Roman" panose="02020603050405020304" pitchFamily="18" charset="0"/>
                <a:ea typeface="DengXian" panose="02010600030101010101" pitchFamily="2" charset="-122"/>
                <a:cs typeface="Mangal" panose="02040503050203030202" pitchFamily="18" charset="0"/>
              </a:rPr>
              <a:t>Discussions were also being held with African Union Platform to supply vaccines to cover 10 million people</a:t>
            </a:r>
          </a:p>
          <a:p>
            <a:r>
              <a:rPr lang="en-ZA" sz="1200" dirty="0">
                <a:effectLst/>
                <a:latin typeface="Times New Roman" panose="02020603050405020304" pitchFamily="18" charset="0"/>
                <a:ea typeface="DengXian" panose="02010600030101010101" pitchFamily="2" charset="-122"/>
                <a:cs typeface="Mangal" panose="02040503050203030202" pitchFamily="18" charset="0"/>
              </a:rPr>
              <a:t> dependent on the publication of phase 3 trial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Times New Roman" panose="02020603050405020304" pitchFamily="18" charset="0"/>
                <a:ea typeface="DengXian" panose="02010600030101010101" pitchFamily="2" charset="-122"/>
                <a:cs typeface="Mangal" panose="02040503050203030202" pitchFamily="18" charset="0"/>
              </a:rPr>
              <a:t>Janssen Pharmaceutical and Pfizer required indemnification and the establishment of a no-fault compensation scheme as a condition precedent to the contract.</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solidFill>
                  <a:srgbClr val="000000"/>
                </a:solidFill>
                <a:effectLst/>
                <a:latin typeface="Times New Roman" panose="02020603050405020304" pitchFamily="18" charset="0"/>
                <a:ea typeface="DengXian" panose="02010600030101010101" pitchFamily="2" charset="-122"/>
                <a:cs typeface="Mangal" panose="02040503050203030202" pitchFamily="18" charset="0"/>
              </a:rPr>
              <a:t>The Department had held engagements with virtually all the manufacturers that came to the fore and made their findings public. These findings included information on the vaccines, the three-phased trials from the laboratory, animal trails and the outcome of the human trials.</a:t>
            </a:r>
            <a:endParaRPr lang="en-ZA" sz="1200" dirty="0">
              <a:effectLst/>
              <a:latin typeface="Times New Roman" panose="02020603050405020304" pitchFamily="18" charset="0"/>
              <a:ea typeface="DengXian" panose="02010600030101010101" pitchFamily="2" charset="-122"/>
              <a:cs typeface="Mangal" panose="02040503050203030202"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Times New Roman" panose="02020603050405020304" pitchFamily="18" charset="0"/>
                <a:ea typeface="DengXian" panose="02010600030101010101" pitchFamily="2" charset="-122"/>
                <a:cs typeface="Mangal" panose="02040503050203030202" pitchFamily="18" charset="0"/>
              </a:rPr>
              <a:t>There will be an expansion of sites to include private sector.</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Times New Roman" panose="02020603050405020304" pitchFamily="18" charset="0"/>
                <a:ea typeface="DengXian" panose="02010600030101010101" pitchFamily="2" charset="-122"/>
                <a:cs typeface="Mangal" panose="02040503050203030202" pitchFamily="18" charset="0"/>
              </a:rPr>
              <a:t>There is a steady increase in number of vaccine sites in the country. </a:t>
            </a:r>
          </a:p>
          <a:p>
            <a:endParaRPr lang="en-ZA" dirty="0"/>
          </a:p>
        </p:txBody>
      </p:sp>
      <p:sp>
        <p:nvSpPr>
          <p:cNvPr id="4" name="Slide Number Placeholder 3"/>
          <p:cNvSpPr>
            <a:spLocks noGrp="1"/>
          </p:cNvSpPr>
          <p:nvPr>
            <p:ph type="sldNum" sz="quarter" idx="5"/>
          </p:nvPr>
        </p:nvSpPr>
        <p:spPr/>
        <p:txBody>
          <a:bodyPr/>
          <a:lstStyle/>
          <a:p>
            <a:fld id="{FD066A8B-5FB0-4961-892A-B1BCE1D48972}" type="slidenum">
              <a:rPr lang="en-ZA" smtClean="0"/>
              <a:pPr/>
              <a:t>29</a:t>
            </a:fld>
            <a:endParaRPr lang="en-ZA" dirty="0"/>
          </a:p>
        </p:txBody>
      </p:sp>
    </p:spTree>
    <p:extLst>
      <p:ext uri="{BB962C8B-B14F-4D97-AF65-F5344CB8AC3E}">
        <p14:creationId xmlns:p14="http://schemas.microsoft.com/office/powerpoint/2010/main" xmlns="" val="399948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333333"/>
                </a:solidFill>
                <a:effectLst/>
                <a:latin typeface="Open Sans"/>
              </a:rPr>
              <a:t>Regarding the first phase in the vaccination programme, there are five categories of healthcare workers that delineate the </a:t>
            </a:r>
            <a:r>
              <a:rPr lang="en-ZA" sz="1200" b="0" i="0" noProof="0" dirty="0">
                <a:solidFill>
                  <a:srgbClr val="333333"/>
                </a:solidFill>
                <a:effectLst/>
                <a:latin typeface="Open Sans"/>
              </a:rPr>
              <a:t>prioritisation</a:t>
            </a:r>
            <a:r>
              <a:rPr lang="en-US" sz="1200" b="0" i="0" dirty="0">
                <a:solidFill>
                  <a:srgbClr val="333333"/>
                </a:solidFill>
                <a:effectLst/>
                <a:latin typeface="Open Sans"/>
              </a:rPr>
              <a:t> of healthcare workers. The first category of healthcare workers that will be </a:t>
            </a:r>
            <a:r>
              <a:rPr lang="en-ZA" sz="1200" b="0" i="0" noProof="0" dirty="0">
                <a:solidFill>
                  <a:srgbClr val="333333"/>
                </a:solidFill>
                <a:effectLst/>
                <a:latin typeface="Open Sans"/>
              </a:rPr>
              <a:t>prioritised</a:t>
            </a:r>
            <a:r>
              <a:rPr lang="en-US" sz="1200" b="0" i="0" dirty="0">
                <a:solidFill>
                  <a:srgbClr val="333333"/>
                </a:solidFill>
                <a:effectLst/>
                <a:latin typeface="Open Sans"/>
              </a:rPr>
              <a:t> is of those who conduct aerosol-generating procedures and the taking of COVID-19 specimens. The second category is those healthcare workers who are in direct contact with positive COVID-19 patients. The third category is those healthcare workers who are in contact with patients who are not known or suspected to have COVID-19. The fourth category is healthcare workers who are in limited contact with patients, and the last category relates to healthcare workers who are not in contact with patients. </a:t>
            </a:r>
            <a:endParaRPr lang="en-US" sz="1200" b="0" i="0" dirty="0">
              <a:solidFill>
                <a:srgbClr val="333333"/>
              </a:solidFill>
              <a:effectLst/>
              <a:latin typeface="Times New Roman" panose="02020603050405020304" pitchFamily="18" charset="0"/>
              <a:cs typeface="Times New Roman" panose="02020603050405020304" pitchFamily="18" charset="0"/>
            </a:endParaRPr>
          </a:p>
          <a:p>
            <a:endParaRPr lang="en-ZA" dirty="0"/>
          </a:p>
        </p:txBody>
      </p:sp>
      <p:sp>
        <p:nvSpPr>
          <p:cNvPr id="4" name="Slide Number Placeholder 3"/>
          <p:cNvSpPr>
            <a:spLocks noGrp="1"/>
          </p:cNvSpPr>
          <p:nvPr>
            <p:ph type="sldNum" sz="quarter" idx="5"/>
          </p:nvPr>
        </p:nvSpPr>
        <p:spPr/>
        <p:txBody>
          <a:bodyPr/>
          <a:lstStyle/>
          <a:p>
            <a:fld id="{FD066A8B-5FB0-4961-892A-B1BCE1D48972}" type="slidenum">
              <a:rPr lang="en-ZA" smtClean="0"/>
              <a:pPr/>
              <a:t>30</a:t>
            </a:fld>
            <a:endParaRPr lang="en-ZA" dirty="0"/>
          </a:p>
        </p:txBody>
      </p:sp>
    </p:spTree>
    <p:extLst>
      <p:ext uri="{BB962C8B-B14F-4D97-AF65-F5344CB8AC3E}">
        <p14:creationId xmlns:p14="http://schemas.microsoft.com/office/powerpoint/2010/main" xmlns="" val="39178783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40972"/>
            <a:ext cx="7772400" cy="1253997"/>
          </a:xfrm>
        </p:spPr>
        <p:txBody>
          <a:bodyPr>
            <a:normAutofit/>
          </a:bodyPr>
          <a:lstStyle>
            <a:lvl1pPr>
              <a:defRPr sz="3600" b="1" cap="small" baseline="0">
                <a:solidFill>
                  <a:srgbClr val="366C5B"/>
                </a:solidFill>
                <a:effectLst/>
                <a:latin typeface="Times New Roman" pitchFamily="18" charset="0"/>
                <a:cs typeface="Times New Roman" pitchFamily="18" charset="0"/>
              </a:defRPr>
            </a:lvl1pPr>
          </a:lstStyle>
          <a:p>
            <a:r>
              <a:rPr lang="en-US" dirty="0"/>
              <a:t>Click to edit Master title style</a:t>
            </a:r>
            <a:endParaRPr lang="en-ZA" dirty="0"/>
          </a:p>
        </p:txBody>
      </p:sp>
      <p:sp>
        <p:nvSpPr>
          <p:cNvPr id="3" name="Subtitle 2"/>
          <p:cNvSpPr>
            <a:spLocks noGrp="1"/>
          </p:cNvSpPr>
          <p:nvPr>
            <p:ph type="subTitle" idx="1"/>
          </p:nvPr>
        </p:nvSpPr>
        <p:spPr>
          <a:xfrm>
            <a:off x="1371600" y="4844752"/>
            <a:ext cx="6400800" cy="1104528"/>
          </a:xfrm>
        </p:spPr>
        <p:txBody>
          <a:bodyPr>
            <a:normAutofit/>
          </a:bodyPr>
          <a:lstStyle>
            <a:lvl1pPr marL="0" indent="0" algn="ctr">
              <a:buNone/>
              <a:defRPr sz="2800" cap="small" baseline="0">
                <a:solidFill>
                  <a:schemeClr val="tx1"/>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ZA" dirty="0"/>
          </a:p>
        </p:txBody>
      </p:sp>
      <p:sp>
        <p:nvSpPr>
          <p:cNvPr id="6" name="Slide Number Placeholder 5"/>
          <p:cNvSpPr>
            <a:spLocks noGrp="1"/>
          </p:cNvSpPr>
          <p:nvPr>
            <p:ph type="sldNum" sz="quarter" idx="12"/>
          </p:nvPr>
        </p:nvSpPr>
        <p:spPr>
          <a:xfrm>
            <a:off x="6553200" y="6237312"/>
            <a:ext cx="2133600" cy="365125"/>
          </a:xfrm>
        </p:spPr>
        <p:txBody>
          <a:bodyPr/>
          <a:lstStyle>
            <a:lvl1pPr>
              <a:defRPr>
                <a:solidFill>
                  <a:srgbClr val="3B7150"/>
                </a:solidFill>
                <a:latin typeface="Times New Roman" pitchFamily="18" charset="0"/>
                <a:cs typeface="Times New Roman" pitchFamily="18" charset="0"/>
              </a:defRPr>
            </a:lvl1pPr>
          </a:lstStyle>
          <a:p>
            <a:fld id="{AC57FB67-5201-4263-A749-74A8A000A585}" type="slidenum">
              <a:rPr lang="en-ZA" smtClean="0"/>
              <a:pPr/>
              <a:t>‹#›</a:t>
            </a:fld>
            <a:endParaRPr lang="en-ZA" dirty="0"/>
          </a:p>
        </p:txBody>
      </p:sp>
      <p:sp>
        <p:nvSpPr>
          <p:cNvPr id="11" name="Rounded Rectangle 10"/>
          <p:cNvSpPr/>
          <p:nvPr userDrawn="1"/>
        </p:nvSpPr>
        <p:spPr>
          <a:xfrm>
            <a:off x="179512" y="188640"/>
            <a:ext cx="8784976" cy="6480720"/>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cxnSp>
        <p:nvCxnSpPr>
          <p:cNvPr id="14" name="Straight Connector 13"/>
          <p:cNvCxnSpPr/>
          <p:nvPr userDrawn="1"/>
        </p:nvCxnSpPr>
        <p:spPr>
          <a:xfrm>
            <a:off x="323528" y="4581128"/>
            <a:ext cx="8496944"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xmlns="" id="{AD832AAB-1E92-4B9D-AD3A-58E022B11A5C}"/>
              </a:ext>
            </a:extLst>
          </p:cNvPr>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492000" y="584806"/>
            <a:ext cx="2160000" cy="2160000"/>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074" name="Picture 2" descr="C:\Users\Marina\Pictures\logo.png"/>
          <p:cNvPicPr>
            <a:picLocks noChangeAspect="1" noChangeArrowheads="1"/>
          </p:cNvPicPr>
          <p:nvPr userDrawn="1"/>
        </p:nvPicPr>
        <p:blipFill>
          <a:blip r:embed="rId2" cstate="print"/>
          <a:srcRect/>
          <a:stretch>
            <a:fillRect/>
          </a:stretch>
        </p:blipFill>
        <p:spPr bwMode="auto">
          <a:xfrm>
            <a:off x="302246" y="6067997"/>
            <a:ext cx="527869" cy="478853"/>
          </a:xfrm>
          <a:prstGeom prst="rect">
            <a:avLst/>
          </a:prstGeom>
          <a:noFill/>
        </p:spPr>
      </p:pic>
      <p:sp>
        <p:nvSpPr>
          <p:cNvPr id="2" name="Title 1"/>
          <p:cNvSpPr>
            <a:spLocks noGrp="1"/>
          </p:cNvSpPr>
          <p:nvPr>
            <p:ph type="title"/>
          </p:nvPr>
        </p:nvSpPr>
        <p:spPr/>
        <p:txBody>
          <a:bodyPr>
            <a:normAutofit/>
          </a:bodyPr>
          <a:lstStyle>
            <a:lvl1pPr algn="r">
              <a:defRPr sz="3200" cap="small" baseline="0">
                <a:solidFill>
                  <a:srgbClr val="3B7150"/>
                </a:solidFill>
                <a:effectLst/>
              </a:defRPr>
            </a:lvl1pPr>
          </a:lstStyle>
          <a:p>
            <a:r>
              <a:rPr lang="en-US" dirty="0"/>
              <a:t>Click to edit Master title style</a:t>
            </a:r>
            <a:endParaRPr lang="en-ZA"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6" name="Slide Number Placeholder 5"/>
          <p:cNvSpPr>
            <a:spLocks noGrp="1"/>
          </p:cNvSpPr>
          <p:nvPr>
            <p:ph type="sldNum" sz="quarter" idx="12"/>
          </p:nvPr>
        </p:nvSpPr>
        <p:spPr>
          <a:xfrm>
            <a:off x="6553200" y="6237312"/>
            <a:ext cx="2133600" cy="365125"/>
          </a:xfrm>
        </p:spPr>
        <p:txBody>
          <a:bodyPr/>
          <a:lstStyle>
            <a:lvl1pPr>
              <a:defRPr>
                <a:solidFill>
                  <a:srgbClr val="3B7150"/>
                </a:solidFill>
              </a:defRPr>
            </a:lvl1pPr>
          </a:lstStyle>
          <a:p>
            <a:fld id="{AC57FB67-5201-4263-A749-74A8A000A585}" type="slidenum">
              <a:rPr lang="en-ZA" smtClean="0"/>
              <a:pPr/>
              <a:t>‹#›</a:t>
            </a:fld>
            <a:endParaRPr lang="en-ZA" dirty="0"/>
          </a:p>
        </p:txBody>
      </p:sp>
      <p:sp>
        <p:nvSpPr>
          <p:cNvPr id="7" name="Rounded Rectangle 6"/>
          <p:cNvSpPr/>
          <p:nvPr userDrawn="1"/>
        </p:nvSpPr>
        <p:spPr>
          <a:xfrm>
            <a:off x="179512" y="188640"/>
            <a:ext cx="8784976" cy="6480720"/>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cxnSp>
        <p:nvCxnSpPr>
          <p:cNvPr id="8" name="Straight Connector 7"/>
          <p:cNvCxnSpPr/>
          <p:nvPr userDrawn="1"/>
        </p:nvCxnSpPr>
        <p:spPr>
          <a:xfrm>
            <a:off x="323528" y="1484784"/>
            <a:ext cx="8496944"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3140968"/>
            <a:ext cx="7772400" cy="1152128"/>
          </a:xfrm>
        </p:spPr>
        <p:txBody>
          <a:bodyPr anchor="b">
            <a:normAutofit/>
          </a:bodyPr>
          <a:lstStyle>
            <a:lvl1pPr marL="0" indent="0" algn="ctr">
              <a:buNone/>
              <a:defRPr sz="3600" cap="small" baseline="0">
                <a:solidFill>
                  <a:srgbClr val="3B7150"/>
                </a:solidFill>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6553200" y="6237312"/>
            <a:ext cx="2133600" cy="365125"/>
          </a:xfrm>
        </p:spPr>
        <p:txBody>
          <a:bodyPr/>
          <a:lstStyle>
            <a:lvl1pPr>
              <a:defRPr>
                <a:solidFill>
                  <a:srgbClr val="3B7150"/>
                </a:solidFill>
              </a:defRPr>
            </a:lvl1pPr>
          </a:lstStyle>
          <a:p>
            <a:fld id="{AC57FB67-5201-4263-A749-74A8A000A585}" type="slidenum">
              <a:rPr lang="en-ZA" smtClean="0"/>
              <a:pPr/>
              <a:t>‹#›</a:t>
            </a:fld>
            <a:endParaRPr lang="en-ZA" dirty="0"/>
          </a:p>
        </p:txBody>
      </p:sp>
      <p:sp>
        <p:nvSpPr>
          <p:cNvPr id="7" name="Rounded Rectangle 6"/>
          <p:cNvSpPr/>
          <p:nvPr userDrawn="1"/>
        </p:nvSpPr>
        <p:spPr>
          <a:xfrm>
            <a:off x="179512" y="188640"/>
            <a:ext cx="8784976" cy="6480720"/>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9" name="Picture 8">
            <a:extLst>
              <a:ext uri="{FF2B5EF4-FFF2-40B4-BE49-F238E27FC236}">
                <a16:creationId xmlns:a16="http://schemas.microsoft.com/office/drawing/2014/main" xmlns="" id="{B1966D5C-BEB2-43D8-8E2F-A67B9B13A6E1}"/>
              </a:ext>
            </a:extLst>
          </p:cNvPr>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492000" y="584804"/>
            <a:ext cx="2160000" cy="2160000"/>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cs typeface="Times New Roman" pitchFamily="18" charset="0"/>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cs typeface="Times New Roman" pitchFamily="18" charset="0"/>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cs typeface="Times New Roman" pitchFamily="18" charset="0"/>
              </a:defRPr>
            </a:lvl1pPr>
          </a:lstStyle>
          <a:p>
            <a:fld id="{AC57FB67-5201-4263-A749-74A8A000A585}"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defTabSz="914400" rtl="0" eaLnBrk="1" latinLnBrk="0" hangingPunct="1">
        <a:spcBef>
          <a:spcPct val="0"/>
        </a:spcBef>
        <a:buNone/>
        <a:defRPr sz="4400" kern="1200" cap="small" baseline="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429000"/>
            <a:ext cx="7772400" cy="1037977"/>
          </a:xfrm>
        </p:spPr>
        <p:txBody>
          <a:bodyPr>
            <a:normAutofit/>
          </a:bodyPr>
          <a:lstStyle/>
          <a:p>
            <a:r>
              <a:rPr lang="en-ZA" sz="3600" dirty="0">
                <a:effectLst/>
              </a:rPr>
              <a:t>Portfolio Committee on Health</a:t>
            </a:r>
            <a:endParaRPr lang="en-ZA" sz="3600" cap="small" dirty="0">
              <a:solidFill>
                <a:srgbClr val="3B7150"/>
              </a:solidFill>
              <a:effectLst/>
            </a:endParaRPr>
          </a:p>
        </p:txBody>
      </p:sp>
      <p:sp>
        <p:nvSpPr>
          <p:cNvPr id="3" name="Subtitle 2"/>
          <p:cNvSpPr>
            <a:spLocks noGrp="1"/>
          </p:cNvSpPr>
          <p:nvPr>
            <p:ph type="subTitle" idx="1"/>
          </p:nvPr>
        </p:nvSpPr>
        <p:spPr>
          <a:xfrm>
            <a:off x="1185392" y="4797152"/>
            <a:ext cx="6912768" cy="1152128"/>
          </a:xfrm>
        </p:spPr>
        <p:txBody>
          <a:bodyPr>
            <a:normAutofit/>
          </a:bodyPr>
          <a:lstStyle/>
          <a:p>
            <a:r>
              <a:rPr lang="en-ZA" sz="2400" cap="small" dirty="0">
                <a:solidFill>
                  <a:schemeClr val="tx1"/>
                </a:solidFill>
              </a:rPr>
              <a:t>Financial and Fiscal Commission</a:t>
            </a:r>
          </a:p>
          <a:p>
            <a:r>
              <a:rPr lang="en-ZA" sz="2400" dirty="0"/>
              <a:t>4 May 2021</a:t>
            </a:r>
            <a:endParaRPr lang="en-ZA" sz="2400" cap="small"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2400" dirty="0">
                <a:effectLst/>
              </a:rPr>
              <a:t>3. Departmental Budget Analysis</a:t>
            </a:r>
            <a:br>
              <a:rPr lang="en-ZA" sz="2400" dirty="0">
                <a:effectLst/>
              </a:rPr>
            </a:br>
            <a:r>
              <a:rPr lang="en-ZA" sz="2400" dirty="0">
                <a:effectLst/>
              </a:rPr>
              <a:t>Over/(under) expenditure as a proportion of the budget (cont.)</a:t>
            </a:r>
            <a:endParaRPr lang="en-ZA" sz="2400" dirty="0"/>
          </a:p>
        </p:txBody>
      </p:sp>
      <p:sp>
        <p:nvSpPr>
          <p:cNvPr id="5" name="Slide Number Placeholder 4"/>
          <p:cNvSpPr>
            <a:spLocks noGrp="1"/>
          </p:cNvSpPr>
          <p:nvPr>
            <p:ph type="sldNum" sz="quarter" idx="12"/>
          </p:nvPr>
        </p:nvSpPr>
        <p:spPr/>
        <p:txBody>
          <a:bodyPr/>
          <a:lstStyle/>
          <a:p>
            <a:fld id="{AC57FB67-5201-4263-A749-74A8A000A585}" type="slidenum">
              <a:rPr lang="en-ZA" smtClean="0"/>
              <a:pPr/>
              <a:t>10</a:t>
            </a:fld>
            <a:endParaRPr lang="en-ZA" dirty="0"/>
          </a:p>
        </p:txBody>
      </p:sp>
      <p:sp>
        <p:nvSpPr>
          <p:cNvPr id="3" name="TextBox 2"/>
          <p:cNvSpPr txBox="1"/>
          <p:nvPr/>
        </p:nvSpPr>
        <p:spPr>
          <a:xfrm>
            <a:off x="4716016" y="1554901"/>
            <a:ext cx="4176464" cy="5047536"/>
          </a:xfrm>
          <a:prstGeom prst="rect">
            <a:avLst/>
          </a:prstGeom>
          <a:noFill/>
        </p:spPr>
        <p:txBody>
          <a:bodyPr wrap="square" rtlCol="0">
            <a:spAutoFit/>
          </a:bodyPr>
          <a:lstStyle/>
          <a:p>
            <a:r>
              <a:rPr lang="en-US" sz="1400" b="1" dirty="0">
                <a:solidFill>
                  <a:srgbClr val="FF0000"/>
                </a:solidFill>
                <a:latin typeface="Times New Roman" panose="02020603050405020304" pitchFamily="18" charset="0"/>
                <a:cs typeface="Times New Roman" panose="02020603050405020304" pitchFamily="18" charset="0"/>
              </a:rPr>
              <a:t>Programme 6: Health System Governance and Human Resources</a:t>
            </a:r>
          </a:p>
          <a:p>
            <a:r>
              <a:rPr lang="en-ZA" sz="1400" dirty="0">
                <a:solidFill>
                  <a:srgbClr val="FF0000"/>
                </a:solidFill>
                <a:latin typeface="Times New Roman" panose="02020603050405020304" pitchFamily="18" charset="0"/>
                <a:cs typeface="Times New Roman" panose="02020603050405020304" pitchFamily="18" charset="0"/>
              </a:rPr>
              <a:t>Health sector human resources, oversight of sector public entities and professional councils. Provide forensic laboratory services.</a:t>
            </a:r>
          </a:p>
          <a:p>
            <a:endParaRPr lang="en-ZA" sz="1400" dirty="0">
              <a:latin typeface="Times New Roman" panose="02020603050405020304" pitchFamily="18" charset="0"/>
              <a:cs typeface="Times New Roman" panose="02020603050405020304" pitchFamily="18" charset="0"/>
            </a:endParaRPr>
          </a:p>
          <a:p>
            <a:r>
              <a:rPr lang="en-ZA" sz="1400" b="1" dirty="0">
                <a:solidFill>
                  <a:srgbClr val="FF0000"/>
                </a:solidFill>
                <a:latin typeface="Times New Roman" panose="02020603050405020304" pitchFamily="18" charset="0"/>
                <a:cs typeface="Times New Roman" panose="02020603050405020304" pitchFamily="18" charset="0"/>
              </a:rPr>
              <a:t>Programme 5: Hospital Systems</a:t>
            </a:r>
          </a:p>
          <a:p>
            <a:r>
              <a:rPr lang="en-ZA" sz="1400" dirty="0">
                <a:solidFill>
                  <a:srgbClr val="FF0000"/>
                </a:solidFill>
                <a:latin typeface="Times New Roman" panose="02020603050405020304" pitchFamily="18" charset="0"/>
                <a:cs typeface="Times New Roman" panose="02020603050405020304" pitchFamily="18" charset="0"/>
              </a:rPr>
              <a:t>Strengthen the referral system &amp; health infrastructure.</a:t>
            </a:r>
          </a:p>
          <a:p>
            <a:endParaRPr lang="en-ZA" sz="1400" dirty="0">
              <a:latin typeface="Times New Roman" panose="02020603050405020304" pitchFamily="18" charset="0"/>
              <a:cs typeface="Times New Roman" panose="02020603050405020304" pitchFamily="18" charset="0"/>
            </a:endParaRPr>
          </a:p>
          <a:p>
            <a:r>
              <a:rPr lang="en-ZA" sz="1400" b="1" dirty="0">
                <a:latin typeface="Times New Roman" panose="02020603050405020304" pitchFamily="18" charset="0"/>
                <a:cs typeface="Times New Roman" panose="02020603050405020304" pitchFamily="18" charset="0"/>
              </a:rPr>
              <a:t>Programme 4: Primary Health Care</a:t>
            </a:r>
          </a:p>
          <a:p>
            <a:r>
              <a:rPr lang="en-US" sz="1400" dirty="0">
                <a:latin typeface="Times New Roman" panose="02020603050405020304" pitchFamily="18" charset="0"/>
                <a:cs typeface="Times New Roman" panose="02020603050405020304" pitchFamily="18" charset="0"/>
              </a:rPr>
              <a:t>district health system, including emergency, environmental and port health services.</a:t>
            </a:r>
          </a:p>
          <a:p>
            <a:endParaRPr lang="en-US" sz="1400" dirty="0">
              <a:latin typeface="Times New Roman" panose="02020603050405020304" pitchFamily="18" charset="0"/>
              <a:cs typeface="Times New Roman" panose="02020603050405020304" pitchFamily="18" charset="0"/>
            </a:endParaRPr>
          </a:p>
          <a:p>
            <a:r>
              <a:rPr lang="en-ZA" sz="1400" b="1" dirty="0">
                <a:solidFill>
                  <a:srgbClr val="FF0000"/>
                </a:solidFill>
                <a:latin typeface="Times New Roman" panose="02020603050405020304" pitchFamily="18" charset="0"/>
                <a:cs typeface="Times New Roman" panose="02020603050405020304" pitchFamily="18" charset="0"/>
              </a:rPr>
              <a:t>Programme 3: Communicable and Non‐communicable Diseases</a:t>
            </a:r>
          </a:p>
          <a:p>
            <a:r>
              <a:rPr lang="en-US" sz="1400" dirty="0">
                <a:solidFill>
                  <a:srgbClr val="FF0000"/>
                </a:solidFill>
                <a:latin typeface="Times New Roman" panose="02020603050405020304" pitchFamily="18" charset="0"/>
                <a:cs typeface="Times New Roman" panose="02020603050405020304" pitchFamily="18" charset="0"/>
              </a:rPr>
              <a:t>To decrease morbidity and mortality associated with communicable and non‐communicable diseases.</a:t>
            </a:r>
          </a:p>
          <a:p>
            <a:endParaRPr lang="en-US" sz="1400" dirty="0">
              <a:latin typeface="Times New Roman" panose="02020603050405020304" pitchFamily="18" charset="0"/>
              <a:cs typeface="Times New Roman" panose="02020603050405020304" pitchFamily="18" charset="0"/>
            </a:endParaRPr>
          </a:p>
          <a:p>
            <a:r>
              <a:rPr lang="en-ZA" sz="1400" b="1" dirty="0">
                <a:solidFill>
                  <a:srgbClr val="FF0000"/>
                </a:solidFill>
                <a:latin typeface="Times New Roman" panose="02020603050405020304" pitchFamily="18" charset="0"/>
                <a:cs typeface="Times New Roman" panose="02020603050405020304" pitchFamily="18" charset="0"/>
              </a:rPr>
              <a:t>Programme 2: National Health Insurance </a:t>
            </a:r>
            <a:r>
              <a:rPr lang="en-ZA" sz="1400" dirty="0">
                <a:solidFill>
                  <a:srgbClr val="FF0000"/>
                </a:solidFill>
                <a:latin typeface="Times New Roman" panose="02020603050405020304" pitchFamily="18" charset="0"/>
                <a:cs typeface="Times New Roman" panose="02020603050405020304" pitchFamily="18" charset="0"/>
              </a:rPr>
              <a:t>Achieve universal health coverage</a:t>
            </a:r>
          </a:p>
          <a:p>
            <a:endParaRPr lang="en-ZA" sz="1400" dirty="0">
              <a:latin typeface="Times New Roman" panose="02020603050405020304" pitchFamily="18" charset="0"/>
              <a:cs typeface="Times New Roman" panose="02020603050405020304" pitchFamily="18" charset="0"/>
            </a:endParaRPr>
          </a:p>
          <a:p>
            <a:r>
              <a:rPr lang="en-ZA" sz="1400" b="1" dirty="0">
                <a:latin typeface="Times New Roman" panose="02020603050405020304" pitchFamily="18" charset="0"/>
                <a:cs typeface="Times New Roman" panose="02020603050405020304" pitchFamily="18" charset="0"/>
              </a:rPr>
              <a:t>Programme 1: Administration</a:t>
            </a:r>
          </a:p>
          <a:p>
            <a:r>
              <a:rPr lang="en-ZA" sz="1400" dirty="0">
                <a:latin typeface="Times New Roman" panose="02020603050405020304" pitchFamily="18" charset="0"/>
                <a:cs typeface="Times New Roman" panose="02020603050405020304" pitchFamily="18" charset="0"/>
              </a:rPr>
              <a:t>leadership, management and support services</a:t>
            </a:r>
            <a:endParaRPr lang="en-ZA" sz="14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13" name="Chart 12">
            <a:extLst>
              <a:ext uri="{FF2B5EF4-FFF2-40B4-BE49-F238E27FC236}">
                <a16:creationId xmlns:a16="http://schemas.microsoft.com/office/drawing/2014/main" xmlns="" id="{7B5D10E5-4946-42E8-96B6-9B8ECD91ED9C}"/>
              </a:ext>
            </a:extLst>
          </p:cNvPr>
          <p:cNvGraphicFramePr>
            <a:graphicFrameLocks/>
          </p:cNvGraphicFramePr>
          <p:nvPr>
            <p:extLst>
              <p:ext uri="{D42A27DB-BD31-4B8C-83A1-F6EECF244321}">
                <p14:modId xmlns:p14="http://schemas.microsoft.com/office/powerpoint/2010/main" xmlns="" val="2217674348"/>
              </p:ext>
            </p:extLst>
          </p:nvPr>
        </p:nvGraphicFramePr>
        <p:xfrm>
          <a:off x="457200" y="1559874"/>
          <a:ext cx="4320000" cy="4860000"/>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a:extLst>
              <a:ext uri="{FF2B5EF4-FFF2-40B4-BE49-F238E27FC236}">
                <a16:creationId xmlns:a16="http://schemas.microsoft.com/office/drawing/2014/main" xmlns="" id="{750B3A0C-DDE6-45D2-A047-CC7593D569D5}"/>
              </a:ext>
            </a:extLst>
          </p:cNvPr>
          <p:cNvSpPr txBox="1"/>
          <p:nvPr/>
        </p:nvSpPr>
        <p:spPr>
          <a:xfrm>
            <a:off x="1118231" y="6340827"/>
            <a:ext cx="2997937" cy="261610"/>
          </a:xfrm>
          <a:prstGeom prst="rect">
            <a:avLst/>
          </a:prstGeom>
          <a:noFill/>
        </p:spPr>
        <p:txBody>
          <a:bodyPr wrap="none" rtlCol="0">
            <a:spAutoFit/>
          </a:bodyPr>
          <a:lstStyle/>
          <a:p>
            <a:r>
              <a:rPr lang="en-ZA" sz="1100" dirty="0"/>
              <a:t>Source: Estimates of National Expenditure (2021)</a:t>
            </a:r>
          </a:p>
        </p:txBody>
      </p:sp>
    </p:spTree>
    <p:extLst>
      <p:ext uri="{BB962C8B-B14F-4D97-AF65-F5344CB8AC3E}">
        <p14:creationId xmlns:p14="http://schemas.microsoft.com/office/powerpoint/2010/main" xmlns="" val="2465058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2800" dirty="0">
                <a:effectLst/>
              </a:rPr>
              <a:t>3</a:t>
            </a:r>
            <a:r>
              <a:rPr lang="en-ZA" sz="2800" dirty="0"/>
              <a:t>. Departmental Budget Analysis</a:t>
            </a:r>
            <a:br>
              <a:rPr lang="en-ZA" sz="2800" dirty="0"/>
            </a:br>
            <a:r>
              <a:rPr lang="en-ZA" sz="2800" dirty="0"/>
              <a:t>2021 </a:t>
            </a:r>
            <a:r>
              <a:rPr lang="en-ZA" sz="2800" dirty="0">
                <a:effectLst/>
              </a:rPr>
              <a:t>Budget vs. 2020 Budget</a:t>
            </a:r>
          </a:p>
        </p:txBody>
      </p:sp>
      <p:graphicFrame>
        <p:nvGraphicFramePr>
          <p:cNvPr id="39" name="Content Placeholder 38">
            <a:extLst>
              <a:ext uri="{FF2B5EF4-FFF2-40B4-BE49-F238E27FC236}">
                <a16:creationId xmlns:a16="http://schemas.microsoft.com/office/drawing/2014/main" xmlns="" id="{A73D934B-4662-4C22-9A04-6E2D50C34B04}"/>
              </a:ext>
            </a:extLst>
          </p:cNvPr>
          <p:cNvGraphicFramePr>
            <a:graphicFrameLocks noGrp="1"/>
          </p:cNvGraphicFramePr>
          <p:nvPr>
            <p:ph idx="1"/>
            <p:extLst>
              <p:ext uri="{D42A27DB-BD31-4B8C-83A1-F6EECF244321}">
                <p14:modId xmlns:p14="http://schemas.microsoft.com/office/powerpoint/2010/main" xmlns="" val="4186966542"/>
              </p:ext>
            </p:extLst>
          </p:nvPr>
        </p:nvGraphicFramePr>
        <p:xfrm>
          <a:off x="303052" y="1542591"/>
          <a:ext cx="8557456" cy="2265129"/>
        </p:xfrm>
        <a:graphic>
          <a:graphicData uri="http://schemas.openxmlformats.org/drawingml/2006/table">
            <a:tbl>
              <a:tblPr/>
              <a:tblGrid>
                <a:gridCol w="3260836">
                  <a:extLst>
                    <a:ext uri="{9D8B030D-6E8A-4147-A177-3AD203B41FA5}">
                      <a16:colId xmlns:a16="http://schemas.microsoft.com/office/drawing/2014/main" xmlns="" val="2095963770"/>
                    </a:ext>
                  </a:extLst>
                </a:gridCol>
                <a:gridCol w="709729">
                  <a:extLst>
                    <a:ext uri="{9D8B030D-6E8A-4147-A177-3AD203B41FA5}">
                      <a16:colId xmlns:a16="http://schemas.microsoft.com/office/drawing/2014/main" xmlns="" val="876456553"/>
                    </a:ext>
                  </a:extLst>
                </a:gridCol>
                <a:gridCol w="746703">
                  <a:extLst>
                    <a:ext uri="{9D8B030D-6E8A-4147-A177-3AD203B41FA5}">
                      <a16:colId xmlns:a16="http://schemas.microsoft.com/office/drawing/2014/main" xmlns="" val="1006163279"/>
                    </a:ext>
                  </a:extLst>
                </a:gridCol>
                <a:gridCol w="663736">
                  <a:extLst>
                    <a:ext uri="{9D8B030D-6E8A-4147-A177-3AD203B41FA5}">
                      <a16:colId xmlns:a16="http://schemas.microsoft.com/office/drawing/2014/main" xmlns="" val="3561891476"/>
                    </a:ext>
                  </a:extLst>
                </a:gridCol>
                <a:gridCol w="509655">
                  <a:extLst>
                    <a:ext uri="{9D8B030D-6E8A-4147-A177-3AD203B41FA5}">
                      <a16:colId xmlns:a16="http://schemas.microsoft.com/office/drawing/2014/main" xmlns="" val="987758665"/>
                    </a:ext>
                  </a:extLst>
                </a:gridCol>
                <a:gridCol w="746703">
                  <a:extLst>
                    <a:ext uri="{9D8B030D-6E8A-4147-A177-3AD203B41FA5}">
                      <a16:colId xmlns:a16="http://schemas.microsoft.com/office/drawing/2014/main" xmlns="" val="2966305415"/>
                    </a:ext>
                  </a:extLst>
                </a:gridCol>
                <a:gridCol w="746703">
                  <a:extLst>
                    <a:ext uri="{9D8B030D-6E8A-4147-A177-3AD203B41FA5}">
                      <a16:colId xmlns:a16="http://schemas.microsoft.com/office/drawing/2014/main" xmlns="" val="3231006713"/>
                    </a:ext>
                  </a:extLst>
                </a:gridCol>
                <a:gridCol w="663736">
                  <a:extLst>
                    <a:ext uri="{9D8B030D-6E8A-4147-A177-3AD203B41FA5}">
                      <a16:colId xmlns:a16="http://schemas.microsoft.com/office/drawing/2014/main" xmlns="" val="3698901769"/>
                    </a:ext>
                  </a:extLst>
                </a:gridCol>
                <a:gridCol w="509655">
                  <a:extLst>
                    <a:ext uri="{9D8B030D-6E8A-4147-A177-3AD203B41FA5}">
                      <a16:colId xmlns:a16="http://schemas.microsoft.com/office/drawing/2014/main" xmlns="" val="1057604785"/>
                    </a:ext>
                  </a:extLst>
                </a:gridCol>
              </a:tblGrid>
              <a:tr h="225460">
                <a:tc>
                  <a:txBody>
                    <a:bodyPr/>
                    <a:lstStyle/>
                    <a:p>
                      <a:pPr algn="l" rtl="0" fontAlgn="ctr"/>
                      <a:r>
                        <a:rPr lang="en-ZA" sz="1200" b="0" i="0" u="none" strike="noStrike" dirty="0">
                          <a:solidFill>
                            <a:srgbClr val="000000"/>
                          </a:solidFill>
                          <a:effectLst/>
                          <a:latin typeface="Calibri" panose="020F0502020204030204" pitchFamily="34" charset="0"/>
                        </a:rPr>
                        <a:t> </a:t>
                      </a:r>
                    </a:p>
                  </a:txBody>
                  <a:tcPr marL="6839" marR="6839" marT="683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rtl="0" fontAlgn="ctr"/>
                      <a:r>
                        <a:rPr lang="en-ZA" sz="1200" b="1" i="0" u="none" strike="noStrike" dirty="0">
                          <a:solidFill>
                            <a:srgbClr val="000000"/>
                          </a:solidFill>
                          <a:effectLst/>
                          <a:latin typeface="Calibri" panose="020F0502020204030204" pitchFamily="34" charset="0"/>
                        </a:rPr>
                        <a:t>2021/22</a:t>
                      </a:r>
                    </a:p>
                  </a:txBody>
                  <a:tcPr marL="6839" marR="6839" marT="6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rtl="0" fontAlgn="ctr"/>
                      <a:r>
                        <a:rPr lang="en-ZA" sz="1200" b="1" i="0" u="none" strike="noStrike" dirty="0">
                          <a:solidFill>
                            <a:srgbClr val="000000"/>
                          </a:solidFill>
                          <a:effectLst/>
                          <a:latin typeface="Calibri" panose="020F0502020204030204" pitchFamily="34" charset="0"/>
                        </a:rPr>
                        <a:t>2022/23</a:t>
                      </a:r>
                    </a:p>
                  </a:txBody>
                  <a:tcPr marL="6839" marR="6839" marT="683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246979232"/>
                  </a:ext>
                </a:extLst>
              </a:tr>
              <a:tr h="442792">
                <a:tc>
                  <a:txBody>
                    <a:bodyPr/>
                    <a:lstStyle/>
                    <a:p>
                      <a:pPr algn="l" rtl="0" fontAlgn="ctr"/>
                      <a:r>
                        <a:rPr lang="en-ZA" sz="1200" b="0" i="0" u="none" strike="noStrike" dirty="0">
                          <a:solidFill>
                            <a:srgbClr val="000000"/>
                          </a:solidFill>
                          <a:effectLst/>
                          <a:latin typeface="Calibri" panose="020F0502020204030204" pitchFamily="34" charset="0"/>
                        </a:rPr>
                        <a:t>R million</a:t>
                      </a:r>
                    </a:p>
                  </a:txBody>
                  <a:tcPr marL="6839" marR="6839" marT="683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 2020 MTEF </a:t>
                      </a:r>
                    </a:p>
                  </a:txBody>
                  <a:tcPr marL="6839" marR="6839" marT="683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 2021 MTEF </a:t>
                      </a:r>
                    </a:p>
                  </a:txBody>
                  <a:tcPr marL="6839" marR="6839" marT="683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 Diff. </a:t>
                      </a:r>
                    </a:p>
                  </a:txBody>
                  <a:tcPr marL="6839" marR="6839" marT="683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a:t>
                      </a:r>
                    </a:p>
                  </a:txBody>
                  <a:tcPr marL="6839" marR="6839" marT="6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 2020 MTEF </a:t>
                      </a:r>
                    </a:p>
                  </a:txBody>
                  <a:tcPr marL="6839" marR="6839" marT="683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 2021 MTEF </a:t>
                      </a:r>
                    </a:p>
                  </a:txBody>
                  <a:tcPr marL="6839" marR="6839" marT="683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 Diff. </a:t>
                      </a:r>
                    </a:p>
                  </a:txBody>
                  <a:tcPr marL="6839" marR="6839" marT="683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a:t>
                      </a:r>
                    </a:p>
                  </a:txBody>
                  <a:tcPr marL="6839" marR="6839" marT="683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413682337"/>
                  </a:ext>
                </a:extLst>
              </a:tr>
              <a:tr h="225460">
                <a:tc>
                  <a:txBody>
                    <a:bodyPr/>
                    <a:lstStyle/>
                    <a:p>
                      <a:pPr algn="l" rtl="0" fontAlgn="ctr"/>
                      <a:r>
                        <a:rPr lang="en-ZA" sz="1200" b="0" i="0" u="none" strike="noStrike" dirty="0">
                          <a:solidFill>
                            <a:srgbClr val="000000"/>
                          </a:solidFill>
                          <a:effectLst/>
                          <a:latin typeface="Calibri" panose="020F0502020204030204" pitchFamily="34" charset="0"/>
                        </a:rPr>
                        <a:t>1. Administration</a:t>
                      </a:r>
                    </a:p>
                  </a:txBody>
                  <a:tcPr marL="6839" marR="6839" marT="683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727.6</a:t>
                      </a:r>
                    </a:p>
                  </a:txBody>
                  <a:tcPr marL="6839" marR="82068" marT="683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816.3</a:t>
                      </a:r>
                    </a:p>
                  </a:txBody>
                  <a:tcPr marL="6839" marR="82068" marT="6839"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88.7</a:t>
                      </a:r>
                    </a:p>
                  </a:txBody>
                  <a:tcPr marL="6839" marR="82068" marT="683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0.1%</a:t>
                      </a:r>
                    </a:p>
                  </a:txBody>
                  <a:tcPr marL="6839" marR="6839" marT="6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722.1</a:t>
                      </a:r>
                    </a:p>
                  </a:txBody>
                  <a:tcPr marL="6839" marR="82068" marT="683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818.4</a:t>
                      </a:r>
                    </a:p>
                  </a:txBody>
                  <a:tcPr marL="6839" marR="82068" marT="6839"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96.2</a:t>
                      </a:r>
                    </a:p>
                  </a:txBody>
                  <a:tcPr marL="6839" marR="82068" marT="683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0.2%</a:t>
                      </a:r>
                    </a:p>
                  </a:txBody>
                  <a:tcPr marL="6839" marR="6839" marT="683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xmlns="" val="2976015655"/>
                  </a:ext>
                </a:extLst>
              </a:tr>
              <a:tr h="225460">
                <a:tc>
                  <a:txBody>
                    <a:bodyPr/>
                    <a:lstStyle/>
                    <a:p>
                      <a:pPr algn="l" rtl="0" fontAlgn="ctr"/>
                      <a:r>
                        <a:rPr lang="en-ZA" sz="1200" b="0" i="0" u="none" strike="noStrike" dirty="0">
                          <a:solidFill>
                            <a:srgbClr val="000000"/>
                          </a:solidFill>
                          <a:effectLst/>
                          <a:latin typeface="Calibri" panose="020F0502020204030204" pitchFamily="34" charset="0"/>
                        </a:rPr>
                        <a:t>2. National Health Insurance</a:t>
                      </a:r>
                    </a:p>
                  </a:txBody>
                  <a:tcPr marL="6839" marR="6839" marT="6839"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1 499.5</a:t>
                      </a:r>
                    </a:p>
                  </a:txBody>
                  <a:tcPr marL="6839" marR="82068" marT="68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1 340.5</a:t>
                      </a:r>
                    </a:p>
                  </a:txBody>
                  <a:tcPr marL="6839" marR="82068" marT="6839" marB="0" anchor="ctr">
                    <a:lnL>
                      <a:noFill/>
                    </a:lnL>
                    <a:lnR>
                      <a:noFill/>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(159.0)</a:t>
                      </a:r>
                    </a:p>
                  </a:txBody>
                  <a:tcPr marL="6839" marR="82068" marT="6839"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-0.3%</a:t>
                      </a:r>
                    </a:p>
                  </a:txBody>
                  <a:tcPr marL="6839" marR="6839" marT="6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1 525.3</a:t>
                      </a:r>
                    </a:p>
                  </a:txBody>
                  <a:tcPr marL="6839" marR="82068" marT="68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1 437.0</a:t>
                      </a:r>
                    </a:p>
                  </a:txBody>
                  <a:tcPr marL="6839" marR="82068" marT="6839" marB="0" anchor="ctr">
                    <a:lnL>
                      <a:noFill/>
                    </a:lnL>
                    <a:lnR>
                      <a:noFill/>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(88.3)</a:t>
                      </a:r>
                    </a:p>
                  </a:txBody>
                  <a:tcPr marL="6839" marR="82068" marT="6839"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-0.1%</a:t>
                      </a:r>
                    </a:p>
                  </a:txBody>
                  <a:tcPr marL="6839" marR="6839" marT="68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xmlns="" val="3515843849"/>
                  </a:ext>
                </a:extLst>
              </a:tr>
              <a:tr h="225460">
                <a:tc>
                  <a:txBody>
                    <a:bodyPr/>
                    <a:lstStyle/>
                    <a:p>
                      <a:pPr algn="l" rtl="0" fontAlgn="ctr"/>
                      <a:r>
                        <a:rPr lang="en-ZA" sz="1200" b="0" i="0" u="none" strike="noStrike" dirty="0">
                          <a:solidFill>
                            <a:srgbClr val="000000"/>
                          </a:solidFill>
                          <a:effectLst/>
                          <a:latin typeface="Calibri" panose="020F0502020204030204" pitchFamily="34" charset="0"/>
                        </a:rPr>
                        <a:t>3. Communicable and Non-communicable Diseases</a:t>
                      </a:r>
                    </a:p>
                  </a:txBody>
                  <a:tcPr marL="6839" marR="6839" marT="6839"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28 782.9</a:t>
                      </a:r>
                    </a:p>
                  </a:txBody>
                  <a:tcPr marL="6839" marR="82068" marT="68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32 605.4</a:t>
                      </a:r>
                    </a:p>
                  </a:txBody>
                  <a:tcPr marL="6839" marR="82068" marT="6839" marB="0" anchor="ctr">
                    <a:lnL>
                      <a:noFill/>
                    </a:lnL>
                    <a:lnR>
                      <a:noFill/>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3 822.5</a:t>
                      </a:r>
                    </a:p>
                  </a:txBody>
                  <a:tcPr marL="6839" marR="82068" marT="6839"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6.3%</a:t>
                      </a:r>
                    </a:p>
                  </a:txBody>
                  <a:tcPr marL="6839" marR="6839" marT="6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30 279.3</a:t>
                      </a:r>
                    </a:p>
                  </a:txBody>
                  <a:tcPr marL="6839" marR="82068" marT="68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30 674.2</a:t>
                      </a:r>
                    </a:p>
                  </a:txBody>
                  <a:tcPr marL="6839" marR="82068" marT="6839" marB="0" anchor="ctr">
                    <a:lnL>
                      <a:noFill/>
                    </a:lnL>
                    <a:lnR>
                      <a:noFill/>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394.9</a:t>
                      </a:r>
                    </a:p>
                  </a:txBody>
                  <a:tcPr marL="6839" marR="82068" marT="6839"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0.6%</a:t>
                      </a:r>
                    </a:p>
                  </a:txBody>
                  <a:tcPr marL="6839" marR="6839" marT="68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xmlns="" val="2832945152"/>
                  </a:ext>
                </a:extLst>
              </a:tr>
              <a:tr h="225460">
                <a:tc>
                  <a:txBody>
                    <a:bodyPr/>
                    <a:lstStyle/>
                    <a:p>
                      <a:pPr algn="l" rtl="0" fontAlgn="ctr"/>
                      <a:r>
                        <a:rPr lang="en-ZA" sz="1200" b="0" i="0" u="none" strike="noStrike" dirty="0">
                          <a:solidFill>
                            <a:srgbClr val="000000"/>
                          </a:solidFill>
                          <a:effectLst/>
                          <a:latin typeface="Calibri" panose="020F0502020204030204" pitchFamily="34" charset="0"/>
                        </a:rPr>
                        <a:t>4. Primary Health Care</a:t>
                      </a:r>
                    </a:p>
                  </a:txBody>
                  <a:tcPr marL="6839" marR="6839" marT="6839"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254.2</a:t>
                      </a:r>
                    </a:p>
                  </a:txBody>
                  <a:tcPr marL="6839" marR="82068" marT="68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222.3</a:t>
                      </a:r>
                    </a:p>
                  </a:txBody>
                  <a:tcPr marL="6839" marR="82068" marT="6839" marB="0" anchor="ctr">
                    <a:lnL>
                      <a:noFill/>
                    </a:lnL>
                    <a:lnR>
                      <a:noFill/>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(31.9)</a:t>
                      </a:r>
                    </a:p>
                  </a:txBody>
                  <a:tcPr marL="6839" marR="82068" marT="6839"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-0.1%</a:t>
                      </a:r>
                    </a:p>
                  </a:txBody>
                  <a:tcPr marL="6839" marR="6839" marT="6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265.4</a:t>
                      </a:r>
                    </a:p>
                  </a:txBody>
                  <a:tcPr marL="6839" marR="82068" marT="68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223.5</a:t>
                      </a:r>
                    </a:p>
                  </a:txBody>
                  <a:tcPr marL="6839" marR="82068" marT="6839" marB="0" anchor="ctr">
                    <a:lnL>
                      <a:noFill/>
                    </a:lnL>
                    <a:lnR>
                      <a:noFill/>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(41.9)</a:t>
                      </a:r>
                    </a:p>
                  </a:txBody>
                  <a:tcPr marL="6839" marR="82068" marT="6839"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-0.1%</a:t>
                      </a:r>
                    </a:p>
                  </a:txBody>
                  <a:tcPr marL="6839" marR="6839" marT="68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xmlns="" val="2130150056"/>
                  </a:ext>
                </a:extLst>
              </a:tr>
              <a:tr h="225460">
                <a:tc>
                  <a:txBody>
                    <a:bodyPr/>
                    <a:lstStyle/>
                    <a:p>
                      <a:pPr algn="l" rtl="0" fontAlgn="ctr"/>
                      <a:r>
                        <a:rPr lang="en-ZA" sz="1200" b="0" i="0" u="none" strike="noStrike" dirty="0">
                          <a:solidFill>
                            <a:srgbClr val="000000"/>
                          </a:solidFill>
                          <a:effectLst/>
                          <a:latin typeface="Calibri" panose="020F0502020204030204" pitchFamily="34" charset="0"/>
                        </a:rPr>
                        <a:t>5. Hospital Systems</a:t>
                      </a:r>
                    </a:p>
                  </a:txBody>
                  <a:tcPr marL="6839" marR="6839" marT="6839"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22 863.1</a:t>
                      </a:r>
                    </a:p>
                  </a:txBody>
                  <a:tcPr marL="6839" marR="82068" marT="68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21 372.3</a:t>
                      </a:r>
                    </a:p>
                  </a:txBody>
                  <a:tcPr marL="6839" marR="82068" marT="6839" marB="0" anchor="ctr">
                    <a:lnL>
                      <a:noFill/>
                    </a:lnL>
                    <a:lnR>
                      <a:noFill/>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(1 490.8)</a:t>
                      </a:r>
                    </a:p>
                  </a:txBody>
                  <a:tcPr marL="6839" marR="82068" marT="6839"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-2.5%</a:t>
                      </a:r>
                    </a:p>
                  </a:txBody>
                  <a:tcPr marL="6839" marR="6839" marT="6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23 953.0</a:t>
                      </a:r>
                    </a:p>
                  </a:txBody>
                  <a:tcPr marL="6839" marR="82068" marT="68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22 439.9</a:t>
                      </a:r>
                    </a:p>
                  </a:txBody>
                  <a:tcPr marL="6839" marR="82068" marT="6839" marB="0" anchor="ctr">
                    <a:lnL>
                      <a:noFill/>
                    </a:lnL>
                    <a:lnR>
                      <a:noFill/>
                    </a:lnR>
                    <a:lnT>
                      <a:noFill/>
                    </a:lnT>
                    <a:lnB>
                      <a:noFill/>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(1 513.1)</a:t>
                      </a:r>
                    </a:p>
                  </a:txBody>
                  <a:tcPr marL="6839" marR="82068" marT="6839"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-2.4%</a:t>
                      </a:r>
                    </a:p>
                  </a:txBody>
                  <a:tcPr marL="6839" marR="6839" marT="68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xmlns="" val="738715828"/>
                  </a:ext>
                </a:extLst>
              </a:tr>
              <a:tr h="244117">
                <a:tc>
                  <a:txBody>
                    <a:bodyPr/>
                    <a:lstStyle/>
                    <a:p>
                      <a:pPr algn="l" rtl="0" fontAlgn="ctr"/>
                      <a:r>
                        <a:rPr lang="en-US" sz="1200" b="0" i="0" u="none" strike="noStrike" dirty="0">
                          <a:solidFill>
                            <a:srgbClr val="000000"/>
                          </a:solidFill>
                          <a:effectLst/>
                          <a:latin typeface="Calibri" panose="020F0502020204030204" pitchFamily="34" charset="0"/>
                        </a:rPr>
                        <a:t>6. Health System Governance and Human Resources</a:t>
                      </a:r>
                    </a:p>
                  </a:txBody>
                  <a:tcPr marL="6839" marR="6839" marT="683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6 511.1</a:t>
                      </a:r>
                    </a:p>
                  </a:txBody>
                  <a:tcPr marL="6839" marR="82068" marT="683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6 186.5</a:t>
                      </a:r>
                    </a:p>
                  </a:txBody>
                  <a:tcPr marL="6839" marR="82068" marT="683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(324.6)</a:t>
                      </a:r>
                    </a:p>
                  </a:txBody>
                  <a:tcPr marL="6839" marR="82068" marT="683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-0.5%</a:t>
                      </a:r>
                    </a:p>
                  </a:txBody>
                  <a:tcPr marL="6839" marR="6839" marT="6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6 745.8</a:t>
                      </a:r>
                    </a:p>
                  </a:txBody>
                  <a:tcPr marL="6839" marR="82068" marT="683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6 062.5</a:t>
                      </a:r>
                    </a:p>
                  </a:txBody>
                  <a:tcPr marL="6839" marR="82068" marT="683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(683.3)</a:t>
                      </a:r>
                    </a:p>
                  </a:txBody>
                  <a:tcPr marL="6839" marR="82068" marT="683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-1.1%</a:t>
                      </a:r>
                    </a:p>
                  </a:txBody>
                  <a:tcPr marL="6839" marR="6839" marT="683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061054299"/>
                  </a:ext>
                </a:extLst>
              </a:tr>
              <a:tr h="225460">
                <a:tc>
                  <a:txBody>
                    <a:bodyPr/>
                    <a:lstStyle/>
                    <a:p>
                      <a:pPr algn="l" rtl="0" fontAlgn="ctr"/>
                      <a:r>
                        <a:rPr lang="en-ZA" sz="1200" b="1" i="0" u="none" strike="noStrike" dirty="0">
                          <a:solidFill>
                            <a:srgbClr val="000000"/>
                          </a:solidFill>
                          <a:effectLst/>
                          <a:latin typeface="Calibri" panose="020F0502020204030204" pitchFamily="34" charset="0"/>
                        </a:rPr>
                        <a:t>Total expenditure estimates</a:t>
                      </a:r>
                    </a:p>
                  </a:txBody>
                  <a:tcPr marL="6839" marR="6839" marT="683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60 638.3</a:t>
                      </a:r>
                    </a:p>
                  </a:txBody>
                  <a:tcPr marL="6839" marR="82068" marT="683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62 543.3</a:t>
                      </a:r>
                    </a:p>
                  </a:txBody>
                  <a:tcPr marL="6839" marR="82068" marT="683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1 905.0</a:t>
                      </a:r>
                    </a:p>
                  </a:txBody>
                  <a:tcPr marL="6839" marR="82068" marT="683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3.1%</a:t>
                      </a:r>
                    </a:p>
                  </a:txBody>
                  <a:tcPr marL="6839" marR="6839" marT="6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63 491.0</a:t>
                      </a:r>
                    </a:p>
                  </a:txBody>
                  <a:tcPr marL="6839" marR="82068" marT="683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61 655.4</a:t>
                      </a:r>
                    </a:p>
                  </a:txBody>
                  <a:tcPr marL="6839" marR="82068" marT="683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200" b="0" i="0" u="none" strike="noStrike" dirty="0">
                          <a:solidFill>
                            <a:srgbClr val="000000"/>
                          </a:solidFill>
                          <a:effectLst/>
                          <a:latin typeface="Calibri" panose="020F0502020204030204" pitchFamily="34" charset="0"/>
                        </a:rPr>
                        <a:t>(1 835.6)</a:t>
                      </a:r>
                    </a:p>
                  </a:txBody>
                  <a:tcPr marL="6839" marR="82068" marT="683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-2.9%</a:t>
                      </a:r>
                    </a:p>
                  </a:txBody>
                  <a:tcPr marL="6839" marR="6839" marT="683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209402238"/>
                  </a:ext>
                </a:extLst>
              </a:tr>
            </a:tbl>
          </a:graphicData>
        </a:graphic>
      </p:graphicFrame>
      <p:sp>
        <p:nvSpPr>
          <p:cNvPr id="5" name="Slide Number Placeholder 4"/>
          <p:cNvSpPr>
            <a:spLocks noGrp="1"/>
          </p:cNvSpPr>
          <p:nvPr>
            <p:ph type="sldNum" sz="quarter" idx="12"/>
          </p:nvPr>
        </p:nvSpPr>
        <p:spPr/>
        <p:txBody>
          <a:bodyPr/>
          <a:lstStyle/>
          <a:p>
            <a:fld id="{AC57FB67-5201-4263-A749-74A8A000A585}" type="slidenum">
              <a:rPr lang="en-ZA" smtClean="0"/>
              <a:pPr/>
              <a:t>11</a:t>
            </a:fld>
            <a:endParaRPr lang="en-ZA" dirty="0"/>
          </a:p>
        </p:txBody>
      </p:sp>
      <p:sp>
        <p:nvSpPr>
          <p:cNvPr id="14" name="TextBox 13"/>
          <p:cNvSpPr txBox="1"/>
          <p:nvPr/>
        </p:nvSpPr>
        <p:spPr>
          <a:xfrm>
            <a:off x="303052" y="3845399"/>
            <a:ext cx="8557457" cy="2492990"/>
          </a:xfrm>
          <a:prstGeom prst="rect">
            <a:avLst/>
          </a:prstGeom>
          <a:noFill/>
        </p:spPr>
        <p:txBody>
          <a:bodyPr wrap="square" rtlCol="0">
            <a:spAutoFit/>
          </a:bodyPr>
          <a:lstStyle/>
          <a:p>
            <a:pPr marL="285750" indent="-285750" algn="l">
              <a:buFont typeface="Arial" panose="020B0604020202020204" pitchFamily="34" charset="0"/>
              <a:buChar char="•"/>
            </a:pPr>
            <a:r>
              <a:rPr lang="en-US" sz="1300" b="0" i="0" u="none" strike="noStrike" baseline="0" dirty="0">
                <a:latin typeface="Times New Roman" panose="02020603050405020304" pitchFamily="18" charset="0"/>
                <a:cs typeface="Times New Roman" panose="02020603050405020304" pitchFamily="18" charset="0"/>
              </a:rPr>
              <a:t>Over the 2021 MTEF, an additional R9 billion has been allocated to the department’s baseline (R6 billion in 2021/22 and R3 billion in 2022/23). Of this amount, R6.5 billion is ring‐fenced in the </a:t>
            </a:r>
            <a:r>
              <a:rPr lang="en-US" sz="1300" b="1" i="1" u="none" strike="noStrike" baseline="0" dirty="0">
                <a:latin typeface="Times New Roman" panose="02020603050405020304" pitchFamily="18" charset="0"/>
                <a:cs typeface="Times New Roman" panose="02020603050405020304" pitchFamily="18" charset="0"/>
              </a:rPr>
              <a:t>Communicable and Noncommunicable Diseases </a:t>
            </a:r>
            <a:r>
              <a:rPr lang="en-US" sz="1300" b="0" i="0" u="none" strike="noStrike" baseline="0" dirty="0">
                <a:latin typeface="Times New Roman" panose="02020603050405020304" pitchFamily="18" charset="0"/>
                <a:cs typeface="Times New Roman" panose="02020603050405020304" pitchFamily="18" charset="0"/>
              </a:rPr>
              <a:t>programme to fund the procurement and distribution of COVID-19 vaccines.</a:t>
            </a:r>
            <a:r>
              <a:rPr lang="en-ZA" sz="1300" b="0" i="0" u="none" strike="noStrike" baseline="0" dirty="0">
                <a:latin typeface="Times New Roman" panose="02020603050405020304" pitchFamily="18" charset="0"/>
                <a:cs typeface="Times New Roman" panose="02020603050405020304" pitchFamily="18" charset="0"/>
              </a:rPr>
              <a:t> Should the need arise, the additional allocation of funding regarding vaccine rollouts would be generated through the government’s contingency reserves and cross-subsidised from the vaccines to the private sector.</a:t>
            </a:r>
            <a:r>
              <a:rPr lang="en-ZA" sz="1300" dirty="0">
                <a:latin typeface="Times New Roman" panose="02020603050405020304" pitchFamily="18" charset="0"/>
                <a:cs typeface="Times New Roman" panose="02020603050405020304" pitchFamily="18" charset="0"/>
              </a:rPr>
              <a:t> </a:t>
            </a:r>
          </a:p>
          <a:p>
            <a:pPr marL="285750" indent="-285750" algn="l">
              <a:buFont typeface="Arial" panose="020B0604020202020204" pitchFamily="34" charset="0"/>
              <a:buChar char="•"/>
            </a:pPr>
            <a:r>
              <a:rPr lang="en-US" sz="1300" dirty="0">
                <a:latin typeface="Times New Roman" panose="02020603050405020304" pitchFamily="18" charset="0"/>
                <a:cs typeface="Times New Roman" panose="02020603050405020304" pitchFamily="18" charset="0"/>
              </a:rPr>
              <a:t>T</a:t>
            </a:r>
            <a:r>
              <a:rPr lang="en-US" sz="1300" b="0" i="0" u="none" strike="noStrike" baseline="0" dirty="0">
                <a:latin typeface="Times New Roman" panose="02020603050405020304" pitchFamily="18" charset="0"/>
                <a:cs typeface="Times New Roman" panose="02020603050405020304" pitchFamily="18" charset="0"/>
              </a:rPr>
              <a:t>he </a:t>
            </a:r>
            <a:r>
              <a:rPr lang="en-US" sz="1300" b="1" i="1" dirty="0">
                <a:latin typeface="Times New Roman" panose="02020603050405020304" pitchFamily="18" charset="0"/>
                <a:cs typeface="Times New Roman" panose="02020603050405020304" pitchFamily="18" charset="0"/>
              </a:rPr>
              <a:t>N</a:t>
            </a:r>
            <a:r>
              <a:rPr lang="en-US" sz="1300" b="1" i="1" u="none" strike="noStrike" baseline="0" dirty="0">
                <a:latin typeface="Times New Roman" panose="02020603050405020304" pitchFamily="18" charset="0"/>
                <a:cs typeface="Times New Roman" panose="02020603050405020304" pitchFamily="18" charset="0"/>
              </a:rPr>
              <a:t>ational </a:t>
            </a:r>
            <a:r>
              <a:rPr lang="en-US" sz="1300" b="1" i="1" dirty="0">
                <a:latin typeface="Times New Roman" panose="02020603050405020304" pitchFamily="18" charset="0"/>
                <a:cs typeface="Times New Roman" panose="02020603050405020304" pitchFamily="18" charset="0"/>
              </a:rPr>
              <a:t>H</a:t>
            </a:r>
            <a:r>
              <a:rPr lang="en-US" sz="1300" b="1" i="1" u="none" strike="noStrike" baseline="0" dirty="0">
                <a:latin typeface="Times New Roman" panose="02020603050405020304" pitchFamily="18" charset="0"/>
                <a:cs typeface="Times New Roman" panose="02020603050405020304" pitchFamily="18" charset="0"/>
              </a:rPr>
              <a:t>ealth </a:t>
            </a:r>
            <a:r>
              <a:rPr lang="en-US" sz="1300" b="1" i="1" dirty="0">
                <a:latin typeface="Times New Roman" panose="02020603050405020304" pitchFamily="18" charset="0"/>
                <a:cs typeface="Times New Roman" panose="02020603050405020304" pitchFamily="18" charset="0"/>
              </a:rPr>
              <a:t>I</a:t>
            </a:r>
            <a:r>
              <a:rPr lang="en-US" sz="1300" b="1" i="1" u="none" strike="noStrike" baseline="0" dirty="0">
                <a:latin typeface="Times New Roman" panose="02020603050405020304" pitchFamily="18" charset="0"/>
                <a:cs typeface="Times New Roman" panose="02020603050405020304" pitchFamily="18" charset="0"/>
              </a:rPr>
              <a:t>nsurance (NHI) </a:t>
            </a:r>
            <a:r>
              <a:rPr lang="en-US" sz="1300" b="1" i="1" dirty="0">
                <a:latin typeface="Times New Roman" panose="02020603050405020304" pitchFamily="18" charset="0"/>
                <a:cs typeface="Times New Roman" panose="02020603050405020304" pitchFamily="18" charset="0"/>
              </a:rPr>
              <a:t>I</a:t>
            </a:r>
            <a:r>
              <a:rPr lang="en-US" sz="1300" b="1" i="1" u="none" strike="noStrike" baseline="0" dirty="0">
                <a:latin typeface="Times New Roman" panose="02020603050405020304" pitchFamily="18" charset="0"/>
                <a:cs typeface="Times New Roman" panose="02020603050405020304" pitchFamily="18" charset="0"/>
              </a:rPr>
              <a:t>ndirect </a:t>
            </a:r>
            <a:r>
              <a:rPr lang="en-US" sz="1300" b="1" i="1" dirty="0">
                <a:latin typeface="Times New Roman" panose="02020603050405020304" pitchFamily="18" charset="0"/>
                <a:cs typeface="Times New Roman" panose="02020603050405020304" pitchFamily="18" charset="0"/>
              </a:rPr>
              <a:t>G</a:t>
            </a:r>
            <a:r>
              <a:rPr lang="en-US" sz="1300" b="1" i="1" u="none" strike="noStrike" baseline="0" dirty="0">
                <a:latin typeface="Times New Roman" panose="02020603050405020304" pitchFamily="18" charset="0"/>
                <a:cs typeface="Times New Roman" panose="02020603050405020304" pitchFamily="18" charset="0"/>
              </a:rPr>
              <a:t>rant </a:t>
            </a:r>
            <a:r>
              <a:rPr lang="en-US" sz="1300" b="0" u="none" strike="noStrike" baseline="0" dirty="0">
                <a:latin typeface="Times New Roman" panose="02020603050405020304" pitchFamily="18" charset="0"/>
                <a:cs typeface="Times New Roman" panose="02020603050405020304" pitchFamily="18" charset="0"/>
              </a:rPr>
              <a:t>is purposed to </a:t>
            </a:r>
            <a:r>
              <a:rPr lang="en-US" sz="1300" b="0" i="0" u="none" strike="noStrike" baseline="0" dirty="0">
                <a:latin typeface="Times New Roman" panose="02020603050405020304" pitchFamily="18" charset="0"/>
                <a:cs typeface="Times New Roman" panose="02020603050405020304" pitchFamily="18" charset="0"/>
              </a:rPr>
              <a:t>strengthen the health system in preparation for NHI </a:t>
            </a:r>
            <a:r>
              <a:rPr lang="en-US" sz="1300" dirty="0">
                <a:latin typeface="Times New Roman" panose="02020603050405020304" pitchFamily="18" charset="0"/>
                <a:cs typeface="Times New Roman" panose="02020603050405020304" pitchFamily="18" charset="0"/>
              </a:rPr>
              <a:t>rollout</a:t>
            </a:r>
            <a:r>
              <a:rPr lang="en-US" sz="1300" b="0" i="0" u="none" strike="noStrike" baseline="0" dirty="0">
                <a:latin typeface="Times New Roman" panose="02020603050405020304" pitchFamily="18" charset="0"/>
                <a:cs typeface="Times New Roman" panose="02020603050405020304" pitchFamily="18" charset="0"/>
              </a:rPr>
              <a:t>. A R4.4 billion allocation to the </a:t>
            </a:r>
            <a:r>
              <a:rPr lang="en-US" sz="1300" b="1" i="1" dirty="0">
                <a:latin typeface="Times New Roman" panose="02020603050405020304" pitchFamily="18" charset="0"/>
                <a:cs typeface="Times New Roman" panose="02020603050405020304" pitchFamily="18" charset="0"/>
              </a:rPr>
              <a:t>h</a:t>
            </a:r>
            <a:r>
              <a:rPr lang="en-US" sz="1300" b="1" i="1" u="none" strike="noStrike" baseline="0" dirty="0">
                <a:latin typeface="Times New Roman" panose="02020603050405020304" pitchFamily="18" charset="0"/>
                <a:cs typeface="Times New Roman" panose="02020603050405020304" pitchFamily="18" charset="0"/>
              </a:rPr>
              <a:t>ealth facility </a:t>
            </a:r>
            <a:r>
              <a:rPr lang="en-ZA" sz="1300" b="1" i="1" u="none" strike="noStrike" baseline="0" dirty="0">
                <a:latin typeface="Times New Roman" panose="02020603050405020304" pitchFamily="18" charset="0"/>
                <a:cs typeface="Times New Roman" panose="02020603050405020304" pitchFamily="18" charset="0"/>
              </a:rPr>
              <a:t>revitalisation</a:t>
            </a:r>
            <a:r>
              <a:rPr lang="en-US" sz="1300" b="1" i="1" u="none" strike="noStrike" baseline="0" dirty="0">
                <a:latin typeface="Times New Roman" panose="02020603050405020304" pitchFamily="18" charset="0"/>
                <a:cs typeface="Times New Roman" panose="02020603050405020304" pitchFamily="18" charset="0"/>
              </a:rPr>
              <a:t> </a:t>
            </a:r>
            <a:r>
              <a:rPr lang="en-US" sz="1300" b="1" i="0" u="none" strike="noStrike" baseline="0" dirty="0">
                <a:latin typeface="Times New Roman" panose="02020603050405020304" pitchFamily="18" charset="0"/>
                <a:cs typeface="Times New Roman" panose="02020603050405020304" pitchFamily="18" charset="0"/>
              </a:rPr>
              <a:t>component of the NHI </a:t>
            </a:r>
            <a:r>
              <a:rPr lang="en-US" sz="1300" b="1" dirty="0">
                <a:latin typeface="Times New Roman" panose="02020603050405020304" pitchFamily="18" charset="0"/>
                <a:cs typeface="Times New Roman" panose="02020603050405020304" pitchFamily="18" charset="0"/>
              </a:rPr>
              <a:t>Indirect Grant</a:t>
            </a:r>
            <a:r>
              <a:rPr lang="en-ZA" sz="1300" b="0" i="0" u="none" strike="noStrike" baseline="0" dirty="0">
                <a:latin typeface="Times New Roman" panose="02020603050405020304" pitchFamily="18" charset="0"/>
                <a:cs typeface="Times New Roman" panose="02020603050405020304" pitchFamily="18" charset="0"/>
              </a:rPr>
              <a:t> is to be transferred to provincial departments of health through the </a:t>
            </a:r>
            <a:r>
              <a:rPr lang="en-ZA" sz="1300" b="1" i="1" u="none" strike="noStrike" baseline="0" dirty="0">
                <a:latin typeface="Times New Roman" panose="02020603050405020304" pitchFamily="18" charset="0"/>
                <a:cs typeface="Times New Roman" panose="02020603050405020304" pitchFamily="18" charset="0"/>
              </a:rPr>
              <a:t>Health Facilities Infrastructure Management </a:t>
            </a:r>
            <a:r>
              <a:rPr lang="en-ZA" sz="1300" b="1" i="0" u="none" strike="noStrike" baseline="0" dirty="0">
                <a:latin typeface="Times New Roman" panose="02020603050405020304" pitchFamily="18" charset="0"/>
                <a:cs typeface="Times New Roman" panose="02020603050405020304" pitchFamily="18" charset="0"/>
              </a:rPr>
              <a:t>subprogramme </a:t>
            </a:r>
            <a:r>
              <a:rPr lang="en-ZA" sz="1300" b="0" i="0" u="none" strike="noStrike" baseline="0" dirty="0">
                <a:latin typeface="Times New Roman" panose="02020603050405020304" pitchFamily="18" charset="0"/>
                <a:cs typeface="Times New Roman" panose="02020603050405020304" pitchFamily="18" charset="0"/>
              </a:rPr>
              <a:t>in the </a:t>
            </a:r>
            <a:r>
              <a:rPr lang="en-ZA" sz="1300" b="1" i="1" u="none" strike="noStrike" baseline="0" dirty="0">
                <a:latin typeface="Times New Roman" panose="02020603050405020304" pitchFamily="18" charset="0"/>
                <a:cs typeface="Times New Roman" panose="02020603050405020304" pitchFamily="18" charset="0"/>
              </a:rPr>
              <a:t>Hospital Systems </a:t>
            </a:r>
            <a:r>
              <a:rPr lang="en-ZA" sz="1300" b="0" i="0" u="none" strike="noStrike" baseline="0" dirty="0">
                <a:latin typeface="Times New Roman" panose="02020603050405020304" pitchFamily="18" charset="0"/>
                <a:cs typeface="Times New Roman" panose="02020603050405020304" pitchFamily="18" charset="0"/>
              </a:rPr>
              <a:t>programme. </a:t>
            </a:r>
          </a:p>
          <a:p>
            <a:pPr algn="ctr"/>
            <a:endParaRPr lang="en-ZA" sz="1300" b="1" i="1" u="none" strike="noStrike" baseline="0" dirty="0">
              <a:latin typeface="Times New Roman" panose="02020603050405020304" pitchFamily="18" charset="0"/>
              <a:cs typeface="Times New Roman" panose="02020603050405020304" pitchFamily="18" charset="0"/>
            </a:endParaRPr>
          </a:p>
          <a:p>
            <a:pPr algn="ctr"/>
            <a:r>
              <a:rPr lang="en-ZA" sz="1300" b="1" i="1" u="none" strike="noStrike" baseline="0" dirty="0">
                <a:latin typeface="Times New Roman" panose="02020603050405020304" pitchFamily="18" charset="0"/>
                <a:cs typeface="Times New Roman" panose="02020603050405020304" pitchFamily="18" charset="0"/>
              </a:rPr>
              <a:t>FFC: The movement of funds </a:t>
            </a:r>
            <a:r>
              <a:rPr lang="en-ZA" sz="1300" b="1" i="1" dirty="0">
                <a:latin typeface="Times New Roman" panose="02020603050405020304" pitchFamily="18" charset="0"/>
                <a:cs typeface="Times New Roman" panose="02020603050405020304" pitchFamily="18" charset="0"/>
              </a:rPr>
              <a:t>between programmes and subprogrammes need to be made clearer to ensure function-funding alignment. </a:t>
            </a:r>
            <a:endParaRPr lang="en-ZA" sz="1200" b="1" i="1"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xmlns="" id="{25C74D11-D3F8-4A77-B4D2-FD527F30E5A3}"/>
              </a:ext>
            </a:extLst>
          </p:cNvPr>
          <p:cNvSpPr/>
          <p:nvPr/>
        </p:nvSpPr>
        <p:spPr>
          <a:xfrm>
            <a:off x="247683" y="2675155"/>
            <a:ext cx="8593265" cy="20241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0" name="Rectangle 39">
            <a:extLst>
              <a:ext uri="{FF2B5EF4-FFF2-40B4-BE49-F238E27FC236}">
                <a16:creationId xmlns:a16="http://schemas.microsoft.com/office/drawing/2014/main" xmlns="" id="{1181A3C8-E04E-4A46-831C-EB9927202B40}"/>
              </a:ext>
            </a:extLst>
          </p:cNvPr>
          <p:cNvSpPr/>
          <p:nvPr/>
        </p:nvSpPr>
        <p:spPr>
          <a:xfrm>
            <a:off x="267243" y="3093935"/>
            <a:ext cx="8593265" cy="24871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TextBox 8">
            <a:extLst>
              <a:ext uri="{FF2B5EF4-FFF2-40B4-BE49-F238E27FC236}">
                <a16:creationId xmlns:a16="http://schemas.microsoft.com/office/drawing/2014/main" xmlns="" id="{FC3E10D1-6278-4EEF-972D-62A245C21543}"/>
              </a:ext>
            </a:extLst>
          </p:cNvPr>
          <p:cNvSpPr txBox="1"/>
          <p:nvPr/>
        </p:nvSpPr>
        <p:spPr>
          <a:xfrm>
            <a:off x="1118231" y="6340827"/>
            <a:ext cx="2997937" cy="261610"/>
          </a:xfrm>
          <a:prstGeom prst="rect">
            <a:avLst/>
          </a:prstGeom>
          <a:noFill/>
        </p:spPr>
        <p:txBody>
          <a:bodyPr wrap="none" rtlCol="0">
            <a:spAutoFit/>
          </a:bodyPr>
          <a:lstStyle/>
          <a:p>
            <a:r>
              <a:rPr lang="en-ZA" sz="1100" dirty="0"/>
              <a:t>Source: Estimates of National Expenditure (2021)</a:t>
            </a:r>
          </a:p>
        </p:txBody>
      </p:sp>
    </p:spTree>
    <p:extLst>
      <p:ext uri="{BB962C8B-B14F-4D97-AF65-F5344CB8AC3E}">
        <p14:creationId xmlns:p14="http://schemas.microsoft.com/office/powerpoint/2010/main" xmlns="" val="3239557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dirty="0"/>
              <a:t>3. Departmental Budget Analysis</a:t>
            </a:r>
            <a:r>
              <a:rPr lang="en-ZA" sz="2800" dirty="0">
                <a:effectLst/>
              </a:rPr>
              <a:t/>
            </a:r>
            <a:br>
              <a:rPr lang="en-ZA" sz="2800" dirty="0">
                <a:effectLst/>
              </a:rPr>
            </a:br>
            <a:r>
              <a:rPr lang="en-ZA" sz="2800" dirty="0">
                <a:effectLst/>
              </a:rPr>
              <a:t>Personnel headcount and cost</a:t>
            </a:r>
          </a:p>
        </p:txBody>
      </p:sp>
      <p:sp>
        <p:nvSpPr>
          <p:cNvPr id="5" name="Slide Number Placeholder 4"/>
          <p:cNvSpPr>
            <a:spLocks noGrp="1"/>
          </p:cNvSpPr>
          <p:nvPr>
            <p:ph type="sldNum" sz="quarter" idx="12"/>
          </p:nvPr>
        </p:nvSpPr>
        <p:spPr/>
        <p:txBody>
          <a:bodyPr/>
          <a:lstStyle/>
          <a:p>
            <a:fld id="{AC57FB67-5201-4263-A749-74A8A000A585}" type="slidenum">
              <a:rPr lang="en-ZA" smtClean="0"/>
              <a:pPr/>
              <a:t>12</a:t>
            </a:fld>
            <a:endParaRPr lang="en-ZA" dirty="0"/>
          </a:p>
        </p:txBody>
      </p:sp>
      <p:sp>
        <p:nvSpPr>
          <p:cNvPr id="8" name="TextBox 7"/>
          <p:cNvSpPr txBox="1"/>
          <p:nvPr/>
        </p:nvSpPr>
        <p:spPr>
          <a:xfrm>
            <a:off x="5076056" y="1600199"/>
            <a:ext cx="3816423" cy="4201150"/>
          </a:xfrm>
          <a:prstGeom prst="rect">
            <a:avLst/>
          </a:prstGeom>
          <a:noFill/>
        </p:spPr>
        <p:txBody>
          <a:bodyPr wrap="square" rtlCol="0">
            <a:spAutoFit/>
          </a:bodyPr>
          <a:lstStyle/>
          <a:p>
            <a:pPr marL="285750" indent="-285750">
              <a:buFont typeface="Arial" panose="020B0604020202020204" pitchFamily="34" charset="0"/>
              <a:buChar char="•"/>
            </a:pPr>
            <a:r>
              <a:rPr lang="en-ZA" sz="1400" dirty="0">
                <a:latin typeface="Times New Roman" panose="02020603050405020304" pitchFamily="18" charset="0"/>
                <a:cs typeface="Times New Roman" panose="02020603050405020304" pitchFamily="18" charset="0"/>
              </a:rPr>
              <a:t>The substantial difference between the number of posts in 2020/21 and the 2021 MTEF for the junior, middle and senior management postings within the department is a cause for concern, decreasing from 910 in 2020/21 to 776 in 2021/22 for levels 7-16. It may suggest structural weaknesses in the operational and administrative consistency, capacity and capabilities of the department. </a:t>
            </a:r>
          </a:p>
          <a:p>
            <a:pPr marL="285750" indent="-285750">
              <a:buFont typeface="Arial" panose="020B0604020202020204" pitchFamily="34" charset="0"/>
              <a:buChar char="•"/>
            </a:pPr>
            <a:endParaRPr lang="en-ZA" sz="1400" dirty="0">
              <a:highlight>
                <a:srgbClr val="FFFF00"/>
              </a:highlight>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ZA" sz="1400" dirty="0">
                <a:latin typeface="Times New Roman" panose="02020603050405020304" pitchFamily="18" charset="0"/>
                <a:cs typeface="Times New Roman" panose="02020603050405020304" pitchFamily="18" charset="0"/>
              </a:rPr>
              <a:t>The department documents an overall decline of only 4 posts between actual number and revised number of posts, yet there is a discrepancy of R97 million between revised cost for 2020/21 and the actual cost in 2019/20. Differently put, there appears to be a disconnect between the headcount and the total cost of personnel within the department. </a:t>
            </a:r>
          </a:p>
          <a:p>
            <a:pPr marL="285750" indent="-285750">
              <a:buFont typeface="Arial" panose="020B0604020202020204" pitchFamily="34" charset="0"/>
              <a:buChar char="•"/>
            </a:pPr>
            <a:endParaRPr lang="en-ZA" sz="1500" dirty="0">
              <a:latin typeface="Times New Roman" panose="02020603050405020304" pitchFamily="18" charset="0"/>
              <a:cs typeface="Times New Roman" panose="02020603050405020304" pitchFamily="18" charset="0"/>
            </a:endParaRPr>
          </a:p>
        </p:txBody>
      </p:sp>
      <p:graphicFrame>
        <p:nvGraphicFramePr>
          <p:cNvPr id="16" name="Table 15">
            <a:extLst>
              <a:ext uri="{FF2B5EF4-FFF2-40B4-BE49-F238E27FC236}">
                <a16:creationId xmlns:a16="http://schemas.microsoft.com/office/drawing/2014/main" xmlns="" id="{A66EA62C-14ED-4FB3-9482-283A8E6064DB}"/>
              </a:ext>
            </a:extLst>
          </p:cNvPr>
          <p:cNvGraphicFramePr>
            <a:graphicFrameLocks noGrp="1"/>
          </p:cNvGraphicFramePr>
          <p:nvPr>
            <p:extLst>
              <p:ext uri="{D42A27DB-BD31-4B8C-83A1-F6EECF244321}">
                <p14:modId xmlns:p14="http://schemas.microsoft.com/office/powerpoint/2010/main" xmlns="" val="867720396"/>
              </p:ext>
            </p:extLst>
          </p:nvPr>
        </p:nvGraphicFramePr>
        <p:xfrm>
          <a:off x="395536" y="1600198"/>
          <a:ext cx="4618859" cy="4421088"/>
        </p:xfrm>
        <a:graphic>
          <a:graphicData uri="http://schemas.openxmlformats.org/drawingml/2006/table">
            <a:tbl>
              <a:tblPr/>
              <a:tblGrid>
                <a:gridCol w="802709">
                  <a:extLst>
                    <a:ext uri="{9D8B030D-6E8A-4147-A177-3AD203B41FA5}">
                      <a16:colId xmlns:a16="http://schemas.microsoft.com/office/drawing/2014/main" xmlns="" val="282947009"/>
                    </a:ext>
                  </a:extLst>
                </a:gridCol>
                <a:gridCol w="763230">
                  <a:extLst>
                    <a:ext uri="{9D8B030D-6E8A-4147-A177-3AD203B41FA5}">
                      <a16:colId xmlns:a16="http://schemas.microsoft.com/office/drawing/2014/main" xmlns="" val="3501180881"/>
                    </a:ext>
                  </a:extLst>
                </a:gridCol>
                <a:gridCol w="763230">
                  <a:extLst>
                    <a:ext uri="{9D8B030D-6E8A-4147-A177-3AD203B41FA5}">
                      <a16:colId xmlns:a16="http://schemas.microsoft.com/office/drawing/2014/main" xmlns="" val="1424117240"/>
                    </a:ext>
                  </a:extLst>
                </a:gridCol>
                <a:gridCol w="763230">
                  <a:extLst>
                    <a:ext uri="{9D8B030D-6E8A-4147-A177-3AD203B41FA5}">
                      <a16:colId xmlns:a16="http://schemas.microsoft.com/office/drawing/2014/main" xmlns="" val="1201286227"/>
                    </a:ext>
                  </a:extLst>
                </a:gridCol>
                <a:gridCol w="763230">
                  <a:extLst>
                    <a:ext uri="{9D8B030D-6E8A-4147-A177-3AD203B41FA5}">
                      <a16:colId xmlns:a16="http://schemas.microsoft.com/office/drawing/2014/main" xmlns="" val="2108853875"/>
                    </a:ext>
                  </a:extLst>
                </a:gridCol>
                <a:gridCol w="763230">
                  <a:extLst>
                    <a:ext uri="{9D8B030D-6E8A-4147-A177-3AD203B41FA5}">
                      <a16:colId xmlns:a16="http://schemas.microsoft.com/office/drawing/2014/main" xmlns="" val="1157634536"/>
                    </a:ext>
                  </a:extLst>
                </a:gridCol>
              </a:tblGrid>
              <a:tr h="245616">
                <a:tc>
                  <a:txBody>
                    <a:bodyPr/>
                    <a:lstStyle/>
                    <a:p>
                      <a:pPr algn="l" rtl="0" fontAlgn="ctr"/>
                      <a:r>
                        <a:rPr lang="en-ZA" sz="1400" b="0" i="0" u="none" strike="noStrike" dirty="0">
                          <a:solidFill>
                            <a:srgbClr val="000000"/>
                          </a:solidFill>
                          <a:effectLst/>
                          <a:latin typeface="Calibri" panose="020F0502020204030204" pitchFamily="34" charset="0"/>
                        </a:rPr>
                        <a:t> </a:t>
                      </a:r>
                    </a:p>
                  </a:txBody>
                  <a:tcPr marL="7620" marR="7620" marT="76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400" b="1" i="0" u="none" strike="noStrike" dirty="0">
                          <a:solidFill>
                            <a:srgbClr val="000000"/>
                          </a:solidFill>
                          <a:effectLst/>
                          <a:latin typeface="Calibri" panose="020F0502020204030204" pitchFamily="34" charset="0"/>
                        </a:rPr>
                        <a:t> 2019/20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400" b="1" i="0" u="none" strike="noStrike" dirty="0">
                          <a:solidFill>
                            <a:srgbClr val="000000"/>
                          </a:solidFill>
                          <a:effectLst/>
                          <a:latin typeface="Calibri" panose="020F0502020204030204" pitchFamily="34" charset="0"/>
                        </a:rPr>
                        <a:t> 2020/21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400" b="1" i="0" u="none" strike="noStrike" dirty="0">
                          <a:solidFill>
                            <a:srgbClr val="000000"/>
                          </a:solidFill>
                          <a:effectLst/>
                          <a:latin typeface="Calibri" panose="020F0502020204030204" pitchFamily="34" charset="0"/>
                        </a:rPr>
                        <a:t> 2021/22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400" b="1" i="0" u="none" strike="noStrike" dirty="0">
                          <a:solidFill>
                            <a:srgbClr val="000000"/>
                          </a:solidFill>
                          <a:effectLst/>
                          <a:latin typeface="Calibri" panose="020F0502020204030204" pitchFamily="34" charset="0"/>
                        </a:rPr>
                        <a:t> 2022/23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400" b="1" i="0" u="none" strike="noStrike" dirty="0">
                          <a:solidFill>
                            <a:srgbClr val="000000"/>
                          </a:solidFill>
                          <a:effectLst/>
                          <a:latin typeface="Calibri" panose="020F0502020204030204" pitchFamily="34" charset="0"/>
                        </a:rPr>
                        <a:t> 2023/24 </a:t>
                      </a:r>
                    </a:p>
                  </a:txBody>
                  <a:tcPr marL="7620" marR="7620" marT="7620"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31830315"/>
                  </a:ext>
                </a:extLst>
              </a:tr>
              <a:tr h="245616">
                <a:tc rowSpan="3">
                  <a:txBody>
                    <a:bodyPr/>
                    <a:lstStyle/>
                    <a:p>
                      <a:pPr algn="l" rtl="0" fontAlgn="ctr"/>
                      <a:r>
                        <a:rPr lang="en-ZA" sz="1400" b="1" i="0" u="none" strike="noStrike" dirty="0">
                          <a:solidFill>
                            <a:srgbClr val="000000"/>
                          </a:solidFill>
                          <a:effectLst/>
                          <a:latin typeface="Calibri" panose="020F0502020204030204" pitchFamily="34" charset="0"/>
                        </a:rPr>
                        <a:t> Count  </a:t>
                      </a:r>
                    </a:p>
                  </a:txBody>
                  <a:tcPr marL="7620" marR="7620" marT="76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400" b="1" i="0" u="none" strike="noStrike" dirty="0">
                          <a:solidFill>
                            <a:srgbClr val="000000"/>
                          </a:solidFill>
                          <a:effectLst/>
                          <a:latin typeface="Calibri" panose="020F0502020204030204" pitchFamily="34" charset="0"/>
                        </a:rPr>
                        <a:t> Actual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ctr"/>
                      <a:r>
                        <a:rPr lang="en-ZA" sz="1400" b="1" i="0" u="none" strike="noStrike" dirty="0">
                          <a:solidFill>
                            <a:srgbClr val="000000"/>
                          </a:solidFill>
                          <a:effectLst/>
                          <a:latin typeface="Calibri" panose="020F0502020204030204" pitchFamily="34" charset="0"/>
                        </a:rPr>
                        <a:t> Revised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rowSpan="3" gridSpan="3">
                  <a:txBody>
                    <a:bodyPr/>
                    <a:lstStyle/>
                    <a:p>
                      <a:pPr algn="ctr" rtl="0" fontAlgn="ctr"/>
                      <a:r>
                        <a:rPr lang="en-ZA" sz="1400" b="1" i="0" u="none" strike="noStrike" dirty="0">
                          <a:solidFill>
                            <a:srgbClr val="000000"/>
                          </a:solidFill>
                          <a:effectLst/>
                          <a:latin typeface="Calibri" panose="020F0502020204030204" pitchFamily="34" charset="0"/>
                        </a:rPr>
                        <a:t> Medium-term estimate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lang="en-ZA"/>
                    </a:p>
                  </a:txBody>
                  <a:tcPr/>
                </a:tc>
                <a:tc rowSpan="3" hMerge="1">
                  <a:txBody>
                    <a:bodyPr/>
                    <a:lstStyle/>
                    <a:p>
                      <a:endParaRPr lang="en-ZA"/>
                    </a:p>
                  </a:txBody>
                  <a:tcPr/>
                </a:tc>
                <a:extLst>
                  <a:ext uri="{0D108BD9-81ED-4DB2-BD59-A6C34878D82A}">
                    <a16:rowId xmlns:a16="http://schemas.microsoft.com/office/drawing/2014/main" xmlns="" val="88442313"/>
                  </a:ext>
                </a:extLst>
              </a:tr>
              <a:tr h="245616">
                <a:tc vMerge="1">
                  <a:txBody>
                    <a:bodyPr/>
                    <a:lstStyle/>
                    <a:p>
                      <a:endParaRPr lang="en-ZA"/>
                    </a:p>
                  </a:txBody>
                  <a:tcPr/>
                </a:tc>
                <a:tc>
                  <a:txBody>
                    <a:bodyPr/>
                    <a:lstStyle/>
                    <a:p>
                      <a:pPr algn="ctr" rtl="0" fontAlgn="ctr"/>
                      <a:r>
                        <a:rPr lang="en-ZA" sz="1400" b="1" i="0" u="none" strike="noStrike" dirty="0">
                          <a:solidFill>
                            <a:srgbClr val="000000"/>
                          </a:solidFill>
                          <a:effectLst/>
                          <a:latin typeface="Calibri" panose="020F0502020204030204" pitchFamily="34" charset="0"/>
                        </a:rPr>
                        <a:t> number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ctr" rtl="0" fontAlgn="ctr"/>
                      <a:r>
                        <a:rPr lang="en-ZA" sz="1400" b="1" i="0" u="none" strike="noStrike" dirty="0">
                          <a:solidFill>
                            <a:srgbClr val="000000"/>
                          </a:solidFill>
                          <a:effectLst/>
                          <a:latin typeface="Calibri" panose="020F0502020204030204" pitchFamily="34" charset="0"/>
                        </a:rPr>
                        <a:t> number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gridSpan="3" vMerge="1">
                  <a:txBody>
                    <a:bodyPr/>
                    <a:lstStyle/>
                    <a:p>
                      <a:endParaRPr lang="en-ZA"/>
                    </a:p>
                  </a:txBody>
                  <a:tcPr/>
                </a:tc>
                <a:tc hMerge="1" vMerge="1">
                  <a:txBody>
                    <a:bodyPr/>
                    <a:lstStyle/>
                    <a:p>
                      <a:endParaRPr lang="en-ZA"/>
                    </a:p>
                  </a:txBody>
                  <a:tcPr/>
                </a:tc>
                <a:tc hMerge="1" vMerge="1">
                  <a:txBody>
                    <a:bodyPr/>
                    <a:lstStyle/>
                    <a:p>
                      <a:endParaRPr lang="en-ZA"/>
                    </a:p>
                  </a:txBody>
                  <a:tcPr/>
                </a:tc>
                <a:extLst>
                  <a:ext uri="{0D108BD9-81ED-4DB2-BD59-A6C34878D82A}">
                    <a16:rowId xmlns:a16="http://schemas.microsoft.com/office/drawing/2014/main" xmlns="" val="2660408064"/>
                  </a:ext>
                </a:extLst>
              </a:tr>
              <a:tr h="245616">
                <a:tc vMerge="1">
                  <a:txBody>
                    <a:bodyPr/>
                    <a:lstStyle/>
                    <a:p>
                      <a:endParaRPr lang="en-ZA"/>
                    </a:p>
                  </a:txBody>
                  <a:tcPr/>
                </a:tc>
                <a:tc>
                  <a:txBody>
                    <a:bodyPr/>
                    <a:lstStyle/>
                    <a:p>
                      <a:pPr algn="ctr" rtl="0" fontAlgn="ctr"/>
                      <a:r>
                        <a:rPr lang="en-ZA" sz="1400" b="1" i="0" u="none" strike="noStrike" dirty="0">
                          <a:solidFill>
                            <a:srgbClr val="000000"/>
                          </a:solidFill>
                          <a:effectLst/>
                          <a:latin typeface="Calibri" panose="020F0502020204030204" pitchFamily="34" charset="0"/>
                        </a:rPr>
                        <a:t> of posts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ZA" sz="1400" b="1" i="0" u="none" strike="noStrike" dirty="0">
                          <a:solidFill>
                            <a:srgbClr val="000000"/>
                          </a:solidFill>
                          <a:effectLst/>
                          <a:latin typeface="Calibri" panose="020F0502020204030204" pitchFamily="34" charset="0"/>
                        </a:rPr>
                        <a:t> of posts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vMerge="1">
                  <a:txBody>
                    <a:bodyPr/>
                    <a:lstStyle/>
                    <a:p>
                      <a:endParaRPr lang="en-ZA"/>
                    </a:p>
                  </a:txBody>
                  <a:tcPr/>
                </a:tc>
                <a:tc hMerge="1" vMerge="1">
                  <a:txBody>
                    <a:bodyPr/>
                    <a:lstStyle/>
                    <a:p>
                      <a:endParaRPr lang="en-ZA"/>
                    </a:p>
                  </a:txBody>
                  <a:tcPr/>
                </a:tc>
                <a:tc hMerge="1" vMerge="1">
                  <a:txBody>
                    <a:bodyPr/>
                    <a:lstStyle/>
                    <a:p>
                      <a:endParaRPr lang="en-ZA"/>
                    </a:p>
                  </a:txBody>
                  <a:tcPr/>
                </a:tc>
                <a:extLst>
                  <a:ext uri="{0D108BD9-81ED-4DB2-BD59-A6C34878D82A}">
                    <a16:rowId xmlns:a16="http://schemas.microsoft.com/office/drawing/2014/main" xmlns="" val="1930684671"/>
                  </a:ext>
                </a:extLst>
              </a:tr>
              <a:tr h="245616">
                <a:tc>
                  <a:txBody>
                    <a:bodyPr/>
                    <a:lstStyle/>
                    <a:p>
                      <a:pPr algn="l" rtl="0" fontAlgn="ctr"/>
                      <a:r>
                        <a:rPr lang="en-ZA" sz="1400" b="0" i="0" u="none" strike="noStrike" dirty="0">
                          <a:solidFill>
                            <a:srgbClr val="000000"/>
                          </a:solidFill>
                          <a:effectLst/>
                          <a:latin typeface="Calibri" panose="020F0502020204030204" pitchFamily="34" charset="0"/>
                        </a:rPr>
                        <a:t> 1 – 6 </a:t>
                      </a:r>
                    </a:p>
                  </a:txBody>
                  <a:tcPr marL="7620" marR="7620" marT="76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572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572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588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618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615 </a:t>
                      </a:r>
                    </a:p>
                  </a:txBody>
                  <a:tcPr marL="7620" marR="7620" marT="7620"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4266757733"/>
                  </a:ext>
                </a:extLst>
              </a:tr>
              <a:tr h="245616">
                <a:tc>
                  <a:txBody>
                    <a:bodyPr/>
                    <a:lstStyle/>
                    <a:p>
                      <a:pPr algn="l" rtl="0" fontAlgn="ctr"/>
                      <a:r>
                        <a:rPr lang="en-ZA" sz="1400" b="0" i="0" u="none" strike="noStrike" dirty="0">
                          <a:solidFill>
                            <a:srgbClr val="000000"/>
                          </a:solidFill>
                          <a:effectLst/>
                          <a:latin typeface="Calibri" panose="020F0502020204030204" pitchFamily="34" charset="0"/>
                        </a:rPr>
                        <a:t> 7 – 10 </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636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634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565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569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561 </a:t>
                      </a:r>
                    </a:p>
                  </a:txBody>
                  <a:tcPr marL="7620" marR="7620" marT="7620" marB="0" anchor="ctr">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xmlns="" val="2340706669"/>
                  </a:ext>
                </a:extLst>
              </a:tr>
              <a:tr h="245616">
                <a:tc>
                  <a:txBody>
                    <a:bodyPr/>
                    <a:lstStyle/>
                    <a:p>
                      <a:pPr algn="l" rtl="0" fontAlgn="ctr"/>
                      <a:r>
                        <a:rPr lang="en-ZA" sz="1400" b="0" i="0" u="none" strike="noStrike" dirty="0">
                          <a:solidFill>
                            <a:srgbClr val="000000"/>
                          </a:solidFill>
                          <a:effectLst/>
                          <a:latin typeface="Calibri" panose="020F0502020204030204" pitchFamily="34" charset="0"/>
                        </a:rPr>
                        <a:t> 11 – 12 </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167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165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123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126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126 </a:t>
                      </a:r>
                    </a:p>
                  </a:txBody>
                  <a:tcPr marL="7620" marR="7620" marT="7620" marB="0" anchor="ctr">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xmlns="" val="4278692623"/>
                  </a:ext>
                </a:extLst>
              </a:tr>
              <a:tr h="245616">
                <a:tc>
                  <a:txBody>
                    <a:bodyPr/>
                    <a:lstStyle/>
                    <a:p>
                      <a:pPr algn="l" rtl="0" fontAlgn="ctr"/>
                      <a:r>
                        <a:rPr lang="en-ZA" sz="1400" b="0" i="0" u="none" strike="noStrike" dirty="0">
                          <a:solidFill>
                            <a:srgbClr val="000000"/>
                          </a:solidFill>
                          <a:effectLst/>
                          <a:latin typeface="Calibri" panose="020F0502020204030204" pitchFamily="34" charset="0"/>
                        </a:rPr>
                        <a:t> 13 – 16 </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111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111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88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96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105 </a:t>
                      </a:r>
                    </a:p>
                  </a:txBody>
                  <a:tcPr marL="7620" marR="7620" marT="7620" marB="0" anchor="ctr">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xmlns="" val="1427729036"/>
                  </a:ext>
                </a:extLst>
              </a:tr>
              <a:tr h="245616">
                <a:tc>
                  <a:txBody>
                    <a:bodyPr/>
                    <a:lstStyle/>
                    <a:p>
                      <a:pPr algn="l" rtl="0" fontAlgn="ctr"/>
                      <a:r>
                        <a:rPr lang="en-ZA" sz="1400" b="0" i="0" u="none" strike="noStrike" dirty="0">
                          <a:solidFill>
                            <a:srgbClr val="000000"/>
                          </a:solidFill>
                          <a:effectLst/>
                          <a:latin typeface="Calibri" panose="020F0502020204030204" pitchFamily="34" charset="0"/>
                        </a:rPr>
                        <a:t> Other </a:t>
                      </a:r>
                    </a:p>
                  </a:txBody>
                  <a:tcPr marL="7620" marR="7620" marT="762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dirty="0">
                          <a:solidFill>
                            <a:srgbClr val="000000"/>
                          </a:solidFill>
                          <a:effectLst/>
                          <a:latin typeface="Calibri" panose="020F0502020204030204" pitchFamily="34" charset="0"/>
                        </a:rPr>
                        <a:t>              2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dirty="0">
                          <a:solidFill>
                            <a:srgbClr val="000000"/>
                          </a:solidFill>
                          <a:effectLst/>
                          <a:latin typeface="Calibri" panose="020F0502020204030204" pitchFamily="34" charset="0"/>
                        </a:rPr>
                        <a:t>              2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dirty="0">
                          <a:solidFill>
                            <a:srgbClr val="000000"/>
                          </a:solidFill>
                          <a:effectLst/>
                          <a:latin typeface="Calibri" panose="020F0502020204030204" pitchFamily="34" charset="0"/>
                        </a:rPr>
                        <a:t>              2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dirty="0">
                          <a:solidFill>
                            <a:srgbClr val="000000"/>
                          </a:solidFill>
                          <a:effectLst/>
                          <a:latin typeface="Calibri" panose="020F0502020204030204" pitchFamily="34" charset="0"/>
                        </a:rPr>
                        <a:t>              2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dirty="0">
                          <a:solidFill>
                            <a:srgbClr val="000000"/>
                          </a:solidFill>
                          <a:effectLst/>
                          <a:latin typeface="Calibri" panose="020F0502020204030204" pitchFamily="34" charset="0"/>
                        </a:rPr>
                        <a:t>              2 </a:t>
                      </a:r>
                    </a:p>
                  </a:txBody>
                  <a:tcPr marL="7620" marR="7620" marT="7620" marB="0" anchor="ctr">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59400836"/>
                  </a:ext>
                </a:extLst>
              </a:tr>
              <a:tr h="245616">
                <a:tc>
                  <a:txBody>
                    <a:bodyPr/>
                    <a:lstStyle/>
                    <a:p>
                      <a:pPr algn="l" rtl="0" fontAlgn="ctr"/>
                      <a:r>
                        <a:rPr lang="en-ZA" sz="1400" b="0" i="0" u="none" strike="noStrike" dirty="0">
                          <a:solidFill>
                            <a:srgbClr val="000000"/>
                          </a:solidFill>
                          <a:effectLst/>
                          <a:latin typeface="Calibri" panose="020F0502020204030204" pitchFamily="34" charset="0"/>
                        </a:rPr>
                        <a:t> Total </a:t>
                      </a:r>
                    </a:p>
                  </a:txBody>
                  <a:tcPr marL="7620" marR="7620" marT="76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dirty="0">
                          <a:solidFill>
                            <a:srgbClr val="000000"/>
                          </a:solidFill>
                          <a:effectLst/>
                          <a:latin typeface="Calibri" panose="020F0502020204030204" pitchFamily="34" charset="0"/>
                        </a:rPr>
                        <a:t>      1 488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dirty="0">
                          <a:solidFill>
                            <a:srgbClr val="000000"/>
                          </a:solidFill>
                          <a:effectLst/>
                          <a:latin typeface="Calibri" panose="020F0502020204030204" pitchFamily="34" charset="0"/>
                        </a:rPr>
                        <a:t>      1 484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dirty="0">
                          <a:solidFill>
                            <a:srgbClr val="000000"/>
                          </a:solidFill>
                          <a:effectLst/>
                          <a:latin typeface="Calibri" panose="020F0502020204030204" pitchFamily="34" charset="0"/>
                        </a:rPr>
                        <a:t>      1 366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dirty="0">
                          <a:solidFill>
                            <a:srgbClr val="000000"/>
                          </a:solidFill>
                          <a:effectLst/>
                          <a:latin typeface="Calibri" panose="020F0502020204030204" pitchFamily="34" charset="0"/>
                        </a:rPr>
                        <a:t>      1 411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dirty="0">
                          <a:solidFill>
                            <a:srgbClr val="000000"/>
                          </a:solidFill>
                          <a:effectLst/>
                          <a:latin typeface="Calibri" panose="020F0502020204030204" pitchFamily="34" charset="0"/>
                        </a:rPr>
                        <a:t>      1 409 </a:t>
                      </a:r>
                    </a:p>
                  </a:txBody>
                  <a:tcPr marL="7620" marR="7620" marT="7620"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49689748"/>
                  </a:ext>
                </a:extLst>
              </a:tr>
              <a:tr h="245616">
                <a:tc rowSpan="2">
                  <a:txBody>
                    <a:bodyPr/>
                    <a:lstStyle/>
                    <a:p>
                      <a:pPr algn="l" rtl="0" fontAlgn="ctr"/>
                      <a:r>
                        <a:rPr lang="en-ZA" sz="1400" b="1" i="0" u="none" strike="noStrike" dirty="0">
                          <a:solidFill>
                            <a:srgbClr val="000000"/>
                          </a:solidFill>
                          <a:effectLst/>
                          <a:latin typeface="Calibri" panose="020F0502020204030204" pitchFamily="34" charset="0"/>
                        </a:rPr>
                        <a:t> R million  </a:t>
                      </a:r>
                    </a:p>
                  </a:txBody>
                  <a:tcPr marL="7620" marR="7620" marT="76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ZA" sz="1400" b="1" i="0" u="none" strike="noStrike" dirty="0">
                          <a:solidFill>
                            <a:srgbClr val="000000"/>
                          </a:solidFill>
                          <a:effectLst/>
                          <a:latin typeface="Calibri" panose="020F0502020204030204" pitchFamily="34" charset="0"/>
                        </a:rPr>
                        <a:t> Actual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ctr"/>
                      <a:r>
                        <a:rPr lang="en-ZA" sz="1400" b="1" i="0" u="none" strike="noStrike" dirty="0">
                          <a:solidFill>
                            <a:srgbClr val="000000"/>
                          </a:solidFill>
                          <a:effectLst/>
                          <a:latin typeface="Calibri" panose="020F0502020204030204" pitchFamily="34" charset="0"/>
                        </a:rPr>
                        <a:t> Revised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gridSpan="3">
                  <a:txBody>
                    <a:bodyPr/>
                    <a:lstStyle/>
                    <a:p>
                      <a:pPr algn="ctr" rtl="0" fontAlgn="ctr"/>
                      <a:r>
                        <a:rPr lang="en-ZA" sz="1400" b="1" i="0" u="none" strike="noStrike" dirty="0">
                          <a:solidFill>
                            <a:srgbClr val="000000"/>
                          </a:solidFill>
                          <a:effectLst/>
                          <a:latin typeface="Calibri" panose="020F0502020204030204" pitchFamily="34" charset="0"/>
                        </a:rPr>
                        <a:t> Medium-term estimate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ZA"/>
                    </a:p>
                  </a:txBody>
                  <a:tcPr/>
                </a:tc>
                <a:tc rowSpan="2" hMerge="1">
                  <a:txBody>
                    <a:bodyPr/>
                    <a:lstStyle/>
                    <a:p>
                      <a:endParaRPr lang="en-ZA"/>
                    </a:p>
                  </a:txBody>
                  <a:tcPr/>
                </a:tc>
                <a:extLst>
                  <a:ext uri="{0D108BD9-81ED-4DB2-BD59-A6C34878D82A}">
                    <a16:rowId xmlns:a16="http://schemas.microsoft.com/office/drawing/2014/main" xmlns="" val="1070252874"/>
                  </a:ext>
                </a:extLst>
              </a:tr>
              <a:tr h="245616">
                <a:tc vMerge="1">
                  <a:txBody>
                    <a:bodyPr/>
                    <a:lstStyle/>
                    <a:p>
                      <a:endParaRPr lang="en-ZA"/>
                    </a:p>
                  </a:txBody>
                  <a:tcPr/>
                </a:tc>
                <a:tc>
                  <a:txBody>
                    <a:bodyPr/>
                    <a:lstStyle/>
                    <a:p>
                      <a:pPr algn="ctr" rtl="0" fontAlgn="ctr"/>
                      <a:r>
                        <a:rPr lang="en-ZA" sz="1400" b="1" i="0" u="none" strike="noStrike" dirty="0">
                          <a:solidFill>
                            <a:srgbClr val="000000"/>
                          </a:solidFill>
                          <a:effectLst/>
                          <a:latin typeface="Calibri" panose="020F0502020204030204" pitchFamily="34" charset="0"/>
                        </a:rPr>
                        <a:t> cost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ZA" sz="1400" b="1" i="0" u="none" strike="noStrike" dirty="0">
                          <a:solidFill>
                            <a:srgbClr val="000000"/>
                          </a:solidFill>
                          <a:effectLst/>
                          <a:latin typeface="Calibri" panose="020F0502020204030204" pitchFamily="34" charset="0"/>
                        </a:rPr>
                        <a:t> cost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vMerge="1">
                  <a:txBody>
                    <a:bodyPr/>
                    <a:lstStyle/>
                    <a:p>
                      <a:endParaRPr lang="en-ZA"/>
                    </a:p>
                  </a:txBody>
                  <a:tcPr/>
                </a:tc>
                <a:tc hMerge="1" vMerge="1">
                  <a:txBody>
                    <a:bodyPr/>
                    <a:lstStyle/>
                    <a:p>
                      <a:endParaRPr lang="en-ZA"/>
                    </a:p>
                  </a:txBody>
                  <a:tcPr/>
                </a:tc>
                <a:tc hMerge="1" vMerge="1">
                  <a:txBody>
                    <a:bodyPr/>
                    <a:lstStyle/>
                    <a:p>
                      <a:endParaRPr lang="en-ZA"/>
                    </a:p>
                  </a:txBody>
                  <a:tcPr/>
                </a:tc>
                <a:extLst>
                  <a:ext uri="{0D108BD9-81ED-4DB2-BD59-A6C34878D82A}">
                    <a16:rowId xmlns:a16="http://schemas.microsoft.com/office/drawing/2014/main" xmlns="" val="1702571298"/>
                  </a:ext>
                </a:extLst>
              </a:tr>
              <a:tr h="245616">
                <a:tc>
                  <a:txBody>
                    <a:bodyPr/>
                    <a:lstStyle/>
                    <a:p>
                      <a:pPr algn="l" rtl="0" fontAlgn="ctr"/>
                      <a:r>
                        <a:rPr lang="en-ZA" sz="1400" b="0" i="0" u="none" strike="noStrike" dirty="0">
                          <a:solidFill>
                            <a:srgbClr val="000000"/>
                          </a:solidFill>
                          <a:effectLst/>
                          <a:latin typeface="Calibri" panose="020F0502020204030204" pitchFamily="34" charset="0"/>
                        </a:rPr>
                        <a:t> 1 – 6 </a:t>
                      </a:r>
                    </a:p>
                  </a:txBody>
                  <a:tcPr marL="7620" marR="7620" marT="76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169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182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193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192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191 </a:t>
                      </a:r>
                    </a:p>
                  </a:txBody>
                  <a:tcPr marL="7620" marR="7620" marT="7620"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488567246"/>
                  </a:ext>
                </a:extLst>
              </a:tr>
              <a:tr h="245616">
                <a:tc>
                  <a:txBody>
                    <a:bodyPr/>
                    <a:lstStyle/>
                    <a:p>
                      <a:pPr algn="l" rtl="0" fontAlgn="ctr"/>
                      <a:r>
                        <a:rPr lang="en-ZA" sz="1400" b="0" i="0" u="none" strike="noStrike" dirty="0">
                          <a:solidFill>
                            <a:srgbClr val="000000"/>
                          </a:solidFill>
                          <a:effectLst/>
                          <a:latin typeface="Calibri" panose="020F0502020204030204" pitchFamily="34" charset="0"/>
                        </a:rPr>
                        <a:t> 7 – 10 </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347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401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360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351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346 </a:t>
                      </a:r>
                    </a:p>
                  </a:txBody>
                  <a:tcPr marL="7620" marR="7620" marT="7620" marB="0" anchor="ctr">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xmlns="" val="125649615"/>
                  </a:ext>
                </a:extLst>
              </a:tr>
              <a:tr h="245616">
                <a:tc>
                  <a:txBody>
                    <a:bodyPr/>
                    <a:lstStyle/>
                    <a:p>
                      <a:pPr algn="l" rtl="0" fontAlgn="ctr"/>
                      <a:r>
                        <a:rPr lang="en-ZA" sz="1400" b="0" i="0" u="none" strike="noStrike" dirty="0">
                          <a:solidFill>
                            <a:srgbClr val="000000"/>
                          </a:solidFill>
                          <a:effectLst/>
                          <a:latin typeface="Calibri" panose="020F0502020204030204" pitchFamily="34" charset="0"/>
                        </a:rPr>
                        <a:t> 11 – 12 </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162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179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146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144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144 </a:t>
                      </a:r>
                    </a:p>
                  </a:txBody>
                  <a:tcPr marL="7620" marR="7620" marT="7620" marB="0" anchor="ctr">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xmlns="" val="1103515119"/>
                  </a:ext>
                </a:extLst>
              </a:tr>
              <a:tr h="245616">
                <a:tc>
                  <a:txBody>
                    <a:bodyPr/>
                    <a:lstStyle/>
                    <a:p>
                      <a:pPr algn="l" rtl="0" fontAlgn="ctr"/>
                      <a:r>
                        <a:rPr lang="en-ZA" sz="1400" b="0" i="0" u="none" strike="noStrike" dirty="0">
                          <a:solidFill>
                            <a:srgbClr val="000000"/>
                          </a:solidFill>
                          <a:effectLst/>
                          <a:latin typeface="Calibri" panose="020F0502020204030204" pitchFamily="34" charset="0"/>
                        </a:rPr>
                        <a:t> 13 – 16 </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148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161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141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151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rtl="0" fontAlgn="ctr"/>
                      <a:r>
                        <a:rPr lang="en-ZA" sz="1400" b="0" i="0" u="none" strike="noStrike" dirty="0">
                          <a:solidFill>
                            <a:srgbClr val="000000"/>
                          </a:solidFill>
                          <a:effectLst/>
                          <a:latin typeface="Calibri" panose="020F0502020204030204" pitchFamily="34" charset="0"/>
                        </a:rPr>
                        <a:t>         164 </a:t>
                      </a:r>
                    </a:p>
                  </a:txBody>
                  <a:tcPr marL="7620" marR="7620" marT="7620" marB="0" anchor="ctr">
                    <a:lnL w="6350" cap="flat" cmpd="sng" algn="ctr">
                      <a:solidFill>
                        <a:srgbClr val="000000"/>
                      </a:solidFill>
                      <a:prstDash val="dot"/>
                      <a:round/>
                      <a:headEnd type="none" w="med" len="med"/>
                      <a:tailEnd type="none" w="med" len="med"/>
                    </a:lnL>
                    <a:lnR>
                      <a:noFill/>
                    </a:lnR>
                    <a:lnT>
                      <a:noFill/>
                    </a:lnT>
                    <a:lnB>
                      <a:noFill/>
                    </a:lnB>
                  </a:tcPr>
                </a:tc>
                <a:extLst>
                  <a:ext uri="{0D108BD9-81ED-4DB2-BD59-A6C34878D82A}">
                    <a16:rowId xmlns:a16="http://schemas.microsoft.com/office/drawing/2014/main" xmlns="" val="378730817"/>
                  </a:ext>
                </a:extLst>
              </a:tr>
              <a:tr h="245616">
                <a:tc>
                  <a:txBody>
                    <a:bodyPr/>
                    <a:lstStyle/>
                    <a:p>
                      <a:pPr algn="l" rtl="0" fontAlgn="ctr"/>
                      <a:r>
                        <a:rPr lang="en-ZA" sz="1400" b="0" i="0" u="none" strike="noStrike" dirty="0">
                          <a:solidFill>
                            <a:srgbClr val="000000"/>
                          </a:solidFill>
                          <a:effectLst/>
                          <a:latin typeface="Calibri" panose="020F0502020204030204" pitchFamily="34" charset="0"/>
                        </a:rPr>
                        <a:t> Other </a:t>
                      </a:r>
                    </a:p>
                  </a:txBody>
                  <a:tcPr marL="7620" marR="7620" marT="762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dirty="0">
                          <a:solidFill>
                            <a:srgbClr val="000000"/>
                          </a:solidFill>
                          <a:effectLst/>
                          <a:latin typeface="Calibri" panose="020F0502020204030204" pitchFamily="34" charset="0"/>
                        </a:rPr>
                        <a:t>              5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dirty="0">
                          <a:solidFill>
                            <a:srgbClr val="000000"/>
                          </a:solidFill>
                          <a:effectLst/>
                          <a:latin typeface="Calibri" panose="020F0502020204030204" pitchFamily="34" charset="0"/>
                        </a:rPr>
                        <a:t>              5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dirty="0">
                          <a:solidFill>
                            <a:srgbClr val="000000"/>
                          </a:solidFill>
                          <a:effectLst/>
                          <a:latin typeface="Calibri" panose="020F0502020204030204" pitchFamily="34" charset="0"/>
                        </a:rPr>
                        <a:t>              6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dirty="0">
                          <a:solidFill>
                            <a:srgbClr val="000000"/>
                          </a:solidFill>
                          <a:effectLst/>
                          <a:latin typeface="Calibri" panose="020F0502020204030204" pitchFamily="34" charset="0"/>
                        </a:rPr>
                        <a:t>              6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dirty="0">
                          <a:solidFill>
                            <a:srgbClr val="000000"/>
                          </a:solidFill>
                          <a:effectLst/>
                          <a:latin typeface="Calibri" panose="020F0502020204030204" pitchFamily="34" charset="0"/>
                        </a:rPr>
                        <a:t>              6 </a:t>
                      </a:r>
                    </a:p>
                  </a:txBody>
                  <a:tcPr marL="7620" marR="7620" marT="7620" marB="0" anchor="ctr">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21432499"/>
                  </a:ext>
                </a:extLst>
              </a:tr>
              <a:tr h="245616">
                <a:tc>
                  <a:txBody>
                    <a:bodyPr/>
                    <a:lstStyle/>
                    <a:p>
                      <a:pPr algn="l" rtl="0" fontAlgn="ctr"/>
                      <a:r>
                        <a:rPr lang="en-ZA" sz="1400" b="0" i="0" u="none" strike="noStrike" dirty="0">
                          <a:solidFill>
                            <a:srgbClr val="000000"/>
                          </a:solidFill>
                          <a:effectLst/>
                          <a:latin typeface="Calibri" panose="020F0502020204030204" pitchFamily="34" charset="0"/>
                        </a:rPr>
                        <a:t> Total </a:t>
                      </a:r>
                    </a:p>
                  </a:txBody>
                  <a:tcPr marL="7620" marR="7620" marT="76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dirty="0">
                          <a:solidFill>
                            <a:srgbClr val="000000"/>
                          </a:solidFill>
                          <a:effectLst/>
                          <a:latin typeface="Calibri" panose="020F0502020204030204" pitchFamily="34" charset="0"/>
                        </a:rPr>
                        <a:t>         831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dirty="0">
                          <a:solidFill>
                            <a:srgbClr val="000000"/>
                          </a:solidFill>
                          <a:effectLst/>
                          <a:latin typeface="Calibri" panose="020F0502020204030204" pitchFamily="34" charset="0"/>
                        </a:rPr>
                        <a:t>         928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dirty="0">
                          <a:solidFill>
                            <a:srgbClr val="000000"/>
                          </a:solidFill>
                          <a:effectLst/>
                          <a:latin typeface="Calibri" panose="020F0502020204030204" pitchFamily="34" charset="0"/>
                        </a:rPr>
                        <a:t>         845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dirty="0">
                          <a:solidFill>
                            <a:srgbClr val="000000"/>
                          </a:solidFill>
                          <a:effectLst/>
                          <a:latin typeface="Calibri" panose="020F0502020204030204" pitchFamily="34" charset="0"/>
                        </a:rPr>
                        <a:t>         843 </a:t>
                      </a:r>
                    </a:p>
                  </a:txBody>
                  <a:tcPr marL="7620" marR="7620" marT="762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400" b="0" i="0" u="none" strike="noStrike" dirty="0">
                          <a:solidFill>
                            <a:srgbClr val="000000"/>
                          </a:solidFill>
                          <a:effectLst/>
                          <a:latin typeface="Calibri" panose="020F0502020204030204" pitchFamily="34" charset="0"/>
                        </a:rPr>
                        <a:t>         851 </a:t>
                      </a:r>
                    </a:p>
                  </a:txBody>
                  <a:tcPr marL="7620" marR="7620" marT="7620"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54012642"/>
                  </a:ext>
                </a:extLst>
              </a:tr>
            </a:tbl>
          </a:graphicData>
        </a:graphic>
      </p:graphicFrame>
      <p:sp>
        <p:nvSpPr>
          <p:cNvPr id="19" name="Rectangle 18">
            <a:extLst>
              <a:ext uri="{FF2B5EF4-FFF2-40B4-BE49-F238E27FC236}">
                <a16:creationId xmlns:a16="http://schemas.microsoft.com/office/drawing/2014/main" xmlns="" id="{4779C9B9-6DCC-4890-895E-F60D10C14760}"/>
              </a:ext>
            </a:extLst>
          </p:cNvPr>
          <p:cNvSpPr/>
          <p:nvPr/>
        </p:nvSpPr>
        <p:spPr>
          <a:xfrm>
            <a:off x="1979712" y="2838635"/>
            <a:ext cx="1512168" cy="73438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Rectangle 19">
            <a:extLst>
              <a:ext uri="{FF2B5EF4-FFF2-40B4-BE49-F238E27FC236}">
                <a16:creationId xmlns:a16="http://schemas.microsoft.com/office/drawing/2014/main" xmlns="" id="{49032484-3189-4A24-BFB7-B15EE3C77ACC}"/>
              </a:ext>
            </a:extLst>
          </p:cNvPr>
          <p:cNvSpPr/>
          <p:nvPr/>
        </p:nvSpPr>
        <p:spPr>
          <a:xfrm>
            <a:off x="1188951" y="4811452"/>
            <a:ext cx="1499814" cy="72215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1" name="Rectangle 20">
            <a:extLst>
              <a:ext uri="{FF2B5EF4-FFF2-40B4-BE49-F238E27FC236}">
                <a16:creationId xmlns:a16="http://schemas.microsoft.com/office/drawing/2014/main" xmlns="" id="{8663FC54-FD8D-4442-AF36-7B062D58D598}"/>
              </a:ext>
            </a:extLst>
          </p:cNvPr>
          <p:cNvSpPr/>
          <p:nvPr/>
        </p:nvSpPr>
        <p:spPr>
          <a:xfrm>
            <a:off x="1217387" y="3803340"/>
            <a:ext cx="2274493" cy="23647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Rectangle 9">
            <a:extLst>
              <a:ext uri="{FF2B5EF4-FFF2-40B4-BE49-F238E27FC236}">
                <a16:creationId xmlns:a16="http://schemas.microsoft.com/office/drawing/2014/main" xmlns="" id="{2FF568F8-79F1-4A74-ABA5-8D2D15C73737}"/>
              </a:ext>
            </a:extLst>
          </p:cNvPr>
          <p:cNvSpPr/>
          <p:nvPr/>
        </p:nvSpPr>
        <p:spPr>
          <a:xfrm>
            <a:off x="1217387" y="5771358"/>
            <a:ext cx="1471378" cy="23647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TextBox 10">
            <a:extLst>
              <a:ext uri="{FF2B5EF4-FFF2-40B4-BE49-F238E27FC236}">
                <a16:creationId xmlns:a16="http://schemas.microsoft.com/office/drawing/2014/main" xmlns="" id="{5B1195A3-5B69-429C-B772-6CF63093E786}"/>
              </a:ext>
            </a:extLst>
          </p:cNvPr>
          <p:cNvSpPr txBox="1"/>
          <p:nvPr/>
        </p:nvSpPr>
        <p:spPr>
          <a:xfrm>
            <a:off x="1118231" y="6340827"/>
            <a:ext cx="2997937" cy="261610"/>
          </a:xfrm>
          <a:prstGeom prst="rect">
            <a:avLst/>
          </a:prstGeom>
          <a:noFill/>
        </p:spPr>
        <p:txBody>
          <a:bodyPr wrap="none" rtlCol="0">
            <a:spAutoFit/>
          </a:bodyPr>
          <a:lstStyle/>
          <a:p>
            <a:r>
              <a:rPr lang="en-ZA" sz="1100" dirty="0"/>
              <a:t>Source: Estimates of National Expenditure (2021)</a:t>
            </a:r>
          </a:p>
        </p:txBody>
      </p:sp>
    </p:spTree>
    <p:extLst>
      <p:ext uri="{BB962C8B-B14F-4D97-AF65-F5344CB8AC3E}">
        <p14:creationId xmlns:p14="http://schemas.microsoft.com/office/powerpoint/2010/main" xmlns="" val="2297499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dirty="0"/>
              <a:t>Annual Performance Plan - </a:t>
            </a:r>
            <a:r>
              <a:rPr lang="en-ZA" sz="2800" dirty="0">
                <a:effectLst/>
              </a:rPr>
              <a:t>Departmental performance</a:t>
            </a:r>
          </a:p>
        </p:txBody>
      </p:sp>
      <p:sp>
        <p:nvSpPr>
          <p:cNvPr id="3" name="Content Placeholder 2"/>
          <p:cNvSpPr>
            <a:spLocks noGrp="1"/>
          </p:cNvSpPr>
          <p:nvPr>
            <p:ph idx="1"/>
          </p:nvPr>
        </p:nvSpPr>
        <p:spPr>
          <a:xfrm>
            <a:off x="457200" y="1600200"/>
            <a:ext cx="8229600" cy="4983162"/>
          </a:xfrm>
        </p:spPr>
        <p:txBody>
          <a:bodyPr>
            <a:noAutofit/>
          </a:bodyPr>
          <a:lstStyle/>
          <a:p>
            <a:pPr marL="0" indent="0">
              <a:spcBef>
                <a:spcPts val="0"/>
              </a:spcBef>
              <a:spcAft>
                <a:spcPts val="600"/>
              </a:spcAft>
              <a:buNone/>
            </a:pPr>
            <a:r>
              <a:rPr lang="en-ZA" sz="1600" b="1" dirty="0"/>
              <a:t>Selected performance indicators:</a:t>
            </a:r>
          </a:p>
          <a:p>
            <a:pPr>
              <a:spcBef>
                <a:spcPts val="0"/>
              </a:spcBef>
              <a:spcAft>
                <a:spcPts val="600"/>
              </a:spcAft>
            </a:pPr>
            <a:r>
              <a:rPr lang="en-US" sz="1400" dirty="0"/>
              <a:t>Performance indicator for Programme 2: NHI indicates that “Total number of individuals registered on the national health insurance patient beneficiary registry” </a:t>
            </a:r>
            <a:r>
              <a:rPr lang="en-US" sz="1400" b="1" dirty="0"/>
              <a:t>already registered 46 million in 2020/21, increasing to 50 million in 2021/22</a:t>
            </a:r>
            <a:r>
              <a:rPr lang="en-US" sz="1400" dirty="0"/>
              <a:t>. </a:t>
            </a:r>
          </a:p>
          <a:p>
            <a:pPr lvl="1">
              <a:spcBef>
                <a:spcPts val="0"/>
              </a:spcBef>
              <a:spcAft>
                <a:spcPts val="600"/>
              </a:spcAft>
            </a:pPr>
            <a:r>
              <a:rPr lang="en-US" sz="1400" dirty="0"/>
              <a:t>The department does not provide insight of how the registry integrates data from other data systems across private-public sectors to ensure information alignment between systems for efficiency of national health care services. </a:t>
            </a:r>
            <a:endParaRPr lang="en-US" sz="1000" dirty="0"/>
          </a:p>
          <a:p>
            <a:pPr>
              <a:spcBef>
                <a:spcPts val="0"/>
              </a:spcBef>
              <a:spcAft>
                <a:spcPts val="600"/>
              </a:spcAft>
            </a:pPr>
            <a:r>
              <a:rPr lang="en-US" sz="1400" dirty="0"/>
              <a:t>Related to the above then, the </a:t>
            </a:r>
            <a:r>
              <a:rPr lang="en-US" sz="1400" b="1" dirty="0"/>
              <a:t>3.5 million patients in 2020/21 </a:t>
            </a:r>
            <a:r>
              <a:rPr lang="en-US" sz="1400" dirty="0"/>
              <a:t>“…registered to receive medicines through the </a:t>
            </a:r>
            <a:r>
              <a:rPr lang="en-ZA" sz="1400" dirty="0"/>
              <a:t>centralised</a:t>
            </a:r>
            <a:r>
              <a:rPr lang="en-US" sz="1400" dirty="0"/>
              <a:t> chronic medicine dispensing and distribution system” seem to be a far cry from the </a:t>
            </a:r>
            <a:r>
              <a:rPr lang="en-US" sz="1400" b="1" dirty="0"/>
              <a:t>46 million patients registered on the NHI patient registry</a:t>
            </a:r>
            <a:r>
              <a:rPr lang="en-US" sz="1400" dirty="0"/>
              <a:t>.</a:t>
            </a:r>
          </a:p>
          <a:p>
            <a:pPr>
              <a:spcBef>
                <a:spcPts val="0"/>
              </a:spcBef>
              <a:spcAft>
                <a:spcPts val="600"/>
              </a:spcAft>
            </a:pPr>
            <a:r>
              <a:rPr lang="en-ZA" sz="1400" dirty="0"/>
              <a:t>The 2 100 “…</a:t>
            </a:r>
            <a:r>
              <a:rPr lang="en-US" sz="1400" dirty="0"/>
              <a:t>primary health care facilities that qualify as ideal clinics per year” could </a:t>
            </a:r>
            <a:r>
              <a:rPr lang="en-US" sz="1400" b="1" dirty="0"/>
              <a:t>consider measuring its proximity to the population, </a:t>
            </a:r>
            <a:r>
              <a:rPr lang="en-US" sz="1400" dirty="0"/>
              <a:t>in order to improve ease-of-access (i.e., healthcare efficiency) as well as the service quality. </a:t>
            </a:r>
          </a:p>
          <a:p>
            <a:pPr lvl="1">
              <a:spcBef>
                <a:spcPts val="0"/>
              </a:spcBef>
              <a:spcAft>
                <a:spcPts val="600"/>
              </a:spcAft>
            </a:pPr>
            <a:r>
              <a:rPr lang="en-US" sz="1400" dirty="0"/>
              <a:t>The importance of accessible healthcare services is highlighted by the COVID-19 pandemic</a:t>
            </a:r>
            <a:r>
              <a:rPr lang="en-US" sz="1400" b="1" dirty="0"/>
              <a:t>.</a:t>
            </a:r>
          </a:p>
          <a:p>
            <a:pPr>
              <a:spcBef>
                <a:spcPts val="0"/>
              </a:spcBef>
              <a:spcAft>
                <a:spcPts val="600"/>
              </a:spcAft>
            </a:pPr>
            <a:r>
              <a:rPr lang="en-US" sz="1400" dirty="0"/>
              <a:t>“Number of points of entry where port health services comply with international health regulations per year” this is an indicator of the department </a:t>
            </a:r>
            <a:r>
              <a:rPr lang="en-US" sz="1400" b="1" dirty="0"/>
              <a:t>striving for quality</a:t>
            </a:r>
            <a:r>
              <a:rPr lang="en-US" sz="1400" dirty="0"/>
              <a:t>, yet the department (33%) ranks well below regional (41%) and global (63%) benchmarks regarding </a:t>
            </a:r>
            <a:r>
              <a:rPr lang="en-US" sz="1400" b="1" dirty="0"/>
              <a:t>health service provision </a:t>
            </a:r>
            <a:r>
              <a:rPr lang="en-US" sz="1400" dirty="0"/>
              <a:t>when using the same international health regulation standards.</a:t>
            </a:r>
            <a:endParaRPr lang="en-ZA" sz="1400" dirty="0">
              <a:highlight>
                <a:srgbClr val="FFFF00"/>
              </a:highlight>
            </a:endParaRPr>
          </a:p>
          <a:p>
            <a:pPr>
              <a:spcBef>
                <a:spcPts val="0"/>
              </a:spcBef>
              <a:spcAft>
                <a:spcPts val="600"/>
              </a:spcAft>
            </a:pPr>
            <a:endParaRPr lang="en-ZA" sz="1400" dirty="0"/>
          </a:p>
        </p:txBody>
      </p:sp>
      <p:sp>
        <p:nvSpPr>
          <p:cNvPr id="5" name="Slide Number Placeholder 4"/>
          <p:cNvSpPr>
            <a:spLocks noGrp="1"/>
          </p:cNvSpPr>
          <p:nvPr>
            <p:ph type="sldNum" sz="quarter" idx="12"/>
          </p:nvPr>
        </p:nvSpPr>
        <p:spPr/>
        <p:txBody>
          <a:bodyPr/>
          <a:lstStyle/>
          <a:p>
            <a:fld id="{AC57FB67-5201-4263-A749-74A8A000A585}" type="slidenum">
              <a:rPr lang="en-ZA" smtClean="0"/>
              <a:pPr/>
              <a:t>13</a:t>
            </a:fld>
            <a:endParaRPr lang="en-ZA" dirty="0"/>
          </a:p>
        </p:txBody>
      </p:sp>
    </p:spTree>
    <p:extLst>
      <p:ext uri="{BB962C8B-B14F-4D97-AF65-F5344CB8AC3E}">
        <p14:creationId xmlns:p14="http://schemas.microsoft.com/office/powerpoint/2010/main" xmlns="" val="3413021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BF2E5BF-F0E3-42EF-976F-D0343F895BC0}"/>
              </a:ext>
            </a:extLst>
          </p:cNvPr>
          <p:cNvSpPr>
            <a:spLocks noGrp="1"/>
          </p:cNvSpPr>
          <p:nvPr>
            <p:ph type="body" idx="1"/>
          </p:nvPr>
        </p:nvSpPr>
        <p:spPr/>
        <p:txBody>
          <a:bodyPr/>
          <a:lstStyle/>
          <a:p>
            <a:r>
              <a:rPr lang="en-ZA" dirty="0"/>
              <a:t>4. Entities</a:t>
            </a:r>
          </a:p>
        </p:txBody>
      </p:sp>
      <p:sp>
        <p:nvSpPr>
          <p:cNvPr id="3" name="Slide Number Placeholder 2">
            <a:extLst>
              <a:ext uri="{FF2B5EF4-FFF2-40B4-BE49-F238E27FC236}">
                <a16:creationId xmlns:a16="http://schemas.microsoft.com/office/drawing/2014/main" xmlns="" id="{FF0DD173-C168-4182-8BC4-347CBB1F599F}"/>
              </a:ext>
            </a:extLst>
          </p:cNvPr>
          <p:cNvSpPr>
            <a:spLocks noGrp="1"/>
          </p:cNvSpPr>
          <p:nvPr>
            <p:ph type="sldNum" sz="quarter" idx="12"/>
          </p:nvPr>
        </p:nvSpPr>
        <p:spPr/>
        <p:txBody>
          <a:bodyPr/>
          <a:lstStyle/>
          <a:p>
            <a:fld id="{AC57FB67-5201-4263-A749-74A8A000A585}" type="slidenum">
              <a:rPr lang="en-ZA" smtClean="0"/>
              <a:pPr/>
              <a:t>14</a:t>
            </a:fld>
            <a:endParaRPr lang="en-ZA" dirty="0"/>
          </a:p>
        </p:txBody>
      </p:sp>
    </p:spTree>
    <p:extLst>
      <p:ext uri="{BB962C8B-B14F-4D97-AF65-F5344CB8AC3E}">
        <p14:creationId xmlns:p14="http://schemas.microsoft.com/office/powerpoint/2010/main" xmlns="" val="2908034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a:effectLst/>
              </a:rPr>
              <a:t>4. Entities</a:t>
            </a:r>
          </a:p>
        </p:txBody>
      </p:sp>
      <p:sp>
        <p:nvSpPr>
          <p:cNvPr id="8" name="Content Placeholder 7"/>
          <p:cNvSpPr>
            <a:spLocks noGrp="1"/>
          </p:cNvSpPr>
          <p:nvPr>
            <p:ph idx="1"/>
          </p:nvPr>
        </p:nvSpPr>
        <p:spPr>
          <a:xfrm>
            <a:off x="457200" y="1600199"/>
            <a:ext cx="8229600" cy="5069161"/>
          </a:xfrm>
        </p:spPr>
        <p:txBody>
          <a:bodyPr>
            <a:normAutofit fontScale="92500" lnSpcReduction="10000"/>
          </a:bodyPr>
          <a:lstStyle/>
          <a:p>
            <a:pPr marL="514350" indent="-514350">
              <a:buFont typeface="+mj-lt"/>
              <a:buAutoNum type="arabicPeriod"/>
            </a:pPr>
            <a:r>
              <a:rPr lang="en-ZA" sz="1700" b="1" dirty="0"/>
              <a:t>National Health Laboratory Service</a:t>
            </a:r>
          </a:p>
          <a:p>
            <a:pPr lvl="1"/>
            <a:r>
              <a:rPr lang="en-US" sz="1500" dirty="0"/>
              <a:t>Established in terms of the National Health Laboratory Service Act (2000) and provides pathology services to over 80% of South Africans, playing a significant role in monitoring TB and HIV. </a:t>
            </a:r>
          </a:p>
          <a:p>
            <a:pPr lvl="1"/>
            <a:r>
              <a:rPr lang="en-US" sz="1500" dirty="0"/>
              <a:t>10 months after firing the acting CEO due to charges related to irregular payments to service providers, </a:t>
            </a:r>
            <a:r>
              <a:rPr lang="en-US" sz="1500" b="1" dirty="0"/>
              <a:t>the CFO and supply chain manager were suspended on 17 November 2020</a:t>
            </a:r>
            <a:r>
              <a:rPr lang="en-US" sz="1500" dirty="0"/>
              <a:t> following charges of failing to apply due diligence to </a:t>
            </a:r>
            <a:r>
              <a:rPr lang="en-US" sz="1500" b="1" dirty="0"/>
              <a:t>fraud and misconduct allegations regarding the procurement of PPE. </a:t>
            </a:r>
          </a:p>
          <a:p>
            <a:pPr lvl="1"/>
            <a:r>
              <a:rPr lang="en-US" sz="1500" dirty="0"/>
              <a:t>The NHLS was also under investigation by the SIU for alleged </a:t>
            </a:r>
            <a:r>
              <a:rPr lang="en-US" sz="1500" b="1" dirty="0"/>
              <a:t>financial irregularities </a:t>
            </a:r>
            <a:r>
              <a:rPr lang="en-US" sz="1500" dirty="0"/>
              <a:t>in awarding R170 million worth of Covid-19 tenders. Additionally, on 13 March 2020, R113 million in fraud and theft from the NHLS were uncovered in a Hawks investigation. </a:t>
            </a:r>
          </a:p>
          <a:p>
            <a:pPr lvl="1"/>
            <a:r>
              <a:rPr lang="en-US" sz="1500" dirty="0"/>
              <a:t>Substantial </a:t>
            </a:r>
            <a:r>
              <a:rPr lang="en-US" sz="1500" b="1" dirty="0"/>
              <a:t>reduction in the budget surplus </a:t>
            </a:r>
            <a:r>
              <a:rPr lang="en-US" sz="1500" dirty="0"/>
              <a:t>from R1 billion in 2019/20 to R373 million in 2020/21, with total revenue at R9.7 and R9.9 billion in 2019/20 and 2020/21, respectively. This surplus is projected to decrease until the end of the MTEF period to R83 million as expenses are growing at a faster rate than revenue. </a:t>
            </a:r>
          </a:p>
          <a:p>
            <a:pPr lvl="1"/>
            <a:r>
              <a:rPr lang="en-US" sz="1500" dirty="0"/>
              <a:t>In a meeting for the Portfolio Committee of Health on 10 March 2021, considering the high litigation costs associated with outstanding provincial debt (totaling R4 billion), </a:t>
            </a:r>
            <a:r>
              <a:rPr lang="en-US" sz="1500" b="1" dirty="0"/>
              <a:t>maintaining its level of liquidity </a:t>
            </a:r>
            <a:r>
              <a:rPr lang="en-US" sz="1500" dirty="0"/>
              <a:t>was considered essential. </a:t>
            </a:r>
          </a:p>
          <a:p>
            <a:pPr lvl="1"/>
            <a:r>
              <a:rPr lang="en-GB" sz="1500" dirty="0"/>
              <a:t>As of January 2021, NHLS had conducted 3.3 million COVID tests.</a:t>
            </a:r>
            <a:r>
              <a:rPr lang="en-US" sz="1500" dirty="0"/>
              <a:t> Over the medium term, they intend to play a critical role in the surveillance of Covid-19 with the National institute for Communicable Diseases.</a:t>
            </a:r>
          </a:p>
          <a:p>
            <a:pPr lvl="1"/>
            <a:r>
              <a:rPr lang="en-US" sz="1500" dirty="0"/>
              <a:t>85 posts with salary level 17-22 totaling R229 million in 2020/21. This is in contrast to 9 posts (</a:t>
            </a:r>
            <a:r>
              <a:rPr lang="en-ZA" sz="1500" dirty="0"/>
              <a:t>totalling</a:t>
            </a:r>
            <a:r>
              <a:rPr lang="en-US" sz="1500" dirty="0"/>
              <a:t> roughly R25 million) audited, estimated and projected over the 2020 MTEF in 2020 Budget.</a:t>
            </a:r>
          </a:p>
        </p:txBody>
      </p:sp>
      <p:sp>
        <p:nvSpPr>
          <p:cNvPr id="5" name="Slide Number Placeholder 4"/>
          <p:cNvSpPr>
            <a:spLocks noGrp="1"/>
          </p:cNvSpPr>
          <p:nvPr>
            <p:ph type="sldNum" sz="quarter" idx="12"/>
          </p:nvPr>
        </p:nvSpPr>
        <p:spPr/>
        <p:txBody>
          <a:bodyPr/>
          <a:lstStyle/>
          <a:p>
            <a:fld id="{AC57FB67-5201-4263-A749-74A8A000A585}" type="slidenum">
              <a:rPr lang="en-ZA" smtClean="0"/>
              <a:pPr/>
              <a:t>15</a:t>
            </a:fld>
            <a:endParaRPr lang="en-ZA" dirty="0"/>
          </a:p>
        </p:txBody>
      </p:sp>
    </p:spTree>
    <p:extLst>
      <p:ext uri="{BB962C8B-B14F-4D97-AF65-F5344CB8AC3E}">
        <p14:creationId xmlns:p14="http://schemas.microsoft.com/office/powerpoint/2010/main" xmlns="" val="1628889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a:effectLst/>
              </a:rPr>
              <a:t>4. Entities (cont.)</a:t>
            </a:r>
          </a:p>
        </p:txBody>
      </p:sp>
      <p:sp>
        <p:nvSpPr>
          <p:cNvPr id="3" name="Content Placeholder 2"/>
          <p:cNvSpPr>
            <a:spLocks noGrp="1"/>
          </p:cNvSpPr>
          <p:nvPr>
            <p:ph idx="1"/>
          </p:nvPr>
        </p:nvSpPr>
        <p:spPr>
          <a:xfrm>
            <a:off x="457200" y="1600200"/>
            <a:ext cx="8229600" cy="4853136"/>
          </a:xfrm>
        </p:spPr>
        <p:txBody>
          <a:bodyPr>
            <a:normAutofit/>
          </a:bodyPr>
          <a:lstStyle/>
          <a:p>
            <a:pPr marL="457200" indent="-457200">
              <a:buFont typeface="+mj-lt"/>
              <a:buAutoNum type="arabicPeriod" startAt="2"/>
            </a:pPr>
            <a:r>
              <a:rPr lang="en-US" sz="1600" b="1" dirty="0"/>
              <a:t>South African Medical Research Council</a:t>
            </a:r>
            <a:endParaRPr lang="en-ZA" sz="1600" b="1" dirty="0"/>
          </a:p>
          <a:p>
            <a:pPr lvl="1"/>
            <a:r>
              <a:rPr lang="en-US" sz="1400" dirty="0"/>
              <a:t>Conducts and funds health research and medical innovation, in terms of the amended South African Medical Research Council Act (1991). The entity conducted research regarding the deployment and procurement of vaccines.</a:t>
            </a:r>
          </a:p>
          <a:p>
            <a:pPr lvl="1"/>
            <a:r>
              <a:rPr lang="en-US" sz="1400" dirty="0"/>
              <a:t>Number of published journal articles by (first and/or last) affiliated authors, grant holders with acknowledgement of the council etc. could lead to </a:t>
            </a:r>
            <a:r>
              <a:rPr lang="en-US" sz="1400" b="1" dirty="0"/>
              <a:t>double counting </a:t>
            </a:r>
            <a:r>
              <a:rPr lang="en-US" sz="1400" dirty="0"/>
              <a:t>of performance indicators. 4 indicators of number of awards by the council to MSc, PhD and post-doctoral candidates could also be double counting. </a:t>
            </a:r>
          </a:p>
          <a:p>
            <a:pPr lvl="1"/>
            <a:r>
              <a:rPr lang="en-US" sz="1400" dirty="0"/>
              <a:t>There is a </a:t>
            </a:r>
            <a:r>
              <a:rPr lang="en-US" sz="1400" b="1" dirty="0"/>
              <a:t>decrease in number of accepted and published </a:t>
            </a:r>
            <a:r>
              <a:rPr lang="en-US" sz="1400" dirty="0"/>
              <a:t>journal articles associated with the Council in 2020/21, across all 3 indicators, projected to fall further over the medium term. Number of research grants awarded by the council were reduced from 247 in 2019/20 to 130 in 2020/21. </a:t>
            </a:r>
            <a:r>
              <a:rPr lang="en-US" sz="1400" b="1" dirty="0"/>
              <a:t>4 new performance indicators</a:t>
            </a:r>
            <a:r>
              <a:rPr lang="en-US" sz="1400" dirty="0"/>
              <a:t>, for number of awards and innovation/technology projects, are presented in 2020/21, which do not allow for prior comparison. </a:t>
            </a:r>
          </a:p>
          <a:p>
            <a:pPr lvl="1"/>
            <a:r>
              <a:rPr lang="en-US" sz="1400" dirty="0"/>
              <a:t>A </a:t>
            </a:r>
            <a:r>
              <a:rPr lang="en-US" sz="1400" b="1" dirty="0"/>
              <a:t>budget deficit in 2020/21 of R36.4 million, after a surplus of R43 million in 2019/20, which is projected to balance by 2022/23.</a:t>
            </a:r>
            <a:r>
              <a:rPr lang="en-US" sz="1400" dirty="0"/>
              <a:t> Total turnover is R1.2 billion in 2020/21. The deficit is mostly due to increased expenditure. However, revenue is projected to grow at a higher rate over the medium term. Expenditure on innovation and technology is expected to account for 24% of the budget  in the MTEF. Additionally, there is an increase in cash and cash equivalents from -92 million in 2019/20 to 12 million in 2020/21. </a:t>
            </a:r>
          </a:p>
          <a:p>
            <a:pPr lvl="1"/>
            <a:r>
              <a:rPr lang="en-US" sz="1400" b="1" dirty="0"/>
              <a:t>Regressive unit personnel cost </a:t>
            </a:r>
            <a:r>
              <a:rPr lang="en-US" sz="1400" dirty="0"/>
              <a:t>for level 13-16 increasing from R1.7 million to R2 million; and for level 17-22 from </a:t>
            </a:r>
            <a:r>
              <a:rPr lang="en-US" sz="1400" b="1" dirty="0"/>
              <a:t>R3.3 million to R4.0 million </a:t>
            </a:r>
            <a:r>
              <a:rPr lang="en-US" sz="1400" dirty="0"/>
              <a:t>between 2019/20 and 2023/24.</a:t>
            </a:r>
          </a:p>
        </p:txBody>
      </p:sp>
      <p:sp>
        <p:nvSpPr>
          <p:cNvPr id="5" name="Slide Number Placeholder 4"/>
          <p:cNvSpPr>
            <a:spLocks noGrp="1"/>
          </p:cNvSpPr>
          <p:nvPr>
            <p:ph type="sldNum" sz="quarter" idx="12"/>
          </p:nvPr>
        </p:nvSpPr>
        <p:spPr/>
        <p:txBody>
          <a:bodyPr/>
          <a:lstStyle/>
          <a:p>
            <a:fld id="{AC57FB67-5201-4263-A749-74A8A000A585}" type="slidenum">
              <a:rPr lang="en-ZA" smtClean="0"/>
              <a:pPr/>
              <a:t>16</a:t>
            </a:fld>
            <a:endParaRPr lang="en-ZA" dirty="0"/>
          </a:p>
        </p:txBody>
      </p:sp>
    </p:spTree>
    <p:extLst>
      <p:ext uri="{BB962C8B-B14F-4D97-AF65-F5344CB8AC3E}">
        <p14:creationId xmlns:p14="http://schemas.microsoft.com/office/powerpoint/2010/main" xmlns="" val="1463414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a:effectLst/>
              </a:rPr>
              <a:t>4. Entities (cont.)</a:t>
            </a:r>
          </a:p>
        </p:txBody>
      </p:sp>
      <p:sp>
        <p:nvSpPr>
          <p:cNvPr id="8" name="Content Placeholder 7"/>
          <p:cNvSpPr>
            <a:spLocks noGrp="1"/>
          </p:cNvSpPr>
          <p:nvPr>
            <p:ph idx="1"/>
          </p:nvPr>
        </p:nvSpPr>
        <p:spPr/>
        <p:txBody>
          <a:bodyPr>
            <a:noAutofit/>
          </a:bodyPr>
          <a:lstStyle/>
          <a:p>
            <a:pPr marL="457200" indent="-457200">
              <a:buFont typeface="+mj-lt"/>
              <a:buAutoNum type="arabicPeriod" startAt="3"/>
            </a:pPr>
            <a:r>
              <a:rPr lang="en-US" sz="1600" b="1" dirty="0"/>
              <a:t>Compensation Commissioner for Occupational Diseases in Mines and Works</a:t>
            </a:r>
            <a:endParaRPr lang="en-ZA" sz="1600" b="1" dirty="0"/>
          </a:p>
          <a:p>
            <a:pPr lvl="1"/>
            <a:r>
              <a:rPr lang="en-US" sz="1400" dirty="0"/>
              <a:t>The Occupational Diseases in Mines and Works Act (1973) mandates the commissioner to </a:t>
            </a:r>
            <a:r>
              <a:rPr lang="en-US" sz="1400" b="1" dirty="0"/>
              <a:t>collect levies </a:t>
            </a:r>
            <a:r>
              <a:rPr lang="en-US" sz="1400" dirty="0"/>
              <a:t>from controlled mines and </a:t>
            </a:r>
            <a:r>
              <a:rPr lang="en-US" sz="1400" b="1" dirty="0"/>
              <a:t>compensate lost earnings </a:t>
            </a:r>
            <a:r>
              <a:rPr lang="en-US" sz="1400" dirty="0"/>
              <a:t>caused by occupational diseases of cardiorespiratory organs (e.g. Silicosis is a disease that results from the inhalation of silica dust, which makes mine workers vulnerable to tuberculosis.)</a:t>
            </a:r>
          </a:p>
          <a:p>
            <a:pPr lvl="1"/>
            <a:r>
              <a:rPr lang="en-US" sz="1400" b="1" dirty="0"/>
              <a:t>Substantial decrease in number of workers </a:t>
            </a:r>
            <a:r>
              <a:rPr lang="en-US" sz="1400" dirty="0"/>
              <a:t>in controlled mines and works paid for loss of earnings while undergoing TB treatment per year </a:t>
            </a:r>
            <a:r>
              <a:rPr lang="en-US" sz="1400" b="1" dirty="0"/>
              <a:t>from 4 498 in 2019/20 to 1 045 workers in 2020/21</a:t>
            </a:r>
            <a:r>
              <a:rPr lang="en-US" sz="1400" dirty="0"/>
              <a:t>, </a:t>
            </a:r>
            <a:r>
              <a:rPr lang="en-US" sz="1400" b="1" dirty="0"/>
              <a:t>with questionable projections </a:t>
            </a:r>
            <a:r>
              <a:rPr lang="en-US" sz="1400" dirty="0"/>
              <a:t>for the outer years to remain at only </a:t>
            </a:r>
            <a:r>
              <a:rPr lang="en-US" sz="1400" b="1" dirty="0"/>
              <a:t>1 045 workers per year</a:t>
            </a:r>
            <a:r>
              <a:rPr lang="en-US" sz="1400" dirty="0"/>
              <a:t>. </a:t>
            </a:r>
          </a:p>
          <a:p>
            <a:pPr lvl="1"/>
            <a:r>
              <a:rPr lang="en-US" sz="1400" dirty="0"/>
              <a:t>Over the medium term, the commissioner intends to focus on </a:t>
            </a:r>
            <a:r>
              <a:rPr lang="en-US" sz="1400" b="1" dirty="0"/>
              <a:t>improving access to services </a:t>
            </a:r>
            <a:r>
              <a:rPr lang="en-US" sz="1400" dirty="0"/>
              <a:t>provided to mineworkers, increasing the number of claims paid and fast-tracking the claims management process. </a:t>
            </a:r>
          </a:p>
          <a:p>
            <a:pPr lvl="1"/>
            <a:r>
              <a:rPr lang="en-US" sz="1400" b="1" dirty="0"/>
              <a:t>Large cash outflows from investing activities</a:t>
            </a:r>
            <a:r>
              <a:rPr lang="en-US" sz="1400" dirty="0"/>
              <a:t>, R57 million in 2020/21, increasing to R60 million outflow until a cash inflow of R35 million in 2022/23. In 2020/21, total revenue is estimated at R544 million. Substantial </a:t>
            </a:r>
            <a:r>
              <a:rPr lang="en-US" sz="1400" b="1" dirty="0"/>
              <a:t>net increase in cash and cash equivalents</a:t>
            </a:r>
            <a:r>
              <a:rPr lang="en-US" sz="1400" dirty="0"/>
              <a:t>, from R188 million to R261 million in 2019/20 and 2020/21 respectively, mostly due to changes in investing activities. </a:t>
            </a:r>
            <a:endParaRPr lang="en-US" sz="1600" dirty="0"/>
          </a:p>
        </p:txBody>
      </p:sp>
      <p:sp>
        <p:nvSpPr>
          <p:cNvPr id="5" name="Slide Number Placeholder 4"/>
          <p:cNvSpPr>
            <a:spLocks noGrp="1"/>
          </p:cNvSpPr>
          <p:nvPr>
            <p:ph type="sldNum" sz="quarter" idx="12"/>
          </p:nvPr>
        </p:nvSpPr>
        <p:spPr/>
        <p:txBody>
          <a:bodyPr/>
          <a:lstStyle/>
          <a:p>
            <a:fld id="{AC57FB67-5201-4263-A749-74A8A000A585}" type="slidenum">
              <a:rPr lang="en-ZA" smtClean="0"/>
              <a:pPr/>
              <a:t>17</a:t>
            </a:fld>
            <a:endParaRPr lang="en-ZA" dirty="0"/>
          </a:p>
        </p:txBody>
      </p:sp>
    </p:spTree>
    <p:extLst>
      <p:ext uri="{BB962C8B-B14F-4D97-AF65-F5344CB8AC3E}">
        <p14:creationId xmlns:p14="http://schemas.microsoft.com/office/powerpoint/2010/main" xmlns="" val="797559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609854-B6ED-4F84-8595-546BC91781FD}"/>
              </a:ext>
            </a:extLst>
          </p:cNvPr>
          <p:cNvSpPr>
            <a:spLocks noGrp="1"/>
          </p:cNvSpPr>
          <p:nvPr>
            <p:ph type="title"/>
          </p:nvPr>
        </p:nvSpPr>
        <p:spPr/>
        <p:txBody>
          <a:bodyPr>
            <a:normAutofit/>
          </a:bodyPr>
          <a:lstStyle/>
          <a:p>
            <a:r>
              <a:rPr lang="en-ZA" sz="3200" dirty="0"/>
              <a:t>4. Entities (cont.)</a:t>
            </a:r>
          </a:p>
        </p:txBody>
      </p:sp>
      <p:sp>
        <p:nvSpPr>
          <p:cNvPr id="3" name="Content Placeholder 2">
            <a:extLst>
              <a:ext uri="{FF2B5EF4-FFF2-40B4-BE49-F238E27FC236}">
                <a16:creationId xmlns:a16="http://schemas.microsoft.com/office/drawing/2014/main" xmlns="" id="{221FBEC4-ABB7-4E5B-9DA3-BA522A947580}"/>
              </a:ext>
            </a:extLst>
          </p:cNvPr>
          <p:cNvSpPr>
            <a:spLocks noGrp="1"/>
          </p:cNvSpPr>
          <p:nvPr>
            <p:ph idx="1"/>
          </p:nvPr>
        </p:nvSpPr>
        <p:spPr>
          <a:xfrm>
            <a:off x="457200" y="1600200"/>
            <a:ext cx="8229600" cy="5002237"/>
          </a:xfrm>
        </p:spPr>
        <p:txBody>
          <a:bodyPr>
            <a:normAutofit fontScale="85000" lnSpcReduction="10000"/>
          </a:bodyPr>
          <a:lstStyle/>
          <a:p>
            <a:pPr marL="457200" indent="-457200">
              <a:buFont typeface="+mj-lt"/>
              <a:buAutoNum type="arabicPeriod" startAt="4"/>
            </a:pPr>
            <a:r>
              <a:rPr lang="en-ZA" sz="1900" b="1" dirty="0"/>
              <a:t>Council for Medical Schemes (CMS)</a:t>
            </a:r>
          </a:p>
          <a:p>
            <a:pPr marL="741600" lvl="1" indent="-284400">
              <a:lnSpc>
                <a:spcPct val="107000"/>
              </a:lnSpc>
              <a:spcBef>
                <a:spcPts val="312"/>
              </a:spcBef>
              <a:spcAft>
                <a:spcPts val="800"/>
              </a:spcAft>
            </a:pPr>
            <a:r>
              <a:rPr lang="en-US" sz="1500" dirty="0"/>
              <a:t>Regulatory authority responsible for overseeing the medical schemes industry in South Africa, set out in section 7 of the Medical Schemes Act (1998) to </a:t>
            </a:r>
            <a:r>
              <a:rPr lang="en-US" sz="1500" b="1" dirty="0"/>
              <a:t>protect the interests of the beneficiaries</a:t>
            </a:r>
            <a:r>
              <a:rPr lang="en-US" sz="1500" dirty="0"/>
              <a:t> in line with the provision of the National Health Act (2003). </a:t>
            </a:r>
            <a:r>
              <a:rPr lang="en-US" sz="1500" dirty="0">
                <a:effectLst/>
                <a:latin typeface="Times New Roman" panose="02020603050405020304" pitchFamily="18" charset="0"/>
                <a:ea typeface="Calibri" panose="020F0502020204030204" pitchFamily="34" charset="0"/>
              </a:rPr>
              <a:t>Advisor to the Minister of Health on related matters. </a:t>
            </a:r>
            <a:endParaRPr lang="en-US" sz="1500" dirty="0"/>
          </a:p>
          <a:p>
            <a:pPr lvl="1">
              <a:lnSpc>
                <a:spcPct val="107000"/>
              </a:lnSpc>
              <a:spcAft>
                <a:spcPts val="800"/>
              </a:spcAft>
            </a:pPr>
            <a:r>
              <a:rPr lang="en-US" sz="1500" dirty="0"/>
              <a:t>On 4 December 2019, CMS issued </a:t>
            </a:r>
            <a:r>
              <a:rPr lang="en-US" sz="1500" b="1" dirty="0"/>
              <a:t>Circular 80 of 2019</a:t>
            </a:r>
            <a:r>
              <a:rPr lang="en-US" sz="1500" dirty="0"/>
              <a:t>: Low-Cost Benefit Option &amp; Demarcation Products that </a:t>
            </a:r>
            <a:r>
              <a:rPr lang="en-US" sz="1500" b="1" dirty="0"/>
              <a:t>no Low-Cost Benefit Options (LCBO) will be allowed </a:t>
            </a:r>
            <a:r>
              <a:rPr lang="en-US" sz="1500" dirty="0"/>
              <a:t>for low-income market segments going forward, and </a:t>
            </a:r>
            <a:r>
              <a:rPr lang="en-US" sz="1500" b="1" dirty="0"/>
              <a:t>no products based on the Demarcation Exemption Framework and/or the Medical Schemes Act will be allowed beyond 2021. </a:t>
            </a:r>
            <a:r>
              <a:rPr lang="en-US" sz="1500" dirty="0"/>
              <a:t>Over the MTEF period, CMS intends to develop a guidance framework for low-cost benefit options and </a:t>
            </a:r>
            <a:r>
              <a:rPr lang="en-ZA" sz="1500" dirty="0"/>
              <a:t>finalise</a:t>
            </a:r>
            <a:r>
              <a:rPr lang="en-US" sz="1500" dirty="0"/>
              <a:t> proposals for the Medical Schemes Amendment Bill and the health market inquiry. </a:t>
            </a:r>
          </a:p>
          <a:p>
            <a:pPr lvl="1">
              <a:lnSpc>
                <a:spcPct val="107000"/>
              </a:lnSpc>
              <a:spcAft>
                <a:spcPts val="800"/>
              </a:spcAft>
            </a:pP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CMS reported </a:t>
            </a:r>
            <a:r>
              <a:rPr lang="en-US" sz="1500" b="1" dirty="0">
                <a:effectLst/>
                <a:latin typeface="Times New Roman" panose="02020603050405020304" pitchFamily="18" charset="0"/>
                <a:ea typeface="Calibri" panose="020F0502020204030204" pitchFamily="34" charset="0"/>
                <a:cs typeface="Times New Roman" panose="02020603050405020304" pitchFamily="18" charset="0"/>
              </a:rPr>
              <a:t>substantial additional reserves </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and budget surpluses in 2020 </a:t>
            </a:r>
            <a:r>
              <a:rPr lang="en-US" sz="1500" b="1" dirty="0">
                <a:effectLst/>
                <a:latin typeface="Times New Roman" panose="02020603050405020304" pitchFamily="18" charset="0"/>
                <a:ea typeface="Calibri" panose="020F0502020204030204" pitchFamily="34" charset="0"/>
                <a:cs typeface="Times New Roman" panose="02020603050405020304" pitchFamily="18" charset="0"/>
              </a:rPr>
              <a:t>across SA’s medical schemes</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as members avoided health care of all kinds. Furthermore, out-of-pocket expenditure has increased over recent years for medical scheme members. Combined with rising costs of medical scheme cover, this may indicate that health </a:t>
            </a:r>
            <a:r>
              <a:rPr lang="en-US" sz="1500" dirty="0">
                <a:ea typeface="Calibri" panose="020F0502020204030204" pitchFamily="34" charset="0"/>
              </a:rPr>
              <a:t>schemes are </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not serving their intended purpose amongst the Covid-19 pandemic, confirmed in Competition Commission Health Market Enquiry Report (2019).</a:t>
            </a:r>
          </a:p>
          <a:p>
            <a:pPr lvl="1">
              <a:lnSpc>
                <a:spcPct val="107000"/>
              </a:lnSpc>
              <a:spcAft>
                <a:spcPts val="800"/>
              </a:spcAft>
            </a:pPr>
            <a:r>
              <a:rPr lang="en-US" sz="1500" b="1" dirty="0">
                <a:effectLst/>
                <a:latin typeface="Times New Roman" panose="02020603050405020304" pitchFamily="18" charset="0"/>
                <a:ea typeface="Calibri" panose="020F0502020204030204" pitchFamily="34" charset="0"/>
              </a:rPr>
              <a:t>Unexplained performance issues and volatility </a:t>
            </a:r>
            <a:r>
              <a:rPr lang="en-US" sz="1500" dirty="0">
                <a:effectLst/>
                <a:latin typeface="Times New Roman" panose="02020603050405020304" pitchFamily="18" charset="0"/>
                <a:ea typeface="Calibri" panose="020F0502020204030204" pitchFamily="34" charset="0"/>
              </a:rPr>
              <a:t>in “percentage of category 1 clinical opinions provided within 30 days of receipt of complaints adjudication” – from 98% in 2017/18 to 54% and 69% in 2018/19 and 2019/20, respectively, before estimated to be 90% in 2020/21. </a:t>
            </a:r>
          </a:p>
          <a:p>
            <a:pPr lvl="1">
              <a:lnSpc>
                <a:spcPct val="107000"/>
              </a:lnSpc>
              <a:spcAft>
                <a:spcPts val="800"/>
              </a:spcAft>
            </a:pPr>
            <a:r>
              <a:rPr lang="en-ZA" sz="1500" b="1" dirty="0"/>
              <a:t>Relatively stable financial statements of income and cash flow</a:t>
            </a:r>
            <a:r>
              <a:rPr lang="en-ZA" sz="1500" dirty="0"/>
              <a:t>. Turnaround of the budget deficit of R26.6 million in 2019/20 to a surplus of R4 million in 2020/21, where total revenue is R177 million and R201 million in 2019/20 and 2020/21, respectively. Budget surpluses are projected to continue over the MTEF period. </a:t>
            </a:r>
          </a:p>
        </p:txBody>
      </p:sp>
      <p:sp>
        <p:nvSpPr>
          <p:cNvPr id="4" name="Slide Number Placeholder 3">
            <a:extLst>
              <a:ext uri="{FF2B5EF4-FFF2-40B4-BE49-F238E27FC236}">
                <a16:creationId xmlns:a16="http://schemas.microsoft.com/office/drawing/2014/main" xmlns="" id="{02E639C4-9950-4AC1-B109-AD0F97D954AB}"/>
              </a:ext>
            </a:extLst>
          </p:cNvPr>
          <p:cNvSpPr>
            <a:spLocks noGrp="1"/>
          </p:cNvSpPr>
          <p:nvPr>
            <p:ph type="sldNum" sz="quarter" idx="12"/>
          </p:nvPr>
        </p:nvSpPr>
        <p:spPr/>
        <p:txBody>
          <a:bodyPr/>
          <a:lstStyle/>
          <a:p>
            <a:fld id="{AC57FB67-5201-4263-A749-74A8A000A585}" type="slidenum">
              <a:rPr lang="en-ZA" smtClean="0"/>
              <a:pPr/>
              <a:t>18</a:t>
            </a:fld>
            <a:endParaRPr lang="en-ZA" dirty="0"/>
          </a:p>
        </p:txBody>
      </p:sp>
    </p:spTree>
    <p:extLst>
      <p:ext uri="{BB962C8B-B14F-4D97-AF65-F5344CB8AC3E}">
        <p14:creationId xmlns:p14="http://schemas.microsoft.com/office/powerpoint/2010/main" xmlns="" val="4163140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a:effectLst/>
              </a:rPr>
              <a:t>4. Entities (cont.)</a:t>
            </a:r>
          </a:p>
        </p:txBody>
      </p:sp>
      <p:sp>
        <p:nvSpPr>
          <p:cNvPr id="8" name="Content Placeholder 7"/>
          <p:cNvSpPr>
            <a:spLocks noGrp="1"/>
          </p:cNvSpPr>
          <p:nvPr>
            <p:ph idx="1"/>
          </p:nvPr>
        </p:nvSpPr>
        <p:spPr>
          <a:xfrm>
            <a:off x="457200" y="1600200"/>
            <a:ext cx="8229600" cy="5141168"/>
          </a:xfrm>
        </p:spPr>
        <p:txBody>
          <a:bodyPr>
            <a:normAutofit/>
          </a:bodyPr>
          <a:lstStyle/>
          <a:p>
            <a:pPr marL="457200" indent="-457200">
              <a:buFont typeface="+mj-lt"/>
              <a:buAutoNum type="arabicPeriod" startAt="5"/>
            </a:pPr>
            <a:r>
              <a:rPr lang="en-US" sz="1600" b="1" dirty="0"/>
              <a:t>Office of Health Standards Compliance</a:t>
            </a:r>
            <a:endParaRPr lang="en-ZA" sz="1600" b="1" dirty="0"/>
          </a:p>
          <a:p>
            <a:pPr lvl="1"/>
            <a:r>
              <a:rPr lang="en-US" sz="1400" dirty="0"/>
              <a:t>Established in terms of National Health Amendment Act (2013) to monitor and enforce the compliance of health establishments, private and public, with the norms and standards. </a:t>
            </a:r>
          </a:p>
          <a:p>
            <a:pPr lvl="1"/>
            <a:r>
              <a:rPr lang="en-US" sz="1400" dirty="0"/>
              <a:t>“Percentage of public sector health facilities inspected per year” is projected to decline over MTEF, creating </a:t>
            </a:r>
            <a:r>
              <a:rPr lang="en-US" sz="1400" b="1" dirty="0"/>
              <a:t>an uncertain impact of enforcing norms and standards</a:t>
            </a:r>
            <a:r>
              <a:rPr lang="en-US" sz="1400" dirty="0"/>
              <a:t>. Out of 3816 health facilities, 24% were inspected in 2017/18, 19.1% in 2018/19, 17% in 2019/20, 10% in 2020/21, and are </a:t>
            </a:r>
            <a:r>
              <a:rPr lang="en-US" sz="1400" b="1" dirty="0"/>
              <a:t>projected to fall to 7%</a:t>
            </a:r>
            <a:r>
              <a:rPr lang="en-US" sz="1400" dirty="0"/>
              <a:t> in 2023/24. </a:t>
            </a:r>
          </a:p>
          <a:p>
            <a:pPr lvl="1"/>
            <a:r>
              <a:rPr lang="en-US" sz="1400" dirty="0"/>
              <a:t>Relatively stable financial statements of income and cash flow, with a balanced budget and net zero change in cash and cash equivalents in 2020/21 and over the MTEF. Estimated total revenue in 2020/21 is R137 million.</a:t>
            </a:r>
          </a:p>
          <a:p>
            <a:pPr marL="457200" lvl="1" indent="0">
              <a:buNone/>
            </a:pPr>
            <a:endParaRPr lang="en-ZA" sz="1600" dirty="0"/>
          </a:p>
        </p:txBody>
      </p:sp>
      <p:sp>
        <p:nvSpPr>
          <p:cNvPr id="5" name="Slide Number Placeholder 4"/>
          <p:cNvSpPr>
            <a:spLocks noGrp="1"/>
          </p:cNvSpPr>
          <p:nvPr>
            <p:ph type="sldNum" sz="quarter" idx="12"/>
          </p:nvPr>
        </p:nvSpPr>
        <p:spPr/>
        <p:txBody>
          <a:bodyPr/>
          <a:lstStyle/>
          <a:p>
            <a:fld id="{AC57FB67-5201-4263-A749-74A8A000A585}" type="slidenum">
              <a:rPr lang="en-ZA" smtClean="0"/>
              <a:pPr/>
              <a:t>19</a:t>
            </a:fld>
            <a:endParaRPr lang="en-ZA" dirty="0"/>
          </a:p>
        </p:txBody>
      </p:sp>
    </p:spTree>
    <p:extLst>
      <p:ext uri="{BB962C8B-B14F-4D97-AF65-F5344CB8AC3E}">
        <p14:creationId xmlns:p14="http://schemas.microsoft.com/office/powerpoint/2010/main" xmlns="" val="3254729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a:t>1. </a:t>
            </a:r>
            <a:r>
              <a:rPr lang="en-ZA" sz="3200" dirty="0">
                <a:effectLst/>
              </a:rPr>
              <a:t>Introduction</a:t>
            </a:r>
          </a:p>
        </p:txBody>
      </p:sp>
      <p:sp>
        <p:nvSpPr>
          <p:cNvPr id="3" name="Content Placeholder 2"/>
          <p:cNvSpPr>
            <a:spLocks noGrp="1"/>
          </p:cNvSpPr>
          <p:nvPr>
            <p:ph idx="1"/>
          </p:nvPr>
        </p:nvSpPr>
        <p:spPr>
          <a:xfrm>
            <a:off x="539552" y="1600200"/>
            <a:ext cx="8064896" cy="4493096"/>
          </a:xfrm>
        </p:spPr>
        <p:txBody>
          <a:bodyPr>
            <a:noAutofit/>
          </a:bodyPr>
          <a:lstStyle/>
          <a:p>
            <a:pPr algn="just">
              <a:buFont typeface="Wingdings" panose="05000000000000000000" pitchFamily="2" charset="2"/>
              <a:buChar char="v"/>
            </a:pPr>
            <a:r>
              <a:rPr lang="en-ZA" sz="1600" dirty="0"/>
              <a:t>The Financial and Fiscal Commission is a constitutional institution established under Chapter 13: Finance, Sections 220-222 of the Constitution, which makes recommendations envisaged in the following sections of the Constitution to Parliament, provincial legislatures and any other authorities determined by national legislation: </a:t>
            </a:r>
          </a:p>
          <a:p>
            <a:pPr algn="just">
              <a:spcBef>
                <a:spcPts val="0"/>
              </a:spcBef>
              <a:buFont typeface="Wingdings" panose="05000000000000000000" pitchFamily="2" charset="2"/>
              <a:buChar char="v"/>
            </a:pPr>
            <a:endParaRPr lang="en-ZA" sz="1600" dirty="0"/>
          </a:p>
          <a:p>
            <a:pPr lvl="1" algn="just">
              <a:buFont typeface="Wingdings" panose="05000000000000000000" pitchFamily="2" charset="2"/>
              <a:buChar char="q"/>
            </a:pPr>
            <a:r>
              <a:rPr lang="en-ZA" sz="1400" b="1" dirty="0"/>
              <a:t>s214(2) Equitable shares and allocations of revenue; </a:t>
            </a:r>
          </a:p>
          <a:p>
            <a:pPr lvl="1" algn="just">
              <a:buFont typeface="Wingdings" panose="05000000000000000000" pitchFamily="2" charset="2"/>
              <a:buChar char="q"/>
            </a:pPr>
            <a:r>
              <a:rPr lang="en-ZA" sz="1400" b="1" dirty="0"/>
              <a:t>s218(2) Government guarantees; </a:t>
            </a:r>
          </a:p>
          <a:p>
            <a:pPr lvl="1" algn="just">
              <a:buFont typeface="Wingdings" panose="05000000000000000000" pitchFamily="2" charset="2"/>
              <a:buChar char="q"/>
            </a:pPr>
            <a:r>
              <a:rPr lang="en-ZA" sz="1400" b="1" dirty="0"/>
              <a:t>s228(2)(b) Provincial taxes; </a:t>
            </a:r>
          </a:p>
          <a:p>
            <a:pPr lvl="1" algn="just">
              <a:buFont typeface="Wingdings" panose="05000000000000000000" pitchFamily="2" charset="2"/>
              <a:buChar char="q"/>
            </a:pPr>
            <a:r>
              <a:rPr lang="en-ZA" sz="1400" b="1" dirty="0"/>
              <a:t>s229(5) Municipal fiscal powers and functions;  </a:t>
            </a:r>
          </a:p>
          <a:p>
            <a:pPr lvl="1" algn="just">
              <a:buFont typeface="Wingdings" panose="05000000000000000000" pitchFamily="2" charset="2"/>
              <a:buChar char="q"/>
            </a:pPr>
            <a:r>
              <a:rPr lang="en-ZA" sz="1400" b="1" dirty="0"/>
              <a:t>s230(2) Provincial loans; and</a:t>
            </a:r>
          </a:p>
          <a:p>
            <a:pPr lvl="1" algn="just">
              <a:buFont typeface="Wingdings" panose="05000000000000000000" pitchFamily="2" charset="2"/>
              <a:buChar char="q"/>
            </a:pPr>
            <a:r>
              <a:rPr lang="en-ZA" sz="1400" b="1" dirty="0"/>
              <a:t>s230A(2) Municipal loans. </a:t>
            </a:r>
          </a:p>
          <a:p>
            <a:pPr lvl="1" algn="just">
              <a:spcBef>
                <a:spcPts val="0"/>
              </a:spcBef>
              <a:buFont typeface="Wingdings" panose="05000000000000000000" pitchFamily="2" charset="2"/>
              <a:buChar char="v"/>
            </a:pPr>
            <a:endParaRPr lang="en-ZA" sz="1400" dirty="0"/>
          </a:p>
          <a:p>
            <a:pPr algn="just">
              <a:buFont typeface="Wingdings" panose="05000000000000000000" pitchFamily="2" charset="2"/>
              <a:buChar char="v"/>
            </a:pPr>
            <a:r>
              <a:rPr lang="en-ZA" sz="1600" b="1" dirty="0"/>
              <a:t>All legislations referred in these sections “may be enacted </a:t>
            </a:r>
            <a:r>
              <a:rPr lang="en-ZA" sz="1600" b="1" u="sng" dirty="0"/>
              <a:t>only after</a:t>
            </a:r>
            <a:r>
              <a:rPr lang="en-ZA" sz="1600" b="1" dirty="0"/>
              <a:t>” any “recommendations of the Financial and Fiscal Commission have been considered”. </a:t>
            </a:r>
          </a:p>
          <a:p>
            <a:pPr algn="just">
              <a:buFont typeface="Wingdings" panose="05000000000000000000" pitchFamily="2" charset="2"/>
              <a:buChar char="v"/>
            </a:pPr>
            <a:r>
              <a:rPr lang="en-ZA" sz="1600" dirty="0"/>
              <a:t>This submission is in response to the invitation by the Portfolio Committee </a:t>
            </a:r>
            <a:r>
              <a:rPr lang="en-GB" sz="1600" dirty="0"/>
              <a:t>on the National Department of Health, Provincial Departments and entities (Health Sector) annual performance plans and budget for the 2021/22 financial year.</a:t>
            </a:r>
            <a:endParaRPr lang="en-ZA" sz="1600" dirty="0"/>
          </a:p>
        </p:txBody>
      </p:sp>
      <p:sp>
        <p:nvSpPr>
          <p:cNvPr id="5" name="Slide Number Placeholder 4"/>
          <p:cNvSpPr>
            <a:spLocks noGrp="1"/>
          </p:cNvSpPr>
          <p:nvPr>
            <p:ph type="sldNum" sz="quarter" idx="12"/>
          </p:nvPr>
        </p:nvSpPr>
        <p:spPr/>
        <p:txBody>
          <a:bodyPr/>
          <a:lstStyle/>
          <a:p>
            <a:fld id="{AC57FB67-5201-4263-A749-74A8A000A585}" type="slidenum">
              <a:rPr lang="en-ZA" smtClean="0"/>
              <a:pPr/>
              <a:t>2</a:t>
            </a:fld>
            <a:endParaRPr lang="en-ZA" dirty="0"/>
          </a:p>
        </p:txBody>
      </p:sp>
    </p:spTree>
    <p:extLst>
      <p:ext uri="{BB962C8B-B14F-4D97-AF65-F5344CB8AC3E}">
        <p14:creationId xmlns:p14="http://schemas.microsoft.com/office/powerpoint/2010/main" xmlns="" val="2371061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a:effectLst/>
              </a:rPr>
              <a:t>4. Entities (cont.)</a:t>
            </a:r>
          </a:p>
        </p:txBody>
      </p:sp>
      <p:sp>
        <p:nvSpPr>
          <p:cNvPr id="8" name="Content Placeholder 7"/>
          <p:cNvSpPr>
            <a:spLocks noGrp="1"/>
          </p:cNvSpPr>
          <p:nvPr>
            <p:ph idx="1"/>
          </p:nvPr>
        </p:nvSpPr>
        <p:spPr>
          <a:xfrm>
            <a:off x="457200" y="1600200"/>
            <a:ext cx="8229600" cy="5141168"/>
          </a:xfrm>
        </p:spPr>
        <p:txBody>
          <a:bodyPr>
            <a:normAutofit/>
          </a:bodyPr>
          <a:lstStyle/>
          <a:p>
            <a:pPr marL="457200" indent="-457200">
              <a:buFont typeface="+mj-lt"/>
              <a:buAutoNum type="arabicPeriod" startAt="6"/>
            </a:pPr>
            <a:r>
              <a:rPr lang="en-US" sz="1600" b="1" dirty="0"/>
              <a:t>South African Health Products Regulatory Authority</a:t>
            </a:r>
            <a:r>
              <a:rPr lang="en-ZA" sz="1600" b="1" dirty="0"/>
              <a:t> (SAHPRA)</a:t>
            </a:r>
          </a:p>
          <a:p>
            <a:pPr lvl="1"/>
            <a:r>
              <a:rPr lang="en-US" sz="1400" dirty="0"/>
              <a:t>Established in terms of the National Health Act (2003) and Medicines and Related Substances Act (1965) which governs the manufacturing, distribution, sale and marketing of medicines and medical devices to promote the health, wellbeing and safety of the public by ensuring access to safe, effective and quality health products.</a:t>
            </a:r>
          </a:p>
          <a:p>
            <a:pPr lvl="1"/>
            <a:r>
              <a:rPr lang="en-US" sz="1400" dirty="0"/>
              <a:t>On 4 October 2019 President Ramaphosa issued a proclamation SIU to investigate any alleged “</a:t>
            </a:r>
            <a:r>
              <a:rPr lang="en-US" sz="1400" b="1" dirty="0"/>
              <a:t>serious maladministration </a:t>
            </a:r>
            <a:r>
              <a:rPr lang="en-US" sz="1400" dirty="0"/>
              <a:t>in connection with the affairs of the SAHPRA.” </a:t>
            </a:r>
          </a:p>
          <a:p>
            <a:pPr lvl="1"/>
            <a:r>
              <a:rPr lang="en-US" sz="1400" dirty="0"/>
              <a:t>“Percentage of medicine registrations in the backlog cleared per year” was only estimated at 40% in 2020/21, optimistically projected to improve to 95% and 100% in 2021/22 and 2022/23, respectively. Overall </a:t>
            </a:r>
            <a:r>
              <a:rPr lang="en-US" sz="1400" b="1" dirty="0"/>
              <a:t>decrease in all performance indicators</a:t>
            </a:r>
            <a:r>
              <a:rPr lang="en-US" sz="1400" dirty="0"/>
              <a:t> in 2020/21. </a:t>
            </a:r>
          </a:p>
          <a:p>
            <a:pPr lvl="1"/>
            <a:r>
              <a:rPr lang="en-US" sz="1400" dirty="0"/>
              <a:t>Accelerating the licensing of its backlog of medicine products remains a priority, which the entity aims to clear by 2022/23. </a:t>
            </a:r>
          </a:p>
          <a:p>
            <a:pPr lvl="1"/>
            <a:r>
              <a:rPr lang="en-US" sz="1400" dirty="0"/>
              <a:t>Projected </a:t>
            </a:r>
            <a:r>
              <a:rPr lang="en-US" sz="1400" b="1" dirty="0"/>
              <a:t>reduction in expenditure </a:t>
            </a:r>
            <a:r>
              <a:rPr lang="en-US" sz="1400" dirty="0"/>
              <a:t>in the health product authorization programme, at an annual rate of 21% over the medium term. This is due to revising and reviewing </a:t>
            </a:r>
            <a:r>
              <a:rPr lang="en-US" sz="1400" b="1" dirty="0"/>
              <a:t>business models </a:t>
            </a:r>
            <a:r>
              <a:rPr lang="en-US" sz="1400" dirty="0"/>
              <a:t>to reduce unnecessary bureaucracy and delays. Compensation of employees will decline, as 25 employment contracts are expected to be terminated once the backlog clears. Revenue is expected to decrease in line with expenditure.</a:t>
            </a:r>
          </a:p>
        </p:txBody>
      </p:sp>
      <p:sp>
        <p:nvSpPr>
          <p:cNvPr id="5" name="Slide Number Placeholder 4"/>
          <p:cNvSpPr>
            <a:spLocks noGrp="1"/>
          </p:cNvSpPr>
          <p:nvPr>
            <p:ph type="sldNum" sz="quarter" idx="12"/>
          </p:nvPr>
        </p:nvSpPr>
        <p:spPr/>
        <p:txBody>
          <a:bodyPr/>
          <a:lstStyle/>
          <a:p>
            <a:fld id="{AC57FB67-5201-4263-A749-74A8A000A585}" type="slidenum">
              <a:rPr lang="en-ZA" smtClean="0"/>
              <a:pPr/>
              <a:t>20</a:t>
            </a:fld>
            <a:endParaRPr lang="en-ZA" dirty="0"/>
          </a:p>
        </p:txBody>
      </p:sp>
    </p:spTree>
    <p:extLst>
      <p:ext uri="{BB962C8B-B14F-4D97-AF65-F5344CB8AC3E}">
        <p14:creationId xmlns:p14="http://schemas.microsoft.com/office/powerpoint/2010/main" xmlns="" val="304709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BF2E5BF-F0E3-42EF-976F-D0343F895BC0}"/>
              </a:ext>
            </a:extLst>
          </p:cNvPr>
          <p:cNvSpPr>
            <a:spLocks noGrp="1"/>
          </p:cNvSpPr>
          <p:nvPr>
            <p:ph type="body" idx="1"/>
          </p:nvPr>
        </p:nvSpPr>
        <p:spPr/>
        <p:txBody>
          <a:bodyPr>
            <a:normAutofit lnSpcReduction="10000"/>
          </a:bodyPr>
          <a:lstStyle/>
          <a:p>
            <a:r>
              <a:rPr lang="en-ZA" dirty="0"/>
              <a:t>5. </a:t>
            </a:r>
            <a:r>
              <a:rPr lang="en-US" dirty="0"/>
              <a:t>Estimates of Provincial Revenue and Expenditure on Health</a:t>
            </a:r>
            <a:endParaRPr lang="en-ZA" dirty="0"/>
          </a:p>
        </p:txBody>
      </p:sp>
      <p:sp>
        <p:nvSpPr>
          <p:cNvPr id="3" name="Slide Number Placeholder 2">
            <a:extLst>
              <a:ext uri="{FF2B5EF4-FFF2-40B4-BE49-F238E27FC236}">
                <a16:creationId xmlns:a16="http://schemas.microsoft.com/office/drawing/2014/main" xmlns="" id="{FF0DD173-C168-4182-8BC4-347CBB1F599F}"/>
              </a:ext>
            </a:extLst>
          </p:cNvPr>
          <p:cNvSpPr>
            <a:spLocks noGrp="1"/>
          </p:cNvSpPr>
          <p:nvPr>
            <p:ph type="sldNum" sz="quarter" idx="12"/>
          </p:nvPr>
        </p:nvSpPr>
        <p:spPr/>
        <p:txBody>
          <a:bodyPr/>
          <a:lstStyle/>
          <a:p>
            <a:fld id="{AC57FB67-5201-4263-A749-74A8A000A585}" type="slidenum">
              <a:rPr lang="en-ZA" smtClean="0"/>
              <a:pPr/>
              <a:t>21</a:t>
            </a:fld>
            <a:endParaRPr lang="en-ZA" dirty="0"/>
          </a:p>
        </p:txBody>
      </p:sp>
    </p:spTree>
    <p:extLst>
      <p:ext uri="{BB962C8B-B14F-4D97-AF65-F5344CB8AC3E}">
        <p14:creationId xmlns:p14="http://schemas.microsoft.com/office/powerpoint/2010/main" xmlns="" val="124524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FA3C3E-849A-4DDB-8E6E-7B0ACB4CE1AD}"/>
              </a:ext>
            </a:extLst>
          </p:cNvPr>
          <p:cNvSpPr>
            <a:spLocks noGrp="1"/>
          </p:cNvSpPr>
          <p:nvPr>
            <p:ph type="title"/>
          </p:nvPr>
        </p:nvSpPr>
        <p:spPr/>
        <p:txBody>
          <a:bodyPr>
            <a:normAutofit/>
          </a:bodyPr>
          <a:lstStyle/>
          <a:p>
            <a:r>
              <a:rPr lang="en-ZA" sz="2800" dirty="0"/>
              <a:t>Provincial Health Budget and Health COE as a % of Total (Provinces, 2019)</a:t>
            </a:r>
          </a:p>
        </p:txBody>
      </p:sp>
      <p:sp>
        <p:nvSpPr>
          <p:cNvPr id="4" name="Slide Number Placeholder 3">
            <a:extLst>
              <a:ext uri="{FF2B5EF4-FFF2-40B4-BE49-F238E27FC236}">
                <a16:creationId xmlns:a16="http://schemas.microsoft.com/office/drawing/2014/main" xmlns="" id="{B4FF2EA0-10CC-419D-B574-AD1347BEE15E}"/>
              </a:ext>
            </a:extLst>
          </p:cNvPr>
          <p:cNvSpPr>
            <a:spLocks noGrp="1"/>
          </p:cNvSpPr>
          <p:nvPr>
            <p:ph type="sldNum" sz="quarter" idx="12"/>
          </p:nvPr>
        </p:nvSpPr>
        <p:spPr/>
        <p:txBody>
          <a:bodyPr/>
          <a:lstStyle/>
          <a:p>
            <a:fld id="{AC57FB67-5201-4263-A749-74A8A000A585}" type="slidenum">
              <a:rPr lang="en-ZA" smtClean="0"/>
              <a:pPr/>
              <a:t>22</a:t>
            </a:fld>
            <a:endParaRPr lang="en-ZA" dirty="0"/>
          </a:p>
        </p:txBody>
      </p:sp>
      <p:graphicFrame>
        <p:nvGraphicFramePr>
          <p:cNvPr id="23" name="Content Placeholder 22">
            <a:extLst>
              <a:ext uri="{FF2B5EF4-FFF2-40B4-BE49-F238E27FC236}">
                <a16:creationId xmlns:a16="http://schemas.microsoft.com/office/drawing/2014/main" xmlns="" id="{9D525961-C5CC-4F3B-8F27-4DB21ECC628C}"/>
              </a:ext>
            </a:extLst>
          </p:cNvPr>
          <p:cNvGraphicFramePr>
            <a:graphicFrameLocks noGrp="1"/>
          </p:cNvGraphicFramePr>
          <p:nvPr>
            <p:ph idx="1"/>
            <p:extLst>
              <p:ext uri="{D42A27DB-BD31-4B8C-83A1-F6EECF244321}">
                <p14:modId xmlns:p14="http://schemas.microsoft.com/office/powerpoint/2010/main" xmlns="" val="116813043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24" name="TextBox 23">
            <a:extLst>
              <a:ext uri="{FF2B5EF4-FFF2-40B4-BE49-F238E27FC236}">
                <a16:creationId xmlns:a16="http://schemas.microsoft.com/office/drawing/2014/main" xmlns="" id="{2436831E-B5C3-40FE-9125-A0BE6608565B}"/>
              </a:ext>
            </a:extLst>
          </p:cNvPr>
          <p:cNvSpPr txBox="1"/>
          <p:nvPr/>
        </p:nvSpPr>
        <p:spPr>
          <a:xfrm>
            <a:off x="3073031" y="6390538"/>
            <a:ext cx="3130985" cy="261610"/>
          </a:xfrm>
          <a:prstGeom prst="rect">
            <a:avLst/>
          </a:prstGeom>
          <a:noFill/>
        </p:spPr>
        <p:txBody>
          <a:bodyPr wrap="none" rtlCol="0">
            <a:spAutoFit/>
          </a:bodyPr>
          <a:lstStyle/>
          <a:p>
            <a:r>
              <a:rPr lang="en-ZA" sz="1100" dirty="0"/>
              <a:t>Source: Provincial Budget, National Treasury (2021)</a:t>
            </a:r>
          </a:p>
        </p:txBody>
      </p:sp>
    </p:spTree>
    <p:extLst>
      <p:ext uri="{BB962C8B-B14F-4D97-AF65-F5344CB8AC3E}">
        <p14:creationId xmlns:p14="http://schemas.microsoft.com/office/powerpoint/2010/main" xmlns="" val="248384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A051A1-81F4-4A1A-9AC6-0A26C9F81397}"/>
              </a:ext>
            </a:extLst>
          </p:cNvPr>
          <p:cNvSpPr>
            <a:spLocks noGrp="1"/>
          </p:cNvSpPr>
          <p:nvPr>
            <p:ph type="title"/>
          </p:nvPr>
        </p:nvSpPr>
        <p:spPr/>
        <p:txBody>
          <a:bodyPr>
            <a:normAutofit/>
          </a:bodyPr>
          <a:lstStyle/>
          <a:p>
            <a:r>
              <a:rPr lang="en-ZA" sz="2800" dirty="0"/>
              <a:t>Health Conditional Grants (2020 and 2021 Division of Revenue Bills)</a:t>
            </a:r>
          </a:p>
        </p:txBody>
      </p:sp>
      <p:sp>
        <p:nvSpPr>
          <p:cNvPr id="4" name="Slide Number Placeholder 3">
            <a:extLst>
              <a:ext uri="{FF2B5EF4-FFF2-40B4-BE49-F238E27FC236}">
                <a16:creationId xmlns:a16="http://schemas.microsoft.com/office/drawing/2014/main" xmlns="" id="{165F2A09-CB0F-42D9-B16F-8622FF006BA2}"/>
              </a:ext>
            </a:extLst>
          </p:cNvPr>
          <p:cNvSpPr>
            <a:spLocks noGrp="1"/>
          </p:cNvSpPr>
          <p:nvPr>
            <p:ph type="sldNum" sz="quarter" idx="12"/>
          </p:nvPr>
        </p:nvSpPr>
        <p:spPr/>
        <p:txBody>
          <a:bodyPr/>
          <a:lstStyle/>
          <a:p>
            <a:fld id="{AC57FB67-5201-4263-A749-74A8A000A585}" type="slidenum">
              <a:rPr lang="en-ZA" smtClean="0"/>
              <a:pPr/>
              <a:t>23</a:t>
            </a:fld>
            <a:endParaRPr lang="en-ZA" dirty="0"/>
          </a:p>
        </p:txBody>
      </p:sp>
      <p:graphicFrame>
        <p:nvGraphicFramePr>
          <p:cNvPr id="20" name="Content Placeholder 19">
            <a:extLst>
              <a:ext uri="{FF2B5EF4-FFF2-40B4-BE49-F238E27FC236}">
                <a16:creationId xmlns:a16="http://schemas.microsoft.com/office/drawing/2014/main" xmlns="" id="{85064E4F-7D50-406C-A228-1A4988DDFDE6}"/>
              </a:ext>
            </a:extLst>
          </p:cNvPr>
          <p:cNvGraphicFramePr>
            <a:graphicFrameLocks noGrp="1"/>
          </p:cNvGraphicFramePr>
          <p:nvPr>
            <p:ph idx="1"/>
            <p:extLst>
              <p:ext uri="{D42A27DB-BD31-4B8C-83A1-F6EECF244321}">
                <p14:modId xmlns:p14="http://schemas.microsoft.com/office/powerpoint/2010/main" xmlns="" val="3472341557"/>
              </p:ext>
            </p:extLst>
          </p:nvPr>
        </p:nvGraphicFramePr>
        <p:xfrm>
          <a:off x="457199" y="1628800"/>
          <a:ext cx="8229602" cy="4536504"/>
        </p:xfrm>
        <a:graphic>
          <a:graphicData uri="http://schemas.openxmlformats.org/drawingml/2006/table">
            <a:tbl>
              <a:tblPr/>
              <a:tblGrid>
                <a:gridCol w="1094109">
                  <a:extLst>
                    <a:ext uri="{9D8B030D-6E8A-4147-A177-3AD203B41FA5}">
                      <a16:colId xmlns:a16="http://schemas.microsoft.com/office/drawing/2014/main" xmlns="" val="2994998359"/>
                    </a:ext>
                  </a:extLst>
                </a:gridCol>
                <a:gridCol w="1474668">
                  <a:extLst>
                    <a:ext uri="{9D8B030D-6E8A-4147-A177-3AD203B41FA5}">
                      <a16:colId xmlns:a16="http://schemas.microsoft.com/office/drawing/2014/main" xmlns="" val="450339299"/>
                    </a:ext>
                  </a:extLst>
                </a:gridCol>
                <a:gridCol w="773012">
                  <a:extLst>
                    <a:ext uri="{9D8B030D-6E8A-4147-A177-3AD203B41FA5}">
                      <a16:colId xmlns:a16="http://schemas.microsoft.com/office/drawing/2014/main" xmlns="" val="317418705"/>
                    </a:ext>
                  </a:extLst>
                </a:gridCol>
                <a:gridCol w="773012">
                  <a:extLst>
                    <a:ext uri="{9D8B030D-6E8A-4147-A177-3AD203B41FA5}">
                      <a16:colId xmlns:a16="http://schemas.microsoft.com/office/drawing/2014/main" xmlns="" val="3727946332"/>
                    </a:ext>
                  </a:extLst>
                </a:gridCol>
                <a:gridCol w="1094109">
                  <a:extLst>
                    <a:ext uri="{9D8B030D-6E8A-4147-A177-3AD203B41FA5}">
                      <a16:colId xmlns:a16="http://schemas.microsoft.com/office/drawing/2014/main" xmlns="" val="1559184509"/>
                    </a:ext>
                  </a:extLst>
                </a:gridCol>
                <a:gridCol w="1474668">
                  <a:extLst>
                    <a:ext uri="{9D8B030D-6E8A-4147-A177-3AD203B41FA5}">
                      <a16:colId xmlns:a16="http://schemas.microsoft.com/office/drawing/2014/main" xmlns="" val="244255538"/>
                    </a:ext>
                  </a:extLst>
                </a:gridCol>
                <a:gridCol w="773012">
                  <a:extLst>
                    <a:ext uri="{9D8B030D-6E8A-4147-A177-3AD203B41FA5}">
                      <a16:colId xmlns:a16="http://schemas.microsoft.com/office/drawing/2014/main" xmlns="" val="276554902"/>
                    </a:ext>
                  </a:extLst>
                </a:gridCol>
                <a:gridCol w="773012">
                  <a:extLst>
                    <a:ext uri="{9D8B030D-6E8A-4147-A177-3AD203B41FA5}">
                      <a16:colId xmlns:a16="http://schemas.microsoft.com/office/drawing/2014/main" xmlns="" val="1699991237"/>
                    </a:ext>
                  </a:extLst>
                </a:gridCol>
              </a:tblGrid>
              <a:tr h="200612">
                <a:tc gridSpan="4">
                  <a:txBody>
                    <a:bodyPr/>
                    <a:lstStyle/>
                    <a:p>
                      <a:pPr algn="ctr" rtl="0" fontAlgn="ctr"/>
                      <a:r>
                        <a:rPr lang="en-US" sz="1200" b="1" i="0" u="none" strike="noStrike" dirty="0">
                          <a:solidFill>
                            <a:srgbClr val="000000"/>
                          </a:solidFill>
                          <a:effectLst/>
                          <a:latin typeface="Calibri" panose="020F0502020204030204" pitchFamily="34" charset="0"/>
                        </a:rPr>
                        <a:t>2020 Division of Revenue Bill</a:t>
                      </a:r>
                    </a:p>
                  </a:txBody>
                  <a:tcPr marL="7135" marR="7135" marT="713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rtl="0" fontAlgn="ctr"/>
                      <a:r>
                        <a:rPr lang="en-US" sz="1200" b="1" i="0" u="none" strike="noStrike" dirty="0">
                          <a:solidFill>
                            <a:srgbClr val="000000"/>
                          </a:solidFill>
                          <a:effectLst/>
                          <a:latin typeface="Calibri" panose="020F0502020204030204" pitchFamily="34" charset="0"/>
                        </a:rPr>
                        <a:t>2021 Division of Revenue Bill</a:t>
                      </a:r>
                    </a:p>
                  </a:txBody>
                  <a:tcPr marL="7135" marR="7135" marT="713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3541137238"/>
                  </a:ext>
                </a:extLst>
              </a:tr>
              <a:tr h="200612">
                <a:tc rowSpan="2">
                  <a:txBody>
                    <a:bodyPr/>
                    <a:lstStyle/>
                    <a:p>
                      <a:pPr algn="ctr" rtl="0" fontAlgn="ctr"/>
                      <a:r>
                        <a:rPr lang="en-ZA" sz="1200" b="1" i="0" u="none" strike="noStrike" dirty="0">
                          <a:solidFill>
                            <a:srgbClr val="000000"/>
                          </a:solidFill>
                          <a:effectLst/>
                          <a:latin typeface="Calibri" panose="020F0502020204030204" pitchFamily="34" charset="0"/>
                        </a:rPr>
                        <a:t>Grant Schedule</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ctr" rtl="0" fontAlgn="ctr"/>
                      <a:r>
                        <a:rPr lang="en-ZA" sz="1200" b="1" i="0" u="none" strike="noStrike" dirty="0">
                          <a:solidFill>
                            <a:srgbClr val="000000"/>
                          </a:solidFill>
                          <a:effectLst/>
                          <a:latin typeface="Calibri" panose="020F0502020204030204" pitchFamily="34" charset="0"/>
                        </a:rPr>
                        <a:t>Grant name</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ZA" sz="1200" b="1" i="0" u="none" strike="noStrike" dirty="0">
                          <a:solidFill>
                            <a:srgbClr val="000000"/>
                          </a:solidFill>
                          <a:effectLst/>
                          <a:latin typeface="Calibri" panose="020F0502020204030204" pitchFamily="34" charset="0"/>
                        </a:rPr>
                        <a:t>  2021/22 </a:t>
                      </a:r>
                    </a:p>
                  </a:txBody>
                  <a:tcPr marL="7135" marR="7135" marT="7135" marB="0" anchor="ctr">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rtl="0" fontAlgn="ctr"/>
                      <a:r>
                        <a:rPr lang="en-ZA" sz="1200" b="1" i="0" u="none" strike="noStrike" dirty="0">
                          <a:solidFill>
                            <a:srgbClr val="000000"/>
                          </a:solidFill>
                          <a:effectLst/>
                          <a:latin typeface="Calibri" panose="020F0502020204030204" pitchFamily="34" charset="0"/>
                        </a:rPr>
                        <a:t>  2022/23 </a:t>
                      </a:r>
                    </a:p>
                  </a:txBody>
                  <a:tcPr marL="7135" marR="7135" marT="713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rowSpan="2">
                  <a:txBody>
                    <a:bodyPr/>
                    <a:lstStyle/>
                    <a:p>
                      <a:pPr algn="ctr" rtl="0" fontAlgn="ctr"/>
                      <a:r>
                        <a:rPr lang="en-ZA" sz="1200" b="1" i="0" u="none" strike="noStrike" dirty="0">
                          <a:solidFill>
                            <a:srgbClr val="000000"/>
                          </a:solidFill>
                          <a:effectLst/>
                          <a:latin typeface="Calibri" panose="020F0502020204030204" pitchFamily="34" charset="0"/>
                        </a:rPr>
                        <a:t>Grant Schedule</a:t>
                      </a:r>
                    </a:p>
                  </a:txBody>
                  <a:tcPr marL="7135" marR="7135" marT="713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ctr" rtl="0" fontAlgn="ctr"/>
                      <a:r>
                        <a:rPr lang="en-ZA" sz="1200" b="1" i="0" u="none" strike="noStrike" dirty="0">
                          <a:solidFill>
                            <a:srgbClr val="000000"/>
                          </a:solidFill>
                          <a:effectLst/>
                          <a:latin typeface="Calibri" panose="020F0502020204030204" pitchFamily="34" charset="0"/>
                        </a:rPr>
                        <a:t>Grant name</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ZA" sz="1200" b="1" i="0" u="none" strike="noStrike" dirty="0">
                          <a:solidFill>
                            <a:srgbClr val="000000"/>
                          </a:solidFill>
                          <a:effectLst/>
                          <a:latin typeface="Calibri" panose="020F0502020204030204" pitchFamily="34" charset="0"/>
                        </a:rPr>
                        <a:t>  2021/22 </a:t>
                      </a:r>
                    </a:p>
                  </a:txBody>
                  <a:tcPr marL="7135" marR="7135" marT="7135" marB="0" anchor="ctr">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rtl="0" fontAlgn="ctr"/>
                      <a:r>
                        <a:rPr lang="en-ZA" sz="1200" b="1" i="0" u="none" strike="noStrike" dirty="0">
                          <a:solidFill>
                            <a:srgbClr val="000000"/>
                          </a:solidFill>
                          <a:effectLst/>
                          <a:latin typeface="Calibri" panose="020F0502020204030204" pitchFamily="34" charset="0"/>
                        </a:rPr>
                        <a:t>  2022/23 </a:t>
                      </a:r>
                    </a:p>
                  </a:txBody>
                  <a:tcPr marL="7135" marR="7135" marT="7135" marB="0" anchor="ctr">
                    <a:lnL>
                      <a:noFill/>
                    </a:lnL>
                    <a:lnR>
                      <a:noFill/>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xmlns="" val="3154939100"/>
                  </a:ext>
                </a:extLst>
              </a:tr>
              <a:tr h="200612">
                <a:tc vMerge="1">
                  <a:txBody>
                    <a:bodyPr/>
                    <a:lstStyle/>
                    <a:p>
                      <a:endParaRPr lang="en-ZA"/>
                    </a:p>
                  </a:txBody>
                  <a:tcPr/>
                </a:tc>
                <a:tc vMerge="1">
                  <a:txBody>
                    <a:bodyPr/>
                    <a:lstStyle/>
                    <a:p>
                      <a:endParaRPr lang="en-ZA"/>
                    </a:p>
                  </a:txBody>
                  <a:tcPr/>
                </a:tc>
                <a:tc>
                  <a:txBody>
                    <a:bodyPr/>
                    <a:lstStyle/>
                    <a:p>
                      <a:pPr algn="ctr" rtl="0" fontAlgn="ctr"/>
                      <a:r>
                        <a:rPr lang="en-ZA" sz="1200" b="1" i="0" u="none" strike="noStrike" dirty="0">
                          <a:solidFill>
                            <a:srgbClr val="000000"/>
                          </a:solidFill>
                          <a:effectLst/>
                          <a:latin typeface="Calibri" panose="020F0502020204030204" pitchFamily="34" charset="0"/>
                        </a:rPr>
                        <a:t> (R millions)  </a:t>
                      </a:r>
                    </a:p>
                  </a:txBody>
                  <a:tcPr marL="7135" marR="7135" marT="7135"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ZA" sz="1200" b="1" i="0" u="none" strike="noStrike" dirty="0">
                          <a:solidFill>
                            <a:srgbClr val="000000"/>
                          </a:solidFill>
                          <a:effectLst/>
                          <a:latin typeface="Calibri" panose="020F0502020204030204" pitchFamily="34" charset="0"/>
                        </a:rPr>
                        <a:t> (R millions)  </a:t>
                      </a:r>
                    </a:p>
                  </a:txBody>
                  <a:tcPr marL="7135" marR="7135" marT="713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ZA"/>
                    </a:p>
                  </a:txBody>
                  <a:tcPr/>
                </a:tc>
                <a:tc vMerge="1">
                  <a:txBody>
                    <a:bodyPr/>
                    <a:lstStyle/>
                    <a:p>
                      <a:endParaRPr lang="en-ZA"/>
                    </a:p>
                  </a:txBody>
                  <a:tcPr/>
                </a:tc>
                <a:tc>
                  <a:txBody>
                    <a:bodyPr/>
                    <a:lstStyle/>
                    <a:p>
                      <a:pPr algn="ctr" rtl="0" fontAlgn="ctr"/>
                      <a:r>
                        <a:rPr lang="en-ZA" sz="1200" b="1" i="0" u="none" strike="noStrike" dirty="0">
                          <a:solidFill>
                            <a:srgbClr val="000000"/>
                          </a:solidFill>
                          <a:effectLst/>
                          <a:latin typeface="Calibri" panose="020F0502020204030204" pitchFamily="34" charset="0"/>
                        </a:rPr>
                        <a:t> (R millions)  </a:t>
                      </a:r>
                    </a:p>
                  </a:txBody>
                  <a:tcPr marL="7135" marR="7135" marT="7135"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ZA" sz="1200" b="1" i="0" u="none" strike="noStrike" dirty="0">
                          <a:solidFill>
                            <a:srgbClr val="000000"/>
                          </a:solidFill>
                          <a:effectLst/>
                          <a:latin typeface="Calibri" panose="020F0502020204030204" pitchFamily="34" charset="0"/>
                        </a:rPr>
                        <a:t> (R millions)  </a:t>
                      </a:r>
                    </a:p>
                  </a:txBody>
                  <a:tcPr marL="7135" marR="7135" marT="7135"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3167831210"/>
                  </a:ext>
                </a:extLst>
              </a:tr>
              <a:tr h="783474">
                <a:tc>
                  <a:txBody>
                    <a:bodyPr/>
                    <a:lstStyle/>
                    <a:p>
                      <a:pPr algn="ctr" rtl="0" fontAlgn="ctr"/>
                      <a:r>
                        <a:rPr lang="en-ZA" sz="1200" b="0" i="0" u="none" strike="noStrike" dirty="0">
                          <a:solidFill>
                            <a:srgbClr val="000000"/>
                          </a:solidFill>
                          <a:effectLst/>
                          <a:latin typeface="Calibri" panose="020F0502020204030204" pitchFamily="34" charset="0"/>
                        </a:rPr>
                        <a:t>4A</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Calibri" panose="020F0502020204030204" pitchFamily="34" charset="0"/>
                        </a:rPr>
                        <a:t>Statutory Human Resources. Training and Development Grant</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4 334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4 494 </a:t>
                      </a:r>
                    </a:p>
                  </a:txBody>
                  <a:tcPr marL="7135" marR="7135" marT="713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5A</a:t>
                      </a:r>
                    </a:p>
                  </a:txBody>
                  <a:tcPr marL="7135" marR="7135" marT="713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Calibri" panose="020F0502020204030204" pitchFamily="34" charset="0"/>
                        </a:rPr>
                        <a:t>Human Resources and Training Grant</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4 055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3 999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156461515"/>
                  </a:ext>
                </a:extLst>
              </a:tr>
              <a:tr h="393690">
                <a:tc>
                  <a:txBody>
                    <a:bodyPr/>
                    <a:lstStyle/>
                    <a:p>
                      <a:pPr algn="ctr" rtl="0" fontAlgn="ctr"/>
                      <a:r>
                        <a:rPr lang="en-ZA" sz="1200" b="0" i="0" u="none" strike="noStrike" dirty="0">
                          <a:solidFill>
                            <a:srgbClr val="000000"/>
                          </a:solidFill>
                          <a:effectLst/>
                          <a:latin typeface="Calibri" panose="020F0502020204030204" pitchFamily="34" charset="0"/>
                        </a:rPr>
                        <a:t>4A</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National Tertiary Services Grant</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14 694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15 294 </a:t>
                      </a:r>
                    </a:p>
                  </a:txBody>
                  <a:tcPr marL="7135" marR="7135" marT="713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4A</a:t>
                      </a:r>
                    </a:p>
                  </a:txBody>
                  <a:tcPr marL="7135" marR="7135" marT="713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National Tertiary Services Grant</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13 708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14 000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4588584"/>
                  </a:ext>
                </a:extLst>
              </a:tr>
              <a:tr h="587605">
                <a:tc>
                  <a:txBody>
                    <a:bodyPr/>
                    <a:lstStyle/>
                    <a:p>
                      <a:pPr algn="ctr" rtl="0" fontAlgn="ctr"/>
                      <a:r>
                        <a:rPr lang="en-ZA" sz="1200" b="0" i="0" u="none" strike="noStrike" dirty="0">
                          <a:solidFill>
                            <a:srgbClr val="000000"/>
                          </a:solidFill>
                          <a:effectLst/>
                          <a:latin typeface="Calibri" panose="020F0502020204030204" pitchFamily="34" charset="0"/>
                        </a:rPr>
                        <a:t>5A</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Calibri" panose="020F0502020204030204" pitchFamily="34" charset="0"/>
                        </a:rPr>
                        <a:t>HIV. TB. Malaria and Community Outreach Grant</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27 931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29 405 </a:t>
                      </a:r>
                    </a:p>
                  </a:txBody>
                  <a:tcPr marL="7135" marR="7135" marT="713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5A</a:t>
                      </a:r>
                    </a:p>
                  </a:txBody>
                  <a:tcPr marL="7135" marR="7135" marT="713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Calibri" panose="020F0502020204030204" pitchFamily="34" charset="0"/>
                        </a:rPr>
                        <a:t>HIV. TB. Malaria and Community Outreach Grant</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27 585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27 910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973735764"/>
                  </a:ext>
                </a:extLst>
              </a:tr>
              <a:tr h="393690">
                <a:tc>
                  <a:txBody>
                    <a:bodyPr/>
                    <a:lstStyle/>
                    <a:p>
                      <a:pPr algn="ctr" rtl="0" fontAlgn="ctr"/>
                      <a:r>
                        <a:rPr lang="en-ZA" sz="1200" b="0" i="0" u="none" strike="noStrike" dirty="0">
                          <a:solidFill>
                            <a:srgbClr val="000000"/>
                          </a:solidFill>
                          <a:effectLst/>
                          <a:latin typeface="Calibri" panose="020F0502020204030204" pitchFamily="34" charset="0"/>
                        </a:rPr>
                        <a:t>5A</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Health Facility Revitalisation Grant</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6 658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7 034 </a:t>
                      </a:r>
                    </a:p>
                  </a:txBody>
                  <a:tcPr marL="7135" marR="7135" marT="713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5A</a:t>
                      </a:r>
                    </a:p>
                  </a:txBody>
                  <a:tcPr marL="7135" marR="7135" marT="713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Health Facility Revitalisation Grant</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6 445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6 886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653652665"/>
                  </a:ext>
                </a:extLst>
              </a:tr>
              <a:tr h="393690">
                <a:tc>
                  <a:txBody>
                    <a:bodyPr/>
                    <a:lstStyle/>
                    <a:p>
                      <a:pPr algn="ctr" rtl="0" fontAlgn="ctr"/>
                      <a:r>
                        <a:rPr lang="en-ZA" sz="1200" b="0" i="0" u="none" strike="noStrike" dirty="0">
                          <a:solidFill>
                            <a:srgbClr val="000000"/>
                          </a:solidFill>
                          <a:effectLst/>
                          <a:latin typeface="Calibri" panose="020F0502020204030204" pitchFamily="34" charset="0"/>
                        </a:rPr>
                        <a:t>5A</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National Health Insurance Grant</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300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311 </a:t>
                      </a:r>
                    </a:p>
                  </a:txBody>
                  <a:tcPr marL="7135" marR="7135" marT="713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5A</a:t>
                      </a:r>
                    </a:p>
                  </a:txBody>
                  <a:tcPr marL="7135" marR="7135" marT="713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National Health Insurance Grant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269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272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98027164"/>
                  </a:ext>
                </a:extLst>
              </a:tr>
              <a:tr h="393690">
                <a:tc>
                  <a:txBody>
                    <a:bodyPr/>
                    <a:lstStyle/>
                    <a:p>
                      <a:pPr algn="ctr" rtl="0" fontAlgn="ctr"/>
                      <a:r>
                        <a:rPr lang="en-ZA" sz="1200" b="1" i="0" u="none" strike="noStrike" dirty="0">
                          <a:solidFill>
                            <a:srgbClr val="000000"/>
                          </a:solidFill>
                          <a:effectLst/>
                          <a:latin typeface="Calibri" panose="020F0502020204030204" pitchFamily="34" charset="0"/>
                        </a:rPr>
                        <a:t>Total Direct Allocation</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        53 917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        56 537 </a:t>
                      </a:r>
                    </a:p>
                  </a:txBody>
                  <a:tcPr marL="7135" marR="7135" marT="713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Total Direct Allocation</a:t>
                      </a:r>
                    </a:p>
                  </a:txBody>
                  <a:tcPr marL="7135" marR="7135" marT="713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        52 062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        53 068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415634048"/>
                  </a:ext>
                </a:extLst>
              </a:tr>
              <a:tr h="587605">
                <a:tc>
                  <a:txBody>
                    <a:bodyPr/>
                    <a:lstStyle/>
                    <a:p>
                      <a:pPr algn="ctr" rtl="0" fontAlgn="ctr"/>
                      <a:r>
                        <a:rPr lang="en-ZA" sz="1200" b="0" i="0" u="none" strike="noStrike" dirty="0">
                          <a:solidFill>
                            <a:srgbClr val="000000"/>
                          </a:solidFill>
                          <a:effectLst/>
                          <a:latin typeface="Calibri" panose="020F0502020204030204" pitchFamily="34" charset="0"/>
                        </a:rPr>
                        <a:t>6A</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Calibri" panose="020F0502020204030204" pitchFamily="34" charset="0"/>
                        </a:rPr>
                        <a:t>National Health Insurance Indirect Grant</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2 529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2 652 </a:t>
                      </a:r>
                    </a:p>
                  </a:txBody>
                  <a:tcPr marL="7135" marR="7135" marT="713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6A</a:t>
                      </a:r>
                    </a:p>
                  </a:txBody>
                  <a:tcPr marL="7135" marR="7135" marT="713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Calibri" panose="020F0502020204030204" pitchFamily="34" charset="0"/>
                        </a:rPr>
                        <a:t>National Health Insurance Indirect Grant</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2 118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0" i="0" u="none" strike="noStrike" dirty="0">
                          <a:solidFill>
                            <a:srgbClr val="000000"/>
                          </a:solidFill>
                          <a:effectLst/>
                          <a:latin typeface="Calibri" panose="020F0502020204030204" pitchFamily="34" charset="0"/>
                        </a:rPr>
                        <a:t>          2 541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371167383"/>
                  </a:ext>
                </a:extLst>
              </a:tr>
              <a:tr h="200612">
                <a:tc>
                  <a:txBody>
                    <a:bodyPr/>
                    <a:lstStyle/>
                    <a:p>
                      <a:pPr algn="ctr" rtl="0" fontAlgn="ctr"/>
                      <a:r>
                        <a:rPr lang="en-ZA" sz="1200" b="1" i="0" u="none" strike="noStrike" dirty="0">
                          <a:solidFill>
                            <a:srgbClr val="000000"/>
                          </a:solidFill>
                          <a:effectLst/>
                          <a:latin typeface="Calibri" panose="020F0502020204030204" pitchFamily="34" charset="0"/>
                        </a:rPr>
                        <a:t>Total Allocation</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        56 446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        59 189 </a:t>
                      </a:r>
                    </a:p>
                  </a:txBody>
                  <a:tcPr marL="7135" marR="7135" marT="713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 </a:t>
                      </a:r>
                    </a:p>
                  </a:txBody>
                  <a:tcPr marL="7135" marR="7135" marT="713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        54 179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ZA" sz="1200" b="1" i="0" u="none" strike="noStrike" dirty="0">
                          <a:solidFill>
                            <a:srgbClr val="000000"/>
                          </a:solidFill>
                          <a:effectLst/>
                          <a:latin typeface="Calibri" panose="020F0502020204030204" pitchFamily="34" charset="0"/>
                        </a:rPr>
                        <a:t>        55 609 </a:t>
                      </a:r>
                    </a:p>
                  </a:txBody>
                  <a:tcPr marL="7135" marR="7135" marT="71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302451261"/>
                  </a:ext>
                </a:extLst>
              </a:tr>
              <a:tr h="200612">
                <a:tc>
                  <a:txBody>
                    <a:bodyPr/>
                    <a:lstStyle/>
                    <a:p>
                      <a:pPr algn="ctr" fontAlgn="ctr"/>
                      <a:endParaRPr lang="en-ZA" sz="1200" b="0" i="0" u="none" strike="noStrike" dirty="0">
                        <a:solidFill>
                          <a:srgbClr val="000000"/>
                        </a:solidFill>
                        <a:effectLst/>
                        <a:latin typeface="Calibri" panose="020F0502020204030204" pitchFamily="34" charset="0"/>
                      </a:endParaRPr>
                    </a:p>
                  </a:txBody>
                  <a:tcPr marL="7135" marR="7135" marT="713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ZA" sz="1200" b="0" i="0" u="none" strike="noStrike" dirty="0">
                        <a:solidFill>
                          <a:srgbClr val="000000"/>
                        </a:solidFill>
                        <a:effectLst/>
                        <a:latin typeface="Calibri" panose="020F0502020204030204" pitchFamily="34" charset="0"/>
                      </a:endParaRPr>
                    </a:p>
                  </a:txBody>
                  <a:tcPr marL="7135" marR="7135" marT="713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ZA" sz="1200" b="0" i="0" u="none" strike="noStrike" dirty="0">
                        <a:solidFill>
                          <a:srgbClr val="000000"/>
                        </a:solidFill>
                        <a:effectLst/>
                        <a:latin typeface="Calibri" panose="020F0502020204030204" pitchFamily="34" charset="0"/>
                      </a:endParaRPr>
                    </a:p>
                  </a:txBody>
                  <a:tcPr marL="7135" marR="7135" marT="713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ZA" sz="1200" b="0" i="0" u="none" strike="noStrike" dirty="0">
                        <a:solidFill>
                          <a:srgbClr val="000000"/>
                        </a:solidFill>
                        <a:effectLst/>
                        <a:latin typeface="Calibri" panose="020F0502020204030204" pitchFamily="34" charset="0"/>
                      </a:endParaRPr>
                    </a:p>
                  </a:txBody>
                  <a:tcPr marL="7135" marR="7135" marT="7135" marB="0" anchor="ctr">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rtl="0" fontAlgn="ctr"/>
                      <a:r>
                        <a:rPr lang="en-ZA" sz="1200" b="1" i="0" u="none" strike="noStrike" dirty="0">
                          <a:solidFill>
                            <a:srgbClr val="C00000"/>
                          </a:solidFill>
                          <a:effectLst/>
                          <a:latin typeface="Calibri" panose="020F0502020204030204" pitchFamily="34" charset="0"/>
                        </a:rPr>
                        <a:t>Changes to baselines</a:t>
                      </a:r>
                    </a:p>
                  </a:txBody>
                  <a:tcPr marL="7135" marR="7135" marT="713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ZA"/>
                    </a:p>
                  </a:txBody>
                  <a:tcPr/>
                </a:tc>
                <a:tc>
                  <a:txBody>
                    <a:bodyPr/>
                    <a:lstStyle/>
                    <a:p>
                      <a:pPr algn="ctr" rtl="0" fontAlgn="ctr"/>
                      <a:r>
                        <a:rPr lang="en-ZA" sz="1200" b="0" i="0" u="none" strike="noStrike" dirty="0">
                          <a:solidFill>
                            <a:srgbClr val="C00000"/>
                          </a:solidFill>
                          <a:effectLst/>
                          <a:latin typeface="Calibri" panose="020F0502020204030204" pitchFamily="34" charset="0"/>
                        </a:rPr>
                        <a:t>-         2 267 </a:t>
                      </a:r>
                    </a:p>
                  </a:txBody>
                  <a:tcPr marL="7135" marR="7135" marT="713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rtl="0" fontAlgn="ctr"/>
                      <a:r>
                        <a:rPr lang="en-ZA" sz="1200" b="0" i="0" u="none" strike="noStrike" dirty="0">
                          <a:solidFill>
                            <a:srgbClr val="C00000"/>
                          </a:solidFill>
                          <a:effectLst/>
                          <a:latin typeface="Calibri" panose="020F0502020204030204" pitchFamily="34" charset="0"/>
                        </a:rPr>
                        <a:t>-         3 580 </a:t>
                      </a:r>
                    </a:p>
                  </a:txBody>
                  <a:tcPr marL="7135" marR="7135" marT="713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xmlns="" val="457654745"/>
                  </a:ext>
                </a:extLst>
              </a:tr>
            </a:tbl>
          </a:graphicData>
        </a:graphic>
      </p:graphicFrame>
      <p:sp>
        <p:nvSpPr>
          <p:cNvPr id="21" name="TextBox 20">
            <a:extLst>
              <a:ext uri="{FF2B5EF4-FFF2-40B4-BE49-F238E27FC236}">
                <a16:creationId xmlns:a16="http://schemas.microsoft.com/office/drawing/2014/main" xmlns="" id="{75314230-68EF-41BC-844F-82A4B357699B}"/>
              </a:ext>
            </a:extLst>
          </p:cNvPr>
          <p:cNvSpPr txBox="1"/>
          <p:nvPr/>
        </p:nvSpPr>
        <p:spPr>
          <a:xfrm>
            <a:off x="3073031" y="6390538"/>
            <a:ext cx="4020652" cy="261610"/>
          </a:xfrm>
          <a:prstGeom prst="rect">
            <a:avLst/>
          </a:prstGeom>
          <a:noFill/>
        </p:spPr>
        <p:txBody>
          <a:bodyPr wrap="none" rtlCol="0">
            <a:spAutoFit/>
          </a:bodyPr>
          <a:lstStyle/>
          <a:p>
            <a:r>
              <a:rPr lang="en-ZA" sz="1100" dirty="0"/>
              <a:t>Source: Division of Revenue Bill Schedule, National Treasury (2021)</a:t>
            </a:r>
          </a:p>
        </p:txBody>
      </p:sp>
    </p:spTree>
    <p:extLst>
      <p:ext uri="{BB962C8B-B14F-4D97-AF65-F5344CB8AC3E}">
        <p14:creationId xmlns:p14="http://schemas.microsoft.com/office/powerpoint/2010/main" xmlns="" val="42306538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7D476E-9894-41E2-A233-64D3E3725F89}"/>
              </a:ext>
            </a:extLst>
          </p:cNvPr>
          <p:cNvSpPr>
            <a:spLocks noGrp="1"/>
          </p:cNvSpPr>
          <p:nvPr>
            <p:ph type="title"/>
          </p:nvPr>
        </p:nvSpPr>
        <p:spPr/>
        <p:txBody>
          <a:bodyPr/>
          <a:lstStyle/>
          <a:p>
            <a:r>
              <a:rPr lang="en-ZA" dirty="0"/>
              <a:t>Expenditure Overview</a:t>
            </a:r>
          </a:p>
        </p:txBody>
      </p:sp>
      <p:sp>
        <p:nvSpPr>
          <p:cNvPr id="3" name="Content Placeholder 2">
            <a:extLst>
              <a:ext uri="{FF2B5EF4-FFF2-40B4-BE49-F238E27FC236}">
                <a16:creationId xmlns:a16="http://schemas.microsoft.com/office/drawing/2014/main" xmlns="" id="{26C28BF5-45E3-4FA2-A47F-CD33B76FAB9D}"/>
              </a:ext>
            </a:extLst>
          </p:cNvPr>
          <p:cNvSpPr>
            <a:spLocks noGrp="1"/>
          </p:cNvSpPr>
          <p:nvPr>
            <p:ph idx="1"/>
          </p:nvPr>
        </p:nvSpPr>
        <p:spPr/>
        <p:txBody>
          <a:bodyPr>
            <a:noAutofit/>
          </a:bodyPr>
          <a:lstStyle/>
          <a:p>
            <a:pPr algn="l"/>
            <a:r>
              <a:rPr lang="en-ZA" sz="1400" u="none" strike="noStrike" baseline="0" dirty="0"/>
              <a:t>An additional </a:t>
            </a:r>
            <a:r>
              <a:rPr lang="en-ZA" sz="1400" b="1" u="none" strike="noStrike" baseline="0" dirty="0"/>
              <a:t>R8 billion </a:t>
            </a:r>
            <a:r>
              <a:rPr lang="en-ZA" sz="1400" u="none" strike="noStrike" baseline="0" dirty="0"/>
              <a:t>is allocated to the </a:t>
            </a:r>
            <a:r>
              <a:rPr lang="en-ZA" sz="1400" b="1" u="none" strike="noStrike" baseline="0" dirty="0"/>
              <a:t>provincial equitable share </a:t>
            </a:r>
            <a:r>
              <a:rPr lang="en-ZA" sz="1400" u="none" strike="noStrike" baseline="0" dirty="0"/>
              <a:t>through National Treasury in 2021/22 to enable </a:t>
            </a:r>
            <a:r>
              <a:rPr lang="en-ZA" sz="1400" b="1" u="none" strike="noStrike" baseline="0" dirty="0"/>
              <a:t>provincial health departments to continue their prevention, testing and treatment interventions</a:t>
            </a:r>
            <a:r>
              <a:rPr lang="en-ZA" sz="1400" u="none" strike="noStrike" baseline="0" dirty="0"/>
              <a:t>, including managing hospitalisations resulting from a </a:t>
            </a:r>
            <a:r>
              <a:rPr lang="en-ZA" sz="1400" b="1" u="none" strike="noStrike" baseline="0" dirty="0"/>
              <a:t>possible third wave of COVID‐19 infections</a:t>
            </a:r>
            <a:r>
              <a:rPr lang="en-ZA" sz="1400" u="none" strike="noStrike" baseline="0" dirty="0"/>
              <a:t>.</a:t>
            </a:r>
          </a:p>
          <a:p>
            <a:pPr algn="l"/>
            <a:r>
              <a:rPr lang="en-US" sz="1400" b="0" i="0" u="none" strike="noStrike" baseline="0" dirty="0"/>
              <a:t>The </a:t>
            </a:r>
            <a:r>
              <a:rPr lang="en-US" sz="1400" b="1" i="1" u="none" strike="noStrike" baseline="0" dirty="0"/>
              <a:t>HIV, TB, malaria and community outreach grant</a:t>
            </a:r>
            <a:r>
              <a:rPr lang="en-US" sz="1400" b="0" i="1" u="none" strike="noStrike" baseline="0" dirty="0"/>
              <a:t> </a:t>
            </a:r>
            <a:r>
              <a:rPr lang="en-US" sz="1400" b="0" i="0" u="none" strike="noStrike" baseline="0" dirty="0"/>
              <a:t>is the main vehicle for funding disease‐specific </a:t>
            </a:r>
            <a:r>
              <a:rPr lang="en-ZA" sz="1400" b="0" i="0" u="none" strike="noStrike" baseline="0" dirty="0"/>
              <a:t>programmes</a:t>
            </a:r>
            <a:r>
              <a:rPr lang="en-US" sz="1400" b="0" i="0" u="none" strike="noStrike" baseline="0" dirty="0"/>
              <a:t> in the sector and is allocated R82.6 billion over the MTEF in the </a:t>
            </a:r>
            <a:r>
              <a:rPr lang="en-US" sz="1400" b="0" i="1" u="none" strike="noStrike" baseline="0" dirty="0"/>
              <a:t>HIV, AIDS and STIs </a:t>
            </a:r>
            <a:r>
              <a:rPr lang="en-ZA" sz="1400" b="0" i="0" u="none" strike="noStrike" baseline="0" dirty="0"/>
              <a:t>subprogramme</a:t>
            </a:r>
            <a:r>
              <a:rPr lang="en-US" sz="1400" b="0" i="0" u="none" strike="noStrike" baseline="0" dirty="0"/>
              <a:t> in the </a:t>
            </a:r>
            <a:r>
              <a:rPr lang="en-US" sz="1400" b="1" i="1" u="none" strike="noStrike" baseline="0" dirty="0"/>
              <a:t>Communicable and Non‐communicable Diseases </a:t>
            </a:r>
            <a:r>
              <a:rPr lang="en-US" sz="1400" b="0" i="0" u="none" strike="noStrike" baseline="0" dirty="0"/>
              <a:t>programme. The largest component of the grant is the HIV and AIDS component with an allocation of </a:t>
            </a:r>
            <a:r>
              <a:rPr lang="en-US" sz="1400" b="1" i="0" u="none" strike="noStrike" baseline="0" dirty="0"/>
              <a:t>R69.3 billion </a:t>
            </a:r>
            <a:r>
              <a:rPr lang="en-US" sz="1400" b="0" i="0" u="none" strike="noStrike" baseline="0" dirty="0"/>
              <a:t>over the MTEF period. This component funds government’s antiretroviral treatment programme, which </a:t>
            </a:r>
            <a:r>
              <a:rPr lang="en-US" sz="1400" b="1" i="0" u="none" strike="noStrike" baseline="0" dirty="0"/>
              <a:t>aims to reach 6.7 million people by 2023/24</a:t>
            </a:r>
            <a:r>
              <a:rPr lang="en-US" sz="1400" b="0" i="0" u="none" strike="noStrike" baseline="0" dirty="0"/>
              <a:t>, as well as a range of HIV‐prevention services. </a:t>
            </a:r>
          </a:p>
          <a:p>
            <a:pPr algn="l"/>
            <a:r>
              <a:rPr lang="en-US" sz="1400" b="0" i="0" u="none" strike="noStrike" baseline="0" dirty="0"/>
              <a:t>An</a:t>
            </a:r>
            <a:r>
              <a:rPr lang="en-US" sz="1400" dirty="0"/>
              <a:t> </a:t>
            </a:r>
            <a:r>
              <a:rPr lang="en-US" sz="1400" b="0" i="0" u="none" strike="noStrike" baseline="0" dirty="0"/>
              <a:t>additional R129.4 million, within the </a:t>
            </a:r>
            <a:r>
              <a:rPr lang="en-US" sz="1400" b="1" i="1" u="none" strike="noStrike" baseline="0" dirty="0"/>
              <a:t>Health Facilities Hospital Systems grant</a:t>
            </a:r>
            <a:r>
              <a:rPr lang="en-US" sz="1400" b="0" i="1" u="none" strike="noStrike" baseline="0" dirty="0"/>
              <a:t>, </a:t>
            </a:r>
            <a:r>
              <a:rPr lang="en-US" sz="1400" b="0" i="0" u="none" strike="noStrike" baseline="0" dirty="0"/>
              <a:t>over the MTEF period is allocated to the grant for the construction of the </a:t>
            </a:r>
            <a:r>
              <a:rPr lang="en-US" sz="1400" b="1" i="0" u="none" strike="noStrike" baseline="0" dirty="0"/>
              <a:t>Tygerberg and Klipfontein</a:t>
            </a:r>
            <a:r>
              <a:rPr lang="en-US" sz="1400" b="0" i="0" u="none" strike="noStrike" baseline="0" dirty="0"/>
              <a:t> hospitals in Western Cape</a:t>
            </a:r>
          </a:p>
          <a:p>
            <a:pPr algn="l"/>
            <a:r>
              <a:rPr lang="en-US" sz="1400" b="0" i="0" u="none" strike="noStrike" baseline="0" dirty="0"/>
              <a:t>Tertiary health care services are </a:t>
            </a:r>
            <a:r>
              <a:rPr lang="en-US" sz="1400" b="1" i="0" u="none" strike="noStrike" baseline="0" dirty="0"/>
              <a:t>highly </a:t>
            </a:r>
            <a:r>
              <a:rPr lang="en-ZA" sz="1400" b="1" i="0" u="none" strike="noStrike" baseline="0" dirty="0"/>
              <a:t>specialised</a:t>
            </a:r>
            <a:r>
              <a:rPr lang="en-US" sz="1400" b="1" i="0" u="none" strike="noStrike" baseline="0" dirty="0"/>
              <a:t> referral services </a:t>
            </a:r>
            <a:r>
              <a:rPr lang="en-ZA" sz="1400" b="0" i="0" u="none" strike="noStrike" baseline="0" dirty="0"/>
              <a:t>subsidised</a:t>
            </a:r>
            <a:r>
              <a:rPr lang="en-US" sz="1400" b="0" i="0" u="none" strike="noStrike" baseline="0" dirty="0"/>
              <a:t> through the </a:t>
            </a:r>
            <a:r>
              <a:rPr lang="en-US" sz="1400" b="1" i="1" u="none" strike="noStrike" baseline="0" dirty="0"/>
              <a:t>national tertiary services grant</a:t>
            </a:r>
            <a:r>
              <a:rPr lang="en-US" sz="1400" b="0" i="0" u="none" strike="noStrike" baseline="0" dirty="0"/>
              <a:t>, which is allocated </a:t>
            </a:r>
            <a:r>
              <a:rPr lang="en-US" sz="1400" b="1" i="0" u="none" strike="noStrike" baseline="0" dirty="0"/>
              <a:t>R41.7 million over the MTEF </a:t>
            </a:r>
            <a:r>
              <a:rPr lang="en-US" sz="1400" b="0" i="0" u="none" strike="noStrike" baseline="0" dirty="0"/>
              <a:t>in the </a:t>
            </a:r>
            <a:r>
              <a:rPr lang="en-US" sz="1400" b="0" i="1" u="none" strike="noStrike" baseline="0" dirty="0"/>
              <a:t>Hospital Systems </a:t>
            </a:r>
            <a:r>
              <a:rPr lang="en-US" sz="1400" b="0" i="0" u="none" strike="noStrike" baseline="0" dirty="0"/>
              <a:t>programme. Due to their nature, these services are offered at tertiary and central hospitals, which are limited in numbers and </a:t>
            </a:r>
            <a:r>
              <a:rPr lang="en-US" sz="1400" b="1" i="0" u="none" strike="noStrike" baseline="0" dirty="0"/>
              <a:t>concentrated in urban centres.</a:t>
            </a:r>
            <a:r>
              <a:rPr lang="en-US" sz="1400" b="0" i="0" u="none" strike="noStrike" baseline="0" dirty="0"/>
              <a:t> This unequal distribution results in patients often being referred from one province to another, which requires </a:t>
            </a:r>
            <a:r>
              <a:rPr lang="en-US" sz="1400" b="1" i="0" u="none" strike="noStrike" baseline="0" dirty="0"/>
              <a:t>strong national coordination</a:t>
            </a:r>
            <a:r>
              <a:rPr lang="en-US" sz="1400" b="0" i="0" u="none" strike="noStrike" baseline="0" dirty="0"/>
              <a:t>. </a:t>
            </a:r>
            <a:r>
              <a:rPr lang="en-US" sz="1400" b="1" i="0" u="none" strike="noStrike" baseline="0" dirty="0"/>
              <a:t>Accordingly, the grant compensates provinces for providing tertiary services to patients from elsewhere</a:t>
            </a:r>
            <a:r>
              <a:rPr lang="en-US" sz="1400" b="0" i="0" u="none" strike="noStrike" baseline="0" dirty="0"/>
              <a:t>.</a:t>
            </a:r>
            <a:endParaRPr lang="en-ZA" sz="1400" dirty="0"/>
          </a:p>
        </p:txBody>
      </p:sp>
      <p:sp>
        <p:nvSpPr>
          <p:cNvPr id="4" name="Slide Number Placeholder 3">
            <a:extLst>
              <a:ext uri="{FF2B5EF4-FFF2-40B4-BE49-F238E27FC236}">
                <a16:creationId xmlns:a16="http://schemas.microsoft.com/office/drawing/2014/main" xmlns="" id="{DE06409D-C157-43F5-AC09-400557FFE678}"/>
              </a:ext>
            </a:extLst>
          </p:cNvPr>
          <p:cNvSpPr>
            <a:spLocks noGrp="1"/>
          </p:cNvSpPr>
          <p:nvPr>
            <p:ph type="sldNum" sz="quarter" idx="12"/>
          </p:nvPr>
        </p:nvSpPr>
        <p:spPr/>
        <p:txBody>
          <a:bodyPr/>
          <a:lstStyle/>
          <a:p>
            <a:fld id="{AC57FB67-5201-4263-A749-74A8A000A585}" type="slidenum">
              <a:rPr lang="en-ZA" smtClean="0"/>
              <a:pPr/>
              <a:t>24</a:t>
            </a:fld>
            <a:endParaRPr lang="en-ZA" dirty="0"/>
          </a:p>
        </p:txBody>
      </p:sp>
    </p:spTree>
    <p:extLst>
      <p:ext uri="{BB962C8B-B14F-4D97-AF65-F5344CB8AC3E}">
        <p14:creationId xmlns:p14="http://schemas.microsoft.com/office/powerpoint/2010/main" xmlns="" val="1394219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a:spLocks noGrp="1"/>
          </p:cNvSpPr>
          <p:nvPr>
            <p:ph type="body" idx="1"/>
          </p:nvPr>
        </p:nvSpPr>
        <p:spPr>
          <a:xfrm>
            <a:off x="179511" y="3501008"/>
            <a:ext cx="8784978" cy="864098"/>
          </a:xfrm>
          <a:prstGeom prst="rect">
            <a:avLst/>
          </a:prstGeom>
        </p:spPr>
        <p:txBody>
          <a:bodyPr>
            <a:normAutofit/>
          </a:bodyPr>
          <a:lstStyle>
            <a:lvl1pPr>
              <a:spcBef>
                <a:spcPts val="1000"/>
              </a:spcBef>
              <a:defRPr sz="4400"/>
            </a:lvl1pPr>
          </a:lstStyle>
          <a:p>
            <a:pPr lvl="0">
              <a:defRPr sz="1800" cap="none">
                <a:solidFill>
                  <a:srgbClr val="000000"/>
                </a:solidFill>
                <a:effectLst/>
              </a:defRPr>
            </a:pPr>
            <a:r>
              <a:rPr lang="en-ZA" sz="3600" cap="small" dirty="0">
                <a:solidFill>
                  <a:srgbClr val="3B7150"/>
                </a:solidFill>
              </a:rPr>
              <a:t>6.</a:t>
            </a:r>
            <a:r>
              <a:rPr sz="3600" cap="small" dirty="0">
                <a:solidFill>
                  <a:srgbClr val="3B7150"/>
                </a:solidFill>
              </a:rPr>
              <a:t> </a:t>
            </a:r>
            <a:r>
              <a:rPr lang="en-ZA" sz="3600" cap="small" dirty="0">
                <a:solidFill>
                  <a:srgbClr val="3B7150"/>
                </a:solidFill>
              </a:rPr>
              <a:t>Adapting to COVID-19</a:t>
            </a:r>
            <a:endParaRPr sz="3600" cap="small" dirty="0">
              <a:solidFill>
                <a:srgbClr val="3B7150"/>
              </a:solidFill>
            </a:endParaRPr>
          </a:p>
        </p:txBody>
      </p:sp>
    </p:spTree>
    <p:extLst>
      <p:ext uri="{BB962C8B-B14F-4D97-AF65-F5344CB8AC3E}">
        <p14:creationId xmlns:p14="http://schemas.microsoft.com/office/powerpoint/2010/main" xmlns="" val="3814809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C799545-52D9-4E10-B92F-6B2DFC4E2644}"/>
              </a:ext>
            </a:extLst>
          </p:cNvPr>
          <p:cNvSpPr>
            <a:spLocks noGrp="1"/>
          </p:cNvSpPr>
          <p:nvPr>
            <p:ph type="title"/>
          </p:nvPr>
        </p:nvSpPr>
        <p:spPr/>
        <p:txBody>
          <a:bodyPr/>
          <a:lstStyle/>
          <a:p>
            <a:r>
              <a:rPr lang="en-ZA" dirty="0"/>
              <a:t>6. SA healthcare expenditure in comparison to advanced economies </a:t>
            </a:r>
          </a:p>
        </p:txBody>
      </p:sp>
      <p:sp>
        <p:nvSpPr>
          <p:cNvPr id="5" name="Content Placeholder 4">
            <a:extLst>
              <a:ext uri="{FF2B5EF4-FFF2-40B4-BE49-F238E27FC236}">
                <a16:creationId xmlns:a16="http://schemas.microsoft.com/office/drawing/2014/main" xmlns="" id="{3405C654-9BD2-46C3-A31B-70A2FBE964EB}"/>
              </a:ext>
            </a:extLst>
          </p:cNvPr>
          <p:cNvSpPr>
            <a:spLocks noGrp="1"/>
          </p:cNvSpPr>
          <p:nvPr>
            <p:ph idx="1"/>
          </p:nvPr>
        </p:nvSpPr>
        <p:spPr>
          <a:xfrm>
            <a:off x="457200" y="1600201"/>
            <a:ext cx="8229600" cy="3412976"/>
          </a:xfrm>
        </p:spPr>
        <p:txBody>
          <a:bodyPr>
            <a:normAutofit/>
          </a:bodyPr>
          <a:lstStyle/>
          <a:p>
            <a:endParaRPr lang="en-ZA" sz="2800" dirty="0"/>
          </a:p>
          <a:p>
            <a:endParaRPr lang="en-ZA" sz="2800" dirty="0"/>
          </a:p>
        </p:txBody>
      </p:sp>
      <p:sp>
        <p:nvSpPr>
          <p:cNvPr id="3" name="Slide Number Placeholder 2">
            <a:extLst>
              <a:ext uri="{FF2B5EF4-FFF2-40B4-BE49-F238E27FC236}">
                <a16:creationId xmlns:a16="http://schemas.microsoft.com/office/drawing/2014/main" xmlns="" id="{767D378B-4DA2-4B89-96FE-18250FC0946B}"/>
              </a:ext>
            </a:extLst>
          </p:cNvPr>
          <p:cNvSpPr>
            <a:spLocks noGrp="1"/>
          </p:cNvSpPr>
          <p:nvPr>
            <p:ph type="sldNum" sz="quarter" idx="12"/>
          </p:nvPr>
        </p:nvSpPr>
        <p:spPr>
          <a:xfrm>
            <a:off x="8316416" y="6210613"/>
            <a:ext cx="370384" cy="365125"/>
          </a:xfrm>
        </p:spPr>
        <p:txBody>
          <a:bodyPr/>
          <a:lstStyle/>
          <a:p>
            <a:fld id="{AC57FB67-5201-4263-A749-74A8A000A585}" type="slidenum">
              <a:rPr lang="en-ZA" smtClean="0"/>
              <a:pPr/>
              <a:t>26</a:t>
            </a:fld>
            <a:endParaRPr lang="en-ZA" dirty="0"/>
          </a:p>
        </p:txBody>
      </p:sp>
      <p:sp>
        <p:nvSpPr>
          <p:cNvPr id="10" name="TextBox 9">
            <a:extLst>
              <a:ext uri="{FF2B5EF4-FFF2-40B4-BE49-F238E27FC236}">
                <a16:creationId xmlns:a16="http://schemas.microsoft.com/office/drawing/2014/main" xmlns="" id="{4D5F3030-8728-45D2-BF52-BB6414E385C0}"/>
              </a:ext>
            </a:extLst>
          </p:cNvPr>
          <p:cNvSpPr txBox="1"/>
          <p:nvPr/>
        </p:nvSpPr>
        <p:spPr>
          <a:xfrm>
            <a:off x="2339752" y="6309492"/>
            <a:ext cx="3529299" cy="276999"/>
          </a:xfrm>
          <a:prstGeom prst="rect">
            <a:avLst/>
          </a:prstGeom>
          <a:noFill/>
        </p:spPr>
        <p:txBody>
          <a:bodyPr wrap="none" rtlCol="0">
            <a:spAutoFit/>
          </a:bodyPr>
          <a:lstStyle/>
          <a:p>
            <a:r>
              <a:rPr lang="en-ZA" sz="1200" i="1" dirty="0"/>
              <a:t>Source: 2018 World bank data</a:t>
            </a:r>
            <a:r>
              <a:rPr lang="en-ZA" sz="1200" dirty="0"/>
              <a:t>. Retrieved 2021-04-21.</a:t>
            </a:r>
          </a:p>
        </p:txBody>
      </p:sp>
      <p:sp>
        <p:nvSpPr>
          <p:cNvPr id="15" name="TextBox 14">
            <a:extLst>
              <a:ext uri="{FF2B5EF4-FFF2-40B4-BE49-F238E27FC236}">
                <a16:creationId xmlns:a16="http://schemas.microsoft.com/office/drawing/2014/main" xmlns="" id="{9B13746E-DB81-4330-9DA2-276F97D523B3}"/>
              </a:ext>
            </a:extLst>
          </p:cNvPr>
          <p:cNvSpPr txBox="1"/>
          <p:nvPr/>
        </p:nvSpPr>
        <p:spPr>
          <a:xfrm>
            <a:off x="390364" y="4493610"/>
            <a:ext cx="8363272" cy="2046714"/>
          </a:xfrm>
          <a:prstGeom prst="rect">
            <a:avLst/>
          </a:prstGeom>
          <a:noFill/>
        </p:spPr>
        <p:txBody>
          <a:bodyPr wrap="square" rtlCol="0">
            <a:spAutoFit/>
          </a:bodyPr>
          <a:lstStyle/>
          <a:p>
            <a:pPr marL="285750" indent="-285750">
              <a:spcAft>
                <a:spcPts val="600"/>
              </a:spcAft>
              <a:buFont typeface="Courier New" panose="02070309020205020404" pitchFamily="49" charset="0"/>
              <a:buChar char="o"/>
            </a:pPr>
            <a:r>
              <a:rPr lang="en-US" sz="1400" dirty="0">
                <a:solidFill>
                  <a:srgbClr val="000000"/>
                </a:solidFill>
                <a:latin typeface="Times New Roman" panose="02020603050405020304" pitchFamily="18" charset="0"/>
              </a:rPr>
              <a:t>SA is considered a small economy in comparison to the other economies however, SA spends nearly the same proportion of their GDP on Healthcare as advanced economies (e.g., Canada, United Kingdom). </a:t>
            </a:r>
          </a:p>
          <a:p>
            <a:pPr marL="285750" indent="-285750">
              <a:spcAft>
                <a:spcPts val="600"/>
              </a:spcAft>
              <a:buFont typeface="Courier New" panose="02070309020205020404" pitchFamily="49" charset="0"/>
              <a:buChar char="o"/>
            </a:pPr>
            <a:r>
              <a:rPr lang="en-US" sz="1400" dirty="0">
                <a:solidFill>
                  <a:srgbClr val="000000"/>
                </a:solidFill>
                <a:latin typeface="Times New Roman" panose="02020603050405020304" pitchFamily="18" charset="0"/>
              </a:rPr>
              <a:t>SA Healthcare expenditure is essentially above average for a developing economy. </a:t>
            </a:r>
          </a:p>
          <a:p>
            <a:pPr marL="285750" indent="-285750">
              <a:spcAft>
                <a:spcPts val="600"/>
              </a:spcAft>
              <a:buFont typeface="Courier New" panose="02070309020205020404" pitchFamily="49" charset="0"/>
              <a:buChar char="o"/>
            </a:pPr>
            <a:r>
              <a:rPr lang="en-US" sz="1400" dirty="0">
                <a:solidFill>
                  <a:srgbClr val="000000"/>
                </a:solidFill>
                <a:latin typeface="Times New Roman" panose="02020603050405020304" pitchFamily="18" charset="0"/>
              </a:rPr>
              <a:t>There is a weak correlation between healthcare service delivery and tax revenue collections. The key question is about the equitability, quality and delivery of healthcare</a:t>
            </a:r>
            <a:r>
              <a:rPr lang="en-GB" sz="1400" dirty="0">
                <a:solidFill>
                  <a:srgbClr val="000000"/>
                </a:solidFill>
                <a:latin typeface="Times New Roman" panose="02020603050405020304" pitchFamily="18" charset="0"/>
              </a:rPr>
              <a:t> – the </a:t>
            </a:r>
            <a:r>
              <a:rPr lang="en-GB" sz="1400" b="1" dirty="0">
                <a:solidFill>
                  <a:srgbClr val="000000"/>
                </a:solidFill>
                <a:latin typeface="Times New Roman" panose="02020603050405020304" pitchFamily="18" charset="0"/>
              </a:rPr>
              <a:t>how</a:t>
            </a:r>
            <a:r>
              <a:rPr lang="en-GB" sz="1400" dirty="0">
                <a:solidFill>
                  <a:srgbClr val="000000"/>
                </a:solidFill>
                <a:latin typeface="Times New Roman" panose="02020603050405020304" pitchFamily="18" charset="0"/>
              </a:rPr>
              <a:t>, and not just the </a:t>
            </a:r>
            <a:r>
              <a:rPr lang="en-GB" sz="1400" b="1" dirty="0">
                <a:solidFill>
                  <a:srgbClr val="000000"/>
                </a:solidFill>
                <a:latin typeface="Times New Roman" panose="02020603050405020304" pitchFamily="18" charset="0"/>
              </a:rPr>
              <a:t>how much</a:t>
            </a:r>
            <a:r>
              <a:rPr lang="en-GB" sz="1400" dirty="0">
                <a:solidFill>
                  <a:srgbClr val="000000"/>
                </a:solidFill>
                <a:latin typeface="Times New Roman" panose="02020603050405020304" pitchFamily="18" charset="0"/>
              </a:rPr>
              <a:t>.</a:t>
            </a:r>
            <a:r>
              <a:rPr lang="en-US" sz="1400" dirty="0">
                <a:solidFill>
                  <a:srgbClr val="000000"/>
                </a:solidFill>
                <a:latin typeface="Times New Roman" panose="02020603050405020304" pitchFamily="18" charset="0"/>
              </a:rPr>
              <a:t> The inequity is borne in the separating equilibrium of the South African healthcare system and financing.</a:t>
            </a:r>
          </a:p>
          <a:p>
            <a:pPr marL="285750" indent="-285750">
              <a:buFont typeface="Courier New" panose="02070309020205020404" pitchFamily="49" charset="0"/>
              <a:buChar char="o"/>
            </a:pPr>
            <a:endParaRPr lang="en-US" sz="1400" dirty="0">
              <a:solidFill>
                <a:srgbClr val="000000"/>
              </a:solidFill>
              <a:latin typeface="Times New Roman" panose="02020603050405020304" pitchFamily="18" charset="0"/>
            </a:endParaRPr>
          </a:p>
          <a:p>
            <a:pPr marL="285750" indent="-285750">
              <a:buFont typeface="Courier New" panose="02070309020205020404" pitchFamily="49" charset="0"/>
              <a:buChar char="o"/>
            </a:pPr>
            <a:endParaRPr lang="en-US" sz="1400" dirty="0">
              <a:solidFill>
                <a:srgbClr val="000000"/>
              </a:solidFill>
              <a:latin typeface="Times New Roman" panose="02020603050405020304" pitchFamily="18" charset="0"/>
            </a:endParaRPr>
          </a:p>
        </p:txBody>
      </p:sp>
      <p:graphicFrame>
        <p:nvGraphicFramePr>
          <p:cNvPr id="8" name="Chart 7">
            <a:extLst>
              <a:ext uri="{FF2B5EF4-FFF2-40B4-BE49-F238E27FC236}">
                <a16:creationId xmlns:a16="http://schemas.microsoft.com/office/drawing/2014/main" xmlns="" id="{6B4E69D0-442A-4BA2-9009-C59F25AEAF54}"/>
              </a:ext>
            </a:extLst>
          </p:cNvPr>
          <p:cNvGraphicFramePr>
            <a:graphicFrameLocks/>
          </p:cNvGraphicFramePr>
          <p:nvPr>
            <p:extLst>
              <p:ext uri="{D42A27DB-BD31-4B8C-83A1-F6EECF244321}">
                <p14:modId xmlns:p14="http://schemas.microsoft.com/office/powerpoint/2010/main" xmlns="" val="2596304620"/>
              </p:ext>
            </p:extLst>
          </p:nvPr>
        </p:nvGraphicFramePr>
        <p:xfrm>
          <a:off x="457200" y="1600201"/>
          <a:ext cx="8507288" cy="28934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076814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C799545-52D9-4E10-B92F-6B2DFC4E2644}"/>
              </a:ext>
            </a:extLst>
          </p:cNvPr>
          <p:cNvSpPr>
            <a:spLocks noGrp="1"/>
          </p:cNvSpPr>
          <p:nvPr>
            <p:ph type="title"/>
          </p:nvPr>
        </p:nvSpPr>
        <p:spPr/>
        <p:txBody>
          <a:bodyPr/>
          <a:lstStyle/>
          <a:p>
            <a:r>
              <a:rPr lang="en-ZA" dirty="0"/>
              <a:t>6. National Health Insurance (NHI)</a:t>
            </a:r>
          </a:p>
        </p:txBody>
      </p:sp>
      <p:sp>
        <p:nvSpPr>
          <p:cNvPr id="5" name="Content Placeholder 4">
            <a:extLst>
              <a:ext uri="{FF2B5EF4-FFF2-40B4-BE49-F238E27FC236}">
                <a16:creationId xmlns:a16="http://schemas.microsoft.com/office/drawing/2014/main" xmlns="" id="{3405C654-9BD2-46C3-A31B-70A2FBE964EB}"/>
              </a:ext>
            </a:extLst>
          </p:cNvPr>
          <p:cNvSpPr>
            <a:spLocks noGrp="1"/>
          </p:cNvSpPr>
          <p:nvPr>
            <p:ph idx="1"/>
          </p:nvPr>
        </p:nvSpPr>
        <p:spPr/>
        <p:txBody>
          <a:bodyPr>
            <a:normAutofit/>
          </a:bodyPr>
          <a:lstStyle/>
          <a:p>
            <a:endParaRPr lang="en-ZA" sz="2800" dirty="0"/>
          </a:p>
          <a:p>
            <a:endParaRPr lang="en-ZA" sz="2800" dirty="0"/>
          </a:p>
        </p:txBody>
      </p:sp>
      <p:sp>
        <p:nvSpPr>
          <p:cNvPr id="3" name="Slide Number Placeholder 2">
            <a:extLst>
              <a:ext uri="{FF2B5EF4-FFF2-40B4-BE49-F238E27FC236}">
                <a16:creationId xmlns:a16="http://schemas.microsoft.com/office/drawing/2014/main" xmlns="" id="{767D378B-4DA2-4B89-96FE-18250FC0946B}"/>
              </a:ext>
            </a:extLst>
          </p:cNvPr>
          <p:cNvSpPr>
            <a:spLocks noGrp="1"/>
          </p:cNvSpPr>
          <p:nvPr>
            <p:ph type="sldNum" sz="quarter" idx="12"/>
          </p:nvPr>
        </p:nvSpPr>
        <p:spPr/>
        <p:txBody>
          <a:bodyPr/>
          <a:lstStyle/>
          <a:p>
            <a:fld id="{AC57FB67-5201-4263-A749-74A8A000A585}" type="slidenum">
              <a:rPr lang="en-ZA" smtClean="0"/>
              <a:pPr/>
              <a:t>27</a:t>
            </a:fld>
            <a:endParaRPr lang="en-ZA" dirty="0"/>
          </a:p>
        </p:txBody>
      </p:sp>
      <p:sp>
        <p:nvSpPr>
          <p:cNvPr id="8" name="TextBox 7">
            <a:extLst>
              <a:ext uri="{FF2B5EF4-FFF2-40B4-BE49-F238E27FC236}">
                <a16:creationId xmlns:a16="http://schemas.microsoft.com/office/drawing/2014/main" xmlns="" id="{668F8C78-AE23-4127-A1DF-4A1EF9D41757}"/>
              </a:ext>
            </a:extLst>
          </p:cNvPr>
          <p:cNvSpPr txBox="1"/>
          <p:nvPr/>
        </p:nvSpPr>
        <p:spPr>
          <a:xfrm>
            <a:off x="323528" y="1600200"/>
            <a:ext cx="8496944" cy="4871911"/>
          </a:xfrm>
          <a:prstGeom prst="rect">
            <a:avLst/>
          </a:prstGeom>
          <a:noFill/>
        </p:spPr>
        <p:txBody>
          <a:bodyPr wrap="square">
            <a:spAutoFit/>
          </a:bodyPr>
          <a:lstStyle/>
          <a:p>
            <a:pPr algn="just">
              <a:lnSpc>
                <a:spcPct val="115000"/>
              </a:lnSpc>
            </a:pPr>
            <a:r>
              <a:rPr lang="en-ZA" sz="1400" dirty="0">
                <a:latin typeface="Times New Roman" panose="02020603050405020304" pitchFamily="18" charset="0"/>
                <a:ea typeface="DengXian" panose="02010600030101010101" pitchFamily="2" charset="-122"/>
                <a:cs typeface="Mangal" panose="02040503050203030202" pitchFamily="18" charset="0"/>
              </a:rPr>
              <a:t>According to the Competition Commission (2019), </a:t>
            </a:r>
            <a:r>
              <a:rPr lang="en-ZA" sz="1400" b="1" dirty="0">
                <a:latin typeface="Times New Roman" panose="02020603050405020304" pitchFamily="18" charset="0"/>
                <a:ea typeface="DengXian" panose="02010600030101010101" pitchFamily="2" charset="-122"/>
                <a:cs typeface="Mangal" panose="02040503050203030202" pitchFamily="18" charset="0"/>
              </a:rPr>
              <a:t>“the South African private healthcare market is characterised by high and rising costs of healthcare and medical scheme cover…” </a:t>
            </a:r>
            <a:r>
              <a:rPr lang="en-ZA" sz="1400" dirty="0">
                <a:latin typeface="Times New Roman" panose="02020603050405020304" pitchFamily="18" charset="0"/>
                <a:ea typeface="DengXian" panose="02010600030101010101" pitchFamily="2" charset="-122"/>
                <a:cs typeface="Mangal" panose="02040503050203030202" pitchFamily="18" charset="0"/>
              </a:rPr>
              <a:t>This indicates a desperate need for more inclusive and affordable healthcare services in South Africa. </a:t>
            </a:r>
          </a:p>
          <a:p>
            <a:pPr marL="285750" lvl="0" indent="-285750" algn="just">
              <a:lnSpc>
                <a:spcPct val="115000"/>
              </a:lnSpc>
              <a:buFont typeface="Courier New" panose="02070309020205020404" pitchFamily="49" charset="0"/>
              <a:buChar char="o"/>
            </a:pP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pPr>
            <a:r>
              <a:rPr lang="en-ZA" sz="1600" b="1" dirty="0">
                <a:effectLst/>
                <a:latin typeface="Times New Roman" panose="02020603050405020304" pitchFamily="18" charset="0"/>
                <a:ea typeface="DengXian" panose="02010600030101010101" pitchFamily="2" charset="-122"/>
                <a:cs typeface="Mangal" panose="02040503050203030202" pitchFamily="18" charset="0"/>
              </a:rPr>
              <a:t>30 March 2021: Portfolio Committee on Health briefing by the National Department of Health.</a:t>
            </a:r>
            <a:endParaRPr lang="en-ZA" sz="16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marL="285750" lvl="0" indent="-285750" algn="just">
              <a:lnSpc>
                <a:spcPct val="115000"/>
              </a:lnSpc>
              <a:buFont typeface="Courier New" panose="02070309020205020404" pitchFamily="49" charset="0"/>
              <a:buChar char="o"/>
            </a:pPr>
            <a:r>
              <a:rPr lang="en-ZA" sz="1400" b="1"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There are three phases of the Parliamentary Public Hearing process: </a:t>
            </a:r>
            <a:endParaRPr lang="en-ZA" sz="1400" b="1" dirty="0">
              <a:solidFill>
                <a:schemeClr val="accent3">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gn="just">
              <a:lnSpc>
                <a:spcPct val="115000"/>
              </a:lnSpc>
              <a:buAutoNum type="arabicPeriod"/>
            </a:pPr>
            <a:r>
              <a:rPr lang="en-ZA" sz="1400" dirty="0">
                <a:latin typeface="Times New Roman" panose="02020603050405020304" pitchFamily="18" charset="0"/>
                <a:ea typeface="Times New Roman" panose="02020603050405020304" pitchFamily="18" charset="0"/>
                <a:cs typeface="Times New Roman" panose="02020603050405020304" pitchFamily="18" charset="0"/>
              </a:rPr>
              <a:t>Phase 1 i</a:t>
            </a:r>
            <a:r>
              <a:rPr lang="en-ZA" sz="1400" dirty="0">
                <a:effectLst/>
                <a:latin typeface="Times New Roman" panose="02020603050405020304" pitchFamily="18" charset="0"/>
                <a:ea typeface="Times New Roman" panose="02020603050405020304" pitchFamily="18" charset="0"/>
                <a:cs typeface="Times New Roman" panose="02020603050405020304" pitchFamily="18" charset="0"/>
              </a:rPr>
              <a:t>nvolved visiting provinces and the report is almost done </a:t>
            </a:r>
          </a:p>
          <a:p>
            <a:pPr marL="800100" lvl="1" indent="-342900" algn="just">
              <a:lnSpc>
                <a:spcPct val="115000"/>
              </a:lnSpc>
              <a:buAutoNum type="arabicPeriod"/>
            </a:pPr>
            <a:r>
              <a:rPr lang="en-ZA" sz="1400" dirty="0">
                <a:effectLst/>
                <a:latin typeface="Times New Roman" panose="02020603050405020304" pitchFamily="18" charset="0"/>
                <a:ea typeface="Times New Roman" panose="02020603050405020304" pitchFamily="18" charset="0"/>
                <a:cs typeface="Times New Roman" panose="02020603050405020304" pitchFamily="18" charset="0"/>
              </a:rPr>
              <a:t>Second phase involves written submissions, which need to be processed and analysed internally </a:t>
            </a:r>
            <a:r>
              <a:rPr lang="en-US" sz="1400" b="0" i="0" dirty="0">
                <a:solidFill>
                  <a:srgbClr val="333333"/>
                </a:solidFill>
                <a:effectLst/>
                <a:latin typeface="Times New Roman" panose="02020603050405020304" pitchFamily="18" charset="0"/>
                <a:cs typeface="Times New Roman" panose="02020603050405020304" pitchFamily="18" charset="0"/>
              </a:rPr>
              <a:t>by the </a:t>
            </a:r>
            <a:r>
              <a:rPr lang="en-US" sz="1400" b="0" i="0" dirty="0">
                <a:effectLst/>
                <a:latin typeface="Times New Roman" panose="02020603050405020304" pitchFamily="18" charset="0"/>
                <a:cs typeface="Times New Roman" panose="02020603050405020304" pitchFamily="18" charset="0"/>
              </a:rPr>
              <a:t>Enterprise Project </a:t>
            </a:r>
            <a:r>
              <a:rPr lang="en-US" sz="1400" dirty="0">
                <a:latin typeface="Times New Roman" panose="02020603050405020304" pitchFamily="18" charset="0"/>
                <a:cs typeface="Times New Roman" panose="02020603050405020304" pitchFamily="18" charset="0"/>
              </a:rPr>
              <a:t>M</a:t>
            </a:r>
            <a:r>
              <a:rPr lang="en-US" sz="1400" b="0" i="0" dirty="0">
                <a:effectLst/>
                <a:latin typeface="Times New Roman" panose="02020603050405020304" pitchFamily="18" charset="0"/>
                <a:cs typeface="Times New Roman" panose="02020603050405020304" pitchFamily="18" charset="0"/>
              </a:rPr>
              <a:t>anagement </a:t>
            </a:r>
            <a:r>
              <a:rPr lang="en-US" sz="1400" dirty="0">
                <a:latin typeface="Times New Roman" panose="02020603050405020304" pitchFamily="18" charset="0"/>
                <a:cs typeface="Times New Roman" panose="02020603050405020304" pitchFamily="18" charset="0"/>
              </a:rPr>
              <a:t>O</a:t>
            </a:r>
            <a:r>
              <a:rPr lang="en-US" sz="1400" b="0" i="0" dirty="0">
                <a:effectLst/>
                <a:latin typeface="Times New Roman" panose="02020603050405020304" pitchFamily="18" charset="0"/>
                <a:cs typeface="Times New Roman" panose="02020603050405020304" pitchFamily="18" charset="0"/>
              </a:rPr>
              <a:t>ffice (</a:t>
            </a:r>
            <a:r>
              <a:rPr lang="en-US" sz="1400" b="0" i="0" dirty="0">
                <a:solidFill>
                  <a:srgbClr val="333333"/>
                </a:solidFill>
                <a:effectLst/>
                <a:latin typeface="Times New Roman" panose="02020603050405020304" pitchFamily="18" charset="0"/>
                <a:cs typeface="Times New Roman" panose="02020603050405020304" pitchFamily="18" charset="0"/>
              </a:rPr>
              <a:t>EPMO), among other entities. </a:t>
            </a:r>
            <a:endParaRPr lang="en-ZA" sz="1400" dirty="0">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gn="just">
              <a:lnSpc>
                <a:spcPct val="115000"/>
              </a:lnSpc>
              <a:buAutoNum type="arabicPeriod"/>
            </a:pPr>
            <a:r>
              <a:rPr lang="en-ZA" sz="1400" dirty="0">
                <a:effectLst/>
                <a:latin typeface="Times New Roman" panose="02020603050405020304" pitchFamily="18" charset="0"/>
                <a:ea typeface="Times New Roman" panose="02020603050405020304" pitchFamily="18" charset="0"/>
                <a:cs typeface="Times New Roman" panose="02020603050405020304" pitchFamily="18" charset="0"/>
              </a:rPr>
              <a:t>Third phase </a:t>
            </a:r>
            <a:r>
              <a:rPr lang="en-ZA" sz="1400" dirty="0">
                <a:latin typeface="Times New Roman" panose="02020603050405020304" pitchFamily="18" charset="0"/>
                <a:ea typeface="Times New Roman" panose="02020603050405020304" pitchFamily="18" charset="0"/>
                <a:cs typeface="Times New Roman" panose="02020603050405020304" pitchFamily="18" charset="0"/>
              </a:rPr>
              <a:t>was 121</a:t>
            </a:r>
            <a:r>
              <a:rPr lang="en-ZA" sz="1400" dirty="0">
                <a:effectLst/>
                <a:latin typeface="Times New Roman" panose="02020603050405020304" pitchFamily="18" charset="0"/>
                <a:ea typeface="Times New Roman" panose="02020603050405020304" pitchFamily="18" charset="0"/>
                <a:cs typeface="Times New Roman" panose="02020603050405020304" pitchFamily="18" charset="0"/>
              </a:rPr>
              <a:t> oral submissions.</a:t>
            </a:r>
          </a:p>
          <a:p>
            <a:pPr lvl="1" algn="just">
              <a:lnSpc>
                <a:spcPct val="115000"/>
              </a:lnSpc>
            </a:pPr>
            <a:endParaRPr lang="en-ZA"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lvl="0" indent="-285750" algn="just">
              <a:lnSpc>
                <a:spcPct val="115000"/>
              </a:lnSpc>
              <a:buFont typeface="Courier New" panose="02070309020205020404" pitchFamily="49" charset="0"/>
              <a:buChar char="o"/>
            </a:pPr>
            <a:r>
              <a:rPr lang="en-ZA" sz="1400" dirty="0">
                <a:effectLst/>
                <a:latin typeface="Times New Roman" panose="02020603050405020304" pitchFamily="18" charset="0"/>
                <a:ea typeface="Times New Roman" panose="02020603050405020304" pitchFamily="18" charset="0"/>
                <a:cs typeface="Times New Roman" panose="02020603050405020304" pitchFamily="18" charset="0"/>
              </a:rPr>
              <a:t>All submissions for the NHI phased process will be handled internally by the </a:t>
            </a:r>
            <a:r>
              <a:rPr lang="en-US" sz="1400" b="0" i="0" dirty="0">
                <a:solidFill>
                  <a:srgbClr val="333333"/>
                </a:solidFill>
                <a:effectLst/>
                <a:latin typeface="Times New Roman" panose="02020603050405020304" pitchFamily="18" charset="0"/>
                <a:cs typeface="Times New Roman" panose="02020603050405020304" pitchFamily="18" charset="0"/>
              </a:rPr>
              <a:t>EPMO, among other entities.</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lvl="0" indent="-285750" algn="just">
              <a:lnSpc>
                <a:spcPct val="115000"/>
              </a:lnSpc>
              <a:buFont typeface="Courier New" panose="02070309020205020404" pitchFamily="49" charset="0"/>
              <a:buChar char="o"/>
            </a:pPr>
            <a:r>
              <a:rPr lang="en-US" sz="1400" dirty="0">
                <a:solidFill>
                  <a:srgbClr val="333333"/>
                </a:solidFill>
                <a:latin typeface="Times New Roman" panose="02020603050405020304" pitchFamily="18" charset="0"/>
                <a:cs typeface="Times New Roman" panose="02020603050405020304" pitchFamily="18" charset="0"/>
              </a:rPr>
              <a:t>One team was working on </a:t>
            </a:r>
            <a:r>
              <a:rPr lang="en-US" sz="1400" b="0" i="0" dirty="0">
                <a:solidFill>
                  <a:srgbClr val="333333"/>
                </a:solidFill>
                <a:effectLst/>
                <a:latin typeface="Times New Roman" panose="02020603050405020304" pitchFamily="18" charset="0"/>
                <a:cs typeface="Times New Roman" panose="02020603050405020304" pitchFamily="18" charset="0"/>
              </a:rPr>
              <a:t>non-substantive </a:t>
            </a:r>
            <a:r>
              <a:rPr lang="en-US" sz="1400" dirty="0">
                <a:solidFill>
                  <a:srgbClr val="333333"/>
                </a:solidFill>
                <a:latin typeface="Times New Roman" panose="02020603050405020304" pitchFamily="18" charset="0"/>
                <a:cs typeface="Times New Roman" panose="02020603050405020304" pitchFamily="18" charset="0"/>
              </a:rPr>
              <a:t>analysis, (brief submissions recording an individual’s support for or opposition to NHI)</a:t>
            </a:r>
            <a:r>
              <a:rPr lang="en-US" sz="1400" b="0" i="0" dirty="0">
                <a:solidFill>
                  <a:srgbClr val="333333"/>
                </a:solidFill>
                <a:effectLst/>
                <a:latin typeface="Times New Roman" panose="02020603050405020304" pitchFamily="18" charset="0"/>
                <a:cs typeface="Times New Roman" panose="02020603050405020304" pitchFamily="18" charset="0"/>
              </a:rPr>
              <a:t>. Another team worked on substantive analysis (analyzing detailed submissions from civil society organizations and political parties). About 130 of 200 substantive analyses had been concluded.</a:t>
            </a:r>
            <a:endParaRPr lang="en-ZA" sz="14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lvl="0" indent="-285750" algn="just">
              <a:lnSpc>
                <a:spcPct val="115000"/>
              </a:lnSpc>
              <a:buFont typeface="Courier New" panose="02070309020205020404" pitchFamily="49" charset="0"/>
              <a:buChar char="o"/>
            </a:pPr>
            <a:r>
              <a:rPr lang="en-ZA" sz="1400" dirty="0">
                <a:effectLst/>
                <a:latin typeface="Times New Roman" panose="02020603050405020304" pitchFamily="18" charset="0"/>
                <a:ea typeface="Times New Roman" panose="02020603050405020304" pitchFamily="18" charset="0"/>
                <a:cs typeface="Times New Roman" panose="02020603050405020304" pitchFamily="18" charset="0"/>
              </a:rPr>
              <a:t>Parliament plans to boost support for research teams capturing data by reallocating resources. </a:t>
            </a:r>
          </a:p>
          <a:p>
            <a:pPr lvl="0" algn="just">
              <a:lnSpc>
                <a:spcPct val="115000"/>
              </a:lnSpc>
            </a:pP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pPr>
            <a:r>
              <a:rPr lang="en-ZA" sz="1600" dirty="0">
                <a:effectLst/>
                <a:latin typeface="Times New Roman" panose="02020603050405020304" pitchFamily="18" charset="0"/>
                <a:ea typeface="DengXian" panose="02010600030101010101" pitchFamily="2" charset="-122"/>
                <a:cs typeface="Mangal" panose="02040503050203030202" pitchFamily="18" charset="0"/>
              </a:rPr>
              <a:t>The Commission </a:t>
            </a:r>
            <a:r>
              <a:rPr lang="en-ZA" sz="1600" b="1" dirty="0">
                <a:latin typeface="Times New Roman" panose="02020603050405020304" pitchFamily="18" charset="0"/>
                <a:ea typeface="DengXian" panose="02010600030101010101" pitchFamily="2" charset="-122"/>
                <a:cs typeface="Times New Roman" panose="02020603050405020304" pitchFamily="18" charset="0"/>
              </a:rPr>
              <a:t>n</a:t>
            </a:r>
            <a:r>
              <a:rPr lang="en-ZA" sz="1600" b="1" dirty="0">
                <a:effectLst/>
                <a:latin typeface="Times New Roman" panose="02020603050405020304" pitchFamily="18" charset="0"/>
                <a:ea typeface="Calibri" panose="020F0502020204030204" pitchFamily="34" charset="0"/>
                <a:cs typeface="Times New Roman" panose="02020603050405020304" pitchFamily="18" charset="0"/>
              </a:rPr>
              <a:t>otes and supports </a:t>
            </a:r>
            <a:r>
              <a:rPr lang="en-ZA" sz="1600" dirty="0">
                <a:effectLst/>
                <a:latin typeface="Times New Roman" panose="02020603050405020304" pitchFamily="18" charset="0"/>
                <a:ea typeface="Calibri" panose="020F0502020204030204" pitchFamily="34" charset="0"/>
                <a:cs typeface="Times New Roman" panose="02020603050405020304" pitchFamily="18" charset="0"/>
              </a:rPr>
              <a:t>the progress made in the NHI parliamentary processes.</a:t>
            </a:r>
            <a:endParaRPr lang="en-ZA" sz="1600" dirty="0">
              <a:effectLst/>
              <a:latin typeface="Times New Roman" panose="02020603050405020304" pitchFamily="18" charset="0"/>
              <a:ea typeface="DengXian" panose="02010600030101010101" pitchFamily="2" charset="-122"/>
              <a:cs typeface="Times New Roman" panose="02020603050405020304" pitchFamily="18" charset="0"/>
            </a:endParaRPr>
          </a:p>
          <a:p>
            <a:pPr algn="just">
              <a:lnSpc>
                <a:spcPct val="150000"/>
              </a:lnSpc>
              <a:tabLst>
                <a:tab pos="1988820" algn="l"/>
              </a:tabLst>
            </a:pPr>
            <a:endParaRPr lang="en-ZA" sz="1400" dirty="0">
              <a:latin typeface="Times New Roman" panose="02020603050405020304" pitchFamily="18" charset="0"/>
              <a:ea typeface="DengXian" panose="02010600030101010101" pitchFamily="2" charset="-122"/>
              <a:cs typeface="Mangal" panose="02040503050203030202" pitchFamily="18" charset="0"/>
            </a:endParaRPr>
          </a:p>
        </p:txBody>
      </p:sp>
    </p:spTree>
    <p:extLst>
      <p:ext uri="{BB962C8B-B14F-4D97-AF65-F5344CB8AC3E}">
        <p14:creationId xmlns:p14="http://schemas.microsoft.com/office/powerpoint/2010/main" xmlns="" val="945562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58D786-A78E-4131-B198-EB652ADB6E08}"/>
              </a:ext>
            </a:extLst>
          </p:cNvPr>
          <p:cNvSpPr>
            <a:spLocks noGrp="1"/>
          </p:cNvSpPr>
          <p:nvPr>
            <p:ph type="title"/>
          </p:nvPr>
        </p:nvSpPr>
        <p:spPr/>
        <p:txBody>
          <a:bodyPr/>
          <a:lstStyle/>
          <a:p>
            <a:r>
              <a:rPr lang="en-ZA" dirty="0"/>
              <a:t>6. Vaccine Procurement </a:t>
            </a:r>
          </a:p>
        </p:txBody>
      </p:sp>
      <p:sp>
        <p:nvSpPr>
          <p:cNvPr id="3" name="Content Placeholder 2">
            <a:extLst>
              <a:ext uri="{FF2B5EF4-FFF2-40B4-BE49-F238E27FC236}">
                <a16:creationId xmlns:a16="http://schemas.microsoft.com/office/drawing/2014/main" xmlns="" id="{F9BD1F06-EF30-4C88-9200-E34D27E8FBAA}"/>
              </a:ext>
            </a:extLst>
          </p:cNvPr>
          <p:cNvSpPr>
            <a:spLocks noGrp="1"/>
          </p:cNvSpPr>
          <p:nvPr>
            <p:ph idx="1"/>
          </p:nvPr>
        </p:nvSpPr>
        <p:spPr>
          <a:xfrm>
            <a:off x="251520" y="1600201"/>
            <a:ext cx="8712968" cy="4781127"/>
          </a:xfrm>
        </p:spPr>
        <p:txBody>
          <a:bodyPr vert="horz" lIns="91440" tIns="45720" rIns="91440" bIns="45720" rtlCol="0" anchor="t">
            <a:normAutofit fontScale="77500" lnSpcReduction="20000"/>
          </a:bodyPr>
          <a:lstStyle/>
          <a:p>
            <a:pPr marL="0" lvl="0" indent="0" algn="just">
              <a:lnSpc>
                <a:spcPct val="150000"/>
              </a:lnSpc>
              <a:buNone/>
              <a:tabLst>
                <a:tab pos="1988820" algn="l"/>
              </a:tabLst>
            </a:pPr>
            <a:r>
              <a:rPr lang="en-ZA" sz="1800" b="1" dirty="0">
                <a:effectLst/>
                <a:latin typeface="Times New Roman" panose="02020603050405020304" pitchFamily="18" charset="0"/>
                <a:ea typeface="DengXian" panose="02010600030101010101" pitchFamily="2" charset="-122"/>
                <a:cs typeface="Mangal" panose="02040503050203030202" pitchFamily="18" charset="0"/>
              </a:rPr>
              <a:t>5 March 2021: Portfolio Committee on Health briefing by the National Department of Health</a:t>
            </a:r>
          </a:p>
          <a:p>
            <a:pPr marL="0" indent="0" algn="just">
              <a:lnSpc>
                <a:spcPct val="150000"/>
              </a:lnSpc>
              <a:buNone/>
              <a:tabLst>
                <a:tab pos="1988820" algn="l"/>
              </a:tabLst>
            </a:pPr>
            <a:r>
              <a:rPr lang="en-ZA" sz="1800" b="1" dirty="0">
                <a:solidFill>
                  <a:srgbClr val="333333"/>
                </a:solidFill>
                <a:effectLst/>
                <a:ea typeface="Calibri" panose="020F0502020204030204" pitchFamily="34" charset="0"/>
              </a:rPr>
              <a:t>14 April 2021: Portfolio committee of Health briefing by the Minister of Health </a:t>
            </a:r>
            <a:endParaRPr lang="en-ZA" sz="1800" b="1" dirty="0">
              <a:effectLst/>
              <a:latin typeface="Times New Roman" panose="02020603050405020304" pitchFamily="18" charset="0"/>
              <a:ea typeface="DengXian" panose="02010600030101010101" pitchFamily="2" charset="-122"/>
              <a:cs typeface="Mangal" panose="02040503050203030202" pitchFamily="18" charset="0"/>
            </a:endParaRPr>
          </a:p>
          <a:p>
            <a:pPr lvl="0" algn="just">
              <a:lnSpc>
                <a:spcPct val="150000"/>
              </a:lnSpc>
              <a:buFont typeface="+mj-lt"/>
              <a:buAutoNum type="arabicPeriod"/>
              <a:tabLst>
                <a:tab pos="1988820" algn="l"/>
              </a:tabLst>
            </a:pPr>
            <a:r>
              <a:rPr lang="en-ZA" sz="1800" b="1" dirty="0">
                <a:solidFill>
                  <a:schemeClr val="accent3">
                    <a:lumMod val="50000"/>
                  </a:schemeClr>
                </a:solidFill>
                <a:effectLst/>
                <a:ea typeface="DengXian" panose="02010600030101010101" pitchFamily="2" charset="-122"/>
              </a:rPr>
              <a:t>Contracts have been signed with the following: (Both the Pfizer and the J &amp; J vaccine cost </a:t>
            </a:r>
            <a:r>
              <a:rPr lang="en-ZA" sz="1800" b="1" dirty="0">
                <a:solidFill>
                  <a:schemeClr val="accent3">
                    <a:lumMod val="50000"/>
                  </a:schemeClr>
                </a:solidFill>
                <a:ea typeface="Calibri" panose="020F0502020204030204" pitchFamily="34" charset="0"/>
              </a:rPr>
              <a:t>US$10 per dose</a:t>
            </a:r>
            <a:r>
              <a:rPr lang="en-ZA" sz="1800" b="1" dirty="0">
                <a:solidFill>
                  <a:schemeClr val="accent3">
                    <a:lumMod val="50000"/>
                  </a:schemeClr>
                </a:solidFill>
                <a:effectLst/>
                <a:ea typeface="DengXian" panose="02010600030101010101" pitchFamily="2" charset="-122"/>
              </a:rPr>
              <a:t>)</a:t>
            </a:r>
          </a:p>
          <a:p>
            <a:pPr lvl="1" indent="-342900" algn="just">
              <a:lnSpc>
                <a:spcPct val="150000"/>
              </a:lnSpc>
              <a:buFont typeface="Wingdings" panose="05000000000000000000" pitchFamily="2" charset="2"/>
              <a:buChar char=""/>
              <a:tabLst>
                <a:tab pos="1988820" algn="l"/>
              </a:tabLst>
            </a:pPr>
            <a:r>
              <a:rPr lang="en-ZA" sz="1800" dirty="0">
                <a:effectLst/>
                <a:ea typeface="DengXian" panose="02010600030101010101" pitchFamily="2" charset="-122"/>
              </a:rPr>
              <a:t>The COVAX Facility: 12 million doses </a:t>
            </a:r>
            <a:r>
              <a:rPr lang="en-ZA" sz="1800" dirty="0">
                <a:ea typeface="DengXian" panose="02010600030101010101" pitchFamily="2" charset="-122"/>
              </a:rPr>
              <a:t>(AstraZeneca vaccine) </a:t>
            </a:r>
          </a:p>
          <a:p>
            <a:pPr lvl="1" indent="-342900" algn="just">
              <a:lnSpc>
                <a:spcPct val="150000"/>
              </a:lnSpc>
              <a:buFont typeface="Wingdings" panose="05000000000000000000" pitchFamily="2" charset="2"/>
              <a:buChar char=""/>
              <a:tabLst>
                <a:tab pos="1988820" algn="l"/>
              </a:tabLst>
            </a:pPr>
            <a:r>
              <a:rPr lang="en-ZA" sz="1800" dirty="0">
                <a:effectLst/>
                <a:ea typeface="DengXian" panose="02010600030101010101" pitchFamily="2" charset="-122"/>
              </a:rPr>
              <a:t>J &amp; J for </a:t>
            </a:r>
            <a:r>
              <a:rPr lang="en-ZA" sz="1800" dirty="0">
                <a:ea typeface="DengXian" panose="02010600030101010101" pitchFamily="2" charset="-122"/>
              </a:rPr>
              <a:t>1</a:t>
            </a:r>
            <a:r>
              <a:rPr lang="en-ZA" sz="1800" dirty="0">
                <a:effectLst/>
                <a:ea typeface="DengXian" panose="02010600030101010101" pitchFamily="2" charset="-122"/>
              </a:rPr>
              <a:t>1 million doses starting February 2021. </a:t>
            </a:r>
          </a:p>
          <a:p>
            <a:pPr lvl="1" indent="-342900" algn="just">
              <a:lnSpc>
                <a:spcPct val="150000"/>
              </a:lnSpc>
              <a:buFont typeface="Wingdings" panose="05000000000000000000" pitchFamily="2" charset="2"/>
              <a:buChar char=""/>
              <a:tabLst>
                <a:tab pos="1988820" algn="l"/>
              </a:tabLst>
            </a:pPr>
            <a:r>
              <a:rPr lang="en-ZA" sz="1800" dirty="0">
                <a:effectLst/>
                <a:ea typeface="DengXian" panose="02010600030101010101" pitchFamily="2" charset="-122"/>
              </a:rPr>
              <a:t>Pfizer Pharmaceuticals (U.S.), for </a:t>
            </a:r>
            <a:r>
              <a:rPr lang="en-ZA" sz="1800" dirty="0">
                <a:solidFill>
                  <a:srgbClr val="333333"/>
                </a:solidFill>
                <a:effectLst/>
                <a:ea typeface="Calibri" panose="020F0502020204030204" pitchFamily="34" charset="0"/>
              </a:rPr>
              <a:t>30 million doses (Within May and June 2021) </a:t>
            </a:r>
            <a:r>
              <a:rPr lang="en-ZA" sz="1800" dirty="0">
                <a:solidFill>
                  <a:srgbClr val="000000"/>
                </a:solidFill>
                <a:ea typeface="DengXian" panose="02010600030101010101" pitchFamily="2" charset="-122"/>
              </a:rPr>
              <a:t> </a:t>
            </a:r>
            <a:r>
              <a:rPr lang="en-ZA" sz="1800" dirty="0">
                <a:solidFill>
                  <a:srgbClr val="333333"/>
                </a:solidFill>
                <a:effectLst/>
                <a:ea typeface="Calibri" panose="020F0502020204030204" pitchFamily="34" charset="0"/>
              </a:rPr>
              <a:t> </a:t>
            </a:r>
            <a:r>
              <a:rPr lang="en-ZA" sz="1800" dirty="0">
                <a:effectLst/>
                <a:ea typeface="DengXian" panose="02010600030101010101" pitchFamily="2" charset="-122"/>
              </a:rPr>
              <a:t> </a:t>
            </a:r>
          </a:p>
          <a:p>
            <a:pPr lvl="0" algn="just">
              <a:lnSpc>
                <a:spcPct val="150000"/>
              </a:lnSpc>
              <a:buAutoNum type="arabicPeriod" startAt="2"/>
              <a:tabLst>
                <a:tab pos="1988820" algn="l"/>
              </a:tabLst>
            </a:pPr>
            <a:r>
              <a:rPr lang="en-ZA" sz="1800" dirty="0">
                <a:effectLst/>
                <a:latin typeface="Times New Roman"/>
                <a:ea typeface="DengXian"/>
                <a:cs typeface="Times New Roman"/>
              </a:rPr>
              <a:t>The department is in discussion with manufacturers such as Sinovac (China); Sinopharm (China); Gamaleya-Sputnik V (Russia); Cuban Vaccines.</a:t>
            </a:r>
          </a:p>
          <a:p>
            <a:pPr lvl="0" algn="just">
              <a:lnSpc>
                <a:spcPct val="150000"/>
              </a:lnSpc>
              <a:buAutoNum type="arabicPeriod" startAt="2"/>
              <a:tabLst>
                <a:tab pos="1988820" algn="l"/>
              </a:tabLst>
            </a:pPr>
            <a:r>
              <a:rPr lang="en-ZA" sz="1800" dirty="0">
                <a:effectLst/>
                <a:ea typeface="DengXian" panose="02010600030101010101" pitchFamily="2" charset="-122"/>
              </a:rPr>
              <a:t>Both J &amp; J and Pfizer Pharmaceuticals </a:t>
            </a:r>
            <a:r>
              <a:rPr lang="en-ZA" sz="1800" dirty="0">
                <a:ea typeface="DengXian" panose="02010600030101010101" pitchFamily="2" charset="-122"/>
              </a:rPr>
              <a:t>have made commitments to supply the vaccine over the next 12 months with clear quarterly deliverables.</a:t>
            </a:r>
          </a:p>
          <a:p>
            <a:pPr algn="just">
              <a:lnSpc>
                <a:spcPct val="150000"/>
              </a:lnSpc>
              <a:buAutoNum type="arabicPeriod" startAt="2"/>
              <a:tabLst>
                <a:tab pos="1988820" algn="l"/>
              </a:tabLst>
            </a:pPr>
            <a:r>
              <a:rPr lang="en-ZA" sz="1800" dirty="0">
                <a:effectLst/>
                <a:latin typeface="Times New Roman"/>
                <a:ea typeface="DengXian"/>
                <a:cs typeface="Times New Roman"/>
              </a:rPr>
              <a:t>The Sisonke Programme (healthcare workers vaccine trail) achieved </a:t>
            </a:r>
            <a:r>
              <a:rPr lang="en-ZA" sz="1800" dirty="0">
                <a:latin typeface="Times New Roman"/>
                <a:ea typeface="DengXian"/>
                <a:cs typeface="Times New Roman"/>
              </a:rPr>
              <a:t>80 000 </a:t>
            </a:r>
            <a:r>
              <a:rPr lang="en-ZA" sz="1800" dirty="0">
                <a:effectLst/>
                <a:latin typeface="Times New Roman"/>
                <a:ea typeface="DengXian"/>
                <a:cs typeface="Times New Roman"/>
              </a:rPr>
              <a:t>vaccinations over 2 weeks.</a:t>
            </a:r>
            <a:r>
              <a:rPr lang="en-ZA" sz="1800" dirty="0">
                <a:latin typeface="Times New Roman"/>
                <a:ea typeface="DengXian"/>
                <a:cs typeface="Times New Roman"/>
              </a:rPr>
              <a:t> </a:t>
            </a:r>
            <a:endParaRPr lang="en-ZA" sz="1800" dirty="0">
              <a:effectLst/>
              <a:ea typeface="DengXian" panose="02010600030101010101" pitchFamily="2" charset="-122"/>
            </a:endParaRPr>
          </a:p>
          <a:p>
            <a:pPr algn="just">
              <a:lnSpc>
                <a:spcPct val="150000"/>
              </a:lnSpc>
              <a:buFont typeface="Arial" pitchFamily="34" charset="0"/>
              <a:buAutoNum type="arabicPeriod" startAt="2"/>
              <a:tabLst>
                <a:tab pos="1988820" algn="l"/>
              </a:tabLst>
            </a:pPr>
            <a:r>
              <a:rPr lang="en-ZA" sz="1800" dirty="0">
                <a:solidFill>
                  <a:srgbClr val="333333"/>
                </a:solidFill>
                <a:effectLst/>
                <a:ea typeface="Calibri" panose="020F0502020204030204" pitchFamily="34" charset="0"/>
              </a:rPr>
              <a:t>51 million doses of </a:t>
            </a:r>
            <a:r>
              <a:rPr lang="en-ZA" sz="1800" dirty="0">
                <a:solidFill>
                  <a:srgbClr val="333333"/>
                </a:solidFill>
                <a:ea typeface="Calibri" panose="020F0502020204030204" pitchFamily="34" charset="0"/>
              </a:rPr>
              <a:t>vaccines had been secured </a:t>
            </a:r>
            <a:r>
              <a:rPr lang="en-ZA" sz="1800" dirty="0">
                <a:solidFill>
                  <a:srgbClr val="333333"/>
                </a:solidFill>
                <a:effectLst/>
                <a:ea typeface="Calibri" panose="020F0502020204030204" pitchFamily="34" charset="0"/>
              </a:rPr>
              <a:t>to date. (</a:t>
            </a:r>
            <a:r>
              <a:rPr lang="en-ZA" sz="1800" dirty="0">
                <a:solidFill>
                  <a:srgbClr val="333333"/>
                </a:solidFill>
                <a:ea typeface="Calibri" panose="020F0502020204030204" pitchFamily="34" charset="0"/>
              </a:rPr>
              <a:t>S</a:t>
            </a:r>
            <a:r>
              <a:rPr lang="en-ZA" sz="1800" dirty="0">
                <a:solidFill>
                  <a:srgbClr val="333333"/>
                </a:solidFill>
                <a:effectLst/>
                <a:ea typeface="Calibri" panose="020F0502020204030204" pitchFamily="34" charset="0"/>
              </a:rPr>
              <a:t>ince April 2021)</a:t>
            </a:r>
          </a:p>
          <a:p>
            <a:pPr algn="just">
              <a:lnSpc>
                <a:spcPct val="150000"/>
              </a:lnSpc>
              <a:buFont typeface="Arial" pitchFamily="34" charset="0"/>
              <a:buAutoNum type="arabicPeriod" startAt="2"/>
              <a:tabLst>
                <a:tab pos="1988820" algn="l"/>
              </a:tabLst>
            </a:pPr>
            <a:r>
              <a:rPr lang="en-ZA" sz="1800" dirty="0">
                <a:solidFill>
                  <a:srgbClr val="333333"/>
                </a:solidFill>
                <a:ea typeface="Calibri" panose="020F0502020204030204" pitchFamily="34" charset="0"/>
              </a:rPr>
              <a:t>The greatest difficulty with the procurement process has been with regards to complex contract negotiations with  Pfizer and J &amp; J. </a:t>
            </a:r>
            <a:endParaRPr lang="en-ZA" sz="1800" dirty="0">
              <a:effectLst/>
              <a:ea typeface="Calibri" panose="020F0502020204030204" pitchFamily="34" charset="0"/>
            </a:endParaRPr>
          </a:p>
          <a:p>
            <a:pPr lvl="0" algn="just">
              <a:lnSpc>
                <a:spcPct val="150000"/>
              </a:lnSpc>
              <a:buAutoNum type="arabicPeriod" startAt="2"/>
              <a:tabLst>
                <a:tab pos="1988820" algn="l"/>
              </a:tabLst>
            </a:pPr>
            <a:endParaRPr lang="en-ZA" sz="1600" dirty="0">
              <a:effectLst/>
              <a:ea typeface="DengXian" panose="02010600030101010101" pitchFamily="2" charset="-122"/>
            </a:endParaRPr>
          </a:p>
          <a:p>
            <a:pPr lvl="0" algn="just">
              <a:lnSpc>
                <a:spcPct val="150000"/>
              </a:lnSpc>
              <a:buAutoNum type="arabicPeriod" startAt="2"/>
              <a:tabLst>
                <a:tab pos="1988820" algn="l"/>
              </a:tabLst>
            </a:pPr>
            <a:endParaRPr lang="en-ZA" sz="1600" dirty="0">
              <a:effectLst/>
              <a:ea typeface="DengXian" panose="02010600030101010101" pitchFamily="2" charset="-122"/>
            </a:endParaRPr>
          </a:p>
          <a:p>
            <a:pPr marL="0" lvl="0" indent="0" algn="just">
              <a:lnSpc>
                <a:spcPct val="150000"/>
              </a:lnSpc>
              <a:buNone/>
              <a:tabLst>
                <a:tab pos="1988820" algn="l"/>
              </a:tabLst>
            </a:pPr>
            <a:endParaRPr lang="en-ZA" sz="1800" dirty="0">
              <a:effectLst/>
              <a:latin typeface="Times New Roman" panose="02020603050405020304" pitchFamily="18" charset="0"/>
              <a:ea typeface="DengXian" panose="02010600030101010101" pitchFamily="2" charset="-122"/>
              <a:cs typeface="Mangal" panose="02040503050203030202" pitchFamily="18" charset="0"/>
            </a:endParaRPr>
          </a:p>
        </p:txBody>
      </p:sp>
      <p:sp>
        <p:nvSpPr>
          <p:cNvPr id="4" name="Slide Number Placeholder 3">
            <a:extLst>
              <a:ext uri="{FF2B5EF4-FFF2-40B4-BE49-F238E27FC236}">
                <a16:creationId xmlns:a16="http://schemas.microsoft.com/office/drawing/2014/main" xmlns="" id="{84374C9C-DFBB-41D3-8F48-3D6B4D886F9A}"/>
              </a:ext>
            </a:extLst>
          </p:cNvPr>
          <p:cNvSpPr>
            <a:spLocks noGrp="1"/>
          </p:cNvSpPr>
          <p:nvPr>
            <p:ph type="sldNum" sz="quarter" idx="12"/>
          </p:nvPr>
        </p:nvSpPr>
        <p:spPr/>
        <p:txBody>
          <a:bodyPr/>
          <a:lstStyle/>
          <a:p>
            <a:fld id="{AC57FB67-5201-4263-A749-74A8A000A585}" type="slidenum">
              <a:rPr lang="en-ZA" smtClean="0"/>
              <a:pPr/>
              <a:t>28</a:t>
            </a:fld>
            <a:endParaRPr lang="en-ZA" dirty="0"/>
          </a:p>
        </p:txBody>
      </p:sp>
    </p:spTree>
    <p:extLst>
      <p:ext uri="{BB962C8B-B14F-4D97-AF65-F5344CB8AC3E}">
        <p14:creationId xmlns:p14="http://schemas.microsoft.com/office/powerpoint/2010/main" xmlns="" val="42781045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58D786-A78E-4131-B198-EB652ADB6E08}"/>
              </a:ext>
            </a:extLst>
          </p:cNvPr>
          <p:cNvSpPr>
            <a:spLocks noGrp="1"/>
          </p:cNvSpPr>
          <p:nvPr>
            <p:ph type="title"/>
          </p:nvPr>
        </p:nvSpPr>
        <p:spPr/>
        <p:txBody>
          <a:bodyPr/>
          <a:lstStyle/>
          <a:p>
            <a:r>
              <a:rPr lang="en-ZA" dirty="0"/>
              <a:t>6. Vaccination roll-out programme </a:t>
            </a:r>
          </a:p>
        </p:txBody>
      </p:sp>
      <p:sp>
        <p:nvSpPr>
          <p:cNvPr id="3" name="Content Placeholder 2">
            <a:extLst>
              <a:ext uri="{FF2B5EF4-FFF2-40B4-BE49-F238E27FC236}">
                <a16:creationId xmlns:a16="http://schemas.microsoft.com/office/drawing/2014/main" xmlns="" id="{F9BD1F06-EF30-4C88-9200-E34D27E8FBAA}"/>
              </a:ext>
            </a:extLst>
          </p:cNvPr>
          <p:cNvSpPr>
            <a:spLocks noGrp="1"/>
          </p:cNvSpPr>
          <p:nvPr>
            <p:ph idx="1"/>
          </p:nvPr>
        </p:nvSpPr>
        <p:spPr>
          <a:xfrm>
            <a:off x="457200" y="1600200"/>
            <a:ext cx="8229600" cy="4983162"/>
          </a:xfrm>
        </p:spPr>
        <p:txBody>
          <a:bodyPr>
            <a:normAutofit fontScale="92500"/>
          </a:bodyPr>
          <a:lstStyle/>
          <a:p>
            <a:pPr marL="0" indent="0" algn="just">
              <a:lnSpc>
                <a:spcPct val="115000"/>
              </a:lnSpc>
              <a:buNone/>
            </a:pPr>
            <a:r>
              <a:rPr lang="en-ZA" sz="1600" b="1" dirty="0">
                <a:effectLst/>
                <a:latin typeface="Times New Roman" panose="02020603050405020304" pitchFamily="18" charset="0"/>
                <a:ea typeface="DengXian" panose="02010600030101010101" pitchFamily="2" charset="-122"/>
                <a:cs typeface="Mangal" panose="02040503050203030202" pitchFamily="18" charset="0"/>
              </a:rPr>
              <a:t>30 March 2021: Portfolio Committee on Health briefing by the National Department of Health</a:t>
            </a:r>
            <a:endParaRPr lang="en-ZA" sz="1600" b="1" dirty="0">
              <a:ea typeface="Times New Roman" panose="02020603050405020304" pitchFamily="18" charset="0"/>
            </a:endParaRPr>
          </a:p>
          <a:p>
            <a:pPr marL="0" lvl="0" indent="0" algn="just">
              <a:lnSpc>
                <a:spcPct val="115000"/>
              </a:lnSpc>
              <a:buNone/>
            </a:pPr>
            <a:r>
              <a:rPr lang="en-ZA" sz="1700" b="1" dirty="0">
                <a:solidFill>
                  <a:schemeClr val="accent3">
                    <a:lumMod val="50000"/>
                  </a:schemeClr>
                </a:solidFill>
                <a:ea typeface="Times New Roman" panose="02020603050405020304" pitchFamily="18" charset="0"/>
              </a:rPr>
              <a:t>T</a:t>
            </a:r>
            <a:r>
              <a:rPr lang="en-ZA" sz="1700" b="1" dirty="0">
                <a:solidFill>
                  <a:schemeClr val="accent3">
                    <a:lumMod val="50000"/>
                  </a:schemeClr>
                </a:solidFill>
                <a:effectLst/>
                <a:ea typeface="Times New Roman" panose="02020603050405020304" pitchFamily="18" charset="0"/>
              </a:rPr>
              <a:t>he vaccine rollout will be conducted using a phased programme</a:t>
            </a:r>
            <a:r>
              <a:rPr lang="en-ZA" sz="1700" b="1" dirty="0">
                <a:effectLst/>
                <a:ea typeface="Times New Roman" panose="02020603050405020304" pitchFamily="18" charset="0"/>
              </a:rPr>
              <a:t>:</a:t>
            </a:r>
            <a:endParaRPr lang="en-ZA" sz="1700" b="1" dirty="0">
              <a:effectLst/>
              <a:ea typeface="Calibri" panose="020F0502020204030204" pitchFamily="34" charset="0"/>
            </a:endParaRPr>
          </a:p>
          <a:p>
            <a:pPr marL="0" lvl="0" indent="0" algn="just">
              <a:lnSpc>
                <a:spcPct val="115000"/>
              </a:lnSpc>
              <a:buNone/>
            </a:pPr>
            <a:r>
              <a:rPr lang="en-ZA" sz="1600" dirty="0">
                <a:effectLst/>
                <a:ea typeface="Times New Roman" panose="02020603050405020304" pitchFamily="18" charset="0"/>
              </a:rPr>
              <a:t>1. </a:t>
            </a:r>
            <a:r>
              <a:rPr lang="en-ZA" sz="1600" b="1" dirty="0">
                <a:effectLst/>
                <a:ea typeface="Times New Roman" panose="02020603050405020304" pitchFamily="18" charset="0"/>
              </a:rPr>
              <a:t>First phase </a:t>
            </a:r>
            <a:r>
              <a:rPr lang="en-ZA" sz="1600" dirty="0">
                <a:effectLst/>
                <a:ea typeface="Times New Roman" panose="02020603050405020304" pitchFamily="18" charset="0"/>
              </a:rPr>
              <a:t>(17 Feb 2021 – 17 May 2021) </a:t>
            </a:r>
            <a:endParaRPr lang="en-ZA" sz="1600" dirty="0">
              <a:effectLst/>
              <a:ea typeface="Calibri" panose="020F0502020204030204" pitchFamily="34" charset="0"/>
            </a:endParaRPr>
          </a:p>
          <a:p>
            <a:pPr marL="742950" lvl="1" indent="-285750" algn="just">
              <a:lnSpc>
                <a:spcPct val="115000"/>
              </a:lnSpc>
              <a:buFont typeface="Courier New" panose="02070309020205020404" pitchFamily="49" charset="0"/>
              <a:buChar char="o"/>
            </a:pPr>
            <a:r>
              <a:rPr lang="en-ZA" sz="1600" dirty="0">
                <a:effectLst/>
                <a:ea typeface="Times New Roman" panose="02020603050405020304" pitchFamily="18" charset="0"/>
              </a:rPr>
              <a:t>Health care workers. </a:t>
            </a:r>
            <a:endParaRPr lang="en-ZA" sz="1600" dirty="0">
              <a:effectLst/>
              <a:ea typeface="Calibri" panose="020F0502020204030204" pitchFamily="34" charset="0"/>
            </a:endParaRPr>
          </a:p>
          <a:p>
            <a:pPr marL="742950" lvl="1" indent="-285750" algn="just">
              <a:lnSpc>
                <a:spcPct val="115000"/>
              </a:lnSpc>
              <a:buFont typeface="Courier New" panose="02070309020205020404" pitchFamily="49" charset="0"/>
              <a:buChar char="o"/>
            </a:pPr>
            <a:r>
              <a:rPr lang="en-ZA" sz="1600" dirty="0">
                <a:effectLst/>
                <a:ea typeface="Times New Roman" panose="02020603050405020304" pitchFamily="18" charset="0"/>
              </a:rPr>
              <a:t>To date, about 245 000 vaccinated (J&amp;J vaccines). The target is 600 000 by 17 May.</a:t>
            </a:r>
            <a:endParaRPr lang="en-ZA" sz="1600" dirty="0">
              <a:effectLst/>
              <a:ea typeface="Calibri" panose="020F0502020204030204" pitchFamily="34" charset="0"/>
            </a:endParaRPr>
          </a:p>
          <a:p>
            <a:pPr marL="742950" lvl="1" indent="-285750" algn="just">
              <a:lnSpc>
                <a:spcPct val="115000"/>
              </a:lnSpc>
              <a:buFont typeface="Courier New" panose="02070309020205020404" pitchFamily="49" charset="0"/>
              <a:buChar char="o"/>
            </a:pPr>
            <a:r>
              <a:rPr lang="en-ZA" sz="1600" dirty="0">
                <a:effectLst/>
                <a:ea typeface="Times New Roman" panose="02020603050405020304" pitchFamily="18" charset="0"/>
              </a:rPr>
              <a:t>Initial target was to vaccinate 1.1 million people during by end of march. Target reduced and deadline extended due to resource constraints. </a:t>
            </a:r>
            <a:endParaRPr lang="en-ZA" sz="1600" dirty="0">
              <a:effectLst/>
              <a:ea typeface="Calibri" panose="020F0502020204030204" pitchFamily="34" charset="0"/>
            </a:endParaRPr>
          </a:p>
          <a:p>
            <a:pPr marL="0" lvl="0" indent="0" algn="just">
              <a:lnSpc>
                <a:spcPct val="115000"/>
              </a:lnSpc>
              <a:buNone/>
            </a:pPr>
            <a:r>
              <a:rPr lang="en-ZA" sz="1600" dirty="0">
                <a:effectLst/>
                <a:ea typeface="Times New Roman" panose="02020603050405020304" pitchFamily="18" charset="0"/>
              </a:rPr>
              <a:t>2. </a:t>
            </a:r>
            <a:r>
              <a:rPr lang="en-ZA" sz="1600" b="1" dirty="0">
                <a:effectLst/>
                <a:ea typeface="Times New Roman" panose="02020603050405020304" pitchFamily="18" charset="0"/>
              </a:rPr>
              <a:t>Second phase </a:t>
            </a:r>
            <a:r>
              <a:rPr lang="en-ZA" sz="1600" dirty="0">
                <a:effectLst/>
                <a:ea typeface="Times New Roman" panose="02020603050405020304" pitchFamily="18" charset="0"/>
              </a:rPr>
              <a:t>(17 May 2021 – 1 August 2021) </a:t>
            </a:r>
            <a:endParaRPr lang="en-ZA" sz="1600" dirty="0">
              <a:effectLst/>
              <a:ea typeface="Calibri" panose="020F0502020204030204" pitchFamily="34" charset="0"/>
            </a:endParaRPr>
          </a:p>
          <a:p>
            <a:pPr marL="742950" lvl="1" indent="-285750" algn="just">
              <a:lnSpc>
                <a:spcPct val="115000"/>
              </a:lnSpc>
              <a:buFont typeface="Courier New" panose="02070309020205020404" pitchFamily="49" charset="0"/>
              <a:buChar char="o"/>
            </a:pPr>
            <a:r>
              <a:rPr lang="en-ZA" sz="1600" dirty="0">
                <a:effectLst/>
                <a:ea typeface="Times New Roman" panose="02020603050405020304" pitchFamily="18" charset="0"/>
              </a:rPr>
              <a:t>In</a:t>
            </a:r>
            <a:r>
              <a:rPr lang="en-ZA" sz="1600" dirty="0">
                <a:ea typeface="Times New Roman" panose="02020603050405020304" pitchFamily="18" charset="0"/>
              </a:rPr>
              <a:t>dividuals over the age of </a:t>
            </a:r>
            <a:r>
              <a:rPr lang="en-ZA" sz="1600" dirty="0">
                <a:effectLst/>
                <a:ea typeface="Times New Roman" panose="02020603050405020304" pitchFamily="18" charset="0"/>
              </a:rPr>
              <a:t>60. </a:t>
            </a:r>
            <a:endParaRPr lang="en-ZA" sz="1600" dirty="0">
              <a:effectLst/>
              <a:ea typeface="Calibri" panose="020F0502020204030204" pitchFamily="34" charset="0"/>
            </a:endParaRPr>
          </a:p>
          <a:p>
            <a:pPr marL="742950" lvl="1" indent="-285750" algn="just">
              <a:lnSpc>
                <a:spcPct val="115000"/>
              </a:lnSpc>
              <a:buFont typeface="Courier New" panose="02070309020205020404" pitchFamily="49" charset="0"/>
              <a:buChar char="o"/>
            </a:pPr>
            <a:r>
              <a:rPr lang="en-ZA" sz="1600" dirty="0">
                <a:effectLst/>
                <a:ea typeface="Times New Roman" panose="02020603050405020304" pitchFamily="18" charset="0"/>
              </a:rPr>
              <a:t>Approximately 5.5 million people.</a:t>
            </a:r>
            <a:endParaRPr lang="en-ZA" sz="1600" dirty="0">
              <a:effectLst/>
              <a:ea typeface="Calibri" panose="020F0502020204030204" pitchFamily="34" charset="0"/>
            </a:endParaRPr>
          </a:p>
          <a:p>
            <a:pPr marL="0" lvl="0" indent="0" algn="just">
              <a:lnSpc>
                <a:spcPct val="115000"/>
              </a:lnSpc>
              <a:buNone/>
            </a:pPr>
            <a:r>
              <a:rPr lang="en-ZA" sz="1600" dirty="0">
                <a:effectLst/>
                <a:ea typeface="Times New Roman" panose="02020603050405020304" pitchFamily="18" charset="0"/>
              </a:rPr>
              <a:t>3. </a:t>
            </a:r>
            <a:r>
              <a:rPr lang="en-ZA" sz="1600" b="1" dirty="0">
                <a:effectLst/>
                <a:ea typeface="Times New Roman" panose="02020603050405020304" pitchFamily="18" charset="0"/>
              </a:rPr>
              <a:t>Third phase </a:t>
            </a:r>
            <a:r>
              <a:rPr lang="en-ZA" sz="1600" dirty="0">
                <a:effectLst/>
                <a:ea typeface="Times New Roman" panose="02020603050405020304" pitchFamily="18" charset="0"/>
              </a:rPr>
              <a:t>(1 August 2021 – 1 November 2021) </a:t>
            </a:r>
            <a:endParaRPr lang="en-ZA" sz="1600" dirty="0">
              <a:effectLst/>
              <a:ea typeface="Calibri" panose="020F0502020204030204" pitchFamily="34" charset="0"/>
            </a:endParaRPr>
          </a:p>
          <a:p>
            <a:pPr marL="742950" lvl="1" indent="-285750" algn="just">
              <a:lnSpc>
                <a:spcPct val="115000"/>
              </a:lnSpc>
              <a:buFont typeface="Courier New" panose="02070309020205020404" pitchFamily="49" charset="0"/>
              <a:buChar char="o"/>
            </a:pPr>
            <a:r>
              <a:rPr lang="en-ZA" sz="1600" dirty="0">
                <a:effectLst/>
                <a:ea typeface="Times New Roman" panose="02020603050405020304" pitchFamily="18" charset="0"/>
              </a:rPr>
              <a:t>Individuals over the age of 40 and high risk groups of people. </a:t>
            </a:r>
            <a:endParaRPr lang="en-ZA" sz="1600" dirty="0">
              <a:effectLst/>
              <a:ea typeface="Calibri" panose="020F0502020204030204" pitchFamily="34" charset="0"/>
            </a:endParaRPr>
          </a:p>
          <a:p>
            <a:pPr marL="742950" lvl="1" indent="-285750" algn="just">
              <a:lnSpc>
                <a:spcPct val="115000"/>
              </a:lnSpc>
              <a:buFont typeface="Courier New" panose="02070309020205020404" pitchFamily="49" charset="0"/>
              <a:buChar char="o"/>
            </a:pPr>
            <a:r>
              <a:rPr lang="en-ZA" sz="1600" dirty="0">
                <a:effectLst/>
                <a:ea typeface="Times New Roman" panose="02020603050405020304" pitchFamily="18" charset="0"/>
              </a:rPr>
              <a:t>Approximately 13 million people.</a:t>
            </a:r>
            <a:endParaRPr lang="en-ZA" sz="1600" dirty="0">
              <a:effectLst/>
              <a:ea typeface="Calibri" panose="020F0502020204030204" pitchFamily="34" charset="0"/>
            </a:endParaRPr>
          </a:p>
          <a:p>
            <a:pPr marL="0" lvl="0" indent="0" algn="just">
              <a:lnSpc>
                <a:spcPct val="115000"/>
              </a:lnSpc>
              <a:buNone/>
            </a:pPr>
            <a:r>
              <a:rPr lang="en-ZA" sz="1600" dirty="0">
                <a:effectLst/>
                <a:ea typeface="Times New Roman" panose="02020603050405020304" pitchFamily="18" charset="0"/>
              </a:rPr>
              <a:t>4. </a:t>
            </a:r>
            <a:r>
              <a:rPr lang="en-ZA" sz="1600" b="1" dirty="0">
                <a:effectLst/>
                <a:ea typeface="Times New Roman" panose="02020603050405020304" pitchFamily="18" charset="0"/>
              </a:rPr>
              <a:t>Fourth phase </a:t>
            </a:r>
            <a:r>
              <a:rPr lang="en-ZA" sz="1600" dirty="0">
                <a:effectLst/>
                <a:ea typeface="Times New Roman" panose="02020603050405020304" pitchFamily="18" charset="0"/>
              </a:rPr>
              <a:t>(1 November 2021 – 17 Feb 2022) </a:t>
            </a:r>
            <a:endParaRPr lang="en-ZA" sz="1600" dirty="0">
              <a:effectLst/>
              <a:ea typeface="Calibri" panose="020F0502020204030204" pitchFamily="34" charset="0"/>
            </a:endParaRPr>
          </a:p>
          <a:p>
            <a:pPr marL="742950" lvl="1" indent="-285750" algn="just">
              <a:lnSpc>
                <a:spcPct val="115000"/>
              </a:lnSpc>
              <a:buFont typeface="Courier New" panose="02070309020205020404" pitchFamily="49" charset="0"/>
              <a:buChar char="o"/>
            </a:pPr>
            <a:r>
              <a:rPr lang="en-ZA" sz="1600" dirty="0">
                <a:effectLst/>
                <a:ea typeface="Times New Roman" panose="02020603050405020304" pitchFamily="18" charset="0"/>
              </a:rPr>
              <a:t>All other residents. </a:t>
            </a:r>
            <a:endParaRPr lang="en-ZA" sz="1600" dirty="0">
              <a:effectLst/>
              <a:ea typeface="Calibri" panose="020F0502020204030204" pitchFamily="34" charset="0"/>
            </a:endParaRPr>
          </a:p>
          <a:p>
            <a:pPr marL="742950" lvl="1" indent="-285750" algn="just">
              <a:lnSpc>
                <a:spcPct val="115000"/>
              </a:lnSpc>
              <a:buFont typeface="Courier New" panose="02070309020205020404" pitchFamily="49" charset="0"/>
              <a:buChar char="o"/>
            </a:pPr>
            <a:r>
              <a:rPr lang="en-ZA" sz="1600" dirty="0">
                <a:effectLst/>
                <a:ea typeface="Times New Roman" panose="02020603050405020304" pitchFamily="18" charset="0"/>
              </a:rPr>
              <a:t>Approximately 22.5 million people.</a:t>
            </a:r>
            <a:endParaRPr lang="en-ZA" sz="1600" dirty="0">
              <a:effectLst/>
              <a:ea typeface="Calibri" panose="020F0502020204030204" pitchFamily="34" charset="0"/>
            </a:endParaRPr>
          </a:p>
          <a:p>
            <a:pPr marL="0" lvl="0" indent="0" algn="just">
              <a:lnSpc>
                <a:spcPct val="150000"/>
              </a:lnSpc>
              <a:buNone/>
              <a:tabLst>
                <a:tab pos="1988820" algn="l"/>
              </a:tabLst>
            </a:pPr>
            <a:endParaRPr lang="en-ZA" sz="1800" dirty="0">
              <a:effectLst/>
              <a:latin typeface="Times New Roman" panose="02020603050405020304" pitchFamily="18" charset="0"/>
              <a:ea typeface="DengXian" panose="02010600030101010101" pitchFamily="2" charset="-122"/>
              <a:cs typeface="Mangal" panose="02040503050203030202" pitchFamily="18" charset="0"/>
            </a:endParaRPr>
          </a:p>
        </p:txBody>
      </p:sp>
      <p:sp>
        <p:nvSpPr>
          <p:cNvPr id="4" name="Slide Number Placeholder 3">
            <a:extLst>
              <a:ext uri="{FF2B5EF4-FFF2-40B4-BE49-F238E27FC236}">
                <a16:creationId xmlns:a16="http://schemas.microsoft.com/office/drawing/2014/main" xmlns="" id="{84374C9C-DFBB-41D3-8F48-3D6B4D886F9A}"/>
              </a:ext>
            </a:extLst>
          </p:cNvPr>
          <p:cNvSpPr>
            <a:spLocks noGrp="1"/>
          </p:cNvSpPr>
          <p:nvPr>
            <p:ph type="sldNum" sz="quarter" idx="12"/>
          </p:nvPr>
        </p:nvSpPr>
        <p:spPr/>
        <p:txBody>
          <a:bodyPr/>
          <a:lstStyle/>
          <a:p>
            <a:fld id="{AC57FB67-5201-4263-A749-74A8A000A585}" type="slidenum">
              <a:rPr lang="en-ZA" smtClean="0"/>
              <a:pPr/>
              <a:t>29</a:t>
            </a:fld>
            <a:endParaRPr lang="en-ZA" dirty="0"/>
          </a:p>
        </p:txBody>
      </p:sp>
    </p:spTree>
    <p:extLst>
      <p:ext uri="{BB962C8B-B14F-4D97-AF65-F5344CB8AC3E}">
        <p14:creationId xmlns:p14="http://schemas.microsoft.com/office/powerpoint/2010/main" xmlns="" val="2835336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A13B756A-533E-43FA-9D65-639B36937143}"/>
              </a:ext>
            </a:extLst>
          </p:cNvPr>
          <p:cNvSpPr>
            <a:spLocks noGrp="1"/>
          </p:cNvSpPr>
          <p:nvPr>
            <p:ph type="body" idx="1"/>
          </p:nvPr>
        </p:nvSpPr>
        <p:spPr/>
        <p:txBody>
          <a:bodyPr/>
          <a:lstStyle/>
          <a:p>
            <a:r>
              <a:rPr lang="en-ZA" dirty="0"/>
              <a:t>2. Current Health issues</a:t>
            </a:r>
          </a:p>
        </p:txBody>
      </p:sp>
      <p:sp>
        <p:nvSpPr>
          <p:cNvPr id="3" name="Slide Number Placeholder 2">
            <a:extLst>
              <a:ext uri="{FF2B5EF4-FFF2-40B4-BE49-F238E27FC236}">
                <a16:creationId xmlns:a16="http://schemas.microsoft.com/office/drawing/2014/main" xmlns="" id="{AD7EA01A-07D8-4A72-85AA-2F29E74551FF}"/>
              </a:ext>
            </a:extLst>
          </p:cNvPr>
          <p:cNvSpPr>
            <a:spLocks noGrp="1"/>
          </p:cNvSpPr>
          <p:nvPr>
            <p:ph type="sldNum" sz="quarter" idx="12"/>
          </p:nvPr>
        </p:nvSpPr>
        <p:spPr/>
        <p:txBody>
          <a:bodyPr/>
          <a:lstStyle/>
          <a:p>
            <a:fld id="{AC57FB67-5201-4263-A749-74A8A000A585}" type="slidenum">
              <a:rPr lang="en-ZA" smtClean="0"/>
              <a:pPr/>
              <a:t>3</a:t>
            </a:fld>
            <a:endParaRPr lang="en-ZA" dirty="0"/>
          </a:p>
        </p:txBody>
      </p:sp>
    </p:spTree>
    <p:extLst>
      <p:ext uri="{BB962C8B-B14F-4D97-AF65-F5344CB8AC3E}">
        <p14:creationId xmlns:p14="http://schemas.microsoft.com/office/powerpoint/2010/main" xmlns="" val="42148228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A2147D-0CF3-4013-925D-412646AB2BA6}"/>
              </a:ext>
            </a:extLst>
          </p:cNvPr>
          <p:cNvSpPr>
            <a:spLocks noGrp="1"/>
          </p:cNvSpPr>
          <p:nvPr>
            <p:ph type="title"/>
          </p:nvPr>
        </p:nvSpPr>
        <p:spPr/>
        <p:txBody>
          <a:bodyPr/>
          <a:lstStyle/>
          <a:p>
            <a:r>
              <a:rPr lang="en-ZA" dirty="0"/>
              <a:t>6. Vaccination roll-out Programmes within Provinces  </a:t>
            </a:r>
          </a:p>
        </p:txBody>
      </p:sp>
      <p:sp>
        <p:nvSpPr>
          <p:cNvPr id="4" name="Slide Number Placeholder 3">
            <a:extLst>
              <a:ext uri="{FF2B5EF4-FFF2-40B4-BE49-F238E27FC236}">
                <a16:creationId xmlns:a16="http://schemas.microsoft.com/office/drawing/2014/main" xmlns="" id="{87B8D8C8-B039-459D-9233-7F190C723D4A}"/>
              </a:ext>
            </a:extLst>
          </p:cNvPr>
          <p:cNvSpPr>
            <a:spLocks noGrp="1"/>
          </p:cNvSpPr>
          <p:nvPr>
            <p:ph type="sldNum" sz="quarter" idx="12"/>
          </p:nvPr>
        </p:nvSpPr>
        <p:spPr/>
        <p:txBody>
          <a:bodyPr/>
          <a:lstStyle/>
          <a:p>
            <a:fld id="{AC57FB67-5201-4263-A749-74A8A000A585}" type="slidenum">
              <a:rPr lang="en-ZA" smtClean="0"/>
              <a:pPr/>
              <a:t>30</a:t>
            </a:fld>
            <a:endParaRPr lang="en-ZA" dirty="0"/>
          </a:p>
        </p:txBody>
      </p:sp>
      <p:sp>
        <p:nvSpPr>
          <p:cNvPr id="10" name="Content Placeholder 2">
            <a:extLst>
              <a:ext uri="{FF2B5EF4-FFF2-40B4-BE49-F238E27FC236}">
                <a16:creationId xmlns:a16="http://schemas.microsoft.com/office/drawing/2014/main" xmlns="" id="{778D8D09-CDAF-4B97-B867-BA5A132FEBA6}"/>
              </a:ext>
            </a:extLst>
          </p:cNvPr>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buNone/>
            </a:pPr>
            <a:endParaRPr lang="en-ZA" sz="1800" dirty="0"/>
          </a:p>
          <a:p>
            <a:pPr lvl="1"/>
            <a:endParaRPr lang="en-ZA" sz="2000" dirty="0"/>
          </a:p>
        </p:txBody>
      </p:sp>
      <p:sp>
        <p:nvSpPr>
          <p:cNvPr id="6" name="TextBox 5">
            <a:extLst>
              <a:ext uri="{FF2B5EF4-FFF2-40B4-BE49-F238E27FC236}">
                <a16:creationId xmlns:a16="http://schemas.microsoft.com/office/drawing/2014/main" xmlns="" id="{1AD10F9C-9509-42FC-BD08-FF3D94A669BD}"/>
              </a:ext>
            </a:extLst>
          </p:cNvPr>
          <p:cNvSpPr txBox="1"/>
          <p:nvPr/>
        </p:nvSpPr>
        <p:spPr>
          <a:xfrm>
            <a:off x="323528" y="1600200"/>
            <a:ext cx="8496944" cy="5570756"/>
          </a:xfrm>
          <a:prstGeom prst="rect">
            <a:avLst/>
          </a:prstGeom>
          <a:noFill/>
        </p:spPr>
        <p:txBody>
          <a:bodyPr wrap="square">
            <a:spAutoFit/>
          </a:bodyPr>
          <a:lstStyle/>
          <a:p>
            <a:pPr marL="125100">
              <a:spcBef>
                <a:spcPts val="600"/>
              </a:spcBef>
            </a:pPr>
            <a:r>
              <a:rPr lang="en-ZA" sz="1600" b="1" dirty="0">
                <a:latin typeface="Times New Roman" panose="02020603050405020304" pitchFamily="18" charset="0"/>
                <a:ea typeface="DengXian" panose="02010600030101010101" pitchFamily="2" charset="-122"/>
                <a:cs typeface="Mangal" panose="02040503050203030202" pitchFamily="18" charset="0"/>
              </a:rPr>
              <a:t>24 February </a:t>
            </a:r>
            <a:r>
              <a:rPr lang="en-ZA" sz="1600" b="1" dirty="0">
                <a:effectLst/>
                <a:latin typeface="Times New Roman" panose="02020603050405020304" pitchFamily="18" charset="0"/>
                <a:ea typeface="DengXian" panose="02010600030101010101" pitchFamily="2" charset="-122"/>
                <a:cs typeface="Mangal" panose="02040503050203030202" pitchFamily="18" charset="0"/>
              </a:rPr>
              <a:t>&amp; </a:t>
            </a:r>
            <a:r>
              <a:rPr lang="en-ZA" sz="1600" b="1" dirty="0">
                <a:latin typeface="Times New Roman" panose="02020603050405020304" pitchFamily="18" charset="0"/>
                <a:ea typeface="DengXian" panose="02010600030101010101" pitchFamily="2" charset="-122"/>
                <a:cs typeface="Mangal" panose="02040503050203030202" pitchFamily="18" charset="0"/>
              </a:rPr>
              <a:t>3 March </a:t>
            </a:r>
            <a:r>
              <a:rPr lang="en-ZA" sz="1600" b="1" dirty="0">
                <a:effectLst/>
                <a:latin typeface="Times New Roman" panose="02020603050405020304" pitchFamily="18" charset="0"/>
                <a:ea typeface="DengXian" panose="02010600030101010101" pitchFamily="2" charset="-122"/>
                <a:cs typeface="Mangal" panose="02040503050203030202" pitchFamily="18" charset="0"/>
              </a:rPr>
              <a:t>2021: Briefing by the Portfolio Committee on Health.</a:t>
            </a:r>
            <a:endParaRPr lang="en-US" sz="1600" dirty="0">
              <a:solidFill>
                <a:srgbClr val="333333"/>
              </a:solidFill>
              <a:latin typeface="Times New Roman" panose="02020603050405020304" pitchFamily="18" charset="0"/>
              <a:cs typeface="Times New Roman" panose="02020603050405020304" pitchFamily="18" charset="0"/>
            </a:endParaRPr>
          </a:p>
          <a:p>
            <a:pPr marL="468000" indent="-342900">
              <a:spcBef>
                <a:spcPts val="600"/>
              </a:spcBef>
              <a:buFontTx/>
              <a:buAutoNum type="arabicPeriod"/>
            </a:pPr>
            <a:r>
              <a:rPr lang="en-US" sz="1600" dirty="0">
                <a:solidFill>
                  <a:srgbClr val="333333"/>
                </a:solidFill>
                <a:latin typeface="Times New Roman" panose="02020603050405020304" pitchFamily="18" charset="0"/>
                <a:cs typeface="Times New Roman" panose="02020603050405020304" pitchFamily="18" charset="0"/>
              </a:rPr>
              <a:t>The North-West (NW) Health department status</a:t>
            </a:r>
          </a:p>
          <a:p>
            <a:pPr marL="868050" lvl="1" indent="-285750">
              <a:spcBef>
                <a:spcPts val="600"/>
              </a:spcBef>
              <a:buFont typeface="Courier New" panose="02070309020205020404" pitchFamily="49" charset="0"/>
              <a:buChar char="o"/>
            </a:pPr>
            <a:r>
              <a:rPr lang="en-US" sz="1600" dirty="0">
                <a:solidFill>
                  <a:srgbClr val="333333"/>
                </a:solidFill>
                <a:latin typeface="Times New Roman" panose="02020603050405020304" pitchFamily="18" charset="0"/>
                <a:cs typeface="Times New Roman" panose="02020603050405020304" pitchFamily="18" charset="0"/>
              </a:rPr>
              <a:t>T</a:t>
            </a:r>
            <a:r>
              <a:rPr lang="en-US" sz="1600" b="0" i="0" dirty="0">
                <a:solidFill>
                  <a:srgbClr val="333333"/>
                </a:solidFill>
                <a:effectLst/>
                <a:latin typeface="Times New Roman" panose="02020603050405020304" pitchFamily="18" charset="0"/>
                <a:cs typeface="Times New Roman" panose="02020603050405020304" pitchFamily="18" charset="0"/>
              </a:rPr>
              <a:t>he NW has various challenges such as contact tracing, the limited capacity of municipalities, shortage of staff for the vaccination program as well as transport constraints for persons to be vaccinated. </a:t>
            </a:r>
          </a:p>
          <a:p>
            <a:pPr marL="868050" lvl="1" indent="-285750">
              <a:spcBef>
                <a:spcPts val="600"/>
              </a:spcBef>
              <a:buFont typeface="Courier New" panose="02070309020205020404" pitchFamily="49" charset="0"/>
              <a:buChar char="o"/>
            </a:pPr>
            <a:r>
              <a:rPr lang="en-US" sz="1600" b="0" i="0" dirty="0">
                <a:solidFill>
                  <a:srgbClr val="333333"/>
                </a:solidFill>
                <a:effectLst/>
                <a:latin typeface="Times New Roman" panose="02020603050405020304" pitchFamily="18" charset="0"/>
                <a:cs typeface="Times New Roman" panose="02020603050405020304" pitchFamily="18" charset="0"/>
              </a:rPr>
              <a:t>The province is currently not prepared for a third wave since bed availability and reticulated oxygen are</a:t>
            </a:r>
            <a:r>
              <a:rPr lang="en-US" sz="1600" dirty="0">
                <a:solidFill>
                  <a:srgbClr val="333333"/>
                </a:solidFill>
                <a:latin typeface="Times New Roman" panose="02020603050405020304" pitchFamily="18" charset="0"/>
                <a:cs typeface="Times New Roman" panose="02020603050405020304" pitchFamily="18" charset="0"/>
              </a:rPr>
              <a:t> very limited.  </a:t>
            </a:r>
          </a:p>
          <a:p>
            <a:pPr marL="868050" lvl="1" indent="-285750">
              <a:spcBef>
                <a:spcPts val="600"/>
              </a:spcBef>
              <a:buFont typeface="Courier New" panose="02070309020205020404" pitchFamily="49" charset="0"/>
              <a:buChar char="o"/>
            </a:pPr>
            <a:r>
              <a:rPr lang="en-US" sz="1600" b="0" i="0" dirty="0">
                <a:solidFill>
                  <a:srgbClr val="333333"/>
                </a:solidFill>
                <a:effectLst/>
                <a:latin typeface="Times New Roman" panose="02020603050405020304" pitchFamily="18" charset="0"/>
                <a:cs typeface="Times New Roman" panose="02020603050405020304" pitchFamily="18" charset="0"/>
              </a:rPr>
              <a:t>The department is currently </a:t>
            </a:r>
            <a:r>
              <a:rPr lang="en-US" sz="1600" b="1" i="0" dirty="0">
                <a:solidFill>
                  <a:srgbClr val="333333"/>
                </a:solidFill>
                <a:effectLst/>
                <a:latin typeface="Times New Roman" panose="02020603050405020304" pitchFamily="18" charset="0"/>
                <a:cs typeface="Times New Roman" panose="02020603050405020304" pitchFamily="18" charset="0"/>
              </a:rPr>
              <a:t>under administration (since 2018) </a:t>
            </a:r>
            <a:r>
              <a:rPr lang="en-US" sz="1600" b="0" i="0" dirty="0">
                <a:solidFill>
                  <a:srgbClr val="333333"/>
                </a:solidFill>
                <a:effectLst/>
                <a:latin typeface="Times New Roman" panose="02020603050405020304" pitchFamily="18" charset="0"/>
                <a:cs typeface="Times New Roman" panose="02020603050405020304" pitchFamily="18" charset="0"/>
              </a:rPr>
              <a:t>and this needs to be addressed urgently for the province to have stable leadership and function</a:t>
            </a:r>
            <a:r>
              <a:rPr lang="en-US" sz="1600" dirty="0">
                <a:solidFill>
                  <a:srgbClr val="333333"/>
                </a:solidFill>
                <a:latin typeface="Times New Roman" panose="02020603050405020304" pitchFamily="18" charset="0"/>
                <a:cs typeface="Times New Roman" panose="02020603050405020304" pitchFamily="18" charset="0"/>
              </a:rPr>
              <a:t>.</a:t>
            </a:r>
          </a:p>
          <a:p>
            <a:pPr marL="125100">
              <a:spcBef>
                <a:spcPts val="600"/>
              </a:spcBef>
            </a:pPr>
            <a:endParaRPr lang="en-US" sz="1600" dirty="0">
              <a:solidFill>
                <a:srgbClr val="333333"/>
              </a:solidFill>
              <a:latin typeface="Times New Roman" panose="02020603050405020304" pitchFamily="18" charset="0"/>
              <a:cs typeface="Times New Roman" panose="02020603050405020304" pitchFamily="18" charset="0"/>
            </a:endParaRPr>
          </a:p>
          <a:p>
            <a:pPr marL="468000" indent="-342900">
              <a:spcBef>
                <a:spcPts val="600"/>
              </a:spcBef>
              <a:buFont typeface="+mj-lt"/>
              <a:buAutoNum type="arabicPeriod" startAt="2"/>
            </a:pPr>
            <a:r>
              <a:rPr lang="en-US" sz="1600" dirty="0">
                <a:solidFill>
                  <a:srgbClr val="333333"/>
                </a:solidFill>
                <a:latin typeface="Times New Roman" panose="02020603050405020304" pitchFamily="18" charset="0"/>
                <a:cs typeface="Times New Roman" panose="02020603050405020304" pitchFamily="18" charset="0"/>
              </a:rPr>
              <a:t>Free State (FS) Health department status </a:t>
            </a:r>
          </a:p>
          <a:p>
            <a:pPr marL="925200" lvl="2" indent="-285750">
              <a:spcBef>
                <a:spcPts val="600"/>
              </a:spcBef>
              <a:buFont typeface="Courier New" panose="02070309020205020404" pitchFamily="49" charset="0"/>
              <a:buChar char="o"/>
            </a:pPr>
            <a:r>
              <a:rPr lang="en-US" sz="1600" dirty="0">
                <a:solidFill>
                  <a:srgbClr val="333333"/>
                </a:solidFill>
                <a:latin typeface="Times New Roman" panose="02020603050405020304" pitchFamily="18" charset="0"/>
                <a:cs typeface="Times New Roman" panose="02020603050405020304" pitchFamily="18" charset="0"/>
              </a:rPr>
              <a:t>T</a:t>
            </a:r>
            <a:r>
              <a:rPr lang="en-US" sz="1600" b="0" i="0" dirty="0">
                <a:solidFill>
                  <a:srgbClr val="333333"/>
                </a:solidFill>
                <a:effectLst/>
                <a:latin typeface="Times New Roman" panose="02020603050405020304" pitchFamily="18" charset="0"/>
                <a:cs typeface="Times New Roman" panose="02020603050405020304" pitchFamily="18" charset="0"/>
              </a:rPr>
              <a:t>he overall vaccination strategy is </a:t>
            </a:r>
            <a:r>
              <a:rPr lang="en-US" sz="1600" b="1" i="0" dirty="0">
                <a:solidFill>
                  <a:srgbClr val="333333"/>
                </a:solidFill>
                <a:effectLst/>
                <a:latin typeface="Times New Roman" panose="02020603050405020304" pitchFamily="18" charset="0"/>
                <a:cs typeface="Times New Roman" panose="02020603050405020304" pitchFamily="18" charset="0"/>
              </a:rPr>
              <a:t>evidence-driven</a:t>
            </a:r>
            <a:r>
              <a:rPr lang="en-US" sz="1600" b="0" i="0" dirty="0">
                <a:solidFill>
                  <a:srgbClr val="333333"/>
                </a:solidFill>
                <a:effectLst/>
                <a:latin typeface="Times New Roman" panose="02020603050405020304" pitchFamily="18" charset="0"/>
                <a:cs typeface="Times New Roman" panose="02020603050405020304" pitchFamily="18" charset="0"/>
              </a:rPr>
              <a:t>, based on crucial data management, includes strategies and implementation. It is supported by a well-rounded organizational structure. In addition, </a:t>
            </a:r>
            <a:r>
              <a:rPr lang="en-US" sz="1600" dirty="0">
                <a:solidFill>
                  <a:srgbClr val="333333"/>
                </a:solidFill>
                <a:latin typeface="Times New Roman" panose="02020603050405020304" pitchFamily="18" charset="0"/>
                <a:cs typeface="Times New Roman" panose="02020603050405020304" pitchFamily="18" charset="0"/>
              </a:rPr>
              <a:t>t</a:t>
            </a:r>
            <a:r>
              <a:rPr lang="en-US" sz="1600" b="0" i="0" dirty="0">
                <a:solidFill>
                  <a:srgbClr val="333333"/>
                </a:solidFill>
                <a:effectLst/>
                <a:latin typeface="Times New Roman" panose="02020603050405020304" pitchFamily="18" charset="0"/>
                <a:cs typeface="Times New Roman" panose="02020603050405020304" pitchFamily="18" charset="0"/>
              </a:rPr>
              <a:t>he Department has shifted its priority towards using funds to upgrade and improve the existing facilities.</a:t>
            </a:r>
          </a:p>
          <a:p>
            <a:pPr marL="925200" lvl="2" indent="-285750">
              <a:buFont typeface="Courier New" panose="02070309020205020404" pitchFamily="49" charset="0"/>
              <a:buChar char="o"/>
            </a:pPr>
            <a:r>
              <a:rPr lang="en-US" sz="1600" dirty="0">
                <a:solidFill>
                  <a:srgbClr val="333333"/>
                </a:solidFill>
                <a:latin typeface="Times New Roman" panose="02020603050405020304" pitchFamily="18" charset="0"/>
                <a:cs typeface="Times New Roman" panose="02020603050405020304" pitchFamily="18" charset="0"/>
              </a:rPr>
              <a:t>Healthcare workers will be vaccinated based on 5 different categories.</a:t>
            </a:r>
          </a:p>
          <a:p>
            <a:pPr algn="l"/>
            <a:endParaRPr lang="en-US" sz="1400" b="0" i="0" dirty="0">
              <a:solidFill>
                <a:srgbClr val="333333"/>
              </a:solidFill>
              <a:effectLst/>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endParaRPr lang="en-US" sz="1400" dirty="0">
              <a:solidFill>
                <a:srgbClr val="333333"/>
              </a:solidFill>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endParaRPr lang="en-US" sz="1400" b="0" i="0" dirty="0">
              <a:solidFill>
                <a:srgbClr val="333333"/>
              </a:solidFill>
              <a:effectLst/>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endParaRPr lang="en-US" sz="1400" dirty="0">
              <a:solidFill>
                <a:srgbClr val="333333"/>
              </a:solidFill>
              <a:latin typeface="Times New Roman" panose="02020603050405020304" pitchFamily="18" charset="0"/>
              <a:cs typeface="Times New Roman" panose="02020603050405020304" pitchFamily="18" charset="0"/>
            </a:endParaRPr>
          </a:p>
          <a:p>
            <a:pPr algn="l"/>
            <a:endParaRPr lang="en-US" sz="900" b="0" i="0" dirty="0">
              <a:solidFill>
                <a:srgbClr val="3333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275468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C799545-52D9-4E10-B92F-6B2DFC4E2644}"/>
              </a:ext>
            </a:extLst>
          </p:cNvPr>
          <p:cNvSpPr>
            <a:spLocks noGrp="1"/>
          </p:cNvSpPr>
          <p:nvPr>
            <p:ph type="title"/>
          </p:nvPr>
        </p:nvSpPr>
        <p:spPr/>
        <p:txBody>
          <a:bodyPr>
            <a:normAutofit/>
          </a:bodyPr>
          <a:lstStyle/>
          <a:p>
            <a:r>
              <a:rPr lang="en-ZA" sz="2800" dirty="0"/>
              <a:t>6. Vaccination: Finance Implications </a:t>
            </a:r>
          </a:p>
        </p:txBody>
      </p:sp>
      <p:sp>
        <p:nvSpPr>
          <p:cNvPr id="5" name="Content Placeholder 4">
            <a:extLst>
              <a:ext uri="{FF2B5EF4-FFF2-40B4-BE49-F238E27FC236}">
                <a16:creationId xmlns:a16="http://schemas.microsoft.com/office/drawing/2014/main" xmlns="" id="{3405C654-9BD2-46C3-A31B-70A2FBE964EB}"/>
              </a:ext>
            </a:extLst>
          </p:cNvPr>
          <p:cNvSpPr>
            <a:spLocks noGrp="1"/>
          </p:cNvSpPr>
          <p:nvPr>
            <p:ph idx="1"/>
          </p:nvPr>
        </p:nvSpPr>
        <p:spPr>
          <a:xfrm>
            <a:off x="457200" y="1600200"/>
            <a:ext cx="8229600" cy="4853136"/>
          </a:xfrm>
        </p:spPr>
        <p:txBody>
          <a:bodyPr>
            <a:noAutofit/>
          </a:bodyPr>
          <a:lstStyle/>
          <a:p>
            <a:pPr marL="0" indent="0">
              <a:buNone/>
            </a:pPr>
            <a:r>
              <a:rPr lang="en-ZA" sz="2000" b="1" dirty="0">
                <a:effectLst/>
                <a:latin typeface="Times New Roman" panose="02020603050405020304" pitchFamily="18" charset="0"/>
                <a:ea typeface="DengXian" panose="02010600030101010101" pitchFamily="2" charset="-122"/>
                <a:cs typeface="Mangal" panose="02040503050203030202" pitchFamily="18" charset="0"/>
              </a:rPr>
              <a:t>5 March 2021: Portfolio Committee on Health briefing by the National Department of </a:t>
            </a:r>
            <a:r>
              <a:rPr lang="en-ZA" sz="2000" b="1" dirty="0">
                <a:effectLst/>
                <a:ea typeface="DengXian" panose="02010600030101010101" pitchFamily="2" charset="-122"/>
              </a:rPr>
              <a:t>Health (</a:t>
            </a:r>
            <a:r>
              <a:rPr lang="en-ZA" sz="2000" b="1" i="0" dirty="0">
                <a:solidFill>
                  <a:srgbClr val="333333"/>
                </a:solidFill>
                <a:effectLst/>
              </a:rPr>
              <a:t>Dr Aquina Thulare, Technical Adviser</a:t>
            </a:r>
            <a:r>
              <a:rPr lang="en-ZA" sz="2000" b="1" dirty="0">
                <a:effectLst/>
                <a:ea typeface="DengXian" panose="02010600030101010101" pitchFamily="2" charset="-122"/>
              </a:rPr>
              <a:t>)</a:t>
            </a:r>
            <a:endParaRPr lang="en-ZA" sz="2000" b="1" dirty="0">
              <a:solidFill>
                <a:srgbClr val="333333"/>
              </a:solidFill>
              <a:ea typeface="DengXian" panose="02010600030101010101" pitchFamily="2" charset="-122"/>
            </a:endParaRPr>
          </a:p>
          <a:p>
            <a:r>
              <a:rPr lang="en-ZA" sz="1800" dirty="0">
                <a:solidFill>
                  <a:srgbClr val="333333"/>
                </a:solidFill>
                <a:ea typeface="DengXian" panose="02010600030101010101" pitchFamily="2" charset="-122"/>
              </a:rPr>
              <a:t>Biovac will be used to supply the vaccines to the private sector producers.</a:t>
            </a:r>
          </a:p>
          <a:p>
            <a:r>
              <a:rPr lang="en-ZA" sz="1800" dirty="0">
                <a:solidFill>
                  <a:srgbClr val="333333"/>
                </a:solidFill>
                <a:effectLst/>
                <a:ea typeface="DengXian" panose="02010600030101010101" pitchFamily="2" charset="-122"/>
              </a:rPr>
              <a:t>Those who did not belong to medical schemes would be funded through the fiscus </a:t>
            </a:r>
          </a:p>
          <a:p>
            <a:r>
              <a:rPr lang="en-ZA" sz="1800" dirty="0">
                <a:solidFill>
                  <a:srgbClr val="333333"/>
                </a:solidFill>
                <a:ea typeface="DengXian" panose="02010600030101010101" pitchFamily="2" charset="-122"/>
              </a:rPr>
              <a:t>Medical aid (private) users would claim against the medical scheme.</a:t>
            </a:r>
          </a:p>
          <a:p>
            <a:r>
              <a:rPr lang="en-ZA" sz="1800" dirty="0">
                <a:solidFill>
                  <a:srgbClr val="333333"/>
                </a:solidFill>
                <a:ea typeface="DengXian" panose="02010600030101010101" pitchFamily="2" charset="-122"/>
              </a:rPr>
              <a:t>A mechanism called the ‘single exit price’, is how schemes would pay for the vaccine. </a:t>
            </a:r>
          </a:p>
          <a:p>
            <a:r>
              <a:rPr lang="en-ZA" sz="1800" dirty="0">
                <a:solidFill>
                  <a:srgbClr val="333333"/>
                </a:solidFill>
                <a:effectLst/>
                <a:ea typeface="DengXian" panose="02010600030101010101" pitchFamily="2" charset="-122"/>
              </a:rPr>
              <a:t>Fees paid by schemes would go back into the fiscus, through Biovac, to enable the fiscus to purchase more vaccines. </a:t>
            </a:r>
            <a:endParaRPr lang="en-ZA" sz="1800" dirty="0">
              <a:solidFill>
                <a:srgbClr val="333333"/>
              </a:solidFill>
              <a:ea typeface="DengXian" panose="02010600030101010101" pitchFamily="2" charset="-122"/>
            </a:endParaRPr>
          </a:p>
          <a:p>
            <a:r>
              <a:rPr lang="en-ZA" sz="1800" dirty="0">
                <a:solidFill>
                  <a:srgbClr val="333333"/>
                </a:solidFill>
                <a:ea typeface="DengXian" panose="02010600030101010101" pitchFamily="2" charset="-122"/>
              </a:rPr>
              <a:t>Those who are not part of a medical scheme and allocated to a private sector site would only pay an administration fee at</a:t>
            </a:r>
            <a:r>
              <a:rPr lang="en-ZA" sz="1800" dirty="0">
                <a:solidFill>
                  <a:srgbClr val="333333"/>
                </a:solidFill>
                <a:effectLst/>
                <a:ea typeface="DengXian" panose="02010600030101010101" pitchFamily="2" charset="-122"/>
              </a:rPr>
              <a:t> between R50 and R60 per shot.</a:t>
            </a:r>
            <a:endParaRPr lang="en-ZA" sz="1800" dirty="0"/>
          </a:p>
        </p:txBody>
      </p:sp>
      <p:sp>
        <p:nvSpPr>
          <p:cNvPr id="3" name="Slide Number Placeholder 2">
            <a:extLst>
              <a:ext uri="{FF2B5EF4-FFF2-40B4-BE49-F238E27FC236}">
                <a16:creationId xmlns:a16="http://schemas.microsoft.com/office/drawing/2014/main" xmlns="" id="{767D378B-4DA2-4B89-96FE-18250FC0946B}"/>
              </a:ext>
            </a:extLst>
          </p:cNvPr>
          <p:cNvSpPr>
            <a:spLocks noGrp="1"/>
          </p:cNvSpPr>
          <p:nvPr>
            <p:ph type="sldNum" sz="quarter" idx="12"/>
          </p:nvPr>
        </p:nvSpPr>
        <p:spPr/>
        <p:txBody>
          <a:bodyPr/>
          <a:lstStyle/>
          <a:p>
            <a:fld id="{AC57FB67-5201-4263-A749-74A8A000A585}" type="slidenum">
              <a:rPr lang="en-ZA" smtClean="0"/>
              <a:pPr/>
              <a:t>31</a:t>
            </a:fld>
            <a:endParaRPr lang="en-ZA" dirty="0"/>
          </a:p>
        </p:txBody>
      </p:sp>
    </p:spTree>
    <p:extLst>
      <p:ext uri="{BB962C8B-B14F-4D97-AF65-F5344CB8AC3E}">
        <p14:creationId xmlns:p14="http://schemas.microsoft.com/office/powerpoint/2010/main" xmlns="" val="32334571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EB0919-4CD3-41AA-898D-11DB5A9FD5A7}"/>
              </a:ext>
            </a:extLst>
          </p:cNvPr>
          <p:cNvSpPr>
            <a:spLocks noGrp="1"/>
          </p:cNvSpPr>
          <p:nvPr>
            <p:ph type="title"/>
          </p:nvPr>
        </p:nvSpPr>
        <p:spPr/>
        <p:txBody>
          <a:bodyPr/>
          <a:lstStyle/>
          <a:p>
            <a:r>
              <a:rPr lang="en-ZA" dirty="0"/>
              <a:t>6. Adapting to COVID-19: After </a:t>
            </a:r>
          </a:p>
        </p:txBody>
      </p:sp>
      <p:sp>
        <p:nvSpPr>
          <p:cNvPr id="3" name="Content Placeholder 2">
            <a:extLst>
              <a:ext uri="{FF2B5EF4-FFF2-40B4-BE49-F238E27FC236}">
                <a16:creationId xmlns:a16="http://schemas.microsoft.com/office/drawing/2014/main" xmlns="" id="{545BF278-A80D-444D-9F37-610B787E1FC3}"/>
              </a:ext>
            </a:extLst>
          </p:cNvPr>
          <p:cNvSpPr>
            <a:spLocks noGrp="1"/>
          </p:cNvSpPr>
          <p:nvPr>
            <p:ph idx="1"/>
          </p:nvPr>
        </p:nvSpPr>
        <p:spPr>
          <a:xfrm>
            <a:off x="457200" y="1600200"/>
            <a:ext cx="8229600" cy="4983162"/>
          </a:xfrm>
        </p:spPr>
        <p:txBody>
          <a:bodyPr>
            <a:normAutofit/>
          </a:bodyPr>
          <a:lstStyle/>
          <a:p>
            <a:pPr marL="0" indent="0">
              <a:buNone/>
            </a:pPr>
            <a:r>
              <a:rPr lang="en-ZA" sz="1600" b="1" dirty="0"/>
              <a:t>Recommendations (FFC 2021/22 Annual Submission Chapter 4: Sustainable Financing of South Africa’s Healthcare System and NHI):</a:t>
            </a:r>
          </a:p>
          <a:p>
            <a:pPr lvl="1"/>
            <a:r>
              <a:rPr lang="en-ZA" sz="1600" dirty="0">
                <a:solidFill>
                  <a:srgbClr val="000000"/>
                </a:solidFill>
                <a:effectLst/>
                <a:ea typeface="Calibri" panose="020F0502020204030204" pitchFamily="34" charset="0"/>
              </a:rPr>
              <a:t>Prioritise the development of an integrated national</a:t>
            </a:r>
            <a:r>
              <a:rPr lang="en-ZA" sz="1600" dirty="0">
                <a:ea typeface="Calibri" panose="020F0502020204030204" pitchFamily="34" charset="0"/>
              </a:rPr>
              <a:t> </a:t>
            </a:r>
            <a:r>
              <a:rPr lang="en-ZA" sz="1600" dirty="0">
                <a:solidFill>
                  <a:srgbClr val="000000"/>
                </a:solidFill>
                <a:effectLst/>
                <a:ea typeface="Calibri" panose="020F0502020204030204" pitchFamily="34" charset="0"/>
              </a:rPr>
              <a:t>information system of patient and doctor registries with real-time data.  </a:t>
            </a:r>
            <a:endParaRPr lang="en-ZA" sz="1600" dirty="0"/>
          </a:p>
          <a:p>
            <a:pPr lvl="2">
              <a:buFont typeface="Courier New" panose="02070309020205020404" pitchFamily="49" charset="0"/>
              <a:buChar char="o"/>
            </a:pPr>
            <a:r>
              <a:rPr lang="en-ZA" sz="1600" dirty="0">
                <a:solidFill>
                  <a:srgbClr val="000000"/>
                </a:solidFill>
                <a:ea typeface="Calibri" panose="020F0502020204030204" pitchFamily="34" charset="0"/>
              </a:rPr>
              <a:t>This is to</a:t>
            </a:r>
            <a:r>
              <a:rPr lang="en-ZA" sz="1600" dirty="0">
                <a:solidFill>
                  <a:srgbClr val="000000"/>
                </a:solidFill>
                <a:effectLst/>
                <a:ea typeface="Calibri" panose="020F0502020204030204" pitchFamily="34" charset="0"/>
              </a:rPr>
              <a:t> inform health care financing and provisioning decisions using the demand-based costing methodology</a:t>
            </a:r>
            <a:endParaRPr lang="en-ZA" sz="1600" dirty="0"/>
          </a:p>
          <a:p>
            <a:pPr lvl="1"/>
            <a:r>
              <a:rPr lang="en-ZA" sz="1600" dirty="0">
                <a:solidFill>
                  <a:srgbClr val="000000"/>
                </a:solidFill>
                <a:ea typeface="Calibri" panose="020F0502020204030204" pitchFamily="34" charset="0"/>
              </a:rPr>
              <a:t>R</a:t>
            </a:r>
            <a:r>
              <a:rPr lang="en-ZA" sz="1600" dirty="0">
                <a:solidFill>
                  <a:srgbClr val="000000"/>
                </a:solidFill>
                <a:effectLst/>
                <a:ea typeface="Calibri" panose="020F0502020204030204" pitchFamily="34" charset="0"/>
              </a:rPr>
              <a:t>e-examine the prescribed PHC package based on the needs of the</a:t>
            </a:r>
            <a:r>
              <a:rPr lang="en-ZA" sz="1600" dirty="0">
                <a:ea typeface="Calibri" panose="020F0502020204030204" pitchFamily="34" charset="0"/>
              </a:rPr>
              <a:t> </a:t>
            </a:r>
            <a:r>
              <a:rPr lang="en-ZA" sz="1600" dirty="0">
                <a:solidFill>
                  <a:srgbClr val="000000"/>
                </a:solidFill>
                <a:effectLst/>
                <a:ea typeface="Calibri" panose="020F0502020204030204" pitchFamily="34" charset="0"/>
              </a:rPr>
              <a:t>people.</a:t>
            </a:r>
          </a:p>
          <a:p>
            <a:pPr lvl="2">
              <a:buFont typeface="Courier New" panose="02070309020205020404" pitchFamily="49" charset="0"/>
              <a:buChar char="o"/>
            </a:pPr>
            <a:r>
              <a:rPr lang="en-ZA" sz="1600" dirty="0">
                <a:solidFill>
                  <a:srgbClr val="000000"/>
                </a:solidFill>
                <a:ea typeface="Calibri" panose="020F0502020204030204" pitchFamily="34" charset="0"/>
              </a:rPr>
              <a:t>R</a:t>
            </a:r>
            <a:r>
              <a:rPr lang="en-ZA" sz="1600" dirty="0">
                <a:solidFill>
                  <a:srgbClr val="000000"/>
                </a:solidFill>
                <a:effectLst/>
                <a:ea typeface="Calibri" panose="020F0502020204030204" pitchFamily="34" charset="0"/>
              </a:rPr>
              <a:t>efocusing from informing, promoting, identifying, facilitating and educating activities to</a:t>
            </a:r>
            <a:r>
              <a:rPr lang="en-ZA" sz="1600" dirty="0">
                <a:ea typeface="Calibri" panose="020F0502020204030204" pitchFamily="34" charset="0"/>
              </a:rPr>
              <a:t> </a:t>
            </a:r>
            <a:r>
              <a:rPr lang="en-ZA" sz="1600" dirty="0">
                <a:solidFill>
                  <a:srgbClr val="000000"/>
                </a:solidFill>
                <a:effectLst/>
                <a:ea typeface="Calibri" panose="020F0502020204030204" pitchFamily="34" charset="0"/>
              </a:rPr>
              <a:t>providing health care services. </a:t>
            </a:r>
            <a:endParaRPr lang="en-ZA" sz="1600" dirty="0"/>
          </a:p>
          <a:p>
            <a:pPr lvl="1"/>
            <a:r>
              <a:rPr lang="en-ZA" sz="1600" dirty="0">
                <a:solidFill>
                  <a:srgbClr val="000000"/>
                </a:solidFill>
                <a:effectLst/>
                <a:ea typeface="Calibri" panose="020F0502020204030204" pitchFamily="34" charset="0"/>
              </a:rPr>
              <a:t>There should be an examination and eradication of the inefficiencies such as:</a:t>
            </a:r>
          </a:p>
          <a:p>
            <a:pPr lvl="2">
              <a:buFont typeface="Courier New" panose="02070309020205020404" pitchFamily="49" charset="0"/>
              <a:buChar char="o"/>
            </a:pPr>
            <a:r>
              <a:rPr lang="en-ZA" sz="1600" dirty="0">
                <a:solidFill>
                  <a:srgbClr val="000000"/>
                </a:solidFill>
                <a:ea typeface="Calibri" panose="020F0502020204030204" pitchFamily="34" charset="0"/>
              </a:rPr>
              <a:t>W</a:t>
            </a:r>
            <a:r>
              <a:rPr lang="en-ZA" sz="1600" dirty="0">
                <a:solidFill>
                  <a:srgbClr val="000000"/>
                </a:solidFill>
                <a:effectLst/>
                <a:ea typeface="Calibri" panose="020F0502020204030204" pitchFamily="34" charset="0"/>
              </a:rPr>
              <a:t>astages, corruption and</a:t>
            </a:r>
            <a:r>
              <a:rPr lang="en-ZA" sz="1600" dirty="0">
                <a:ea typeface="Calibri" panose="020F0502020204030204" pitchFamily="34" charset="0"/>
              </a:rPr>
              <a:t> l</a:t>
            </a:r>
            <a:r>
              <a:rPr lang="en-ZA" sz="1600" dirty="0">
                <a:solidFill>
                  <a:srgbClr val="000000"/>
                </a:solidFill>
                <a:effectLst/>
                <a:ea typeface="Calibri" panose="020F0502020204030204" pitchFamily="34" charset="0"/>
              </a:rPr>
              <a:t>eakages that result from the disparity of the two-tiered (private and public) health care system. </a:t>
            </a:r>
            <a:endParaRPr lang="en-ZA" sz="1600" dirty="0"/>
          </a:p>
          <a:p>
            <a:pPr lvl="1"/>
            <a:r>
              <a:rPr lang="en-ZA" sz="1600" dirty="0">
                <a:solidFill>
                  <a:srgbClr val="000000"/>
                </a:solidFill>
                <a:effectLst/>
                <a:ea typeface="Calibri" panose="020F0502020204030204" pitchFamily="34" charset="0"/>
              </a:rPr>
              <a:t>The ministers of health and finance must ensure that an enabling policy and legislative framework, aligned among the spheres of government, is put in place with due regard to:</a:t>
            </a:r>
            <a:endParaRPr lang="en-ZA" sz="1600" dirty="0"/>
          </a:p>
          <a:p>
            <a:pPr lvl="2">
              <a:buFont typeface="Courier New" panose="02070309020205020404" pitchFamily="49" charset="0"/>
              <a:buChar char="o"/>
            </a:pPr>
            <a:r>
              <a:rPr lang="en-ZA" sz="1600" dirty="0">
                <a:solidFill>
                  <a:srgbClr val="000000"/>
                </a:solidFill>
                <a:effectLst/>
                <a:ea typeface="Calibri" panose="020F0502020204030204" pitchFamily="34" charset="0"/>
              </a:rPr>
              <a:t>Setting norms and</a:t>
            </a:r>
            <a:r>
              <a:rPr lang="en-ZA" sz="1600" dirty="0">
                <a:ea typeface="Calibri" panose="020F0502020204030204" pitchFamily="34" charset="0"/>
              </a:rPr>
              <a:t> </a:t>
            </a:r>
            <a:r>
              <a:rPr lang="en-ZA" sz="1600" dirty="0">
                <a:solidFill>
                  <a:srgbClr val="000000"/>
                </a:solidFill>
                <a:effectLst/>
                <a:ea typeface="Calibri" panose="020F0502020204030204" pitchFamily="34" charset="0"/>
              </a:rPr>
              <a:t>standards, and is enforced with proper oversight by the established technical committees. </a:t>
            </a:r>
            <a:endParaRPr lang="en-ZA" sz="1600" dirty="0"/>
          </a:p>
        </p:txBody>
      </p:sp>
      <p:sp>
        <p:nvSpPr>
          <p:cNvPr id="4" name="Slide Number Placeholder 3">
            <a:extLst>
              <a:ext uri="{FF2B5EF4-FFF2-40B4-BE49-F238E27FC236}">
                <a16:creationId xmlns:a16="http://schemas.microsoft.com/office/drawing/2014/main" xmlns="" id="{42F7C1AD-2211-449A-81D3-DCA55B9E8352}"/>
              </a:ext>
            </a:extLst>
          </p:cNvPr>
          <p:cNvSpPr>
            <a:spLocks noGrp="1"/>
          </p:cNvSpPr>
          <p:nvPr>
            <p:ph type="sldNum" sz="quarter" idx="12"/>
          </p:nvPr>
        </p:nvSpPr>
        <p:spPr/>
        <p:txBody>
          <a:bodyPr/>
          <a:lstStyle/>
          <a:p>
            <a:fld id="{AC57FB67-5201-4263-A749-74A8A000A585}" type="slidenum">
              <a:rPr lang="en-ZA" smtClean="0"/>
              <a:pPr/>
              <a:t>32</a:t>
            </a:fld>
            <a:endParaRPr lang="en-ZA" dirty="0"/>
          </a:p>
        </p:txBody>
      </p:sp>
    </p:spTree>
    <p:extLst>
      <p:ext uri="{BB962C8B-B14F-4D97-AF65-F5344CB8AC3E}">
        <p14:creationId xmlns:p14="http://schemas.microsoft.com/office/powerpoint/2010/main" xmlns="" val="13060928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EB0919-4CD3-41AA-898D-11DB5A9FD5A7}"/>
              </a:ext>
            </a:extLst>
          </p:cNvPr>
          <p:cNvSpPr>
            <a:spLocks noGrp="1"/>
          </p:cNvSpPr>
          <p:nvPr>
            <p:ph type="title"/>
          </p:nvPr>
        </p:nvSpPr>
        <p:spPr/>
        <p:txBody>
          <a:bodyPr/>
          <a:lstStyle/>
          <a:p>
            <a:r>
              <a:rPr lang="en-ZA" dirty="0"/>
              <a:t>6. Adapting to COVID-19: After </a:t>
            </a:r>
          </a:p>
        </p:txBody>
      </p:sp>
      <p:sp>
        <p:nvSpPr>
          <p:cNvPr id="3" name="Content Placeholder 2">
            <a:extLst>
              <a:ext uri="{FF2B5EF4-FFF2-40B4-BE49-F238E27FC236}">
                <a16:creationId xmlns:a16="http://schemas.microsoft.com/office/drawing/2014/main" xmlns="" id="{545BF278-A80D-444D-9F37-610B787E1FC3}"/>
              </a:ext>
            </a:extLst>
          </p:cNvPr>
          <p:cNvSpPr>
            <a:spLocks noGrp="1"/>
          </p:cNvSpPr>
          <p:nvPr>
            <p:ph idx="1"/>
          </p:nvPr>
        </p:nvSpPr>
        <p:spPr>
          <a:xfrm>
            <a:off x="457200" y="1600200"/>
            <a:ext cx="8229600" cy="4983162"/>
          </a:xfrm>
        </p:spPr>
        <p:txBody>
          <a:bodyPr>
            <a:normAutofit/>
          </a:bodyPr>
          <a:lstStyle/>
          <a:p>
            <a:pPr marL="0" indent="0">
              <a:buNone/>
            </a:pPr>
            <a:r>
              <a:rPr lang="en-ZA" sz="1600" b="1" dirty="0"/>
              <a:t>Recommendations (cont.):</a:t>
            </a:r>
          </a:p>
          <a:p>
            <a:pPr lvl="1"/>
            <a:r>
              <a:rPr lang="en-ZA" sz="1600" dirty="0">
                <a:solidFill>
                  <a:srgbClr val="000000"/>
                </a:solidFill>
                <a:effectLst/>
                <a:ea typeface="Calibri" panose="020F0502020204030204" pitchFamily="34" charset="0"/>
              </a:rPr>
              <a:t>The Commission notes the transparency created by the ministers of </a:t>
            </a:r>
            <a:r>
              <a:rPr lang="en-ZA" sz="1600" dirty="0">
                <a:solidFill>
                  <a:srgbClr val="000000"/>
                </a:solidFill>
                <a:ea typeface="Calibri" panose="020F0502020204030204" pitchFamily="34" charset="0"/>
              </a:rPr>
              <a:t>H</a:t>
            </a:r>
            <a:r>
              <a:rPr lang="en-ZA" sz="1600" dirty="0">
                <a:solidFill>
                  <a:srgbClr val="000000"/>
                </a:solidFill>
                <a:effectLst/>
                <a:ea typeface="Calibri" panose="020F0502020204030204" pitchFamily="34" charset="0"/>
              </a:rPr>
              <a:t>ealth and COGTA led by the President, which enhanced confidence in the government’s capability and competence in response to the COVID-19 disaster. </a:t>
            </a:r>
          </a:p>
          <a:p>
            <a:pPr lvl="1"/>
            <a:r>
              <a:rPr lang="en-ZA" sz="1600" dirty="0">
                <a:solidFill>
                  <a:srgbClr val="000000"/>
                </a:solidFill>
                <a:ea typeface="Calibri" panose="020F0502020204030204" pitchFamily="34" charset="0"/>
              </a:rPr>
              <a:t>Government response is being led by scientific evidence provided by the COVID-19 Advisory Committee that has contributed to the agile response to the crisis. </a:t>
            </a:r>
          </a:p>
          <a:p>
            <a:pPr lvl="1"/>
            <a:r>
              <a:rPr lang="en-ZA" sz="1600" dirty="0">
                <a:solidFill>
                  <a:srgbClr val="000000"/>
                </a:solidFill>
                <a:ea typeface="Calibri" panose="020F0502020204030204" pitchFamily="34" charset="0"/>
              </a:rPr>
              <a:t>We note the speed of the vaccine rollout has an impact on the extent of the current restrictions, which is likely to remain until sufficient protection is provided.</a:t>
            </a:r>
          </a:p>
          <a:p>
            <a:pPr lvl="1"/>
            <a:r>
              <a:rPr lang="en-ZA" sz="1600" dirty="0">
                <a:solidFill>
                  <a:srgbClr val="000000"/>
                </a:solidFill>
                <a:ea typeface="Calibri" panose="020F0502020204030204" pitchFamily="34" charset="0"/>
              </a:rPr>
              <a:t>The Commission notes and supports the efforts by government to create confidence in the vaccine. </a:t>
            </a:r>
          </a:p>
          <a:p>
            <a:pPr lvl="1"/>
            <a:r>
              <a:rPr lang="en-ZA" sz="1600" dirty="0">
                <a:solidFill>
                  <a:srgbClr val="000000"/>
                </a:solidFill>
                <a:ea typeface="Calibri" panose="020F0502020204030204" pitchFamily="34" charset="0"/>
              </a:rPr>
              <a:t>We note both the inequality in relation to rural infrastructure and capability as compared to urban infrastructure will require parliamentary oversight to ensure greater equity in access to the COVID-19 vaccine.</a:t>
            </a:r>
          </a:p>
          <a:p>
            <a:pPr lvl="1"/>
            <a:endParaRPr lang="en-ZA" sz="1600" dirty="0">
              <a:solidFill>
                <a:srgbClr val="000000"/>
              </a:solidFill>
              <a:ea typeface="Calibri" panose="020F0502020204030204" pitchFamily="34" charset="0"/>
            </a:endParaRPr>
          </a:p>
        </p:txBody>
      </p:sp>
      <p:sp>
        <p:nvSpPr>
          <p:cNvPr id="4" name="Slide Number Placeholder 3">
            <a:extLst>
              <a:ext uri="{FF2B5EF4-FFF2-40B4-BE49-F238E27FC236}">
                <a16:creationId xmlns:a16="http://schemas.microsoft.com/office/drawing/2014/main" xmlns="" id="{42F7C1AD-2211-449A-81D3-DCA55B9E8352}"/>
              </a:ext>
            </a:extLst>
          </p:cNvPr>
          <p:cNvSpPr>
            <a:spLocks noGrp="1"/>
          </p:cNvSpPr>
          <p:nvPr>
            <p:ph type="sldNum" sz="quarter" idx="12"/>
          </p:nvPr>
        </p:nvSpPr>
        <p:spPr/>
        <p:txBody>
          <a:bodyPr/>
          <a:lstStyle/>
          <a:p>
            <a:fld id="{AC57FB67-5201-4263-A749-74A8A000A585}" type="slidenum">
              <a:rPr lang="en-ZA" smtClean="0"/>
              <a:pPr/>
              <a:t>33</a:t>
            </a:fld>
            <a:endParaRPr lang="en-ZA" dirty="0"/>
          </a:p>
        </p:txBody>
      </p:sp>
    </p:spTree>
    <p:extLst>
      <p:ext uri="{BB962C8B-B14F-4D97-AF65-F5344CB8AC3E}">
        <p14:creationId xmlns:p14="http://schemas.microsoft.com/office/powerpoint/2010/main" xmlns="" val="364866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ZA" b="1" dirty="0">
                <a:effectLst/>
              </a:rPr>
              <a:t>Thank you</a:t>
            </a:r>
          </a:p>
        </p:txBody>
      </p:sp>
    </p:spTree>
    <p:extLst>
      <p:ext uri="{BB962C8B-B14F-4D97-AF65-F5344CB8AC3E}">
        <p14:creationId xmlns:p14="http://schemas.microsoft.com/office/powerpoint/2010/main" xmlns="" val="279375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3200" dirty="0">
                <a:effectLst/>
              </a:rPr>
              <a:t>2. COVID-19 Pandemic</a:t>
            </a:r>
          </a:p>
        </p:txBody>
      </p:sp>
      <p:sp>
        <p:nvSpPr>
          <p:cNvPr id="5" name="Slide Number Placeholder 4"/>
          <p:cNvSpPr>
            <a:spLocks noGrp="1"/>
          </p:cNvSpPr>
          <p:nvPr>
            <p:ph type="sldNum" sz="quarter" idx="12"/>
          </p:nvPr>
        </p:nvSpPr>
        <p:spPr/>
        <p:txBody>
          <a:bodyPr/>
          <a:lstStyle/>
          <a:p>
            <a:fld id="{AC57FB67-5201-4263-A749-74A8A000A585}" type="slidenum">
              <a:rPr lang="en-ZA" smtClean="0"/>
              <a:pPr/>
              <a:t>4</a:t>
            </a:fld>
            <a:endParaRPr lang="en-ZA" dirty="0"/>
          </a:p>
        </p:txBody>
      </p:sp>
      <p:pic>
        <p:nvPicPr>
          <p:cNvPr id="4" name="Picture 3" descr="Chart&#10;&#10;Description automatically generated">
            <a:extLst>
              <a:ext uri="{FF2B5EF4-FFF2-40B4-BE49-F238E27FC236}">
                <a16:creationId xmlns:a16="http://schemas.microsoft.com/office/drawing/2014/main" xmlns="" id="{FE9E9D06-538A-4781-B69B-7E97D1BE6FBA}"/>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61864" y="1556792"/>
            <a:ext cx="7020272" cy="4955486"/>
          </a:xfrm>
          <a:prstGeom prst="rect">
            <a:avLst/>
          </a:prstGeom>
        </p:spPr>
      </p:pic>
    </p:spTree>
    <p:extLst>
      <p:ext uri="{BB962C8B-B14F-4D97-AF65-F5344CB8AC3E}">
        <p14:creationId xmlns:p14="http://schemas.microsoft.com/office/powerpoint/2010/main" xmlns="" val="1693564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D4C3EC-B115-4B6A-965A-942D300831A1}"/>
              </a:ext>
            </a:extLst>
          </p:cNvPr>
          <p:cNvSpPr>
            <a:spLocks noGrp="1"/>
          </p:cNvSpPr>
          <p:nvPr>
            <p:ph type="title"/>
          </p:nvPr>
        </p:nvSpPr>
        <p:spPr/>
        <p:txBody>
          <a:bodyPr/>
          <a:lstStyle/>
          <a:p>
            <a:r>
              <a:rPr lang="en-ZA" sz="3200" dirty="0">
                <a:effectLst/>
              </a:rPr>
              <a:t>2. COVID-19 Pandemic</a:t>
            </a:r>
            <a:endParaRPr lang="en-ZA" dirty="0"/>
          </a:p>
        </p:txBody>
      </p:sp>
      <p:sp>
        <p:nvSpPr>
          <p:cNvPr id="3" name="Content Placeholder 2">
            <a:extLst>
              <a:ext uri="{FF2B5EF4-FFF2-40B4-BE49-F238E27FC236}">
                <a16:creationId xmlns:a16="http://schemas.microsoft.com/office/drawing/2014/main" xmlns="" id="{9FFCF336-C957-4DB6-B410-A49197B2D872}"/>
              </a:ext>
            </a:extLst>
          </p:cNvPr>
          <p:cNvSpPr>
            <a:spLocks noGrp="1"/>
          </p:cNvSpPr>
          <p:nvPr>
            <p:ph idx="1"/>
          </p:nvPr>
        </p:nvSpPr>
        <p:spPr>
          <a:xfrm>
            <a:off x="323528" y="1600201"/>
            <a:ext cx="8712968" cy="4709119"/>
          </a:xfrm>
        </p:spPr>
        <p:txBody>
          <a:bodyPr vert="horz" lIns="91440" tIns="45720" rIns="91440" bIns="45720" rtlCol="0" anchor="t">
            <a:noAutofit/>
          </a:bodyPr>
          <a:lstStyle/>
          <a:p>
            <a:pPr>
              <a:buFont typeface="Courier New" panose="02070309020205020404" pitchFamily="49" charset="0"/>
              <a:buChar char="o"/>
            </a:pPr>
            <a:r>
              <a:rPr lang="en-ZA" sz="1600" dirty="0"/>
              <a:t>According to the Special Appropriation Bill (2021),  a</a:t>
            </a:r>
            <a:r>
              <a:rPr lang="en-US" sz="1600" dirty="0"/>
              <a:t>n amount of R1.250 billion was appropriated to the vote of Health in order to procure COVID-19 vaccines and implement a related COVID-19 vaccine research project. This is in terms of section 16 (1) of the PFMA.</a:t>
            </a:r>
          </a:p>
          <a:p>
            <a:pPr>
              <a:buFont typeface="Courier New" panose="02070309020205020404" pitchFamily="49" charset="0"/>
              <a:buChar char="o"/>
            </a:pPr>
            <a:r>
              <a:rPr lang="en-US" sz="1600" dirty="0"/>
              <a:t>Section 16(1): </a:t>
            </a:r>
            <a:r>
              <a:rPr lang="en-GB" sz="1600" dirty="0"/>
              <a:t>Use of Funds in Emergency Situations</a:t>
            </a:r>
            <a:r>
              <a:rPr lang="en-US" sz="1600" dirty="0"/>
              <a:t> of the PFMA states that the Minister may authorize the use of funds from the National Revenue Fund in situations of exceptional nature. </a:t>
            </a:r>
          </a:p>
          <a:p>
            <a:pPr>
              <a:buFont typeface="Courier New" panose="02070309020205020404" pitchFamily="49" charset="0"/>
              <a:buChar char="o"/>
            </a:pPr>
            <a:r>
              <a:rPr lang="en-US" sz="1600" dirty="0"/>
              <a:t>The increased funds are to lead and coordinate health services to promote the health of all by upholding national policies, standards guidelines and norms as well as to provide quality healthcare service delivery.</a:t>
            </a:r>
          </a:p>
          <a:p>
            <a:pPr>
              <a:buFont typeface="Courier New" panose="02070309020205020404" pitchFamily="49" charset="0"/>
              <a:buChar char="o"/>
            </a:pPr>
            <a:r>
              <a:rPr lang="en-US" sz="1600" dirty="0">
                <a:latin typeface="Times New Roman"/>
                <a:cs typeface="Times New Roman"/>
              </a:rPr>
              <a:t>Of the R1.250 billion; R1.1 billion will be committed through the Communicable and Non-Communicable Disease management. And R150 million will be used for the Health System Governance and Human Resources. </a:t>
            </a:r>
            <a:endParaRPr lang="en-US" sz="1600" dirty="0"/>
          </a:p>
          <a:p>
            <a:pPr>
              <a:buFont typeface="Courier New" panose="02070309020205020404" pitchFamily="49" charset="0"/>
              <a:buChar char="o"/>
            </a:pPr>
            <a:r>
              <a:rPr lang="en-US" sz="1600" dirty="0"/>
              <a:t>Furthermore, the DoH announced that, “a COVID-19 Vaccine Injury No-Fault Compensation (NFC) Scheme is hereby established in terms of section 27(2)(c), (m) and (n) of the Act…”. I</a:t>
            </a:r>
            <a:r>
              <a:rPr lang="en-ZA" sz="1600" dirty="0">
                <a:solidFill>
                  <a:srgbClr val="333333"/>
                </a:solidFill>
                <a:ea typeface="Calibri" panose="020F0502020204030204" pitchFamily="34" charset="0"/>
              </a:rPr>
              <a:t>t</a:t>
            </a:r>
            <a:r>
              <a:rPr lang="en-ZA" sz="1600" dirty="0">
                <a:solidFill>
                  <a:srgbClr val="333333"/>
                </a:solidFill>
                <a:effectLst/>
                <a:ea typeface="Calibri" panose="020F0502020204030204" pitchFamily="34" charset="0"/>
              </a:rPr>
              <a:t> may be Government-funded. </a:t>
            </a:r>
          </a:p>
          <a:p>
            <a:pPr>
              <a:buFont typeface="Courier New" panose="02070309020205020404" pitchFamily="49" charset="0"/>
              <a:buChar char="o"/>
            </a:pPr>
            <a:r>
              <a:rPr lang="en-ZA" sz="1600" dirty="0">
                <a:solidFill>
                  <a:srgbClr val="333333"/>
                </a:solidFill>
                <a:effectLst/>
                <a:ea typeface="Calibri" panose="020F0502020204030204" pitchFamily="34" charset="0"/>
              </a:rPr>
              <a:t>The </a:t>
            </a:r>
            <a:r>
              <a:rPr lang="en-ZA" sz="1600" dirty="0">
                <a:solidFill>
                  <a:srgbClr val="333333"/>
                </a:solidFill>
                <a:ea typeface="Calibri" panose="020F0502020204030204" pitchFamily="34" charset="0"/>
              </a:rPr>
              <a:t>NFC</a:t>
            </a:r>
            <a:r>
              <a:rPr lang="en-ZA" sz="1600" dirty="0">
                <a:solidFill>
                  <a:srgbClr val="333333"/>
                </a:solidFill>
                <a:effectLst/>
                <a:ea typeface="Calibri" panose="020F0502020204030204" pitchFamily="34" charset="0"/>
              </a:rPr>
              <a:t> would be a guarantee and assurance to citizens that their rights are fully protected during the process of the vaccination, and that there is sufficient recourse in place to deal with any adverse events that might occur once a person has been vaccinated.</a:t>
            </a:r>
          </a:p>
          <a:p>
            <a:pPr marL="0" indent="0">
              <a:buNone/>
            </a:pPr>
            <a:endParaRPr lang="en-ZA" sz="1600" dirty="0"/>
          </a:p>
        </p:txBody>
      </p:sp>
      <p:sp>
        <p:nvSpPr>
          <p:cNvPr id="4" name="Slide Number Placeholder 3">
            <a:extLst>
              <a:ext uri="{FF2B5EF4-FFF2-40B4-BE49-F238E27FC236}">
                <a16:creationId xmlns:a16="http://schemas.microsoft.com/office/drawing/2014/main" xmlns="" id="{E399BD26-FD8C-46AD-8DBA-3B55A1421CB6}"/>
              </a:ext>
            </a:extLst>
          </p:cNvPr>
          <p:cNvSpPr>
            <a:spLocks noGrp="1"/>
          </p:cNvSpPr>
          <p:nvPr>
            <p:ph type="sldNum" sz="quarter" idx="12"/>
          </p:nvPr>
        </p:nvSpPr>
        <p:spPr/>
        <p:txBody>
          <a:bodyPr/>
          <a:lstStyle/>
          <a:p>
            <a:fld id="{AC57FB67-5201-4263-A749-74A8A000A585}" type="slidenum">
              <a:rPr lang="en-ZA" smtClean="0"/>
              <a:pPr/>
              <a:t>5</a:t>
            </a:fld>
            <a:endParaRPr lang="en-ZA" dirty="0"/>
          </a:p>
        </p:txBody>
      </p:sp>
    </p:spTree>
    <p:extLst>
      <p:ext uri="{BB962C8B-B14F-4D97-AF65-F5344CB8AC3E}">
        <p14:creationId xmlns:p14="http://schemas.microsoft.com/office/powerpoint/2010/main" xmlns="" val="3121734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D4C3EC-B115-4B6A-965A-942D300831A1}"/>
              </a:ext>
            </a:extLst>
          </p:cNvPr>
          <p:cNvSpPr>
            <a:spLocks noGrp="1"/>
          </p:cNvSpPr>
          <p:nvPr>
            <p:ph type="title"/>
          </p:nvPr>
        </p:nvSpPr>
        <p:spPr/>
        <p:txBody>
          <a:bodyPr/>
          <a:lstStyle/>
          <a:p>
            <a:r>
              <a:rPr lang="en-ZA" sz="3200" dirty="0">
                <a:effectLst/>
              </a:rPr>
              <a:t>2. COVID-19 </a:t>
            </a:r>
            <a:r>
              <a:rPr lang="en-ZA" dirty="0"/>
              <a:t>Vaccines</a:t>
            </a:r>
          </a:p>
        </p:txBody>
      </p:sp>
      <p:sp>
        <p:nvSpPr>
          <p:cNvPr id="3" name="Content Placeholder 2">
            <a:extLst>
              <a:ext uri="{FF2B5EF4-FFF2-40B4-BE49-F238E27FC236}">
                <a16:creationId xmlns:a16="http://schemas.microsoft.com/office/drawing/2014/main" xmlns="" id="{9FFCF336-C957-4DB6-B410-A49197B2D872}"/>
              </a:ext>
            </a:extLst>
          </p:cNvPr>
          <p:cNvSpPr>
            <a:spLocks noGrp="1"/>
          </p:cNvSpPr>
          <p:nvPr>
            <p:ph idx="1"/>
          </p:nvPr>
        </p:nvSpPr>
        <p:spPr>
          <a:xfrm>
            <a:off x="251520" y="1600199"/>
            <a:ext cx="8640960" cy="5069161"/>
          </a:xfrm>
        </p:spPr>
        <p:txBody>
          <a:bodyPr>
            <a:noAutofit/>
          </a:bodyPr>
          <a:lstStyle/>
          <a:p>
            <a:pPr marL="0" indent="0">
              <a:spcBef>
                <a:spcPts val="0"/>
              </a:spcBef>
              <a:buNone/>
            </a:pPr>
            <a:r>
              <a:rPr lang="en-ZA" sz="1600" b="1" dirty="0">
                <a:solidFill>
                  <a:schemeClr val="accent3">
                    <a:lumMod val="50000"/>
                  </a:schemeClr>
                </a:solidFill>
                <a:effectLst/>
                <a:ea typeface="DengXian Light" panose="02010600030101010101" pitchFamily="2" charset="-122"/>
              </a:rPr>
              <a:t>AstraZeneca (</a:t>
            </a:r>
            <a:r>
              <a:rPr lang="en-ZA" sz="1600" b="1" dirty="0">
                <a:solidFill>
                  <a:schemeClr val="accent3">
                    <a:lumMod val="50000"/>
                  </a:schemeClr>
                </a:solidFill>
                <a:ea typeface="Calibri" panose="020F0502020204030204" pitchFamily="34" charset="0"/>
              </a:rPr>
              <a:t>was $5.35 per dose</a:t>
            </a:r>
            <a:r>
              <a:rPr lang="en-ZA" sz="1600" b="1" dirty="0">
                <a:solidFill>
                  <a:schemeClr val="accent3">
                    <a:lumMod val="50000"/>
                  </a:schemeClr>
                </a:solidFill>
                <a:effectLst/>
                <a:ea typeface="DengXian Light" panose="02010600030101010101" pitchFamily="2" charset="-122"/>
              </a:rPr>
              <a:t>)</a:t>
            </a:r>
          </a:p>
          <a:p>
            <a:pPr>
              <a:spcBef>
                <a:spcPts val="0"/>
              </a:spcBef>
            </a:pPr>
            <a:r>
              <a:rPr lang="en-ZA" sz="1400" dirty="0">
                <a:solidFill>
                  <a:srgbClr val="000000"/>
                </a:solidFill>
                <a:effectLst/>
                <a:ea typeface="DengXian" panose="02010600030101010101" pitchFamily="2" charset="-122"/>
              </a:rPr>
              <a:t>Initially, the Department purchased a million doses of the AstraZeneca. However, through the human trials against the 501Y.V2 variant, it revealed that </a:t>
            </a:r>
            <a:r>
              <a:rPr lang="en-ZA" sz="1400" dirty="0">
                <a:solidFill>
                  <a:srgbClr val="000000"/>
                </a:solidFill>
                <a:ea typeface="DengXian" panose="02010600030101010101" pitchFamily="2" charset="-122"/>
              </a:rPr>
              <a:t>the vaccine</a:t>
            </a:r>
            <a:r>
              <a:rPr lang="en-ZA" sz="1400" dirty="0">
                <a:solidFill>
                  <a:srgbClr val="000000"/>
                </a:solidFill>
                <a:effectLst/>
                <a:ea typeface="DengXian" panose="02010600030101010101" pitchFamily="2" charset="-122"/>
              </a:rPr>
              <a:t> had an efficacy rate of only 22%.</a:t>
            </a:r>
          </a:p>
          <a:p>
            <a:pPr>
              <a:spcBef>
                <a:spcPts val="0"/>
              </a:spcBef>
            </a:pPr>
            <a:r>
              <a:rPr lang="en-ZA" sz="1400" dirty="0">
                <a:solidFill>
                  <a:srgbClr val="333333"/>
                </a:solidFill>
                <a:ea typeface="Calibri" panose="020F0502020204030204" pitchFamily="34" charset="0"/>
              </a:rPr>
              <a:t>T</a:t>
            </a:r>
            <a:r>
              <a:rPr lang="en-ZA" sz="1400" dirty="0">
                <a:solidFill>
                  <a:srgbClr val="333333"/>
                </a:solidFill>
                <a:effectLst/>
                <a:ea typeface="Calibri" panose="020F0502020204030204" pitchFamily="34" charset="0"/>
              </a:rPr>
              <a:t>he Minister </a:t>
            </a:r>
            <a:r>
              <a:rPr lang="en-ZA" sz="1400" dirty="0">
                <a:solidFill>
                  <a:srgbClr val="333333"/>
                </a:solidFill>
                <a:ea typeface="Calibri" panose="020F0502020204030204" pitchFamily="34" charset="0"/>
              </a:rPr>
              <a:t>confirmed that 1 million doses was sold to the </a:t>
            </a:r>
            <a:r>
              <a:rPr lang="en-ZA" sz="1400" dirty="0">
                <a:solidFill>
                  <a:srgbClr val="333333"/>
                </a:solidFill>
                <a:effectLst/>
                <a:ea typeface="Calibri" panose="020F0502020204030204" pitchFamily="34" charset="0"/>
              </a:rPr>
              <a:t>African Union ($5 250 000) and $2.675 million was refunded by the Serum Institute of India for the 500 000 doses that were not delivered.</a:t>
            </a:r>
            <a:endParaRPr lang="en-ZA" sz="1400" dirty="0">
              <a:solidFill>
                <a:srgbClr val="000000"/>
              </a:solidFill>
              <a:effectLst/>
              <a:ea typeface="DengXian" panose="02010600030101010101" pitchFamily="2" charset="-122"/>
            </a:endParaRPr>
          </a:p>
          <a:p>
            <a:pPr marL="0" indent="0">
              <a:spcBef>
                <a:spcPts val="0"/>
              </a:spcBef>
              <a:buNone/>
            </a:pPr>
            <a:endParaRPr lang="en-ZA" sz="1600" dirty="0">
              <a:solidFill>
                <a:srgbClr val="000000"/>
              </a:solidFill>
              <a:ea typeface="DengXian" panose="02010600030101010101" pitchFamily="2" charset="-122"/>
            </a:endParaRPr>
          </a:p>
          <a:p>
            <a:pPr marL="0" indent="0">
              <a:spcBef>
                <a:spcPts val="0"/>
              </a:spcBef>
              <a:buNone/>
            </a:pPr>
            <a:r>
              <a:rPr lang="en-ZA" sz="1600" b="1" dirty="0">
                <a:solidFill>
                  <a:schemeClr val="accent3">
                    <a:lumMod val="50000"/>
                  </a:schemeClr>
                </a:solidFill>
                <a:ea typeface="DengXian" panose="02010600030101010101" pitchFamily="2" charset="-122"/>
              </a:rPr>
              <a:t>Johnson and Johnson (J &amp; J) vaccine (Ad26.COV2. S)</a:t>
            </a:r>
            <a:endParaRPr lang="en-ZA" sz="1600" b="1" dirty="0">
              <a:solidFill>
                <a:srgbClr val="000000"/>
              </a:solidFill>
              <a:ea typeface="DengXian" panose="02010600030101010101" pitchFamily="2" charset="-122"/>
            </a:endParaRPr>
          </a:p>
          <a:p>
            <a:pPr>
              <a:spcBef>
                <a:spcPts val="0"/>
              </a:spcBef>
            </a:pPr>
            <a:r>
              <a:rPr lang="en-ZA" sz="1400" dirty="0">
                <a:solidFill>
                  <a:srgbClr val="000000"/>
                </a:solidFill>
                <a:ea typeface="DengXian" panose="02010600030101010101" pitchFamily="2" charset="-122"/>
              </a:rPr>
              <a:t>The J &amp; J vaccine was the only alternative to have reached phase 3 testing in South Africa and has shown to have an 57% effective rate against the 501Y.V2 variant. </a:t>
            </a:r>
          </a:p>
          <a:p>
            <a:pPr>
              <a:spcBef>
                <a:spcPts val="0"/>
              </a:spcBef>
            </a:pPr>
            <a:r>
              <a:rPr lang="en-ZA" sz="1400" dirty="0">
                <a:solidFill>
                  <a:srgbClr val="000000"/>
                </a:solidFill>
                <a:ea typeface="DengXian" panose="02010600030101010101" pitchFamily="2" charset="-122"/>
              </a:rPr>
              <a:t>Properties of the J &amp; J vaccine: </a:t>
            </a:r>
          </a:p>
          <a:p>
            <a:pPr marL="800100" lvl="1" indent="-342900" algn="just">
              <a:spcBef>
                <a:spcPts val="0"/>
              </a:spcBef>
              <a:buFont typeface="Wingdings" panose="05000000000000000000" pitchFamily="2" charset="2"/>
              <a:buChar char=""/>
              <a:tabLst>
                <a:tab pos="1988820" algn="l"/>
              </a:tabLst>
            </a:pPr>
            <a:r>
              <a:rPr lang="en-ZA" sz="1400" dirty="0">
                <a:solidFill>
                  <a:srgbClr val="000000"/>
                </a:solidFill>
                <a:ea typeface="DengXian" panose="02010600030101010101" pitchFamily="2" charset="-122"/>
              </a:rPr>
              <a:t>The vaccine </a:t>
            </a:r>
            <a:r>
              <a:rPr lang="en-ZA" sz="1400" dirty="0">
                <a:solidFill>
                  <a:srgbClr val="000000"/>
                </a:solidFill>
                <a:effectLst/>
                <a:ea typeface="DengXian" panose="02010600030101010101" pitchFamily="2" charset="-122"/>
              </a:rPr>
              <a:t>provided 64% protection against moderate Covid; 85% protection against severe Covid</a:t>
            </a:r>
            <a:r>
              <a:rPr lang="en-ZA" sz="1400" dirty="0">
                <a:solidFill>
                  <a:srgbClr val="000000"/>
                </a:solidFill>
                <a:ea typeface="DengXian" panose="02010600030101010101" pitchFamily="2" charset="-122"/>
              </a:rPr>
              <a:t> and </a:t>
            </a:r>
            <a:r>
              <a:rPr lang="en-ZA" sz="1400" dirty="0">
                <a:solidFill>
                  <a:srgbClr val="000000"/>
                </a:solidFill>
                <a:effectLst/>
                <a:ea typeface="DengXian" panose="02010600030101010101" pitchFamily="2" charset="-122"/>
              </a:rPr>
              <a:t>100% protection against death.</a:t>
            </a:r>
            <a:endParaRPr lang="en-ZA" sz="1400" dirty="0">
              <a:effectLst/>
              <a:ea typeface="DengXian" panose="02010600030101010101" pitchFamily="2" charset="-122"/>
            </a:endParaRPr>
          </a:p>
          <a:p>
            <a:pPr marL="800100" lvl="1" indent="-342900" algn="just">
              <a:spcBef>
                <a:spcPts val="0"/>
              </a:spcBef>
              <a:buFont typeface="Wingdings" panose="05000000000000000000" pitchFamily="2" charset="2"/>
              <a:buChar char=""/>
              <a:tabLst>
                <a:tab pos="1988820" algn="l"/>
              </a:tabLst>
            </a:pPr>
            <a:r>
              <a:rPr lang="en-ZA" sz="1400" dirty="0">
                <a:solidFill>
                  <a:srgbClr val="000000"/>
                </a:solidFill>
                <a:effectLst/>
                <a:ea typeface="DengXian" panose="02010600030101010101" pitchFamily="2" charset="-122"/>
              </a:rPr>
              <a:t>The vaccine had a shelf life of up to two years at -20°C. It could be stored at fridge temperature for 3 months. </a:t>
            </a:r>
            <a:endParaRPr lang="en-ZA" sz="1400" dirty="0">
              <a:effectLst/>
              <a:ea typeface="DengXian" panose="02010600030101010101" pitchFamily="2" charset="-122"/>
            </a:endParaRPr>
          </a:p>
          <a:p>
            <a:pPr marL="800100" lvl="1" indent="-342900" algn="just">
              <a:spcBef>
                <a:spcPts val="0"/>
              </a:spcBef>
              <a:buFont typeface="Wingdings" panose="05000000000000000000" pitchFamily="2" charset="2"/>
              <a:buChar char=""/>
              <a:tabLst>
                <a:tab pos="1988820" algn="l"/>
              </a:tabLst>
            </a:pPr>
            <a:r>
              <a:rPr lang="en-ZA" sz="1400" dirty="0">
                <a:solidFill>
                  <a:srgbClr val="000000"/>
                </a:solidFill>
                <a:effectLst/>
                <a:ea typeface="DengXian" panose="02010600030101010101" pitchFamily="2" charset="-122"/>
              </a:rPr>
              <a:t>It was administered in a single shot.</a:t>
            </a:r>
            <a:endParaRPr lang="en-ZA" sz="1400" dirty="0">
              <a:effectLst/>
              <a:ea typeface="DengXian" panose="02010600030101010101" pitchFamily="2" charset="-122"/>
            </a:endParaRPr>
          </a:p>
          <a:p>
            <a:pPr algn="just">
              <a:spcBef>
                <a:spcPts val="0"/>
              </a:spcBef>
              <a:buSzPct val="100000"/>
              <a:tabLst>
                <a:tab pos="1988820" algn="l"/>
              </a:tabLst>
            </a:pPr>
            <a:r>
              <a:rPr lang="en-ZA" sz="1400" dirty="0">
                <a:solidFill>
                  <a:srgbClr val="000000"/>
                </a:solidFill>
                <a:effectLst/>
                <a:ea typeface="DengXian" panose="02010600030101010101" pitchFamily="2" charset="-122"/>
              </a:rPr>
              <a:t>The J &amp; J vaccine programme was legally regarded as an expanded study and is currently not licensed in South Africa, (the documentation was with SAHPRA and it was reviewing it</a:t>
            </a:r>
            <a:r>
              <a:rPr lang="en-ZA" sz="1400" dirty="0">
                <a:solidFill>
                  <a:srgbClr val="000000"/>
                </a:solidFill>
                <a:ea typeface="DengXian" panose="02010600030101010101" pitchFamily="2" charset="-122"/>
              </a:rPr>
              <a:t>). With knowledge of this the Department entered into negotiations for formal procurement of the vaccine from J &amp; J. </a:t>
            </a:r>
            <a:endParaRPr lang="en-ZA" sz="1400" dirty="0"/>
          </a:p>
        </p:txBody>
      </p:sp>
      <p:sp>
        <p:nvSpPr>
          <p:cNvPr id="4" name="Slide Number Placeholder 3">
            <a:extLst>
              <a:ext uri="{FF2B5EF4-FFF2-40B4-BE49-F238E27FC236}">
                <a16:creationId xmlns:a16="http://schemas.microsoft.com/office/drawing/2014/main" xmlns="" id="{E399BD26-FD8C-46AD-8DBA-3B55A1421CB6}"/>
              </a:ext>
            </a:extLst>
          </p:cNvPr>
          <p:cNvSpPr>
            <a:spLocks noGrp="1"/>
          </p:cNvSpPr>
          <p:nvPr>
            <p:ph type="sldNum" sz="quarter" idx="12"/>
          </p:nvPr>
        </p:nvSpPr>
        <p:spPr/>
        <p:txBody>
          <a:bodyPr/>
          <a:lstStyle/>
          <a:p>
            <a:fld id="{AC57FB67-5201-4263-A749-74A8A000A585}" type="slidenum">
              <a:rPr lang="en-ZA" smtClean="0"/>
              <a:pPr/>
              <a:t>6</a:t>
            </a:fld>
            <a:endParaRPr lang="en-ZA" dirty="0"/>
          </a:p>
        </p:txBody>
      </p:sp>
    </p:spTree>
    <p:extLst>
      <p:ext uri="{BB962C8B-B14F-4D97-AF65-F5344CB8AC3E}">
        <p14:creationId xmlns:p14="http://schemas.microsoft.com/office/powerpoint/2010/main" xmlns="" val="3631900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D53621D-6B98-4FA3-A193-676307FE2998}"/>
              </a:ext>
            </a:extLst>
          </p:cNvPr>
          <p:cNvSpPr>
            <a:spLocks noGrp="1"/>
          </p:cNvSpPr>
          <p:nvPr>
            <p:ph type="body" idx="1"/>
          </p:nvPr>
        </p:nvSpPr>
        <p:spPr/>
        <p:txBody>
          <a:bodyPr>
            <a:normAutofit/>
          </a:bodyPr>
          <a:lstStyle/>
          <a:p>
            <a:r>
              <a:rPr lang="en-US" dirty="0"/>
              <a:t>3. Departmental Budget Analysis</a:t>
            </a:r>
          </a:p>
        </p:txBody>
      </p:sp>
      <p:sp>
        <p:nvSpPr>
          <p:cNvPr id="3" name="Slide Number Placeholder 2">
            <a:extLst>
              <a:ext uri="{FF2B5EF4-FFF2-40B4-BE49-F238E27FC236}">
                <a16:creationId xmlns:a16="http://schemas.microsoft.com/office/drawing/2014/main" xmlns="" id="{21ED3E1B-DD27-44E0-8466-DBD024B979BE}"/>
              </a:ext>
            </a:extLst>
          </p:cNvPr>
          <p:cNvSpPr>
            <a:spLocks noGrp="1"/>
          </p:cNvSpPr>
          <p:nvPr>
            <p:ph type="sldNum" sz="quarter" idx="12"/>
          </p:nvPr>
        </p:nvSpPr>
        <p:spPr/>
        <p:txBody>
          <a:bodyPr/>
          <a:lstStyle/>
          <a:p>
            <a:fld id="{AC57FB67-5201-4263-A749-74A8A000A585}" type="slidenum">
              <a:rPr lang="en-ZA" smtClean="0"/>
              <a:pPr/>
              <a:t>7</a:t>
            </a:fld>
            <a:endParaRPr lang="en-ZA" dirty="0"/>
          </a:p>
        </p:txBody>
      </p:sp>
    </p:spTree>
    <p:extLst>
      <p:ext uri="{BB962C8B-B14F-4D97-AF65-F5344CB8AC3E}">
        <p14:creationId xmlns:p14="http://schemas.microsoft.com/office/powerpoint/2010/main" xmlns="" val="262629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05D6FC-950F-472E-8325-EC6CF47DAC9B}"/>
              </a:ext>
            </a:extLst>
          </p:cNvPr>
          <p:cNvSpPr>
            <a:spLocks noGrp="1"/>
          </p:cNvSpPr>
          <p:nvPr>
            <p:ph type="title"/>
          </p:nvPr>
        </p:nvSpPr>
        <p:spPr/>
        <p:txBody>
          <a:bodyPr>
            <a:noAutofit/>
          </a:bodyPr>
          <a:lstStyle/>
          <a:p>
            <a:r>
              <a:rPr lang="en-ZA" sz="2800" dirty="0"/>
              <a:t>The 2021 fiscus:</a:t>
            </a:r>
            <a:br>
              <a:rPr lang="en-ZA" sz="2800" dirty="0"/>
            </a:br>
            <a:r>
              <a:rPr lang="en-US" sz="2800" dirty="0"/>
              <a:t>Main budget: estimates of national revenue - 2020 vs 2021 Budget</a:t>
            </a:r>
            <a:endParaRPr lang="en-ZA" sz="2800" dirty="0"/>
          </a:p>
        </p:txBody>
      </p:sp>
      <p:sp>
        <p:nvSpPr>
          <p:cNvPr id="4" name="Slide Number Placeholder 3">
            <a:extLst>
              <a:ext uri="{FF2B5EF4-FFF2-40B4-BE49-F238E27FC236}">
                <a16:creationId xmlns:a16="http://schemas.microsoft.com/office/drawing/2014/main" xmlns="" id="{462D6927-ADD7-47E3-B11F-99184B793487}"/>
              </a:ext>
            </a:extLst>
          </p:cNvPr>
          <p:cNvSpPr>
            <a:spLocks noGrp="1"/>
          </p:cNvSpPr>
          <p:nvPr>
            <p:ph type="sldNum" sz="quarter" idx="12"/>
          </p:nvPr>
        </p:nvSpPr>
        <p:spPr/>
        <p:txBody>
          <a:bodyPr/>
          <a:lstStyle/>
          <a:p>
            <a:fld id="{BEBAE927-7874-4922-83E4-16C33A40F121}" type="slidenum">
              <a:rPr lang="en-ZA" smtClean="0"/>
              <a:pPr/>
              <a:t>8</a:t>
            </a:fld>
            <a:endParaRPr lang="en-ZA" dirty="0"/>
          </a:p>
        </p:txBody>
      </p:sp>
      <p:graphicFrame>
        <p:nvGraphicFramePr>
          <p:cNvPr id="7" name="Content Placeholder 6">
            <a:extLst>
              <a:ext uri="{FF2B5EF4-FFF2-40B4-BE49-F238E27FC236}">
                <a16:creationId xmlns:a16="http://schemas.microsoft.com/office/drawing/2014/main" xmlns="" id="{CB0A4EE7-52AA-4063-8C26-BB23BAFFA09B}"/>
              </a:ext>
            </a:extLst>
          </p:cNvPr>
          <p:cNvGraphicFramePr>
            <a:graphicFrameLocks noGrp="1"/>
          </p:cNvGraphicFramePr>
          <p:nvPr>
            <p:ph idx="1"/>
          </p:nvPr>
        </p:nvGraphicFramePr>
        <p:xfrm>
          <a:off x="457200" y="1584735"/>
          <a:ext cx="6096000" cy="4214938"/>
        </p:xfrm>
        <a:graphic>
          <a:graphicData uri="http://schemas.openxmlformats.org/drawingml/2006/table">
            <a:tbl>
              <a:tblPr firstRow="1" firstCol="1" bandRow="1"/>
              <a:tblGrid>
                <a:gridCol w="3124200">
                  <a:extLst>
                    <a:ext uri="{9D8B030D-6E8A-4147-A177-3AD203B41FA5}">
                      <a16:colId xmlns:a16="http://schemas.microsoft.com/office/drawing/2014/main" xmlns="" val="1266349878"/>
                    </a:ext>
                  </a:extLst>
                </a:gridCol>
                <a:gridCol w="990600">
                  <a:extLst>
                    <a:ext uri="{9D8B030D-6E8A-4147-A177-3AD203B41FA5}">
                      <a16:colId xmlns:a16="http://schemas.microsoft.com/office/drawing/2014/main" xmlns="" val="2615025422"/>
                    </a:ext>
                  </a:extLst>
                </a:gridCol>
                <a:gridCol w="990600">
                  <a:extLst>
                    <a:ext uri="{9D8B030D-6E8A-4147-A177-3AD203B41FA5}">
                      <a16:colId xmlns:a16="http://schemas.microsoft.com/office/drawing/2014/main" xmlns="" val="2365549199"/>
                    </a:ext>
                  </a:extLst>
                </a:gridCol>
                <a:gridCol w="990600">
                  <a:extLst>
                    <a:ext uri="{9D8B030D-6E8A-4147-A177-3AD203B41FA5}">
                      <a16:colId xmlns:a16="http://schemas.microsoft.com/office/drawing/2014/main" xmlns="" val="861167690"/>
                    </a:ext>
                  </a:extLst>
                </a:gridCol>
              </a:tblGrid>
              <a:tr h="210671">
                <a:tc>
                  <a:txBody>
                    <a:bodyPr/>
                    <a:lstStyle/>
                    <a:p>
                      <a:pP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200" dirty="0">
                        <a:effectLst/>
                        <a:latin typeface="Times New Roman" panose="02020603050405020304" pitchFamily="18" charset="0"/>
                        <a:ea typeface="PMingLiU" panose="02020500000000000000" pitchFamily="18" charset="-120"/>
                      </a:endParaRPr>
                    </a:p>
                  </a:txBody>
                  <a:tcPr marL="68580" marR="68580"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FF"/>
                    </a:solidFill>
                  </a:tcPr>
                </a:tc>
                <a:tc gridSpan="3">
                  <a:txBody>
                    <a:bodyPr/>
                    <a:lstStyle/>
                    <a:p>
                      <a:pPr algn="ct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2021/22</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FFFFFF"/>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81634805"/>
                  </a:ext>
                </a:extLst>
              </a:tr>
              <a:tr h="210671">
                <a:tc>
                  <a:txBody>
                    <a:bodyPr/>
                    <a:lstStyle/>
                    <a:p>
                      <a:pP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R million</a:t>
                      </a:r>
                      <a:endParaRPr lang="en-ZA" sz="1200" dirty="0">
                        <a:effectLst/>
                        <a:latin typeface="Times New Roman" panose="02020603050405020304" pitchFamily="18" charset="0"/>
                        <a:ea typeface="PMingLiU" panose="02020500000000000000" pitchFamily="18" charset="-120"/>
                      </a:endParaRPr>
                    </a:p>
                  </a:txBody>
                  <a:tcPr marL="68580" marR="68580" marT="0"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2020 Budget</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2021 Budget</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Difference</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xmlns="" val="2720058827"/>
                  </a:ext>
                </a:extLst>
              </a:tr>
              <a:tr h="210740">
                <a:tc>
                  <a:txBody>
                    <a:bodyPr/>
                    <a:lstStyle/>
                    <a:p>
                      <a:pP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Main budget revenue</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algn="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algn="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solidFill>
                      <a:srgbClr val="FFFFFF"/>
                    </a:solidFill>
                  </a:tcPr>
                </a:tc>
                <a:tc>
                  <a:txBody>
                    <a:bodyPr/>
                    <a:lstStyle/>
                    <a:p>
                      <a:pPr algn="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xmlns="" val="3765614054"/>
                  </a:ext>
                </a:extLst>
              </a:tr>
              <a:tr h="210740">
                <a:tc>
                  <a:txBody>
                    <a:bodyPr/>
                    <a:lstStyle/>
                    <a:p>
                      <a:pPr indent="139700">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Current revenue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1 478 538.9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1 344 235.9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a:noFill/>
                    </a:lnB>
                    <a:solidFill>
                      <a:srgbClr val="FFFFFF"/>
                    </a:solidFill>
                  </a:tcPr>
                </a:tc>
                <a:tc>
                  <a:txBody>
                    <a:bodyPr/>
                    <a:lstStyle/>
                    <a:p>
                      <a:pPr algn="ctr">
                        <a:lnSpc>
                          <a:spcPct val="115000"/>
                        </a:lnSpc>
                        <a:spcAft>
                          <a:spcPts val="1000"/>
                        </a:spcAft>
                      </a:pPr>
                      <a:r>
                        <a:rPr lang="en-ZA" sz="1200" dirty="0">
                          <a:solidFill>
                            <a:srgbClr val="9C0006"/>
                          </a:solidFill>
                          <a:effectLst/>
                          <a:latin typeface="Arial Narrow" panose="020B0606020202030204" pitchFamily="34" charset="0"/>
                          <a:ea typeface="Times New Roman" panose="02020603050405020304" pitchFamily="18" charset="0"/>
                          <a:cs typeface="Calibri" panose="020F0502020204030204" pitchFamily="34" charset="0"/>
                        </a:rPr>
                        <a:t>     (134 303.0)</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a:noFill/>
                    </a:lnB>
                    <a:solidFill>
                      <a:srgbClr val="FFC7CE"/>
                    </a:solidFill>
                  </a:tcPr>
                </a:tc>
                <a:extLst>
                  <a:ext uri="{0D108BD9-81ED-4DB2-BD59-A6C34878D82A}">
                    <a16:rowId xmlns:a16="http://schemas.microsoft.com/office/drawing/2014/main" xmlns="" val="1401566340"/>
                  </a:ext>
                </a:extLst>
              </a:tr>
              <a:tr h="210809">
                <a:tc>
                  <a:txBody>
                    <a:bodyPr/>
                    <a:lstStyle/>
                    <a:p>
                      <a:pPr indent="279400">
                        <a:lnSpc>
                          <a:spcPct val="115000"/>
                        </a:lnSpc>
                        <a:spcAft>
                          <a:spcPts val="1000"/>
                        </a:spcAft>
                      </a:pPr>
                      <a:r>
                        <a:rPr lang="en-ZA" sz="1200" i="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Tax revenue (gross)</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1 512 193.8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1 365 124.3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a:noFill/>
                    </a:lnB>
                    <a:solidFill>
                      <a:srgbClr val="FFFFFF"/>
                    </a:solidFill>
                  </a:tcPr>
                </a:tc>
                <a:tc>
                  <a:txBody>
                    <a:bodyPr/>
                    <a:lstStyle/>
                    <a:p>
                      <a:pPr algn="ctr">
                        <a:lnSpc>
                          <a:spcPct val="115000"/>
                        </a:lnSpc>
                        <a:spcAft>
                          <a:spcPts val="1000"/>
                        </a:spcAft>
                      </a:pPr>
                      <a:r>
                        <a:rPr lang="en-ZA" sz="1200" dirty="0">
                          <a:solidFill>
                            <a:srgbClr val="9C0006"/>
                          </a:solidFill>
                          <a:effectLst/>
                          <a:latin typeface="Arial Narrow" panose="020B0606020202030204" pitchFamily="34" charset="0"/>
                          <a:ea typeface="Times New Roman" panose="02020603050405020304" pitchFamily="18" charset="0"/>
                          <a:cs typeface="Calibri" panose="020F0502020204030204" pitchFamily="34" charset="0"/>
                        </a:rPr>
                        <a:t>     (147 069.5)</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a:noFill/>
                    </a:lnB>
                    <a:solidFill>
                      <a:srgbClr val="FFC7CE"/>
                    </a:solidFill>
                  </a:tcPr>
                </a:tc>
                <a:extLst>
                  <a:ext uri="{0D108BD9-81ED-4DB2-BD59-A6C34878D82A}">
                    <a16:rowId xmlns:a16="http://schemas.microsoft.com/office/drawing/2014/main" xmlns="" val="1001141751"/>
                  </a:ext>
                </a:extLst>
              </a:tr>
              <a:tr h="210740">
                <a:tc>
                  <a:txBody>
                    <a:bodyPr/>
                    <a:lstStyle/>
                    <a:p>
                      <a:pP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Total revenue</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1 484 294.1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1 351 672.1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ZA" sz="1200" dirty="0">
                          <a:solidFill>
                            <a:srgbClr val="9C0006"/>
                          </a:solidFill>
                          <a:effectLst/>
                          <a:latin typeface="Arial Narrow" panose="020B0606020202030204" pitchFamily="34" charset="0"/>
                          <a:ea typeface="Times New Roman" panose="02020603050405020304" pitchFamily="18" charset="0"/>
                          <a:cs typeface="Calibri" panose="020F0502020204030204" pitchFamily="34" charset="0"/>
                        </a:rPr>
                        <a:t>     (132 622.0)</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xmlns="" val="1988438662"/>
                  </a:ext>
                </a:extLst>
              </a:tr>
              <a:tr h="210740">
                <a:tc>
                  <a:txBody>
                    <a:bodyPr/>
                    <a:lstStyle/>
                    <a:p>
                      <a:pP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Main budget expenditure</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xmlns="" val="3577694799"/>
                  </a:ext>
                </a:extLst>
              </a:tr>
              <a:tr h="210740">
                <a:tc>
                  <a:txBody>
                    <a:bodyPr/>
                    <a:lstStyle/>
                    <a:p>
                      <a:pPr indent="139700">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Direct charges against the National Revenue Fund</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872 909.4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830 023.0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a:noFill/>
                    </a:lnB>
                    <a:solidFill>
                      <a:srgbClr val="FFFFFF"/>
                    </a:solidFill>
                  </a:tcPr>
                </a:tc>
                <a:tc>
                  <a:txBody>
                    <a:bodyPr/>
                    <a:lstStyle/>
                    <a:p>
                      <a:pPr algn="ctr">
                        <a:lnSpc>
                          <a:spcPct val="115000"/>
                        </a:lnSpc>
                        <a:spcAft>
                          <a:spcPts val="1000"/>
                        </a:spcAft>
                      </a:pPr>
                      <a:r>
                        <a:rPr lang="en-ZA" sz="1200" dirty="0">
                          <a:solidFill>
                            <a:srgbClr val="9C0006"/>
                          </a:solidFill>
                          <a:effectLst/>
                          <a:latin typeface="Arial Narrow" panose="020B0606020202030204" pitchFamily="34" charset="0"/>
                          <a:ea typeface="Times New Roman" panose="02020603050405020304" pitchFamily="18" charset="0"/>
                          <a:cs typeface="Calibri" panose="020F0502020204030204" pitchFamily="34" charset="0"/>
                        </a:rPr>
                        <a:t>       (42 886.3)</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a:noFill/>
                    </a:lnB>
                    <a:solidFill>
                      <a:srgbClr val="FFC7CE"/>
                    </a:solidFill>
                  </a:tcPr>
                </a:tc>
                <a:extLst>
                  <a:ext uri="{0D108BD9-81ED-4DB2-BD59-A6C34878D82A}">
                    <a16:rowId xmlns:a16="http://schemas.microsoft.com/office/drawing/2014/main" xmlns="" val="1465660741"/>
                  </a:ext>
                </a:extLst>
              </a:tr>
              <a:tr h="210809">
                <a:tc>
                  <a:txBody>
                    <a:bodyPr/>
                    <a:lstStyle/>
                    <a:p>
                      <a:pPr indent="279400">
                        <a:lnSpc>
                          <a:spcPct val="115000"/>
                        </a:lnSpc>
                        <a:spcAft>
                          <a:spcPts val="1000"/>
                        </a:spcAft>
                      </a:pPr>
                      <a:r>
                        <a:rPr lang="en-ZA" sz="1200" i="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Debt-service costs</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258 482.1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269 741.1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a:noFill/>
                    </a:lnB>
                    <a:solidFill>
                      <a:srgbClr val="FFFFFF"/>
                    </a:solidFill>
                  </a:tcPr>
                </a:tc>
                <a:tc>
                  <a:txBody>
                    <a:bodyPr/>
                    <a:lstStyle/>
                    <a:p>
                      <a:pPr algn="ctr">
                        <a:lnSpc>
                          <a:spcPct val="115000"/>
                        </a:lnSpc>
                        <a:spcAft>
                          <a:spcPts val="1000"/>
                        </a:spcAft>
                      </a:pPr>
                      <a:r>
                        <a:rPr lang="en-ZA" sz="1200" dirty="0">
                          <a:solidFill>
                            <a:srgbClr val="006100"/>
                          </a:solidFill>
                          <a:effectLst/>
                          <a:latin typeface="Arial Narrow" panose="020B0606020202030204" pitchFamily="34" charset="0"/>
                          <a:ea typeface="Times New Roman" panose="02020603050405020304" pitchFamily="18" charset="0"/>
                          <a:cs typeface="Calibri" panose="020F0502020204030204" pitchFamily="34" charset="0"/>
                        </a:rPr>
                        <a:t>        11 259.1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a:noFill/>
                    </a:lnB>
                    <a:solidFill>
                      <a:srgbClr val="C6EFCE"/>
                    </a:solidFill>
                  </a:tcPr>
                </a:tc>
                <a:extLst>
                  <a:ext uri="{0D108BD9-81ED-4DB2-BD59-A6C34878D82A}">
                    <a16:rowId xmlns:a16="http://schemas.microsoft.com/office/drawing/2014/main" xmlns="" val="1959605331"/>
                  </a:ext>
                </a:extLst>
              </a:tr>
              <a:tr h="210809">
                <a:tc>
                  <a:txBody>
                    <a:bodyPr/>
                    <a:lstStyle/>
                    <a:p>
                      <a:pPr indent="279400">
                        <a:lnSpc>
                          <a:spcPct val="115000"/>
                        </a:lnSpc>
                        <a:spcAft>
                          <a:spcPts val="1000"/>
                        </a:spcAft>
                      </a:pPr>
                      <a:r>
                        <a:rPr lang="en-ZA" sz="1200" i="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Provincial equitable share</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573 989.5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523 686.4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a:noFill/>
                    </a:lnB>
                    <a:solidFill>
                      <a:srgbClr val="FFFFFF"/>
                    </a:solidFill>
                  </a:tcPr>
                </a:tc>
                <a:tc>
                  <a:txBody>
                    <a:bodyPr/>
                    <a:lstStyle/>
                    <a:p>
                      <a:pPr algn="ctr">
                        <a:lnSpc>
                          <a:spcPct val="115000"/>
                        </a:lnSpc>
                        <a:spcAft>
                          <a:spcPts val="1000"/>
                        </a:spcAft>
                      </a:pPr>
                      <a:r>
                        <a:rPr lang="en-ZA" sz="1200" dirty="0">
                          <a:solidFill>
                            <a:srgbClr val="9C0006"/>
                          </a:solidFill>
                          <a:effectLst/>
                          <a:latin typeface="Arial Narrow" panose="020B0606020202030204" pitchFamily="34" charset="0"/>
                          <a:ea typeface="Times New Roman" panose="02020603050405020304" pitchFamily="18" charset="0"/>
                          <a:cs typeface="Calibri" panose="020F0502020204030204" pitchFamily="34" charset="0"/>
                        </a:rPr>
                        <a:t>       (50 303.2)</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a:noFill/>
                    </a:lnB>
                    <a:solidFill>
                      <a:srgbClr val="FFC7CE"/>
                    </a:solidFill>
                  </a:tcPr>
                </a:tc>
                <a:extLst>
                  <a:ext uri="{0D108BD9-81ED-4DB2-BD59-A6C34878D82A}">
                    <a16:rowId xmlns:a16="http://schemas.microsoft.com/office/drawing/2014/main" xmlns="" val="2338789151"/>
                  </a:ext>
                </a:extLst>
              </a:tr>
              <a:tr h="210740">
                <a:tc>
                  <a:txBody>
                    <a:bodyPr/>
                    <a:lstStyle/>
                    <a:p>
                      <a:pPr indent="139700">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Appropriated by vote</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988 835.6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980 583.9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a:noFill/>
                    </a:lnB>
                    <a:solidFill>
                      <a:srgbClr val="FFFFFF"/>
                    </a:solidFill>
                  </a:tcPr>
                </a:tc>
                <a:tc>
                  <a:txBody>
                    <a:bodyPr/>
                    <a:lstStyle/>
                    <a:p>
                      <a:pPr algn="ctr">
                        <a:lnSpc>
                          <a:spcPct val="115000"/>
                        </a:lnSpc>
                        <a:spcAft>
                          <a:spcPts val="1000"/>
                        </a:spcAft>
                      </a:pPr>
                      <a:r>
                        <a:rPr lang="en-ZA" sz="1200" dirty="0">
                          <a:solidFill>
                            <a:srgbClr val="9C0006"/>
                          </a:solidFill>
                          <a:effectLst/>
                          <a:latin typeface="Arial Narrow" panose="020B0606020202030204" pitchFamily="34" charset="0"/>
                          <a:ea typeface="Times New Roman" panose="02020603050405020304" pitchFamily="18" charset="0"/>
                          <a:cs typeface="Calibri" panose="020F0502020204030204" pitchFamily="34" charset="0"/>
                        </a:rPr>
                        <a:t>         (8 251.7)</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a:noFill/>
                    </a:lnB>
                    <a:solidFill>
                      <a:srgbClr val="FFC7CE"/>
                    </a:solidFill>
                  </a:tcPr>
                </a:tc>
                <a:extLst>
                  <a:ext uri="{0D108BD9-81ED-4DB2-BD59-A6C34878D82A}">
                    <a16:rowId xmlns:a16="http://schemas.microsoft.com/office/drawing/2014/main" xmlns="" val="922413408"/>
                  </a:ext>
                </a:extLst>
              </a:tr>
              <a:tr h="210740">
                <a:tc>
                  <a:txBody>
                    <a:bodyPr/>
                    <a:lstStyle/>
                    <a:p>
                      <a:pPr indent="139700">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Provisional reduction to fund Land Bank allocation</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(5 000.0)</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a:noFill/>
                    </a:lnB>
                    <a:solidFill>
                      <a:srgbClr val="FFFFFF"/>
                    </a:solidFill>
                  </a:tcPr>
                </a:tc>
                <a:tc>
                  <a:txBody>
                    <a:bodyPr/>
                    <a:lstStyle/>
                    <a:p>
                      <a:pPr algn="ctr">
                        <a:lnSpc>
                          <a:spcPct val="115000"/>
                        </a:lnSpc>
                        <a:spcAft>
                          <a:spcPts val="1000"/>
                        </a:spcAft>
                      </a:pPr>
                      <a:r>
                        <a:rPr lang="en-ZA" sz="1200" dirty="0">
                          <a:solidFill>
                            <a:srgbClr val="9C0006"/>
                          </a:solidFill>
                          <a:effectLst/>
                          <a:latin typeface="Arial Narrow" panose="020B0606020202030204" pitchFamily="34" charset="0"/>
                          <a:ea typeface="Times New Roman" panose="02020603050405020304" pitchFamily="18" charset="0"/>
                          <a:cs typeface="Calibri" panose="020F0502020204030204" pitchFamily="34" charset="0"/>
                        </a:rPr>
                        <a:t>         (5 000.0)</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a:noFill/>
                    </a:lnB>
                    <a:solidFill>
                      <a:srgbClr val="FFC7CE"/>
                    </a:solidFill>
                  </a:tcPr>
                </a:tc>
                <a:extLst>
                  <a:ext uri="{0D108BD9-81ED-4DB2-BD59-A6C34878D82A}">
                    <a16:rowId xmlns:a16="http://schemas.microsoft.com/office/drawing/2014/main" xmlns="" val="3886629489"/>
                  </a:ext>
                </a:extLst>
              </a:tr>
              <a:tr h="210740">
                <a:tc>
                  <a:txBody>
                    <a:bodyPr/>
                    <a:lstStyle/>
                    <a:p>
                      <a:pPr indent="139700">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Provisional allocations not assigned to votes</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1 852.6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12 645.2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a:noFill/>
                    </a:lnB>
                    <a:solidFill>
                      <a:srgbClr val="FFFFFF"/>
                    </a:solidFill>
                  </a:tcPr>
                </a:tc>
                <a:tc>
                  <a:txBody>
                    <a:bodyPr/>
                    <a:lstStyle/>
                    <a:p>
                      <a:pPr algn="ctr">
                        <a:lnSpc>
                          <a:spcPct val="115000"/>
                        </a:lnSpc>
                        <a:spcAft>
                          <a:spcPts val="1000"/>
                        </a:spcAft>
                      </a:pPr>
                      <a:r>
                        <a:rPr lang="en-ZA" sz="1200" dirty="0">
                          <a:solidFill>
                            <a:srgbClr val="006100"/>
                          </a:solidFill>
                          <a:effectLst/>
                          <a:latin typeface="Arial Narrow" panose="020B0606020202030204" pitchFamily="34" charset="0"/>
                          <a:ea typeface="Times New Roman" panose="02020603050405020304" pitchFamily="18" charset="0"/>
                          <a:cs typeface="Calibri" panose="020F0502020204030204" pitchFamily="34" charset="0"/>
                        </a:rPr>
                        <a:t>        10 792.6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a:noFill/>
                    </a:lnB>
                    <a:solidFill>
                      <a:srgbClr val="C6EFCE"/>
                    </a:solidFill>
                  </a:tcPr>
                </a:tc>
                <a:extLst>
                  <a:ext uri="{0D108BD9-81ED-4DB2-BD59-A6C34878D82A}">
                    <a16:rowId xmlns:a16="http://schemas.microsoft.com/office/drawing/2014/main" xmlns="" val="814600909"/>
                  </a:ext>
                </a:extLst>
              </a:tr>
              <a:tr h="210740">
                <a:tc>
                  <a:txBody>
                    <a:bodyPr/>
                    <a:lstStyle/>
                    <a:p>
                      <a:pPr indent="139700">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Provisional allocation for Eskom restructuring</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33 000.0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a:noFill/>
                    </a:lnB>
                    <a:solidFill>
                      <a:srgbClr val="FFFFFF"/>
                    </a:solidFill>
                  </a:tcPr>
                </a:tc>
                <a:tc>
                  <a:txBody>
                    <a:bodyPr/>
                    <a:lstStyle/>
                    <a:p>
                      <a:pPr algn="ctr">
                        <a:lnSpc>
                          <a:spcPct val="115000"/>
                        </a:lnSpc>
                        <a:spcAft>
                          <a:spcPts val="1000"/>
                        </a:spcAft>
                      </a:pPr>
                      <a:r>
                        <a:rPr lang="en-ZA" sz="1200" dirty="0">
                          <a:solidFill>
                            <a:srgbClr val="9C0006"/>
                          </a:solidFill>
                          <a:effectLst/>
                          <a:latin typeface="Arial Narrow" panose="020B0606020202030204" pitchFamily="34" charset="0"/>
                          <a:ea typeface="Times New Roman" panose="02020603050405020304" pitchFamily="18" charset="0"/>
                          <a:cs typeface="Calibri" panose="020F0502020204030204" pitchFamily="34" charset="0"/>
                        </a:rPr>
                        <a:t>       (33 000.0)</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a:noFill/>
                    </a:lnB>
                    <a:solidFill>
                      <a:srgbClr val="FFC7CE"/>
                    </a:solidFill>
                  </a:tcPr>
                </a:tc>
                <a:extLst>
                  <a:ext uri="{0D108BD9-81ED-4DB2-BD59-A6C34878D82A}">
                    <a16:rowId xmlns:a16="http://schemas.microsoft.com/office/drawing/2014/main" xmlns="" val="3843408450"/>
                  </a:ext>
                </a:extLst>
              </a:tr>
              <a:tr h="210740">
                <a:tc>
                  <a:txBody>
                    <a:bodyPr/>
                    <a:lstStyle/>
                    <a:p>
                      <a:pPr indent="139700">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Infrastructure Fund not assigned to votes</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4 000.0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4 000.0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a:noFill/>
                    </a:lnB>
                    <a:solidFill>
                      <a:srgbClr val="FFFFFF"/>
                    </a:solidFill>
                  </a:tcPr>
                </a:tc>
                <a:extLst>
                  <a:ext uri="{0D108BD9-81ED-4DB2-BD59-A6C34878D82A}">
                    <a16:rowId xmlns:a16="http://schemas.microsoft.com/office/drawing/2014/main" xmlns="" val="2589606141"/>
                  </a:ext>
                </a:extLst>
              </a:tr>
              <a:tr h="210740">
                <a:tc>
                  <a:txBody>
                    <a:bodyPr/>
                    <a:lstStyle/>
                    <a:p>
                      <a:pPr indent="139700">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Compensation of employees adjustments</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(54 929.1)</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ZA" sz="1200" dirty="0">
                          <a:solidFill>
                            <a:srgbClr val="006100"/>
                          </a:solidFill>
                          <a:effectLst/>
                          <a:latin typeface="Arial Narrow" panose="020B0606020202030204" pitchFamily="34" charset="0"/>
                          <a:ea typeface="Times New Roman" panose="02020603050405020304" pitchFamily="18" charset="0"/>
                          <a:cs typeface="Calibri" panose="020F0502020204030204" pitchFamily="34" charset="0"/>
                        </a:rPr>
                        <a:t>        54 929.1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xmlns="" val="3677788316"/>
                  </a:ext>
                </a:extLst>
              </a:tr>
              <a:tr h="210740">
                <a:tc>
                  <a:txBody>
                    <a:bodyPr/>
                    <a:lstStyle/>
                    <a:p>
                      <a:pP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Total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1 845 668.5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1 822 252.2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ZA" sz="1200" dirty="0">
                          <a:solidFill>
                            <a:srgbClr val="9C0006"/>
                          </a:solidFill>
                          <a:effectLst/>
                          <a:latin typeface="Arial Narrow" panose="020B0606020202030204" pitchFamily="34" charset="0"/>
                          <a:ea typeface="Times New Roman" panose="02020603050405020304" pitchFamily="18" charset="0"/>
                          <a:cs typeface="Calibri" panose="020F0502020204030204" pitchFamily="34" charset="0"/>
                        </a:rPr>
                        <a:t>       (23 416.3)</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xmlns="" val="427971545"/>
                  </a:ext>
                </a:extLst>
              </a:tr>
              <a:tr h="210740">
                <a:tc>
                  <a:txBody>
                    <a:bodyPr/>
                    <a:lstStyle/>
                    <a:p>
                      <a:pPr indent="139700">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Contingency reserve</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5 000.0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12 000.0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ZA" sz="1200" dirty="0">
                          <a:solidFill>
                            <a:srgbClr val="006100"/>
                          </a:solidFill>
                          <a:effectLst/>
                          <a:latin typeface="Arial Narrow" panose="020B0606020202030204" pitchFamily="34" charset="0"/>
                          <a:ea typeface="Times New Roman" panose="02020603050405020304" pitchFamily="18" charset="0"/>
                          <a:cs typeface="Calibri" panose="020F0502020204030204" pitchFamily="34" charset="0"/>
                        </a:rPr>
                        <a:t>          7 000.0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xmlns="" val="2121170183"/>
                  </a:ext>
                </a:extLst>
              </a:tr>
              <a:tr h="210740">
                <a:tc>
                  <a:txBody>
                    <a:bodyPr/>
                    <a:lstStyle/>
                    <a:p>
                      <a:pP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Main budget balance</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(366 374.3)</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ZA" sz="12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(482 580.0)</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ZA" sz="1200" dirty="0">
                          <a:solidFill>
                            <a:srgbClr val="9C0006"/>
                          </a:solidFill>
                          <a:effectLst/>
                          <a:latin typeface="Arial Narrow" panose="020B0606020202030204" pitchFamily="34" charset="0"/>
                          <a:ea typeface="Times New Roman" panose="02020603050405020304" pitchFamily="18" charset="0"/>
                          <a:cs typeface="Calibri" panose="020F0502020204030204" pitchFamily="34" charset="0"/>
                        </a:rPr>
                        <a:t>     (116 205.7)</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xmlns="" val="2673094292"/>
                  </a:ext>
                </a:extLst>
              </a:tr>
              <a:tr h="210809">
                <a:tc>
                  <a:txBody>
                    <a:bodyPr/>
                    <a:lstStyle/>
                    <a:p>
                      <a:pPr indent="139700">
                        <a:lnSpc>
                          <a:spcPct val="115000"/>
                        </a:lnSpc>
                        <a:spcAft>
                          <a:spcPts val="1000"/>
                        </a:spcAft>
                      </a:pPr>
                      <a:r>
                        <a:rPr lang="en-ZA" sz="1200" i="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Percentage of GDP</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w="12700" cap="flat" cmpd="sng" algn="ctr">
                      <a:solidFill>
                        <a:schemeClr val="tx1"/>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ZA" sz="1200" i="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-6.0%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w="12700" cap="flat" cmpd="sng" algn="ctr">
                      <a:solidFill>
                        <a:schemeClr val="tx1"/>
                      </a:solidFill>
                      <a:prstDash val="solid"/>
                      <a:round/>
                      <a:headEnd type="none" w="med" len="med"/>
                      <a:tailEnd type="none" w="med" len="med"/>
                    </a:lnL>
                    <a:lnR>
                      <a:noFill/>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ZA" sz="1200" i="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-9.0%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ZA" sz="1200" i="1" dirty="0">
                          <a:solidFill>
                            <a:srgbClr val="9C0006"/>
                          </a:solidFill>
                          <a:effectLst/>
                          <a:latin typeface="Arial Narrow" panose="020B0606020202030204" pitchFamily="34" charset="0"/>
                          <a:ea typeface="Times New Roman" panose="02020603050405020304" pitchFamily="18" charset="0"/>
                          <a:cs typeface="Calibri" panose="020F0502020204030204" pitchFamily="34" charset="0"/>
                        </a:rPr>
                        <a:t>-3.0% </a:t>
                      </a:r>
                      <a:endParaRPr lang="en-ZA" sz="1200" dirty="0">
                        <a:effectLst/>
                        <a:latin typeface="Times New Roman" panose="02020603050405020304" pitchFamily="18" charset="0"/>
                        <a:ea typeface="PMingLiU" panose="02020500000000000000" pitchFamily="18" charset="-120"/>
                      </a:endParaRPr>
                    </a:p>
                  </a:txBody>
                  <a:tcPr marL="68580" marR="68580" marT="0" marB="0" anchor="ctr">
                    <a:lnL>
                      <a:noFill/>
                    </a:lnL>
                    <a:lnR>
                      <a:noFill/>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xmlns="" val="2289350107"/>
                  </a:ext>
                </a:extLst>
              </a:tr>
            </a:tbl>
          </a:graphicData>
        </a:graphic>
      </p:graphicFrame>
      <p:graphicFrame>
        <p:nvGraphicFramePr>
          <p:cNvPr id="11" name="Table 10">
            <a:extLst>
              <a:ext uri="{FF2B5EF4-FFF2-40B4-BE49-F238E27FC236}">
                <a16:creationId xmlns:a16="http://schemas.microsoft.com/office/drawing/2014/main" xmlns="" id="{04643784-C4BC-4CF4-91B5-4E8207374A4E}"/>
              </a:ext>
            </a:extLst>
          </p:cNvPr>
          <p:cNvGraphicFramePr>
            <a:graphicFrameLocks noGrp="1"/>
          </p:cNvGraphicFramePr>
          <p:nvPr/>
        </p:nvGraphicFramePr>
        <p:xfrm>
          <a:off x="457200" y="5878219"/>
          <a:ext cx="5621867" cy="192786"/>
        </p:xfrm>
        <a:graphic>
          <a:graphicData uri="http://schemas.openxmlformats.org/drawingml/2006/table">
            <a:tbl>
              <a:tblPr firstRow="1" firstCol="1" bandRow="1"/>
              <a:tblGrid>
                <a:gridCol w="5621867">
                  <a:extLst>
                    <a:ext uri="{9D8B030D-6E8A-4147-A177-3AD203B41FA5}">
                      <a16:colId xmlns:a16="http://schemas.microsoft.com/office/drawing/2014/main" xmlns="" val="1783843432"/>
                    </a:ext>
                  </a:extLst>
                </a:gridCol>
              </a:tblGrid>
              <a:tr h="168910">
                <a:tc>
                  <a:txBody>
                    <a:bodyPr/>
                    <a:lstStyle/>
                    <a:p>
                      <a:pPr>
                        <a:lnSpc>
                          <a:spcPct val="115000"/>
                        </a:lnSpc>
                        <a:spcAft>
                          <a:spcPts val="1000"/>
                        </a:spcAft>
                      </a:pPr>
                      <a:r>
                        <a:rPr lang="en-ZA" sz="1100" i="1" dirty="0">
                          <a:effectLst/>
                          <a:latin typeface="Arial Narrow" panose="020B0606020202030204" pitchFamily="34" charset="0"/>
                          <a:ea typeface="Times New Roman" panose="02020603050405020304" pitchFamily="18" charset="0"/>
                          <a:cs typeface="Calibri" panose="020F0502020204030204" pitchFamily="34" charset="0"/>
                        </a:rPr>
                        <a:t>Source: Commission's own calculation using National Treasury Budget Review </a:t>
                      </a:r>
                      <a:r>
                        <a:rPr lang="en-ZA" sz="1100" i="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Statistical Annexure 2020/21</a:t>
                      </a:r>
                      <a:endParaRPr lang="en-ZA" sz="1100" dirty="0">
                        <a:effectLst/>
                        <a:latin typeface="Times New Roman" panose="02020603050405020304" pitchFamily="18" charset="0"/>
                        <a:ea typeface="PMingLiU" panose="02020500000000000000" pitchFamily="18" charset="-120"/>
                      </a:endParaRPr>
                    </a:p>
                  </a:txBody>
                  <a:tcPr marL="68580" marR="68580" marT="0" marB="0" anchor="b">
                    <a:lnL>
                      <a:noFill/>
                    </a:lnL>
                    <a:lnR>
                      <a:noFill/>
                    </a:lnR>
                    <a:lnT>
                      <a:noFill/>
                    </a:lnT>
                    <a:lnB>
                      <a:noFill/>
                    </a:lnB>
                    <a:solidFill>
                      <a:srgbClr val="FFFFFF"/>
                    </a:solidFill>
                  </a:tcPr>
                </a:tc>
                <a:extLst>
                  <a:ext uri="{0D108BD9-81ED-4DB2-BD59-A6C34878D82A}">
                    <a16:rowId xmlns:a16="http://schemas.microsoft.com/office/drawing/2014/main" xmlns="" val="3396805031"/>
                  </a:ext>
                </a:extLst>
              </a:tr>
            </a:tbl>
          </a:graphicData>
        </a:graphic>
      </p:graphicFrame>
      <p:sp>
        <p:nvSpPr>
          <p:cNvPr id="12" name="TextBox 11">
            <a:extLst>
              <a:ext uri="{FF2B5EF4-FFF2-40B4-BE49-F238E27FC236}">
                <a16:creationId xmlns:a16="http://schemas.microsoft.com/office/drawing/2014/main" xmlns="" id="{4160BFD4-191C-4C53-A045-64EEB076313F}"/>
              </a:ext>
            </a:extLst>
          </p:cNvPr>
          <p:cNvSpPr txBox="1"/>
          <p:nvPr/>
        </p:nvSpPr>
        <p:spPr>
          <a:xfrm>
            <a:off x="6553200" y="1584736"/>
            <a:ext cx="2252133" cy="4832092"/>
          </a:xfrm>
          <a:prstGeom prst="rect">
            <a:avLst/>
          </a:prstGeom>
          <a:noFill/>
        </p:spPr>
        <p:txBody>
          <a:bodyPr wrap="square" rtlCol="0">
            <a:spAutoFit/>
          </a:bodyPr>
          <a:lstStyle/>
          <a:p>
            <a:pPr marL="180000" indent="-180000">
              <a:buFont typeface="Arial" panose="020B0604020202020204" pitchFamily="34" charset="0"/>
              <a:buChar char="•"/>
            </a:pPr>
            <a:r>
              <a:rPr lang="en-ZA" sz="1400" dirty="0">
                <a:latin typeface="Times New Roman" panose="02020603050405020304" pitchFamily="18" charset="0"/>
                <a:cs typeface="Times New Roman" panose="02020603050405020304" pitchFamily="18" charset="0"/>
              </a:rPr>
              <a:t>The difference between the two Budgets shows the policy shift in the fiscus for the year ahead and contextualises it as real fiscal values signalling the government's intent.</a:t>
            </a:r>
          </a:p>
          <a:p>
            <a:pPr marL="180000" indent="-180000">
              <a:buFont typeface="Arial" panose="020B0604020202020204" pitchFamily="34" charset="0"/>
              <a:buChar char="•"/>
            </a:pPr>
            <a:r>
              <a:rPr lang="en-ZA" sz="1400" dirty="0">
                <a:latin typeface="Times New Roman" panose="02020603050405020304" pitchFamily="18" charset="0"/>
                <a:cs typeface="Times New Roman" panose="02020603050405020304" pitchFamily="18" charset="0"/>
              </a:rPr>
              <a:t>Significant downward adjustment in tax revenue projected for the financial year ahead with a shortfall of R132.6 billion in total.</a:t>
            </a:r>
          </a:p>
          <a:p>
            <a:pPr marL="180000" indent="-180000">
              <a:buFont typeface="Arial" panose="020B0604020202020204" pitchFamily="34" charset="0"/>
              <a:buChar char="•"/>
            </a:pPr>
            <a:r>
              <a:rPr lang="en-ZA" sz="1400" dirty="0">
                <a:latin typeface="Times New Roman" panose="02020603050405020304" pitchFamily="18" charset="0"/>
                <a:cs typeface="Times New Roman" panose="02020603050405020304" pitchFamily="18" charset="0"/>
              </a:rPr>
              <a:t>Non-interest expenditure was adjusted downward by R23.4 billion, resulting in the main budget balance deficit increasing by R116.2 billion – in total a R482.6 billion deficit for 2021/22 alone or 9 per cent of GDP. </a:t>
            </a:r>
          </a:p>
        </p:txBody>
      </p:sp>
      <p:sp>
        <p:nvSpPr>
          <p:cNvPr id="3" name="Rectangle 2">
            <a:extLst>
              <a:ext uri="{FF2B5EF4-FFF2-40B4-BE49-F238E27FC236}">
                <a16:creationId xmlns:a16="http://schemas.microsoft.com/office/drawing/2014/main" xmlns="" id="{E7F934F1-3DE8-49C9-8250-2551914AEEE8}"/>
              </a:ext>
            </a:extLst>
          </p:cNvPr>
          <p:cNvSpPr/>
          <p:nvPr/>
        </p:nvSpPr>
        <p:spPr>
          <a:xfrm>
            <a:off x="4716016" y="5373216"/>
            <a:ext cx="864096" cy="426457"/>
          </a:xfrm>
          <a:prstGeom prst="rect">
            <a:avLst/>
          </a:prstGeom>
          <a:noFill/>
          <a:ln>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ZA" dirty="0"/>
          </a:p>
        </p:txBody>
      </p:sp>
      <p:sp>
        <p:nvSpPr>
          <p:cNvPr id="8" name="Rectangle 7">
            <a:extLst>
              <a:ext uri="{FF2B5EF4-FFF2-40B4-BE49-F238E27FC236}">
                <a16:creationId xmlns:a16="http://schemas.microsoft.com/office/drawing/2014/main" xmlns="" id="{B8ADC904-DA5E-4E18-94CD-F699399705EB}"/>
              </a:ext>
            </a:extLst>
          </p:cNvPr>
          <p:cNvSpPr/>
          <p:nvPr/>
        </p:nvSpPr>
        <p:spPr>
          <a:xfrm>
            <a:off x="3635896" y="2636913"/>
            <a:ext cx="2917304" cy="216023"/>
          </a:xfrm>
          <a:prstGeom prst="rect">
            <a:avLst/>
          </a:prstGeom>
          <a:noFill/>
          <a:ln>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xmlns="" id="{3A0BEF87-22C4-43DB-AEB9-F55DCB1039B5}"/>
              </a:ext>
            </a:extLst>
          </p:cNvPr>
          <p:cNvSpPr/>
          <p:nvPr/>
        </p:nvSpPr>
        <p:spPr>
          <a:xfrm>
            <a:off x="3635896" y="4965633"/>
            <a:ext cx="2917304" cy="216023"/>
          </a:xfrm>
          <a:prstGeom prst="rect">
            <a:avLst/>
          </a:prstGeom>
          <a:noFill/>
          <a:ln>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xmlns="" val="3163040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ZA" sz="2400" dirty="0">
                <a:effectLst/>
              </a:rPr>
              <a:t>3. Departmental Budget Analysis</a:t>
            </a:r>
            <a:br>
              <a:rPr lang="en-ZA" sz="2400" dirty="0">
                <a:effectLst/>
              </a:rPr>
            </a:br>
            <a:r>
              <a:rPr lang="en-ZA" sz="2400" dirty="0">
                <a:effectLst/>
              </a:rPr>
              <a:t>Over/(under) expenditure as a proportion of the budget</a:t>
            </a:r>
          </a:p>
        </p:txBody>
      </p:sp>
      <p:sp>
        <p:nvSpPr>
          <p:cNvPr id="5" name="Slide Number Placeholder 4"/>
          <p:cNvSpPr>
            <a:spLocks noGrp="1"/>
          </p:cNvSpPr>
          <p:nvPr>
            <p:ph type="sldNum" sz="quarter" idx="12"/>
          </p:nvPr>
        </p:nvSpPr>
        <p:spPr/>
        <p:txBody>
          <a:bodyPr/>
          <a:lstStyle/>
          <a:p>
            <a:fld id="{AC57FB67-5201-4263-A749-74A8A000A585}" type="slidenum">
              <a:rPr lang="en-ZA" smtClean="0"/>
              <a:pPr/>
              <a:t>9</a:t>
            </a:fld>
            <a:endParaRPr lang="en-ZA" dirty="0"/>
          </a:p>
        </p:txBody>
      </p:sp>
      <p:sp>
        <p:nvSpPr>
          <p:cNvPr id="7" name="TextBox 6"/>
          <p:cNvSpPr txBox="1"/>
          <p:nvPr/>
        </p:nvSpPr>
        <p:spPr>
          <a:xfrm>
            <a:off x="4716016" y="1600199"/>
            <a:ext cx="4176464" cy="338554"/>
          </a:xfrm>
          <a:prstGeom prst="rect">
            <a:avLst/>
          </a:prstGeom>
          <a:noFill/>
        </p:spPr>
        <p:txBody>
          <a:bodyPr wrap="square" rtlCol="0">
            <a:spAutoFit/>
          </a:bodyPr>
          <a:lstStyle/>
          <a:p>
            <a:pPr marL="285750" indent="-285750">
              <a:buFont typeface="Arial" panose="020B0604020202020204" pitchFamily="34" charset="0"/>
              <a:buChar char="•"/>
            </a:pPr>
            <a:endParaRPr lang="en-ZA" sz="1600" dirty="0"/>
          </a:p>
        </p:txBody>
      </p:sp>
      <p:sp>
        <p:nvSpPr>
          <p:cNvPr id="8" name="TextBox 7"/>
          <p:cNvSpPr txBox="1"/>
          <p:nvPr/>
        </p:nvSpPr>
        <p:spPr>
          <a:xfrm>
            <a:off x="4716016" y="1556792"/>
            <a:ext cx="4176464" cy="5047536"/>
          </a:xfrm>
          <a:prstGeom prst="rect">
            <a:avLst/>
          </a:prstGeom>
          <a:noFill/>
        </p:spPr>
        <p:txBody>
          <a:bodyPr wrap="square" lIns="91440" tIns="45720" rIns="91440" bIns="45720" rtlCol="0" anchor="t">
            <a:spAutoFit/>
          </a:bodyPr>
          <a:lstStyle/>
          <a:p>
            <a:pPr marL="285750" indent="-285750" algn="just">
              <a:buFont typeface="Arial" panose="020B0604020202020204" pitchFamily="34" charset="0"/>
              <a:buChar char="•"/>
            </a:pPr>
            <a:r>
              <a:rPr lang="en-ZA" sz="1400" dirty="0">
                <a:latin typeface="Times New Roman"/>
                <a:cs typeface="Times New Roman"/>
              </a:rPr>
              <a:t>Total departmental budget for the 2020/21 financial year was </a:t>
            </a:r>
            <a:r>
              <a:rPr lang="en-ZA" sz="1400" b="1" dirty="0">
                <a:latin typeface="Times New Roman"/>
                <a:cs typeface="Times New Roman"/>
              </a:rPr>
              <a:t>R58.1 billion </a:t>
            </a:r>
            <a:r>
              <a:rPr lang="en-ZA" sz="1400" dirty="0">
                <a:latin typeface="Times New Roman"/>
                <a:cs typeface="Times New Roman"/>
              </a:rPr>
              <a:t>in the revised estimate. R62.5 billion in 2021/22 Main Budget.</a:t>
            </a:r>
          </a:p>
          <a:p>
            <a:pPr marL="285750" indent="-285750" algn="just">
              <a:buFont typeface="Arial" panose="020B0604020202020204" pitchFamily="34" charset="0"/>
              <a:buChar char="•"/>
            </a:pPr>
            <a:endParaRPr lang="en-ZA" sz="1400" b="1"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ZA" sz="1400" b="1" dirty="0">
                <a:latin typeface="Times New Roman" panose="02020603050405020304" pitchFamily="18" charset="0"/>
                <a:cs typeface="Times New Roman" panose="02020603050405020304" pitchFamily="18" charset="0"/>
              </a:rPr>
              <a:t>Data includes the </a:t>
            </a:r>
            <a:r>
              <a:rPr lang="en-US" sz="1400" b="1" dirty="0">
                <a:latin typeface="Times New Roman" panose="02020603050405020304" pitchFamily="18" charset="0"/>
                <a:cs typeface="Times New Roman" panose="02020603050405020304" pitchFamily="18" charset="0"/>
              </a:rPr>
              <a:t>Section 16 PFMA payment for the COVID-19 vaccine rollout in the 2020/21 financial year at R1.25 billion.</a:t>
            </a:r>
            <a:endParaRPr lang="en-ZA" sz="1400" b="1"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ZA" sz="1400" b="1"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ZA" sz="1400" b="1" dirty="0">
                <a:latin typeface="Times New Roman" panose="02020603050405020304" pitchFamily="18" charset="0"/>
                <a:cs typeface="Times New Roman" panose="02020603050405020304" pitchFamily="18" charset="0"/>
              </a:rPr>
              <a:t>The 2020/21 revised estimate showed an over-expenditure in transfers and subsidies for the COVID-19 vaccine rollout at 5.5% of the total departmental budget.</a:t>
            </a:r>
            <a:r>
              <a:rPr lang="en-ZA" sz="1400" dirty="0">
                <a:latin typeface="Times New Roman" panose="02020603050405020304" pitchFamily="18" charset="0"/>
                <a:cs typeface="Times New Roman" panose="02020603050405020304" pitchFamily="18" charset="0"/>
              </a:rPr>
              <a:t> Goods and services also overspent, by 1.5% of the total budget.</a:t>
            </a:r>
            <a:endParaRPr lang="en-ZA" sz="1400" b="1"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ZA" sz="14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ZA" sz="1400" b="1" dirty="0">
                <a:latin typeface="Times New Roman" panose="02020603050405020304" pitchFamily="18" charset="0"/>
                <a:cs typeface="Times New Roman" panose="02020603050405020304" pitchFamily="18" charset="0"/>
              </a:rPr>
              <a:t>R2.5 billion was added in the department’s 2020/21 adjusted appropriation relative to the baseline. Among the total adjustment, R2.9 billion was allocated for transfers and subsidies. </a:t>
            </a:r>
            <a:r>
              <a:rPr lang="en-ZA" sz="1400" dirty="0">
                <a:latin typeface="Times New Roman" panose="02020603050405020304" pitchFamily="18" charset="0"/>
                <a:cs typeface="Times New Roman" panose="02020603050405020304" pitchFamily="18" charset="0"/>
              </a:rPr>
              <a:t>Most of  this transfer includes the R2.4 billion to the </a:t>
            </a:r>
            <a:r>
              <a:rPr lang="en-US" sz="1400" dirty="0">
                <a:latin typeface="Times New Roman" panose="02020603050405020304" pitchFamily="18" charset="0"/>
                <a:cs typeface="Times New Roman" panose="02020603050405020304" pitchFamily="18" charset="0"/>
              </a:rPr>
              <a:t>COVID‐19 component of the HIV, TB, malaria and community outreach grant: provinces to administer vaccines to eligible people as per the roll-out phases.</a:t>
            </a:r>
            <a:endParaRPr lang="en-ZA" sz="1400" dirty="0">
              <a:latin typeface="Times New Roman" panose="02020603050405020304" pitchFamily="18" charset="0"/>
              <a:cs typeface="Times New Roman" panose="02020603050405020304" pitchFamily="18" charset="0"/>
            </a:endParaRPr>
          </a:p>
        </p:txBody>
      </p:sp>
      <p:graphicFrame>
        <p:nvGraphicFramePr>
          <p:cNvPr id="13" name="Chart 12">
            <a:extLst>
              <a:ext uri="{FF2B5EF4-FFF2-40B4-BE49-F238E27FC236}">
                <a16:creationId xmlns:a16="http://schemas.microsoft.com/office/drawing/2014/main" xmlns="" id="{1B1683FC-A3F8-4491-A078-18CEBEEB5CC8}"/>
              </a:ext>
            </a:extLst>
          </p:cNvPr>
          <p:cNvGraphicFramePr>
            <a:graphicFrameLocks/>
          </p:cNvGraphicFramePr>
          <p:nvPr>
            <p:extLst>
              <p:ext uri="{D42A27DB-BD31-4B8C-83A1-F6EECF244321}">
                <p14:modId xmlns:p14="http://schemas.microsoft.com/office/powerpoint/2010/main" xmlns="" val="1888804757"/>
              </p:ext>
            </p:extLst>
          </p:nvPr>
        </p:nvGraphicFramePr>
        <p:xfrm>
          <a:off x="457200" y="1556792"/>
          <a:ext cx="4320000" cy="4860000"/>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a:extLst>
              <a:ext uri="{FF2B5EF4-FFF2-40B4-BE49-F238E27FC236}">
                <a16:creationId xmlns:a16="http://schemas.microsoft.com/office/drawing/2014/main" xmlns="" id="{F7A67B6B-259B-47A2-84BA-B8EFBDBC1B06}"/>
              </a:ext>
            </a:extLst>
          </p:cNvPr>
          <p:cNvSpPr txBox="1"/>
          <p:nvPr/>
        </p:nvSpPr>
        <p:spPr>
          <a:xfrm>
            <a:off x="1118231" y="6340827"/>
            <a:ext cx="2997937" cy="261610"/>
          </a:xfrm>
          <a:prstGeom prst="rect">
            <a:avLst/>
          </a:prstGeom>
          <a:noFill/>
        </p:spPr>
        <p:txBody>
          <a:bodyPr wrap="none" rtlCol="0">
            <a:spAutoFit/>
          </a:bodyPr>
          <a:lstStyle/>
          <a:p>
            <a:r>
              <a:rPr lang="en-ZA" sz="1100" dirty="0"/>
              <a:t>Source: Estimates of National Expenditure (2021)</a:t>
            </a:r>
          </a:p>
        </p:txBody>
      </p:sp>
    </p:spTree>
    <p:extLst>
      <p:ext uri="{BB962C8B-B14F-4D97-AF65-F5344CB8AC3E}">
        <p14:creationId xmlns:p14="http://schemas.microsoft.com/office/powerpoint/2010/main" xmlns="" val="1504609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13893</TotalTime>
  <Words>6432</Words>
  <Application>Microsoft Office PowerPoint</Application>
  <PresentationFormat>On-screen Show (4:3)</PresentationFormat>
  <Paragraphs>656</Paragraphs>
  <Slides>34</Slides>
  <Notes>9</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Portfolio Committee on Health</vt:lpstr>
      <vt:lpstr>1. Introduction</vt:lpstr>
      <vt:lpstr>Slide 3</vt:lpstr>
      <vt:lpstr>2. COVID-19 Pandemic</vt:lpstr>
      <vt:lpstr>2. COVID-19 Pandemic</vt:lpstr>
      <vt:lpstr>2. COVID-19 Vaccines</vt:lpstr>
      <vt:lpstr>Slide 7</vt:lpstr>
      <vt:lpstr>The 2021 fiscus: Main budget: estimates of national revenue - 2020 vs 2021 Budget</vt:lpstr>
      <vt:lpstr>3. Departmental Budget Analysis Over/(under) expenditure as a proportion of the budget</vt:lpstr>
      <vt:lpstr>3. Departmental Budget Analysis Over/(under) expenditure as a proportion of the budget (cont.)</vt:lpstr>
      <vt:lpstr>3. Departmental Budget Analysis 2021 Budget vs. 2020 Budget</vt:lpstr>
      <vt:lpstr>3. Departmental Budget Analysis Personnel headcount and cost</vt:lpstr>
      <vt:lpstr>Annual Performance Plan - Departmental performance</vt:lpstr>
      <vt:lpstr>Slide 14</vt:lpstr>
      <vt:lpstr>4. Entities</vt:lpstr>
      <vt:lpstr>4. Entities (cont.)</vt:lpstr>
      <vt:lpstr>4. Entities (cont.)</vt:lpstr>
      <vt:lpstr>4. Entities (cont.)</vt:lpstr>
      <vt:lpstr>4. Entities (cont.)</vt:lpstr>
      <vt:lpstr>4. Entities (cont.)</vt:lpstr>
      <vt:lpstr>Slide 21</vt:lpstr>
      <vt:lpstr>Provincial Health Budget and Health COE as a % of Total (Provinces, 2019)</vt:lpstr>
      <vt:lpstr>Health Conditional Grants (2020 and 2021 Division of Revenue Bills)</vt:lpstr>
      <vt:lpstr>Expenditure Overview</vt:lpstr>
      <vt:lpstr>Slide 25</vt:lpstr>
      <vt:lpstr>6. SA healthcare expenditure in comparison to advanced economies </vt:lpstr>
      <vt:lpstr>6. National Health Insurance (NHI)</vt:lpstr>
      <vt:lpstr>6. Vaccine Procurement </vt:lpstr>
      <vt:lpstr>6. Vaccination roll-out programme </vt:lpstr>
      <vt:lpstr>6. Vaccination roll-out Programmes within Provinces  </vt:lpstr>
      <vt:lpstr>6. Vaccination: Finance Implications </vt:lpstr>
      <vt:lpstr>6. Adapting to COVID-19: After </vt:lpstr>
      <vt:lpstr>6. Adapting to COVID-19: After </vt:lpstr>
      <vt:lpstr>Slide 34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Western Cape Provincial Legislature</dc:title>
  <dc:creator>Marina</dc:creator>
  <cp:lastModifiedBy>Monique</cp:lastModifiedBy>
  <cp:revision>1719</cp:revision>
  <cp:lastPrinted>2019-09-03T14:19:51Z</cp:lastPrinted>
  <dcterms:created xsi:type="dcterms:W3CDTF">2010-11-22T17:59:05Z</dcterms:created>
  <dcterms:modified xsi:type="dcterms:W3CDTF">2021-05-04T07:31:53Z</dcterms:modified>
</cp:coreProperties>
</file>