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8"/>
  </p:notesMasterIdLst>
  <p:sldIdLst>
    <p:sldId id="256" r:id="rId2"/>
    <p:sldId id="275" r:id="rId3"/>
    <p:sldId id="260" r:id="rId4"/>
    <p:sldId id="276" r:id="rId5"/>
    <p:sldId id="277" r:id="rId6"/>
    <p:sldId id="278" r:id="rId7"/>
    <p:sldId id="25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68" r:id="rId17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/>
    <p:restoredTop sz="97652"/>
  </p:normalViewPr>
  <p:slideViewPr>
    <p:cSldViewPr snapToGrid="0" snapToObjects="1">
      <p:cViewPr varScale="1">
        <p:scale>
          <a:sx n="68" d="100"/>
          <a:sy n="68" d="100"/>
        </p:scale>
        <p:origin x="-1284" y="-9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B91F94-8EC1-4549-899C-50E725509373}" type="datetimeFigureOut">
              <a:rPr lang="en-ZA" smtClean="0"/>
              <a:pPr/>
              <a:t>2021/05/05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574D4D-9F1B-4FE8-AA00-8A7597C8DC7A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432737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74D4D-9F1B-4FE8-AA00-8A7597C8DC7A}" type="slidenum">
              <a:rPr lang="en-ZA" smtClean="0"/>
              <a:pPr/>
              <a:t>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067226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74D4D-9F1B-4FE8-AA00-8A7597C8DC7A}" type="slidenum">
              <a:rPr lang="en-ZA" smtClean="0"/>
              <a:pPr/>
              <a:t>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202046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74D4D-9F1B-4FE8-AA00-8A7597C8DC7A}" type="slidenum">
              <a:rPr lang="en-ZA" smtClean="0"/>
              <a:pPr/>
              <a:t>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3966381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74D4D-9F1B-4FE8-AA00-8A7597C8DC7A}" type="slidenum">
              <a:rPr lang="en-ZA" smtClean="0"/>
              <a:pPr/>
              <a:t>10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9596702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74D4D-9F1B-4FE8-AA00-8A7597C8DC7A}" type="slidenum">
              <a:rPr lang="en-ZA" smtClean="0"/>
              <a:pPr/>
              <a:t>11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8918488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Is this</a:t>
            </a:r>
            <a:r>
              <a:rPr lang="en-ZA" baseline="0" dirty="0" smtClean="0"/>
              <a:t> related to DWF taking over some of the payments from DPWI? And if yes, when did it start and a breakdown of the amounts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74D4D-9F1B-4FE8-AA00-8A7597C8DC7A}" type="slidenum">
              <a:rPr lang="en-ZA" smtClean="0"/>
              <a:pPr/>
              <a:t>14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143320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6BD08-0F99-4D9F-A9F7-23A2B16D2D2F}" type="datetime1">
              <a:rPr lang="en-US" smtClean="0"/>
              <a:pPr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389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8182-7FAC-488C-A8DA-91BE1CB5063D}" type="datetime1">
              <a:rPr lang="en-US" smtClean="0"/>
              <a:pPr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31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4F17C-9EF6-467C-AE2C-CC7785B20F5F}" type="datetime1">
              <a:rPr lang="en-US" smtClean="0"/>
              <a:pPr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6669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C9924-2C21-47E6-8C28-737C0A5589D3}" type="datetime1">
              <a:rPr lang="en-US" smtClean="0"/>
              <a:pPr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4419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6FAB6-2EFE-499F-AE1A-544D5B8D13FE}" type="datetime1">
              <a:rPr lang="en-US" smtClean="0"/>
              <a:pPr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1584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43A5D-E8A4-463D-9C08-C12503011DFE}" type="datetime1">
              <a:rPr lang="en-US" smtClean="0"/>
              <a:pPr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827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3A28F-5310-44A6-B87F-04D20D11DD25}" type="datetime1">
              <a:rPr lang="en-US" smtClean="0"/>
              <a:pPr/>
              <a:t>5/5/2021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4328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9E06-EA11-42A7-8026-B298F6133989}" type="datetime1">
              <a:rPr lang="en-US" smtClean="0"/>
              <a:pPr/>
              <a:t>5/5/2021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7040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B175-4611-467F-9D46-893E9870E28A}" type="datetime1">
              <a:rPr lang="en-US" smtClean="0"/>
              <a:pPr/>
              <a:t>5/5/2021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71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CDB7F-0C5F-48B9-ADB4-CBC22A7B72EF}" type="datetime1">
              <a:rPr lang="en-US" smtClean="0"/>
              <a:pPr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6007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FBE85-37F4-4F03-AEDC-E23A2F5441DC}" type="datetime1">
              <a:rPr lang="en-US" smtClean="0"/>
              <a:pPr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3592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B2AC0-797C-414D-B25E-BF54D1F85E79}" type="datetime1">
              <a:rPr lang="en-US" smtClean="0"/>
              <a:pPr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91D83-34EB-A744-81D0-D8E8519C4A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9150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9465" y="1680371"/>
            <a:ext cx="6996112" cy="634206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DOD: Budget and APP Analysis</a:t>
            </a:r>
          </a:p>
          <a:p>
            <a:endParaRPr lang="en-US" sz="44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057524" y="5830888"/>
            <a:ext cx="3759994" cy="6342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6279898"/>
            <a:ext cx="3698814" cy="4833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b="1" dirty="0" smtClean="0">
                <a:solidFill>
                  <a:schemeClr val="tx1"/>
                </a:solidFill>
              </a:rPr>
              <a:t>Dr Wilhelm Janse van Rensburg</a:t>
            </a:r>
          </a:p>
          <a:p>
            <a:pPr algn="l"/>
            <a:r>
              <a:rPr lang="en-US" sz="1400" b="1" dirty="0" smtClean="0">
                <a:solidFill>
                  <a:schemeClr val="tx1"/>
                </a:solidFill>
              </a:rPr>
              <a:t>Researcher: JSC on Defence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6817518" y="6223401"/>
            <a:ext cx="3698814" cy="4833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b="1" dirty="0">
                <a:solidFill>
                  <a:schemeClr val="tx1"/>
                </a:solidFill>
              </a:rPr>
              <a:t>4</a:t>
            </a:r>
            <a:r>
              <a:rPr lang="en-US" sz="1400" b="1" dirty="0" smtClean="0">
                <a:solidFill>
                  <a:schemeClr val="tx1"/>
                </a:solidFill>
              </a:rPr>
              <a:t> May 2021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5449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988" y="155577"/>
            <a:ext cx="8543925" cy="1325563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Key oversight areas per programme (4)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988" y="1296473"/>
            <a:ext cx="9277061" cy="55615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b="1" dirty="0"/>
              <a:t>P</a:t>
            </a:r>
            <a:r>
              <a:rPr lang="en-ZA" b="1" dirty="0" smtClean="0"/>
              <a:t>rogramme 4 (Air Defence)</a:t>
            </a:r>
          </a:p>
          <a:p>
            <a:r>
              <a:rPr lang="en-ZA" dirty="0" smtClean="0"/>
              <a:t>Allocation </a:t>
            </a:r>
            <a:r>
              <a:rPr lang="en-ZA" dirty="0"/>
              <a:t>decreased by R1.567 billion in </a:t>
            </a:r>
            <a:r>
              <a:rPr lang="en-ZA" dirty="0" smtClean="0"/>
              <a:t>2021/22.</a:t>
            </a:r>
          </a:p>
          <a:p>
            <a:r>
              <a:rPr lang="en-ZA" i="1" dirty="0" smtClean="0"/>
              <a:t>Air </a:t>
            </a:r>
            <a:r>
              <a:rPr lang="en-ZA" i="1" dirty="0"/>
              <a:t>Combat </a:t>
            </a:r>
            <a:r>
              <a:rPr lang="en-ZA" i="1" dirty="0" smtClean="0"/>
              <a:t>Capability </a:t>
            </a:r>
            <a:r>
              <a:rPr lang="en-ZA" dirty="0"/>
              <a:t>received </a:t>
            </a:r>
            <a:r>
              <a:rPr lang="en-ZA" b="1" dirty="0"/>
              <a:t>a major reduction</a:t>
            </a:r>
            <a:r>
              <a:rPr lang="en-ZA" dirty="0"/>
              <a:t> in its allocation from R886.5 million in 2020/21 to R343.2 million in 2021/22. </a:t>
            </a:r>
            <a:endParaRPr lang="en-ZA" dirty="0" smtClean="0"/>
          </a:p>
          <a:p>
            <a:r>
              <a:rPr lang="en-ZA" i="1" dirty="0"/>
              <a:t>Contractors</a:t>
            </a:r>
            <a:r>
              <a:rPr lang="en-ZA" dirty="0"/>
              <a:t> increases from R1.421 billion to R1.596 </a:t>
            </a:r>
            <a:r>
              <a:rPr lang="en-ZA" dirty="0" smtClean="0"/>
              <a:t>billion.</a:t>
            </a:r>
          </a:p>
          <a:p>
            <a:r>
              <a:rPr lang="en-ZA" i="1" dirty="0"/>
              <a:t>Fuel, oil and gas </a:t>
            </a:r>
            <a:r>
              <a:rPr lang="en-ZA" dirty="0"/>
              <a:t>decreases from R385.2 million to R176.6 </a:t>
            </a:r>
            <a:r>
              <a:rPr lang="en-ZA" dirty="0" smtClean="0"/>
              <a:t>million.</a:t>
            </a:r>
          </a:p>
          <a:p>
            <a:r>
              <a:rPr lang="en-ZA" dirty="0" smtClean="0"/>
              <a:t>Flying hours target the same as in previous years: 17 100. </a:t>
            </a:r>
          </a:p>
          <a:p>
            <a:r>
              <a:rPr lang="en-ZA" i="1" dirty="0"/>
              <a:t>Training and Development </a:t>
            </a:r>
            <a:r>
              <a:rPr lang="en-ZA" dirty="0"/>
              <a:t>increases from R57.4 million to </a:t>
            </a:r>
            <a:br>
              <a:rPr lang="en-ZA" dirty="0"/>
            </a:br>
            <a:r>
              <a:rPr lang="en-ZA" dirty="0"/>
              <a:t>R66.2 million, despite no planned MSDS intake for 2021</a:t>
            </a:r>
            <a:r>
              <a:rPr lang="en-ZA" dirty="0" smtClean="0"/>
              <a:t>.</a:t>
            </a:r>
          </a:p>
          <a:p>
            <a:endParaRPr lang="en-ZA" dirty="0"/>
          </a:p>
          <a:p>
            <a:endParaRPr lang="en-ZA" dirty="0" smtClean="0"/>
          </a:p>
          <a:p>
            <a:endParaRPr lang="en-ZA" dirty="0"/>
          </a:p>
          <a:p>
            <a:endParaRPr lang="en-ZA" dirty="0" smtClean="0"/>
          </a:p>
          <a:p>
            <a:endParaRPr lang="en-ZA" dirty="0"/>
          </a:p>
          <a:p>
            <a:pPr marL="0" indent="0">
              <a:buNone/>
            </a:pPr>
            <a:endParaRPr lang="en-ZA" dirty="0" smtClean="0"/>
          </a:p>
          <a:p>
            <a:endParaRPr lang="en-Z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324850" y="1296474"/>
            <a:ext cx="1581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b="1" dirty="0" smtClean="0">
                <a:solidFill>
                  <a:schemeClr val="accent2"/>
                </a:solidFill>
              </a:rPr>
              <a:t>Analysis, p. 17</a:t>
            </a:r>
            <a:endParaRPr lang="en-ZA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912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389" y="368304"/>
            <a:ext cx="8543925" cy="1325563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Key oversight areas per </a:t>
            </a:r>
            <a:r>
              <a:rPr lang="en-US" sz="3600" b="1" dirty="0" err="1" smtClean="0"/>
              <a:t>programme</a:t>
            </a:r>
            <a:r>
              <a:rPr lang="en-US" sz="3600" b="1" dirty="0" smtClean="0"/>
              <a:t> (5)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988" y="1513411"/>
            <a:ext cx="9277061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b="1" dirty="0"/>
              <a:t>P</a:t>
            </a:r>
            <a:r>
              <a:rPr lang="en-ZA" b="1" dirty="0" smtClean="0"/>
              <a:t>rogramme 5 (Maritime defence)</a:t>
            </a:r>
          </a:p>
          <a:p>
            <a:pPr algn="just"/>
            <a:r>
              <a:rPr lang="en-ZA" dirty="0"/>
              <a:t>Maritime Defence programme decreases by R680.6 </a:t>
            </a:r>
            <a:r>
              <a:rPr lang="en-ZA" dirty="0" smtClean="0"/>
              <a:t>million.</a:t>
            </a:r>
          </a:p>
          <a:p>
            <a:pPr algn="just"/>
            <a:r>
              <a:rPr lang="en-ZA" dirty="0"/>
              <a:t>Maritime </a:t>
            </a:r>
            <a:r>
              <a:rPr lang="en-ZA" i="1" dirty="0"/>
              <a:t>Combat Capability </a:t>
            </a:r>
            <a:r>
              <a:rPr lang="en-ZA" dirty="0" smtClean="0"/>
              <a:t>allocation decreased </a:t>
            </a:r>
            <a:r>
              <a:rPr lang="en-ZA" dirty="0"/>
              <a:t>by 30.79% in real terms. </a:t>
            </a:r>
            <a:endParaRPr lang="en-ZA" dirty="0" smtClean="0"/>
          </a:p>
          <a:p>
            <a:pPr algn="just"/>
            <a:r>
              <a:rPr lang="en-ZA" i="1" dirty="0"/>
              <a:t>Contractors </a:t>
            </a:r>
            <a:r>
              <a:rPr lang="en-ZA" dirty="0"/>
              <a:t>increases from R259.4 million to R411.6 million.</a:t>
            </a:r>
            <a:endParaRPr lang="en-ZA" dirty="0" smtClean="0"/>
          </a:p>
          <a:p>
            <a:pPr lvl="0"/>
            <a:r>
              <a:rPr lang="en-ZA" i="1" dirty="0"/>
              <a:t>Operating payments</a:t>
            </a:r>
            <a:r>
              <a:rPr lang="en-ZA" dirty="0"/>
              <a:t> increases from R19.2 million to R51.4 million.</a:t>
            </a:r>
          </a:p>
          <a:p>
            <a:r>
              <a:rPr lang="en-ZA" i="1" dirty="0" smtClean="0"/>
              <a:t>Sea hours </a:t>
            </a:r>
            <a:r>
              <a:rPr lang="en-ZA" dirty="0" smtClean="0"/>
              <a:t>target </a:t>
            </a:r>
            <a:r>
              <a:rPr lang="en-GB" dirty="0"/>
              <a:t>reduced from 10 000 for 2020/21 to 8 000 in </a:t>
            </a:r>
            <a:r>
              <a:rPr lang="en-GB" dirty="0" smtClean="0"/>
              <a:t>2021/22.</a:t>
            </a:r>
            <a:endParaRPr lang="en-Z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324850" y="1249368"/>
            <a:ext cx="1581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b="1" dirty="0" smtClean="0">
                <a:solidFill>
                  <a:schemeClr val="accent2"/>
                </a:solidFill>
              </a:rPr>
              <a:t>Analysis, p. 19</a:t>
            </a:r>
            <a:endParaRPr lang="en-ZA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789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389" y="368304"/>
            <a:ext cx="8543925" cy="1325563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Key oversight areas per </a:t>
            </a:r>
            <a:r>
              <a:rPr lang="en-US" sz="3600" b="1" dirty="0" err="1" smtClean="0"/>
              <a:t>programme</a:t>
            </a:r>
            <a:r>
              <a:rPr lang="en-US" sz="3600" b="1" dirty="0" smtClean="0"/>
              <a:t> (6)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988" y="1481140"/>
            <a:ext cx="9277061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b="1" dirty="0"/>
              <a:t>P</a:t>
            </a:r>
            <a:r>
              <a:rPr lang="en-ZA" b="1" dirty="0" smtClean="0"/>
              <a:t>rogramme 6 (Military Health Services)</a:t>
            </a:r>
          </a:p>
          <a:p>
            <a:r>
              <a:rPr lang="en-ZA" dirty="0" smtClean="0"/>
              <a:t>Programme allocation </a:t>
            </a:r>
            <a:r>
              <a:rPr lang="en-ZA" dirty="0"/>
              <a:t>reduced by R771.3 </a:t>
            </a:r>
            <a:r>
              <a:rPr lang="en-ZA" dirty="0" smtClean="0"/>
              <a:t>million.</a:t>
            </a:r>
          </a:p>
          <a:p>
            <a:r>
              <a:rPr lang="en-ZA" i="1" dirty="0"/>
              <a:t>Military Health Maintenance </a:t>
            </a:r>
            <a:r>
              <a:rPr lang="en-ZA" dirty="0"/>
              <a:t>subprogramme that received a 100% reduction </a:t>
            </a:r>
            <a:r>
              <a:rPr lang="en-ZA" dirty="0" smtClean="0"/>
              <a:t>(no allocation over MTEF).</a:t>
            </a:r>
          </a:p>
          <a:p>
            <a:r>
              <a:rPr lang="en-ZA" i="1" dirty="0" smtClean="0"/>
              <a:t>Outsourced </a:t>
            </a:r>
            <a:r>
              <a:rPr lang="en-ZA" i="1" dirty="0"/>
              <a:t>services </a:t>
            </a:r>
            <a:r>
              <a:rPr lang="en-ZA" dirty="0"/>
              <a:t>increases from R261.7 million to R708.2 million</a:t>
            </a:r>
            <a:r>
              <a:rPr lang="en-ZA" dirty="0" smtClean="0"/>
              <a:t>.</a:t>
            </a:r>
          </a:p>
          <a:p>
            <a:r>
              <a:rPr lang="en-ZA" dirty="0"/>
              <a:t>Only R7.7 million is allocated for </a:t>
            </a:r>
            <a:r>
              <a:rPr lang="en-ZA" i="1" dirty="0"/>
              <a:t>machinery and </a:t>
            </a:r>
            <a:r>
              <a:rPr lang="en-ZA" i="1" dirty="0" smtClean="0"/>
              <a:t>equipment.</a:t>
            </a:r>
            <a:endParaRPr lang="en-ZA" dirty="0" smtClean="0"/>
          </a:p>
          <a:p>
            <a:r>
              <a:rPr lang="en-US" dirty="0"/>
              <a:t>A</a:t>
            </a:r>
            <a:r>
              <a:rPr lang="en-US" dirty="0" smtClean="0"/>
              <a:t>vailability </a:t>
            </a:r>
            <a:r>
              <a:rPr lang="en-US" dirty="0"/>
              <a:t>of medical stock </a:t>
            </a:r>
            <a:r>
              <a:rPr lang="en-US" dirty="0" smtClean="0"/>
              <a:t>target classified.</a:t>
            </a:r>
            <a:endParaRPr lang="en-Z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329613" y="1324535"/>
            <a:ext cx="1581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b="1" dirty="0" smtClean="0">
                <a:solidFill>
                  <a:schemeClr val="accent2"/>
                </a:solidFill>
              </a:rPr>
              <a:t>Analysis, p. 21</a:t>
            </a:r>
            <a:endParaRPr lang="en-ZA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576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389" y="368304"/>
            <a:ext cx="8543925" cy="1325563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Key oversight areas per </a:t>
            </a:r>
            <a:r>
              <a:rPr lang="en-US" sz="3600" b="1" dirty="0" err="1" smtClean="0"/>
              <a:t>programme</a:t>
            </a:r>
            <a:r>
              <a:rPr lang="en-US" sz="3600" b="1" dirty="0" smtClean="0"/>
              <a:t> (7)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988" y="1481140"/>
            <a:ext cx="9277061" cy="5286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b="1" dirty="0"/>
              <a:t>P</a:t>
            </a:r>
            <a:r>
              <a:rPr lang="en-ZA" b="1" dirty="0" smtClean="0"/>
              <a:t>rogramme 7 (Defence Intelligence)</a:t>
            </a:r>
          </a:p>
          <a:p>
            <a:endParaRPr lang="en-Z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25140" y="1297823"/>
            <a:ext cx="1581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b="1" dirty="0" smtClean="0">
                <a:solidFill>
                  <a:schemeClr val="accent2"/>
                </a:solidFill>
              </a:rPr>
              <a:t>Analysis, p. 23</a:t>
            </a:r>
            <a:endParaRPr lang="en-ZA" b="1" dirty="0">
              <a:solidFill>
                <a:schemeClr val="accent2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66988" y="2009775"/>
            <a:ext cx="9277061" cy="4503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dirty="0"/>
              <a:t>A</a:t>
            </a:r>
            <a:r>
              <a:rPr lang="en-ZA" dirty="0" smtClean="0"/>
              <a:t>llocation decreased </a:t>
            </a:r>
            <a:r>
              <a:rPr lang="en-ZA" dirty="0"/>
              <a:t>from R1.148 billion in 2020/21 to </a:t>
            </a:r>
            <a:r>
              <a:rPr lang="en-ZA" dirty="0" smtClean="0"/>
              <a:t/>
            </a:r>
            <a:br>
              <a:rPr lang="en-ZA" dirty="0" smtClean="0"/>
            </a:br>
            <a:r>
              <a:rPr lang="en-ZA" dirty="0" smtClean="0"/>
              <a:t>R758 </a:t>
            </a:r>
            <a:r>
              <a:rPr lang="en-ZA" dirty="0"/>
              <a:t>million in </a:t>
            </a:r>
            <a:r>
              <a:rPr lang="en-ZA" dirty="0" smtClean="0"/>
              <a:t>2021/22.</a:t>
            </a:r>
          </a:p>
          <a:p>
            <a:r>
              <a:rPr lang="en-ZA" i="1" dirty="0" smtClean="0"/>
              <a:t>Operations </a:t>
            </a:r>
            <a:r>
              <a:rPr lang="en-ZA" dirty="0" smtClean="0"/>
              <a:t>subprogramme reduced from </a:t>
            </a:r>
            <a:r>
              <a:rPr lang="en-ZA" dirty="0"/>
              <a:t>R641.9 million to R234.8 million. </a:t>
            </a:r>
            <a:endParaRPr lang="en-ZA" dirty="0" smtClean="0"/>
          </a:p>
          <a:p>
            <a:r>
              <a:rPr lang="en-ZA" dirty="0"/>
              <a:t>R49.2 million is allocated for </a:t>
            </a:r>
            <a:r>
              <a:rPr lang="en-ZA" i="1" dirty="0"/>
              <a:t>Operating </a:t>
            </a:r>
            <a:r>
              <a:rPr lang="en-ZA" i="1" dirty="0" smtClean="0"/>
              <a:t>Leases. </a:t>
            </a:r>
          </a:p>
          <a:p>
            <a:pPr lvl="0"/>
            <a:r>
              <a:rPr lang="en-GB" dirty="0" smtClean="0"/>
              <a:t>Target </a:t>
            </a:r>
            <a:r>
              <a:rPr lang="en-GB" dirty="0"/>
              <a:t>for </a:t>
            </a:r>
            <a:r>
              <a:rPr lang="en-GB" i="1" dirty="0"/>
              <a:t>Defence Intelligence Products </a:t>
            </a:r>
            <a:r>
              <a:rPr lang="en-GB" dirty="0"/>
              <a:t>in 2021/22 lower than what was </a:t>
            </a:r>
            <a:r>
              <a:rPr lang="en-GB" dirty="0" smtClean="0"/>
              <a:t>achieved </a:t>
            </a:r>
            <a:r>
              <a:rPr lang="en-GB" dirty="0"/>
              <a:t>in the past four </a:t>
            </a:r>
            <a:r>
              <a:rPr lang="en-GB" dirty="0" smtClean="0"/>
              <a:t>years.</a:t>
            </a:r>
            <a:endParaRPr lang="en-ZA" dirty="0"/>
          </a:p>
          <a:p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xmlns="" val="401388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389" y="368304"/>
            <a:ext cx="8543925" cy="1325563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Key oversight areas per </a:t>
            </a:r>
            <a:r>
              <a:rPr lang="en-US" sz="3600" b="1" dirty="0" err="1" smtClean="0"/>
              <a:t>programme</a:t>
            </a:r>
            <a:r>
              <a:rPr lang="en-US" sz="3600" b="1" dirty="0" smtClean="0"/>
              <a:t> (8)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988" y="1481140"/>
            <a:ext cx="9277061" cy="50323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ZA" b="1" dirty="0"/>
              <a:t>P</a:t>
            </a:r>
            <a:r>
              <a:rPr lang="en-ZA" b="1" dirty="0" smtClean="0"/>
              <a:t>rogramme 8 (General Support)</a:t>
            </a:r>
          </a:p>
          <a:p>
            <a:r>
              <a:rPr lang="en-ZA" dirty="0" smtClean="0"/>
              <a:t>Programme </a:t>
            </a:r>
            <a:r>
              <a:rPr lang="en-ZA" dirty="0"/>
              <a:t>allocation </a:t>
            </a:r>
            <a:r>
              <a:rPr lang="en-ZA" dirty="0" smtClean="0"/>
              <a:t>cut </a:t>
            </a:r>
            <a:r>
              <a:rPr lang="en-ZA" dirty="0"/>
              <a:t>by R1.475 billion for </a:t>
            </a:r>
            <a:r>
              <a:rPr lang="en-ZA" dirty="0" smtClean="0"/>
              <a:t>2021/22.</a:t>
            </a:r>
          </a:p>
          <a:p>
            <a:r>
              <a:rPr lang="en-ZA" dirty="0"/>
              <a:t>D</a:t>
            </a:r>
            <a:r>
              <a:rPr lang="en-ZA" dirty="0" smtClean="0"/>
              <a:t>efunding </a:t>
            </a:r>
            <a:r>
              <a:rPr lang="en-ZA" dirty="0"/>
              <a:t>of the </a:t>
            </a:r>
            <a:r>
              <a:rPr lang="en-ZA" i="1" dirty="0"/>
              <a:t>Technology Development </a:t>
            </a:r>
            <a:r>
              <a:rPr lang="en-ZA" dirty="0" smtClean="0"/>
              <a:t>subprogramme.</a:t>
            </a:r>
          </a:p>
          <a:p>
            <a:r>
              <a:rPr lang="en-ZA" i="1" dirty="0"/>
              <a:t>Joint Logistical </a:t>
            </a:r>
            <a:r>
              <a:rPr lang="en-ZA" i="1" dirty="0" smtClean="0"/>
              <a:t>Services</a:t>
            </a:r>
            <a:r>
              <a:rPr lang="en-ZA" dirty="0" smtClean="0"/>
              <a:t> </a:t>
            </a:r>
            <a:r>
              <a:rPr lang="en-ZA" dirty="0"/>
              <a:t>allocation is reduced by 28.27% in real </a:t>
            </a:r>
            <a:r>
              <a:rPr lang="en-ZA" dirty="0" smtClean="0"/>
              <a:t>terms.</a:t>
            </a:r>
          </a:p>
          <a:p>
            <a:r>
              <a:rPr lang="en-ZA" i="1" dirty="0"/>
              <a:t>Property payments </a:t>
            </a:r>
            <a:r>
              <a:rPr lang="en-ZA" dirty="0"/>
              <a:t>increased significantly in recent years, from </a:t>
            </a:r>
            <a:r>
              <a:rPr lang="en-ZA" dirty="0" smtClean="0"/>
              <a:t>R14.6 </a:t>
            </a:r>
            <a:r>
              <a:rPr lang="en-ZA" dirty="0"/>
              <a:t>million </a:t>
            </a:r>
            <a:r>
              <a:rPr lang="en-ZA" dirty="0" smtClean="0"/>
              <a:t>(2019/20) </a:t>
            </a:r>
            <a:r>
              <a:rPr lang="en-ZA" dirty="0"/>
              <a:t>to R245.5 million </a:t>
            </a:r>
            <a:r>
              <a:rPr lang="en-ZA" dirty="0" smtClean="0"/>
              <a:t>(2020/21) R505.4 </a:t>
            </a:r>
            <a:r>
              <a:rPr lang="en-ZA" dirty="0"/>
              <a:t>million </a:t>
            </a:r>
            <a:r>
              <a:rPr lang="en-ZA" dirty="0" smtClean="0"/>
              <a:t>(2021/22). Related to DWF?</a:t>
            </a:r>
          </a:p>
          <a:p>
            <a:r>
              <a:rPr lang="en-ZA" dirty="0" smtClean="0"/>
              <a:t>Target only 25% for </a:t>
            </a:r>
            <a:r>
              <a:rPr lang="en-ZA" dirty="0"/>
              <a:t>criminal cases investigated (in-year</a:t>
            </a:r>
            <a:r>
              <a:rPr lang="en-ZA" dirty="0" smtClean="0"/>
              <a:t>).</a:t>
            </a:r>
          </a:p>
          <a:p>
            <a:r>
              <a:rPr lang="en-ZA" dirty="0" smtClean="0"/>
              <a:t>Military Police focus on GBV? (Note GBV as a </a:t>
            </a:r>
            <a:r>
              <a:rPr lang="en-ZA" dirty="0" err="1" smtClean="0"/>
              <a:t>SecDef</a:t>
            </a:r>
            <a:r>
              <a:rPr lang="en-ZA" dirty="0" smtClean="0"/>
              <a:t> priority and a Parliamentary focus area)</a:t>
            </a:r>
            <a:endParaRPr lang="en-ZA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324850" y="1273178"/>
            <a:ext cx="1581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b="1" dirty="0" smtClean="0">
                <a:solidFill>
                  <a:schemeClr val="accent2"/>
                </a:solidFill>
              </a:rPr>
              <a:t>Analysis, p. 24</a:t>
            </a:r>
            <a:endParaRPr lang="en-ZA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633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7810500" cy="1170779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Key points from the DOD 2021/22 budget</a:t>
            </a:r>
            <a:endParaRPr lang="en-US" sz="3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324850" y="1215531"/>
            <a:ext cx="1581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b="1" dirty="0" smtClean="0">
                <a:solidFill>
                  <a:schemeClr val="accent2"/>
                </a:solidFill>
              </a:rPr>
              <a:t>Analysis, p. 2</a:t>
            </a:r>
            <a:endParaRPr lang="en-ZA" b="1" dirty="0">
              <a:solidFill>
                <a:schemeClr val="accent2"/>
              </a:solidFill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01089014"/>
              </p:ext>
            </p:extLst>
          </p:nvPr>
        </p:nvGraphicFramePr>
        <p:xfrm>
          <a:off x="747713" y="1609919"/>
          <a:ext cx="8177212" cy="4795390"/>
        </p:xfrm>
        <a:graphic>
          <a:graphicData uri="http://schemas.openxmlformats.org/presentationml/2006/ole">
            <p:oleObj spid="_x0000_s4107" name="Document" r:id="rId3" imgW="5746008" imgH="3974970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55049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9465" y="2219325"/>
            <a:ext cx="6996112" cy="789793"/>
          </a:xfrm>
        </p:spPr>
        <p:txBody>
          <a:bodyPr>
            <a:noAutofit/>
          </a:bodyPr>
          <a:lstStyle/>
          <a:p>
            <a:r>
              <a:rPr lang="en-US" sz="4000" i="1" dirty="0" smtClean="0"/>
              <a:t>Please </a:t>
            </a:r>
            <a:r>
              <a:rPr lang="en-US" sz="4000" i="1" dirty="0"/>
              <a:t>refer to detailed analysis </a:t>
            </a:r>
            <a:r>
              <a:rPr lang="en-US" sz="4000" i="1" dirty="0" smtClean="0"/>
              <a:t>document</a:t>
            </a:r>
            <a:endParaRPr lang="en-US" sz="40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057524" y="5830888"/>
            <a:ext cx="3759994" cy="6342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15637" y="5477489"/>
            <a:ext cx="3698814" cy="4833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b="1" dirty="0" smtClean="0">
                <a:solidFill>
                  <a:schemeClr val="tx1"/>
                </a:solidFill>
              </a:rPr>
              <a:t>Dr Wilhelm Janse van Rensburg</a:t>
            </a:r>
          </a:p>
          <a:p>
            <a:pPr algn="l"/>
            <a:r>
              <a:rPr lang="en-US" sz="1400" b="1" dirty="0" smtClean="0">
                <a:solidFill>
                  <a:schemeClr val="tx1"/>
                </a:solidFill>
              </a:rPr>
              <a:t>Researcher: JSC on Defence</a:t>
            </a:r>
          </a:p>
          <a:p>
            <a:pPr algn="l"/>
            <a:r>
              <a:rPr lang="en-US" sz="1400" b="1" dirty="0" smtClean="0">
                <a:solidFill>
                  <a:schemeClr val="tx1"/>
                </a:solidFill>
              </a:rPr>
              <a:t>Email: wjansevanrensburg@parliament.gov.za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39750" y="3763781"/>
            <a:ext cx="41563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800" dirty="0" smtClean="0"/>
              <a:t>Thank you</a:t>
            </a:r>
            <a:endParaRPr lang="en-ZA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503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7810500" cy="1170779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SIGLA Webinar on Defence budget – </a:t>
            </a:r>
            <a:br>
              <a:rPr lang="en-US" sz="3600" b="1" dirty="0" smtClean="0"/>
            </a:br>
            <a:r>
              <a:rPr lang="en-US" sz="3600" b="1" dirty="0" smtClean="0"/>
              <a:t>Key takeaways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8" y="1535906"/>
            <a:ext cx="8543925" cy="5322094"/>
          </a:xfrm>
        </p:spPr>
        <p:txBody>
          <a:bodyPr>
            <a:normAutofit fontScale="92500"/>
          </a:bodyPr>
          <a:lstStyle/>
          <a:p>
            <a:r>
              <a:rPr lang="en-ZA" dirty="0" smtClean="0"/>
              <a:t>Historic perspective on defence spending in South Africa – Social needs vs military spending.</a:t>
            </a:r>
          </a:p>
          <a:p>
            <a:r>
              <a:rPr lang="en-ZA" dirty="0" smtClean="0"/>
              <a:t>Defence expenditure must be seen in context of slow economic growth in South Africa.</a:t>
            </a:r>
          </a:p>
          <a:p>
            <a:r>
              <a:rPr lang="en-ZA" dirty="0" smtClean="0"/>
              <a:t>Defence contributions to economic growth is a contested concept, but has shown long-term contributions in South Africa in the past. Security needs remain permanent.</a:t>
            </a:r>
          </a:p>
          <a:p>
            <a:r>
              <a:rPr lang="en-ZA" dirty="0"/>
              <a:t>Has expenditure </a:t>
            </a:r>
            <a:r>
              <a:rPr lang="en-ZA" dirty="0" smtClean="0"/>
              <a:t>balance tipped </a:t>
            </a:r>
            <a:r>
              <a:rPr lang="en-ZA" dirty="0"/>
              <a:t>in the wrong direction?</a:t>
            </a:r>
          </a:p>
          <a:p>
            <a:r>
              <a:rPr lang="en-ZA" dirty="0" smtClean="0"/>
              <a:t>Where to from here? </a:t>
            </a:r>
          </a:p>
          <a:p>
            <a:pPr lvl="1"/>
            <a:r>
              <a:rPr lang="en-ZA" dirty="0"/>
              <a:t>Reduce operational deployments </a:t>
            </a:r>
            <a:endParaRPr lang="en-ZA" dirty="0" smtClean="0"/>
          </a:p>
          <a:p>
            <a:pPr lvl="1"/>
            <a:r>
              <a:rPr lang="en-ZA" dirty="0"/>
              <a:t>R</a:t>
            </a:r>
            <a:r>
              <a:rPr lang="en-ZA" dirty="0" smtClean="0"/>
              <a:t>epurpose </a:t>
            </a:r>
            <a:r>
              <a:rPr lang="en-ZA" dirty="0"/>
              <a:t>SANDF </a:t>
            </a:r>
            <a:endParaRPr lang="en-ZA" dirty="0" smtClean="0"/>
          </a:p>
          <a:p>
            <a:pPr lvl="1"/>
            <a:r>
              <a:rPr lang="en-ZA" dirty="0"/>
              <a:t>Reconfigure SANDF to minimum core capabilities with reduced </a:t>
            </a:r>
            <a:r>
              <a:rPr lang="en-ZA" dirty="0" smtClean="0"/>
              <a:t>ambition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z="1600" b="1" smtClean="0"/>
              <a:pPr/>
              <a:t>2</a:t>
            </a:fld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xmlns="" val="3499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7908780" cy="1170779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DOD 2021/22 Budget overview</a:t>
            </a:r>
            <a:endParaRPr lang="en-US" sz="36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324850" y="1251266"/>
            <a:ext cx="1581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b="1" dirty="0" smtClean="0">
                <a:solidFill>
                  <a:schemeClr val="accent2"/>
                </a:solidFill>
              </a:rPr>
              <a:t>Analysis, p. 7</a:t>
            </a:r>
            <a:endParaRPr lang="en-ZA" b="1" dirty="0">
              <a:solidFill>
                <a:schemeClr val="accent2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9033116"/>
              </p:ext>
            </p:extLst>
          </p:nvPr>
        </p:nvGraphicFramePr>
        <p:xfrm>
          <a:off x="681038" y="1714502"/>
          <a:ext cx="8405813" cy="4448173"/>
        </p:xfrm>
        <a:graphic>
          <a:graphicData uri="http://schemas.openxmlformats.org/drawingml/2006/table">
            <a:tbl>
              <a:tblPr firstRow="1" firstCol="1" bandRow="1"/>
              <a:tblGrid>
                <a:gridCol w="2758655">
                  <a:extLst>
                    <a:ext uri="{9D8B030D-6E8A-4147-A177-3AD203B41FA5}">
                      <a16:colId xmlns:a16="http://schemas.microsoft.com/office/drawing/2014/main" xmlns="" val="2229312810"/>
                    </a:ext>
                  </a:extLst>
                </a:gridCol>
                <a:gridCol w="899809">
                  <a:extLst>
                    <a:ext uri="{9D8B030D-6E8A-4147-A177-3AD203B41FA5}">
                      <a16:colId xmlns:a16="http://schemas.microsoft.com/office/drawing/2014/main" xmlns="" val="1586480132"/>
                    </a:ext>
                  </a:extLst>
                </a:gridCol>
                <a:gridCol w="865639">
                  <a:extLst>
                    <a:ext uri="{9D8B030D-6E8A-4147-A177-3AD203B41FA5}">
                      <a16:colId xmlns:a16="http://schemas.microsoft.com/office/drawing/2014/main" xmlns="" val="1336945815"/>
                    </a:ext>
                  </a:extLst>
                </a:gridCol>
                <a:gridCol w="968149">
                  <a:extLst>
                    <a:ext uri="{9D8B030D-6E8A-4147-A177-3AD203B41FA5}">
                      <a16:colId xmlns:a16="http://schemas.microsoft.com/office/drawing/2014/main" xmlns="" val="1414247911"/>
                    </a:ext>
                  </a:extLst>
                </a:gridCol>
                <a:gridCol w="968909">
                  <a:extLst>
                    <a:ext uri="{9D8B030D-6E8A-4147-A177-3AD203B41FA5}">
                      <a16:colId xmlns:a16="http://schemas.microsoft.com/office/drawing/2014/main" xmlns="" val="2887344489"/>
                    </a:ext>
                  </a:extLst>
                </a:gridCol>
                <a:gridCol w="968909">
                  <a:extLst>
                    <a:ext uri="{9D8B030D-6E8A-4147-A177-3AD203B41FA5}">
                      <a16:colId xmlns:a16="http://schemas.microsoft.com/office/drawing/2014/main" xmlns="" val="2346885800"/>
                    </a:ext>
                  </a:extLst>
                </a:gridCol>
                <a:gridCol w="975743">
                  <a:extLst>
                    <a:ext uri="{9D8B030D-6E8A-4147-A177-3AD203B41FA5}">
                      <a16:colId xmlns:a16="http://schemas.microsoft.com/office/drawing/2014/main" xmlns="" val="2571868838"/>
                    </a:ext>
                  </a:extLst>
                </a:gridCol>
              </a:tblGrid>
              <a:tr h="934850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Programme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Budget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Nominal Increase / Decrease in 2021/22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Real Increase / Decrease in 2021/22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Nominal Percent change in 2021/22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Real Percent change in 2021/22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45838473"/>
                  </a:ext>
                </a:extLst>
              </a:tr>
              <a:tr h="433820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 million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2020/21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2021/22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73452266"/>
                  </a:ext>
                </a:extLst>
              </a:tr>
              <a:tr h="342167"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Programme 1: Administration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5 445,1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5 514,1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69,0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 153,3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1,27%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-2,81%</a:t>
                      </a:r>
                      <a:endParaRPr lang="en-ZA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85763869"/>
                  </a:ext>
                </a:extLst>
              </a:tr>
              <a:tr h="342167"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Programme 2: Force employment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4 620,7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3 596,5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- 1 024,2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- 1 169,2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-22,17%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-25,30%</a:t>
                      </a:r>
                      <a:endParaRPr lang="en-ZA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0814490"/>
                  </a:ext>
                </a:extLst>
              </a:tr>
              <a:tr h="342167"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Programme 3: Landward Defence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16 617,2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14 523,4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- 2 093,8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- 2 679,2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-12,60%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-16,12%</a:t>
                      </a:r>
                      <a:endParaRPr lang="en-ZA" sz="16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11858746"/>
                  </a:ext>
                </a:extLst>
              </a:tr>
              <a:tr h="342167"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Programme 4: Air Defence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7 536,2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5 969,2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- 1 567,0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- 1 807,6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-20,79%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-23,99%</a:t>
                      </a:r>
                      <a:endParaRPr lang="en-ZA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80473488"/>
                  </a:ext>
                </a:extLst>
              </a:tr>
              <a:tr h="342167"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Programme 5: Maritime Defence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4 958,7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4 278,1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 680,6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 853,0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-13,73%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-17,20%</a:t>
                      </a:r>
                      <a:endParaRPr lang="en-ZA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80465884"/>
                  </a:ext>
                </a:extLst>
              </a:tr>
              <a:tr h="342167"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Programme 5: Military Health Support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6 077,4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5 306,1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 771,3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 985,2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-12,69%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-16,21%</a:t>
                      </a:r>
                      <a:endParaRPr lang="en-ZA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79560581"/>
                  </a:ext>
                </a:extLst>
              </a:tr>
              <a:tr h="342167"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Programme 7: Defence Intelligence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1 147,9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758,0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 389,9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 420,5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-33,97%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-36,63%</a:t>
                      </a:r>
                      <a:endParaRPr lang="en-ZA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59428661"/>
                  </a:ext>
                </a:extLst>
              </a:tr>
              <a:tr h="342167"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Programme 8: General Support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7 798,2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6 323,1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- 1 475,1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- 1 730,0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-18,92%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-22,18%</a:t>
                      </a:r>
                      <a:endParaRPr lang="en-ZA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91379991"/>
                  </a:ext>
                </a:extLst>
              </a:tr>
              <a:tr h="342167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54 201,4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46 268,5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- 7 932,9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- 9 797,8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-14,64%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-18,08%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626531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0668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7810500" cy="1170779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DOD: Key cost drivers (1)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8" y="1535906"/>
            <a:ext cx="8543925" cy="525541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ZA" b="1" dirty="0" smtClean="0"/>
              <a:t>Increases to note:</a:t>
            </a:r>
          </a:p>
          <a:p>
            <a:pPr marL="0" indent="0">
              <a:buNone/>
            </a:pPr>
            <a:r>
              <a:rPr lang="en-ZA" i="1" dirty="0" smtClean="0"/>
              <a:t>Compensation of Employees (</a:t>
            </a:r>
            <a:r>
              <a:rPr lang="en-ZA" i="1" dirty="0" err="1" smtClean="0"/>
              <a:t>CoE</a:t>
            </a:r>
            <a:r>
              <a:rPr lang="en-ZA" i="1" dirty="0" smtClean="0"/>
              <a:t>)</a:t>
            </a:r>
          </a:p>
          <a:p>
            <a:r>
              <a:rPr lang="en-ZA" dirty="0" smtClean="0"/>
              <a:t>Decrease </a:t>
            </a:r>
            <a:r>
              <a:rPr lang="en-ZA" dirty="0"/>
              <a:t>from R30.985 billion in 2020/21 to R29.347 </a:t>
            </a:r>
            <a:r>
              <a:rPr lang="en-ZA" dirty="0" smtClean="0"/>
              <a:t>billion in 2021/22 (proportional increase).</a:t>
            </a:r>
          </a:p>
          <a:p>
            <a:r>
              <a:rPr lang="en-ZA" dirty="0"/>
              <a:t>In 2021/22, the DOD will spend 63.43% of its total </a:t>
            </a:r>
            <a:r>
              <a:rPr lang="en-ZA" dirty="0" smtClean="0"/>
              <a:t>allocation </a:t>
            </a:r>
            <a:r>
              <a:rPr lang="en-ZA" dirty="0"/>
              <a:t>on </a:t>
            </a:r>
            <a:r>
              <a:rPr lang="en-ZA" dirty="0" err="1"/>
              <a:t>CoE</a:t>
            </a:r>
            <a:r>
              <a:rPr lang="en-ZA" dirty="0"/>
              <a:t> (up from 57.17% in 2020/21</a:t>
            </a:r>
            <a:r>
              <a:rPr lang="en-ZA" dirty="0" smtClean="0"/>
              <a:t>)</a:t>
            </a:r>
          </a:p>
          <a:p>
            <a:pPr marL="0" indent="0">
              <a:buNone/>
            </a:pPr>
            <a:r>
              <a:rPr lang="en-ZA" i="1" dirty="0" smtClean="0"/>
              <a:t>Contractors</a:t>
            </a:r>
          </a:p>
          <a:p>
            <a:r>
              <a:rPr lang="en-ZA" dirty="0"/>
              <a:t>A</a:t>
            </a:r>
            <a:r>
              <a:rPr lang="en-ZA" dirty="0" smtClean="0"/>
              <a:t>llocation </a:t>
            </a:r>
            <a:r>
              <a:rPr lang="en-ZA" dirty="0"/>
              <a:t>for spending on contractors increases from R2.185 billion in 2020/21 to R3.063 billion in 2021/22. </a:t>
            </a:r>
            <a:endParaRPr lang="en-ZA" dirty="0" smtClean="0"/>
          </a:p>
          <a:p>
            <a:pPr marL="0" indent="0">
              <a:buNone/>
            </a:pPr>
            <a:r>
              <a:rPr lang="en-ZA" i="1" dirty="0" smtClean="0"/>
              <a:t>Ministerial costs</a:t>
            </a:r>
          </a:p>
          <a:p>
            <a:r>
              <a:rPr lang="en-ZA" dirty="0" smtClean="0"/>
              <a:t>Ministry cost of R125,5 million for 2021/22 (R97,2 million in 2020/21)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324850" y="1201498"/>
            <a:ext cx="1581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b="1" dirty="0" smtClean="0">
                <a:solidFill>
                  <a:schemeClr val="accent2"/>
                </a:solidFill>
              </a:rPr>
              <a:t>Analysis, p. 8</a:t>
            </a:r>
            <a:endParaRPr lang="en-ZA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999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7810500" cy="1170779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DOD: Key cost drivers (2)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8" y="1535906"/>
            <a:ext cx="8543925" cy="5255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b="1" dirty="0" smtClean="0"/>
              <a:t>Decreases to note:</a:t>
            </a:r>
          </a:p>
          <a:p>
            <a:r>
              <a:rPr lang="en-ZA" i="1" dirty="0" smtClean="0"/>
              <a:t>Fuel, oil and gas </a:t>
            </a:r>
            <a:r>
              <a:rPr lang="en-ZA" dirty="0" smtClean="0"/>
              <a:t>Property payments decrease </a:t>
            </a:r>
            <a:r>
              <a:rPr lang="en-ZA" dirty="0"/>
              <a:t>from R1.018 billion in 2020/21 to R787.8 million in </a:t>
            </a:r>
            <a:r>
              <a:rPr lang="en-ZA" dirty="0" smtClean="0"/>
              <a:t>2021/22.</a:t>
            </a:r>
          </a:p>
          <a:p>
            <a:r>
              <a:rPr lang="en-ZA" i="1" dirty="0" smtClean="0"/>
              <a:t>Food and food supplies </a:t>
            </a:r>
            <a:r>
              <a:rPr lang="en-ZA" dirty="0" smtClean="0"/>
              <a:t>decrease </a:t>
            </a:r>
            <a:r>
              <a:rPr lang="en-ZA" dirty="0"/>
              <a:t>from R1.439 billion in 2020/21 to R1.117 billion in 2021/22</a:t>
            </a:r>
            <a:r>
              <a:rPr lang="en-ZA" dirty="0" smtClean="0"/>
              <a:t>.</a:t>
            </a:r>
          </a:p>
          <a:p>
            <a:r>
              <a:rPr lang="en-ZA" i="1" dirty="0" smtClean="0"/>
              <a:t>Special Defence Account </a:t>
            </a:r>
            <a:r>
              <a:rPr lang="en-ZA" dirty="0" smtClean="0"/>
              <a:t>decreases from R5.233 </a:t>
            </a:r>
            <a:r>
              <a:rPr lang="en-ZA" dirty="0"/>
              <a:t>billion in 2020/21 to R1.005 billion in 2021/22. </a:t>
            </a:r>
            <a:endParaRPr lang="en-ZA" dirty="0" smtClean="0"/>
          </a:p>
          <a:p>
            <a:pPr lvl="1"/>
            <a:r>
              <a:rPr lang="en-ZA" i="1" dirty="0" smtClean="0"/>
              <a:t>Prime mission equipment to become obsolete and without R&amp;D skills and industrial capacity will diminish.</a:t>
            </a:r>
          </a:p>
          <a:p>
            <a:pPr lvl="1"/>
            <a:r>
              <a:rPr lang="en-ZA" i="1" dirty="0" smtClean="0"/>
              <a:t>Management of the SDA as well as thorough oversight required.</a:t>
            </a:r>
          </a:p>
          <a:p>
            <a:endParaRPr lang="en-ZA" i="1" dirty="0" smtClean="0"/>
          </a:p>
          <a:p>
            <a:pPr marL="0" indent="0">
              <a:buNone/>
            </a:pPr>
            <a:endParaRPr lang="en-ZA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434388" y="1535906"/>
            <a:ext cx="1581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b="1" dirty="0" smtClean="0">
                <a:solidFill>
                  <a:schemeClr val="accent2"/>
                </a:solidFill>
              </a:rPr>
              <a:t>Analysis, p. 7</a:t>
            </a:r>
            <a:endParaRPr lang="en-ZA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512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7810500" cy="1170779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Feedback from National Treasury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8" y="1535906"/>
            <a:ext cx="8543925" cy="5255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b="1" dirty="0" smtClean="0"/>
              <a:t>Feedback on PCDMV BRRR recommendations:</a:t>
            </a:r>
          </a:p>
          <a:p>
            <a:r>
              <a:rPr lang="en-ZA" dirty="0" smtClean="0"/>
              <a:t>Little scope for additional border safeguarding funding.</a:t>
            </a:r>
          </a:p>
          <a:p>
            <a:r>
              <a:rPr lang="en-ZA" dirty="0"/>
              <a:t>Little scope for </a:t>
            </a:r>
            <a:r>
              <a:rPr lang="en-ZA" dirty="0" smtClean="0"/>
              <a:t>SA Navy vessel midlife upgrade funding.</a:t>
            </a:r>
          </a:p>
          <a:p>
            <a:r>
              <a:rPr lang="en-ZA" dirty="0" smtClean="0"/>
              <a:t>Little </a:t>
            </a:r>
            <a:r>
              <a:rPr lang="en-ZA" dirty="0"/>
              <a:t>scope </a:t>
            </a:r>
            <a:r>
              <a:rPr lang="en-ZA" dirty="0" smtClean="0"/>
              <a:t>for salvaging the SDA.</a:t>
            </a:r>
          </a:p>
          <a:p>
            <a:r>
              <a:rPr lang="en-ZA" dirty="0" smtClean="0"/>
              <a:t>Little scope for funding of an exit mechanism for DOD personnel (since DOD did not take up National Treasury offer in 2019).</a:t>
            </a:r>
            <a:endParaRPr lang="en-ZA" dirty="0"/>
          </a:p>
          <a:p>
            <a:endParaRPr lang="en-ZA" dirty="0"/>
          </a:p>
          <a:p>
            <a:endParaRPr lang="en-ZA" dirty="0">
              <a:solidFill>
                <a:prstClr val="black"/>
              </a:solidFill>
            </a:endParaRPr>
          </a:p>
          <a:p>
            <a:pPr lvl="1"/>
            <a:endParaRPr lang="en-ZA" dirty="0" smtClean="0"/>
          </a:p>
          <a:p>
            <a:pPr marL="457200" lvl="1" indent="0">
              <a:buNone/>
            </a:pPr>
            <a:endParaRPr lang="en-ZA" dirty="0"/>
          </a:p>
          <a:p>
            <a:endParaRPr lang="en-ZA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324850" y="1351240"/>
            <a:ext cx="1581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b="1" dirty="0" smtClean="0">
                <a:solidFill>
                  <a:schemeClr val="accent2"/>
                </a:solidFill>
              </a:rPr>
              <a:t>Analysis, p. 9</a:t>
            </a:r>
            <a:endParaRPr lang="en-ZA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596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364" y="365127"/>
            <a:ext cx="8543925" cy="1325563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Key oversight areas per </a:t>
            </a:r>
            <a:r>
              <a:rPr lang="en-US" sz="3600" b="1" dirty="0" err="1" smtClean="0"/>
              <a:t>programme</a:t>
            </a:r>
            <a:r>
              <a:rPr lang="en-US" sz="3600" b="1" dirty="0" smtClean="0"/>
              <a:t> (1)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364" y="1690690"/>
            <a:ext cx="9153236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b="1" dirty="0"/>
              <a:t>P</a:t>
            </a:r>
            <a:r>
              <a:rPr lang="en-ZA" b="1" dirty="0" smtClean="0"/>
              <a:t>rogramme 1 (Administration)</a:t>
            </a:r>
          </a:p>
          <a:p>
            <a:r>
              <a:rPr lang="en-ZA" dirty="0" smtClean="0"/>
              <a:t>Decreased allocation to </a:t>
            </a:r>
            <a:r>
              <a:rPr lang="en-ZA" i="1" dirty="0" smtClean="0"/>
              <a:t>Inspection and Audit Services </a:t>
            </a:r>
            <a:r>
              <a:rPr lang="en-ZA" dirty="0" smtClean="0"/>
              <a:t>subprogramme (11,29%).</a:t>
            </a:r>
          </a:p>
          <a:p>
            <a:r>
              <a:rPr lang="en-ZA" dirty="0"/>
              <a:t>Spending </a:t>
            </a:r>
            <a:r>
              <a:rPr lang="en-ZA" dirty="0" smtClean="0"/>
              <a:t>on </a:t>
            </a:r>
            <a:r>
              <a:rPr lang="en-ZA" i="1" dirty="0" smtClean="0"/>
              <a:t>Advertising</a:t>
            </a:r>
            <a:r>
              <a:rPr lang="en-ZA" dirty="0" smtClean="0"/>
              <a:t> is </a:t>
            </a:r>
            <a:r>
              <a:rPr lang="en-ZA" dirty="0"/>
              <a:t>set to increase from R38.7 million in 2020/21 to R75.3 million in </a:t>
            </a:r>
            <a:r>
              <a:rPr lang="en-ZA" dirty="0" smtClean="0"/>
              <a:t>2021/22 (realignment with pre-Covid expenditure).</a:t>
            </a:r>
          </a:p>
          <a:p>
            <a:r>
              <a:rPr lang="en-ZA" i="1" dirty="0" smtClean="0"/>
              <a:t>Ministry</a:t>
            </a:r>
            <a:r>
              <a:rPr lang="en-ZA" dirty="0"/>
              <a:t> </a:t>
            </a:r>
            <a:r>
              <a:rPr lang="en-ZA" dirty="0" smtClean="0"/>
              <a:t>subprogramme </a:t>
            </a:r>
            <a:r>
              <a:rPr lang="en-ZA" dirty="0"/>
              <a:t>allocation increased by 23.91</a:t>
            </a:r>
            <a:r>
              <a:rPr lang="en-ZA" dirty="0" smtClean="0"/>
              <a:t>%.</a:t>
            </a:r>
          </a:p>
          <a:p>
            <a:r>
              <a:rPr lang="en-ZA" dirty="0"/>
              <a:t>R</a:t>
            </a:r>
            <a:r>
              <a:rPr lang="en-ZA" dirty="0" smtClean="0"/>
              <a:t>emoval </a:t>
            </a:r>
            <a:r>
              <a:rPr lang="en-ZA" dirty="0"/>
              <a:t>of the target related to the reduction in the number of </a:t>
            </a:r>
            <a:r>
              <a:rPr lang="en-ZA" i="1" dirty="0"/>
              <a:t>audit </a:t>
            </a:r>
            <a:r>
              <a:rPr lang="en-ZA" i="1" dirty="0" smtClean="0"/>
              <a:t>qualifications</a:t>
            </a:r>
            <a:r>
              <a:rPr lang="en-ZA" dirty="0" smtClean="0"/>
              <a:t>.</a:t>
            </a:r>
          </a:p>
          <a:p>
            <a:r>
              <a:rPr lang="en-ZA" dirty="0" smtClean="0"/>
              <a:t>The continued need for 44 </a:t>
            </a:r>
            <a:r>
              <a:rPr lang="en-ZA" i="1" dirty="0" smtClean="0"/>
              <a:t>Defence Attaché </a:t>
            </a:r>
            <a:r>
              <a:rPr lang="en-ZA" dirty="0" smtClean="0"/>
              <a:t>offices? (Note the intention of DIRCO to close 10 consulates).</a:t>
            </a:r>
          </a:p>
          <a:p>
            <a:endParaRPr lang="en-ZA" dirty="0" smtClean="0"/>
          </a:p>
          <a:p>
            <a:endParaRPr lang="en-Z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324850" y="1321358"/>
            <a:ext cx="1581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b="1" dirty="0" smtClean="0">
                <a:solidFill>
                  <a:schemeClr val="accent2"/>
                </a:solidFill>
              </a:rPr>
              <a:t>Analysis, p. 10</a:t>
            </a:r>
            <a:endParaRPr lang="en-ZA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44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364" y="365127"/>
            <a:ext cx="8543925" cy="1325563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Key oversight areas per </a:t>
            </a:r>
            <a:r>
              <a:rPr lang="en-US" sz="3600" b="1" dirty="0" err="1" smtClean="0"/>
              <a:t>programme</a:t>
            </a:r>
            <a:r>
              <a:rPr lang="en-US" sz="3600" b="1" dirty="0" smtClean="0"/>
              <a:t> (2)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364" y="1665292"/>
            <a:ext cx="9153236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b="1" dirty="0"/>
              <a:t>P</a:t>
            </a:r>
            <a:r>
              <a:rPr lang="en-ZA" b="1" dirty="0" smtClean="0"/>
              <a:t>rogramme 2 (Force employment)</a:t>
            </a:r>
          </a:p>
          <a:p>
            <a:r>
              <a:rPr lang="en-ZA" dirty="0" smtClean="0"/>
              <a:t>Budget decrease of R1.024 billion. </a:t>
            </a:r>
          </a:p>
          <a:p>
            <a:r>
              <a:rPr lang="en-ZA" dirty="0" smtClean="0"/>
              <a:t>Allocation </a:t>
            </a:r>
            <a:r>
              <a:rPr lang="en-ZA" dirty="0"/>
              <a:t>to Subprogramme 5 (Support to the People) </a:t>
            </a:r>
            <a:r>
              <a:rPr lang="en-ZA" dirty="0" smtClean="0"/>
              <a:t>received </a:t>
            </a:r>
            <a:r>
              <a:rPr lang="en-ZA" dirty="0"/>
              <a:t>a 45.56% </a:t>
            </a:r>
            <a:r>
              <a:rPr lang="en-ZA" dirty="0" smtClean="0"/>
              <a:t>reduction. Related to </a:t>
            </a:r>
            <a:r>
              <a:rPr lang="en-ZA" b="1" dirty="0" smtClean="0"/>
              <a:t>Covid-19 deployments</a:t>
            </a:r>
            <a:r>
              <a:rPr lang="en-ZA" dirty="0" smtClean="0"/>
              <a:t>.</a:t>
            </a:r>
          </a:p>
          <a:p>
            <a:pPr lvl="0"/>
            <a:r>
              <a:rPr lang="en-ZA" i="1" dirty="0"/>
              <a:t>Contractors </a:t>
            </a:r>
            <a:r>
              <a:rPr lang="en-ZA" dirty="0"/>
              <a:t>increases from R247.7 million in 2020/21 to R276.7 million in 2021/22.</a:t>
            </a:r>
          </a:p>
          <a:p>
            <a:pPr lvl="0"/>
            <a:r>
              <a:rPr lang="en-ZA" i="1" dirty="0"/>
              <a:t>Travel and subsistence </a:t>
            </a:r>
            <a:r>
              <a:rPr lang="en-ZA" dirty="0"/>
              <a:t>increases from R150.5 million in 2020/21 to R201.7 million in 2021/22.</a:t>
            </a:r>
          </a:p>
          <a:p>
            <a:r>
              <a:rPr lang="en-ZA" dirty="0"/>
              <a:t>17.23% </a:t>
            </a:r>
            <a:r>
              <a:rPr lang="en-ZA" dirty="0" smtClean="0"/>
              <a:t>reduction in allocation to </a:t>
            </a:r>
            <a:r>
              <a:rPr lang="en-ZA" i="1" dirty="0"/>
              <a:t>Special </a:t>
            </a:r>
            <a:r>
              <a:rPr lang="en-ZA" i="1" dirty="0" smtClean="0"/>
              <a:t>Operations</a:t>
            </a:r>
            <a:r>
              <a:rPr lang="en-ZA" dirty="0" smtClean="0"/>
              <a:t>. Impact on Special Forces?</a:t>
            </a:r>
          </a:p>
          <a:p>
            <a:endParaRPr lang="en-Z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324850" y="1248852"/>
            <a:ext cx="1581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b="1" dirty="0" smtClean="0">
                <a:solidFill>
                  <a:schemeClr val="accent2"/>
                </a:solidFill>
              </a:rPr>
              <a:t>Analysis, p. 13</a:t>
            </a:r>
            <a:endParaRPr lang="en-ZA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911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389" y="368304"/>
            <a:ext cx="8543925" cy="1325563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Key oversight areas per </a:t>
            </a:r>
            <a:r>
              <a:rPr lang="en-US" sz="3600" b="1" dirty="0" err="1" smtClean="0"/>
              <a:t>programme</a:t>
            </a:r>
            <a:r>
              <a:rPr lang="en-US" sz="3600" b="1" dirty="0" smtClean="0"/>
              <a:t> (3)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988" y="1481141"/>
            <a:ext cx="9277061" cy="106624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ZA" b="1" dirty="0"/>
              <a:t>P</a:t>
            </a:r>
            <a:r>
              <a:rPr lang="en-ZA" b="1" dirty="0" smtClean="0"/>
              <a:t>rogramme 3 (Landward defence)</a:t>
            </a:r>
          </a:p>
          <a:p>
            <a:pPr lvl="0"/>
            <a:r>
              <a:rPr lang="en-ZA" i="1" dirty="0" smtClean="0"/>
              <a:t>Spending on contractors </a:t>
            </a:r>
            <a:r>
              <a:rPr lang="en-ZA" i="1" dirty="0"/>
              <a:t>increases significantly </a:t>
            </a:r>
            <a:r>
              <a:rPr lang="en-ZA" dirty="0"/>
              <a:t>from R92.1 million to R623.9 million</a:t>
            </a:r>
            <a:r>
              <a:rPr lang="en-ZA" dirty="0" smtClean="0"/>
              <a:t>.</a:t>
            </a:r>
          </a:p>
          <a:p>
            <a:pPr lvl="0"/>
            <a:r>
              <a:rPr lang="en-ZA" dirty="0" smtClean="0"/>
              <a:t>Higher than planned training output, but Training subprogramme budget decreases.</a:t>
            </a:r>
            <a:endParaRPr lang="en-ZA" dirty="0"/>
          </a:p>
          <a:p>
            <a:endParaRPr lang="en-ZA" dirty="0" smtClean="0"/>
          </a:p>
          <a:p>
            <a:endParaRPr lang="en-Z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1D83-34EB-A744-81D0-D8E8519C4AE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324850" y="1273178"/>
            <a:ext cx="1581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b="1" dirty="0" smtClean="0">
                <a:solidFill>
                  <a:schemeClr val="accent2"/>
                </a:solidFill>
              </a:rPr>
              <a:t>Analysis, p. 15</a:t>
            </a:r>
            <a:endParaRPr lang="en-ZA" b="1" dirty="0">
              <a:solidFill>
                <a:schemeClr val="accent2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31880542"/>
              </p:ext>
            </p:extLst>
          </p:nvPr>
        </p:nvGraphicFramePr>
        <p:xfrm>
          <a:off x="635936" y="2755347"/>
          <a:ext cx="8539164" cy="2489200"/>
        </p:xfrm>
        <a:graphic>
          <a:graphicData uri="http://schemas.openxmlformats.org/drawingml/2006/table">
            <a:tbl>
              <a:tblPr firstRow="1" firstCol="1" bandRow="1"/>
              <a:tblGrid>
                <a:gridCol w="2792552">
                  <a:extLst>
                    <a:ext uri="{9D8B030D-6E8A-4147-A177-3AD203B41FA5}">
                      <a16:colId xmlns:a16="http://schemas.microsoft.com/office/drawing/2014/main" xmlns="" val="1579386171"/>
                    </a:ext>
                  </a:extLst>
                </a:gridCol>
                <a:gridCol w="924486">
                  <a:extLst>
                    <a:ext uri="{9D8B030D-6E8A-4147-A177-3AD203B41FA5}">
                      <a16:colId xmlns:a16="http://schemas.microsoft.com/office/drawing/2014/main" xmlns="" val="1076843403"/>
                    </a:ext>
                  </a:extLst>
                </a:gridCol>
                <a:gridCol w="805147">
                  <a:extLst>
                    <a:ext uri="{9D8B030D-6E8A-4147-A177-3AD203B41FA5}">
                      <a16:colId xmlns:a16="http://schemas.microsoft.com/office/drawing/2014/main" xmlns="" val="1716665320"/>
                    </a:ext>
                  </a:extLst>
                </a:gridCol>
                <a:gridCol w="991317">
                  <a:extLst>
                    <a:ext uri="{9D8B030D-6E8A-4147-A177-3AD203B41FA5}">
                      <a16:colId xmlns:a16="http://schemas.microsoft.com/office/drawing/2014/main" xmlns="" val="808514470"/>
                    </a:ext>
                  </a:extLst>
                </a:gridCol>
                <a:gridCol w="1064511">
                  <a:extLst>
                    <a:ext uri="{9D8B030D-6E8A-4147-A177-3AD203B41FA5}">
                      <a16:colId xmlns:a16="http://schemas.microsoft.com/office/drawing/2014/main" xmlns="" val="2931069833"/>
                    </a:ext>
                  </a:extLst>
                </a:gridCol>
                <a:gridCol w="862429">
                  <a:extLst>
                    <a:ext uri="{9D8B030D-6E8A-4147-A177-3AD203B41FA5}">
                      <a16:colId xmlns:a16="http://schemas.microsoft.com/office/drawing/2014/main" xmlns="" val="3427416119"/>
                    </a:ext>
                  </a:extLst>
                </a:gridCol>
                <a:gridCol w="1098722">
                  <a:extLst>
                    <a:ext uri="{9D8B030D-6E8A-4147-A177-3AD203B41FA5}">
                      <a16:colId xmlns:a16="http://schemas.microsoft.com/office/drawing/2014/main" xmlns="" val="577633776"/>
                    </a:ext>
                  </a:extLst>
                </a:gridCol>
              </a:tblGrid>
              <a:tr h="485775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05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Programme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05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Budget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05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Nominal Increase / Decrease in 2021/22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05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Real Increase / Decrease in 2021/22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05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Nominal Percent change in 2021/22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05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Real Percent change in 2021/22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5556202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05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 million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05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2020/21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05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2021/22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0402575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Sub-programme 2: Infantry Capability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6 706,7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5 376,1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- 1 330,6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- 1 547,3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-19,84%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-23,07%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9574262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0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Sub-programme 4: Artillery Capability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714,0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534,0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 180,0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 201,5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-25,21%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-28,22%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1795886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Sub-programme 5: Air Defence Artillery Capability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497,7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357,7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 140,0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 154,4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-28,13%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-31,03%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0508414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Sub-programme 7: Operational Intelligence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239,2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216,2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0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 23,0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 31,7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-9,62%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-13,26%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1390328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Sub-programme 8: Command and Control Capability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228,5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208,8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 19,7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0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 28,1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0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-8,62%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-12,30%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3851897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Sub-programme 10: General Training Capability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533,2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457,8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 75,4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 93,9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0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-14,14%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0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-17,60%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8850026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05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05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16 617,2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05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14 523,4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05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- 2 093,8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05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- 2 679,2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05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-12,6%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ZA" sz="105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-16,12%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293929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0063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3513</TotalTime>
  <Words>1429</Words>
  <Application>Microsoft Office PowerPoint</Application>
  <PresentationFormat>A4 Paper (210x297 mm)</PresentationFormat>
  <Paragraphs>272</Paragraphs>
  <Slides>16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Document</vt:lpstr>
      <vt:lpstr>Slide 1</vt:lpstr>
      <vt:lpstr>SIGLA Webinar on Defence budget –  Key takeaways</vt:lpstr>
      <vt:lpstr>DOD 2021/22 Budget overview</vt:lpstr>
      <vt:lpstr>DOD: Key cost drivers (1)</vt:lpstr>
      <vt:lpstr>DOD: Key cost drivers (2)</vt:lpstr>
      <vt:lpstr>Feedback from National Treasury</vt:lpstr>
      <vt:lpstr>Key oversight areas per programme (1)</vt:lpstr>
      <vt:lpstr>Key oversight areas per programme (2)</vt:lpstr>
      <vt:lpstr>Key oversight areas per programme (3)</vt:lpstr>
      <vt:lpstr>Key oversight areas per programme (4)</vt:lpstr>
      <vt:lpstr>Key oversight areas per programme (5)</vt:lpstr>
      <vt:lpstr>Key oversight areas per programme (6)</vt:lpstr>
      <vt:lpstr>Key oversight areas per programme (7)</vt:lpstr>
      <vt:lpstr>Key oversight areas per programme (8)</vt:lpstr>
      <vt:lpstr>Key points from the DOD 2021/22 budget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USER</cp:lastModifiedBy>
  <cp:revision>85</cp:revision>
  <dcterms:created xsi:type="dcterms:W3CDTF">2019-05-28T17:07:42Z</dcterms:created>
  <dcterms:modified xsi:type="dcterms:W3CDTF">2021-05-05T14:22:14Z</dcterms:modified>
</cp:coreProperties>
</file>