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8" r:id="rId1"/>
  </p:sldMasterIdLst>
  <p:notesMasterIdLst>
    <p:notesMasterId r:id="rId16"/>
  </p:notesMasterIdLst>
  <p:sldIdLst>
    <p:sldId id="257" r:id="rId2"/>
    <p:sldId id="258" r:id="rId3"/>
    <p:sldId id="273" r:id="rId4"/>
    <p:sldId id="260" r:id="rId5"/>
    <p:sldId id="274" r:id="rId6"/>
    <p:sldId id="261" r:id="rId7"/>
    <p:sldId id="262" r:id="rId8"/>
    <p:sldId id="280" r:id="rId9"/>
    <p:sldId id="275" r:id="rId10"/>
    <p:sldId id="281" r:id="rId11"/>
    <p:sldId id="277" r:id="rId12"/>
    <p:sldId id="279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Daniels" initials="PD" lastIdx="2" clrIdx="0">
    <p:extLst>
      <p:ext uri="{19B8F6BF-5375-455C-9EA6-DF929625EA0E}">
        <p15:presenceInfo xmlns:p15="http://schemas.microsoft.com/office/powerpoint/2012/main" xmlns="" userId="S-1-5-21-1454741856-2891356945-868088179-23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03T12:11:48.404" idx="2">
    <p:pos x="10" y="10"/>
    <p:text/>
    <p:extLst>
      <p:ext uri="{C676402C-5697-4E1C-873F-D02D1690AC5C}">
        <p15:threadingInfo xmlns:p15="http://schemas.microsoft.com/office/powerpoint/2012/main" xmlns="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B85FA-9BE6-4072-8DEA-8039F56BCF6A}" type="datetimeFigureOut">
              <a:rPr lang="en-ZA" smtClean="0"/>
              <a:pPr/>
              <a:t>2021/05/05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BE395-968C-4885-A1F9-FC3ABDBF840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5183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4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BE395-968C-4885-A1F9-FC3ABDBF840A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79800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4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439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Switch slide 8 and</a:t>
            </a:r>
            <a:r>
              <a:rPr lang="en-ZA" baseline="0" dirty="0" smtClean="0"/>
              <a:t> 9 around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206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72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243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600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574D4D-9F1B-4FE8-AA00-8A7597C8DC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98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2D6BD08-0F99-4D9F-A9F7-23A2B16D2D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89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3B48182-7FAC-488C-A8DA-91BE1CB506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6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2DA4F17C-9EF6-467C-AE2C-CC7785B20F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28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C3BC9924-2C21-47E6-8C28-737C0A5589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93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9666FAB6-2EFE-499F-AE1A-544D5B8D13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62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D43A5D-E8A4-463D-9C08-C12503011D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95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2D73A28F-5310-44A6-B87F-04D20D11DD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DFED9E06-EA11-42A7-8026-B298F61339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31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5042B175-4611-467F-9D46-893E9870E2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88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326CDB7F-0C5F-48B9-ADB4-CBC22A7B72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0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2D9FBE85-37F4-4F03-AEDC-E23A2F5441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4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27B2AC0-797C-414D-B25E-BF54D1F85E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5/5/2021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39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6230" y="1902044"/>
            <a:ext cx="9088581" cy="63420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DMV : BUDGET AND APP ANALYSIS</a:t>
            </a:r>
            <a:endParaRPr lang="en-US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4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200524" y="5830888"/>
            <a:ext cx="3759994" cy="63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800202" y="5830888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chemeClr val="bg1"/>
                </a:solidFill>
                <a:latin typeface="Calibri" panose="020F0502020204030204"/>
              </a:rPr>
              <a:t>4 May 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/>
              </a:rPr>
              <a:t>2021</a:t>
            </a:r>
            <a:endParaRPr lang="en-US" sz="2400" b="1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9871" y="5830888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alibri" panose="020F0502020204030204"/>
              </a:rPr>
              <a:t>Peter Daniels</a:t>
            </a:r>
            <a:endParaRPr lang="en-US" sz="2400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5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23" y="479946"/>
            <a:ext cx="9072835" cy="1170779"/>
          </a:xfrm>
        </p:spPr>
        <p:txBody>
          <a:bodyPr>
            <a:normAutofit/>
          </a:bodyPr>
          <a:lstStyle/>
          <a:p>
            <a:r>
              <a:rPr lang="en-US" sz="3600" b="1" dirty="0"/>
              <a:t>Programme 3: Empowerment &amp; Stakeholder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23" y="1650725"/>
            <a:ext cx="11297400" cy="54174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u="sng" dirty="0" smtClean="0"/>
              <a:t>Budget</a:t>
            </a:r>
            <a:r>
              <a:rPr lang="en-ZA" b="1" u="sng" dirty="0"/>
              <a:t>: </a:t>
            </a:r>
            <a:endParaRPr lang="en-ZA" b="1" u="sng" dirty="0" smtClean="0"/>
          </a:p>
          <a:p>
            <a:pPr marL="0" indent="0">
              <a:buNone/>
            </a:pPr>
            <a:r>
              <a:rPr lang="en-ZA" b="1" i="1" dirty="0" smtClean="0"/>
              <a:t>Notable Increases </a:t>
            </a:r>
            <a:r>
              <a:rPr lang="en-ZA" i="1" dirty="0" smtClean="0"/>
              <a:t>: </a:t>
            </a:r>
            <a:endParaRPr lang="en-ZA" i="1" dirty="0"/>
          </a:p>
          <a:p>
            <a:pPr marL="0" indent="0">
              <a:buNone/>
            </a:pPr>
            <a:r>
              <a:rPr lang="en-ZA" dirty="0"/>
              <a:t>Allocation </a:t>
            </a:r>
            <a:r>
              <a:rPr lang="en-ZA" dirty="0" smtClean="0"/>
              <a:t>increases from R103.1m to R137.7m or 28.18% in real terms.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Provincial </a:t>
            </a:r>
            <a:r>
              <a:rPr lang="en-ZA" dirty="0"/>
              <a:t>Offices </a:t>
            </a:r>
            <a:r>
              <a:rPr lang="en-ZA" dirty="0" smtClean="0"/>
              <a:t>&amp; Stakeholder Relations by R22.4m to R64.6m.</a:t>
            </a:r>
          </a:p>
          <a:p>
            <a:pPr marL="0" indent="0">
              <a:buNone/>
            </a:pPr>
            <a:r>
              <a:rPr lang="en-ZA" dirty="0" smtClean="0"/>
              <a:t>Empowerment &amp; Skills Development by R9.1m to R46.9m.</a:t>
            </a:r>
          </a:p>
          <a:p>
            <a:pPr marL="0" indent="0">
              <a:buNone/>
            </a:pPr>
            <a:r>
              <a:rPr lang="en-ZA" dirty="0" smtClean="0"/>
              <a:t>Heritage</a:t>
            </a:r>
            <a:r>
              <a:rPr lang="en-ZA" dirty="0"/>
              <a:t>, Memorials, Burials and </a:t>
            </a:r>
            <a:r>
              <a:rPr lang="en-ZA" dirty="0" smtClean="0"/>
              <a:t>Honours by R3.1m to R26.2m.</a:t>
            </a:r>
          </a:p>
          <a:p>
            <a:pPr marL="0" indent="0" algn="just">
              <a:buNone/>
            </a:pPr>
            <a:endParaRPr lang="en-ZA" i="1" dirty="0" smtClean="0"/>
          </a:p>
          <a:p>
            <a:pPr marL="0" indent="0" algn="just">
              <a:buNone/>
            </a:pPr>
            <a:r>
              <a:rPr lang="en-ZA" i="1" dirty="0" smtClean="0"/>
              <a:t>Provincial </a:t>
            </a:r>
            <a:r>
              <a:rPr lang="en-ZA" i="1" dirty="0"/>
              <a:t>Offices </a:t>
            </a:r>
            <a:r>
              <a:rPr lang="en-ZA" i="1" dirty="0" smtClean="0"/>
              <a:t>- critical </a:t>
            </a:r>
            <a:r>
              <a:rPr lang="en-ZA" i="1" dirty="0"/>
              <a:t>issue for </a:t>
            </a:r>
            <a:r>
              <a:rPr lang="en-ZA" i="1" dirty="0" smtClean="0"/>
              <a:t>DMV how </a:t>
            </a:r>
            <a:r>
              <a:rPr lang="en-ZA" i="1" dirty="0"/>
              <a:t>much, where and when the increase of R22.4 million will be </a:t>
            </a:r>
            <a:r>
              <a:rPr lang="en-ZA" i="1" dirty="0" smtClean="0"/>
              <a:t>utilised for establishment and staffing of </a:t>
            </a:r>
            <a:r>
              <a:rPr lang="en-ZA" i="1" dirty="0"/>
              <a:t>these </a:t>
            </a:r>
            <a:r>
              <a:rPr lang="en-ZA" i="1" dirty="0" smtClean="0"/>
              <a:t>offices? </a:t>
            </a:r>
            <a:endParaRPr lang="en-ZA" i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ZA" i="1" dirty="0" smtClean="0"/>
          </a:p>
          <a:p>
            <a:endParaRPr lang="en-ZA" dirty="0"/>
          </a:p>
          <a:p>
            <a:pPr lvl="0"/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76" y="29528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9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4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28" y="547862"/>
            <a:ext cx="9072835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Programme 3: Empowerment &amp; Stakeholder Management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4" y="1718641"/>
            <a:ext cx="11665130" cy="4984753"/>
          </a:xfrm>
        </p:spPr>
        <p:txBody>
          <a:bodyPr>
            <a:normAutofit/>
          </a:bodyPr>
          <a:lstStyle/>
          <a:p>
            <a:r>
              <a:rPr lang="en-ZA" dirty="0"/>
              <a:t>PPI 301 </a:t>
            </a:r>
            <a:r>
              <a:rPr lang="en-ZA" dirty="0" smtClean="0"/>
              <a:t>changed “</a:t>
            </a:r>
            <a:r>
              <a:rPr lang="en-ZA" i="1" dirty="0"/>
              <a:t>Number of memorial activities for military veterans</a:t>
            </a:r>
            <a:r>
              <a:rPr lang="en-ZA" dirty="0"/>
              <a:t>” to “</a:t>
            </a:r>
            <a:r>
              <a:rPr lang="en-ZA" i="1" dirty="0"/>
              <a:t>Number of memorial lectures</a:t>
            </a:r>
            <a:r>
              <a:rPr lang="en-ZA" dirty="0"/>
              <a:t>.” </a:t>
            </a:r>
            <a:r>
              <a:rPr lang="en-ZA" dirty="0" smtClean="0"/>
              <a:t>Reasons – consultation Q1 but targets 3</a:t>
            </a:r>
            <a:r>
              <a:rPr lang="en-ZA" dirty="0"/>
              <a:t>, 3 </a:t>
            </a:r>
            <a:r>
              <a:rPr lang="en-ZA" dirty="0" smtClean="0"/>
              <a:t>&amp; </a:t>
            </a:r>
            <a:r>
              <a:rPr lang="en-ZA" dirty="0"/>
              <a:t>4 for </a:t>
            </a:r>
            <a:r>
              <a:rPr lang="en-ZA" dirty="0" smtClean="0"/>
              <a:t>following </a:t>
            </a:r>
            <a:r>
              <a:rPr lang="en-ZA" dirty="0"/>
              <a:t>quarters. </a:t>
            </a:r>
            <a:r>
              <a:rPr lang="en-ZA" dirty="0" smtClean="0"/>
              <a:t>Was target </a:t>
            </a:r>
            <a:r>
              <a:rPr lang="en-ZA" dirty="0"/>
              <a:t>of 9 lectures for 2020/21 </a:t>
            </a:r>
            <a:r>
              <a:rPr lang="en-ZA" dirty="0" smtClean="0"/>
              <a:t>achieved? </a:t>
            </a:r>
          </a:p>
          <a:p>
            <a:r>
              <a:rPr lang="en-ZA" dirty="0" smtClean="0"/>
              <a:t>Has target to provide </a:t>
            </a:r>
            <a:r>
              <a:rPr lang="en-ZA" dirty="0"/>
              <a:t>20 military veterans with </a:t>
            </a:r>
            <a:r>
              <a:rPr lang="en-ZA" i="1" dirty="0"/>
              <a:t>access to employment opportunities</a:t>
            </a:r>
            <a:r>
              <a:rPr lang="en-ZA" dirty="0"/>
              <a:t> in FY2020/21 </a:t>
            </a:r>
            <a:r>
              <a:rPr lang="en-ZA" dirty="0" smtClean="0"/>
              <a:t>been achieved </a:t>
            </a:r>
            <a:r>
              <a:rPr lang="en-ZA" dirty="0"/>
              <a:t>and why </a:t>
            </a:r>
            <a:r>
              <a:rPr lang="en-ZA" dirty="0" smtClean="0"/>
              <a:t>no </a:t>
            </a:r>
            <a:r>
              <a:rPr lang="en-ZA" dirty="0"/>
              <a:t>target for </a:t>
            </a:r>
            <a:r>
              <a:rPr lang="en-ZA" dirty="0" smtClean="0"/>
              <a:t>1</a:t>
            </a:r>
            <a:r>
              <a:rPr lang="en-ZA" baseline="30000" dirty="0" smtClean="0"/>
              <a:t>st</a:t>
            </a:r>
            <a:r>
              <a:rPr lang="en-ZA" dirty="0" smtClean="0"/>
              <a:t> quarter FY2021/22?</a:t>
            </a:r>
            <a:endParaRPr lang="en-ZA" dirty="0"/>
          </a:p>
          <a:p>
            <a:pPr lvl="0"/>
            <a:r>
              <a:rPr lang="en-ZA" dirty="0"/>
              <a:t>The target for the </a:t>
            </a:r>
            <a:r>
              <a:rPr lang="en-ZA" i="1" dirty="0"/>
              <a:t>memorial sites per year</a:t>
            </a:r>
            <a:r>
              <a:rPr lang="en-ZA" dirty="0"/>
              <a:t> has not been met in 2017/18; 2018/19 and 2019/20. Why was this target discontinued for 2020/21 and re-installed for the current financial </a:t>
            </a:r>
            <a:r>
              <a:rPr lang="en-ZA" dirty="0" smtClean="0"/>
              <a:t>year with a target of 3? </a:t>
            </a:r>
            <a:endParaRPr lang="en-ZA" dirty="0"/>
          </a:p>
          <a:p>
            <a:pPr marL="0" indent="0">
              <a:buNone/>
            </a:pPr>
            <a:endParaRPr lang="en-ZA" u="sng" dirty="0" smtClean="0"/>
          </a:p>
          <a:p>
            <a:pPr marL="0" indent="0">
              <a:buNone/>
            </a:pPr>
            <a:endParaRPr lang="en-ZA" i="1" dirty="0" smtClean="0"/>
          </a:p>
          <a:p>
            <a:endParaRPr lang="en-ZA" dirty="0"/>
          </a:p>
          <a:p>
            <a:pPr lvl="0"/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76" y="29528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11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2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23" y="0"/>
            <a:ext cx="9072835" cy="1170779"/>
          </a:xfrm>
        </p:spPr>
        <p:txBody>
          <a:bodyPr>
            <a:normAutofit/>
          </a:bodyPr>
          <a:lstStyle/>
          <a:p>
            <a:pPr algn="ctr"/>
            <a:r>
              <a:rPr lang="en-ZA" sz="4000" b="1" dirty="0"/>
              <a:t>HUMAN RESOURCES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23" y="938932"/>
            <a:ext cx="11297400" cy="54174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ZA" u="sng" dirty="0" smtClean="0"/>
          </a:p>
          <a:p>
            <a:pPr marL="0" indent="0">
              <a:buNone/>
            </a:pPr>
            <a:endParaRPr lang="en-ZA" i="1" dirty="0" smtClean="0"/>
          </a:p>
          <a:p>
            <a:pPr marL="0" indent="0">
              <a:buNone/>
            </a:pPr>
            <a:endParaRPr lang="en-ZA" i="1" dirty="0" smtClean="0"/>
          </a:p>
          <a:p>
            <a:endParaRPr lang="en-ZA" dirty="0"/>
          </a:p>
          <a:p>
            <a:pPr lvl="0"/>
            <a:endParaRPr lang="en-ZA" dirty="0" smtClean="0">
              <a:solidFill>
                <a:prstClr val="black"/>
              </a:solidFill>
            </a:endParaRPr>
          </a:p>
          <a:p>
            <a:pPr lvl="0"/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pPr lvl="0"/>
            <a:r>
              <a:rPr lang="en-ZA" dirty="0" smtClean="0"/>
              <a:t>A decrease </a:t>
            </a:r>
            <a:r>
              <a:rPr lang="en-ZA" dirty="0"/>
              <a:t>of 16 permanent staff over the last two </a:t>
            </a:r>
            <a:r>
              <a:rPr lang="en-ZA" dirty="0" smtClean="0"/>
              <a:t>years - concerning </a:t>
            </a:r>
            <a:r>
              <a:rPr lang="en-ZA" dirty="0"/>
              <a:t>given </a:t>
            </a:r>
            <a:r>
              <a:rPr lang="en-ZA" dirty="0" smtClean="0"/>
              <a:t>number </a:t>
            </a:r>
            <a:r>
              <a:rPr lang="en-ZA" dirty="0"/>
              <a:t>of vacancies. </a:t>
            </a:r>
            <a:endParaRPr lang="en-ZA" dirty="0" smtClean="0"/>
          </a:p>
          <a:p>
            <a:pPr lvl="0"/>
            <a:r>
              <a:rPr lang="en-ZA" dirty="0" smtClean="0"/>
              <a:t>Vacancies increased </a:t>
            </a:r>
            <a:r>
              <a:rPr lang="en-ZA" dirty="0"/>
              <a:t>from 26 to </a:t>
            </a:r>
            <a:r>
              <a:rPr lang="en-ZA" dirty="0" smtClean="0"/>
              <a:t>43, </a:t>
            </a:r>
            <a:r>
              <a:rPr lang="en-ZA" dirty="0"/>
              <a:t>further complicating the </a:t>
            </a:r>
            <a:r>
              <a:rPr lang="en-ZA" dirty="0" smtClean="0"/>
              <a:t>challenges. </a:t>
            </a:r>
          </a:p>
          <a:p>
            <a:pPr lvl="0"/>
            <a:r>
              <a:rPr lang="en-ZA" dirty="0" smtClean="0"/>
              <a:t>How does DMV plan </a:t>
            </a:r>
            <a:r>
              <a:rPr lang="en-ZA" dirty="0"/>
              <a:t>to retain personnel, and more importantly as a priority, whether their </a:t>
            </a:r>
            <a:r>
              <a:rPr lang="en-ZA" i="1" dirty="0"/>
              <a:t>approved recruitment plan</a:t>
            </a:r>
            <a:r>
              <a:rPr lang="en-ZA" dirty="0"/>
              <a:t> is delivering the intended results.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76" y="29528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p.12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7153775"/>
              </p:ext>
            </p:extLst>
          </p:nvPr>
        </p:nvGraphicFramePr>
        <p:xfrm>
          <a:off x="705395" y="1231121"/>
          <a:ext cx="9705702" cy="2570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6522">
                  <a:extLst>
                    <a:ext uri="{9D8B030D-6E8A-4147-A177-3AD203B41FA5}">
                      <a16:colId xmlns:a16="http://schemas.microsoft.com/office/drawing/2014/main" xmlns="" val="2094787617"/>
                    </a:ext>
                  </a:extLst>
                </a:gridCol>
                <a:gridCol w="1818482">
                  <a:extLst>
                    <a:ext uri="{9D8B030D-6E8A-4147-A177-3AD203B41FA5}">
                      <a16:colId xmlns:a16="http://schemas.microsoft.com/office/drawing/2014/main" xmlns="" val="2552224846"/>
                    </a:ext>
                  </a:extLst>
                </a:gridCol>
                <a:gridCol w="1663284">
                  <a:extLst>
                    <a:ext uri="{9D8B030D-6E8A-4147-A177-3AD203B41FA5}">
                      <a16:colId xmlns:a16="http://schemas.microsoft.com/office/drawing/2014/main" xmlns="" val="2425918197"/>
                    </a:ext>
                  </a:extLst>
                </a:gridCol>
                <a:gridCol w="1807780">
                  <a:extLst>
                    <a:ext uri="{9D8B030D-6E8A-4147-A177-3AD203B41FA5}">
                      <a16:colId xmlns:a16="http://schemas.microsoft.com/office/drawing/2014/main" xmlns="" val="2168011687"/>
                    </a:ext>
                  </a:extLst>
                </a:gridCol>
                <a:gridCol w="1214817">
                  <a:extLst>
                    <a:ext uri="{9D8B030D-6E8A-4147-A177-3AD203B41FA5}">
                      <a16:colId xmlns:a16="http://schemas.microsoft.com/office/drawing/2014/main" xmlns="" val="2985918945"/>
                    </a:ext>
                  </a:extLst>
                </a:gridCol>
                <a:gridCol w="1214817">
                  <a:extLst>
                    <a:ext uri="{9D8B030D-6E8A-4147-A177-3AD203B41FA5}">
                      <a16:colId xmlns:a16="http://schemas.microsoft.com/office/drawing/2014/main" xmlns="" val="1738376488"/>
                    </a:ext>
                  </a:extLst>
                </a:gridCol>
              </a:tblGrid>
              <a:tr h="128508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>
                          <a:effectLst/>
                        </a:rPr>
                        <a:t> 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Permanent</a:t>
                      </a:r>
                      <a:endParaRPr lang="en-ZA" sz="2400" spc="3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>
                          <a:effectLst/>
                        </a:rPr>
                        <a:t>Employees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Contract</a:t>
                      </a:r>
                      <a:endParaRPr lang="en-ZA" sz="2400" spc="3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>
                          <a:effectLst/>
                        </a:rPr>
                        <a:t>Workers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Vacancies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Interns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Total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29474783"/>
                  </a:ext>
                </a:extLst>
              </a:tr>
              <a:tr h="64254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FY2020/21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144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63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26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28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261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488335"/>
                  </a:ext>
                </a:extLst>
              </a:tr>
              <a:tr h="64254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FY2021/22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128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61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43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14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2400" spc="0" dirty="0" smtClean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2400" spc="0" dirty="0" smtClean="0">
                          <a:effectLst/>
                        </a:rPr>
                        <a:t>264</a:t>
                      </a:r>
                      <a:endParaRPr lang="en-ZA" sz="2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4162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686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5" y="0"/>
            <a:ext cx="9810206" cy="117077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Key </a:t>
            </a:r>
            <a:r>
              <a:rPr lang="en-US" sz="3600" b="1" dirty="0" smtClean="0"/>
              <a:t>points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3907007"/>
              </p:ext>
            </p:extLst>
          </p:nvPr>
        </p:nvGraphicFramePr>
        <p:xfrm>
          <a:off x="495788" y="744862"/>
          <a:ext cx="11247120" cy="6339840"/>
        </p:xfrm>
        <a:graphic>
          <a:graphicData uri="http://schemas.openxmlformats.org/drawingml/2006/table">
            <a:tbl>
              <a:tblPr firstRow="1" firstCol="1" bandRow="1"/>
              <a:tblGrid>
                <a:gridCol w="3299450">
                  <a:extLst>
                    <a:ext uri="{9D8B030D-6E8A-4147-A177-3AD203B41FA5}">
                      <a16:colId xmlns:a16="http://schemas.microsoft.com/office/drawing/2014/main" xmlns="" val="1019928893"/>
                    </a:ext>
                  </a:extLst>
                </a:gridCol>
                <a:gridCol w="7947670">
                  <a:extLst>
                    <a:ext uri="{9D8B030D-6E8A-4147-A177-3AD203B41FA5}">
                      <a16:colId xmlns:a16="http://schemas.microsoft.com/office/drawing/2014/main" xmlns="" val="2589445837"/>
                    </a:ext>
                  </a:extLst>
                </a:gridCol>
              </a:tblGrid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Presidential Task Team on Military Veterans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</a:t>
                      </a:r>
                      <a:r>
                        <a:rPr lang="en-ZA" sz="16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 to current activities of DMV</a:t>
                      </a: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3040568"/>
                  </a:ext>
                </a:extLst>
              </a:tr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 -19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 for accelerated access to health care benefit by Military Veterans and their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dependants.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8958141"/>
                  </a:ext>
                </a:extLst>
              </a:tr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and update of </a:t>
                      </a:r>
                      <a:r>
                        <a:rPr lang="en-ZA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regulations and policies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Instrumental for effective and continued service delivery and be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sped up.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1442734"/>
                  </a:ext>
                </a:extLst>
              </a:tr>
              <a:tr h="9344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overall budget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from R480.4 to R654.4m (R137m for national Covid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activities).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Biggest increases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in Programmes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&amp; 2 with R131.9m and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R29m.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Decreases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Programme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except for Internal Audit and Strategic Planning and M&amp;E–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welcomed.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1912086"/>
                  </a:ext>
                </a:extLst>
              </a:tr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risks and mitigation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Important to be followed up and reason omission of previous risk “Appropriate Organisational Culture” and progress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Organigram/structure.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34779"/>
                  </a:ext>
                </a:extLst>
              </a:tr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 Resources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Vacancy rate – especially DG and 2x DDG’s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Retention and recruitment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strategies.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6121641"/>
                  </a:ext>
                </a:extLst>
              </a:tr>
              <a:tr h="233624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BENEFITS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156040"/>
                  </a:ext>
                </a:extLst>
              </a:tr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Subsidised public transport benefit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Pilot of 200 welcomed and should be stressed that this benefit should be fast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tracked.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9746179"/>
                  </a:ext>
                </a:extLst>
              </a:tr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Memorial sites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 for </a:t>
                      </a:r>
                      <a:r>
                        <a:rPr lang="en-ZA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2017/18,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 and 2019/20. Discontinued for 2020/21 and re-installed for the current financial year- reasons? </a:t>
                      </a: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2114998"/>
                  </a:ext>
                </a:extLst>
              </a:tr>
              <a:tr h="7008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benefit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new applicants will be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considered.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address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 not assisted in 2020 as the academic year has been extended to early/mid FY2021- plan to assist and support these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students?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5348378"/>
                  </a:ext>
                </a:extLst>
              </a:tr>
              <a:tr h="2336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7528880"/>
                  </a:ext>
                </a:extLst>
              </a:tr>
              <a:tr h="46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Database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target of </a:t>
                      </a:r>
                      <a:r>
                        <a:rPr lang="en-ZA" sz="16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approved Non-statutory forces received from the verification panel for inclusion in the Database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</a:t>
                      </a:r>
                      <a:r>
                        <a:rPr lang="en-ZA" sz="16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explained.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209891"/>
                  </a:ext>
                </a:extLst>
              </a:tr>
              <a:tr h="2336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553" marR="64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0763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73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2465" y="2219326"/>
            <a:ext cx="6996112" cy="789793"/>
          </a:xfrm>
        </p:spPr>
        <p:txBody>
          <a:bodyPr>
            <a:noAutofit/>
          </a:bodyPr>
          <a:lstStyle/>
          <a:p>
            <a:r>
              <a:rPr lang="en-US" sz="4000" i="1" dirty="0"/>
              <a:t>Please refer to detailed analysis document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200524" y="5830888"/>
            <a:ext cx="3759994" cy="63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00524" y="4575559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/>
              </a:rPr>
              <a:t>Peter Daniels </a:t>
            </a:r>
          </a:p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/>
              </a:rPr>
              <a:t>Content Advisor </a:t>
            </a:r>
          </a:p>
          <a:p>
            <a:r>
              <a:rPr lang="en-US" sz="1400" b="1" dirty="0" smtClean="0">
                <a:solidFill>
                  <a:prstClr val="black"/>
                </a:solidFill>
                <a:latin typeface="Calibri" panose="020F0502020204030204"/>
              </a:rPr>
              <a:t>Email</a:t>
            </a:r>
            <a:r>
              <a:rPr lang="en-US" sz="1400" b="1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US" sz="1400" b="1" dirty="0" smtClean="0">
                <a:solidFill>
                  <a:prstClr val="black"/>
                </a:solidFill>
                <a:latin typeface="Calibri" panose="020F0502020204030204"/>
              </a:rPr>
              <a:t>pdaniels@parliament.gov.za</a:t>
            </a:r>
            <a:endParaRPr lang="en-US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2751" y="3763781"/>
            <a:ext cx="415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sz="2800" dirty="0">
                <a:solidFill>
                  <a:prstClr val="black"/>
                </a:solidFill>
                <a:latin typeface="Calibri" panose="020F0502020204030204"/>
              </a:rPr>
              <a:t>Thank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8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Scope</a:t>
            </a:r>
            <a:endParaRPr lang="en-ZA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Foreword </a:t>
            </a:r>
            <a:r>
              <a:rPr lang="en-ZA" dirty="0"/>
              <a:t>b</a:t>
            </a:r>
            <a:r>
              <a:rPr lang="en-ZA" dirty="0" smtClean="0"/>
              <a:t>y Minister</a:t>
            </a:r>
          </a:p>
          <a:p>
            <a:pPr lvl="1"/>
            <a:r>
              <a:rPr lang="en-ZA" dirty="0" smtClean="0"/>
              <a:t>Presidential Task Team</a:t>
            </a:r>
          </a:p>
          <a:p>
            <a:pPr lvl="1"/>
            <a:r>
              <a:rPr lang="en-ZA" dirty="0" smtClean="0"/>
              <a:t>Consensus document</a:t>
            </a:r>
            <a:endParaRPr lang="en-ZA" dirty="0"/>
          </a:p>
          <a:p>
            <a:r>
              <a:rPr lang="en-ZA" dirty="0" smtClean="0"/>
              <a:t>DMV Annual Performance Plan 2021/22</a:t>
            </a:r>
          </a:p>
          <a:p>
            <a:pPr lvl="1"/>
            <a:r>
              <a:rPr lang="en-ZA" dirty="0" smtClean="0"/>
              <a:t>Measuring DMV performance </a:t>
            </a:r>
          </a:p>
          <a:p>
            <a:pPr lvl="1"/>
            <a:r>
              <a:rPr lang="en-ZA" dirty="0" smtClean="0"/>
              <a:t>Key risks and mitigations</a:t>
            </a:r>
            <a:endParaRPr lang="en-ZA" dirty="0"/>
          </a:p>
          <a:p>
            <a:r>
              <a:rPr lang="en-ZA" dirty="0" smtClean="0"/>
              <a:t>DMV Programmes FY2021/22</a:t>
            </a:r>
          </a:p>
          <a:p>
            <a:pPr lvl="1"/>
            <a:r>
              <a:rPr lang="en-ZA" dirty="0" smtClean="0"/>
              <a:t>Overview Budget and MTEF Estimates </a:t>
            </a:r>
          </a:p>
          <a:p>
            <a:r>
              <a:rPr lang="en-ZA" dirty="0" smtClean="0"/>
              <a:t>Human Resources</a:t>
            </a:r>
          </a:p>
          <a:p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989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" y="221034"/>
            <a:ext cx="10515600" cy="1325563"/>
          </a:xfrm>
        </p:spPr>
        <p:txBody>
          <a:bodyPr/>
          <a:lstStyle/>
          <a:p>
            <a:pPr algn="ctr"/>
            <a:r>
              <a:rPr lang="en-ZA" b="1" dirty="0"/>
              <a:t>Foreword by Minister</a:t>
            </a:r>
            <a:br>
              <a:rPr lang="en-ZA" b="1" dirty="0"/>
            </a:b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" y="1027909"/>
            <a:ext cx="12062978" cy="5985963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Covid 19 impact – accelerated access to health care benefit </a:t>
            </a:r>
          </a:p>
          <a:p>
            <a:endParaRPr lang="en-ZA" sz="1800" dirty="0" smtClean="0"/>
          </a:p>
          <a:p>
            <a:r>
              <a:rPr lang="en-ZA" dirty="0" smtClean="0"/>
              <a:t>Inter governmental relations – challenges cooperation in other spheres</a:t>
            </a:r>
          </a:p>
          <a:p>
            <a:endParaRPr lang="en-ZA" dirty="0"/>
          </a:p>
          <a:p>
            <a:r>
              <a:rPr lang="en-ZA" dirty="0" smtClean="0"/>
              <a:t>Presidential Task Team Military Veterans</a:t>
            </a:r>
          </a:p>
          <a:p>
            <a:pPr lvl="1"/>
            <a:r>
              <a:rPr lang="en-ZA" dirty="0" smtClean="0"/>
              <a:t>One of important activities for FY2020/21</a:t>
            </a:r>
          </a:p>
          <a:p>
            <a:pPr lvl="1"/>
            <a:r>
              <a:rPr lang="en-ZA" dirty="0" smtClean="0"/>
              <a:t>Areas: Reviews; organogram; empowerment; database</a:t>
            </a:r>
          </a:p>
          <a:p>
            <a:endParaRPr lang="en-ZA" dirty="0" smtClean="0"/>
          </a:p>
          <a:p>
            <a:r>
              <a:rPr lang="en-ZA" dirty="0" smtClean="0"/>
              <a:t>Vacancies and consensus document </a:t>
            </a:r>
          </a:p>
          <a:p>
            <a:pPr lvl="1"/>
            <a:r>
              <a:rPr lang="en-ZA" dirty="0" smtClean="0"/>
              <a:t>D-G and DDGs – leadership stability</a:t>
            </a:r>
          </a:p>
          <a:p>
            <a:pPr lvl="1"/>
            <a:r>
              <a:rPr lang="en-ZA" dirty="0" smtClean="0"/>
              <a:t>Signed consensus document – more details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Development Complaints Management System</a:t>
            </a:r>
          </a:p>
          <a:p>
            <a:pPr lvl="1"/>
            <a:r>
              <a:rPr lang="en-ZA" dirty="0" smtClean="0"/>
              <a:t>More details required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52352" y="1027909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2</a:t>
            </a:r>
            <a:endParaRPr lang="en-ZA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82201" y="4893327"/>
            <a:ext cx="169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3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02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093" y="124722"/>
            <a:ext cx="7810500" cy="117077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DMV ANNUAL PERFORMANCE PLAN 2021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1033464"/>
            <a:ext cx="11429999" cy="5824536"/>
          </a:xfrm>
        </p:spPr>
        <p:txBody>
          <a:bodyPr>
            <a:normAutofit fontScale="92500" lnSpcReduction="10000"/>
          </a:bodyPr>
          <a:lstStyle/>
          <a:p>
            <a:r>
              <a:rPr lang="en-ZA" b="1" dirty="0" smtClean="0"/>
              <a:t>Military veterans Act and Regulations </a:t>
            </a:r>
          </a:p>
          <a:p>
            <a:pPr marL="0" indent="0">
              <a:buNone/>
            </a:pPr>
            <a:r>
              <a:rPr lang="en-ZA" dirty="0" smtClean="0"/>
              <a:t>– amendment – latest- </a:t>
            </a:r>
          </a:p>
          <a:p>
            <a:r>
              <a:rPr lang="en-ZA" b="1" dirty="0" smtClean="0"/>
              <a:t>White Paper on Military Veterans</a:t>
            </a:r>
          </a:p>
          <a:p>
            <a:pPr marL="0" indent="0">
              <a:buNone/>
            </a:pPr>
            <a:r>
              <a:rPr lang="en-ZA" dirty="0" smtClean="0"/>
              <a:t>- purpose and difference- Green paper - </a:t>
            </a:r>
            <a:r>
              <a:rPr lang="en-GB" dirty="0"/>
              <a:t>discussion document on policy options </a:t>
            </a:r>
            <a:r>
              <a:rPr lang="en-GB" dirty="0" smtClean="0"/>
              <a:t>vs white paper - </a:t>
            </a:r>
            <a:r>
              <a:rPr lang="en-GB" dirty="0"/>
              <a:t>broad statement of </a:t>
            </a:r>
            <a:r>
              <a:rPr lang="en-GB" dirty="0" smtClean="0"/>
              <a:t>government policy</a:t>
            </a:r>
          </a:p>
          <a:p>
            <a:r>
              <a:rPr lang="en-GB" b="1" dirty="0" smtClean="0"/>
              <a:t>Beneficiary Support Services Policy </a:t>
            </a:r>
          </a:p>
          <a:p>
            <a:pPr marL="0" indent="0">
              <a:buNone/>
            </a:pPr>
            <a:r>
              <a:rPr lang="en-GB" dirty="0" smtClean="0"/>
              <a:t>– purpose &amp; link act and regulations</a:t>
            </a:r>
          </a:p>
          <a:p>
            <a:r>
              <a:rPr lang="en-GB" b="1" dirty="0" smtClean="0"/>
              <a:t>Policy regime deficient</a:t>
            </a:r>
          </a:p>
          <a:p>
            <a:pPr marL="0" indent="0">
              <a:buNone/>
            </a:pPr>
            <a:r>
              <a:rPr lang="en-GB" dirty="0" smtClean="0"/>
              <a:t>- Timelines for finalisation of policies</a:t>
            </a:r>
          </a:p>
          <a:p>
            <a:r>
              <a:rPr lang="en-GB" b="1" dirty="0" smtClean="0"/>
              <a:t>Provincial offices	</a:t>
            </a:r>
          </a:p>
          <a:p>
            <a:pPr marL="0" indent="0">
              <a:buNone/>
            </a:pPr>
            <a:r>
              <a:rPr lang="en-GB" dirty="0" smtClean="0"/>
              <a:t>- Progress establishment, staffing and accommodation</a:t>
            </a:r>
          </a:p>
          <a:p>
            <a:r>
              <a:rPr lang="en-GB" b="1" dirty="0" smtClean="0"/>
              <a:t>District Development Model</a:t>
            </a:r>
          </a:p>
          <a:p>
            <a:pPr marL="0" indent="0">
              <a:buNone/>
            </a:pPr>
            <a:r>
              <a:rPr lang="en-GB" dirty="0" smtClean="0"/>
              <a:t>- Underway – progress through examples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67850" y="931072"/>
            <a:ext cx="222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3 - 5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32322" y="4921181"/>
            <a:ext cx="222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5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7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168" y="-443"/>
            <a:ext cx="7810500" cy="1170779"/>
          </a:xfrm>
        </p:spPr>
        <p:txBody>
          <a:bodyPr>
            <a:normAutofit/>
          </a:bodyPr>
          <a:lstStyle/>
          <a:p>
            <a:pPr algn="ctr"/>
            <a:r>
              <a:rPr lang="en-ZA" b="1" dirty="0"/>
              <a:t>Key risks and mitigations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1033464"/>
            <a:ext cx="11429999" cy="2610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0601" y="332066"/>
            <a:ext cx="2225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6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7263698"/>
              </p:ext>
            </p:extLst>
          </p:nvPr>
        </p:nvGraphicFramePr>
        <p:xfrm>
          <a:off x="263236" y="1033462"/>
          <a:ext cx="11734800" cy="3409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9932">
                  <a:extLst>
                    <a:ext uri="{9D8B030D-6E8A-4147-A177-3AD203B41FA5}">
                      <a16:colId xmlns:a16="http://schemas.microsoft.com/office/drawing/2014/main" xmlns="" val="3448245839"/>
                    </a:ext>
                  </a:extLst>
                </a:gridCol>
                <a:gridCol w="5078986">
                  <a:extLst>
                    <a:ext uri="{9D8B030D-6E8A-4147-A177-3AD203B41FA5}">
                      <a16:colId xmlns:a16="http://schemas.microsoft.com/office/drawing/2014/main" xmlns="" val="1015274783"/>
                    </a:ext>
                  </a:extLst>
                </a:gridCol>
                <a:gridCol w="4395882">
                  <a:extLst>
                    <a:ext uri="{9D8B030D-6E8A-4147-A177-3AD203B41FA5}">
                      <a16:colId xmlns:a16="http://schemas.microsoft.com/office/drawing/2014/main" xmlns="" val="3306100149"/>
                    </a:ext>
                  </a:extLst>
                </a:gridCol>
              </a:tblGrid>
              <a:tr h="29375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OUTCOME</a:t>
                      </a: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KEY RISKS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RISK MITIGATION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0463829"/>
                  </a:ext>
                </a:extLst>
              </a:tr>
              <a:tr h="293758">
                <a:tc rowSpan="8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 </a:t>
                      </a:r>
                      <a:endParaRPr lang="en-ZA" sz="1400" spc="3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 </a:t>
                      </a:r>
                      <a:endParaRPr lang="en-ZA" sz="1400" spc="3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 </a:t>
                      </a:r>
                      <a:endParaRPr lang="en-ZA" sz="1400" spc="3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Socio-economic status of military veterans’ community improved and sustained</a:t>
                      </a: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Inadequate integrated internal and external business systems.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Development of integrated business systems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0955766"/>
                  </a:ext>
                </a:extLst>
              </a:tr>
              <a:tr h="2937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Instability in strategic leadership.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Implement the approved recruitment plan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3607125"/>
                  </a:ext>
                </a:extLst>
              </a:tr>
              <a:tr h="5875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Misalignment of the organizational structure with the Service Delivery Model (SDM).</a:t>
                      </a: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Obtain approval and implement the aligned organizational structure and SDM.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3973958"/>
                  </a:ext>
                </a:extLst>
              </a:tr>
              <a:tr h="5875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Inadequate legislative regulatory and policy.</a:t>
                      </a: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Introduce amendments to the Military</a:t>
                      </a:r>
                      <a:endParaRPr lang="en-ZA" sz="1400" spc="3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Veterans Act 18 of 2011.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3879932"/>
                  </a:ext>
                </a:extLst>
              </a:tr>
              <a:tr h="2937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>
                          <a:effectLst/>
                        </a:rPr>
                        <a:t>Alignment of the regulations to the Act</a:t>
                      </a:r>
                      <a:endParaRPr lang="en-ZA" sz="14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22668000"/>
                  </a:ext>
                </a:extLst>
              </a:tr>
              <a:tr h="2937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Development of policies in line with the Amended Act.</a:t>
                      </a: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791203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4939485"/>
                  </a:ext>
                </a:extLst>
              </a:tr>
              <a:tr h="58751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Ineffective and inefficient stakeholder</a:t>
                      </a:r>
                      <a:endParaRPr lang="en-ZA" sz="1400" spc="30" dirty="0">
                        <a:effectLst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management and strategy.</a:t>
                      </a: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Develop and implement stakeholder</a:t>
                      </a:r>
                      <a:endParaRPr lang="en-ZA" sz="1400" spc="30" dirty="0">
                        <a:effectLst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400" spc="0" dirty="0">
                          <a:effectLst/>
                        </a:rPr>
                        <a:t>management strategy.</a:t>
                      </a:r>
                      <a:endParaRPr lang="en-ZA" sz="14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506672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588" y="4629432"/>
            <a:ext cx="112584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/>
              <a:t>Update required on each of these Key risks and whether mitigations are having an effect.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400" dirty="0" smtClean="0"/>
              <a:t>It excludes a previously mentioned risk namely </a:t>
            </a:r>
            <a:r>
              <a:rPr lang="en-ZA" sz="2400" i="1" dirty="0"/>
              <a:t>“Inappropriate Organisational </a:t>
            </a:r>
            <a:r>
              <a:rPr lang="en-ZA" sz="2400" i="1" dirty="0" smtClean="0"/>
              <a:t>Culture.</a:t>
            </a:r>
          </a:p>
          <a:p>
            <a:r>
              <a:rPr lang="en-ZA" sz="2400" i="1" dirty="0" smtClean="0"/>
              <a:t>    Why was it removed?</a:t>
            </a:r>
            <a:endParaRPr lang="en-ZA" sz="2400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31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535907"/>
            <a:ext cx="11116492" cy="5255419"/>
          </a:xfrm>
        </p:spPr>
        <p:txBody>
          <a:bodyPr>
            <a:normAutofit/>
          </a:bodyPr>
          <a:lstStyle/>
          <a:p>
            <a:endParaRPr lang="en-ZA" sz="1600" i="1" dirty="0" smtClean="0"/>
          </a:p>
          <a:p>
            <a:pPr marL="0" indent="0">
              <a:buNone/>
            </a:pPr>
            <a:endParaRPr lang="en-ZA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 sz="16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6</a:t>
            </a:fld>
            <a:endParaRPr lang="en-US" sz="16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51522" y="295280"/>
            <a:ext cx="1581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sz="1600" b="1" dirty="0">
                <a:solidFill>
                  <a:srgbClr val="ED7D31"/>
                </a:solidFill>
                <a:latin typeface="Calibri" panose="020F0502020204030204"/>
              </a:rPr>
              <a:t>Analysis, p. 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6206" y="28181"/>
            <a:ext cx="10515600" cy="1000452"/>
          </a:xfrm>
        </p:spPr>
        <p:txBody>
          <a:bodyPr>
            <a:normAutofit/>
          </a:bodyPr>
          <a:lstStyle/>
          <a:p>
            <a:pPr algn="ctr"/>
            <a:r>
              <a:rPr lang="en-ZA" sz="4000" b="1" dirty="0" smtClean="0"/>
              <a:t>Budget summary</a:t>
            </a:r>
            <a:endParaRPr lang="en-ZA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2069" y="4413154"/>
            <a:ext cx="11403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Increases to note:</a:t>
            </a:r>
          </a:p>
          <a:p>
            <a:r>
              <a:rPr lang="en-ZA" sz="2400" dirty="0" smtClean="0"/>
              <a:t>Overall increase of R174m </a:t>
            </a:r>
          </a:p>
          <a:p>
            <a:r>
              <a:rPr lang="en-ZA" sz="2400" dirty="0" smtClean="0"/>
              <a:t>Programme 1 with 55.35% or R131,9 m in real terms to R385.9m</a:t>
            </a:r>
          </a:p>
          <a:p>
            <a:r>
              <a:rPr lang="en-ZA" sz="2400" dirty="0" smtClean="0"/>
              <a:t>Programme 2 with 28.18% or R29m in </a:t>
            </a:r>
            <a:r>
              <a:rPr lang="en-ZA" sz="2400" dirty="0"/>
              <a:t>real terms to </a:t>
            </a:r>
            <a:r>
              <a:rPr lang="en-ZA" sz="2400" dirty="0" smtClean="0"/>
              <a:t>R137.7m</a:t>
            </a:r>
          </a:p>
          <a:p>
            <a:r>
              <a:rPr lang="en-ZA" sz="2400" b="1" dirty="0" smtClean="0"/>
              <a:t>Decrease</a:t>
            </a:r>
          </a:p>
          <a:p>
            <a:r>
              <a:rPr lang="en-ZA" sz="2400" dirty="0" smtClean="0"/>
              <a:t>Programme 1 with R13.4m or 9.63% in real terms  </a:t>
            </a:r>
            <a:endParaRPr lang="en-ZA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4302897"/>
              </p:ext>
            </p:extLst>
          </p:nvPr>
        </p:nvGraphicFramePr>
        <p:xfrm>
          <a:off x="509451" y="904348"/>
          <a:ext cx="10523221" cy="3494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874">
                  <a:extLst>
                    <a:ext uri="{9D8B030D-6E8A-4147-A177-3AD203B41FA5}">
                      <a16:colId xmlns:a16="http://schemas.microsoft.com/office/drawing/2014/main" xmlns="" val="1388682209"/>
                    </a:ext>
                  </a:extLst>
                </a:gridCol>
                <a:gridCol w="1067713">
                  <a:extLst>
                    <a:ext uri="{9D8B030D-6E8A-4147-A177-3AD203B41FA5}">
                      <a16:colId xmlns:a16="http://schemas.microsoft.com/office/drawing/2014/main" xmlns="" val="849590543"/>
                    </a:ext>
                  </a:extLst>
                </a:gridCol>
                <a:gridCol w="1067713">
                  <a:extLst>
                    <a:ext uri="{9D8B030D-6E8A-4147-A177-3AD203B41FA5}">
                      <a16:colId xmlns:a16="http://schemas.microsoft.com/office/drawing/2014/main" xmlns="" val="930418827"/>
                    </a:ext>
                  </a:extLst>
                </a:gridCol>
                <a:gridCol w="1526228">
                  <a:extLst>
                    <a:ext uri="{9D8B030D-6E8A-4147-A177-3AD203B41FA5}">
                      <a16:colId xmlns:a16="http://schemas.microsoft.com/office/drawing/2014/main" xmlns="" val="3924669264"/>
                    </a:ext>
                  </a:extLst>
                </a:gridCol>
                <a:gridCol w="1372314">
                  <a:extLst>
                    <a:ext uri="{9D8B030D-6E8A-4147-A177-3AD203B41FA5}">
                      <a16:colId xmlns:a16="http://schemas.microsoft.com/office/drawing/2014/main" xmlns="" val="1834971460"/>
                    </a:ext>
                  </a:extLst>
                </a:gridCol>
                <a:gridCol w="1526228">
                  <a:extLst>
                    <a:ext uri="{9D8B030D-6E8A-4147-A177-3AD203B41FA5}">
                      <a16:colId xmlns:a16="http://schemas.microsoft.com/office/drawing/2014/main" xmlns="" val="2493842026"/>
                    </a:ext>
                  </a:extLst>
                </a:gridCol>
                <a:gridCol w="1525151">
                  <a:extLst>
                    <a:ext uri="{9D8B030D-6E8A-4147-A177-3AD203B41FA5}">
                      <a16:colId xmlns:a16="http://schemas.microsoft.com/office/drawing/2014/main" xmlns="" val="1420272510"/>
                    </a:ext>
                  </a:extLst>
                </a:gridCol>
              </a:tblGrid>
              <a:tr h="322551">
                <a:tc gridSpan="7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effectLst/>
                        </a:rPr>
                        <a:t>VOTE 26: MILITARY VETERANS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9224077"/>
                  </a:ext>
                </a:extLst>
              </a:tr>
              <a:tr h="88125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Programme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effectLst/>
                        </a:rPr>
                        <a:t>Budget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Nominal Increase / Decrease in 2021/22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Real Increase / Decrease in 2021/22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Nominal Percent change in 2021/22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Real Percent change in 2021/22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1730567"/>
                  </a:ext>
                </a:extLst>
              </a:tr>
              <a:tr h="32255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R million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2020/21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2021/22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2594499"/>
                  </a:ext>
                </a:extLst>
              </a:tr>
              <a:tr h="32255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Programme 1: Administration 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138.9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130.8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-  8.1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-  13.4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-5.83 %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-9.63 %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96683723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Programme 2: Socio-economic Support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238.4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effectLst/>
                        </a:rPr>
                        <a:t>  385.9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147.5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131.9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61.87 %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55.35 %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811985104"/>
                  </a:ext>
                </a:extLst>
              </a:tr>
              <a:tr h="64510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Programme 3: Empowerment &amp;Stakeholder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103.1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137.7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34.6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29.0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33.56 %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28.18 %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32643830"/>
                  </a:ext>
                </a:extLst>
              </a:tr>
              <a:tr h="322551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effectLst/>
                        </a:rPr>
                        <a:t>TOTAL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effectLst/>
                        </a:rPr>
                        <a:t>  480.4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  654.4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 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 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>
                          <a:effectLst/>
                        </a:rPr>
                        <a:t> </a:t>
                      </a:r>
                      <a:endParaRPr lang="en-ZA" sz="1800" spc="3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800" spc="30" dirty="0">
                          <a:effectLst/>
                        </a:rPr>
                        <a:t> </a:t>
                      </a:r>
                      <a:endParaRPr lang="en-ZA" sz="1800" spc="3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38764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91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52" y="20960"/>
            <a:ext cx="9072835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Programme 1: Administration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09" y="1100934"/>
            <a:ext cx="11297400" cy="525541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i="1" dirty="0" smtClean="0"/>
              <a:t>Unqualified </a:t>
            </a:r>
            <a:r>
              <a:rPr lang="en-GB" i="1" dirty="0"/>
              <a:t>audit opinion as an annual target </a:t>
            </a:r>
            <a:r>
              <a:rPr lang="en-GB" i="1" dirty="0" smtClean="0"/>
              <a:t>– strive for clean audit</a:t>
            </a:r>
          </a:p>
          <a:p>
            <a:r>
              <a:rPr lang="en-GB" i="1" dirty="0"/>
              <a:t>90% target for payment of legitimate invoices within 30 days, </a:t>
            </a:r>
            <a:r>
              <a:rPr lang="en-GB" i="1" dirty="0" smtClean="0"/>
              <a:t>- improve on it</a:t>
            </a:r>
          </a:p>
          <a:p>
            <a:r>
              <a:rPr lang="en-GB" i="1" dirty="0" smtClean="0"/>
              <a:t>Finalisation of Organigram with NT and DPSA – progress – role PPT?</a:t>
            </a:r>
          </a:p>
          <a:p>
            <a:pPr marL="0" indent="0">
              <a:buNone/>
            </a:pPr>
            <a:endParaRPr lang="en-ZA" u="sng" dirty="0" smtClean="0"/>
          </a:p>
          <a:p>
            <a:pPr marL="0" indent="0">
              <a:buNone/>
            </a:pPr>
            <a:r>
              <a:rPr lang="en-ZA" u="sng" dirty="0" smtClean="0"/>
              <a:t>Budget: </a:t>
            </a:r>
          </a:p>
          <a:p>
            <a:pPr marL="0" indent="0">
              <a:buNone/>
            </a:pPr>
            <a:r>
              <a:rPr lang="en-ZA" b="1" i="1" dirty="0" smtClean="0"/>
              <a:t>Notable Decreases</a:t>
            </a:r>
          </a:p>
          <a:p>
            <a:pPr marL="0" indent="0">
              <a:buNone/>
            </a:pPr>
            <a:r>
              <a:rPr lang="en-ZA" dirty="0" smtClean="0"/>
              <a:t>Allocation from R138.9m to R130.8m</a:t>
            </a:r>
          </a:p>
          <a:p>
            <a:pPr marL="0" indent="0">
              <a:buNone/>
            </a:pPr>
            <a:r>
              <a:rPr lang="en-ZA" dirty="0" smtClean="0"/>
              <a:t>Management – R9.2m to R7.1m</a:t>
            </a:r>
          </a:p>
          <a:p>
            <a:pPr marL="0" indent="0">
              <a:buNone/>
            </a:pPr>
            <a:r>
              <a:rPr lang="en-ZA" dirty="0" smtClean="0"/>
              <a:t>Corporate Services – R71.2m to R60.6m</a:t>
            </a:r>
          </a:p>
          <a:p>
            <a:pPr marL="0" indent="0">
              <a:buNone/>
            </a:pPr>
            <a:r>
              <a:rPr lang="en-ZA" dirty="0" smtClean="0"/>
              <a:t>Financial Administration- R19.8m to R17.2m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b="1" i="1" dirty="0"/>
              <a:t>Notable </a:t>
            </a:r>
            <a:r>
              <a:rPr lang="en-ZA" b="1" i="1" dirty="0" smtClean="0"/>
              <a:t>Increase</a:t>
            </a:r>
            <a:r>
              <a:rPr lang="en-ZA" i="1" dirty="0" smtClean="0"/>
              <a:t>: </a:t>
            </a:r>
          </a:p>
          <a:p>
            <a:pPr marL="0" indent="0">
              <a:buNone/>
            </a:pPr>
            <a:r>
              <a:rPr lang="en-ZA" dirty="0" smtClean="0"/>
              <a:t>Internal Audit – R10.9m to R11.4m</a:t>
            </a:r>
          </a:p>
          <a:p>
            <a:pPr marL="0" indent="0">
              <a:buNone/>
            </a:pPr>
            <a:r>
              <a:rPr lang="en-ZA" dirty="0" smtClean="0"/>
              <a:t>Strategic Planning, Policy and M&amp;E R14.1M to R21.1m  </a:t>
            </a:r>
          </a:p>
          <a:p>
            <a:pPr marL="0" indent="0">
              <a:buNone/>
            </a:pPr>
            <a:endParaRPr lang="en-ZA" i="1" dirty="0" smtClean="0"/>
          </a:p>
          <a:p>
            <a:pPr marL="0" indent="0">
              <a:buNone/>
            </a:pPr>
            <a:endParaRPr lang="en-ZA" i="1" dirty="0" smtClean="0"/>
          </a:p>
          <a:p>
            <a:endParaRPr lang="en-ZA" dirty="0"/>
          </a:p>
          <a:p>
            <a:pPr lvl="0"/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76" y="29528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8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0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23" y="295280"/>
            <a:ext cx="9072835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Programme 2: Socio-economic Support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23" y="938932"/>
            <a:ext cx="11297400" cy="5417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ZA" u="sng" dirty="0" smtClean="0"/>
          </a:p>
          <a:p>
            <a:pPr marL="0" indent="0" algn="ctr">
              <a:buNone/>
            </a:pPr>
            <a:r>
              <a:rPr lang="en-ZA" b="1" u="sng" dirty="0" smtClean="0"/>
              <a:t>Budget</a:t>
            </a:r>
            <a:r>
              <a:rPr lang="en-ZA" b="1" u="sng" dirty="0"/>
              <a:t>: </a:t>
            </a:r>
            <a:endParaRPr lang="en-ZA" b="1" u="sng" dirty="0" smtClean="0"/>
          </a:p>
          <a:p>
            <a:pPr marL="0" indent="0">
              <a:buNone/>
            </a:pPr>
            <a:endParaRPr lang="en-ZA" u="sng" dirty="0"/>
          </a:p>
          <a:p>
            <a:pPr marL="0" indent="0">
              <a:buNone/>
            </a:pPr>
            <a:r>
              <a:rPr lang="en-ZA" b="1" i="1" dirty="0"/>
              <a:t>Notable </a:t>
            </a:r>
            <a:r>
              <a:rPr lang="en-ZA" b="1" i="1" dirty="0" smtClean="0"/>
              <a:t>Increases </a:t>
            </a:r>
            <a:r>
              <a:rPr lang="en-ZA" i="1" dirty="0" smtClean="0"/>
              <a:t>: </a:t>
            </a:r>
            <a:endParaRPr lang="en-ZA" i="1" dirty="0"/>
          </a:p>
          <a:p>
            <a:pPr marL="0" indent="0">
              <a:buNone/>
            </a:pPr>
            <a:r>
              <a:rPr lang="en-ZA" dirty="0"/>
              <a:t>Allocation </a:t>
            </a:r>
            <a:r>
              <a:rPr lang="en-ZA" dirty="0" smtClean="0"/>
              <a:t>increases from R238.4 to R385.9m by R147.5m or 55.35% increase in real terms.</a:t>
            </a:r>
            <a:endParaRPr lang="en-ZA" dirty="0"/>
          </a:p>
          <a:p>
            <a:pPr marL="0" indent="0">
              <a:buNone/>
            </a:pPr>
            <a:r>
              <a:rPr lang="en-GB" dirty="0"/>
              <a:t>Socio-economic Support </a:t>
            </a:r>
            <a:r>
              <a:rPr lang="en-GB" dirty="0" smtClean="0"/>
              <a:t>Management increase by R123m to R256,9m.</a:t>
            </a:r>
          </a:p>
          <a:p>
            <a:pPr marL="0" indent="0">
              <a:buNone/>
            </a:pPr>
            <a:r>
              <a:rPr lang="en-GB" dirty="0" smtClean="0"/>
              <a:t>Healthcare </a:t>
            </a:r>
            <a:r>
              <a:rPr lang="en-GB" dirty="0"/>
              <a:t>and Wellbeing Support </a:t>
            </a:r>
            <a:r>
              <a:rPr lang="en-GB" dirty="0" smtClean="0"/>
              <a:t>by R22.6m to R111.6m.</a:t>
            </a:r>
          </a:p>
          <a:p>
            <a:pPr marL="0" indent="0">
              <a:buNone/>
            </a:pPr>
            <a:r>
              <a:rPr lang="en-GB" dirty="0" smtClean="0"/>
              <a:t>Database &amp; Benefits Management by R1.8m to R17.3m.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Increase welcomed as the main service delivery programme - disburses </a:t>
            </a:r>
            <a:r>
              <a:rPr lang="en-GB" dirty="0"/>
              <a:t>eight of the eleven Military Veterans’ </a:t>
            </a:r>
            <a:r>
              <a:rPr lang="en-GB" dirty="0" smtClean="0"/>
              <a:t>benefits.</a:t>
            </a:r>
          </a:p>
          <a:p>
            <a:pPr marL="0" indent="0">
              <a:buNone/>
            </a:pPr>
            <a:endParaRPr lang="en-ZA" i="1" dirty="0" smtClean="0"/>
          </a:p>
          <a:p>
            <a:pPr marL="0" indent="0">
              <a:buNone/>
            </a:pPr>
            <a:endParaRPr lang="en-ZA" i="1" dirty="0" smtClean="0"/>
          </a:p>
          <a:p>
            <a:endParaRPr lang="en-ZA" dirty="0"/>
          </a:p>
          <a:p>
            <a:pPr lvl="0"/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76" y="29528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9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9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052" y="20960"/>
            <a:ext cx="9072835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Programme 2: Socio-economic Support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23" y="938932"/>
            <a:ext cx="11297400" cy="5417421"/>
          </a:xfrm>
        </p:spPr>
        <p:txBody>
          <a:bodyPr>
            <a:normAutofit fontScale="70000" lnSpcReduction="20000"/>
          </a:bodyPr>
          <a:lstStyle/>
          <a:p>
            <a:pPr lvl="0"/>
            <a:endParaRPr lang="en-ZA" i="1" dirty="0" smtClean="0"/>
          </a:p>
          <a:p>
            <a:pPr lvl="0" algn="just"/>
            <a:r>
              <a:rPr lang="en-ZA" sz="4000" dirty="0"/>
              <a:t>Output indicator </a:t>
            </a:r>
            <a:r>
              <a:rPr lang="en-ZA" sz="4000" dirty="0" smtClean="0"/>
              <a:t>“</a:t>
            </a:r>
            <a:r>
              <a:rPr lang="en-ZA" sz="4000" i="1" dirty="0"/>
              <a:t>Number of military veterans who are verified and captured on the national military veterans’ database</a:t>
            </a:r>
            <a:r>
              <a:rPr lang="en-ZA" sz="4000" dirty="0"/>
              <a:t>” has been amended to the “</a:t>
            </a:r>
            <a:r>
              <a:rPr lang="en-ZA" sz="4000" i="1" dirty="0"/>
              <a:t>Number of approved Non-statutory forces received from the verification panel for inclusion in the Database</a:t>
            </a:r>
            <a:r>
              <a:rPr lang="en-ZA" sz="4000" dirty="0"/>
              <a:t>.” </a:t>
            </a:r>
            <a:r>
              <a:rPr lang="en-ZA" sz="4000" dirty="0" smtClean="0"/>
              <a:t>Reason?</a:t>
            </a:r>
          </a:p>
          <a:p>
            <a:pPr lvl="0" algn="just"/>
            <a:r>
              <a:rPr lang="en-ZA" sz="4000" i="1" dirty="0" smtClean="0"/>
              <a:t>Compensation </a:t>
            </a:r>
            <a:r>
              <a:rPr lang="en-ZA" sz="4000" i="1" dirty="0"/>
              <a:t>benefit</a:t>
            </a:r>
            <a:r>
              <a:rPr lang="en-ZA" sz="4000" dirty="0"/>
              <a:t> </a:t>
            </a:r>
            <a:r>
              <a:rPr lang="en-ZA" sz="4000" dirty="0" smtClean="0"/>
              <a:t>decreased from </a:t>
            </a:r>
            <a:r>
              <a:rPr lang="en-ZA" sz="4000" dirty="0"/>
              <a:t>200 to 100. </a:t>
            </a:r>
            <a:r>
              <a:rPr lang="en-ZA" sz="4000" dirty="0" smtClean="0"/>
              <a:t>Why migrate to GPAA?</a:t>
            </a:r>
          </a:p>
          <a:p>
            <a:pPr lvl="0" algn="just"/>
            <a:r>
              <a:rPr lang="en-ZA" sz="4000" dirty="0" smtClean="0"/>
              <a:t>No new </a:t>
            </a:r>
            <a:r>
              <a:rPr lang="en-ZA" sz="4000" dirty="0"/>
              <a:t>applicants </a:t>
            </a:r>
            <a:r>
              <a:rPr lang="en-ZA" sz="4000" dirty="0" smtClean="0"/>
              <a:t>for </a:t>
            </a:r>
            <a:r>
              <a:rPr lang="en-ZA" sz="4000" i="1" dirty="0" smtClean="0"/>
              <a:t>education </a:t>
            </a:r>
            <a:r>
              <a:rPr lang="en-ZA" sz="4000" i="1" dirty="0"/>
              <a:t>benefit</a:t>
            </a:r>
            <a:r>
              <a:rPr lang="en-ZA" sz="4000" dirty="0"/>
              <a:t> as the academic year has been extended to early/mid </a:t>
            </a:r>
            <a:r>
              <a:rPr lang="en-ZA" sz="4000" dirty="0" smtClean="0"/>
              <a:t>FY2021 - what are plans to address/support students?</a:t>
            </a:r>
          </a:p>
          <a:p>
            <a:pPr lvl="0" algn="just"/>
            <a:r>
              <a:rPr lang="en-ZA" sz="4000" dirty="0" smtClean="0"/>
              <a:t>200 </a:t>
            </a:r>
            <a:r>
              <a:rPr lang="en-ZA" sz="4000" dirty="0"/>
              <a:t>military veterans participating in the </a:t>
            </a:r>
            <a:r>
              <a:rPr lang="en-ZA" sz="4000" i="1" dirty="0"/>
              <a:t>subsidised public transport benefit</a:t>
            </a:r>
            <a:r>
              <a:rPr lang="en-ZA" sz="4000" dirty="0"/>
              <a:t> </a:t>
            </a:r>
            <a:r>
              <a:rPr lang="en-ZA" sz="4000" dirty="0" smtClean="0"/>
              <a:t>pilot, welcomed – vs previous year stated 600 will be assisted this year – DMV should explain why change from 600 to a pilot of 200.</a:t>
            </a:r>
          </a:p>
          <a:p>
            <a:pPr algn="just"/>
            <a:r>
              <a:rPr lang="en-ZA" sz="4000" dirty="0"/>
              <a:t>Why has the target of </a:t>
            </a:r>
            <a:r>
              <a:rPr lang="en-ZA" sz="4000" i="1" dirty="0"/>
              <a:t>dedicated counselling services</a:t>
            </a:r>
            <a:r>
              <a:rPr lang="en-ZA" sz="4000" dirty="0"/>
              <a:t> been halved (from 1000 to 500) in comparison with the previous </a:t>
            </a:r>
            <a:r>
              <a:rPr lang="en-ZA" sz="4000" dirty="0" smtClean="0"/>
              <a:t>APP?</a:t>
            </a:r>
            <a:endParaRPr lang="en-ZA" i="1" dirty="0"/>
          </a:p>
          <a:p>
            <a:pPr marL="0" indent="0">
              <a:buNone/>
            </a:pPr>
            <a:endParaRPr lang="en-ZA" i="1" dirty="0" smtClean="0"/>
          </a:p>
          <a:p>
            <a:pPr marL="0" indent="0">
              <a:buNone/>
            </a:pPr>
            <a:endParaRPr lang="en-ZA" i="1" dirty="0" smtClean="0"/>
          </a:p>
          <a:p>
            <a:endParaRPr lang="en-ZA" dirty="0"/>
          </a:p>
          <a:p>
            <a:pPr lvl="0"/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D1B91D83-34EB-A744-81D0-D8E8519C4AE3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676" y="29528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ZA" b="1" dirty="0">
                <a:solidFill>
                  <a:srgbClr val="ED7D31"/>
                </a:solidFill>
                <a:latin typeface="Calibri" panose="020F0502020204030204"/>
              </a:rPr>
              <a:t>Analysis, p. </a:t>
            </a:r>
            <a:r>
              <a:rPr lang="en-ZA" b="1" dirty="0" smtClean="0">
                <a:solidFill>
                  <a:srgbClr val="ED7D31"/>
                </a:solidFill>
                <a:latin typeface="Calibri" panose="020F0502020204030204"/>
              </a:rPr>
              <a:t>9</a:t>
            </a:r>
            <a:endParaRPr lang="en-ZA" b="1" dirty="0">
              <a:solidFill>
                <a:srgbClr val="ED7D3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4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195</TotalTime>
  <Words>1372</Words>
  <Application>Microsoft Office PowerPoint</Application>
  <PresentationFormat>Custom</PresentationFormat>
  <Paragraphs>314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Scope</vt:lpstr>
      <vt:lpstr>Foreword by Minister </vt:lpstr>
      <vt:lpstr>DMV ANNUAL PERFORMANCE PLAN 2021</vt:lpstr>
      <vt:lpstr>Key risks and mitigations</vt:lpstr>
      <vt:lpstr>Budget summary</vt:lpstr>
      <vt:lpstr>Programme 1: Administration</vt:lpstr>
      <vt:lpstr>Programme 2: Socio-economic Support</vt:lpstr>
      <vt:lpstr>Programme 2: Socio-economic Support</vt:lpstr>
      <vt:lpstr>Programme 3: Empowerment &amp; Stakeholder Management</vt:lpstr>
      <vt:lpstr>Programme 3: Empowerment &amp; Stakeholder Management</vt:lpstr>
      <vt:lpstr>HUMAN RESOURCES </vt:lpstr>
      <vt:lpstr>Key points</vt:lpstr>
      <vt:lpstr>Slide 14</vt:lpstr>
    </vt:vector>
  </TitlesOfParts>
  <Company>Parliament of the Republic  of South Africa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Daniels</dc:creator>
  <cp:lastModifiedBy>USER</cp:lastModifiedBy>
  <cp:revision>23</cp:revision>
  <dcterms:created xsi:type="dcterms:W3CDTF">2021-05-03T07:26:59Z</dcterms:created>
  <dcterms:modified xsi:type="dcterms:W3CDTF">2021-05-05T14:21:42Z</dcterms:modified>
</cp:coreProperties>
</file>