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theme/themeOverride12.xml" ContentType="application/vnd.openxmlformats-officedocument.themeOverr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tableStyles.xml" ContentType="application/vnd.openxmlformats-officedocument.presentationml.tableStyles+xml"/>
  <Override PartName="/ppt/theme/themeOverride39.xml" ContentType="application/vnd.openxmlformats-officedocument.themeOverride+xml"/>
  <Override PartName="/ppt/theme/themeOverride17.xml" ContentType="application/vnd.openxmlformats-officedocument.themeOverride+xml"/>
  <Override PartName="/ppt/theme/themeOverride28.xml" ContentType="application/vnd.openxmlformats-officedocument.themeOverride+xml"/>
  <Override PartName="/ppt/notesSlides/notesSlide12.xml" ContentType="application/vnd.openxmlformats-officedocument.presentationml.notesSlide+xml"/>
  <Override PartName="/ppt/theme/themeOverride46.xml" ContentType="application/vnd.openxmlformats-officedocument.themeOverride+xml"/>
  <Override PartName="/ppt/theme/themeOverride24.xml" ContentType="application/vnd.openxmlformats-officedocument.themeOverride+xml"/>
  <Override PartName="/ppt/theme/themeOverride35.xml" ContentType="application/vnd.openxmlformats-officedocument.themeOverride+xml"/>
  <Override PartName="/ppt/notesSlides/notesSlide7.xml" ContentType="application/vnd.openxmlformats-officedocument.presentationml.notesSlide+xml"/>
  <Default Extension="xlsx" ContentType="application/vnd.openxmlformats-officedocument.spreadsheetml.sheet"/>
  <Override PartName="/ppt/theme/themeOverride53.xml" ContentType="application/vnd.openxmlformats-officedocument.themeOverr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theme/themeOverride42.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Override20.xml" ContentType="application/vnd.openxmlformats-officedocument.themeOverride+xml"/>
  <Override PartName="/ppt/theme/themeOverride31.xml" ContentType="application/vnd.openxmlformats-officedocument.themeOverride+xml"/>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heme/themeOverride2.xml" ContentType="application/vnd.openxmlformats-officedocument.themeOverride+xml"/>
  <Override PartName="/ppt/tags/tag1.xml" ContentType="application/vnd.openxmlformats-officedocument.presentationml.tags+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theme/themeOverride29.xml" ContentType="application/vnd.openxmlformats-officedocument.themeOverride+xml"/>
  <Override PartName="/ppt/notesSlides/notesSlide13.xml" ContentType="application/vnd.openxmlformats-officedocument.presentationml.notesSlide+xml"/>
  <Override PartName="/ppt/theme/themeOverride47.xml" ContentType="application/vnd.openxmlformats-officedocument.themeOverride+xml"/>
  <Override PartName="/ppt/slideLayouts/slideLayout10.xml" ContentType="application/vnd.openxmlformats-officedocument.presentationml.slideLayout+xml"/>
  <Override PartName="/ppt/theme/themeOverride18.xml" ContentType="application/vnd.openxmlformats-officedocument.themeOverride+xml"/>
  <Default Extension="vml" ContentType="application/vnd.openxmlformats-officedocument.vmlDrawing"/>
  <Override PartName="/ppt/theme/themeOverride36.xml" ContentType="application/vnd.openxmlformats-officedocument.themeOverr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theme/themeOverride25.xml" ContentType="application/vnd.openxmlformats-officedocument.themeOverride+xml"/>
  <Override PartName="/ppt/theme/themeOverride43.xml" ContentType="application/vnd.openxmlformats-officedocument.themeOverride+xml"/>
  <Override PartName="/ppt/theme/themeOverride54.xml" ContentType="application/vnd.openxmlformats-officedocument.themeOverride+xml"/>
  <Override PartName="/ppt/slides/slide49.xml" ContentType="application/vnd.openxmlformats-officedocument.presentationml.slide+xml"/>
  <Override PartName="/ppt/slides/slide78.xml" ContentType="application/vnd.openxmlformats-officedocument.presentationml.slide+xml"/>
  <Override PartName="/ppt/theme/themeOverride14.xml" ContentType="application/vnd.openxmlformats-officedocument.themeOverride+xml"/>
  <Override PartName="/ppt/theme/themeOverride32.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tags/tag6.xml" ContentType="application/vnd.openxmlformats-officedocument.presentationml.tags+xml"/>
  <Override PartName="/ppt/theme/themeOverride50.xml" ContentType="application/vnd.openxmlformats-officedocument.themeOverride+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Override PartName="/ppt/tags/tag2.xml" ContentType="application/vnd.openxmlformats-officedocument.presentationml.tags+xml"/>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Override19.xml" ContentType="application/vnd.openxmlformats-officedocument.themeOverride+xml"/>
  <Override PartName="/ppt/notesSlides/notesSlide14.xml" ContentType="application/vnd.openxmlformats-officedocument.presentationml.notesSlide+xml"/>
  <Override PartName="/ppt/theme/themeOverride48.xml" ContentType="application/vnd.openxmlformats-officedocument.themeOverride+xml"/>
  <Override PartName="/ppt/commentAuthors.xml" ContentType="application/vnd.openxmlformats-officedocument.presentationml.commentAuthors+xml"/>
  <Override PartName="/ppt/theme/themeOverride37.xml" ContentType="application/vnd.openxmlformats-officedocument.themeOverr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heme/themeOverride55.xml" ContentType="application/vnd.openxmlformats-officedocument.themeOverride+xml"/>
  <Override PartName="/ppt/slides/slide79.xml" ContentType="application/vnd.openxmlformats-officedocument.presentationml.slide+xml"/>
  <Override PartName="/ppt/theme/themeOverride15.xml" ContentType="application/vnd.openxmlformats-officedocument.themeOverride+xml"/>
  <Override PartName="/ppt/theme/themeOverride26.xml" ContentType="application/vnd.openxmlformats-officedocument.themeOverride+xml"/>
  <Override PartName="/ppt/notesSlides/notesSlide10.xml" ContentType="application/vnd.openxmlformats-officedocument.presentationml.notesSlide+xml"/>
  <Override PartName="/ppt/theme/themeOverride44.xml" ContentType="application/vnd.openxmlformats-officedocument.themeOverr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theme/themeOverride22.xml" ContentType="application/vnd.openxmlformats-officedocument.themeOverride+xml"/>
  <Override PartName="/ppt/theme/themeOverride33.xml" ContentType="application/vnd.openxmlformats-officedocument.themeOverride+xml"/>
  <Override PartName="/ppt/notesSlides/notesSlide5.xml" ContentType="application/vnd.openxmlformats-officedocument.presentationml.notesSlide+xml"/>
  <Override PartName="/ppt/theme/themeOverride51.xml" ContentType="application/vnd.openxmlformats-officedocument.themeOverr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theme/themeOverride40.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theme/themeOverride4.xml" ContentType="application/vnd.openxmlformats-officedocument.themeOverride+xml"/>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theme/themeOverride38.xml" ContentType="application/vnd.openxmlformats-officedocument.themeOverride+xml"/>
  <Override PartName="/ppt/theme/themeOverride49.xml" ContentType="application/vnd.openxmlformats-officedocument.themeOverride+xml"/>
  <Override PartName="/ppt/notesSlides/notesSlide22.xml" ContentType="application/vnd.openxmlformats-officedocument.presentationml.notesSlide+xml"/>
  <Override PartName="/ppt/theme/themeOverride27.xml" ContentType="application/vnd.openxmlformats-officedocument.themeOverride+xml"/>
  <Override PartName="/ppt/notesSlides/notesSlide11.xml" ContentType="application/vnd.openxmlformats-officedocument.presentationml.notesSlide+xml"/>
  <Override PartName="/ppt/theme/themeOverride45.xml" ContentType="application/vnd.openxmlformats-officedocument.themeOverride+xml"/>
  <Override PartName="/ppt/theme/themeOverride16.xml" ContentType="application/vnd.openxmlformats-officedocument.themeOverride+xml"/>
  <Override PartName="/ppt/theme/themeOverride34.xml" ContentType="application/vnd.openxmlformats-officedocument.themeOverr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theme/themeOverride9.xml" ContentType="application/vnd.openxmlformats-officedocument.themeOverride+xml"/>
  <Override PartName="/ppt/theme/themeOverride23.xml" ContentType="application/vnd.openxmlformats-officedocument.themeOverride+xml"/>
  <Override PartName="/ppt/theme/themeOverride41.xml" ContentType="application/vnd.openxmlformats-officedocument.themeOverride+xml"/>
  <Override PartName="/ppt/theme/themeOverride52.xml" ContentType="application/vnd.openxmlformats-officedocument.themeOverride+xml"/>
  <Override PartName="/ppt/slides/slide29.xml" ContentType="application/vnd.openxmlformats-officedocument.presentationml.slide+xml"/>
  <Override PartName="/ppt/slides/slide76.xml" ContentType="application/vnd.openxmlformats-officedocument.presentationml.slide+xml"/>
  <Override PartName="/ppt/theme/themeOverride30.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Override5.xml" ContentType="application/vnd.openxmlformats-officedocument.themeOverride+xml"/>
  <Override PartName="/ppt/tags/tag4.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9"/>
  </p:notesMasterIdLst>
  <p:sldIdLst>
    <p:sldId id="256" r:id="rId3"/>
    <p:sldId id="975" r:id="rId4"/>
    <p:sldId id="316" r:id="rId5"/>
    <p:sldId id="317" r:id="rId6"/>
    <p:sldId id="318" r:id="rId7"/>
    <p:sldId id="319" r:id="rId8"/>
    <p:sldId id="320" r:id="rId9"/>
    <p:sldId id="321" r:id="rId10"/>
    <p:sldId id="322" r:id="rId11"/>
    <p:sldId id="324" r:id="rId12"/>
    <p:sldId id="325" r:id="rId13"/>
    <p:sldId id="326" r:id="rId14"/>
    <p:sldId id="327" r:id="rId15"/>
    <p:sldId id="328" r:id="rId16"/>
    <p:sldId id="330" r:id="rId17"/>
    <p:sldId id="332" r:id="rId18"/>
    <p:sldId id="333" r:id="rId19"/>
    <p:sldId id="335" r:id="rId20"/>
    <p:sldId id="337" r:id="rId21"/>
    <p:sldId id="339" r:id="rId22"/>
    <p:sldId id="341" r:id="rId23"/>
    <p:sldId id="344" r:id="rId24"/>
    <p:sldId id="346" r:id="rId25"/>
    <p:sldId id="348" r:id="rId26"/>
    <p:sldId id="350" r:id="rId27"/>
    <p:sldId id="353" r:id="rId28"/>
    <p:sldId id="355" r:id="rId29"/>
    <p:sldId id="973" r:id="rId30"/>
    <p:sldId id="974" r:id="rId31"/>
    <p:sldId id="356" r:id="rId32"/>
    <p:sldId id="359" r:id="rId33"/>
    <p:sldId id="361" r:id="rId34"/>
    <p:sldId id="362" r:id="rId35"/>
    <p:sldId id="363" r:id="rId36"/>
    <p:sldId id="364" r:id="rId37"/>
    <p:sldId id="365" r:id="rId38"/>
    <p:sldId id="370" r:id="rId39"/>
    <p:sldId id="366" r:id="rId40"/>
    <p:sldId id="371" r:id="rId41"/>
    <p:sldId id="367" r:id="rId42"/>
    <p:sldId id="368" r:id="rId43"/>
    <p:sldId id="369" r:id="rId44"/>
    <p:sldId id="311" r:id="rId45"/>
    <p:sldId id="836" r:id="rId46"/>
    <p:sldId id="958" r:id="rId47"/>
    <p:sldId id="878" r:id="rId48"/>
    <p:sldId id="964" r:id="rId49"/>
    <p:sldId id="858" r:id="rId50"/>
    <p:sldId id="879" r:id="rId51"/>
    <p:sldId id="841" r:id="rId52"/>
    <p:sldId id="965" r:id="rId53"/>
    <p:sldId id="859" r:id="rId54"/>
    <p:sldId id="880" r:id="rId55"/>
    <p:sldId id="966" r:id="rId56"/>
    <p:sldId id="959" r:id="rId57"/>
    <p:sldId id="861" r:id="rId58"/>
    <p:sldId id="967" r:id="rId59"/>
    <p:sldId id="968" r:id="rId60"/>
    <p:sldId id="969" r:id="rId61"/>
    <p:sldId id="962" r:id="rId62"/>
    <p:sldId id="863" r:id="rId63"/>
    <p:sldId id="970" r:id="rId64"/>
    <p:sldId id="865" r:id="rId65"/>
    <p:sldId id="961" r:id="rId66"/>
    <p:sldId id="971" r:id="rId67"/>
    <p:sldId id="867" r:id="rId68"/>
    <p:sldId id="972" r:id="rId69"/>
    <p:sldId id="868" r:id="rId70"/>
    <p:sldId id="882" r:id="rId71"/>
    <p:sldId id="870" r:id="rId72"/>
    <p:sldId id="398" r:id="rId73"/>
    <p:sldId id="977" r:id="rId74"/>
    <p:sldId id="978" r:id="rId75"/>
    <p:sldId id="979" r:id="rId76"/>
    <p:sldId id="980" r:id="rId77"/>
    <p:sldId id="981" r:id="rId78"/>
    <p:sldId id="982" r:id="rId79"/>
    <p:sldId id="983" r:id="rId80"/>
    <p:sldId id="984" r:id="rId81"/>
    <p:sldId id="985" r:id="rId82"/>
    <p:sldId id="986" r:id="rId83"/>
    <p:sldId id="987" r:id="rId84"/>
    <p:sldId id="988" r:id="rId85"/>
    <p:sldId id="989" r:id="rId86"/>
    <p:sldId id="990" r:id="rId87"/>
    <p:sldId id="388" r:id="rId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qobile Khanyile" initials="NK" lastIdx="1" clrIdx="0">
    <p:extLst>
      <p:ext uri="{19B8F6BF-5375-455C-9EA6-DF929625EA0E}">
        <p15:presenceInfo xmlns="" xmlns:p15="http://schemas.microsoft.com/office/powerpoint/2012/main" userId="S::Nqobile.Khanyile@dmr.gov.za::c3d7e299-d174-477d-87be-b2050003b6d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88" autoAdjust="0"/>
    <p:restoredTop sz="94249" autoAdjust="0"/>
  </p:normalViewPr>
  <p:slideViewPr>
    <p:cSldViewPr snapToGrid="0">
      <p:cViewPr varScale="1">
        <p:scale>
          <a:sx n="69" d="100"/>
          <a:sy n="69" d="100"/>
        </p:scale>
        <p:origin x="-654" y="-96"/>
      </p:cViewPr>
      <p:guideLst>
        <p:guide orient="horz" pos="2160"/>
        <p:guide pos="3840"/>
      </p:guideLst>
    </p:cSldViewPr>
  </p:slideViewPr>
  <p:outlineViewPr>
    <p:cViewPr>
      <p:scale>
        <a:sx n="33" d="100"/>
        <a:sy n="33" d="100"/>
      </p:scale>
      <p:origin x="0" y="-7968"/>
    </p:cViewPr>
  </p:outlineViewPr>
  <p:notesTextViewPr>
    <p:cViewPr>
      <p:scale>
        <a:sx n="1" d="1"/>
        <a:sy n="1" d="1"/>
      </p:scale>
      <p:origin x="0" y="0"/>
    </p:cViewPr>
  </p:notesTextViewPr>
  <p:sorterViewPr>
    <p:cViewPr>
      <p:scale>
        <a:sx n="70" d="100"/>
        <a:sy n="7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commentAuthors" Target="commentAuthor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E4EB1D-218E-4E9E-8983-B1BA80ACA544}" type="datetimeFigureOut">
              <a:rPr lang="en-US" smtClean="0"/>
              <a:pPr/>
              <a:t>5/6/2021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A4B587-D6A2-45A0-885C-DCAF2D40FB78}" type="slidenum">
              <a:rPr lang="en-US" smtClean="0"/>
              <a:pPr/>
              <a:t>‹#›</a:t>
            </a:fld>
            <a:endParaRPr lang="en-US"/>
          </a:p>
        </p:txBody>
      </p:sp>
    </p:spTree>
    <p:extLst>
      <p:ext uri="{BB962C8B-B14F-4D97-AF65-F5344CB8AC3E}">
        <p14:creationId xmlns="" xmlns:p14="http://schemas.microsoft.com/office/powerpoint/2010/main" val="1140229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A4B587-D6A2-45A0-885C-DCAF2D40FB78}" type="slidenum">
              <a:rPr lang="en-US" smtClean="0"/>
              <a:pPr/>
              <a:t>2</a:t>
            </a:fld>
            <a:endParaRPr lang="en-US"/>
          </a:p>
        </p:txBody>
      </p:sp>
    </p:spTree>
    <p:extLst>
      <p:ext uri="{BB962C8B-B14F-4D97-AF65-F5344CB8AC3E}">
        <p14:creationId xmlns="" xmlns:p14="http://schemas.microsoft.com/office/powerpoint/2010/main" val="4246446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4B587-D6A2-45A0-885C-DCAF2D40FB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3250925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4B587-D6A2-45A0-885C-DCAF2D40FB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3932145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4B587-D6A2-45A0-885C-DCAF2D40FB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907187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4B587-D6A2-45A0-885C-DCAF2D40FB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3825096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4B587-D6A2-45A0-885C-DCAF2D40FB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3625763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4B587-D6A2-45A0-885C-DCAF2D40FB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3484000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4B587-D6A2-45A0-885C-DCAF2D40FB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3142781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4B587-D6A2-45A0-885C-DCAF2D40FB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2802120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4B587-D6A2-45A0-885C-DCAF2D40FB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2740969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4B587-D6A2-45A0-885C-DCAF2D40FB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801119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defTabSz="560625">
              <a:defRPr/>
            </a:pPr>
            <a:fld id="{EB2B0DCA-3115-4930-9966-8F74BC3DB468}" type="slidenum">
              <a:rPr lang="en-US">
                <a:solidFill>
                  <a:prstClr val="black"/>
                </a:solidFill>
                <a:latin typeface="Calibri"/>
              </a:rPr>
              <a:pPr defTabSz="560625">
                <a:defRPr/>
              </a:pPr>
              <a:t>42</a:t>
            </a:fld>
            <a:endParaRPr lang="en-US" dirty="0">
              <a:solidFill>
                <a:prstClr val="black"/>
              </a:solidFill>
              <a:latin typeface="Calibri"/>
            </a:endParaRPr>
          </a:p>
        </p:txBody>
      </p:sp>
    </p:spTree>
    <p:extLst>
      <p:ext uri="{BB962C8B-B14F-4D97-AF65-F5344CB8AC3E}">
        <p14:creationId xmlns="" xmlns:p14="http://schemas.microsoft.com/office/powerpoint/2010/main" val="1904907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4B587-D6A2-45A0-885C-DCAF2D40FB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1998465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4B587-D6A2-45A0-885C-DCAF2D40FB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2029934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4B587-D6A2-45A0-885C-DCAF2D40FB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2589471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4B587-D6A2-45A0-885C-DCAF2D40FB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2610170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4B587-D6A2-45A0-885C-DCAF2D40FB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7101663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A4B587-D6A2-45A0-885C-DCAF2D40FB78}" type="slidenum">
              <a:rPr lang="en-US" smtClean="0"/>
              <a:pPr/>
              <a:t>86</a:t>
            </a:fld>
            <a:endParaRPr lang="en-US"/>
          </a:p>
        </p:txBody>
      </p:sp>
    </p:spTree>
    <p:extLst>
      <p:ext uri="{BB962C8B-B14F-4D97-AF65-F5344CB8AC3E}">
        <p14:creationId xmlns="" xmlns:p14="http://schemas.microsoft.com/office/powerpoint/2010/main" val="3340611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A4B587-D6A2-45A0-885C-DCAF2D40FB78}" type="slidenum">
              <a:rPr lang="en-US" smtClean="0"/>
              <a:pPr/>
              <a:t>43</a:t>
            </a:fld>
            <a:endParaRPr lang="en-US"/>
          </a:p>
        </p:txBody>
      </p:sp>
    </p:spTree>
    <p:extLst>
      <p:ext uri="{BB962C8B-B14F-4D97-AF65-F5344CB8AC3E}">
        <p14:creationId xmlns="" xmlns:p14="http://schemas.microsoft.com/office/powerpoint/2010/main" val="923970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4B587-D6A2-45A0-885C-DCAF2D40FB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2897975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A4B587-D6A2-45A0-885C-DCAF2D40FB78}" type="slidenum">
              <a:rPr lang="en-US" smtClean="0"/>
              <a:pPr/>
              <a:t>51</a:t>
            </a:fld>
            <a:endParaRPr lang="en-US"/>
          </a:p>
        </p:txBody>
      </p:sp>
    </p:spTree>
    <p:extLst>
      <p:ext uri="{BB962C8B-B14F-4D97-AF65-F5344CB8AC3E}">
        <p14:creationId xmlns="" xmlns:p14="http://schemas.microsoft.com/office/powerpoint/2010/main" val="3030816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4B587-D6A2-45A0-885C-DCAF2D40FB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2865114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4B587-D6A2-45A0-885C-DCAF2D40FB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493338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2B0DCA-3115-4930-9966-8F74BC3DB4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4128154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4B587-D6A2-45A0-885C-DCAF2D40FB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3409726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5447E6-0829-4A74-8C15-F3FD35809B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 xmlns:a16="http://schemas.microsoft.com/office/drawing/2014/main" id="{CA7BB429-2E8F-4E0C-A44C-0CF90AAFA2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 xmlns:a16="http://schemas.microsoft.com/office/drawing/2014/main" id="{B54560A4-07CC-4F19-9E48-8E235B97BBD3}"/>
              </a:ext>
            </a:extLst>
          </p:cNvPr>
          <p:cNvSpPr>
            <a:spLocks noGrp="1"/>
          </p:cNvSpPr>
          <p:nvPr>
            <p:ph type="dt" sz="half" idx="10"/>
          </p:nvPr>
        </p:nvSpPr>
        <p:spPr/>
        <p:txBody>
          <a:bodyPr/>
          <a:lstStyle/>
          <a:p>
            <a:fld id="{2A6434C0-3FA5-4F29-9AC8-23689A7F31BB}" type="datetimeFigureOut">
              <a:rPr lang="en-ZA" smtClean="0"/>
              <a:pPr/>
              <a:t>2021/05/06</a:t>
            </a:fld>
            <a:endParaRPr lang="en-ZA"/>
          </a:p>
        </p:txBody>
      </p:sp>
      <p:sp>
        <p:nvSpPr>
          <p:cNvPr id="5" name="Footer Placeholder 4">
            <a:extLst>
              <a:ext uri="{FF2B5EF4-FFF2-40B4-BE49-F238E27FC236}">
                <a16:creationId xmlns="" xmlns:a16="http://schemas.microsoft.com/office/drawing/2014/main" id="{CEFE646A-B0E3-4449-97CD-9265C7605A2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 xmlns:a16="http://schemas.microsoft.com/office/drawing/2014/main" id="{1A166C1D-DDD1-4409-BEED-441EC5DB668A}"/>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 xmlns:p14="http://schemas.microsoft.com/office/powerpoint/2010/main" val="4006377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5BB8C9-5F07-4713-88F5-ADF9F3C84E8F}"/>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 xmlns:a16="http://schemas.microsoft.com/office/drawing/2014/main" id="{AECA7005-19DE-45DF-8819-1B924DF39A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 xmlns:a16="http://schemas.microsoft.com/office/drawing/2014/main" id="{157F1A46-068A-4CB7-A2DA-09D248E1BB77}"/>
              </a:ext>
            </a:extLst>
          </p:cNvPr>
          <p:cNvSpPr>
            <a:spLocks noGrp="1"/>
          </p:cNvSpPr>
          <p:nvPr>
            <p:ph type="dt" sz="half" idx="10"/>
          </p:nvPr>
        </p:nvSpPr>
        <p:spPr/>
        <p:txBody>
          <a:bodyPr/>
          <a:lstStyle/>
          <a:p>
            <a:fld id="{2A6434C0-3FA5-4F29-9AC8-23689A7F31BB}" type="datetimeFigureOut">
              <a:rPr lang="en-ZA" smtClean="0"/>
              <a:pPr/>
              <a:t>2021/05/06</a:t>
            </a:fld>
            <a:endParaRPr lang="en-ZA"/>
          </a:p>
        </p:txBody>
      </p:sp>
      <p:sp>
        <p:nvSpPr>
          <p:cNvPr id="5" name="Footer Placeholder 4">
            <a:extLst>
              <a:ext uri="{FF2B5EF4-FFF2-40B4-BE49-F238E27FC236}">
                <a16:creationId xmlns="" xmlns:a16="http://schemas.microsoft.com/office/drawing/2014/main" id="{128A0739-1BAD-4DDE-B4B1-9FE5B7F7527A}"/>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 xmlns:a16="http://schemas.microsoft.com/office/drawing/2014/main" id="{7113BCD1-2BF2-4CCF-9815-2F532AA672EC}"/>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 xmlns:p14="http://schemas.microsoft.com/office/powerpoint/2010/main" val="4211641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D0FC3A4-C088-4482-9AB1-B9603D2E67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 xmlns:a16="http://schemas.microsoft.com/office/drawing/2014/main" id="{1FF32A35-283C-42CC-852F-B5871D8529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 xmlns:a16="http://schemas.microsoft.com/office/drawing/2014/main" id="{AAC7D4CC-7B07-4CDE-9841-3E5C57F230E0}"/>
              </a:ext>
            </a:extLst>
          </p:cNvPr>
          <p:cNvSpPr>
            <a:spLocks noGrp="1"/>
          </p:cNvSpPr>
          <p:nvPr>
            <p:ph type="dt" sz="half" idx="10"/>
          </p:nvPr>
        </p:nvSpPr>
        <p:spPr/>
        <p:txBody>
          <a:bodyPr/>
          <a:lstStyle/>
          <a:p>
            <a:fld id="{2A6434C0-3FA5-4F29-9AC8-23689A7F31BB}" type="datetimeFigureOut">
              <a:rPr lang="en-ZA" smtClean="0"/>
              <a:pPr/>
              <a:t>2021/05/06</a:t>
            </a:fld>
            <a:endParaRPr lang="en-ZA"/>
          </a:p>
        </p:txBody>
      </p:sp>
      <p:sp>
        <p:nvSpPr>
          <p:cNvPr id="5" name="Footer Placeholder 4">
            <a:extLst>
              <a:ext uri="{FF2B5EF4-FFF2-40B4-BE49-F238E27FC236}">
                <a16:creationId xmlns="" xmlns:a16="http://schemas.microsoft.com/office/drawing/2014/main" id="{7A41B420-052B-46B9-8ED4-147B51C5273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 xmlns:a16="http://schemas.microsoft.com/office/drawing/2014/main" id="{E4ED89C9-467D-442C-A00F-764D2F873D96}"/>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 xmlns:p14="http://schemas.microsoft.com/office/powerpoint/2010/main" val="3706595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5447E6-0829-4A74-8C15-F3FD35809B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 xmlns:a16="http://schemas.microsoft.com/office/drawing/2014/main" id="{CA7BB429-2E8F-4E0C-A44C-0CF90AAFA2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 xmlns:a16="http://schemas.microsoft.com/office/drawing/2014/main" id="{B54560A4-07CC-4F19-9E48-8E235B97BBD3}"/>
              </a:ext>
            </a:extLst>
          </p:cNvPr>
          <p:cNvSpPr>
            <a:spLocks noGrp="1"/>
          </p:cNvSpPr>
          <p:nvPr>
            <p:ph type="dt" sz="half" idx="10"/>
          </p:nvPr>
        </p:nvSpPr>
        <p:spPr/>
        <p:txBody>
          <a:bodyPr/>
          <a:lstStyle/>
          <a:p>
            <a:fld id="{2A6434C0-3FA5-4F29-9AC8-23689A7F31BB}" type="datetimeFigureOut">
              <a:rPr lang="en-ZA" smtClean="0"/>
              <a:pPr/>
              <a:t>2021/05/06</a:t>
            </a:fld>
            <a:endParaRPr lang="en-ZA"/>
          </a:p>
        </p:txBody>
      </p:sp>
      <p:sp>
        <p:nvSpPr>
          <p:cNvPr id="5" name="Footer Placeholder 4">
            <a:extLst>
              <a:ext uri="{FF2B5EF4-FFF2-40B4-BE49-F238E27FC236}">
                <a16:creationId xmlns="" xmlns:a16="http://schemas.microsoft.com/office/drawing/2014/main" id="{CEFE646A-B0E3-4449-97CD-9265C7605A2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 xmlns:a16="http://schemas.microsoft.com/office/drawing/2014/main" id="{1A166C1D-DDD1-4409-BEED-441EC5DB668A}"/>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 xmlns:p14="http://schemas.microsoft.com/office/powerpoint/2010/main" val="3046667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06952F-8BA6-481F-A191-F8B72B1D3E12}"/>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 xmlns:a16="http://schemas.microsoft.com/office/drawing/2014/main" id="{90234F74-C535-43BE-AD57-B1C3C1B1C9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 xmlns:a16="http://schemas.microsoft.com/office/drawing/2014/main" id="{3EB2910F-23AC-49A0-879F-C853AFADB8CD}"/>
              </a:ext>
            </a:extLst>
          </p:cNvPr>
          <p:cNvSpPr>
            <a:spLocks noGrp="1"/>
          </p:cNvSpPr>
          <p:nvPr>
            <p:ph type="dt" sz="half" idx="10"/>
          </p:nvPr>
        </p:nvSpPr>
        <p:spPr/>
        <p:txBody>
          <a:bodyPr/>
          <a:lstStyle/>
          <a:p>
            <a:fld id="{2A6434C0-3FA5-4F29-9AC8-23689A7F31BB}" type="datetimeFigureOut">
              <a:rPr lang="en-ZA" smtClean="0"/>
              <a:pPr/>
              <a:t>2021/05/06</a:t>
            </a:fld>
            <a:endParaRPr lang="en-ZA"/>
          </a:p>
        </p:txBody>
      </p:sp>
      <p:sp>
        <p:nvSpPr>
          <p:cNvPr id="5" name="Footer Placeholder 4">
            <a:extLst>
              <a:ext uri="{FF2B5EF4-FFF2-40B4-BE49-F238E27FC236}">
                <a16:creationId xmlns="" xmlns:a16="http://schemas.microsoft.com/office/drawing/2014/main" id="{5AACB73B-378E-41FF-92F4-A7A1BBA52E0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 xmlns:a16="http://schemas.microsoft.com/office/drawing/2014/main" id="{7F17AF74-8177-4640-918E-E8662D4D9DB7}"/>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 xmlns:p14="http://schemas.microsoft.com/office/powerpoint/2010/main" val="2334650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F5F4D8-B012-447B-B76F-4BF6DF7AD3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 xmlns:a16="http://schemas.microsoft.com/office/drawing/2014/main" id="{64687EE2-3D28-47C7-A367-100130FF99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32981D4F-5F6C-4597-BC48-B0414D4AE159}"/>
              </a:ext>
            </a:extLst>
          </p:cNvPr>
          <p:cNvSpPr>
            <a:spLocks noGrp="1"/>
          </p:cNvSpPr>
          <p:nvPr>
            <p:ph type="dt" sz="half" idx="10"/>
          </p:nvPr>
        </p:nvSpPr>
        <p:spPr/>
        <p:txBody>
          <a:bodyPr/>
          <a:lstStyle/>
          <a:p>
            <a:fld id="{2A6434C0-3FA5-4F29-9AC8-23689A7F31BB}" type="datetimeFigureOut">
              <a:rPr lang="en-ZA" smtClean="0"/>
              <a:pPr/>
              <a:t>2021/05/06</a:t>
            </a:fld>
            <a:endParaRPr lang="en-ZA"/>
          </a:p>
        </p:txBody>
      </p:sp>
      <p:sp>
        <p:nvSpPr>
          <p:cNvPr id="5" name="Footer Placeholder 4">
            <a:extLst>
              <a:ext uri="{FF2B5EF4-FFF2-40B4-BE49-F238E27FC236}">
                <a16:creationId xmlns="" xmlns:a16="http://schemas.microsoft.com/office/drawing/2014/main" id="{40E2FA77-2CB1-41A7-8C31-5218C9AE464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 xmlns:a16="http://schemas.microsoft.com/office/drawing/2014/main" id="{C8BE2501-86E8-4D78-9895-73530501F894}"/>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 xmlns:p14="http://schemas.microsoft.com/office/powerpoint/2010/main" val="522609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E963D4-446F-4C41-9BD5-06CFD7AC5D6B}"/>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 xmlns:a16="http://schemas.microsoft.com/office/drawing/2014/main" id="{0C7B63BB-2563-49C9-A2E0-58ED07A0E5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 xmlns:a16="http://schemas.microsoft.com/office/drawing/2014/main" id="{02023206-94F7-4D31-9AEE-0E61E10E7F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 xmlns:a16="http://schemas.microsoft.com/office/drawing/2014/main" id="{B6C44C4E-2E69-4A69-9BE2-E1C14F0A5CB6}"/>
              </a:ext>
            </a:extLst>
          </p:cNvPr>
          <p:cNvSpPr>
            <a:spLocks noGrp="1"/>
          </p:cNvSpPr>
          <p:nvPr>
            <p:ph type="dt" sz="half" idx="10"/>
          </p:nvPr>
        </p:nvSpPr>
        <p:spPr/>
        <p:txBody>
          <a:bodyPr/>
          <a:lstStyle/>
          <a:p>
            <a:fld id="{2A6434C0-3FA5-4F29-9AC8-23689A7F31BB}" type="datetimeFigureOut">
              <a:rPr lang="en-ZA" smtClean="0"/>
              <a:pPr/>
              <a:t>2021/05/06</a:t>
            </a:fld>
            <a:endParaRPr lang="en-ZA"/>
          </a:p>
        </p:txBody>
      </p:sp>
      <p:sp>
        <p:nvSpPr>
          <p:cNvPr id="6" name="Footer Placeholder 5">
            <a:extLst>
              <a:ext uri="{FF2B5EF4-FFF2-40B4-BE49-F238E27FC236}">
                <a16:creationId xmlns="" xmlns:a16="http://schemas.microsoft.com/office/drawing/2014/main" id="{2E41441D-59E3-4B9A-ACD3-DD10E2999931}"/>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 xmlns:a16="http://schemas.microsoft.com/office/drawing/2014/main" id="{787F38A5-0750-48F3-8331-AEDE2482F559}"/>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 xmlns:p14="http://schemas.microsoft.com/office/powerpoint/2010/main" val="3823007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9E3CD9-3115-4EF9-B1A3-4459C9A415D8}"/>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 xmlns:a16="http://schemas.microsoft.com/office/drawing/2014/main" id="{EFCB3910-D2AA-4A2F-9FA3-C35C8AE1F6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25410843-D255-4D1A-B974-0C81902DBA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 xmlns:a16="http://schemas.microsoft.com/office/drawing/2014/main" id="{1856D055-F9BB-4DDD-9BEE-54CF311109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7E29268-F576-47A3-8871-AB9DC0E82A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 xmlns:a16="http://schemas.microsoft.com/office/drawing/2014/main" id="{B4F67342-2EC6-491F-BE0E-17F36A30B4D0}"/>
              </a:ext>
            </a:extLst>
          </p:cNvPr>
          <p:cNvSpPr>
            <a:spLocks noGrp="1"/>
          </p:cNvSpPr>
          <p:nvPr>
            <p:ph type="dt" sz="half" idx="10"/>
          </p:nvPr>
        </p:nvSpPr>
        <p:spPr/>
        <p:txBody>
          <a:bodyPr/>
          <a:lstStyle/>
          <a:p>
            <a:fld id="{2A6434C0-3FA5-4F29-9AC8-23689A7F31BB}" type="datetimeFigureOut">
              <a:rPr lang="en-ZA" smtClean="0"/>
              <a:pPr/>
              <a:t>2021/05/06</a:t>
            </a:fld>
            <a:endParaRPr lang="en-ZA"/>
          </a:p>
        </p:txBody>
      </p:sp>
      <p:sp>
        <p:nvSpPr>
          <p:cNvPr id="8" name="Footer Placeholder 7">
            <a:extLst>
              <a:ext uri="{FF2B5EF4-FFF2-40B4-BE49-F238E27FC236}">
                <a16:creationId xmlns="" xmlns:a16="http://schemas.microsoft.com/office/drawing/2014/main" id="{B5493597-D2C1-41AD-A890-95BD50C4FAC2}"/>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 xmlns:a16="http://schemas.microsoft.com/office/drawing/2014/main" id="{A3E92FD5-5F4F-4C8F-A0AA-5FA8F122A787}"/>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 xmlns:p14="http://schemas.microsoft.com/office/powerpoint/2010/main" val="15106973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8DA9C6-E6E8-481E-8942-F8CA7B17FD0E}"/>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 xmlns:a16="http://schemas.microsoft.com/office/drawing/2014/main" id="{BEE47EF2-2316-4F65-902B-F2B15238028C}"/>
              </a:ext>
            </a:extLst>
          </p:cNvPr>
          <p:cNvSpPr>
            <a:spLocks noGrp="1"/>
          </p:cNvSpPr>
          <p:nvPr>
            <p:ph type="dt" sz="half" idx="10"/>
          </p:nvPr>
        </p:nvSpPr>
        <p:spPr/>
        <p:txBody>
          <a:bodyPr/>
          <a:lstStyle/>
          <a:p>
            <a:fld id="{2A6434C0-3FA5-4F29-9AC8-23689A7F31BB}" type="datetimeFigureOut">
              <a:rPr lang="en-ZA" smtClean="0"/>
              <a:pPr/>
              <a:t>2021/05/06</a:t>
            </a:fld>
            <a:endParaRPr lang="en-ZA"/>
          </a:p>
        </p:txBody>
      </p:sp>
      <p:sp>
        <p:nvSpPr>
          <p:cNvPr id="4" name="Footer Placeholder 3">
            <a:extLst>
              <a:ext uri="{FF2B5EF4-FFF2-40B4-BE49-F238E27FC236}">
                <a16:creationId xmlns="" xmlns:a16="http://schemas.microsoft.com/office/drawing/2014/main" id="{763A4B20-144E-4046-9C91-309787456DDE}"/>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 xmlns:a16="http://schemas.microsoft.com/office/drawing/2014/main" id="{ED8A7A22-EDE9-46C1-9716-33A1142E6EDC}"/>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 xmlns:p14="http://schemas.microsoft.com/office/powerpoint/2010/main" val="4090606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88E683D-493E-4934-8827-E5B2D2E6071B}"/>
              </a:ext>
            </a:extLst>
          </p:cNvPr>
          <p:cNvSpPr>
            <a:spLocks noGrp="1"/>
          </p:cNvSpPr>
          <p:nvPr>
            <p:ph type="dt" sz="half" idx="10"/>
          </p:nvPr>
        </p:nvSpPr>
        <p:spPr/>
        <p:txBody>
          <a:bodyPr/>
          <a:lstStyle/>
          <a:p>
            <a:fld id="{2A6434C0-3FA5-4F29-9AC8-23689A7F31BB}" type="datetimeFigureOut">
              <a:rPr lang="en-ZA" smtClean="0"/>
              <a:pPr/>
              <a:t>2021/05/06</a:t>
            </a:fld>
            <a:endParaRPr lang="en-ZA"/>
          </a:p>
        </p:txBody>
      </p:sp>
      <p:sp>
        <p:nvSpPr>
          <p:cNvPr id="3" name="Footer Placeholder 2">
            <a:extLst>
              <a:ext uri="{FF2B5EF4-FFF2-40B4-BE49-F238E27FC236}">
                <a16:creationId xmlns="" xmlns:a16="http://schemas.microsoft.com/office/drawing/2014/main" id="{9607A2B4-E164-4AD0-BF5F-8ACC9EC5249D}"/>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 xmlns:a16="http://schemas.microsoft.com/office/drawing/2014/main" id="{C4253B74-EA1C-4DB1-8941-1B2714EA74B3}"/>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 xmlns:p14="http://schemas.microsoft.com/office/powerpoint/2010/main" val="1270585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075375-FF3B-4ADA-A296-C2F9A5D0FC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 xmlns:a16="http://schemas.microsoft.com/office/drawing/2014/main" id="{D29406C2-AD54-493D-A3BE-5F2DC630FB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 xmlns:a16="http://schemas.microsoft.com/office/drawing/2014/main" id="{56D9CA76-E679-4015-9066-855BA23971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3982DC9-E6EA-47DC-A287-3ECE796432CF}"/>
              </a:ext>
            </a:extLst>
          </p:cNvPr>
          <p:cNvSpPr>
            <a:spLocks noGrp="1"/>
          </p:cNvSpPr>
          <p:nvPr>
            <p:ph type="dt" sz="half" idx="10"/>
          </p:nvPr>
        </p:nvSpPr>
        <p:spPr/>
        <p:txBody>
          <a:bodyPr/>
          <a:lstStyle/>
          <a:p>
            <a:fld id="{2A6434C0-3FA5-4F29-9AC8-23689A7F31BB}" type="datetimeFigureOut">
              <a:rPr lang="en-ZA" smtClean="0"/>
              <a:pPr/>
              <a:t>2021/05/06</a:t>
            </a:fld>
            <a:endParaRPr lang="en-ZA"/>
          </a:p>
        </p:txBody>
      </p:sp>
      <p:sp>
        <p:nvSpPr>
          <p:cNvPr id="6" name="Footer Placeholder 5">
            <a:extLst>
              <a:ext uri="{FF2B5EF4-FFF2-40B4-BE49-F238E27FC236}">
                <a16:creationId xmlns="" xmlns:a16="http://schemas.microsoft.com/office/drawing/2014/main" id="{494A2419-23AA-4884-BD73-5F0C8493E45E}"/>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 xmlns:a16="http://schemas.microsoft.com/office/drawing/2014/main" id="{0310B6A0-C3AA-4BD9-84A8-00B0D0DBDCF3}"/>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 xmlns:p14="http://schemas.microsoft.com/office/powerpoint/2010/main" val="2781221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06952F-8BA6-481F-A191-F8B72B1D3E12}"/>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 xmlns:a16="http://schemas.microsoft.com/office/drawing/2014/main" id="{90234F74-C535-43BE-AD57-B1C3C1B1C9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 xmlns:a16="http://schemas.microsoft.com/office/drawing/2014/main" id="{3EB2910F-23AC-49A0-879F-C853AFADB8CD}"/>
              </a:ext>
            </a:extLst>
          </p:cNvPr>
          <p:cNvSpPr>
            <a:spLocks noGrp="1"/>
          </p:cNvSpPr>
          <p:nvPr>
            <p:ph type="dt" sz="half" idx="10"/>
          </p:nvPr>
        </p:nvSpPr>
        <p:spPr/>
        <p:txBody>
          <a:bodyPr/>
          <a:lstStyle/>
          <a:p>
            <a:fld id="{2A6434C0-3FA5-4F29-9AC8-23689A7F31BB}" type="datetimeFigureOut">
              <a:rPr lang="en-ZA" smtClean="0"/>
              <a:pPr/>
              <a:t>2021/05/06</a:t>
            </a:fld>
            <a:endParaRPr lang="en-ZA"/>
          </a:p>
        </p:txBody>
      </p:sp>
      <p:sp>
        <p:nvSpPr>
          <p:cNvPr id="5" name="Footer Placeholder 4">
            <a:extLst>
              <a:ext uri="{FF2B5EF4-FFF2-40B4-BE49-F238E27FC236}">
                <a16:creationId xmlns="" xmlns:a16="http://schemas.microsoft.com/office/drawing/2014/main" id="{5AACB73B-378E-41FF-92F4-A7A1BBA52E0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 xmlns:a16="http://schemas.microsoft.com/office/drawing/2014/main" id="{7F17AF74-8177-4640-918E-E8662D4D9DB7}"/>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 xmlns:p14="http://schemas.microsoft.com/office/powerpoint/2010/main" val="23395563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D9594A-4A41-4219-BA65-E3D9A57A36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 xmlns:a16="http://schemas.microsoft.com/office/drawing/2014/main" id="{EAE5DA00-E11C-4DD8-A7CB-6692341D2E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 xmlns:a16="http://schemas.microsoft.com/office/drawing/2014/main" id="{32D3AF13-86BE-4AEF-8FD1-5B374CC0D8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4E0ADD3-50FA-4CF6-9605-C3CD19F55A73}"/>
              </a:ext>
            </a:extLst>
          </p:cNvPr>
          <p:cNvSpPr>
            <a:spLocks noGrp="1"/>
          </p:cNvSpPr>
          <p:nvPr>
            <p:ph type="dt" sz="half" idx="10"/>
          </p:nvPr>
        </p:nvSpPr>
        <p:spPr/>
        <p:txBody>
          <a:bodyPr/>
          <a:lstStyle/>
          <a:p>
            <a:fld id="{2A6434C0-3FA5-4F29-9AC8-23689A7F31BB}" type="datetimeFigureOut">
              <a:rPr lang="en-ZA" smtClean="0"/>
              <a:pPr/>
              <a:t>2021/05/06</a:t>
            </a:fld>
            <a:endParaRPr lang="en-ZA"/>
          </a:p>
        </p:txBody>
      </p:sp>
      <p:sp>
        <p:nvSpPr>
          <p:cNvPr id="6" name="Footer Placeholder 5">
            <a:extLst>
              <a:ext uri="{FF2B5EF4-FFF2-40B4-BE49-F238E27FC236}">
                <a16:creationId xmlns="" xmlns:a16="http://schemas.microsoft.com/office/drawing/2014/main" id="{D26DFECA-EAD3-4F3D-93A3-4F0A4223A19B}"/>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 xmlns:a16="http://schemas.microsoft.com/office/drawing/2014/main" id="{3D500742-9E53-4771-A74D-9F48472F9BCD}"/>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 xmlns:p14="http://schemas.microsoft.com/office/powerpoint/2010/main" val="1153795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5BB8C9-5F07-4713-88F5-ADF9F3C84E8F}"/>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 xmlns:a16="http://schemas.microsoft.com/office/drawing/2014/main" id="{AECA7005-19DE-45DF-8819-1B924DF39A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 xmlns:a16="http://schemas.microsoft.com/office/drawing/2014/main" id="{157F1A46-068A-4CB7-A2DA-09D248E1BB77}"/>
              </a:ext>
            </a:extLst>
          </p:cNvPr>
          <p:cNvSpPr>
            <a:spLocks noGrp="1"/>
          </p:cNvSpPr>
          <p:nvPr>
            <p:ph type="dt" sz="half" idx="10"/>
          </p:nvPr>
        </p:nvSpPr>
        <p:spPr/>
        <p:txBody>
          <a:bodyPr/>
          <a:lstStyle/>
          <a:p>
            <a:fld id="{2A6434C0-3FA5-4F29-9AC8-23689A7F31BB}" type="datetimeFigureOut">
              <a:rPr lang="en-ZA" smtClean="0"/>
              <a:pPr/>
              <a:t>2021/05/06</a:t>
            </a:fld>
            <a:endParaRPr lang="en-ZA"/>
          </a:p>
        </p:txBody>
      </p:sp>
      <p:sp>
        <p:nvSpPr>
          <p:cNvPr id="5" name="Footer Placeholder 4">
            <a:extLst>
              <a:ext uri="{FF2B5EF4-FFF2-40B4-BE49-F238E27FC236}">
                <a16:creationId xmlns="" xmlns:a16="http://schemas.microsoft.com/office/drawing/2014/main" id="{128A0739-1BAD-4DDE-B4B1-9FE5B7F7527A}"/>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 xmlns:a16="http://schemas.microsoft.com/office/drawing/2014/main" id="{7113BCD1-2BF2-4CCF-9815-2F532AA672EC}"/>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 xmlns:p14="http://schemas.microsoft.com/office/powerpoint/2010/main" val="2816400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D0FC3A4-C088-4482-9AB1-B9603D2E67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 xmlns:a16="http://schemas.microsoft.com/office/drawing/2014/main" id="{1FF32A35-283C-42CC-852F-B5871D8529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 xmlns:a16="http://schemas.microsoft.com/office/drawing/2014/main" id="{AAC7D4CC-7B07-4CDE-9841-3E5C57F230E0}"/>
              </a:ext>
            </a:extLst>
          </p:cNvPr>
          <p:cNvSpPr>
            <a:spLocks noGrp="1"/>
          </p:cNvSpPr>
          <p:nvPr>
            <p:ph type="dt" sz="half" idx="10"/>
          </p:nvPr>
        </p:nvSpPr>
        <p:spPr/>
        <p:txBody>
          <a:bodyPr/>
          <a:lstStyle/>
          <a:p>
            <a:fld id="{2A6434C0-3FA5-4F29-9AC8-23689A7F31BB}" type="datetimeFigureOut">
              <a:rPr lang="en-ZA" smtClean="0"/>
              <a:pPr/>
              <a:t>2021/05/06</a:t>
            </a:fld>
            <a:endParaRPr lang="en-ZA"/>
          </a:p>
        </p:txBody>
      </p:sp>
      <p:sp>
        <p:nvSpPr>
          <p:cNvPr id="5" name="Footer Placeholder 4">
            <a:extLst>
              <a:ext uri="{FF2B5EF4-FFF2-40B4-BE49-F238E27FC236}">
                <a16:creationId xmlns="" xmlns:a16="http://schemas.microsoft.com/office/drawing/2014/main" id="{7A41B420-052B-46B9-8ED4-147B51C5273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 xmlns:a16="http://schemas.microsoft.com/office/drawing/2014/main" id="{E4ED89C9-467D-442C-A00F-764D2F873D96}"/>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 xmlns:p14="http://schemas.microsoft.com/office/powerpoint/2010/main" val="2869054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F5F4D8-B012-447B-B76F-4BF6DF7AD3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 xmlns:a16="http://schemas.microsoft.com/office/drawing/2014/main" id="{64687EE2-3D28-47C7-A367-100130FF99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32981D4F-5F6C-4597-BC48-B0414D4AE159}"/>
              </a:ext>
            </a:extLst>
          </p:cNvPr>
          <p:cNvSpPr>
            <a:spLocks noGrp="1"/>
          </p:cNvSpPr>
          <p:nvPr>
            <p:ph type="dt" sz="half" idx="10"/>
          </p:nvPr>
        </p:nvSpPr>
        <p:spPr/>
        <p:txBody>
          <a:bodyPr/>
          <a:lstStyle/>
          <a:p>
            <a:fld id="{2A6434C0-3FA5-4F29-9AC8-23689A7F31BB}" type="datetimeFigureOut">
              <a:rPr lang="en-ZA" smtClean="0"/>
              <a:pPr/>
              <a:t>2021/05/06</a:t>
            </a:fld>
            <a:endParaRPr lang="en-ZA"/>
          </a:p>
        </p:txBody>
      </p:sp>
      <p:sp>
        <p:nvSpPr>
          <p:cNvPr id="5" name="Footer Placeholder 4">
            <a:extLst>
              <a:ext uri="{FF2B5EF4-FFF2-40B4-BE49-F238E27FC236}">
                <a16:creationId xmlns="" xmlns:a16="http://schemas.microsoft.com/office/drawing/2014/main" id="{40E2FA77-2CB1-41A7-8C31-5218C9AE464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 xmlns:a16="http://schemas.microsoft.com/office/drawing/2014/main" id="{C8BE2501-86E8-4D78-9895-73530501F894}"/>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 xmlns:p14="http://schemas.microsoft.com/office/powerpoint/2010/main" val="4202301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E963D4-446F-4C41-9BD5-06CFD7AC5D6B}"/>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 xmlns:a16="http://schemas.microsoft.com/office/drawing/2014/main" id="{0C7B63BB-2563-49C9-A2E0-58ED07A0E5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 xmlns:a16="http://schemas.microsoft.com/office/drawing/2014/main" id="{02023206-94F7-4D31-9AEE-0E61E10E7F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 xmlns:a16="http://schemas.microsoft.com/office/drawing/2014/main" id="{B6C44C4E-2E69-4A69-9BE2-E1C14F0A5CB6}"/>
              </a:ext>
            </a:extLst>
          </p:cNvPr>
          <p:cNvSpPr>
            <a:spLocks noGrp="1"/>
          </p:cNvSpPr>
          <p:nvPr>
            <p:ph type="dt" sz="half" idx="10"/>
          </p:nvPr>
        </p:nvSpPr>
        <p:spPr/>
        <p:txBody>
          <a:bodyPr/>
          <a:lstStyle/>
          <a:p>
            <a:fld id="{2A6434C0-3FA5-4F29-9AC8-23689A7F31BB}" type="datetimeFigureOut">
              <a:rPr lang="en-ZA" smtClean="0"/>
              <a:pPr/>
              <a:t>2021/05/06</a:t>
            </a:fld>
            <a:endParaRPr lang="en-ZA"/>
          </a:p>
        </p:txBody>
      </p:sp>
      <p:sp>
        <p:nvSpPr>
          <p:cNvPr id="6" name="Footer Placeholder 5">
            <a:extLst>
              <a:ext uri="{FF2B5EF4-FFF2-40B4-BE49-F238E27FC236}">
                <a16:creationId xmlns="" xmlns:a16="http://schemas.microsoft.com/office/drawing/2014/main" id="{2E41441D-59E3-4B9A-ACD3-DD10E2999931}"/>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 xmlns:a16="http://schemas.microsoft.com/office/drawing/2014/main" id="{787F38A5-0750-48F3-8331-AEDE2482F559}"/>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 xmlns:p14="http://schemas.microsoft.com/office/powerpoint/2010/main" val="1059433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9E3CD9-3115-4EF9-B1A3-4459C9A415D8}"/>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 xmlns:a16="http://schemas.microsoft.com/office/drawing/2014/main" id="{EFCB3910-D2AA-4A2F-9FA3-C35C8AE1F6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25410843-D255-4D1A-B974-0C81902DBA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 xmlns:a16="http://schemas.microsoft.com/office/drawing/2014/main" id="{1856D055-F9BB-4DDD-9BEE-54CF311109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7E29268-F576-47A3-8871-AB9DC0E82A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 xmlns:a16="http://schemas.microsoft.com/office/drawing/2014/main" id="{B4F67342-2EC6-491F-BE0E-17F36A30B4D0}"/>
              </a:ext>
            </a:extLst>
          </p:cNvPr>
          <p:cNvSpPr>
            <a:spLocks noGrp="1"/>
          </p:cNvSpPr>
          <p:nvPr>
            <p:ph type="dt" sz="half" idx="10"/>
          </p:nvPr>
        </p:nvSpPr>
        <p:spPr/>
        <p:txBody>
          <a:bodyPr/>
          <a:lstStyle/>
          <a:p>
            <a:fld id="{2A6434C0-3FA5-4F29-9AC8-23689A7F31BB}" type="datetimeFigureOut">
              <a:rPr lang="en-ZA" smtClean="0"/>
              <a:pPr/>
              <a:t>2021/05/06</a:t>
            </a:fld>
            <a:endParaRPr lang="en-ZA"/>
          </a:p>
        </p:txBody>
      </p:sp>
      <p:sp>
        <p:nvSpPr>
          <p:cNvPr id="8" name="Footer Placeholder 7">
            <a:extLst>
              <a:ext uri="{FF2B5EF4-FFF2-40B4-BE49-F238E27FC236}">
                <a16:creationId xmlns="" xmlns:a16="http://schemas.microsoft.com/office/drawing/2014/main" id="{B5493597-D2C1-41AD-A890-95BD50C4FAC2}"/>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 xmlns:a16="http://schemas.microsoft.com/office/drawing/2014/main" id="{A3E92FD5-5F4F-4C8F-A0AA-5FA8F122A787}"/>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 xmlns:p14="http://schemas.microsoft.com/office/powerpoint/2010/main" val="3804560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8DA9C6-E6E8-481E-8942-F8CA7B17FD0E}"/>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 xmlns:a16="http://schemas.microsoft.com/office/drawing/2014/main" id="{BEE47EF2-2316-4F65-902B-F2B15238028C}"/>
              </a:ext>
            </a:extLst>
          </p:cNvPr>
          <p:cNvSpPr>
            <a:spLocks noGrp="1"/>
          </p:cNvSpPr>
          <p:nvPr>
            <p:ph type="dt" sz="half" idx="10"/>
          </p:nvPr>
        </p:nvSpPr>
        <p:spPr/>
        <p:txBody>
          <a:bodyPr/>
          <a:lstStyle/>
          <a:p>
            <a:fld id="{2A6434C0-3FA5-4F29-9AC8-23689A7F31BB}" type="datetimeFigureOut">
              <a:rPr lang="en-ZA" smtClean="0"/>
              <a:pPr/>
              <a:t>2021/05/06</a:t>
            </a:fld>
            <a:endParaRPr lang="en-ZA"/>
          </a:p>
        </p:txBody>
      </p:sp>
      <p:sp>
        <p:nvSpPr>
          <p:cNvPr id="4" name="Footer Placeholder 3">
            <a:extLst>
              <a:ext uri="{FF2B5EF4-FFF2-40B4-BE49-F238E27FC236}">
                <a16:creationId xmlns="" xmlns:a16="http://schemas.microsoft.com/office/drawing/2014/main" id="{763A4B20-144E-4046-9C91-309787456DDE}"/>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 xmlns:a16="http://schemas.microsoft.com/office/drawing/2014/main" id="{ED8A7A22-EDE9-46C1-9716-33A1142E6EDC}"/>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 xmlns:p14="http://schemas.microsoft.com/office/powerpoint/2010/main" val="117022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88E683D-493E-4934-8827-E5B2D2E6071B}"/>
              </a:ext>
            </a:extLst>
          </p:cNvPr>
          <p:cNvSpPr>
            <a:spLocks noGrp="1"/>
          </p:cNvSpPr>
          <p:nvPr>
            <p:ph type="dt" sz="half" idx="10"/>
          </p:nvPr>
        </p:nvSpPr>
        <p:spPr/>
        <p:txBody>
          <a:bodyPr/>
          <a:lstStyle/>
          <a:p>
            <a:fld id="{2A6434C0-3FA5-4F29-9AC8-23689A7F31BB}" type="datetimeFigureOut">
              <a:rPr lang="en-ZA" smtClean="0"/>
              <a:pPr/>
              <a:t>2021/05/06</a:t>
            </a:fld>
            <a:endParaRPr lang="en-ZA"/>
          </a:p>
        </p:txBody>
      </p:sp>
      <p:sp>
        <p:nvSpPr>
          <p:cNvPr id="3" name="Footer Placeholder 2">
            <a:extLst>
              <a:ext uri="{FF2B5EF4-FFF2-40B4-BE49-F238E27FC236}">
                <a16:creationId xmlns="" xmlns:a16="http://schemas.microsoft.com/office/drawing/2014/main" id="{9607A2B4-E164-4AD0-BF5F-8ACC9EC5249D}"/>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 xmlns:a16="http://schemas.microsoft.com/office/drawing/2014/main" id="{C4253B74-EA1C-4DB1-8941-1B2714EA74B3}"/>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 xmlns:p14="http://schemas.microsoft.com/office/powerpoint/2010/main" val="3303597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075375-FF3B-4ADA-A296-C2F9A5D0FC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 xmlns:a16="http://schemas.microsoft.com/office/drawing/2014/main" id="{D29406C2-AD54-493D-A3BE-5F2DC630FB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 xmlns:a16="http://schemas.microsoft.com/office/drawing/2014/main" id="{56D9CA76-E679-4015-9066-855BA23971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3982DC9-E6EA-47DC-A287-3ECE796432CF}"/>
              </a:ext>
            </a:extLst>
          </p:cNvPr>
          <p:cNvSpPr>
            <a:spLocks noGrp="1"/>
          </p:cNvSpPr>
          <p:nvPr>
            <p:ph type="dt" sz="half" idx="10"/>
          </p:nvPr>
        </p:nvSpPr>
        <p:spPr/>
        <p:txBody>
          <a:bodyPr/>
          <a:lstStyle/>
          <a:p>
            <a:fld id="{2A6434C0-3FA5-4F29-9AC8-23689A7F31BB}" type="datetimeFigureOut">
              <a:rPr lang="en-ZA" smtClean="0"/>
              <a:pPr/>
              <a:t>2021/05/06</a:t>
            </a:fld>
            <a:endParaRPr lang="en-ZA"/>
          </a:p>
        </p:txBody>
      </p:sp>
      <p:sp>
        <p:nvSpPr>
          <p:cNvPr id="6" name="Footer Placeholder 5">
            <a:extLst>
              <a:ext uri="{FF2B5EF4-FFF2-40B4-BE49-F238E27FC236}">
                <a16:creationId xmlns="" xmlns:a16="http://schemas.microsoft.com/office/drawing/2014/main" id="{494A2419-23AA-4884-BD73-5F0C8493E45E}"/>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 xmlns:a16="http://schemas.microsoft.com/office/drawing/2014/main" id="{0310B6A0-C3AA-4BD9-84A8-00B0D0DBDCF3}"/>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 xmlns:p14="http://schemas.microsoft.com/office/powerpoint/2010/main" val="2098161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D9594A-4A41-4219-BA65-E3D9A57A36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 xmlns:a16="http://schemas.microsoft.com/office/drawing/2014/main" id="{EAE5DA00-E11C-4DD8-A7CB-6692341D2E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 xmlns:a16="http://schemas.microsoft.com/office/drawing/2014/main" id="{32D3AF13-86BE-4AEF-8FD1-5B374CC0D8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4E0ADD3-50FA-4CF6-9605-C3CD19F55A73}"/>
              </a:ext>
            </a:extLst>
          </p:cNvPr>
          <p:cNvSpPr>
            <a:spLocks noGrp="1"/>
          </p:cNvSpPr>
          <p:nvPr>
            <p:ph type="dt" sz="half" idx="10"/>
          </p:nvPr>
        </p:nvSpPr>
        <p:spPr/>
        <p:txBody>
          <a:bodyPr/>
          <a:lstStyle/>
          <a:p>
            <a:fld id="{2A6434C0-3FA5-4F29-9AC8-23689A7F31BB}" type="datetimeFigureOut">
              <a:rPr lang="en-ZA" smtClean="0"/>
              <a:pPr/>
              <a:t>2021/05/06</a:t>
            </a:fld>
            <a:endParaRPr lang="en-ZA"/>
          </a:p>
        </p:txBody>
      </p:sp>
      <p:sp>
        <p:nvSpPr>
          <p:cNvPr id="6" name="Footer Placeholder 5">
            <a:extLst>
              <a:ext uri="{FF2B5EF4-FFF2-40B4-BE49-F238E27FC236}">
                <a16:creationId xmlns="" xmlns:a16="http://schemas.microsoft.com/office/drawing/2014/main" id="{D26DFECA-EAD3-4F3D-93A3-4F0A4223A19B}"/>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 xmlns:a16="http://schemas.microsoft.com/office/drawing/2014/main" id="{3D500742-9E53-4771-A74D-9F48472F9BCD}"/>
              </a:ext>
            </a:extLst>
          </p:cNvPr>
          <p:cNvSpPr>
            <a:spLocks noGrp="1"/>
          </p:cNvSpPr>
          <p:nvPr>
            <p:ph type="sldNum" sz="quarter" idx="12"/>
          </p:nvPr>
        </p:nvSpPr>
        <p:spPr/>
        <p:txBody>
          <a:bodyPr/>
          <a:lstStyle/>
          <a:p>
            <a:fld id="{2C1D07FA-F1FA-499D-926C-C65FBF151797}" type="slidenum">
              <a:rPr lang="en-ZA" smtClean="0"/>
              <a:pPr/>
              <a:t>‹#›</a:t>
            </a:fld>
            <a:endParaRPr lang="en-ZA"/>
          </a:p>
        </p:txBody>
      </p:sp>
    </p:spTree>
    <p:extLst>
      <p:ext uri="{BB962C8B-B14F-4D97-AF65-F5344CB8AC3E}">
        <p14:creationId xmlns="" xmlns:p14="http://schemas.microsoft.com/office/powerpoint/2010/main" val="4051196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D6CFE0D-741B-4E2F-BBC7-079959E1D9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 xmlns:a16="http://schemas.microsoft.com/office/drawing/2014/main" id="{F697F814-540D-4CD6-8A53-70061FF948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 xmlns:a16="http://schemas.microsoft.com/office/drawing/2014/main" id="{0C066278-124A-411F-942F-B960223881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434C0-3FA5-4F29-9AC8-23689A7F31BB}" type="datetimeFigureOut">
              <a:rPr lang="en-ZA" smtClean="0"/>
              <a:pPr/>
              <a:t>2021/05/06</a:t>
            </a:fld>
            <a:endParaRPr lang="en-ZA"/>
          </a:p>
        </p:txBody>
      </p:sp>
      <p:sp>
        <p:nvSpPr>
          <p:cNvPr id="5" name="Footer Placeholder 4">
            <a:extLst>
              <a:ext uri="{FF2B5EF4-FFF2-40B4-BE49-F238E27FC236}">
                <a16:creationId xmlns="" xmlns:a16="http://schemas.microsoft.com/office/drawing/2014/main" id="{12224475-D3AC-4252-8EE7-8B6F71AB1C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 xmlns:a16="http://schemas.microsoft.com/office/drawing/2014/main" id="{9C192DA0-9847-4610-B35F-7869771019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1D07FA-F1FA-499D-926C-C65FBF151797}" type="slidenum">
              <a:rPr lang="en-ZA" smtClean="0"/>
              <a:pPr/>
              <a:t>‹#›</a:t>
            </a:fld>
            <a:endParaRPr lang="en-ZA"/>
          </a:p>
        </p:txBody>
      </p:sp>
    </p:spTree>
    <p:extLst>
      <p:ext uri="{BB962C8B-B14F-4D97-AF65-F5344CB8AC3E}">
        <p14:creationId xmlns="" xmlns:p14="http://schemas.microsoft.com/office/powerpoint/2010/main" val="2898368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9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D6CFE0D-741B-4E2F-BBC7-079959E1D9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 xmlns:a16="http://schemas.microsoft.com/office/drawing/2014/main" id="{F697F814-540D-4CD6-8A53-70061FF948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 xmlns:a16="http://schemas.microsoft.com/office/drawing/2014/main" id="{0C066278-124A-411F-942F-B960223881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434C0-3FA5-4F29-9AC8-23689A7F31BB}" type="datetimeFigureOut">
              <a:rPr lang="en-ZA" smtClean="0"/>
              <a:pPr/>
              <a:t>2021/05/06</a:t>
            </a:fld>
            <a:endParaRPr lang="en-ZA"/>
          </a:p>
        </p:txBody>
      </p:sp>
      <p:sp>
        <p:nvSpPr>
          <p:cNvPr id="5" name="Footer Placeholder 4">
            <a:extLst>
              <a:ext uri="{FF2B5EF4-FFF2-40B4-BE49-F238E27FC236}">
                <a16:creationId xmlns="" xmlns:a16="http://schemas.microsoft.com/office/drawing/2014/main" id="{12224475-D3AC-4252-8EE7-8B6F71AB1C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 xmlns:a16="http://schemas.microsoft.com/office/drawing/2014/main" id="{9C192DA0-9847-4610-B35F-7869771019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1D07FA-F1FA-499D-926C-C65FBF151797}" type="slidenum">
              <a:rPr lang="en-ZA" smtClean="0"/>
              <a:pPr/>
              <a:t>‹#›</a:t>
            </a:fld>
            <a:endParaRPr lang="en-ZA"/>
          </a:p>
        </p:txBody>
      </p:sp>
    </p:spTree>
    <p:extLst>
      <p:ext uri="{BB962C8B-B14F-4D97-AF65-F5344CB8AC3E}">
        <p14:creationId xmlns="" xmlns:p14="http://schemas.microsoft.com/office/powerpoint/2010/main" val="32771096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33.xml"/></Relationships>
</file>

<file path=ppt/slides/_rels/slide37.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vmlDrawing" Target="../drawings/vmlDrawing1.vml"/><Relationship Id="rId1" Type="http://schemas.openxmlformats.org/officeDocument/2006/relationships/themeOverride" Target="../theme/themeOverride34.xml"/><Relationship Id="rId6" Type="http://schemas.openxmlformats.org/officeDocument/2006/relationships/oleObject" Target="../embeddings/oleObject1.bin"/><Relationship Id="rId5" Type="http://schemas.openxmlformats.org/officeDocument/2006/relationships/image" Target="../media/image5.jpeg"/><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vmlDrawing" Target="../drawings/vmlDrawing2.vml"/><Relationship Id="rId1" Type="http://schemas.openxmlformats.org/officeDocument/2006/relationships/themeOverride" Target="../theme/themeOverride35.xml"/><Relationship Id="rId6" Type="http://schemas.openxmlformats.org/officeDocument/2006/relationships/oleObject" Target="../embeddings/oleObject2.bin"/><Relationship Id="rId5" Type="http://schemas.openxmlformats.org/officeDocument/2006/relationships/image" Target="../media/image5.jpeg"/><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vmlDrawing" Target="../drawings/vmlDrawing3.vml"/><Relationship Id="rId1" Type="http://schemas.openxmlformats.org/officeDocument/2006/relationships/themeOverride" Target="../theme/themeOverride36.xml"/><Relationship Id="rId6" Type="http://schemas.openxmlformats.org/officeDocument/2006/relationships/oleObject" Target="../embeddings/oleObject3.bin"/><Relationship Id="rId5" Type="http://schemas.openxmlformats.org/officeDocument/2006/relationships/image" Target="../media/image5.jpe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0.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vmlDrawing" Target="../drawings/vmlDrawing4.vml"/><Relationship Id="rId1" Type="http://schemas.openxmlformats.org/officeDocument/2006/relationships/themeOverride" Target="../theme/themeOverride37.xml"/><Relationship Id="rId6" Type="http://schemas.openxmlformats.org/officeDocument/2006/relationships/oleObject" Target="../embeddings/oleObject4.bin"/><Relationship Id="rId5" Type="http://schemas.openxmlformats.org/officeDocument/2006/relationships/image" Target="../media/image5.jpeg"/><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vmlDrawing" Target="../drawings/vmlDrawing5.vml"/><Relationship Id="rId1" Type="http://schemas.openxmlformats.org/officeDocument/2006/relationships/themeOverride" Target="../theme/themeOverride38.xml"/><Relationship Id="rId6" Type="http://schemas.openxmlformats.org/officeDocument/2006/relationships/oleObject" Target="../embeddings/oleObject5.bin"/><Relationship Id="rId5" Type="http://schemas.openxmlformats.org/officeDocument/2006/relationships/image" Target="../media/image5.jpeg"/><Relationship Id="rId4"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oleObject" Target="../embeddings/oleObject6.bin"/><Relationship Id="rId2" Type="http://schemas.openxmlformats.org/officeDocument/2006/relationships/vmlDrawing" Target="../drawings/vmlDrawing6.vml"/><Relationship Id="rId1" Type="http://schemas.openxmlformats.org/officeDocument/2006/relationships/themeOverride" Target="../theme/themeOverride39.xml"/><Relationship Id="rId6" Type="http://schemas.openxmlformats.org/officeDocument/2006/relationships/image" Target="../media/image5.jpe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5.svg"/><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40.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5.svg"/><Relationship Id="rId2" Type="http://schemas.openxmlformats.org/officeDocument/2006/relationships/slideLayout" Target="../slideLayouts/slideLayout3.xml"/><Relationship Id="rId1" Type="http://schemas.openxmlformats.org/officeDocument/2006/relationships/themeOverride" Target="../theme/themeOverride4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5.jpe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5.svg"/><Relationship Id="rId2" Type="http://schemas.openxmlformats.org/officeDocument/2006/relationships/slideLayout" Target="../slideLayouts/slideLayout3.xml"/><Relationship Id="rId1" Type="http://schemas.openxmlformats.org/officeDocument/2006/relationships/themeOverride" Target="../theme/themeOverride4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5.jpe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5.svg"/><Relationship Id="rId2" Type="http://schemas.openxmlformats.org/officeDocument/2006/relationships/slideLayout" Target="../slideLayouts/slideLayout3.xml"/><Relationship Id="rId1" Type="http://schemas.openxmlformats.org/officeDocument/2006/relationships/themeOverride" Target="../theme/themeOverride43.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5.jpeg"/></Relationships>
</file>

<file path=ppt/slides/_rels/slide74.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slideLayout" Target="../slideLayouts/slideLayout3.xml"/><Relationship Id="rId7" Type="http://schemas.openxmlformats.org/officeDocument/2006/relationships/image" Target="../media/image4.png"/><Relationship Id="rId2" Type="http://schemas.openxmlformats.org/officeDocument/2006/relationships/vmlDrawing" Target="../drawings/vmlDrawing7.vml"/><Relationship Id="rId1" Type="http://schemas.openxmlformats.org/officeDocument/2006/relationships/themeOverride" Target="../theme/themeOverride44.xml"/><Relationship Id="rId6" Type="http://schemas.openxmlformats.org/officeDocument/2006/relationships/image" Target="../media/image3.jpeg"/><Relationship Id="rId5" Type="http://schemas.openxmlformats.org/officeDocument/2006/relationships/image" Target="../media/image5.jpeg"/><Relationship Id="rId4" Type="http://schemas.openxmlformats.org/officeDocument/2006/relationships/notesSlide" Target="../notesSlides/notesSlide13.xml"/><Relationship Id="rId9" Type="http://schemas.openxmlformats.org/officeDocument/2006/relationships/oleObject" Target="../embeddings/Microsoft_Office_Excel_97-2003_Worksheet1.xls"/></Relationships>
</file>

<file path=ppt/slides/_rels/slide75.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slideLayout" Target="../slideLayouts/slideLayout3.xml"/><Relationship Id="rId7" Type="http://schemas.openxmlformats.org/officeDocument/2006/relationships/image" Target="../media/image4.png"/><Relationship Id="rId2" Type="http://schemas.openxmlformats.org/officeDocument/2006/relationships/vmlDrawing" Target="../drawings/vmlDrawing8.vml"/><Relationship Id="rId1" Type="http://schemas.openxmlformats.org/officeDocument/2006/relationships/themeOverride" Target="../theme/themeOverride45.xml"/><Relationship Id="rId6" Type="http://schemas.openxmlformats.org/officeDocument/2006/relationships/image" Target="../media/image3.jpeg"/><Relationship Id="rId5" Type="http://schemas.openxmlformats.org/officeDocument/2006/relationships/image" Target="../media/image5.jpeg"/><Relationship Id="rId4" Type="http://schemas.openxmlformats.org/officeDocument/2006/relationships/notesSlide" Target="../notesSlides/notesSlide14.xml"/><Relationship Id="rId9" Type="http://schemas.openxmlformats.org/officeDocument/2006/relationships/package" Target="../embeddings/Microsoft_Office_Excel_Worksheet1.xlsx"/></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5.svg"/><Relationship Id="rId2" Type="http://schemas.openxmlformats.org/officeDocument/2006/relationships/slideLayout" Target="../slideLayouts/slideLayout3.xml"/><Relationship Id="rId1" Type="http://schemas.openxmlformats.org/officeDocument/2006/relationships/themeOverride" Target="../theme/themeOverride46.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5.jpeg"/></Relationships>
</file>

<file path=ppt/slides/_rels/slide77.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slideLayout" Target="../slideLayouts/slideLayout3.xml"/><Relationship Id="rId7" Type="http://schemas.openxmlformats.org/officeDocument/2006/relationships/image" Target="../media/image4.png"/><Relationship Id="rId2" Type="http://schemas.openxmlformats.org/officeDocument/2006/relationships/vmlDrawing" Target="../drawings/vmlDrawing9.vml"/><Relationship Id="rId1" Type="http://schemas.openxmlformats.org/officeDocument/2006/relationships/themeOverride" Target="../theme/themeOverride47.xml"/><Relationship Id="rId6" Type="http://schemas.openxmlformats.org/officeDocument/2006/relationships/image" Target="../media/image3.jpeg"/><Relationship Id="rId5" Type="http://schemas.openxmlformats.org/officeDocument/2006/relationships/image" Target="../media/image5.jpeg"/><Relationship Id="rId4" Type="http://schemas.openxmlformats.org/officeDocument/2006/relationships/notesSlide" Target="../notesSlides/notesSlide16.xml"/><Relationship Id="rId9" Type="http://schemas.openxmlformats.org/officeDocument/2006/relationships/package" Target="../embeddings/Microsoft_Office_Excel_Worksheet2.xlsx"/></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5.svg"/><Relationship Id="rId2" Type="http://schemas.openxmlformats.org/officeDocument/2006/relationships/slideLayout" Target="../slideLayouts/slideLayout3.xml"/><Relationship Id="rId1" Type="http://schemas.openxmlformats.org/officeDocument/2006/relationships/themeOverride" Target="../theme/themeOverride48.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5.jpe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5.svg"/><Relationship Id="rId2" Type="http://schemas.openxmlformats.org/officeDocument/2006/relationships/slideLayout" Target="../slideLayouts/slideLayout3.xml"/><Relationship Id="rId1" Type="http://schemas.openxmlformats.org/officeDocument/2006/relationships/themeOverride" Target="../theme/themeOverride49.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5.svg"/><Relationship Id="rId2" Type="http://schemas.openxmlformats.org/officeDocument/2006/relationships/slideLayout" Target="../slideLayouts/slideLayout3.xml"/><Relationship Id="rId1" Type="http://schemas.openxmlformats.org/officeDocument/2006/relationships/themeOverride" Target="../theme/themeOverride50.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5.jpeg"/></Relationships>
</file>

<file path=ppt/slides/_rels/slide8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slideLayout" Target="../slideLayouts/slideLayout3.xml"/><Relationship Id="rId7" Type="http://schemas.openxmlformats.org/officeDocument/2006/relationships/image" Target="../media/image4.png"/><Relationship Id="rId2" Type="http://schemas.openxmlformats.org/officeDocument/2006/relationships/vmlDrawing" Target="../drawings/vmlDrawing10.vml"/><Relationship Id="rId1" Type="http://schemas.openxmlformats.org/officeDocument/2006/relationships/themeOverride" Target="../theme/themeOverride51.xml"/><Relationship Id="rId6" Type="http://schemas.openxmlformats.org/officeDocument/2006/relationships/image" Target="../media/image3.jpeg"/><Relationship Id="rId5" Type="http://schemas.openxmlformats.org/officeDocument/2006/relationships/image" Target="../media/image5.jpeg"/><Relationship Id="rId4" Type="http://schemas.openxmlformats.org/officeDocument/2006/relationships/notesSlide" Target="../notesSlides/notesSlide20.xml"/><Relationship Id="rId9" Type="http://schemas.openxmlformats.org/officeDocument/2006/relationships/package" Target="../embeddings/Microsoft_Office_Excel_Worksheet3.xlsx"/></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5.svg"/><Relationship Id="rId2" Type="http://schemas.openxmlformats.org/officeDocument/2006/relationships/slideLayout" Target="../slideLayouts/slideLayout3.xml"/><Relationship Id="rId1" Type="http://schemas.openxmlformats.org/officeDocument/2006/relationships/themeOverride" Target="../theme/themeOverride5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5.jpe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5.svg"/><Relationship Id="rId2" Type="http://schemas.openxmlformats.org/officeDocument/2006/relationships/slideLayout" Target="../slideLayouts/slideLayout3.xml"/><Relationship Id="rId1" Type="http://schemas.openxmlformats.org/officeDocument/2006/relationships/themeOverride" Target="../theme/themeOverride53.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5.jpeg"/></Relationships>
</file>

<file path=ppt/slides/_rels/slide84.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slideLayout" Target="../slideLayouts/slideLayout3.xml"/><Relationship Id="rId7" Type="http://schemas.openxmlformats.org/officeDocument/2006/relationships/image" Target="../media/image4.png"/><Relationship Id="rId2" Type="http://schemas.openxmlformats.org/officeDocument/2006/relationships/vmlDrawing" Target="../drawings/vmlDrawing11.vml"/><Relationship Id="rId1" Type="http://schemas.openxmlformats.org/officeDocument/2006/relationships/themeOverride" Target="../theme/themeOverride54.xml"/><Relationship Id="rId6" Type="http://schemas.openxmlformats.org/officeDocument/2006/relationships/image" Target="../media/image3.jpeg"/><Relationship Id="rId5" Type="http://schemas.openxmlformats.org/officeDocument/2006/relationships/image" Target="../media/image5.jpeg"/><Relationship Id="rId4" Type="http://schemas.openxmlformats.org/officeDocument/2006/relationships/notesSlide" Target="../notesSlides/notesSlide23.xml"/><Relationship Id="rId9" Type="http://schemas.openxmlformats.org/officeDocument/2006/relationships/oleObject" Target="../embeddings/Microsoft_Office_Excel_97-2003_Worksheet2.xls"/></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5.svg"/><Relationship Id="rId2" Type="http://schemas.openxmlformats.org/officeDocument/2006/relationships/slideLayout" Target="../slideLayouts/slideLayout3.xml"/><Relationship Id="rId1" Type="http://schemas.openxmlformats.org/officeDocument/2006/relationships/themeOverride" Target="../theme/themeOverride55.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5.jpeg"/></Relationships>
</file>

<file path=ppt/slides/_rels/slide8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7CE583C1-9938-44F7-9975-BCF10F2ABA0A}"/>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pic>
        <p:nvPicPr>
          <p:cNvPr id="7" name="Picture 6" descr="Text&#10;&#10;Description automatically generated">
            <a:extLst>
              <a:ext uri="{FF2B5EF4-FFF2-40B4-BE49-F238E27FC236}">
                <a16:creationId xmlns="" xmlns:a16="http://schemas.microsoft.com/office/drawing/2014/main" id="{FB1323A7-E4DD-4394-A7F5-37144C64EE3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26732" y="6029738"/>
            <a:ext cx="1992398" cy="848329"/>
          </a:xfrm>
          <a:prstGeom prst="rect">
            <a:avLst/>
          </a:prstGeom>
        </p:spPr>
      </p:pic>
      <p:pic>
        <p:nvPicPr>
          <p:cNvPr id="8" name="Graphic 7">
            <a:extLst>
              <a:ext uri="{FF2B5EF4-FFF2-40B4-BE49-F238E27FC236}">
                <a16:creationId xmlns="" xmlns:a16="http://schemas.microsoft.com/office/drawing/2014/main" id="{2A778D4F-1A4E-4023-AC08-2FFC8D3D9188}"/>
              </a:ext>
            </a:extLst>
          </p:cNvPr>
          <p:cNvPicPr>
            <a:picLocks noChangeAspect="1"/>
          </p:cNvPicPr>
          <p:nvPr/>
        </p:nvPicPr>
        <p:blipFill>
          <a:blip r:embed="rId4" cstate="print">
            <a:extLst>
              <a:ext uri="{96DAC541-7B7A-43D3-8B79-37D633B846F1}">
                <asvg:svgBlip xmlns:asvg="http://schemas.microsoft.com/office/drawing/2016/SVG/main" xmlns="" r:embed="rId5"/>
              </a:ext>
            </a:extLst>
          </a:blip>
          <a:stretch>
            <a:fillRect/>
          </a:stretch>
        </p:blipFill>
        <p:spPr>
          <a:xfrm>
            <a:off x="11039061" y="5969956"/>
            <a:ext cx="1031245" cy="1006692"/>
          </a:xfrm>
          <a:prstGeom prst="rect">
            <a:avLst/>
          </a:prstGeom>
        </p:spPr>
      </p:pic>
    </p:spTree>
    <p:extLst>
      <p:ext uri="{BB962C8B-B14F-4D97-AF65-F5344CB8AC3E}">
        <p14:creationId xmlns="" xmlns:p14="http://schemas.microsoft.com/office/powerpoint/2010/main" val="40712080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FC1C99A-A5A6-43BD-9DD5-0BB52CB06A4F}" type="slidenum">
              <a:rPr lang="en-US" altLang="en-US" smtClean="0"/>
              <a:pPr>
                <a:defRPr/>
              </a:pPr>
              <a:t>10</a:t>
            </a:fld>
            <a:endParaRPr lang="en-US" altLang="en-US"/>
          </a:p>
        </p:txBody>
      </p:sp>
      <p:sp>
        <p:nvSpPr>
          <p:cNvPr id="8" name="TextBox 7">
            <a:extLst>
              <a:ext uri="{FF2B5EF4-FFF2-40B4-BE49-F238E27FC236}">
                <a16:creationId xmlns="" xmlns:a16="http://schemas.microsoft.com/office/drawing/2014/main" id="{FF66075A-1846-435A-95DB-EF513E16E8A7}"/>
              </a:ext>
            </a:extLst>
          </p:cNvPr>
          <p:cNvSpPr txBox="1"/>
          <p:nvPr/>
        </p:nvSpPr>
        <p:spPr>
          <a:xfrm>
            <a:off x="2309920" y="540704"/>
            <a:ext cx="9665770" cy="4359463"/>
          </a:xfrm>
          <a:prstGeom prst="rect">
            <a:avLst/>
          </a:prstGeom>
          <a:noFill/>
        </p:spPr>
        <p:txBody>
          <a:bodyPr wrap="square">
            <a:spAutoFit/>
          </a:bodyPr>
          <a:lstStyle/>
          <a:p>
            <a:pPr>
              <a:lnSpc>
                <a:spcPct val="150000"/>
              </a:lnSpc>
            </a:pPr>
            <a:r>
              <a:rPr lang="en-US" sz="1700" b="1" u="sng" dirty="0">
                <a:latin typeface="Arial Narrow" panose="020B0606020202030204" pitchFamily="34" charset="0"/>
              </a:rPr>
              <a:t>The Department’s complex initiatives and responses during the economy re-opening </a:t>
            </a:r>
            <a:r>
              <a:rPr lang="en-US" sz="1700" dirty="0">
                <a:latin typeface="Arial Narrow" panose="020B0606020202030204" pitchFamily="34" charset="0"/>
              </a:rPr>
              <a:t>which   according to a risk-adjusted approach, </a:t>
            </a:r>
            <a:r>
              <a:rPr lang="en-US" sz="1700" dirty="0" err="1">
                <a:latin typeface="Arial Narrow" panose="020B0606020202030204" pitchFamily="34" charset="0"/>
              </a:rPr>
              <a:t>recognised</a:t>
            </a:r>
            <a:r>
              <a:rPr lang="en-US" sz="1700" dirty="0">
                <a:latin typeface="Arial Narrow" panose="020B0606020202030204" pitchFamily="34" charset="0"/>
              </a:rPr>
              <a:t> that the minerals and energy sectors will would be operating in an environment where there is </a:t>
            </a:r>
            <a:r>
              <a:rPr lang="en-US" sz="1700" dirty="0" err="1">
                <a:latin typeface="Arial Narrow" panose="020B0606020202030204" pitchFamily="34" charset="0"/>
              </a:rPr>
              <a:t>characterised</a:t>
            </a:r>
            <a:r>
              <a:rPr lang="en-US" sz="1700" dirty="0">
                <a:latin typeface="Arial Narrow" panose="020B0606020202030204" pitchFamily="34" charset="0"/>
              </a:rPr>
              <a:t> by the following:</a:t>
            </a:r>
          </a:p>
          <a:p>
            <a:pPr marL="307524" indent="-307524">
              <a:lnSpc>
                <a:spcPct val="150000"/>
              </a:lnSpc>
              <a:buFont typeface="Arial" panose="020B0604020202020204" pitchFamily="34" charset="0"/>
              <a:buChar char="•"/>
            </a:pPr>
            <a:r>
              <a:rPr lang="en-US" sz="1700" dirty="0">
                <a:latin typeface="Arial Narrow" panose="020B0606020202030204" pitchFamily="34" charset="0"/>
              </a:rPr>
              <a:t> The  there is a possibility of a reduced global demand for commodities, </a:t>
            </a:r>
          </a:p>
          <a:p>
            <a:pPr marL="307524" indent="-307524">
              <a:lnSpc>
                <a:spcPct val="150000"/>
              </a:lnSpc>
              <a:buFont typeface="Arial" panose="020B0604020202020204" pitchFamily="34" charset="0"/>
              <a:buChar char="•"/>
            </a:pPr>
            <a:r>
              <a:rPr lang="en-US" sz="1700" dirty="0">
                <a:latin typeface="Arial Narrow" panose="020B0606020202030204" pitchFamily="34" charset="0"/>
              </a:rPr>
              <a:t>Global shrinking of the major economies who  are trading partners,</a:t>
            </a:r>
          </a:p>
          <a:p>
            <a:pPr marL="307524" indent="-307524">
              <a:lnSpc>
                <a:spcPct val="150000"/>
              </a:lnSpc>
              <a:buFont typeface="Arial" panose="020B0604020202020204" pitchFamily="34" charset="0"/>
              <a:buChar char="•"/>
            </a:pPr>
            <a:r>
              <a:rPr lang="en-US" sz="1700" dirty="0">
                <a:latin typeface="Arial Narrow" panose="020B0606020202030204" pitchFamily="34" charset="0"/>
              </a:rPr>
              <a:t> The sector is sub-optimally contributing to the GDP of the country’s gross domestic product (GDP),</a:t>
            </a:r>
          </a:p>
          <a:p>
            <a:pPr marL="307524" indent="-307524">
              <a:lnSpc>
                <a:spcPct val="150000"/>
              </a:lnSpc>
              <a:buFont typeface="Arial" panose="020B0604020202020204" pitchFamily="34" charset="0"/>
              <a:buChar char="•"/>
            </a:pPr>
            <a:r>
              <a:rPr lang="en-US" sz="1700" dirty="0">
                <a:latin typeface="Arial Narrow" panose="020B0606020202030204" pitchFamily="34" charset="0"/>
              </a:rPr>
              <a:t>Major companies not being as elastic as they should be, and thus  unable to absorb losses on a sustained basis,</a:t>
            </a:r>
          </a:p>
          <a:p>
            <a:pPr marL="307524" indent="-307524">
              <a:lnSpc>
                <a:spcPct val="150000"/>
              </a:lnSpc>
              <a:buFont typeface="Arial" panose="020B0604020202020204" pitchFamily="34" charset="0"/>
              <a:buChar char="•"/>
            </a:pPr>
            <a:r>
              <a:rPr lang="en-US" sz="1700" dirty="0">
                <a:latin typeface="Arial Narrow" panose="020B0606020202030204" pitchFamily="34" charset="0"/>
              </a:rPr>
              <a:t>Possible  closure of operations by large mining companies,</a:t>
            </a:r>
          </a:p>
          <a:p>
            <a:pPr marL="307524" indent="-307524">
              <a:lnSpc>
                <a:spcPct val="150000"/>
              </a:lnSpc>
              <a:buFont typeface="Arial" panose="020B0604020202020204" pitchFamily="34" charset="0"/>
              <a:buChar char="•"/>
            </a:pPr>
            <a:r>
              <a:rPr lang="en-US" sz="1700" dirty="0">
                <a:latin typeface="Arial Narrow" panose="020B0606020202030204" pitchFamily="34" charset="0"/>
              </a:rPr>
              <a:t>Large mining companies scaling down on operations, resulting in job losses because of reduced commodity demand,</a:t>
            </a:r>
          </a:p>
          <a:p>
            <a:pPr marL="307524" indent="-307524">
              <a:lnSpc>
                <a:spcPct val="150000"/>
              </a:lnSpc>
              <a:buFont typeface="Arial" panose="020B0604020202020204" pitchFamily="34" charset="0"/>
              <a:buChar char="•"/>
            </a:pPr>
            <a:r>
              <a:rPr lang="en-US" sz="1700" dirty="0">
                <a:latin typeface="Arial Narrow" panose="020B0606020202030204" pitchFamily="34" charset="0"/>
              </a:rPr>
              <a:t>Sector being unattractive for new investments as the cost- of- financing by financial institutions will be high, given the country’s junk status, as such no major new major projects will take- off in the short to medium term,</a:t>
            </a:r>
          </a:p>
        </p:txBody>
      </p:sp>
      <p:sp>
        <p:nvSpPr>
          <p:cNvPr id="6" name="object 2"/>
          <p:cNvSpPr txBox="1">
            <a:spLocks noGrp="1"/>
          </p:cNvSpPr>
          <p:nvPr>
            <p:ph type="title"/>
          </p:nvPr>
        </p:nvSpPr>
        <p:spPr>
          <a:xfrm>
            <a:off x="2309920" y="88489"/>
            <a:ext cx="9769010" cy="452215"/>
          </a:xfrm>
        </p:spPr>
        <p:txBody>
          <a:bodyPr vert="horz" wrap="square" lIns="0" tIns="8930" rIns="0" bIns="0" numCol="1" rtlCol="0" anchor="t" anchorCtr="0" compatLnSpc="1">
            <a:prstTxWarp prst="textNoShape">
              <a:avLst/>
            </a:prstTxWarp>
            <a:spAutoFit/>
          </a:bodyPr>
          <a:lstStyle/>
          <a:p>
            <a:pPr marL="8929">
              <a:spcBef>
                <a:spcPts val="70"/>
              </a:spcBef>
              <a:defRPr/>
            </a:pPr>
            <a:r>
              <a:rPr sz="3200" b="1" spc="-3" dirty="0">
                <a:latin typeface="Arial Narrow" panose="020B0606020202030204" pitchFamily="34" charset="0"/>
              </a:rPr>
              <a:t>EXECUTIVE</a:t>
            </a:r>
            <a:r>
              <a:rPr sz="3200" b="1" spc="-56" dirty="0">
                <a:latin typeface="Arial Narrow" panose="020B0606020202030204" pitchFamily="34" charset="0"/>
              </a:rPr>
              <a:t> </a:t>
            </a:r>
            <a:r>
              <a:rPr sz="3200" b="1" spc="-3" dirty="0">
                <a:latin typeface="Arial Narrow" panose="020B0606020202030204" pitchFamily="34" charset="0"/>
              </a:rPr>
              <a:t>SUMMARY</a:t>
            </a:r>
          </a:p>
        </p:txBody>
      </p:sp>
    </p:spTree>
    <p:extLst>
      <p:ext uri="{BB962C8B-B14F-4D97-AF65-F5344CB8AC3E}">
        <p14:creationId xmlns="" xmlns:p14="http://schemas.microsoft.com/office/powerpoint/2010/main" val="3274937067"/>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FC1C99A-A5A6-43BD-9DD5-0BB52CB06A4F}" type="slidenum">
              <a:rPr lang="en-US" altLang="en-US" smtClean="0"/>
              <a:pPr>
                <a:defRPr/>
              </a:pPr>
              <a:t>11</a:t>
            </a:fld>
            <a:endParaRPr lang="en-US" altLang="en-US"/>
          </a:p>
        </p:txBody>
      </p:sp>
      <p:sp>
        <p:nvSpPr>
          <p:cNvPr id="8" name="TextBox 7">
            <a:extLst>
              <a:ext uri="{FF2B5EF4-FFF2-40B4-BE49-F238E27FC236}">
                <a16:creationId xmlns="" xmlns:a16="http://schemas.microsoft.com/office/drawing/2014/main" id="{FF66075A-1846-435A-95DB-EF513E16E8A7}"/>
              </a:ext>
            </a:extLst>
          </p:cNvPr>
          <p:cNvSpPr txBox="1"/>
          <p:nvPr/>
        </p:nvSpPr>
        <p:spPr>
          <a:xfrm>
            <a:off x="2309919" y="540704"/>
            <a:ext cx="9665771" cy="5865004"/>
          </a:xfrm>
          <a:prstGeom prst="rect">
            <a:avLst/>
          </a:prstGeom>
          <a:noFill/>
        </p:spPr>
        <p:txBody>
          <a:bodyPr wrap="square">
            <a:spAutoFit/>
          </a:bodyPr>
          <a:lstStyle/>
          <a:p>
            <a:pPr marL="307524" indent="-307524">
              <a:lnSpc>
                <a:spcPct val="150000"/>
              </a:lnSpc>
              <a:buFont typeface="Arial" panose="020B0604020202020204" pitchFamily="34" charset="0"/>
              <a:buChar char="•"/>
            </a:pPr>
            <a:r>
              <a:rPr lang="en-US" sz="1700" dirty="0">
                <a:latin typeface="Arial Narrow" panose="020B0606020202030204" pitchFamily="34" charset="0"/>
              </a:rPr>
              <a:t>Social Mining rights holders reneging or defaulting on their mining rights commitments, which impacts on social and </a:t>
            </a:r>
            <a:r>
              <a:rPr lang="en-US" sz="1700" dirty="0" err="1">
                <a:latin typeface="Arial Narrow" panose="020B0606020202030204" pitchFamily="34" charset="0"/>
              </a:rPr>
              <a:t>Labour</a:t>
            </a:r>
            <a:r>
              <a:rPr lang="en-US" sz="1700" dirty="0">
                <a:latin typeface="Arial Narrow" panose="020B0606020202030204" pitchFamily="34" charset="0"/>
              </a:rPr>
              <a:t> </a:t>
            </a:r>
            <a:r>
              <a:rPr lang="en-US" sz="1700" dirty="0" err="1">
                <a:latin typeface="Arial Narrow" panose="020B0606020202030204" pitchFamily="34" charset="0"/>
              </a:rPr>
              <a:t>labour</a:t>
            </a:r>
            <a:r>
              <a:rPr lang="en-US" sz="1700" dirty="0">
                <a:latin typeface="Arial Narrow" panose="020B0606020202030204" pitchFamily="34" charset="0"/>
              </a:rPr>
              <a:t> (SLPs)</a:t>
            </a:r>
          </a:p>
          <a:p>
            <a:pPr marL="307524" indent="-307524">
              <a:lnSpc>
                <a:spcPct val="150000"/>
              </a:lnSpc>
              <a:buFont typeface="Arial" panose="020B0604020202020204" pitchFamily="34" charset="0"/>
              <a:buChar char="•"/>
            </a:pPr>
            <a:r>
              <a:rPr lang="en-US" sz="1700" dirty="0">
                <a:latin typeface="Arial Narrow" panose="020B0606020202030204" pitchFamily="34" charset="0"/>
              </a:rPr>
              <a:t>Reneging/defaulting by Mining right holders on their mining rights commitments,</a:t>
            </a:r>
          </a:p>
          <a:p>
            <a:pPr marL="307524" indent="-307524">
              <a:lnSpc>
                <a:spcPct val="150000"/>
              </a:lnSpc>
              <a:buFont typeface="Arial" panose="020B0604020202020204" pitchFamily="34" charset="0"/>
              <a:buChar char="•"/>
            </a:pPr>
            <a:r>
              <a:rPr lang="en-US" sz="1700" dirty="0">
                <a:latin typeface="Arial Narrow" panose="020B0606020202030204" pitchFamily="34" charset="0"/>
              </a:rPr>
              <a:t>A  risk of mining operations increasing production (ramping up) to capture lost production and thus possibly putting the health and safety of employees at risk,  </a:t>
            </a:r>
          </a:p>
          <a:p>
            <a:pPr algn="just">
              <a:lnSpc>
                <a:spcPct val="150000"/>
              </a:lnSpc>
              <a:spcAft>
                <a:spcPts val="1076"/>
              </a:spcAft>
            </a:pPr>
            <a:endParaRPr lang="en-US" sz="200" dirty="0">
              <a:solidFill>
                <a:srgbClr val="252525"/>
              </a:solidFill>
              <a:latin typeface="Arial Narrow" panose="020B0606020202030204" pitchFamily="34" charset="0"/>
              <a:ea typeface="Calibri" panose="020F0502020204030204" pitchFamily="34" charset="0"/>
              <a:cs typeface="Arial" panose="020B0604020202020204" pitchFamily="34" charset="0"/>
            </a:endParaRPr>
          </a:p>
          <a:p>
            <a:pPr algn="just">
              <a:lnSpc>
                <a:spcPct val="150000"/>
              </a:lnSpc>
              <a:spcAft>
                <a:spcPts val="1076"/>
              </a:spcAft>
            </a:pPr>
            <a:r>
              <a:rPr lang="en-US" sz="1700" b="1" u="sng" dirty="0">
                <a:solidFill>
                  <a:srgbClr val="252525"/>
                </a:solidFill>
                <a:latin typeface="Arial Narrow" panose="020B0606020202030204" pitchFamily="34" charset="0"/>
                <a:ea typeface="Calibri" panose="020F0502020204030204" pitchFamily="34" charset="0"/>
                <a:cs typeface="Arial" panose="020B0604020202020204" pitchFamily="34" charset="0"/>
              </a:rPr>
              <a:t>Energy forms an integral part of the economy</a:t>
            </a:r>
            <a:r>
              <a:rPr lang="en-US" sz="1700" dirty="0">
                <a:solidFill>
                  <a:srgbClr val="252525"/>
                </a:solidFill>
                <a:latin typeface="Arial Narrow" panose="020B0606020202030204" pitchFamily="34" charset="0"/>
                <a:ea typeface="Calibri" panose="020F0502020204030204" pitchFamily="34" charset="0"/>
                <a:cs typeface="Arial" panose="020B0604020202020204" pitchFamily="34" charset="0"/>
              </a:rPr>
              <a:t>, and the energy sector is a key enabler for the attainment of national policy imperatives such as those </a:t>
            </a:r>
            <a:r>
              <a:rPr lang="en-US" sz="1700" b="1" u="sng" dirty="0">
                <a:solidFill>
                  <a:srgbClr val="252525"/>
                </a:solidFill>
                <a:latin typeface="Arial Narrow" panose="020B0606020202030204" pitchFamily="34" charset="0"/>
                <a:ea typeface="Calibri" panose="020F0502020204030204" pitchFamily="34" charset="0"/>
                <a:cs typeface="Arial" panose="020B0604020202020204" pitchFamily="34" charset="0"/>
              </a:rPr>
              <a:t>expressed in the National Development Plan (NDP), the Medium-term Strategic Framework (MTSF) and the Reconstruction and Recovery Plan</a:t>
            </a:r>
            <a:r>
              <a:rPr lang="en-US" sz="1700" u="sng" dirty="0">
                <a:solidFill>
                  <a:srgbClr val="252525"/>
                </a:solidFill>
                <a:latin typeface="Arial Narrow" panose="020B0606020202030204" pitchFamily="34" charset="0"/>
                <a:ea typeface="Calibri" panose="020F0502020204030204" pitchFamily="34" charset="0"/>
                <a:cs typeface="Arial" panose="020B0604020202020204" pitchFamily="34" charset="0"/>
              </a:rPr>
              <a:t>. </a:t>
            </a:r>
            <a:r>
              <a:rPr lang="en-US" sz="1700" b="1" u="sng" dirty="0">
                <a:solidFill>
                  <a:srgbClr val="252525"/>
                </a:solidFill>
                <a:latin typeface="Arial Narrow" panose="020B0606020202030204" pitchFamily="34" charset="0"/>
                <a:ea typeface="Calibri" panose="020F0502020204030204" pitchFamily="34" charset="0"/>
                <a:cs typeface="Arial" panose="020B0604020202020204" pitchFamily="34" charset="0"/>
              </a:rPr>
              <a:t>South Africa needs to grow its energy supply </a:t>
            </a:r>
            <a:r>
              <a:rPr lang="en-US" sz="1700" dirty="0">
                <a:solidFill>
                  <a:srgbClr val="252525"/>
                </a:solidFill>
                <a:latin typeface="Arial Narrow" panose="020B0606020202030204" pitchFamily="34" charset="0"/>
                <a:ea typeface="Calibri" panose="020F0502020204030204" pitchFamily="34" charset="0"/>
                <a:cs typeface="Arial" panose="020B0604020202020204" pitchFamily="34" charset="0"/>
              </a:rPr>
              <a:t>to support economic expansion and, in so doing, alleviate supply bottlenecks and supply or demand deficits in energy-dependent industries such as mining and manufacturing. This will increase the contribution of industry sectors and enable them to create economic benefits for the country, i.e. accelerated growth and job creation.</a:t>
            </a:r>
            <a:endParaRPr lang="en-ZA" sz="1700"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50000"/>
              </a:lnSpc>
              <a:spcAft>
                <a:spcPts val="1076"/>
              </a:spcAft>
            </a:pPr>
            <a:r>
              <a:rPr lang="en-US" sz="1700" b="1" u="sng" dirty="0">
                <a:solidFill>
                  <a:srgbClr val="252525"/>
                </a:solidFill>
                <a:latin typeface="Arial Narrow" panose="020B0606020202030204" pitchFamily="34" charset="0"/>
                <a:ea typeface="Calibri" panose="020F0502020204030204" pitchFamily="34" charset="0"/>
                <a:cs typeface="Arial" panose="020B0604020202020204" pitchFamily="34" charset="0"/>
              </a:rPr>
              <a:t>In recent years, the South African economy has seen the challenge of electricity demand and load shedding </a:t>
            </a:r>
            <a:r>
              <a:rPr lang="en-US" sz="1700" dirty="0">
                <a:solidFill>
                  <a:srgbClr val="252525"/>
                </a:solidFill>
                <a:latin typeface="Arial Narrow" panose="020B0606020202030204" pitchFamily="34" charset="0"/>
                <a:ea typeface="Calibri" panose="020F0502020204030204" pitchFamily="34" charset="0"/>
                <a:cs typeface="Arial" panose="020B0604020202020204" pitchFamily="34" charset="0"/>
              </a:rPr>
              <a:t>due to constrained generation capacity because of </a:t>
            </a:r>
            <a:r>
              <a:rPr lang="en-US" sz="1700" b="1" u="sng" dirty="0">
                <a:solidFill>
                  <a:srgbClr val="252525"/>
                </a:solidFill>
                <a:latin typeface="Arial Narrow" panose="020B0606020202030204" pitchFamily="34" charset="0"/>
                <a:ea typeface="Calibri" panose="020F0502020204030204" pitchFamily="34" charset="0"/>
                <a:cs typeface="Arial" panose="020B0604020202020204" pitchFamily="34" charset="0"/>
              </a:rPr>
              <a:t>the existing lower availability factor of Eskom’s existing power-generation plants. </a:t>
            </a:r>
            <a:r>
              <a:rPr lang="en-US" sz="1700" dirty="0">
                <a:solidFill>
                  <a:srgbClr val="252525"/>
                </a:solidFill>
                <a:latin typeface="Arial Narrow" panose="020B0606020202030204" pitchFamily="34" charset="0"/>
                <a:ea typeface="Calibri" panose="020F0502020204030204" pitchFamily="34" charset="0"/>
                <a:cs typeface="Arial" panose="020B0604020202020204" pitchFamily="34" charset="0"/>
              </a:rPr>
              <a:t>Load shedding has had a negative impact on energy-intensive industries and the economy at large.</a:t>
            </a:r>
            <a:endParaRPr lang="en-ZA" sz="1700"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6" name="object 2"/>
          <p:cNvSpPr txBox="1">
            <a:spLocks noGrp="1"/>
          </p:cNvSpPr>
          <p:nvPr>
            <p:ph type="title"/>
          </p:nvPr>
        </p:nvSpPr>
        <p:spPr>
          <a:xfrm>
            <a:off x="2309919" y="88489"/>
            <a:ext cx="9882081" cy="452215"/>
          </a:xfrm>
        </p:spPr>
        <p:txBody>
          <a:bodyPr vert="horz" wrap="square" lIns="0" tIns="8930" rIns="0" bIns="0" numCol="1" rtlCol="0" anchor="t" anchorCtr="0" compatLnSpc="1">
            <a:prstTxWarp prst="textNoShape">
              <a:avLst/>
            </a:prstTxWarp>
            <a:spAutoFit/>
          </a:bodyPr>
          <a:lstStyle/>
          <a:p>
            <a:pPr marL="8929">
              <a:spcBef>
                <a:spcPts val="70"/>
              </a:spcBef>
              <a:defRPr/>
            </a:pPr>
            <a:r>
              <a:rPr sz="3200" b="1" spc="-3" dirty="0">
                <a:latin typeface="Arial Narrow" panose="020B0606020202030204" pitchFamily="34" charset="0"/>
              </a:rPr>
              <a:t>EXECUTIVE</a:t>
            </a:r>
            <a:r>
              <a:rPr sz="3200" b="1" spc="-56" dirty="0">
                <a:latin typeface="Arial Narrow" panose="020B0606020202030204" pitchFamily="34" charset="0"/>
              </a:rPr>
              <a:t> </a:t>
            </a:r>
            <a:r>
              <a:rPr sz="3200" b="1" spc="-3" dirty="0">
                <a:latin typeface="Arial Narrow" panose="020B0606020202030204" pitchFamily="34" charset="0"/>
              </a:rPr>
              <a:t>SUMMARY</a:t>
            </a:r>
          </a:p>
        </p:txBody>
      </p:sp>
    </p:spTree>
    <p:extLst>
      <p:ext uri="{BB962C8B-B14F-4D97-AF65-F5344CB8AC3E}">
        <p14:creationId xmlns="" xmlns:p14="http://schemas.microsoft.com/office/powerpoint/2010/main" val="458928223"/>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FC1C99A-A5A6-43BD-9DD5-0BB52CB06A4F}" type="slidenum">
              <a:rPr lang="en-US" altLang="en-US" smtClean="0"/>
              <a:pPr>
                <a:defRPr/>
              </a:pPr>
              <a:t>12</a:t>
            </a:fld>
            <a:endParaRPr lang="en-US" altLang="en-US"/>
          </a:p>
        </p:txBody>
      </p:sp>
      <p:sp>
        <p:nvSpPr>
          <p:cNvPr id="8" name="TextBox 7">
            <a:extLst>
              <a:ext uri="{FF2B5EF4-FFF2-40B4-BE49-F238E27FC236}">
                <a16:creationId xmlns="" xmlns:a16="http://schemas.microsoft.com/office/drawing/2014/main" id="{FF66075A-1846-435A-95DB-EF513E16E8A7}"/>
              </a:ext>
            </a:extLst>
          </p:cNvPr>
          <p:cNvSpPr txBox="1"/>
          <p:nvPr/>
        </p:nvSpPr>
        <p:spPr>
          <a:xfrm>
            <a:off x="2309919" y="639756"/>
            <a:ext cx="9703878" cy="4349909"/>
          </a:xfrm>
          <a:prstGeom prst="rect">
            <a:avLst/>
          </a:prstGeom>
          <a:noFill/>
        </p:spPr>
        <p:txBody>
          <a:bodyPr wrap="square">
            <a:spAutoFit/>
          </a:bodyPr>
          <a:lstStyle/>
          <a:p>
            <a:pPr algn="just">
              <a:lnSpc>
                <a:spcPct val="150000"/>
              </a:lnSpc>
              <a:spcAft>
                <a:spcPts val="1076"/>
              </a:spcAft>
            </a:pPr>
            <a:r>
              <a:rPr lang="en-US" sz="1700" b="1" u="sng" dirty="0">
                <a:solidFill>
                  <a:srgbClr val="252525"/>
                </a:solidFill>
                <a:latin typeface="Arial Narrow" panose="020B0606020202030204" pitchFamily="34" charset="0"/>
                <a:ea typeface="Calibri" panose="020F0502020204030204" pitchFamily="34" charset="0"/>
                <a:cs typeface="Arial" panose="020B0604020202020204" pitchFamily="34" charset="0"/>
              </a:rPr>
              <a:t>Electricity prices in South Africa have roughly tripled </a:t>
            </a:r>
            <a:r>
              <a:rPr lang="en-US" sz="1700" dirty="0">
                <a:solidFill>
                  <a:srgbClr val="252525"/>
                </a:solidFill>
                <a:latin typeface="Arial Narrow" panose="020B0606020202030204" pitchFamily="34" charset="0"/>
                <a:ea typeface="Calibri" panose="020F0502020204030204" pitchFamily="34" charset="0"/>
                <a:cs typeface="Arial" panose="020B0604020202020204" pitchFamily="34" charset="0"/>
              </a:rPr>
              <a:t>in real terms over the past decade. The cost of electricity had also been increasing at rates above inflation, thus increasing the cost of doing business in the country. This has resulted in energy-intensive users such as smelters closing their local operations and moving to other countries to remain competitive. This has contributed to job losses and the undermining of the NDP as it envisages mineral beneficiation as a key economic driver of growth.  </a:t>
            </a:r>
            <a:endParaRPr lang="en-ZA" sz="1700"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50000"/>
              </a:lnSpc>
              <a:spcAft>
                <a:spcPts val="1076"/>
              </a:spcAft>
            </a:pPr>
            <a:r>
              <a:rPr lang="en-US" sz="1700" b="1" u="sng" dirty="0">
                <a:solidFill>
                  <a:srgbClr val="252525"/>
                </a:solidFill>
                <a:latin typeface="Arial Narrow" panose="020B0606020202030204" pitchFamily="34" charset="0"/>
                <a:ea typeface="Calibri" panose="020F0502020204030204" pitchFamily="34" charset="0"/>
                <a:cs typeface="Arial" panose="020B0604020202020204" pitchFamily="34" charset="0"/>
              </a:rPr>
              <a:t>High electricity prices, load shedding and technology advancement are driving electricity consumers to alternative power supply options. An increasing number of consumers is therefore generating its own power or is planning to do so in the future. </a:t>
            </a:r>
            <a:r>
              <a:rPr lang="en-US" sz="1700" dirty="0">
                <a:solidFill>
                  <a:srgbClr val="252525"/>
                </a:solidFill>
                <a:latin typeface="Arial Narrow" panose="020B0606020202030204" pitchFamily="34" charset="0"/>
                <a:ea typeface="Calibri" panose="020F0502020204030204" pitchFamily="34" charset="0"/>
                <a:cs typeface="Arial" panose="020B0604020202020204" pitchFamily="34" charset="0"/>
              </a:rPr>
              <a:t>This will place further financial strain on Eskom. This development is indirectly driving sector deregulation. If this is examined holistically, it could have unintended consequences.</a:t>
            </a:r>
            <a:endParaRPr lang="en-ZA" sz="1700"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50000"/>
              </a:lnSpc>
              <a:spcAft>
                <a:spcPts val="1076"/>
              </a:spcAft>
            </a:pPr>
            <a:r>
              <a:rPr lang="en-US" sz="1700" dirty="0">
                <a:solidFill>
                  <a:srgbClr val="252525"/>
                </a:solidFill>
                <a:latin typeface="Arial Narrow" panose="020B0606020202030204" pitchFamily="34" charset="0"/>
                <a:ea typeface="Calibri" panose="020F0502020204030204" pitchFamily="34" charset="0"/>
                <a:cs typeface="Arial" panose="020B0604020202020204" pitchFamily="34" charset="0"/>
              </a:rPr>
              <a:t> </a:t>
            </a:r>
            <a:endParaRPr lang="en-ZA" sz="1700"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6" name="object 2"/>
          <p:cNvSpPr txBox="1">
            <a:spLocks noGrp="1"/>
          </p:cNvSpPr>
          <p:nvPr>
            <p:ph type="title"/>
          </p:nvPr>
        </p:nvSpPr>
        <p:spPr>
          <a:xfrm>
            <a:off x="2309919" y="88489"/>
            <a:ext cx="9882081" cy="452215"/>
          </a:xfrm>
        </p:spPr>
        <p:txBody>
          <a:bodyPr vert="horz" wrap="square" lIns="0" tIns="8930" rIns="0" bIns="0" numCol="1" rtlCol="0" anchor="t" anchorCtr="0" compatLnSpc="1">
            <a:prstTxWarp prst="textNoShape">
              <a:avLst/>
            </a:prstTxWarp>
            <a:spAutoFit/>
          </a:bodyPr>
          <a:lstStyle/>
          <a:p>
            <a:pPr marL="8929">
              <a:spcBef>
                <a:spcPts val="70"/>
              </a:spcBef>
              <a:defRPr/>
            </a:pPr>
            <a:r>
              <a:rPr sz="3200" b="1" spc="-3" dirty="0">
                <a:latin typeface="Arial Narrow" panose="020B0606020202030204" pitchFamily="34" charset="0"/>
              </a:rPr>
              <a:t>EXECUTIVE</a:t>
            </a:r>
            <a:r>
              <a:rPr sz="3200" b="1" spc="-56" dirty="0">
                <a:latin typeface="Arial Narrow" panose="020B0606020202030204" pitchFamily="34" charset="0"/>
              </a:rPr>
              <a:t> </a:t>
            </a:r>
            <a:r>
              <a:rPr sz="3200" b="1" spc="-3" dirty="0">
                <a:latin typeface="Arial Narrow" panose="020B0606020202030204" pitchFamily="34" charset="0"/>
              </a:rPr>
              <a:t>SUMMARY</a:t>
            </a:r>
          </a:p>
        </p:txBody>
      </p:sp>
    </p:spTree>
    <p:extLst>
      <p:ext uri="{BB962C8B-B14F-4D97-AF65-F5344CB8AC3E}">
        <p14:creationId xmlns="" xmlns:p14="http://schemas.microsoft.com/office/powerpoint/2010/main" val="913369953"/>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FC1C99A-A5A6-43BD-9DD5-0BB52CB06A4F}" type="slidenum">
              <a:rPr lang="en-US" altLang="en-US" smtClean="0"/>
              <a:pPr>
                <a:defRPr/>
              </a:pPr>
              <a:t>13</a:t>
            </a:fld>
            <a:endParaRPr lang="en-US" altLang="en-US"/>
          </a:p>
        </p:txBody>
      </p:sp>
      <p:sp>
        <p:nvSpPr>
          <p:cNvPr id="8" name="TextBox 7">
            <a:extLst>
              <a:ext uri="{FF2B5EF4-FFF2-40B4-BE49-F238E27FC236}">
                <a16:creationId xmlns="" xmlns:a16="http://schemas.microsoft.com/office/drawing/2014/main" id="{FF66075A-1846-435A-95DB-EF513E16E8A7}"/>
              </a:ext>
            </a:extLst>
          </p:cNvPr>
          <p:cNvSpPr txBox="1"/>
          <p:nvPr/>
        </p:nvSpPr>
        <p:spPr>
          <a:xfrm>
            <a:off x="2309919" y="721672"/>
            <a:ext cx="9739513" cy="3372718"/>
          </a:xfrm>
          <a:prstGeom prst="rect">
            <a:avLst/>
          </a:prstGeom>
          <a:noFill/>
        </p:spPr>
        <p:txBody>
          <a:bodyPr wrap="square">
            <a:spAutoFit/>
          </a:bodyPr>
          <a:lstStyle/>
          <a:p>
            <a:pPr algn="just">
              <a:lnSpc>
                <a:spcPct val="150000"/>
              </a:lnSpc>
              <a:spcAft>
                <a:spcPts val="1076"/>
              </a:spcAft>
            </a:pPr>
            <a:r>
              <a:rPr lang="en-US" sz="1700" dirty="0">
                <a:solidFill>
                  <a:srgbClr val="252525"/>
                </a:solidFill>
                <a:latin typeface="Arial Narrow" panose="020B0606020202030204" pitchFamily="34" charset="0"/>
                <a:ea typeface="Calibri" panose="020F0502020204030204" pitchFamily="34" charset="0"/>
                <a:cs typeface="Arial" panose="020B0604020202020204" pitchFamily="34" charset="0"/>
              </a:rPr>
              <a:t>President Cyril </a:t>
            </a:r>
            <a:r>
              <a:rPr lang="en-US" sz="1700" dirty="0" err="1">
                <a:solidFill>
                  <a:srgbClr val="252525"/>
                </a:solidFill>
                <a:latin typeface="Arial Narrow" panose="020B0606020202030204" pitchFamily="34" charset="0"/>
                <a:ea typeface="Calibri" panose="020F0502020204030204" pitchFamily="34" charset="0"/>
                <a:cs typeface="Arial" panose="020B0604020202020204" pitchFamily="34" charset="0"/>
              </a:rPr>
              <a:t>Ramaphosa</a:t>
            </a:r>
            <a:r>
              <a:rPr lang="en-US" sz="1700" dirty="0">
                <a:solidFill>
                  <a:srgbClr val="252525"/>
                </a:solidFill>
                <a:latin typeface="Arial Narrow" panose="020B0606020202030204" pitchFamily="34" charset="0"/>
                <a:ea typeface="Calibri" panose="020F0502020204030204" pitchFamily="34" charset="0"/>
                <a:cs typeface="Arial" panose="020B0604020202020204" pitchFamily="34" charset="0"/>
              </a:rPr>
              <a:t>, in his State of the Nation Address (</a:t>
            </a:r>
            <a:r>
              <a:rPr lang="en-US" sz="1700" dirty="0" err="1">
                <a:solidFill>
                  <a:srgbClr val="252525"/>
                </a:solidFill>
                <a:latin typeface="Arial Narrow" panose="020B0606020202030204" pitchFamily="34" charset="0"/>
                <a:ea typeface="Calibri" panose="020F0502020204030204" pitchFamily="34" charset="0"/>
                <a:cs typeface="Arial" panose="020B0604020202020204" pitchFamily="34" charset="0"/>
              </a:rPr>
              <a:t>SoNA</a:t>
            </a:r>
            <a:r>
              <a:rPr lang="en-US" sz="1700" dirty="0">
                <a:solidFill>
                  <a:srgbClr val="252525"/>
                </a:solidFill>
                <a:latin typeface="Arial Narrow" panose="020B0606020202030204" pitchFamily="34" charset="0"/>
                <a:ea typeface="Calibri" panose="020F0502020204030204" pitchFamily="34" charset="0"/>
                <a:cs typeface="Arial" panose="020B0604020202020204" pitchFamily="34" charset="0"/>
              </a:rPr>
              <a:t>) on 13 February 2021, outlined government’s main objectives and priorities for 2021. </a:t>
            </a:r>
            <a:r>
              <a:rPr lang="en-US" sz="1700" b="1" u="sng" dirty="0">
                <a:solidFill>
                  <a:srgbClr val="252525"/>
                </a:solidFill>
                <a:latin typeface="Arial Narrow" panose="020B0606020202030204" pitchFamily="34" charset="0"/>
                <a:ea typeface="Calibri" panose="020F0502020204030204" pitchFamily="34" charset="0"/>
                <a:cs typeface="Arial" panose="020B0604020202020204" pitchFamily="34" charset="0"/>
              </a:rPr>
              <a:t>The </a:t>
            </a:r>
            <a:r>
              <a:rPr lang="en-US" sz="1700" b="1" u="sng" dirty="0" err="1">
                <a:solidFill>
                  <a:srgbClr val="252525"/>
                </a:solidFill>
                <a:latin typeface="Arial Narrow" panose="020B0606020202030204" pitchFamily="34" charset="0"/>
                <a:ea typeface="Calibri" panose="020F0502020204030204" pitchFamily="34" charset="0"/>
                <a:cs typeface="Arial" panose="020B0604020202020204" pitchFamily="34" charset="0"/>
              </a:rPr>
              <a:t>SoNA</a:t>
            </a:r>
            <a:r>
              <a:rPr lang="en-US" sz="1700" b="1" u="sng" dirty="0">
                <a:solidFill>
                  <a:srgbClr val="252525"/>
                </a:solidFill>
                <a:latin typeface="Arial Narrow" panose="020B0606020202030204" pitchFamily="34" charset="0"/>
                <a:ea typeface="Calibri" panose="020F0502020204030204" pitchFamily="34" charset="0"/>
                <a:cs typeface="Arial" panose="020B0604020202020204" pitchFamily="34" charset="0"/>
              </a:rPr>
              <a:t> focused on the COVID-19 pandemic, accelerating economic recovery, creating jobs and promoting inclusive economic growth, including maintaining black economic empowerment (BEE). Eskom plans to increase its power-generation capacity, fight corruption and strengthen state-owned entities. This annual performance plan will provide the DMRE’s response to the President’s </a:t>
            </a:r>
            <a:r>
              <a:rPr lang="en-US" sz="1700" b="1" u="sng" dirty="0" err="1">
                <a:solidFill>
                  <a:srgbClr val="252525"/>
                </a:solidFill>
                <a:latin typeface="Arial Narrow" panose="020B0606020202030204" pitchFamily="34" charset="0"/>
                <a:ea typeface="Calibri" panose="020F0502020204030204" pitchFamily="34" charset="0"/>
                <a:cs typeface="Arial" panose="020B0604020202020204" pitchFamily="34" charset="0"/>
              </a:rPr>
              <a:t>SoNA</a:t>
            </a:r>
            <a:r>
              <a:rPr lang="en-US" sz="1700" b="1" u="sng" dirty="0">
                <a:solidFill>
                  <a:srgbClr val="252525"/>
                </a:solidFill>
                <a:latin typeface="Arial Narrow" panose="020B0606020202030204" pitchFamily="34" charset="0"/>
                <a:ea typeface="Calibri" panose="020F0502020204030204" pitchFamily="34" charset="0"/>
                <a:cs typeface="Arial" panose="020B0604020202020204" pitchFamily="34" charset="0"/>
              </a:rPr>
              <a:t> commitments</a:t>
            </a:r>
          </a:p>
          <a:p>
            <a:pPr algn="just">
              <a:lnSpc>
                <a:spcPct val="150000"/>
              </a:lnSpc>
              <a:spcAft>
                <a:spcPts val="1076"/>
              </a:spcAft>
            </a:pPr>
            <a:r>
              <a:rPr lang="en-US" sz="1700" b="1" u="sng" spc="-11" dirty="0">
                <a:solidFill>
                  <a:srgbClr val="252525"/>
                </a:solidFill>
                <a:latin typeface="Arial Narrow" panose="020B0606020202030204" pitchFamily="34" charset="0"/>
                <a:ea typeface="Calibri" panose="020F0502020204030204" pitchFamily="34" charset="0"/>
                <a:cs typeface="Arial" panose="020B0604020202020204" pitchFamily="34" charset="0"/>
              </a:rPr>
              <a:t>The mining industry is committed to supporting the national COVID-19 vaccine roll-out</a:t>
            </a:r>
            <a:r>
              <a:rPr lang="en-US" sz="1700" spc="-11" dirty="0">
                <a:solidFill>
                  <a:srgbClr val="252525"/>
                </a:solidFill>
                <a:latin typeface="Arial Narrow" panose="020B0606020202030204" pitchFamily="34" charset="0"/>
                <a:ea typeface="Calibri" panose="020F0502020204030204" pitchFamily="34" charset="0"/>
                <a:cs typeface="Arial" panose="020B0604020202020204" pitchFamily="34" charset="0"/>
              </a:rPr>
              <a:t>. There is no doubt that access to an effective vaccine and the significant roll-out of a vaccination programme is crucial in the fight against COVID-19, which will help re-open the economy and save lives and livelihoods.</a:t>
            </a:r>
            <a:endParaRPr lang="en-ZA" sz="1700"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6" name="object 2"/>
          <p:cNvSpPr txBox="1">
            <a:spLocks noGrp="1"/>
          </p:cNvSpPr>
          <p:nvPr>
            <p:ph type="title"/>
          </p:nvPr>
        </p:nvSpPr>
        <p:spPr>
          <a:xfrm>
            <a:off x="2309919" y="88489"/>
            <a:ext cx="9882081" cy="452215"/>
          </a:xfrm>
        </p:spPr>
        <p:txBody>
          <a:bodyPr vert="horz" wrap="square" lIns="0" tIns="8930" rIns="0" bIns="0" numCol="1" rtlCol="0" anchor="t" anchorCtr="0" compatLnSpc="1">
            <a:prstTxWarp prst="textNoShape">
              <a:avLst/>
            </a:prstTxWarp>
            <a:spAutoFit/>
          </a:bodyPr>
          <a:lstStyle/>
          <a:p>
            <a:pPr marL="8929">
              <a:spcBef>
                <a:spcPts val="70"/>
              </a:spcBef>
              <a:defRPr/>
            </a:pPr>
            <a:r>
              <a:rPr sz="3200" b="1" spc="-3" dirty="0">
                <a:latin typeface="Arial Narrow" panose="020B0606020202030204" pitchFamily="34" charset="0"/>
              </a:rPr>
              <a:t>EXECUTIVE</a:t>
            </a:r>
            <a:r>
              <a:rPr sz="3200" b="1" spc="-56" dirty="0">
                <a:latin typeface="Arial Narrow" panose="020B0606020202030204" pitchFamily="34" charset="0"/>
              </a:rPr>
              <a:t> </a:t>
            </a:r>
            <a:r>
              <a:rPr sz="3200" b="1" spc="-3" dirty="0">
                <a:latin typeface="Arial Narrow" panose="020B0606020202030204" pitchFamily="34" charset="0"/>
              </a:rPr>
              <a:t>SUMMARY</a:t>
            </a:r>
          </a:p>
        </p:txBody>
      </p:sp>
    </p:spTree>
    <p:extLst>
      <p:ext uri="{BB962C8B-B14F-4D97-AF65-F5344CB8AC3E}">
        <p14:creationId xmlns="" xmlns:p14="http://schemas.microsoft.com/office/powerpoint/2010/main" val="209121305"/>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FC1C99A-A5A6-43BD-9DD5-0BB52CB06A4F}" type="slidenum">
              <a:rPr lang="en-US" altLang="en-US" smtClean="0"/>
              <a:pPr>
                <a:defRPr/>
              </a:pPr>
              <a:t>14</a:t>
            </a:fld>
            <a:endParaRPr lang="en-US" altLang="en-US"/>
          </a:p>
        </p:txBody>
      </p:sp>
      <p:sp>
        <p:nvSpPr>
          <p:cNvPr id="8" name="TextBox 7">
            <a:extLst>
              <a:ext uri="{FF2B5EF4-FFF2-40B4-BE49-F238E27FC236}">
                <a16:creationId xmlns="" xmlns:a16="http://schemas.microsoft.com/office/drawing/2014/main" id="{FF66075A-1846-435A-95DB-EF513E16E8A7}"/>
              </a:ext>
            </a:extLst>
          </p:cNvPr>
          <p:cNvSpPr txBox="1"/>
          <p:nvPr/>
        </p:nvSpPr>
        <p:spPr>
          <a:xfrm>
            <a:off x="2330806" y="725930"/>
            <a:ext cx="9718626" cy="5677773"/>
          </a:xfrm>
          <a:prstGeom prst="rect">
            <a:avLst/>
          </a:prstGeom>
          <a:noFill/>
        </p:spPr>
        <p:txBody>
          <a:bodyPr wrap="square">
            <a:spAutoFit/>
          </a:bodyPr>
          <a:lstStyle/>
          <a:p>
            <a:pPr algn="just">
              <a:lnSpc>
                <a:spcPct val="150000"/>
              </a:lnSpc>
            </a:pPr>
            <a:r>
              <a:rPr lang="en-US" sz="1700" b="1" u="sng" dirty="0">
                <a:solidFill>
                  <a:srgbClr val="252525"/>
                </a:solidFill>
                <a:latin typeface="Arial Narrow" panose="020B0606020202030204" pitchFamily="34" charset="0"/>
                <a:ea typeface="Calibri" panose="020F0502020204030204" pitchFamily="34" charset="0"/>
              </a:rPr>
              <a:t>The Department will increase mining exploration activities with the aim of attracting a minimum of 3% of the total global exploration expenditure. To this end, an exploration strategy for the country will be tabled in Cabinet in this financial year. </a:t>
            </a:r>
            <a:r>
              <a:rPr lang="en-US" sz="1700" dirty="0">
                <a:solidFill>
                  <a:srgbClr val="252525"/>
                </a:solidFill>
                <a:latin typeface="Arial Narrow" panose="020B0606020202030204" pitchFamily="34" charset="0"/>
                <a:ea typeface="Calibri" panose="020F0502020204030204" pitchFamily="34" charset="0"/>
              </a:rPr>
              <a:t>The implementation of this strategy will ultimately increase the contribution of mining to the GDP. The Department will furthermore ensure a 50% reduction in the current time frames for the issuing of mining licenses and permits and support efforts to invest in green jobs to improve efficiencies through the One Environmental System that will integrate different aspects of the environment. The Department will also  deal with confidence-boosting measures, including land rights, digital migration, mineral rights, market tools, local beneficiation and products with export potential, such as ash, gypsum, slag and biomass. </a:t>
            </a:r>
          </a:p>
          <a:p>
            <a:pPr algn="just">
              <a:lnSpc>
                <a:spcPct val="150000"/>
              </a:lnSpc>
            </a:pPr>
            <a:endParaRPr lang="en-US" sz="1700" dirty="0">
              <a:solidFill>
                <a:srgbClr val="252525"/>
              </a:solidFill>
              <a:latin typeface="Arial Narrow" panose="020B0606020202030204" pitchFamily="34" charset="0"/>
              <a:ea typeface="Calibri" panose="020F0502020204030204" pitchFamily="34" charset="0"/>
              <a:cs typeface="Times New Roman" panose="02020603050405020304" pitchFamily="18" charset="0"/>
            </a:endParaRPr>
          </a:p>
          <a:p>
            <a:pPr algn="just">
              <a:lnSpc>
                <a:spcPct val="150000"/>
              </a:lnSpc>
              <a:spcAft>
                <a:spcPts val="1076"/>
              </a:spcAft>
            </a:pPr>
            <a:r>
              <a:rPr lang="en-US" sz="1700" b="1" u="sng" dirty="0">
                <a:latin typeface="Arial Narrow" panose="020B0606020202030204" pitchFamily="34" charset="0"/>
                <a:ea typeface="Calibri" panose="020F0502020204030204" pitchFamily="34" charset="0"/>
                <a:cs typeface="Arial" panose="020B0604020202020204" pitchFamily="34" charset="0"/>
              </a:rPr>
              <a:t>Economic Reconstruction and Recovery Plan</a:t>
            </a:r>
            <a:endParaRPr lang="en-ZA" sz="1700"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50000"/>
              </a:lnSpc>
            </a:pPr>
            <a:r>
              <a:rPr lang="en-ZA" sz="1700" b="1" u="sng" dirty="0">
                <a:solidFill>
                  <a:srgbClr val="000000"/>
                </a:solidFill>
                <a:latin typeface="Arial Narrow" panose="020B0606020202030204" pitchFamily="34" charset="0"/>
                <a:ea typeface="Calibri" panose="020F0502020204030204" pitchFamily="34" charset="0"/>
              </a:rPr>
              <a:t>As </a:t>
            </a:r>
            <a:r>
              <a:rPr lang="en-ZA" sz="1700" b="1" u="sng" dirty="0">
                <a:latin typeface="Arial Narrow" panose="020B0606020202030204" pitchFamily="34" charset="0"/>
                <a:ea typeface="Calibri" panose="020F0502020204030204" pitchFamily="34" charset="0"/>
              </a:rPr>
              <a:t>pronounced by the President in his state of the nation address, the department has finalised the procurement  of 2,000 megawatts under the Risk Mitigation Independent Power Producer </a:t>
            </a:r>
            <a:r>
              <a:rPr lang="en-ZA" sz="1700" b="1" u="sng" dirty="0" err="1">
                <a:latin typeface="Arial Narrow" panose="020B0606020202030204" pitchFamily="34" charset="0"/>
                <a:ea typeface="Calibri" panose="020F0502020204030204" pitchFamily="34" charset="0"/>
              </a:rPr>
              <a:t>prgramme</a:t>
            </a:r>
            <a:r>
              <a:rPr lang="en-ZA" sz="1700" b="1" u="sng" dirty="0">
                <a:latin typeface="Arial Narrow" panose="020B0606020202030204" pitchFamily="34" charset="0"/>
                <a:ea typeface="Calibri" panose="020F0502020204030204" pitchFamily="34" charset="0"/>
              </a:rPr>
              <a:t>. </a:t>
            </a:r>
            <a:r>
              <a:rPr lang="en-ZA" sz="1700" dirty="0">
                <a:latin typeface="Arial Narrow" panose="020B0606020202030204" pitchFamily="34" charset="0"/>
                <a:ea typeface="Calibri" panose="020F0502020204030204" pitchFamily="34" charset="0"/>
              </a:rPr>
              <a:t>The department will also launch the procurement </a:t>
            </a:r>
            <a:r>
              <a:rPr lang="en-ZA" sz="1700" dirty="0">
                <a:solidFill>
                  <a:srgbClr val="000000"/>
                </a:solidFill>
                <a:latin typeface="Arial Narrow" panose="020B0606020202030204" pitchFamily="34" charset="0"/>
                <a:ea typeface="Calibri" panose="020F0502020204030204" pitchFamily="34" charset="0"/>
              </a:rPr>
              <a:t>of an additional 11,800 megawatts of power from renewable energy, natural gas, battery storage and coal in line with the Integrated Resource Plan 2019. </a:t>
            </a:r>
          </a:p>
        </p:txBody>
      </p:sp>
      <p:sp>
        <p:nvSpPr>
          <p:cNvPr id="6" name="object 2"/>
          <p:cNvSpPr txBox="1">
            <a:spLocks noGrp="1"/>
          </p:cNvSpPr>
          <p:nvPr>
            <p:ph type="title"/>
          </p:nvPr>
        </p:nvSpPr>
        <p:spPr>
          <a:xfrm>
            <a:off x="2309919" y="88489"/>
            <a:ext cx="9882081" cy="452215"/>
          </a:xfrm>
        </p:spPr>
        <p:txBody>
          <a:bodyPr vert="horz" wrap="square" lIns="0" tIns="8930" rIns="0" bIns="0" numCol="1" rtlCol="0" anchor="t" anchorCtr="0" compatLnSpc="1">
            <a:prstTxWarp prst="textNoShape">
              <a:avLst/>
            </a:prstTxWarp>
            <a:spAutoFit/>
          </a:bodyPr>
          <a:lstStyle/>
          <a:p>
            <a:pPr marL="8929">
              <a:spcBef>
                <a:spcPts val="70"/>
              </a:spcBef>
              <a:defRPr/>
            </a:pPr>
            <a:r>
              <a:rPr sz="3200" b="1" spc="-3" dirty="0">
                <a:latin typeface="Arial Narrow" panose="020B0606020202030204" pitchFamily="34" charset="0"/>
              </a:rPr>
              <a:t>EXECUTIVE</a:t>
            </a:r>
            <a:r>
              <a:rPr sz="3200" b="1" spc="-56" dirty="0">
                <a:latin typeface="Arial Narrow" panose="020B0606020202030204" pitchFamily="34" charset="0"/>
              </a:rPr>
              <a:t> </a:t>
            </a:r>
            <a:r>
              <a:rPr sz="3200" b="1" spc="-3" dirty="0">
                <a:latin typeface="Arial Narrow" panose="020B0606020202030204" pitchFamily="34" charset="0"/>
              </a:rPr>
              <a:t>SUMMARY</a:t>
            </a:r>
          </a:p>
        </p:txBody>
      </p:sp>
    </p:spTree>
    <p:extLst>
      <p:ext uri="{BB962C8B-B14F-4D97-AF65-F5344CB8AC3E}">
        <p14:creationId xmlns="" xmlns:p14="http://schemas.microsoft.com/office/powerpoint/2010/main" val="1574262017"/>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FC1C99A-A5A6-43BD-9DD5-0BB52CB06A4F}" type="slidenum">
              <a:rPr lang="en-US" altLang="en-US" smtClean="0"/>
              <a:pPr>
                <a:defRPr/>
              </a:pPr>
              <a:t>15</a:t>
            </a:fld>
            <a:endParaRPr lang="en-US" altLang="en-US"/>
          </a:p>
        </p:txBody>
      </p:sp>
      <p:sp>
        <p:nvSpPr>
          <p:cNvPr id="8" name="TextBox 7">
            <a:extLst>
              <a:ext uri="{FF2B5EF4-FFF2-40B4-BE49-F238E27FC236}">
                <a16:creationId xmlns="" xmlns:a16="http://schemas.microsoft.com/office/drawing/2014/main" id="{FF66075A-1846-435A-95DB-EF513E16E8A7}"/>
              </a:ext>
            </a:extLst>
          </p:cNvPr>
          <p:cNvSpPr txBox="1"/>
          <p:nvPr/>
        </p:nvSpPr>
        <p:spPr>
          <a:xfrm>
            <a:off x="2339750" y="534206"/>
            <a:ext cx="9694934" cy="5450210"/>
          </a:xfrm>
          <a:prstGeom prst="rect">
            <a:avLst/>
          </a:prstGeom>
          <a:noFill/>
        </p:spPr>
        <p:txBody>
          <a:bodyPr wrap="square">
            <a:spAutoFit/>
          </a:bodyPr>
          <a:lstStyle/>
          <a:p>
            <a:pPr algn="just">
              <a:lnSpc>
                <a:spcPct val="150000"/>
              </a:lnSpc>
              <a:spcAft>
                <a:spcPts val="1076"/>
              </a:spcAft>
            </a:pPr>
            <a:r>
              <a:rPr lang="en-US" sz="1700" b="1" dirty="0">
                <a:latin typeface="Arial Narrow" panose="020B0606020202030204" pitchFamily="34" charset="0"/>
                <a:ea typeface="Calibri" panose="020F0502020204030204" pitchFamily="34" charset="0"/>
                <a:cs typeface="Arial" panose="020B0604020202020204" pitchFamily="34" charset="0"/>
              </a:rPr>
              <a:t>Economic Reconstruction and Recovery Plan</a:t>
            </a:r>
            <a:endParaRPr lang="en-ZA" sz="1700"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50000"/>
              </a:lnSpc>
            </a:pPr>
            <a:r>
              <a:rPr lang="en-ZA" sz="1700" b="1" u="sng" dirty="0">
                <a:solidFill>
                  <a:srgbClr val="000000"/>
                </a:solidFill>
                <a:latin typeface="Arial Narrow" panose="020B0606020202030204" pitchFamily="34" charset="0"/>
                <a:ea typeface="Calibri" panose="020F0502020204030204" pitchFamily="34" charset="0"/>
              </a:rPr>
              <a:t>We will in this financial year issue a request for proposals for 2,600 megawatts from wind and solar energy as part of Bid Window 5. This will be followed by another bid window in the 3</a:t>
            </a:r>
            <a:r>
              <a:rPr lang="en-ZA" sz="1700" b="1" u="sng" baseline="30000" dirty="0">
                <a:solidFill>
                  <a:srgbClr val="000000"/>
                </a:solidFill>
                <a:latin typeface="Arial Narrow" panose="020B0606020202030204" pitchFamily="34" charset="0"/>
                <a:ea typeface="Calibri" panose="020F0502020204030204" pitchFamily="34" charset="0"/>
              </a:rPr>
              <a:t>rd</a:t>
            </a:r>
            <a:r>
              <a:rPr lang="en-ZA" sz="1700" b="1" u="sng" dirty="0">
                <a:solidFill>
                  <a:srgbClr val="000000"/>
                </a:solidFill>
                <a:latin typeface="Arial Narrow" panose="020B0606020202030204" pitchFamily="34" charset="0"/>
                <a:ea typeface="Calibri" panose="020F0502020204030204" pitchFamily="34" charset="0"/>
              </a:rPr>
              <a:t> quarter of 2021/22 financial year</a:t>
            </a:r>
            <a:r>
              <a:rPr lang="en-ZA" sz="1700" dirty="0">
                <a:solidFill>
                  <a:srgbClr val="000000"/>
                </a:solidFill>
                <a:latin typeface="Arial Narrow" panose="020B0606020202030204" pitchFamily="34" charset="0"/>
                <a:ea typeface="Calibri" panose="020F0502020204030204" pitchFamily="34" charset="0"/>
              </a:rPr>
              <a:t>. </a:t>
            </a:r>
            <a:r>
              <a:rPr lang="en-GB" sz="1700" b="1" u="sng" dirty="0">
                <a:solidFill>
                  <a:srgbClr val="000000"/>
                </a:solidFill>
                <a:latin typeface="Arial Narrow" panose="020B0606020202030204" pitchFamily="34" charset="0"/>
                <a:ea typeface="Calibri" panose="020F0502020204030204" pitchFamily="34" charset="0"/>
              </a:rPr>
              <a:t>We will amend Schedule 2 of the Electricity Regulation Act in the 1</a:t>
            </a:r>
            <a:r>
              <a:rPr lang="en-GB" sz="1700" b="1" u="sng" baseline="30000" dirty="0">
                <a:solidFill>
                  <a:srgbClr val="000000"/>
                </a:solidFill>
                <a:latin typeface="Arial Narrow" panose="020B0606020202030204" pitchFamily="34" charset="0"/>
                <a:ea typeface="Calibri" panose="020F0502020204030204" pitchFamily="34" charset="0"/>
              </a:rPr>
              <a:t>st</a:t>
            </a:r>
            <a:r>
              <a:rPr lang="en-GB" sz="1700" b="1" u="sng" dirty="0">
                <a:solidFill>
                  <a:srgbClr val="000000"/>
                </a:solidFill>
                <a:latin typeface="Arial Narrow" panose="020B0606020202030204" pitchFamily="34" charset="0"/>
                <a:ea typeface="Calibri" panose="020F0502020204030204" pitchFamily="34" charset="0"/>
              </a:rPr>
              <a:t> quarter of 2021/22 to increase the licensing threshold for embedded generation. This will include consultation with key stakeholders on the level at which the new threshold should be set and the finalisation of the necessary enabling frameworks.</a:t>
            </a:r>
          </a:p>
          <a:p>
            <a:pPr algn="just">
              <a:lnSpc>
                <a:spcPct val="150000"/>
              </a:lnSpc>
            </a:pPr>
            <a:endParaRPr lang="en-GB" sz="500" b="1" u="sng" dirty="0">
              <a:solidFill>
                <a:srgbClr val="000000"/>
              </a:solidFill>
              <a:latin typeface="Arial Narrow" panose="020B0606020202030204" pitchFamily="34" charset="0"/>
              <a:ea typeface="Calibri" panose="020F0502020204030204" pitchFamily="34" charset="0"/>
            </a:endParaRPr>
          </a:p>
          <a:p>
            <a:pPr algn="just">
              <a:lnSpc>
                <a:spcPct val="150000"/>
              </a:lnSpc>
            </a:pPr>
            <a:r>
              <a:rPr lang="en-GB" sz="1700" b="1" u="sng" dirty="0">
                <a:solidFill>
                  <a:srgbClr val="000000"/>
                </a:solidFill>
                <a:latin typeface="Arial Narrow" panose="020B0606020202030204" pitchFamily="34" charset="0"/>
                <a:ea typeface="Calibri" panose="020F0502020204030204" pitchFamily="34" charset="0"/>
              </a:rPr>
              <a:t>The department will rapidly and significantly increase generation capacity outside of Eskom</a:t>
            </a:r>
            <a:r>
              <a:rPr lang="en-GB" sz="1700" dirty="0">
                <a:solidFill>
                  <a:srgbClr val="000000"/>
                </a:solidFill>
                <a:latin typeface="Arial Narrow" panose="020B0606020202030204" pitchFamily="34" charset="0"/>
                <a:ea typeface="Calibri" panose="020F0502020204030204" pitchFamily="34" charset="0"/>
              </a:rPr>
              <a:t> to deal with the supply and demand deficit as outlined below: </a:t>
            </a:r>
            <a:endParaRPr lang="en-ZA" sz="1700" dirty="0">
              <a:solidFill>
                <a:srgbClr val="000000"/>
              </a:solidFill>
              <a:latin typeface="Arial Narrow" panose="020B0606020202030204" pitchFamily="34" charset="0"/>
              <a:ea typeface="Calibri" panose="020F0502020204030204" pitchFamily="34" charset="0"/>
            </a:endParaRPr>
          </a:p>
          <a:p>
            <a:pPr marL="176213" indent="-176213" algn="just">
              <a:lnSpc>
                <a:spcPct val="150000"/>
              </a:lnSpc>
              <a:buFont typeface="Symbol" panose="05050102010706020507" pitchFamily="18" charset="2"/>
              <a:buChar char=""/>
            </a:pPr>
            <a:r>
              <a:rPr lang="en-GB" sz="1700" dirty="0">
                <a:solidFill>
                  <a:srgbClr val="000000"/>
                </a:solidFill>
                <a:latin typeface="Arial Narrow" panose="020B0606020202030204" pitchFamily="34" charset="0"/>
                <a:ea typeface="Calibri" panose="020F0502020204030204" pitchFamily="34" charset="0"/>
              </a:rPr>
              <a:t>Initiate the procurement of power from projects that can deliver electricity into the grid within 3 to 12 months from date of approval.</a:t>
            </a:r>
          </a:p>
          <a:p>
            <a:pPr marL="176213" indent="-176213" algn="just">
              <a:lnSpc>
                <a:spcPct val="150000"/>
              </a:lnSpc>
              <a:buFont typeface="Symbol" panose="05050102010706020507" pitchFamily="18" charset="2"/>
              <a:buChar char=""/>
            </a:pPr>
            <a:r>
              <a:rPr lang="en-GB" sz="1700" dirty="0">
                <a:solidFill>
                  <a:srgbClr val="000000"/>
                </a:solidFill>
                <a:latin typeface="Arial Narrow" panose="020B0606020202030204" pitchFamily="34" charset="0"/>
                <a:ea typeface="Calibri" panose="020F0502020204030204" pitchFamily="34" charset="0"/>
              </a:rPr>
              <a:t>Amend the Electricity Regulations on New Generation Capacity and clarify the requirements for municipalities when undertaking processes to develop or buy power from IPPs. </a:t>
            </a:r>
          </a:p>
          <a:p>
            <a:pPr marL="176213" indent="-176213" algn="just">
              <a:lnSpc>
                <a:spcPct val="150000"/>
              </a:lnSpc>
              <a:buFont typeface="Symbol" panose="05050102010706020507" pitchFamily="18" charset="2"/>
              <a:buChar char=""/>
            </a:pPr>
            <a:r>
              <a:rPr lang="en-GB" sz="1700" dirty="0">
                <a:solidFill>
                  <a:srgbClr val="000000"/>
                </a:solidFill>
                <a:latin typeface="Arial Narrow" panose="020B0606020202030204" pitchFamily="34" charset="0"/>
                <a:ea typeface="Calibri" panose="020F0502020204030204" pitchFamily="34" charset="0"/>
              </a:rPr>
              <a:t>Initiate the evaluation of bids for 2000 megawatts under the Risk Mitigation Independent Power Producer Programme.</a:t>
            </a:r>
            <a:endParaRPr lang="en-ZA" sz="1700" dirty="0">
              <a:solidFill>
                <a:srgbClr val="000000"/>
              </a:solidFill>
              <a:latin typeface="Arial Narrow" panose="020B0606020202030204" pitchFamily="34" charset="0"/>
              <a:ea typeface="Calibri" panose="020F0502020204030204" pitchFamily="34" charset="0"/>
            </a:endParaRPr>
          </a:p>
        </p:txBody>
      </p:sp>
      <p:sp>
        <p:nvSpPr>
          <p:cNvPr id="6" name="object 2"/>
          <p:cNvSpPr txBox="1">
            <a:spLocks noGrp="1"/>
          </p:cNvSpPr>
          <p:nvPr>
            <p:ph type="title"/>
          </p:nvPr>
        </p:nvSpPr>
        <p:spPr>
          <a:xfrm>
            <a:off x="2309919" y="88489"/>
            <a:ext cx="9882081" cy="452215"/>
          </a:xfrm>
        </p:spPr>
        <p:txBody>
          <a:bodyPr vert="horz" wrap="square" lIns="0" tIns="8930" rIns="0" bIns="0" numCol="1" rtlCol="0" anchor="t" anchorCtr="0" compatLnSpc="1">
            <a:prstTxWarp prst="textNoShape">
              <a:avLst/>
            </a:prstTxWarp>
            <a:spAutoFit/>
          </a:bodyPr>
          <a:lstStyle/>
          <a:p>
            <a:pPr marL="8929">
              <a:spcBef>
                <a:spcPts val="70"/>
              </a:spcBef>
              <a:defRPr/>
            </a:pPr>
            <a:r>
              <a:rPr sz="3200" b="1" spc="-3" dirty="0">
                <a:latin typeface="Arial Narrow" panose="020B0606020202030204" pitchFamily="34" charset="0"/>
              </a:rPr>
              <a:t>EXECUTIVE</a:t>
            </a:r>
            <a:r>
              <a:rPr sz="3200" b="1" spc="-56" dirty="0">
                <a:latin typeface="Arial Narrow" panose="020B0606020202030204" pitchFamily="34" charset="0"/>
              </a:rPr>
              <a:t> </a:t>
            </a:r>
            <a:r>
              <a:rPr sz="3200" b="1" spc="-3" dirty="0">
                <a:latin typeface="Arial Narrow" panose="020B0606020202030204" pitchFamily="34" charset="0"/>
              </a:rPr>
              <a:t>SUMMARY</a:t>
            </a:r>
          </a:p>
        </p:txBody>
      </p:sp>
    </p:spTree>
    <p:extLst>
      <p:ext uri="{BB962C8B-B14F-4D97-AF65-F5344CB8AC3E}">
        <p14:creationId xmlns="" xmlns:p14="http://schemas.microsoft.com/office/powerpoint/2010/main" val="4199406369"/>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FC1C99A-A5A6-43BD-9DD5-0BB52CB06A4F}" type="slidenum">
              <a:rPr lang="en-US" altLang="en-US" smtClean="0"/>
              <a:pPr>
                <a:defRPr/>
              </a:pPr>
              <a:t>16</a:t>
            </a:fld>
            <a:endParaRPr lang="en-US" altLang="en-US"/>
          </a:p>
        </p:txBody>
      </p:sp>
      <p:sp>
        <p:nvSpPr>
          <p:cNvPr id="8" name="TextBox 7">
            <a:extLst>
              <a:ext uri="{FF2B5EF4-FFF2-40B4-BE49-F238E27FC236}">
                <a16:creationId xmlns="" xmlns:a16="http://schemas.microsoft.com/office/drawing/2014/main" id="{FF66075A-1846-435A-95DB-EF513E16E8A7}"/>
              </a:ext>
            </a:extLst>
          </p:cNvPr>
          <p:cNvSpPr txBox="1"/>
          <p:nvPr/>
        </p:nvSpPr>
        <p:spPr>
          <a:xfrm>
            <a:off x="2324321" y="486727"/>
            <a:ext cx="9680866" cy="6095771"/>
          </a:xfrm>
          <a:prstGeom prst="rect">
            <a:avLst/>
          </a:prstGeom>
          <a:noFill/>
        </p:spPr>
        <p:txBody>
          <a:bodyPr wrap="square">
            <a:spAutoFit/>
          </a:bodyPr>
          <a:lstStyle/>
          <a:p>
            <a:pPr algn="just">
              <a:lnSpc>
                <a:spcPct val="150000"/>
              </a:lnSpc>
              <a:spcAft>
                <a:spcPts val="1076"/>
              </a:spcAft>
            </a:pPr>
            <a:r>
              <a:rPr lang="en-US" sz="1700" b="1" dirty="0">
                <a:latin typeface="Arial Narrow" panose="020B0606020202030204" pitchFamily="34" charset="0"/>
                <a:ea typeface="Calibri" panose="020F0502020204030204" pitchFamily="34" charset="0"/>
                <a:cs typeface="Arial" panose="020B0604020202020204" pitchFamily="34" charset="0"/>
              </a:rPr>
              <a:t>Economic Reconstruction and Recovery Plan</a:t>
            </a:r>
          </a:p>
          <a:p>
            <a:pPr algn="just">
              <a:lnSpc>
                <a:spcPct val="150000"/>
              </a:lnSpc>
              <a:spcAft>
                <a:spcPts val="1076"/>
              </a:spcAft>
            </a:pPr>
            <a:r>
              <a:rPr lang="en-US" sz="1700" dirty="0">
                <a:latin typeface="Arial Narrow" panose="020B0606020202030204" pitchFamily="34" charset="0"/>
                <a:ea typeface="Calibri" panose="020F0502020204030204" pitchFamily="34" charset="0"/>
                <a:cs typeface="Times New Roman" panose="02020603050405020304" pitchFamily="18" charset="0"/>
              </a:rPr>
              <a:t>The Department will implement a Framework for the procurement of the 2500MW nuclear energy in this financial year to ensure security of energy supply in a long-term  in line with Decision 8 of IRP2019 and support Economic Reconstruction and Recovery Plan</a:t>
            </a:r>
          </a:p>
          <a:p>
            <a:pPr algn="just">
              <a:lnSpc>
                <a:spcPct val="150000"/>
              </a:lnSpc>
            </a:pPr>
            <a:r>
              <a:rPr lang="en-GB" sz="1700" dirty="0">
                <a:solidFill>
                  <a:srgbClr val="000000"/>
                </a:solidFill>
                <a:latin typeface="Arial Narrow" panose="020B0606020202030204" pitchFamily="34" charset="0"/>
                <a:ea typeface="Calibri" panose="020F0502020204030204" pitchFamily="34" charset="0"/>
              </a:rPr>
              <a:t>The Department will </a:t>
            </a:r>
            <a:r>
              <a:rPr lang="en-GB" sz="1700" dirty="0">
                <a:latin typeface="Arial Narrow" panose="020B0606020202030204" pitchFamily="34" charset="0"/>
                <a:ea typeface="Calibri" panose="020F0502020204030204" pitchFamily="34" charset="0"/>
              </a:rPr>
              <a:t>continue to work with stakeholders and unlock the power generation for own use necessary to minimise the impact of load-shedding and rising electricity tariffs</a:t>
            </a:r>
            <a:r>
              <a:rPr lang="en-GB" sz="1700" dirty="0">
                <a:solidFill>
                  <a:srgbClr val="000000"/>
                </a:solidFill>
                <a:latin typeface="Arial Narrow" panose="020B0606020202030204" pitchFamily="34" charset="0"/>
                <a:ea typeface="Calibri" panose="020F0502020204030204" pitchFamily="34" charset="0"/>
              </a:rPr>
              <a:t>.</a:t>
            </a:r>
            <a:r>
              <a:rPr lang="en-ZA" sz="1700" dirty="0">
                <a:solidFill>
                  <a:srgbClr val="000000"/>
                </a:solidFill>
                <a:latin typeface="Arial Narrow" panose="020B0606020202030204" pitchFamily="34" charset="0"/>
                <a:ea typeface="Calibri" panose="020F0502020204030204" pitchFamily="34" charset="0"/>
              </a:rPr>
              <a:t> </a:t>
            </a:r>
            <a:r>
              <a:rPr lang="en-ZA" sz="1700" b="1" u="sng" dirty="0">
                <a:solidFill>
                  <a:srgbClr val="000000"/>
                </a:solidFill>
                <a:latin typeface="Arial Narrow" panose="020B0606020202030204" pitchFamily="34" charset="0"/>
                <a:ea typeface="Calibri" panose="020F0502020204030204" pitchFamily="34" charset="0"/>
              </a:rPr>
              <a:t>Looking ahead, we have considered the feasibility of natural gas for economic use in the South African market</a:t>
            </a:r>
            <a:r>
              <a:rPr lang="en-ZA" sz="1700" dirty="0">
                <a:solidFill>
                  <a:srgbClr val="000000"/>
                </a:solidFill>
                <a:latin typeface="Arial Narrow" panose="020B0606020202030204" pitchFamily="34" charset="0"/>
                <a:ea typeface="Calibri" panose="020F0502020204030204" pitchFamily="34" charset="0"/>
              </a:rPr>
              <a:t>, </a:t>
            </a:r>
            <a:r>
              <a:rPr lang="en-ZA" sz="1700" b="1" u="sng" dirty="0">
                <a:solidFill>
                  <a:srgbClr val="000000"/>
                </a:solidFill>
                <a:latin typeface="Arial Narrow" panose="020B0606020202030204" pitchFamily="34" charset="0"/>
                <a:ea typeface="Calibri" panose="020F0502020204030204" pitchFamily="34" charset="0"/>
              </a:rPr>
              <a:t>which includes accelerating the exploration of our own natural gas for domestic gas feedstock. </a:t>
            </a:r>
          </a:p>
          <a:p>
            <a:pPr algn="just">
              <a:lnSpc>
                <a:spcPct val="150000"/>
              </a:lnSpc>
            </a:pPr>
            <a:endParaRPr lang="en-ZA" sz="1200" dirty="0">
              <a:solidFill>
                <a:srgbClr val="000000"/>
              </a:solidFill>
              <a:latin typeface="Arial Narrow" panose="020B0606020202030204" pitchFamily="34" charset="0"/>
              <a:ea typeface="Calibri" panose="020F0502020204030204" pitchFamily="34" charset="0"/>
            </a:endParaRPr>
          </a:p>
          <a:p>
            <a:pPr algn="just">
              <a:lnSpc>
                <a:spcPct val="150000"/>
              </a:lnSpc>
            </a:pPr>
            <a:r>
              <a:rPr lang="en-ZA" sz="1700" b="1" u="sng" dirty="0">
                <a:solidFill>
                  <a:srgbClr val="000000"/>
                </a:solidFill>
                <a:latin typeface="Arial Narrow" panose="020B0606020202030204" pitchFamily="34" charset="0"/>
                <a:ea typeface="Calibri" panose="020F0502020204030204" pitchFamily="34" charset="0"/>
              </a:rPr>
              <a:t>Investment in infrastructure to import Liquefied Natural Gas (LNG) is critical</a:t>
            </a:r>
            <a:r>
              <a:rPr lang="en-ZA" sz="1700" dirty="0">
                <a:solidFill>
                  <a:srgbClr val="000000"/>
                </a:solidFill>
                <a:latin typeface="Arial Narrow" panose="020B0606020202030204" pitchFamily="34" charset="0"/>
                <a:ea typeface="Calibri" panose="020F0502020204030204" pitchFamily="34" charset="0"/>
              </a:rPr>
              <a:t>. Therefore, </a:t>
            </a:r>
            <a:r>
              <a:rPr lang="en-ZA" sz="1700" b="1" u="sng" dirty="0">
                <a:solidFill>
                  <a:srgbClr val="000000"/>
                </a:solidFill>
                <a:latin typeface="Arial Narrow" panose="020B0606020202030204" pitchFamily="34" charset="0"/>
                <a:ea typeface="Calibri" panose="020F0502020204030204" pitchFamily="34" charset="0"/>
              </a:rPr>
              <a:t>the tabling of the Gas Amendment Bill before this House, when it happens, should be considered against this backdrop. </a:t>
            </a:r>
          </a:p>
          <a:p>
            <a:pPr algn="just">
              <a:lnSpc>
                <a:spcPct val="150000"/>
              </a:lnSpc>
            </a:pPr>
            <a:r>
              <a:rPr lang="en-ZA" sz="1700" b="1" u="sng" dirty="0">
                <a:solidFill>
                  <a:srgbClr val="000000"/>
                </a:solidFill>
                <a:latin typeface="Arial Narrow" panose="020B0606020202030204" pitchFamily="34" charset="0"/>
                <a:ea typeface="Calibri" panose="020F0502020204030204" pitchFamily="34" charset="0"/>
              </a:rPr>
              <a:t>Pre-Covid-19, the Department was in the process of consulting stakeholders on the Upstream Petroleum Resources Development Bill</a:t>
            </a:r>
            <a:r>
              <a:rPr lang="en-ZA" sz="1700" dirty="0">
                <a:solidFill>
                  <a:srgbClr val="000000"/>
                </a:solidFill>
                <a:latin typeface="Arial Narrow" panose="020B0606020202030204" pitchFamily="34" charset="0"/>
                <a:ea typeface="Calibri" panose="020F0502020204030204" pitchFamily="34" charset="0"/>
              </a:rPr>
              <a:t>. Community consultations were however, foiled by the lockdown restrictions. Relaxation of restrictions on gatherings enabled the Department to restart consultations</a:t>
            </a:r>
            <a:r>
              <a:rPr lang="en-ZA" sz="1700" b="1" u="sng" dirty="0">
                <a:solidFill>
                  <a:srgbClr val="000000"/>
                </a:solidFill>
                <a:latin typeface="Arial Narrow" panose="020B0606020202030204" pitchFamily="34" charset="0"/>
                <a:ea typeface="Calibri" panose="020F0502020204030204" pitchFamily="34" charset="0"/>
              </a:rPr>
              <a:t>. Finalisation of the Bill will unlock our country’s untapped potential in the upstream oil and gas reserves. </a:t>
            </a:r>
            <a:endParaRPr lang="en-ZA" sz="1700" dirty="0">
              <a:solidFill>
                <a:srgbClr val="000000"/>
              </a:solidFill>
              <a:latin typeface="Arial Narrow" panose="020B0606020202030204" pitchFamily="34" charset="0"/>
              <a:ea typeface="Calibri" panose="020F0502020204030204" pitchFamily="34" charset="0"/>
            </a:endParaRPr>
          </a:p>
        </p:txBody>
      </p:sp>
      <p:sp>
        <p:nvSpPr>
          <p:cNvPr id="6" name="object 2"/>
          <p:cNvSpPr txBox="1">
            <a:spLocks noGrp="1"/>
          </p:cNvSpPr>
          <p:nvPr>
            <p:ph type="title"/>
          </p:nvPr>
        </p:nvSpPr>
        <p:spPr>
          <a:xfrm>
            <a:off x="2309919" y="88489"/>
            <a:ext cx="9882081" cy="452215"/>
          </a:xfrm>
        </p:spPr>
        <p:txBody>
          <a:bodyPr vert="horz" wrap="square" lIns="0" tIns="8930" rIns="0" bIns="0" numCol="1" rtlCol="0" anchor="t" anchorCtr="0" compatLnSpc="1">
            <a:prstTxWarp prst="textNoShape">
              <a:avLst/>
            </a:prstTxWarp>
            <a:spAutoFit/>
          </a:bodyPr>
          <a:lstStyle/>
          <a:p>
            <a:pPr marL="8929">
              <a:spcBef>
                <a:spcPts val="70"/>
              </a:spcBef>
              <a:defRPr/>
            </a:pPr>
            <a:r>
              <a:rPr sz="3200" b="1" spc="-3" dirty="0">
                <a:latin typeface="Arial Narrow" panose="020B0606020202030204" pitchFamily="34" charset="0"/>
              </a:rPr>
              <a:t>EXECUTIVE</a:t>
            </a:r>
            <a:r>
              <a:rPr sz="3200" b="1" spc="-56" dirty="0">
                <a:latin typeface="Arial Narrow" panose="020B0606020202030204" pitchFamily="34" charset="0"/>
              </a:rPr>
              <a:t> </a:t>
            </a:r>
            <a:r>
              <a:rPr sz="3200" b="1" spc="-3" dirty="0">
                <a:latin typeface="Arial Narrow" panose="020B0606020202030204" pitchFamily="34" charset="0"/>
              </a:rPr>
              <a:t>SUMMARY</a:t>
            </a:r>
          </a:p>
        </p:txBody>
      </p:sp>
    </p:spTree>
    <p:extLst>
      <p:ext uri="{BB962C8B-B14F-4D97-AF65-F5344CB8AC3E}">
        <p14:creationId xmlns="" xmlns:p14="http://schemas.microsoft.com/office/powerpoint/2010/main" val="4250950746"/>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FC1C99A-A5A6-43BD-9DD5-0BB52CB06A4F}" type="slidenum">
              <a:rPr lang="en-US" altLang="en-US" smtClean="0"/>
              <a:pPr>
                <a:defRPr/>
              </a:pPr>
              <a:t>17</a:t>
            </a:fld>
            <a:endParaRPr lang="en-US" altLang="en-US"/>
          </a:p>
        </p:txBody>
      </p:sp>
      <p:sp>
        <p:nvSpPr>
          <p:cNvPr id="8" name="TextBox 7">
            <a:extLst>
              <a:ext uri="{FF2B5EF4-FFF2-40B4-BE49-F238E27FC236}">
                <a16:creationId xmlns="" xmlns:a16="http://schemas.microsoft.com/office/drawing/2014/main" id="{FF66075A-1846-435A-95DB-EF513E16E8A7}"/>
              </a:ext>
            </a:extLst>
          </p:cNvPr>
          <p:cNvSpPr txBox="1"/>
          <p:nvPr/>
        </p:nvSpPr>
        <p:spPr>
          <a:xfrm>
            <a:off x="2339415" y="540704"/>
            <a:ext cx="9710016" cy="5541838"/>
          </a:xfrm>
          <a:prstGeom prst="rect">
            <a:avLst/>
          </a:prstGeom>
          <a:noFill/>
        </p:spPr>
        <p:txBody>
          <a:bodyPr wrap="square">
            <a:spAutoFit/>
          </a:bodyPr>
          <a:lstStyle/>
          <a:p>
            <a:pPr algn="just">
              <a:lnSpc>
                <a:spcPct val="150000"/>
              </a:lnSpc>
              <a:spcAft>
                <a:spcPts val="1076"/>
              </a:spcAft>
            </a:pPr>
            <a:r>
              <a:rPr lang="en-US" sz="1700" b="1" dirty="0">
                <a:latin typeface="Arial Narrow" panose="020B0606020202030204" pitchFamily="34" charset="0"/>
                <a:ea typeface="Calibri" panose="020F0502020204030204" pitchFamily="34" charset="0"/>
                <a:cs typeface="Arial" panose="020B0604020202020204" pitchFamily="34" charset="0"/>
              </a:rPr>
              <a:t>Economic Reconstruction and Recovery Plan</a:t>
            </a:r>
          </a:p>
          <a:p>
            <a:pPr algn="just">
              <a:lnSpc>
                <a:spcPct val="150000"/>
              </a:lnSpc>
            </a:pPr>
            <a:r>
              <a:rPr lang="en-ZA" sz="1700" b="1" u="sng" dirty="0">
                <a:solidFill>
                  <a:srgbClr val="000000"/>
                </a:solidFill>
                <a:latin typeface="Arial Narrow" panose="020B0606020202030204" pitchFamily="34" charset="0"/>
              </a:rPr>
              <a:t>As directed by the President, the Economic Reconstruction and Recovery Plan to</a:t>
            </a:r>
            <a:r>
              <a:rPr lang="en-ZA" sz="1700" dirty="0">
                <a:solidFill>
                  <a:srgbClr val="000000"/>
                </a:solidFill>
                <a:latin typeface="Arial Narrow" panose="020B0606020202030204" pitchFamily="34" charset="0"/>
              </a:rPr>
              <a:t> fast-track reforms to reduce the cost of doing business in our country. This is meant  to facilitate investment, achieve economic growth and transformation. </a:t>
            </a:r>
          </a:p>
          <a:p>
            <a:pPr algn="just">
              <a:lnSpc>
                <a:spcPct val="150000"/>
              </a:lnSpc>
              <a:spcAft>
                <a:spcPts val="1076"/>
              </a:spcAft>
            </a:pPr>
            <a:r>
              <a:rPr lang="en-US" sz="1700" b="1" u="sng" dirty="0">
                <a:solidFill>
                  <a:srgbClr val="000000"/>
                </a:solidFill>
                <a:latin typeface="Arial Narrow" panose="020B0606020202030204" pitchFamily="34" charset="0"/>
                <a:ea typeface="Calibri" panose="020F0502020204030204" pitchFamily="34" charset="0"/>
                <a:cs typeface="Arial" panose="020B0604020202020204" pitchFamily="34" charset="0"/>
              </a:rPr>
              <a:t>Government is focused to renew investment in exploration, which is the lifeblood of mining</a:t>
            </a:r>
            <a:r>
              <a:rPr lang="en-US" sz="1700"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700" dirty="0">
                <a:solidFill>
                  <a:srgbClr val="000000"/>
                </a:solidFill>
                <a:latin typeface="Arial Narrow" panose="020B0606020202030204" pitchFamily="34" charset="0"/>
              </a:rPr>
              <a:t>This will further promote diversification of the economy. The mining sector will be  actively engaged in facilitating renewed investment through a policy framework that provides certainty, investment protection and transformation. </a:t>
            </a:r>
          </a:p>
          <a:p>
            <a:pPr algn="just">
              <a:lnSpc>
                <a:spcPct val="150000"/>
              </a:lnSpc>
            </a:pPr>
            <a:r>
              <a:rPr lang="en-US" sz="1700" b="1" u="sng" dirty="0">
                <a:solidFill>
                  <a:srgbClr val="000000"/>
                </a:solidFill>
                <a:latin typeface="Arial Narrow" panose="020B0606020202030204" pitchFamily="34" charset="0"/>
                <a:cs typeface="Arial" panose="020B0604020202020204" pitchFamily="34" charset="0"/>
              </a:rPr>
              <a:t>We are also giving effect to our commitment to reduce timeframes for mining and prospecting licenses. </a:t>
            </a:r>
          </a:p>
          <a:p>
            <a:pPr algn="just">
              <a:lnSpc>
                <a:spcPct val="150000"/>
              </a:lnSpc>
            </a:pPr>
            <a:endParaRPr lang="en-ZA" sz="500" b="1" u="sng" dirty="0">
              <a:solidFill>
                <a:srgbClr val="000000"/>
              </a:solidFill>
              <a:latin typeface="Arial Narrow" panose="020B0606020202030204" pitchFamily="34" charset="0"/>
              <a:cs typeface="Arial" panose="020B0604020202020204" pitchFamily="34" charset="0"/>
            </a:endParaRPr>
          </a:p>
          <a:p>
            <a:pPr algn="just">
              <a:lnSpc>
                <a:spcPct val="150000"/>
              </a:lnSpc>
            </a:pPr>
            <a:r>
              <a:rPr lang="en-US" sz="1700" b="1" u="sng" dirty="0" err="1">
                <a:solidFill>
                  <a:srgbClr val="000000"/>
                </a:solidFill>
                <a:latin typeface="Arial Narrow" panose="020B0606020202030204" pitchFamily="34" charset="0"/>
                <a:cs typeface="Arial" panose="020B0604020202020204" pitchFamily="34" charset="0"/>
              </a:rPr>
              <a:t>Formalising</a:t>
            </a:r>
            <a:r>
              <a:rPr lang="en-US" sz="1700" b="1" u="sng" dirty="0">
                <a:solidFill>
                  <a:srgbClr val="000000"/>
                </a:solidFill>
                <a:latin typeface="Arial Narrow" panose="020B0606020202030204" pitchFamily="34" charset="0"/>
                <a:cs typeface="Arial" panose="020B0604020202020204" pitchFamily="34" charset="0"/>
              </a:rPr>
              <a:t> of artisanal mining will be  accelerated, thereby creating an avenue to mine </a:t>
            </a:r>
            <a:r>
              <a:rPr lang="en-US" sz="1700" b="1" u="sng" dirty="0" err="1">
                <a:solidFill>
                  <a:srgbClr val="000000"/>
                </a:solidFill>
                <a:latin typeface="Arial Narrow" panose="020B0606020202030204" pitchFamily="34" charset="0"/>
                <a:cs typeface="Arial" panose="020B0604020202020204" pitchFamily="34" charset="0"/>
              </a:rPr>
              <a:t>sterilised</a:t>
            </a:r>
            <a:r>
              <a:rPr lang="en-US" sz="1700" b="1" u="sng" dirty="0">
                <a:solidFill>
                  <a:srgbClr val="000000"/>
                </a:solidFill>
                <a:latin typeface="Arial Narrow" panose="020B0606020202030204" pitchFamily="34" charset="0"/>
                <a:cs typeface="Arial" panose="020B0604020202020204" pitchFamily="34" charset="0"/>
              </a:rPr>
              <a:t> deposits. Saving Our Lives Saving Our Livelihoods </a:t>
            </a:r>
            <a:r>
              <a:rPr lang="en-US" sz="1700" dirty="0">
                <a:solidFill>
                  <a:srgbClr val="000000"/>
                </a:solidFill>
                <a:latin typeface="Arial Narrow" panose="020B0606020202030204" pitchFamily="34" charset="0"/>
              </a:rPr>
              <a:t>is a social compact between Government, the social actors and society</a:t>
            </a:r>
            <a:r>
              <a:rPr lang="en-US" sz="1700" dirty="0">
                <a:solidFill>
                  <a:srgbClr val="000000"/>
                </a:solidFill>
                <a:latin typeface="Arial Narrow" panose="020B0606020202030204" pitchFamily="34" charset="0"/>
                <a:ea typeface="Calibri" panose="020F0502020204030204" pitchFamily="34" charset="0"/>
                <a:cs typeface="Arial" panose="020B0604020202020204" pitchFamily="34" charset="0"/>
              </a:rPr>
              <a:t>, </a:t>
            </a:r>
            <a:r>
              <a:rPr lang="en-US" sz="1700" b="1" u="sng" dirty="0">
                <a:solidFill>
                  <a:srgbClr val="000000"/>
                </a:solidFill>
                <a:latin typeface="Arial Narrow" panose="020B0606020202030204" pitchFamily="34" charset="0"/>
                <a:cs typeface="Arial" panose="020B0604020202020204" pitchFamily="34" charset="0"/>
              </a:rPr>
              <a:t>which is core to the Economic Reconstruction and Recovery Plan. </a:t>
            </a:r>
            <a:r>
              <a:rPr lang="en-US" sz="1700" dirty="0">
                <a:solidFill>
                  <a:srgbClr val="000000"/>
                </a:solidFill>
                <a:latin typeface="Arial Narrow" panose="020B0606020202030204" pitchFamily="34" charset="0"/>
              </a:rPr>
              <a:t>This is reminiscent of the country’s ability to overcome the worst, do the unimaginable, when we hold hands and act together. </a:t>
            </a:r>
            <a:endParaRPr lang="en-ZA" sz="1700" dirty="0">
              <a:solidFill>
                <a:srgbClr val="000000"/>
              </a:solidFill>
              <a:latin typeface="Arial Narrow" panose="020B0606020202030204" pitchFamily="34" charset="0"/>
            </a:endParaRPr>
          </a:p>
          <a:p>
            <a:pPr algn="just">
              <a:lnSpc>
                <a:spcPct val="150000"/>
              </a:lnSpc>
              <a:spcAft>
                <a:spcPts val="1076"/>
              </a:spcAft>
            </a:pPr>
            <a:endParaRPr lang="en-ZA" sz="1700"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6" name="object 2"/>
          <p:cNvSpPr txBox="1">
            <a:spLocks noGrp="1"/>
          </p:cNvSpPr>
          <p:nvPr>
            <p:ph type="title"/>
          </p:nvPr>
        </p:nvSpPr>
        <p:spPr>
          <a:xfrm>
            <a:off x="2309919" y="88489"/>
            <a:ext cx="9882081" cy="452215"/>
          </a:xfrm>
        </p:spPr>
        <p:txBody>
          <a:bodyPr vert="horz" wrap="square" lIns="0" tIns="8930" rIns="0" bIns="0" numCol="1" rtlCol="0" anchor="t" anchorCtr="0" compatLnSpc="1">
            <a:prstTxWarp prst="textNoShape">
              <a:avLst/>
            </a:prstTxWarp>
            <a:spAutoFit/>
          </a:bodyPr>
          <a:lstStyle/>
          <a:p>
            <a:pPr marL="8929">
              <a:spcBef>
                <a:spcPts val="70"/>
              </a:spcBef>
              <a:defRPr/>
            </a:pPr>
            <a:r>
              <a:rPr sz="3200" b="1" spc="-3" dirty="0">
                <a:latin typeface="Arial Narrow" panose="020B0606020202030204" pitchFamily="34" charset="0"/>
              </a:rPr>
              <a:t>EXECUTIVE</a:t>
            </a:r>
            <a:r>
              <a:rPr sz="3200" b="1" spc="-56" dirty="0">
                <a:latin typeface="Arial Narrow" panose="020B0606020202030204" pitchFamily="34" charset="0"/>
              </a:rPr>
              <a:t> </a:t>
            </a:r>
            <a:r>
              <a:rPr sz="3200" b="1" spc="-3" dirty="0">
                <a:latin typeface="Arial Narrow" panose="020B0606020202030204" pitchFamily="34" charset="0"/>
              </a:rPr>
              <a:t>SUMMARY</a:t>
            </a:r>
          </a:p>
        </p:txBody>
      </p:sp>
    </p:spTree>
    <p:extLst>
      <p:ext uri="{BB962C8B-B14F-4D97-AF65-F5344CB8AC3E}">
        <p14:creationId xmlns="" xmlns:p14="http://schemas.microsoft.com/office/powerpoint/2010/main" val="1424079251"/>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FC1C99A-A5A6-43BD-9DD5-0BB52CB06A4F}" type="slidenum">
              <a:rPr lang="en-US" altLang="en-US" smtClean="0"/>
              <a:pPr>
                <a:defRPr/>
              </a:pPr>
              <a:t>18</a:t>
            </a:fld>
            <a:endParaRPr lang="en-US" altLang="en-US"/>
          </a:p>
        </p:txBody>
      </p:sp>
      <p:sp>
        <p:nvSpPr>
          <p:cNvPr id="8" name="TextBox 7">
            <a:extLst>
              <a:ext uri="{FF2B5EF4-FFF2-40B4-BE49-F238E27FC236}">
                <a16:creationId xmlns="" xmlns:a16="http://schemas.microsoft.com/office/drawing/2014/main" id="{FF66075A-1846-435A-95DB-EF513E16E8A7}"/>
              </a:ext>
            </a:extLst>
          </p:cNvPr>
          <p:cNvSpPr txBox="1"/>
          <p:nvPr/>
        </p:nvSpPr>
        <p:spPr>
          <a:xfrm>
            <a:off x="2286561" y="681683"/>
            <a:ext cx="9703878" cy="3972178"/>
          </a:xfrm>
          <a:prstGeom prst="rect">
            <a:avLst/>
          </a:prstGeom>
          <a:noFill/>
        </p:spPr>
        <p:txBody>
          <a:bodyPr wrap="square">
            <a:spAutoFit/>
          </a:bodyPr>
          <a:lstStyle/>
          <a:p>
            <a:pPr algn="just">
              <a:lnSpc>
                <a:spcPct val="150000"/>
              </a:lnSpc>
            </a:pPr>
            <a:r>
              <a:rPr lang="en-US" sz="1700" b="1" dirty="0">
                <a:latin typeface="Arial Narrow" panose="020B0606020202030204" pitchFamily="34" charset="0"/>
                <a:ea typeface="Calibri" panose="020F0502020204030204" pitchFamily="34" charset="0"/>
                <a:cs typeface="Arial" panose="020B0604020202020204" pitchFamily="34" charset="0"/>
              </a:rPr>
              <a:t>Economic Reconstruction and Recovery Plan</a:t>
            </a:r>
          </a:p>
          <a:p>
            <a:pPr algn="just">
              <a:lnSpc>
                <a:spcPct val="150000"/>
              </a:lnSpc>
            </a:pPr>
            <a:endParaRPr lang="en-US" sz="500" b="1" u="sng" dirty="0">
              <a:solidFill>
                <a:srgbClr val="000000"/>
              </a:solidFill>
              <a:latin typeface="Arial Narrow" panose="020B0606020202030204" pitchFamily="34" charset="0"/>
              <a:cs typeface="Arial" panose="020B0604020202020204" pitchFamily="34" charset="0"/>
            </a:endParaRPr>
          </a:p>
          <a:p>
            <a:pPr algn="just">
              <a:lnSpc>
                <a:spcPct val="150000"/>
              </a:lnSpc>
            </a:pPr>
            <a:r>
              <a:rPr lang="en-US" sz="1700" b="1" u="sng" dirty="0">
                <a:solidFill>
                  <a:srgbClr val="000000"/>
                </a:solidFill>
                <a:latin typeface="Arial Narrow" panose="020B0606020202030204" pitchFamily="34" charset="0"/>
                <a:cs typeface="Arial" panose="020B0604020202020204" pitchFamily="34" charset="0"/>
              </a:rPr>
              <a:t>We are also giving effect to our commitment to reduce timeframes for mining and prospecting licenses. </a:t>
            </a:r>
            <a:endParaRPr lang="en-ZA" sz="1700" b="1" u="sng" dirty="0">
              <a:solidFill>
                <a:srgbClr val="000000"/>
              </a:solidFill>
              <a:latin typeface="Arial Narrow" panose="020B0606020202030204" pitchFamily="34" charset="0"/>
              <a:cs typeface="Arial" panose="020B0604020202020204" pitchFamily="34" charset="0"/>
            </a:endParaRPr>
          </a:p>
          <a:p>
            <a:pPr algn="just">
              <a:lnSpc>
                <a:spcPct val="150000"/>
              </a:lnSpc>
              <a:spcAft>
                <a:spcPts val="1076"/>
              </a:spcAft>
            </a:pPr>
            <a:r>
              <a:rPr lang="en-US" sz="1700" b="1" u="sng" dirty="0">
                <a:solidFill>
                  <a:srgbClr val="000000"/>
                </a:solidFill>
                <a:latin typeface="Arial Narrow" panose="020B0606020202030204" pitchFamily="34" charset="0"/>
                <a:cs typeface="Arial" panose="020B0604020202020204" pitchFamily="34" charset="0"/>
              </a:rPr>
              <a:t>Formalizing of artisanal mining will be  accelerated, thereby creating an avenue to mine sterilized deposits. </a:t>
            </a:r>
            <a:r>
              <a:rPr lang="en-US" sz="1700" b="1" dirty="0">
                <a:solidFill>
                  <a:srgbClr val="252525"/>
                </a:solidFill>
                <a:latin typeface="Arial Narrow" panose="020B0606020202030204" pitchFamily="34" charset="0"/>
                <a:ea typeface="Calibri" panose="020F0502020204030204" pitchFamily="34" charset="0"/>
                <a:cs typeface="Arial" panose="020B0604020202020204" pitchFamily="34" charset="0"/>
              </a:rPr>
              <a:t>Mineral Resources</a:t>
            </a:r>
            <a:endParaRPr lang="en-ZA" sz="1700"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50000"/>
              </a:lnSpc>
              <a:spcAft>
                <a:spcPts val="1076"/>
              </a:spcAft>
            </a:pPr>
            <a:r>
              <a:rPr lang="en-US" sz="1700" b="1" u="sng" dirty="0">
                <a:solidFill>
                  <a:srgbClr val="000000"/>
                </a:solidFill>
                <a:latin typeface="Arial Narrow" panose="020B0606020202030204" pitchFamily="34" charset="0"/>
                <a:ea typeface="Calibri" panose="020F0502020204030204" pitchFamily="34" charset="0"/>
                <a:cs typeface="Arial" panose="020B0604020202020204" pitchFamily="34" charset="0"/>
              </a:rPr>
              <a:t>The Department will pay particular attention to the local processing of mineral resources, </a:t>
            </a:r>
            <a:r>
              <a:rPr lang="en-US" sz="1700" dirty="0" err="1">
                <a:solidFill>
                  <a:srgbClr val="000000"/>
                </a:solidFill>
                <a:latin typeface="Arial Narrow" panose="020B0606020202030204" pitchFamily="34" charset="0"/>
                <a:ea typeface="Calibri" panose="020F0502020204030204" pitchFamily="34" charset="0"/>
                <a:cs typeface="Arial" panose="020B0604020202020204" pitchFamily="34" charset="0"/>
              </a:rPr>
              <a:t>prioritising</a:t>
            </a:r>
            <a:r>
              <a:rPr lang="en-US" sz="1700" dirty="0">
                <a:solidFill>
                  <a:srgbClr val="000000"/>
                </a:solidFill>
                <a:latin typeface="Arial Narrow" panose="020B0606020202030204" pitchFamily="34" charset="0"/>
                <a:ea typeface="Calibri" panose="020F0502020204030204" pitchFamily="34" charset="0"/>
                <a:cs typeface="Arial" panose="020B0604020202020204" pitchFamily="34" charset="0"/>
              </a:rPr>
              <a:t> the mining value chain, which includes mineral beneficiation. This will not only increase the revenue gained from the exploitation of resources, but will also significantly increase the job creation capacity of the industry and ultimately the continent. </a:t>
            </a:r>
            <a:endParaRPr lang="en-ZA" sz="1700"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50000"/>
              </a:lnSpc>
              <a:spcAft>
                <a:spcPts val="1076"/>
              </a:spcAft>
            </a:pPr>
            <a:r>
              <a:rPr lang="en-US" sz="1700" b="1" u="sng" dirty="0">
                <a:solidFill>
                  <a:srgbClr val="252525"/>
                </a:solidFill>
                <a:latin typeface="Arial Narrow" panose="020B0606020202030204" pitchFamily="34" charset="0"/>
                <a:ea typeface="Calibri" panose="020F0502020204030204" pitchFamily="34" charset="0"/>
                <a:cs typeface="Arial" panose="020B0604020202020204" pitchFamily="34" charset="0"/>
              </a:rPr>
              <a:t>The Department has identified several interventions as part of the Economic Reconstruction and Recovery Plan </a:t>
            </a:r>
            <a:r>
              <a:rPr lang="en-US" sz="1700" dirty="0">
                <a:solidFill>
                  <a:srgbClr val="252525"/>
                </a:solidFill>
                <a:latin typeface="Arial Narrow" panose="020B0606020202030204" pitchFamily="34" charset="0"/>
                <a:ea typeface="Calibri" panose="020F0502020204030204" pitchFamily="34" charset="0"/>
                <a:cs typeface="Arial" panose="020B0604020202020204" pitchFamily="34" charset="0"/>
              </a:rPr>
              <a:t>to ensure that our economy recovers as quickly as possible following the devastating effects of COVID-19. </a:t>
            </a:r>
            <a:endParaRPr lang="en-ZA" sz="1700"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6" name="object 2"/>
          <p:cNvSpPr txBox="1">
            <a:spLocks noGrp="1"/>
          </p:cNvSpPr>
          <p:nvPr>
            <p:ph type="title"/>
          </p:nvPr>
        </p:nvSpPr>
        <p:spPr>
          <a:xfrm>
            <a:off x="2309920" y="88489"/>
            <a:ext cx="9680520" cy="452215"/>
          </a:xfrm>
        </p:spPr>
        <p:txBody>
          <a:bodyPr vert="horz" wrap="square" lIns="0" tIns="8930" rIns="0" bIns="0" numCol="1" rtlCol="0" anchor="t" anchorCtr="0" compatLnSpc="1">
            <a:prstTxWarp prst="textNoShape">
              <a:avLst/>
            </a:prstTxWarp>
            <a:spAutoFit/>
          </a:bodyPr>
          <a:lstStyle/>
          <a:p>
            <a:pPr marL="8929">
              <a:spcBef>
                <a:spcPts val="70"/>
              </a:spcBef>
              <a:defRPr/>
            </a:pPr>
            <a:r>
              <a:rPr sz="3200" b="1" spc="-3" dirty="0">
                <a:latin typeface="Arial Narrow" panose="020B0606020202030204" pitchFamily="34" charset="0"/>
              </a:rPr>
              <a:t>EXECUTIVE</a:t>
            </a:r>
            <a:r>
              <a:rPr sz="3200" b="1" spc="-56" dirty="0">
                <a:latin typeface="Arial Narrow" panose="020B0606020202030204" pitchFamily="34" charset="0"/>
              </a:rPr>
              <a:t> </a:t>
            </a:r>
            <a:r>
              <a:rPr sz="3200" b="1" spc="-3" dirty="0">
                <a:latin typeface="Arial Narrow" panose="020B0606020202030204" pitchFamily="34" charset="0"/>
              </a:rPr>
              <a:t>SUMMARY</a:t>
            </a:r>
          </a:p>
        </p:txBody>
      </p:sp>
    </p:spTree>
    <p:extLst>
      <p:ext uri="{BB962C8B-B14F-4D97-AF65-F5344CB8AC3E}">
        <p14:creationId xmlns="" xmlns:p14="http://schemas.microsoft.com/office/powerpoint/2010/main" val="4205463509"/>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FC1C99A-A5A6-43BD-9DD5-0BB52CB06A4F}" type="slidenum">
              <a:rPr lang="en-US" altLang="en-US" smtClean="0"/>
              <a:pPr>
                <a:defRPr/>
              </a:pPr>
              <a:t>19</a:t>
            </a:fld>
            <a:endParaRPr lang="en-US" altLang="en-US"/>
          </a:p>
        </p:txBody>
      </p:sp>
      <p:sp>
        <p:nvSpPr>
          <p:cNvPr id="8" name="TextBox 7">
            <a:extLst>
              <a:ext uri="{FF2B5EF4-FFF2-40B4-BE49-F238E27FC236}">
                <a16:creationId xmlns="" xmlns:a16="http://schemas.microsoft.com/office/drawing/2014/main" id="{FF66075A-1846-435A-95DB-EF513E16E8A7}"/>
              </a:ext>
            </a:extLst>
          </p:cNvPr>
          <p:cNvSpPr txBox="1"/>
          <p:nvPr/>
        </p:nvSpPr>
        <p:spPr>
          <a:xfrm>
            <a:off x="2626190" y="750379"/>
            <a:ext cx="9617679" cy="5175071"/>
          </a:xfrm>
          <a:prstGeom prst="rect">
            <a:avLst/>
          </a:prstGeom>
          <a:noFill/>
        </p:spPr>
        <p:txBody>
          <a:bodyPr wrap="square">
            <a:spAutoFit/>
          </a:bodyPr>
          <a:lstStyle/>
          <a:p>
            <a:pPr algn="just">
              <a:lnSpc>
                <a:spcPct val="150000"/>
              </a:lnSpc>
              <a:spcAft>
                <a:spcPts val="1076"/>
              </a:spcAft>
            </a:pPr>
            <a:r>
              <a:rPr lang="en-US" sz="1700" b="1" dirty="0">
                <a:solidFill>
                  <a:srgbClr val="252525"/>
                </a:solidFill>
                <a:latin typeface="Arial Narrow" panose="020B0606020202030204" pitchFamily="34" charset="0"/>
                <a:ea typeface="Calibri" panose="020F0502020204030204" pitchFamily="34" charset="0"/>
                <a:cs typeface="Arial" panose="020B0604020202020204" pitchFamily="34" charset="0"/>
              </a:rPr>
              <a:t>Mineral Resources</a:t>
            </a:r>
            <a:endParaRPr lang="en-ZA" sz="1700"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50000"/>
              </a:lnSpc>
              <a:spcAft>
                <a:spcPts val="1076"/>
              </a:spcAft>
            </a:pPr>
            <a:r>
              <a:rPr lang="en-US" sz="1700" dirty="0">
                <a:solidFill>
                  <a:srgbClr val="252525"/>
                </a:solidFill>
                <a:latin typeface="Arial Narrow" panose="020B0606020202030204" pitchFamily="34" charset="0"/>
                <a:ea typeface="Calibri" panose="020F0502020204030204" pitchFamily="34" charset="0"/>
                <a:cs typeface="Arial" panose="020B0604020202020204" pitchFamily="34" charset="0"/>
              </a:rPr>
              <a:t>The Department will advance localization through mineral beneficiation. This we will do through the implementation of the ferrochrome smelters interventions approved by Cabinet in 2020. This will not only increase the revenue gained from the exploitation of resources, but will also significantly increase the job creation. This industrialization initiative will be rolled out to other mineral commodities.</a:t>
            </a:r>
            <a:r>
              <a:rPr lang="en-US" sz="1700" dirty="0">
                <a:latin typeface="Arial Narrow" panose="020B0606020202030204" pitchFamily="34" charset="0"/>
                <a:ea typeface="Calibri" panose="020F0502020204030204" pitchFamily="34" charset="0"/>
                <a:cs typeface="Arial" panose="020B0604020202020204" pitchFamily="34" charset="0"/>
              </a:rPr>
              <a:t> </a:t>
            </a:r>
          </a:p>
          <a:p>
            <a:pPr algn="just">
              <a:lnSpc>
                <a:spcPct val="150000"/>
              </a:lnSpc>
              <a:spcAft>
                <a:spcPts val="1076"/>
              </a:spcAft>
            </a:pPr>
            <a:r>
              <a:rPr lang="en-US" sz="1700" dirty="0">
                <a:latin typeface="Arial Narrow" panose="020B0606020202030204" pitchFamily="34" charset="0"/>
                <a:ea typeface="Calibri" panose="020F0502020204030204" pitchFamily="34" charset="0"/>
                <a:cs typeface="Arial" panose="020B0604020202020204" pitchFamily="34" charset="0"/>
              </a:rPr>
              <a:t>The Department has identified several interventions as part of the Economic Reconstruction and Recovery Plan to ensure that our economy recovers as quickly as possible following the devastating effects of COVID-19. One such intervention is </a:t>
            </a:r>
            <a:r>
              <a:rPr lang="en-US" sz="1700" dirty="0" err="1">
                <a:latin typeface="Arial Narrow" panose="020B0606020202030204" pitchFamily="34" charset="0"/>
                <a:ea typeface="Calibri" panose="020F0502020204030204" pitchFamily="34" charset="0"/>
                <a:cs typeface="Arial" panose="020B0604020202020204" pitchFamily="34" charset="0"/>
              </a:rPr>
              <a:t>recognising</a:t>
            </a:r>
            <a:r>
              <a:rPr lang="en-US" sz="1700" dirty="0">
                <a:latin typeface="Arial Narrow" panose="020B0606020202030204" pitchFamily="34" charset="0"/>
                <a:ea typeface="Calibri" panose="020F0502020204030204" pitchFamily="34" charset="0"/>
                <a:cs typeface="Arial" panose="020B0604020202020204" pitchFamily="34" charset="0"/>
              </a:rPr>
              <a:t> the crucial role that exploration plays in the development and sustainability of the sector.</a:t>
            </a:r>
          </a:p>
          <a:p>
            <a:pPr algn="just">
              <a:lnSpc>
                <a:spcPct val="150000"/>
              </a:lnSpc>
              <a:spcAft>
                <a:spcPts val="1076"/>
              </a:spcAft>
            </a:pPr>
            <a:r>
              <a:rPr lang="en-US" sz="1700" dirty="0">
                <a:latin typeface="Arial Narrow" panose="020B0606020202030204" pitchFamily="34" charset="0"/>
                <a:ea typeface="Calibri" panose="020F0502020204030204" pitchFamily="34" charset="0"/>
                <a:cs typeface="Arial" panose="020B0604020202020204" pitchFamily="34" charset="0"/>
              </a:rPr>
              <a:t>The Department is committed to promoting greater exploration in minerals and upstream petroleum activities. In this regard, funds will be allocated for the geoscience research library and geological mapping for the exploration of mining. </a:t>
            </a:r>
            <a:r>
              <a:rPr lang="en-US" sz="1700" dirty="0">
                <a:solidFill>
                  <a:srgbClr val="000000"/>
                </a:solidFill>
                <a:latin typeface="Arial Narrow" panose="020B0606020202030204" pitchFamily="34" charset="0"/>
                <a:ea typeface="Calibri" panose="020F0502020204030204" pitchFamily="34" charset="0"/>
                <a:cs typeface="Arial" panose="020B0604020202020204" pitchFamily="34" charset="0"/>
              </a:rPr>
              <a:t>To support this, the quality of geoscience information available for investors is being improved upon and a comprehensive exploration implementation plan is being developed. </a:t>
            </a:r>
          </a:p>
        </p:txBody>
      </p:sp>
      <p:sp>
        <p:nvSpPr>
          <p:cNvPr id="7" name="object 2"/>
          <p:cNvSpPr txBox="1">
            <a:spLocks noGrp="1"/>
          </p:cNvSpPr>
          <p:nvPr>
            <p:ph type="title"/>
          </p:nvPr>
        </p:nvSpPr>
        <p:spPr>
          <a:xfrm>
            <a:off x="2309920" y="88489"/>
            <a:ext cx="9680520" cy="452215"/>
          </a:xfrm>
        </p:spPr>
        <p:txBody>
          <a:bodyPr vert="horz" wrap="square" lIns="0" tIns="8930" rIns="0" bIns="0" numCol="1" rtlCol="0" anchor="t" anchorCtr="0" compatLnSpc="1">
            <a:prstTxWarp prst="textNoShape">
              <a:avLst/>
            </a:prstTxWarp>
            <a:spAutoFit/>
          </a:bodyPr>
          <a:lstStyle/>
          <a:p>
            <a:pPr marL="8929">
              <a:spcBef>
                <a:spcPts val="70"/>
              </a:spcBef>
              <a:defRPr/>
            </a:pPr>
            <a:r>
              <a:rPr sz="3200" b="1" spc="-3" dirty="0">
                <a:latin typeface="Arial Narrow" panose="020B0606020202030204" pitchFamily="34" charset="0"/>
              </a:rPr>
              <a:t>EXECUTIVE</a:t>
            </a:r>
            <a:r>
              <a:rPr sz="3200" b="1" spc="-56" dirty="0">
                <a:latin typeface="Arial Narrow" panose="020B0606020202030204" pitchFamily="34" charset="0"/>
              </a:rPr>
              <a:t> </a:t>
            </a:r>
            <a:r>
              <a:rPr sz="3200" b="1" spc="-3" dirty="0">
                <a:latin typeface="Arial Narrow" panose="020B0606020202030204" pitchFamily="34" charset="0"/>
              </a:rPr>
              <a:t>SUMMARY</a:t>
            </a:r>
          </a:p>
        </p:txBody>
      </p:sp>
    </p:spTree>
    <p:extLst>
      <p:ext uri="{BB962C8B-B14F-4D97-AF65-F5344CB8AC3E}">
        <p14:creationId xmlns="" xmlns:p14="http://schemas.microsoft.com/office/powerpoint/2010/main" val="4425144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6" name="Subtitle 5">
            <a:extLst>
              <a:ext uri="{FF2B5EF4-FFF2-40B4-BE49-F238E27FC236}">
                <a16:creationId xmlns="" xmlns:a16="http://schemas.microsoft.com/office/drawing/2014/main" id="{C9FABD54-8B0F-4F26-8607-1E28C4D11F62}"/>
              </a:ext>
            </a:extLst>
          </p:cNvPr>
          <p:cNvSpPr>
            <a:spLocks noGrp="1"/>
          </p:cNvSpPr>
          <p:nvPr>
            <p:ph type="subTitle" idx="1"/>
          </p:nvPr>
        </p:nvSpPr>
        <p:spPr>
          <a:xfrm>
            <a:off x="2566872" y="3765281"/>
            <a:ext cx="9144000" cy="1655762"/>
          </a:xfrm>
        </p:spPr>
        <p:txBody>
          <a:bodyPr>
            <a:normAutofit/>
          </a:bodyPr>
          <a:lstStyle/>
          <a:p>
            <a:pPr algn="r"/>
            <a:endParaRPr lang="en-ZA" sz="6200" i="1" dirty="0">
              <a:solidFill>
                <a:schemeClr val="bg1">
                  <a:lumMod val="50000"/>
                </a:schemeClr>
              </a:solidFill>
              <a:latin typeface="Century Gothic" panose="020B0502020202020204" pitchFamily="34" charset="0"/>
            </a:endParaRPr>
          </a:p>
          <a:p>
            <a:endParaRPr lang="en-US" dirty="0"/>
          </a:p>
        </p:txBody>
      </p:sp>
      <p:cxnSp>
        <p:nvCxnSpPr>
          <p:cNvPr id="10" name="Straight Connector 9">
            <a:extLst>
              <a:ext uri="{FF2B5EF4-FFF2-40B4-BE49-F238E27FC236}">
                <a16:creationId xmlns=""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 xmlns:a16="http://schemas.microsoft.com/office/drawing/2014/main" id="{DF9096E0-E3D3-42EE-932B-7355552CFAC9}"/>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 xmlns:a16="http://schemas.microsoft.com/office/drawing/2014/main" id="{001A8AD0-93F8-4DC6-A0D3-E11676021466}"/>
              </a:ext>
            </a:extLst>
          </p:cNvPr>
          <p:cNvPicPr>
            <a:picLocks noChangeAspect="1"/>
          </p:cNvPicPr>
          <p:nvPr/>
        </p:nvPicPr>
        <p:blipFill>
          <a:blip r:embed="rId5" cstate="print">
            <a:extLst>
              <a:ext uri="{96DAC541-7B7A-43D3-8B79-37D633B846F1}">
                <asvg:svgBlip xmlns:asvg="http://schemas.microsoft.com/office/drawing/2016/SVG/main" xmlns="" r:embed="rId6"/>
              </a:ext>
            </a:extLst>
          </a:blip>
          <a:stretch>
            <a:fillRect/>
          </a:stretch>
        </p:blipFill>
        <p:spPr>
          <a:xfrm>
            <a:off x="11039061" y="5969956"/>
            <a:ext cx="1031245" cy="1006692"/>
          </a:xfrm>
          <a:prstGeom prst="rect">
            <a:avLst/>
          </a:prstGeom>
        </p:spPr>
      </p:pic>
      <p:sp>
        <p:nvSpPr>
          <p:cNvPr id="9" name="Content Placeholder 2"/>
          <p:cNvSpPr txBox="1">
            <a:spLocks/>
          </p:cNvSpPr>
          <p:nvPr/>
        </p:nvSpPr>
        <p:spPr>
          <a:xfrm>
            <a:off x="2319130" y="1283368"/>
            <a:ext cx="9751176" cy="3661440"/>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defRPr/>
            </a:pPr>
            <a:r>
              <a:rPr lang="en-US" sz="17600" b="1" dirty="0">
                <a:solidFill>
                  <a:prstClr val="black"/>
                </a:solidFill>
                <a:latin typeface="Arial Narrow" panose="020B0606020202030204" pitchFamily="34" charset="0"/>
              </a:rPr>
              <a:t>BRIEFING BY THE DMRE ON THEIR ANNUAL PERFORMANCE PLAN AND BUDGET VOTE FOR 2021/22</a:t>
            </a:r>
            <a:endParaRPr lang="en-ZA" sz="17600" b="1" dirty="0">
              <a:solidFill>
                <a:prstClr val="black"/>
              </a:solidFill>
              <a:latin typeface="Arial Narrow" panose="020B0606020202030204" pitchFamily="34" charset="0"/>
            </a:endParaRPr>
          </a:p>
          <a:p>
            <a:pPr>
              <a:lnSpc>
                <a:spcPct val="100000"/>
              </a:lnSpc>
              <a:defRPr/>
            </a:pPr>
            <a:endParaRPr lang="en-ZA" sz="8610" b="1" dirty="0">
              <a:solidFill>
                <a:prstClr val="black"/>
              </a:solidFill>
              <a:latin typeface="Arial Narrow" panose="020B0606020202030204" pitchFamily="34" charset="0"/>
            </a:endParaRPr>
          </a:p>
          <a:p>
            <a:pPr>
              <a:lnSpc>
                <a:spcPct val="100000"/>
              </a:lnSpc>
              <a:defRPr/>
            </a:pPr>
            <a:endParaRPr lang="en-ZA" sz="8610" b="1" dirty="0">
              <a:solidFill>
                <a:prstClr val="black"/>
              </a:solidFill>
              <a:latin typeface="Arial Narrow" panose="020B0606020202030204" pitchFamily="34" charset="0"/>
            </a:endParaRPr>
          </a:p>
          <a:p>
            <a:pPr>
              <a:lnSpc>
                <a:spcPct val="100000"/>
              </a:lnSpc>
              <a:defRPr/>
            </a:pPr>
            <a:r>
              <a:rPr lang="en-ZA" sz="8610" b="1" dirty="0">
                <a:solidFill>
                  <a:prstClr val="black"/>
                </a:solidFill>
                <a:latin typeface="Arial Narrow" panose="020B0606020202030204" pitchFamily="34" charset="0"/>
              </a:rPr>
              <a:t>						</a:t>
            </a:r>
            <a:r>
              <a:rPr lang="en-ZA" sz="12800" b="1" dirty="0">
                <a:solidFill>
                  <a:prstClr val="black"/>
                </a:solidFill>
                <a:latin typeface="Arial Narrow" panose="020B0606020202030204" pitchFamily="34" charset="0"/>
              </a:rPr>
              <a:t>TUESDAY,  04 MAY 2021</a:t>
            </a:r>
          </a:p>
          <a:p>
            <a:pPr>
              <a:lnSpc>
                <a:spcPct val="100000"/>
              </a:lnSpc>
              <a:defRPr/>
            </a:pPr>
            <a:r>
              <a:rPr lang="en-ZA" sz="12800" b="1" dirty="0">
                <a:solidFill>
                  <a:prstClr val="black"/>
                </a:solidFill>
                <a:latin typeface="Arial Narrow" panose="020B0606020202030204" pitchFamily="34" charset="0"/>
              </a:rPr>
              <a:t>							TIME:09H00-17H00</a:t>
            </a:r>
          </a:p>
          <a:p>
            <a:pPr>
              <a:lnSpc>
                <a:spcPct val="100000"/>
              </a:lnSpc>
              <a:defRPr/>
            </a:pPr>
            <a:endParaRPr lang="en-ZA" sz="3500" b="1" dirty="0">
              <a:solidFill>
                <a:prstClr val="black"/>
              </a:solidFill>
              <a:latin typeface="Arial Narrow" panose="020B0606020202030204" pitchFamily="34" charset="0"/>
            </a:endParaRPr>
          </a:p>
          <a:p>
            <a:pPr>
              <a:lnSpc>
                <a:spcPct val="100000"/>
              </a:lnSpc>
              <a:defRPr/>
            </a:pPr>
            <a:endParaRPr lang="en-ZA" sz="3500" b="1" dirty="0">
              <a:solidFill>
                <a:prstClr val="black"/>
              </a:solidFill>
              <a:latin typeface="Arial Narrow" panose="020B0606020202030204" pitchFamily="34" charset="0"/>
            </a:endParaRPr>
          </a:p>
          <a:p>
            <a:pPr>
              <a:lnSpc>
                <a:spcPct val="100000"/>
              </a:lnSpc>
              <a:defRPr/>
            </a:pPr>
            <a:endParaRPr lang="en-ZA" sz="3500" b="1" dirty="0">
              <a:solidFill>
                <a:prstClr val="black"/>
              </a:solidFill>
              <a:latin typeface="Arial Narrow" panose="020B0606020202030204" pitchFamily="34" charset="0"/>
            </a:endParaRPr>
          </a:p>
          <a:p>
            <a:pPr>
              <a:lnSpc>
                <a:spcPct val="100000"/>
              </a:lnSpc>
              <a:defRPr/>
            </a:pPr>
            <a:endParaRPr lang="en-US" sz="3600" b="1" dirty="0">
              <a:solidFill>
                <a:prstClr val="black"/>
              </a:solidFill>
              <a:latin typeface="Arial Narrow" panose="020B0606020202030204" pitchFamily="34" charset="0"/>
            </a:endParaRPr>
          </a:p>
          <a:p>
            <a:pPr>
              <a:lnSpc>
                <a:spcPct val="100000"/>
              </a:lnSpc>
              <a:defRPr/>
            </a:pPr>
            <a:r>
              <a:rPr lang="en-US" sz="3600" b="1" dirty="0">
                <a:solidFill>
                  <a:prstClr val="black"/>
                </a:solidFill>
                <a:latin typeface="Arial Narrow" panose="020B0606020202030204" pitchFamily="34" charset="0"/>
              </a:rPr>
              <a:t>    </a:t>
            </a:r>
          </a:p>
          <a:p>
            <a:pPr>
              <a:lnSpc>
                <a:spcPct val="100000"/>
              </a:lnSpc>
              <a:defRPr/>
            </a:pPr>
            <a:r>
              <a:rPr lang="en-ZA" sz="2000" b="1" dirty="0">
                <a:solidFill>
                  <a:prstClr val="black"/>
                </a:solidFill>
                <a:latin typeface="Arial" panose="020B0604020202020204" pitchFamily="34" charset="0"/>
                <a:cs typeface="Arial" panose="020B0604020202020204" pitchFamily="34" charset="0"/>
              </a:rPr>
              <a:t>		</a:t>
            </a:r>
          </a:p>
          <a:p>
            <a:pPr algn="r">
              <a:lnSpc>
                <a:spcPct val="100000"/>
              </a:lnSpc>
              <a:spcBef>
                <a:spcPct val="20000"/>
              </a:spcBef>
              <a:defRPr/>
            </a:pPr>
            <a:r>
              <a:rPr lang="en-ZA" sz="2000" b="1" dirty="0">
                <a:solidFill>
                  <a:prstClr val="black"/>
                </a:solidFill>
                <a:latin typeface="Arial" panose="020B0604020202020204" pitchFamily="34" charset="0"/>
                <a:cs typeface="Arial" panose="020B0604020202020204" pitchFamily="34" charset="0"/>
              </a:rPr>
              <a:t>				</a:t>
            </a:r>
          </a:p>
          <a:p>
            <a:pPr algn="r">
              <a:lnSpc>
                <a:spcPct val="100000"/>
              </a:lnSpc>
              <a:spcBef>
                <a:spcPct val="20000"/>
              </a:spcBef>
              <a:defRPr/>
            </a:pPr>
            <a:endParaRPr lang="en-ZA" sz="2000" b="1" i="1" dirty="0">
              <a:solidFill>
                <a:prstClr val="black"/>
              </a:solidFill>
              <a:latin typeface="Arial" panose="020B0604020202020204" pitchFamily="34" charset="0"/>
              <a:cs typeface="Arial" panose="020B0604020202020204" pitchFamily="34" charset="0"/>
            </a:endParaRPr>
          </a:p>
          <a:p>
            <a:pPr algn="r">
              <a:lnSpc>
                <a:spcPct val="100000"/>
              </a:lnSpc>
              <a:spcBef>
                <a:spcPct val="20000"/>
              </a:spcBef>
              <a:defRPr/>
            </a:pPr>
            <a:r>
              <a:rPr lang="en-US" sz="1799" b="1" i="1" dirty="0">
                <a:solidFill>
                  <a:prstClr val="black"/>
                </a:solidFill>
              </a:rPr>
              <a:t>			</a:t>
            </a:r>
          </a:p>
          <a:p>
            <a:pPr algn="r">
              <a:lnSpc>
                <a:spcPct val="100000"/>
              </a:lnSpc>
              <a:spcBef>
                <a:spcPct val="20000"/>
              </a:spcBef>
              <a:defRPr/>
            </a:pPr>
            <a:r>
              <a:rPr lang="en-US" sz="1799" b="1" i="1" dirty="0">
                <a:solidFill>
                  <a:prstClr val="black"/>
                </a:solidFill>
              </a:rPr>
              <a:t>			</a:t>
            </a:r>
          </a:p>
          <a:p>
            <a:pPr>
              <a:defRPr/>
            </a:pPr>
            <a:endParaRPr lang="en-ZA" sz="2000" b="1" dirty="0">
              <a:latin typeface="Arial" panose="020B0604020202020204" pitchFamily="34" charset="0"/>
              <a:cs typeface="Arial" panose="020B0604020202020204" pitchFamily="34" charset="0"/>
            </a:endParaRPr>
          </a:p>
          <a:p>
            <a:pPr>
              <a:defRPr/>
            </a:pPr>
            <a:endParaRPr lang="en-ZA" sz="2000" b="1" dirty="0">
              <a:latin typeface="Arial" panose="020B0604020202020204" pitchFamily="34" charset="0"/>
              <a:cs typeface="Arial" panose="020B0604020202020204" pitchFamily="34" charset="0"/>
            </a:endParaRPr>
          </a:p>
          <a:p>
            <a:pPr>
              <a:defRPr/>
            </a:pPr>
            <a:endParaRPr lang="en-ZA" sz="2000" b="1" dirty="0">
              <a:latin typeface="Arial" panose="020B0604020202020204" pitchFamily="34" charset="0"/>
              <a:cs typeface="Arial" panose="020B0604020202020204" pitchFamily="34" charset="0"/>
            </a:endParaRPr>
          </a:p>
          <a:p>
            <a:pPr>
              <a:defRPr/>
            </a:pPr>
            <a:endParaRPr lang="en-ZA" sz="2000" b="1" dirty="0">
              <a:latin typeface="Arial" panose="020B0604020202020204" pitchFamily="34" charset="0"/>
              <a:cs typeface="Arial" panose="020B0604020202020204" pitchFamily="34" charset="0"/>
            </a:endParaRPr>
          </a:p>
          <a:p>
            <a:pPr>
              <a:defRPr/>
            </a:pPr>
            <a:endParaRPr lang="en-ZA" sz="2000" b="1" dirty="0">
              <a:latin typeface="Arial" panose="020B0604020202020204" pitchFamily="34" charset="0"/>
              <a:cs typeface="Arial" panose="020B0604020202020204" pitchFamily="34" charset="0"/>
            </a:endParaRPr>
          </a:p>
          <a:p>
            <a:pPr>
              <a:defRPr/>
            </a:pPr>
            <a:endParaRPr lang="en-ZA" sz="2000" b="1" dirty="0">
              <a:latin typeface="Arial" panose="020B0604020202020204" pitchFamily="34" charset="0"/>
              <a:cs typeface="Arial" panose="020B0604020202020204" pitchFamily="34" charset="0"/>
            </a:endParaRPr>
          </a:p>
          <a:p>
            <a:pPr>
              <a:defRP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669535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FC1C99A-A5A6-43BD-9DD5-0BB52CB06A4F}" type="slidenum">
              <a:rPr lang="en-US" altLang="en-US" smtClean="0"/>
              <a:pPr>
                <a:defRPr/>
              </a:pPr>
              <a:t>20</a:t>
            </a:fld>
            <a:endParaRPr lang="en-US" altLang="en-US"/>
          </a:p>
        </p:txBody>
      </p:sp>
      <p:sp>
        <p:nvSpPr>
          <p:cNvPr id="8" name="TextBox 7">
            <a:extLst>
              <a:ext uri="{FF2B5EF4-FFF2-40B4-BE49-F238E27FC236}">
                <a16:creationId xmlns="" xmlns:a16="http://schemas.microsoft.com/office/drawing/2014/main" id="{FF66075A-1846-435A-95DB-EF513E16E8A7}"/>
              </a:ext>
            </a:extLst>
          </p:cNvPr>
          <p:cNvSpPr txBox="1"/>
          <p:nvPr/>
        </p:nvSpPr>
        <p:spPr>
          <a:xfrm>
            <a:off x="2368567" y="598363"/>
            <a:ext cx="9621873" cy="6100966"/>
          </a:xfrm>
          <a:prstGeom prst="rect">
            <a:avLst/>
          </a:prstGeom>
          <a:noFill/>
        </p:spPr>
        <p:txBody>
          <a:bodyPr wrap="square">
            <a:spAutoFit/>
          </a:bodyPr>
          <a:lstStyle/>
          <a:p>
            <a:pPr algn="just">
              <a:lnSpc>
                <a:spcPct val="150000"/>
              </a:lnSpc>
              <a:spcAft>
                <a:spcPts val="1076"/>
              </a:spcAft>
            </a:pPr>
            <a:r>
              <a:rPr lang="en-US" sz="1700" b="1" dirty="0">
                <a:solidFill>
                  <a:srgbClr val="252525"/>
                </a:solidFill>
                <a:latin typeface="Arial Narrow" panose="020B0606020202030204" pitchFamily="34" charset="0"/>
                <a:ea typeface="Calibri" panose="020F0502020204030204" pitchFamily="34" charset="0"/>
                <a:cs typeface="Arial" panose="020B0604020202020204" pitchFamily="34" charset="0"/>
              </a:rPr>
              <a:t>Mineral Resources</a:t>
            </a:r>
            <a:endParaRPr lang="en-ZA" sz="1700"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50000"/>
              </a:lnSpc>
              <a:spcAft>
                <a:spcPts val="1076"/>
              </a:spcAft>
            </a:pPr>
            <a:r>
              <a:rPr lang="en-US" sz="1700" b="1" u="sng" dirty="0">
                <a:latin typeface="Arial Narrow" panose="020B0606020202030204" pitchFamily="34" charset="0"/>
                <a:ea typeface="Calibri" panose="020F0502020204030204" pitchFamily="34" charset="0"/>
                <a:cs typeface="Arial" panose="020B0604020202020204" pitchFamily="34" charset="0"/>
              </a:rPr>
              <a:t>In this regard, funds will be allocated for the geoscience research library and geological mapping for the exploration of mining</a:t>
            </a:r>
            <a:r>
              <a:rPr lang="en-US" sz="1700" dirty="0">
                <a:latin typeface="Arial Narrow" panose="020B0606020202030204" pitchFamily="34" charset="0"/>
                <a:ea typeface="Calibri" panose="020F0502020204030204" pitchFamily="34" charset="0"/>
                <a:cs typeface="Arial" panose="020B0604020202020204" pitchFamily="34" charset="0"/>
              </a:rPr>
              <a:t>. </a:t>
            </a:r>
            <a:r>
              <a:rPr lang="en-US" sz="1700" b="1" u="sng" dirty="0">
                <a:latin typeface="Arial Narrow" panose="020B0606020202030204" pitchFamily="34" charset="0"/>
                <a:ea typeface="Calibri" panose="020F0502020204030204" pitchFamily="34" charset="0"/>
                <a:cs typeface="Arial" panose="020B0604020202020204" pitchFamily="34" charset="0"/>
              </a:rPr>
              <a:t>In support of the critical attributes that support junior mining exploration activities, the Department would like to encourage junior minors to work with the Council for Geoscience (CGS</a:t>
            </a:r>
            <a:r>
              <a:rPr lang="en-US" sz="1700" dirty="0">
                <a:latin typeface="Arial Narrow" panose="020B0606020202030204" pitchFamily="34" charset="0"/>
                <a:ea typeface="Calibri" panose="020F0502020204030204" pitchFamily="34" charset="0"/>
                <a:cs typeface="Arial" panose="020B0604020202020204" pitchFamily="34" charset="0"/>
              </a:rPr>
              <a:t>). These include activities such as regulatory certainty, transparency in the licensing system, significant investment in precompetitive geology and tackling the barrier of access to funding.</a:t>
            </a:r>
            <a:endParaRPr lang="en-ZA" sz="1700"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50000"/>
              </a:lnSpc>
              <a:spcAft>
                <a:spcPts val="1076"/>
              </a:spcAft>
            </a:pPr>
            <a:r>
              <a:rPr lang="en-US" sz="1700" b="1" u="sng" dirty="0">
                <a:latin typeface="Arial Narrow" panose="020B0606020202030204" pitchFamily="34" charset="0"/>
                <a:ea typeface="Calibri" panose="020F0502020204030204" pitchFamily="34" charset="0"/>
                <a:cs typeface="Arial" panose="020B0604020202020204" pitchFamily="34" charset="0"/>
              </a:rPr>
              <a:t>The Department has resolved the longstanding regulatory uncertainty in respect of the Mining Charter, </a:t>
            </a:r>
            <a:r>
              <a:rPr lang="en-US" sz="1700" dirty="0">
                <a:latin typeface="Arial Narrow" panose="020B0606020202030204" pitchFamily="34" charset="0"/>
                <a:ea typeface="Calibri" panose="020F0502020204030204" pitchFamily="34" charset="0"/>
                <a:cs typeface="Arial" panose="020B0604020202020204" pitchFamily="34" charset="0"/>
              </a:rPr>
              <a:t>with BEE ownership omitted at the exploration phase. Secondly, the Department </a:t>
            </a:r>
            <a:r>
              <a:rPr lang="en-US" sz="1700" dirty="0" err="1">
                <a:latin typeface="Arial Narrow" panose="020B0606020202030204" pitchFamily="34" charset="0"/>
                <a:ea typeface="Calibri" panose="020F0502020204030204" pitchFamily="34" charset="0"/>
                <a:cs typeface="Arial" panose="020B0604020202020204" pitchFamily="34" charset="0"/>
              </a:rPr>
              <a:t>recognises</a:t>
            </a:r>
            <a:r>
              <a:rPr lang="en-US" sz="1700" dirty="0">
                <a:latin typeface="Arial Narrow" panose="020B0606020202030204" pitchFamily="34" charset="0"/>
                <a:ea typeface="Calibri" panose="020F0502020204030204" pitchFamily="34" charset="0"/>
                <a:cs typeface="Arial" panose="020B0604020202020204" pitchFamily="34" charset="0"/>
              </a:rPr>
              <a:t> that requisite details of geological information at a scale of 1:50 000 has been grossly insufficient. </a:t>
            </a:r>
            <a:r>
              <a:rPr lang="en-US" sz="1700" b="1" u="sng" dirty="0">
                <a:latin typeface="Arial Narrow" panose="020B0606020202030204" pitchFamily="34" charset="0"/>
                <a:ea typeface="Calibri" panose="020F0502020204030204" pitchFamily="34" charset="0"/>
                <a:cs typeface="Arial" panose="020B0604020202020204" pitchFamily="34" charset="0"/>
              </a:rPr>
              <a:t>The CGS is focused on this activity to identify anomalies and drill the latter to a stage of inferred resources.</a:t>
            </a:r>
          </a:p>
          <a:p>
            <a:pPr algn="just">
              <a:lnSpc>
                <a:spcPct val="150000"/>
              </a:lnSpc>
              <a:spcAft>
                <a:spcPts val="1076"/>
              </a:spcAft>
            </a:pPr>
            <a:r>
              <a:rPr lang="en-US" sz="1700" dirty="0">
                <a:latin typeface="Arial Narrow" panose="020B0606020202030204" pitchFamily="34" charset="0"/>
                <a:ea typeface="Calibri" panose="020F0502020204030204" pitchFamily="34" charset="0"/>
                <a:cs typeface="Arial" panose="020B0604020202020204" pitchFamily="34" charset="0"/>
              </a:rPr>
              <a:t>The Department has drafted the Artisanal and Small-Scale Mining Policy, this policy will provide a focused regulatory regime for this segment of the sector. Further to this, it will create space for the coexistence of large scale mining together with artisanal and small-scale mining thus ensuring optimal exploitation of the country’s mineral resources.</a:t>
            </a:r>
          </a:p>
          <a:p>
            <a:pPr algn="just">
              <a:lnSpc>
                <a:spcPct val="150000"/>
              </a:lnSpc>
              <a:spcAft>
                <a:spcPts val="1076"/>
              </a:spcAft>
            </a:pPr>
            <a:endParaRPr lang="en-ZA" sz="1700"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6" name="object 2"/>
          <p:cNvSpPr txBox="1">
            <a:spLocks noGrp="1"/>
          </p:cNvSpPr>
          <p:nvPr>
            <p:ph type="title"/>
          </p:nvPr>
        </p:nvSpPr>
        <p:spPr>
          <a:xfrm>
            <a:off x="2309920" y="88489"/>
            <a:ext cx="9680520" cy="452215"/>
          </a:xfrm>
        </p:spPr>
        <p:txBody>
          <a:bodyPr vert="horz" wrap="square" lIns="0" tIns="8930" rIns="0" bIns="0" numCol="1" rtlCol="0" anchor="t" anchorCtr="0" compatLnSpc="1">
            <a:prstTxWarp prst="textNoShape">
              <a:avLst/>
            </a:prstTxWarp>
            <a:spAutoFit/>
          </a:bodyPr>
          <a:lstStyle/>
          <a:p>
            <a:pPr marL="8929">
              <a:spcBef>
                <a:spcPts val="70"/>
              </a:spcBef>
              <a:defRPr/>
            </a:pPr>
            <a:r>
              <a:rPr sz="3200" b="1" spc="-3" dirty="0">
                <a:latin typeface="Arial Narrow" panose="020B0606020202030204" pitchFamily="34" charset="0"/>
              </a:rPr>
              <a:t>EXECUTIVE</a:t>
            </a:r>
            <a:r>
              <a:rPr sz="3200" b="1" spc="-56" dirty="0">
                <a:latin typeface="Arial Narrow" panose="020B0606020202030204" pitchFamily="34" charset="0"/>
              </a:rPr>
              <a:t> </a:t>
            </a:r>
            <a:r>
              <a:rPr sz="3200" b="1" spc="-3" dirty="0">
                <a:latin typeface="Arial Narrow" panose="020B0606020202030204" pitchFamily="34" charset="0"/>
              </a:rPr>
              <a:t>SUMMARY</a:t>
            </a:r>
          </a:p>
        </p:txBody>
      </p:sp>
    </p:spTree>
    <p:extLst>
      <p:ext uri="{BB962C8B-B14F-4D97-AF65-F5344CB8AC3E}">
        <p14:creationId xmlns="" xmlns:p14="http://schemas.microsoft.com/office/powerpoint/2010/main" val="3984940506"/>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FC1C99A-A5A6-43BD-9DD5-0BB52CB06A4F}" type="slidenum">
              <a:rPr lang="en-US" altLang="en-US" smtClean="0"/>
              <a:pPr>
                <a:defRPr/>
              </a:pPr>
              <a:t>21</a:t>
            </a:fld>
            <a:endParaRPr lang="en-US" altLang="en-US"/>
          </a:p>
        </p:txBody>
      </p:sp>
      <p:sp>
        <p:nvSpPr>
          <p:cNvPr id="8" name="TextBox 7">
            <a:extLst>
              <a:ext uri="{FF2B5EF4-FFF2-40B4-BE49-F238E27FC236}">
                <a16:creationId xmlns="" xmlns:a16="http://schemas.microsoft.com/office/drawing/2014/main" id="{FF66075A-1846-435A-95DB-EF513E16E8A7}"/>
              </a:ext>
            </a:extLst>
          </p:cNvPr>
          <p:cNvSpPr txBox="1"/>
          <p:nvPr/>
        </p:nvSpPr>
        <p:spPr>
          <a:xfrm>
            <a:off x="2309920" y="623971"/>
            <a:ext cx="9680520" cy="3323282"/>
          </a:xfrm>
          <a:prstGeom prst="rect">
            <a:avLst/>
          </a:prstGeom>
          <a:noFill/>
        </p:spPr>
        <p:txBody>
          <a:bodyPr wrap="square">
            <a:spAutoFit/>
          </a:bodyPr>
          <a:lstStyle/>
          <a:p>
            <a:pPr algn="just">
              <a:lnSpc>
                <a:spcPct val="150000"/>
              </a:lnSpc>
              <a:spcAft>
                <a:spcPts val="1076"/>
              </a:spcAft>
            </a:pPr>
            <a:r>
              <a:rPr lang="en-US" sz="1700" b="1" dirty="0">
                <a:solidFill>
                  <a:srgbClr val="252525"/>
                </a:solidFill>
                <a:latin typeface="Arial Narrow" panose="020B0606020202030204" pitchFamily="34" charset="0"/>
                <a:ea typeface="Calibri" panose="020F0502020204030204" pitchFamily="34" charset="0"/>
                <a:cs typeface="Arial" panose="020B0604020202020204" pitchFamily="34" charset="0"/>
              </a:rPr>
              <a:t>Mineral Resources</a:t>
            </a:r>
            <a:endParaRPr lang="en-ZA" sz="1700"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50000"/>
              </a:lnSpc>
              <a:spcAft>
                <a:spcPts val="1076"/>
              </a:spcAft>
            </a:pPr>
            <a:r>
              <a:rPr lang="en-US" sz="1700" b="1" u="sng" dirty="0">
                <a:latin typeface="Arial Narrow" panose="020B0606020202030204" pitchFamily="34" charset="0"/>
                <a:ea typeface="Calibri" panose="020F0502020204030204" pitchFamily="34" charset="0"/>
                <a:cs typeface="Arial" panose="020B0604020202020204" pitchFamily="34" charset="0"/>
              </a:rPr>
              <a:t>Mineral beneficiation is a strategic objective for the country </a:t>
            </a:r>
            <a:r>
              <a:rPr lang="en-US" sz="1700" dirty="0">
                <a:latin typeface="Arial Narrow" panose="020B0606020202030204" pitchFamily="34" charset="0"/>
                <a:ea typeface="Calibri" panose="020F0502020204030204" pitchFamily="34" charset="0"/>
                <a:cs typeface="Arial" panose="020B0604020202020204" pitchFamily="34" charset="0"/>
              </a:rPr>
              <a:t>following the adoption of the mineral beneficiation policy articulated in the White Paper: Mining and Minerals Policy for South Africa. The Department also aims to </a:t>
            </a:r>
            <a:r>
              <a:rPr lang="en-US" sz="1700" dirty="0" err="1">
                <a:latin typeface="Arial Narrow" panose="020B0606020202030204" pitchFamily="34" charset="0"/>
                <a:ea typeface="Calibri" panose="020F0502020204030204" pitchFamily="34" charset="0"/>
                <a:cs typeface="Arial" panose="020B0604020202020204" pitchFamily="34" charset="0"/>
              </a:rPr>
              <a:t>maximise</a:t>
            </a:r>
            <a:r>
              <a:rPr lang="en-US" sz="1700" dirty="0">
                <a:latin typeface="Arial Narrow" panose="020B0606020202030204" pitchFamily="34" charset="0"/>
                <a:ea typeface="Calibri" panose="020F0502020204030204" pitchFamily="34" charset="0"/>
                <a:cs typeface="Arial" panose="020B0604020202020204" pitchFamily="34" charset="0"/>
              </a:rPr>
              <a:t> the value derived from extractive industries. </a:t>
            </a:r>
            <a:r>
              <a:rPr lang="en-US" sz="1700" b="1" u="sng" dirty="0">
                <a:latin typeface="Arial Narrow" panose="020B0606020202030204" pitchFamily="34" charset="0"/>
                <a:ea typeface="Calibri" panose="020F0502020204030204" pitchFamily="34" charset="0"/>
                <a:cs typeface="Arial" panose="020B0604020202020204" pitchFamily="34" charset="0"/>
              </a:rPr>
              <a:t>The Department calls on all stakeholders in the mining industry to </a:t>
            </a:r>
            <a:r>
              <a:rPr lang="en-US" sz="1700" b="1" u="sng" dirty="0" err="1">
                <a:latin typeface="Arial Narrow" panose="020B0606020202030204" pitchFamily="34" charset="0"/>
                <a:ea typeface="Calibri" panose="020F0502020204030204" pitchFamily="34" charset="0"/>
                <a:cs typeface="Arial" panose="020B0604020202020204" pitchFamily="34" charset="0"/>
              </a:rPr>
              <a:t>prioritise</a:t>
            </a:r>
            <a:r>
              <a:rPr lang="en-US" sz="1700" b="1" u="sng" dirty="0">
                <a:latin typeface="Arial Narrow" panose="020B0606020202030204" pitchFamily="34" charset="0"/>
                <a:ea typeface="Calibri" panose="020F0502020204030204" pitchFamily="34" charset="0"/>
                <a:cs typeface="Arial" panose="020B0604020202020204" pitchFamily="34" charset="0"/>
              </a:rPr>
              <a:t> the health and safety of all persons at mines</a:t>
            </a:r>
            <a:r>
              <a:rPr lang="en-US" sz="1700" dirty="0">
                <a:latin typeface="Arial Narrow" panose="020B0606020202030204" pitchFamily="34" charset="0"/>
                <a:ea typeface="Calibri" panose="020F0502020204030204" pitchFamily="34" charset="0"/>
                <a:cs typeface="Arial" panose="020B0604020202020204" pitchFamily="34" charset="0"/>
              </a:rPr>
              <a:t>. In this regard, the Department will intensify its monitoring and evaluation of the mine health and safety management systems through ongoing inspections and audits. </a:t>
            </a:r>
            <a:r>
              <a:rPr lang="en-US" sz="1700" b="1" u="sng" dirty="0">
                <a:solidFill>
                  <a:srgbClr val="252525"/>
                </a:solidFill>
                <a:latin typeface="Arial Narrow" panose="020B0606020202030204" pitchFamily="34" charset="0"/>
                <a:ea typeface="Calibri" panose="020F0502020204030204" pitchFamily="34" charset="0"/>
                <a:cs typeface="Arial" panose="020B0604020202020204" pitchFamily="34" charset="0"/>
              </a:rPr>
              <a:t>Africa is home to a vast majority of the world’s</a:t>
            </a:r>
            <a:r>
              <a:rPr lang="en-US" sz="1700" b="1" u="sng" dirty="0">
                <a:solidFill>
                  <a:srgbClr val="252525"/>
                </a:solidFill>
                <a:latin typeface="Arial Narrow" panose="020B0606020202030204" pitchFamily="34" charset="0"/>
                <a:ea typeface="ArialMT"/>
                <a:cs typeface="Arial" panose="020B0604020202020204" pitchFamily="34" charset="0"/>
              </a:rPr>
              <a:t> </a:t>
            </a:r>
            <a:r>
              <a:rPr lang="en-US" sz="1700" b="1" u="sng" dirty="0">
                <a:solidFill>
                  <a:srgbClr val="252525"/>
                </a:solidFill>
                <a:latin typeface="Arial Narrow" panose="020B0606020202030204" pitchFamily="34" charset="0"/>
                <a:ea typeface="Calibri" panose="020F0502020204030204" pitchFamily="34" charset="0"/>
                <a:cs typeface="Arial" panose="020B0604020202020204" pitchFamily="34" charset="0"/>
              </a:rPr>
              <a:t>mineral wealth </a:t>
            </a:r>
            <a:r>
              <a:rPr lang="en-US" sz="1700" dirty="0">
                <a:solidFill>
                  <a:srgbClr val="252525"/>
                </a:solidFill>
                <a:latin typeface="Arial Narrow" panose="020B0606020202030204" pitchFamily="34" charset="0"/>
                <a:ea typeface="Calibri" panose="020F0502020204030204" pitchFamily="34" charset="0"/>
                <a:cs typeface="Arial" panose="020B0604020202020204" pitchFamily="34" charset="0"/>
              </a:rPr>
              <a:t>and many parts of our country remain an untapped market. </a:t>
            </a:r>
            <a:r>
              <a:rPr lang="en-US" sz="1700" dirty="0">
                <a:solidFill>
                  <a:srgbClr val="000000"/>
                </a:solidFill>
                <a:latin typeface="Arial Narrow" panose="020B0606020202030204" pitchFamily="34" charset="0"/>
                <a:ea typeface="Calibri" panose="020F0502020204030204" pitchFamily="34" charset="0"/>
                <a:cs typeface="Arial" panose="020B0604020202020204" pitchFamily="34" charset="0"/>
              </a:rPr>
              <a:t>Regional and international partnerships will also be strengthened to ensure that economic growth and development continues. </a:t>
            </a:r>
            <a:endParaRPr lang="en-ZA" sz="1700"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6" name="object 2"/>
          <p:cNvSpPr txBox="1">
            <a:spLocks noGrp="1"/>
          </p:cNvSpPr>
          <p:nvPr>
            <p:ph type="title"/>
          </p:nvPr>
        </p:nvSpPr>
        <p:spPr>
          <a:xfrm>
            <a:off x="2309920" y="88489"/>
            <a:ext cx="9680520" cy="452215"/>
          </a:xfrm>
        </p:spPr>
        <p:txBody>
          <a:bodyPr vert="horz" wrap="square" lIns="0" tIns="8930" rIns="0" bIns="0" numCol="1" rtlCol="0" anchor="t" anchorCtr="0" compatLnSpc="1">
            <a:prstTxWarp prst="textNoShape">
              <a:avLst/>
            </a:prstTxWarp>
            <a:spAutoFit/>
          </a:bodyPr>
          <a:lstStyle/>
          <a:p>
            <a:pPr marL="8929">
              <a:spcBef>
                <a:spcPts val="70"/>
              </a:spcBef>
              <a:defRPr/>
            </a:pPr>
            <a:r>
              <a:rPr sz="3200" b="1" spc="-3" dirty="0">
                <a:latin typeface="Arial Narrow" panose="020B0606020202030204" pitchFamily="34" charset="0"/>
              </a:rPr>
              <a:t>EXECUTIVE</a:t>
            </a:r>
            <a:r>
              <a:rPr sz="3200" b="1" spc="-56" dirty="0">
                <a:latin typeface="Arial Narrow" panose="020B0606020202030204" pitchFamily="34" charset="0"/>
              </a:rPr>
              <a:t> </a:t>
            </a:r>
            <a:r>
              <a:rPr sz="3200" b="1" spc="-3" dirty="0">
                <a:latin typeface="Arial Narrow" panose="020B0606020202030204" pitchFamily="34" charset="0"/>
              </a:rPr>
              <a:t>SUMMARY</a:t>
            </a:r>
          </a:p>
        </p:txBody>
      </p:sp>
    </p:spTree>
    <p:extLst>
      <p:ext uri="{BB962C8B-B14F-4D97-AF65-F5344CB8AC3E}">
        <p14:creationId xmlns="" xmlns:p14="http://schemas.microsoft.com/office/powerpoint/2010/main" val="724375317"/>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FC1C99A-A5A6-43BD-9DD5-0BB52CB06A4F}" type="slidenum">
              <a:rPr lang="en-US" altLang="en-US" smtClean="0"/>
              <a:pPr>
                <a:defRPr/>
              </a:pPr>
              <a:t>22</a:t>
            </a:fld>
            <a:endParaRPr lang="en-US" altLang="en-US"/>
          </a:p>
        </p:txBody>
      </p:sp>
      <p:sp>
        <p:nvSpPr>
          <p:cNvPr id="8" name="TextBox 7">
            <a:extLst>
              <a:ext uri="{FF2B5EF4-FFF2-40B4-BE49-F238E27FC236}">
                <a16:creationId xmlns="" xmlns:a16="http://schemas.microsoft.com/office/drawing/2014/main" id="{FF66075A-1846-435A-95DB-EF513E16E8A7}"/>
              </a:ext>
            </a:extLst>
          </p:cNvPr>
          <p:cNvSpPr txBox="1"/>
          <p:nvPr/>
        </p:nvSpPr>
        <p:spPr>
          <a:xfrm>
            <a:off x="2309920" y="652514"/>
            <a:ext cx="9680520" cy="5309146"/>
          </a:xfrm>
          <a:prstGeom prst="rect">
            <a:avLst/>
          </a:prstGeom>
          <a:noFill/>
        </p:spPr>
        <p:txBody>
          <a:bodyPr wrap="square">
            <a:spAutoFit/>
          </a:bodyPr>
          <a:lstStyle/>
          <a:p>
            <a:pPr algn="just">
              <a:lnSpc>
                <a:spcPct val="150000"/>
              </a:lnSpc>
            </a:pPr>
            <a:r>
              <a:rPr lang="en-ZA" sz="1700" b="1" dirty="0">
                <a:solidFill>
                  <a:srgbClr val="000000"/>
                </a:solidFill>
                <a:latin typeface="Arial Narrow" panose="020B0606020202030204" pitchFamily="34" charset="0"/>
                <a:ea typeface="Calibri" panose="020F0502020204030204" pitchFamily="34" charset="0"/>
              </a:rPr>
              <a:t>Ensure security of supply</a:t>
            </a:r>
          </a:p>
          <a:p>
            <a:pPr algn="just">
              <a:lnSpc>
                <a:spcPct val="150000"/>
              </a:lnSpc>
            </a:pPr>
            <a:endParaRPr lang="en-ZA" sz="500" dirty="0">
              <a:solidFill>
                <a:srgbClr val="000000"/>
              </a:solidFill>
              <a:latin typeface="Arial Narrow" panose="020B0606020202030204" pitchFamily="34" charset="0"/>
              <a:ea typeface="Calibri" panose="020F0502020204030204" pitchFamily="34" charset="0"/>
            </a:endParaRPr>
          </a:p>
          <a:p>
            <a:pPr algn="just">
              <a:lnSpc>
                <a:spcPct val="150000"/>
              </a:lnSpc>
            </a:pPr>
            <a:r>
              <a:rPr lang="en-ZA" sz="1700" b="1" u="sng" dirty="0">
                <a:latin typeface="Arial Narrow" panose="020B0606020202030204" pitchFamily="34" charset="0"/>
                <a:ea typeface="Calibri" panose="020F0502020204030204" pitchFamily="34" charset="0"/>
                <a:cs typeface="Arial" panose="020B0604020202020204" pitchFamily="34" charset="0"/>
              </a:rPr>
              <a:t>We will implement the Nuclear New Build Programme</a:t>
            </a:r>
            <a:r>
              <a:rPr lang="en-ZA" sz="1700" dirty="0">
                <a:latin typeface="Arial Narrow" panose="020B0606020202030204" pitchFamily="34" charset="0"/>
                <a:ea typeface="Calibri" panose="020F0502020204030204" pitchFamily="34" charset="0"/>
                <a:cs typeface="Arial" panose="020B0604020202020204" pitchFamily="34" charset="0"/>
              </a:rPr>
              <a:t> at the scale and pace that the country can afford to ensure the security of supply in line with IRP2019. We have issued a Section 34 determination for procurement of 2500MW nuclear energy to NERSA for concurrence, and the public hearings commenced in the last financial year.  A non-binding Request for Information for the Nuclear New Build Programme was successfully concluded by the Department, and showed tremendous interest to participate in this programme by the investors, industry and reactor suppliers. This showed that we are on the right track to achieve the target of  </a:t>
            </a:r>
            <a:r>
              <a:rPr lang="en-ZA" sz="1700" b="1" u="sng" dirty="0">
                <a:latin typeface="Arial Narrow" panose="020B0606020202030204" pitchFamily="34" charset="0"/>
                <a:ea typeface="Calibri" panose="020F0502020204030204" pitchFamily="34" charset="0"/>
                <a:cs typeface="Arial" panose="020B0604020202020204" pitchFamily="34" charset="0"/>
              </a:rPr>
              <a:t>additional 2500 MW nuclear energy to be procured by 2024.</a:t>
            </a:r>
            <a:r>
              <a:rPr lang="en-ZA" sz="1700" dirty="0">
                <a:latin typeface="Arial Narrow" panose="020B0606020202030204" pitchFamily="34" charset="0"/>
                <a:ea typeface="Calibri" panose="020F0502020204030204" pitchFamily="34" charset="0"/>
                <a:cs typeface="Arial" panose="020B0604020202020204" pitchFamily="34" charset="0"/>
              </a:rPr>
              <a:t> </a:t>
            </a:r>
          </a:p>
          <a:p>
            <a:pPr algn="just">
              <a:lnSpc>
                <a:spcPct val="150000"/>
              </a:lnSpc>
            </a:pPr>
            <a:endParaRPr lang="en-ZA" sz="1700" dirty="0">
              <a:latin typeface="Arial Narrow" panose="020B0606020202030204" pitchFamily="34" charset="0"/>
              <a:ea typeface="Calibri" panose="020F0502020204030204" pitchFamily="34" charset="0"/>
              <a:cs typeface="Arial" panose="020B0604020202020204" pitchFamily="34" charset="0"/>
            </a:endParaRPr>
          </a:p>
          <a:p>
            <a:pPr algn="just">
              <a:lnSpc>
                <a:spcPct val="150000"/>
              </a:lnSpc>
            </a:pPr>
            <a:r>
              <a:rPr lang="en-ZA" sz="1700" b="1" u="sng" dirty="0">
                <a:latin typeface="Arial Narrow" panose="020B0606020202030204" pitchFamily="34" charset="0"/>
                <a:ea typeface="Calibri" panose="020F0502020204030204" pitchFamily="34" charset="0"/>
                <a:cs typeface="Times New Roman" panose="02020603050405020304" pitchFamily="18" charset="0"/>
              </a:rPr>
              <a:t>Eskom is in the process of preparing for Long Term Operation (LTO) of </a:t>
            </a:r>
            <a:r>
              <a:rPr lang="en-ZA" sz="1700" b="1" u="sng" dirty="0" err="1">
                <a:latin typeface="Arial Narrow" panose="020B0606020202030204" pitchFamily="34" charset="0"/>
                <a:ea typeface="Calibri" panose="020F0502020204030204" pitchFamily="34" charset="0"/>
                <a:cs typeface="Times New Roman" panose="02020603050405020304" pitchFamily="18" charset="0"/>
              </a:rPr>
              <a:t>Koeberg</a:t>
            </a:r>
            <a:r>
              <a:rPr lang="en-ZA" sz="1700" b="1" u="sng" dirty="0">
                <a:latin typeface="Arial Narrow" panose="020B0606020202030204" pitchFamily="34" charset="0"/>
                <a:ea typeface="Calibri" panose="020F0502020204030204" pitchFamily="34" charset="0"/>
                <a:cs typeface="Times New Roman" panose="02020603050405020304" pitchFamily="18" charset="0"/>
              </a:rPr>
              <a:t> Nuclear Power Plant</a:t>
            </a:r>
            <a:r>
              <a:rPr lang="en-ZA" sz="1700" dirty="0">
                <a:latin typeface="Arial Narrow" panose="020B0606020202030204" pitchFamily="34" charset="0"/>
                <a:ea typeface="Calibri" panose="020F0502020204030204" pitchFamily="34" charset="0"/>
                <a:cs typeface="Times New Roman" panose="02020603050405020304" pitchFamily="18" charset="0"/>
              </a:rPr>
              <a:t>. .In May 2020, Eskom submitted a letter of intent to operate </a:t>
            </a:r>
            <a:r>
              <a:rPr lang="en-ZA" sz="1700" dirty="0" err="1">
                <a:latin typeface="Arial Narrow" panose="020B0606020202030204" pitchFamily="34" charset="0"/>
                <a:ea typeface="Calibri" panose="020F0502020204030204" pitchFamily="34" charset="0"/>
                <a:cs typeface="Times New Roman" panose="02020603050405020304" pitchFamily="18" charset="0"/>
              </a:rPr>
              <a:t>Koeberg</a:t>
            </a:r>
            <a:r>
              <a:rPr lang="en-ZA" sz="1700" dirty="0">
                <a:latin typeface="Arial Narrow" panose="020B0606020202030204" pitchFamily="34" charset="0"/>
                <a:ea typeface="Calibri" panose="020F0502020204030204" pitchFamily="34" charset="0"/>
                <a:cs typeface="Times New Roman" panose="02020603050405020304" pitchFamily="18" charset="0"/>
              </a:rPr>
              <a:t> beyond the 40-year design life to the National Nuclear Regulator. Three out of six Steam Generators for the first unit arrived in September 2020 from the manufacturers in China. We are looking forward to early engagement risk mitigation strategies to unlock potential challenges amongst the stakeholders involved to ensure the success of this project. </a:t>
            </a:r>
          </a:p>
        </p:txBody>
      </p:sp>
      <p:sp>
        <p:nvSpPr>
          <p:cNvPr id="6" name="object 2"/>
          <p:cNvSpPr txBox="1">
            <a:spLocks noGrp="1"/>
          </p:cNvSpPr>
          <p:nvPr>
            <p:ph type="title"/>
          </p:nvPr>
        </p:nvSpPr>
        <p:spPr>
          <a:xfrm>
            <a:off x="2309920" y="88489"/>
            <a:ext cx="9680520" cy="452215"/>
          </a:xfrm>
        </p:spPr>
        <p:txBody>
          <a:bodyPr vert="horz" wrap="square" lIns="0" tIns="8930" rIns="0" bIns="0" numCol="1" rtlCol="0" anchor="t" anchorCtr="0" compatLnSpc="1">
            <a:prstTxWarp prst="textNoShape">
              <a:avLst/>
            </a:prstTxWarp>
            <a:spAutoFit/>
          </a:bodyPr>
          <a:lstStyle/>
          <a:p>
            <a:pPr marL="8929">
              <a:spcBef>
                <a:spcPts val="70"/>
              </a:spcBef>
              <a:defRPr/>
            </a:pPr>
            <a:r>
              <a:rPr sz="3200" b="1" spc="-3" dirty="0">
                <a:latin typeface="Arial Narrow" panose="020B0606020202030204" pitchFamily="34" charset="0"/>
              </a:rPr>
              <a:t>EXECUTIVE</a:t>
            </a:r>
            <a:r>
              <a:rPr sz="3200" b="1" spc="-56" dirty="0">
                <a:latin typeface="Arial Narrow" panose="020B0606020202030204" pitchFamily="34" charset="0"/>
              </a:rPr>
              <a:t> </a:t>
            </a:r>
            <a:r>
              <a:rPr sz="3200" b="1" spc="-3" dirty="0">
                <a:latin typeface="Arial Narrow" panose="020B0606020202030204" pitchFamily="34" charset="0"/>
              </a:rPr>
              <a:t>SUMMARY</a:t>
            </a:r>
          </a:p>
        </p:txBody>
      </p:sp>
    </p:spTree>
    <p:extLst>
      <p:ext uri="{BB962C8B-B14F-4D97-AF65-F5344CB8AC3E}">
        <p14:creationId xmlns="" xmlns:p14="http://schemas.microsoft.com/office/powerpoint/2010/main" val="1132242372"/>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FC1C99A-A5A6-43BD-9DD5-0BB52CB06A4F}" type="slidenum">
              <a:rPr lang="en-US" altLang="en-US" smtClean="0"/>
              <a:pPr>
                <a:defRPr/>
              </a:pPr>
              <a:t>23</a:t>
            </a:fld>
            <a:endParaRPr lang="en-US" altLang="en-US"/>
          </a:p>
        </p:txBody>
      </p:sp>
      <p:sp>
        <p:nvSpPr>
          <p:cNvPr id="8" name="TextBox 7">
            <a:extLst>
              <a:ext uri="{FF2B5EF4-FFF2-40B4-BE49-F238E27FC236}">
                <a16:creationId xmlns="" xmlns:a16="http://schemas.microsoft.com/office/drawing/2014/main" id="{FF66075A-1846-435A-95DB-EF513E16E8A7}"/>
              </a:ext>
            </a:extLst>
          </p:cNvPr>
          <p:cNvSpPr txBox="1"/>
          <p:nvPr/>
        </p:nvSpPr>
        <p:spPr>
          <a:xfrm>
            <a:off x="2309920" y="693813"/>
            <a:ext cx="9680520" cy="4947508"/>
          </a:xfrm>
          <a:prstGeom prst="rect">
            <a:avLst/>
          </a:prstGeom>
          <a:noFill/>
        </p:spPr>
        <p:txBody>
          <a:bodyPr wrap="square">
            <a:spAutoFit/>
          </a:bodyPr>
          <a:lstStyle/>
          <a:p>
            <a:pPr algn="just">
              <a:lnSpc>
                <a:spcPct val="150000"/>
              </a:lnSpc>
            </a:pPr>
            <a:r>
              <a:rPr lang="en-ZA" sz="1700" b="1" dirty="0">
                <a:solidFill>
                  <a:srgbClr val="000000"/>
                </a:solidFill>
                <a:latin typeface="Arial Narrow" panose="020B0606020202030204" pitchFamily="34" charset="0"/>
                <a:ea typeface="Calibri" panose="020F0502020204030204" pitchFamily="34" charset="0"/>
              </a:rPr>
              <a:t>Ensure security of supply……Continue</a:t>
            </a:r>
          </a:p>
          <a:p>
            <a:pPr algn="just">
              <a:lnSpc>
                <a:spcPct val="150000"/>
              </a:lnSpc>
            </a:pPr>
            <a:endParaRPr lang="en-ZA" sz="500" dirty="0">
              <a:solidFill>
                <a:srgbClr val="000000"/>
              </a:solidFill>
              <a:latin typeface="Arial Narrow" panose="020B0606020202030204" pitchFamily="34" charset="0"/>
              <a:ea typeface="Calibri" panose="020F0502020204030204" pitchFamily="34" charset="0"/>
            </a:endParaRPr>
          </a:p>
          <a:p>
            <a:pPr algn="just">
              <a:lnSpc>
                <a:spcPct val="150000"/>
              </a:lnSpc>
              <a:spcAft>
                <a:spcPts val="1076"/>
              </a:spcAft>
            </a:pPr>
            <a:r>
              <a:rPr lang="en-ZA" sz="1700" dirty="0">
                <a:latin typeface="Arial Narrow" panose="020B0606020202030204" pitchFamily="34" charset="0"/>
                <a:ea typeface="Calibri" panose="020F0502020204030204" pitchFamily="34" charset="0"/>
                <a:cs typeface="Arial" panose="020B0604020202020204" pitchFamily="34" charset="0"/>
              </a:rPr>
              <a:t>The department will continue to create an enabling environment through regulations and exercise oversight to monitor progress with Eskom on a regular basis on matters relating to the long-term operation of </a:t>
            </a:r>
            <a:r>
              <a:rPr lang="en-ZA" sz="1700" dirty="0" err="1">
                <a:latin typeface="Arial Narrow" panose="020B0606020202030204" pitchFamily="34" charset="0"/>
                <a:ea typeface="Calibri" panose="020F0502020204030204" pitchFamily="34" charset="0"/>
                <a:cs typeface="Arial" panose="020B0604020202020204" pitchFamily="34" charset="0"/>
              </a:rPr>
              <a:t>Koeberg</a:t>
            </a:r>
            <a:r>
              <a:rPr lang="en-ZA" sz="1700" dirty="0">
                <a:latin typeface="Arial Narrow" panose="020B0606020202030204" pitchFamily="34" charset="0"/>
                <a:ea typeface="Calibri" panose="020F0502020204030204" pitchFamily="34" charset="0"/>
                <a:cs typeface="Arial" panose="020B0604020202020204" pitchFamily="34" charset="0"/>
              </a:rPr>
              <a:t> through the Technical Oversight Committee meetings. </a:t>
            </a:r>
          </a:p>
          <a:p>
            <a:pPr algn="just">
              <a:lnSpc>
                <a:spcPct val="150000"/>
              </a:lnSpc>
              <a:spcAft>
                <a:spcPts val="1076"/>
              </a:spcAft>
            </a:pPr>
            <a:r>
              <a:rPr lang="en-ZA" sz="1700" dirty="0">
                <a:latin typeface="Arial Narrow" panose="020B0606020202030204" pitchFamily="34" charset="0"/>
                <a:ea typeface="Calibri" panose="020F0502020204030204" pitchFamily="34" charset="0"/>
                <a:cs typeface="Times New Roman" panose="02020603050405020304" pitchFamily="18" charset="0"/>
              </a:rPr>
              <a:t>Replacement of SAFARI-1 Research Reactor with Multi-Purpose Reactor (MPR). The new Multi-purpose Reactor consultation concluded at the FOSAD Cluster and will be submitted to Cabinet in the 2021/22 financial year. Investment for the success of this project is critical for the long-term sustainability and growth of South Africa’s world leading  capability in the fields of nuclear research and development and nuclear medicine, where  South Africa is one of the leading medical isotope suppliers in the world. </a:t>
            </a:r>
          </a:p>
          <a:p>
            <a:pPr algn="just">
              <a:lnSpc>
                <a:spcPct val="150000"/>
              </a:lnSpc>
              <a:spcAft>
                <a:spcPts val="1076"/>
              </a:spcAft>
            </a:pPr>
            <a:endParaRPr lang="en-ZA" sz="1700"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50000"/>
              </a:lnSpc>
              <a:spcAft>
                <a:spcPts val="1076"/>
              </a:spcAft>
            </a:pPr>
            <a:r>
              <a:rPr lang="en-ZA" sz="1700" dirty="0">
                <a:latin typeface="Arial Narrow" panose="020B0606020202030204" pitchFamily="34" charset="0"/>
                <a:ea typeface="Calibri" panose="020F0502020204030204" pitchFamily="34" charset="0"/>
                <a:cs typeface="Arial" panose="020B0604020202020204" pitchFamily="34" charset="0"/>
              </a:rPr>
              <a:t> </a:t>
            </a:r>
            <a:endParaRPr lang="en-ZA" sz="1700"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 xmlns:a16="http://schemas.microsoft.com/office/drawing/2014/main" id="{709A0C6F-2241-446E-9988-D81AD290509B}"/>
              </a:ext>
            </a:extLst>
          </p:cNvPr>
          <p:cNvSpPr txBox="1"/>
          <p:nvPr/>
        </p:nvSpPr>
        <p:spPr>
          <a:xfrm>
            <a:off x="2309920" y="109038"/>
            <a:ext cx="6096000" cy="584775"/>
          </a:xfrm>
          <a:prstGeom prst="rect">
            <a:avLst/>
          </a:prstGeom>
          <a:noFill/>
        </p:spPr>
        <p:txBody>
          <a:bodyPr wrap="square">
            <a:spAutoFit/>
          </a:bodyPr>
          <a:lstStyle/>
          <a:p>
            <a:r>
              <a:rPr kumimoji="0" lang="en-ZA" sz="3200" b="1" i="0" u="none" strike="noStrike" kern="1200" cap="none" spc="-3" normalizeH="0" baseline="0" noProof="0" dirty="0">
                <a:ln>
                  <a:noFill/>
                </a:ln>
                <a:solidFill>
                  <a:prstClr val="black"/>
                </a:solidFill>
                <a:effectLst/>
                <a:uLnTx/>
                <a:uFillTx/>
                <a:latin typeface="Arial Narrow" panose="020B0606020202030204" pitchFamily="34" charset="0"/>
                <a:ea typeface="+mj-ea"/>
                <a:cs typeface="+mj-cs"/>
              </a:rPr>
              <a:t>EXECUTIVE</a:t>
            </a:r>
            <a:r>
              <a:rPr kumimoji="0" lang="en-ZA" sz="3200" b="1" i="0" u="none" strike="noStrike" kern="1200" cap="none" spc="-56" normalizeH="0" baseline="0" noProof="0" dirty="0">
                <a:ln>
                  <a:noFill/>
                </a:ln>
                <a:solidFill>
                  <a:prstClr val="black"/>
                </a:solidFill>
                <a:effectLst/>
                <a:uLnTx/>
                <a:uFillTx/>
                <a:latin typeface="Arial Narrow" panose="020B0606020202030204" pitchFamily="34" charset="0"/>
                <a:ea typeface="+mj-ea"/>
                <a:cs typeface="+mj-cs"/>
              </a:rPr>
              <a:t> </a:t>
            </a:r>
            <a:r>
              <a:rPr kumimoji="0" lang="en-ZA" sz="3200" b="1" i="0" u="none" strike="noStrike" kern="1200" cap="none" spc="-3" normalizeH="0" baseline="0" noProof="0" dirty="0">
                <a:ln>
                  <a:noFill/>
                </a:ln>
                <a:solidFill>
                  <a:prstClr val="black"/>
                </a:solidFill>
                <a:effectLst/>
                <a:uLnTx/>
                <a:uFillTx/>
                <a:latin typeface="Arial Narrow" panose="020B0606020202030204" pitchFamily="34" charset="0"/>
                <a:ea typeface="+mj-ea"/>
                <a:cs typeface="+mj-cs"/>
              </a:rPr>
              <a:t>SUMMARY</a:t>
            </a:r>
            <a:endParaRPr lang="en-ZA" dirty="0"/>
          </a:p>
        </p:txBody>
      </p:sp>
    </p:spTree>
    <p:extLst>
      <p:ext uri="{BB962C8B-B14F-4D97-AF65-F5344CB8AC3E}">
        <p14:creationId xmlns="" xmlns:p14="http://schemas.microsoft.com/office/powerpoint/2010/main" val="4137213947"/>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FC1C99A-A5A6-43BD-9DD5-0BB52CB06A4F}" type="slidenum">
              <a:rPr lang="en-US" altLang="en-US" smtClean="0"/>
              <a:pPr>
                <a:defRPr/>
              </a:pPr>
              <a:t>24</a:t>
            </a:fld>
            <a:endParaRPr lang="en-US" altLang="en-US"/>
          </a:p>
        </p:txBody>
      </p:sp>
      <p:sp>
        <p:nvSpPr>
          <p:cNvPr id="8" name="TextBox 7">
            <a:extLst>
              <a:ext uri="{FF2B5EF4-FFF2-40B4-BE49-F238E27FC236}">
                <a16:creationId xmlns="" xmlns:a16="http://schemas.microsoft.com/office/drawing/2014/main" id="{FF66075A-1846-435A-95DB-EF513E16E8A7}"/>
              </a:ext>
            </a:extLst>
          </p:cNvPr>
          <p:cNvSpPr txBox="1"/>
          <p:nvPr/>
        </p:nvSpPr>
        <p:spPr>
          <a:xfrm>
            <a:off x="2309920" y="646412"/>
            <a:ext cx="9680520" cy="5057795"/>
          </a:xfrm>
          <a:prstGeom prst="rect">
            <a:avLst/>
          </a:prstGeom>
          <a:noFill/>
        </p:spPr>
        <p:txBody>
          <a:bodyPr wrap="square">
            <a:spAutoFit/>
          </a:bodyPr>
          <a:lstStyle/>
          <a:p>
            <a:pPr algn="just">
              <a:lnSpc>
                <a:spcPct val="150000"/>
              </a:lnSpc>
            </a:pPr>
            <a:r>
              <a:rPr lang="en-ZA" sz="1700" b="1" dirty="0">
                <a:solidFill>
                  <a:srgbClr val="000000"/>
                </a:solidFill>
                <a:latin typeface="Arial Narrow" panose="020B0606020202030204" pitchFamily="34" charset="0"/>
                <a:ea typeface="Calibri" panose="020F0502020204030204" pitchFamily="34" charset="0"/>
              </a:rPr>
              <a:t>Ensure security of supply……Continue</a:t>
            </a:r>
          </a:p>
          <a:p>
            <a:pPr algn="just">
              <a:lnSpc>
                <a:spcPct val="150000"/>
              </a:lnSpc>
            </a:pPr>
            <a:endParaRPr lang="en-ZA" sz="500" dirty="0">
              <a:solidFill>
                <a:srgbClr val="000000"/>
              </a:solidFill>
              <a:latin typeface="Arial Narrow" panose="020B0606020202030204" pitchFamily="34" charset="0"/>
              <a:ea typeface="Calibri" panose="020F0502020204030204" pitchFamily="34" charset="0"/>
            </a:endParaRPr>
          </a:p>
          <a:p>
            <a:pPr algn="just">
              <a:lnSpc>
                <a:spcPct val="150000"/>
              </a:lnSpc>
              <a:spcAft>
                <a:spcPts val="1076"/>
              </a:spcAft>
            </a:pPr>
            <a:r>
              <a:rPr lang="en-GB" sz="1700" dirty="0">
                <a:latin typeface="Arial Narrow" panose="020B0606020202030204" pitchFamily="34" charset="0"/>
                <a:ea typeface="Calibri" panose="020F0502020204030204" pitchFamily="34" charset="0"/>
                <a:cs typeface="Arial" panose="020B0604020202020204" pitchFamily="34" charset="0"/>
              </a:rPr>
              <a:t>In the case of management of nuclear spent fuel, the Ministerial Task Team finalised the review of the pre-feasibility study for the Centralised Interim Storage Facility to be delivered by the National Radioactive Waste Disposal Institute (NRWDI). The facility is intended to enhance management of spent fuel away from the reactor sites in line with international convention and best practice, as well as create jobs and stimulate the economy. The DMRE with National Radioactive Waste Disposal Institute (NRWDI) will continue work towards the full feasibility study in the development of the Centralised Interim Storage Facility including its regulatory approvals for siting and construction.</a:t>
            </a:r>
          </a:p>
          <a:p>
            <a:pPr algn="just">
              <a:lnSpc>
                <a:spcPct val="150000"/>
              </a:lnSpc>
              <a:spcAft>
                <a:spcPts val="1076"/>
              </a:spcAft>
            </a:pPr>
            <a:r>
              <a:rPr lang="en-GB" sz="1700" b="1" dirty="0">
                <a:latin typeface="Arial Narrow" panose="020B0606020202030204" pitchFamily="34" charset="0"/>
                <a:ea typeface="Calibri" panose="020F0502020204030204" pitchFamily="34" charset="0"/>
                <a:cs typeface="Arial" panose="020B0604020202020204" pitchFamily="34" charset="0"/>
              </a:rPr>
              <a:t>The National Liaison Office (NLO) in the Department provides the strategic interface between South Africa and International Atomic Energy Agency (IAEA) to promote peaceful applications of nuclear technology.  In terms of increased use of nuclear technology,</a:t>
            </a:r>
            <a:r>
              <a:rPr lang="en-GB" sz="1700" dirty="0">
                <a:latin typeface="Arial Narrow" panose="020B0606020202030204" pitchFamily="34" charset="0"/>
                <a:ea typeface="Calibri" panose="020F0502020204030204" pitchFamily="34" charset="0"/>
                <a:cs typeface="Arial" panose="020B0604020202020204" pitchFamily="34" charset="0"/>
              </a:rPr>
              <a:t> the National Liaison Office facilitated capacity building to enhance the technical and operational capability of professionals in the industry. Transfer of equipment to provide support for the technical cooperation programme in applying nuclear technology for peaceful uses. </a:t>
            </a:r>
            <a:endParaRPr lang="en-ZA" sz="1700"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6" name="object 2"/>
          <p:cNvSpPr txBox="1">
            <a:spLocks noGrp="1"/>
          </p:cNvSpPr>
          <p:nvPr>
            <p:ph type="title"/>
          </p:nvPr>
        </p:nvSpPr>
        <p:spPr>
          <a:xfrm>
            <a:off x="2309920" y="88489"/>
            <a:ext cx="9680520" cy="452215"/>
          </a:xfrm>
        </p:spPr>
        <p:txBody>
          <a:bodyPr vert="horz" wrap="square" lIns="0" tIns="8930" rIns="0" bIns="0" numCol="1" rtlCol="0" anchor="t" anchorCtr="0" compatLnSpc="1">
            <a:prstTxWarp prst="textNoShape">
              <a:avLst/>
            </a:prstTxWarp>
            <a:spAutoFit/>
          </a:bodyPr>
          <a:lstStyle/>
          <a:p>
            <a:pPr marL="8929">
              <a:spcBef>
                <a:spcPts val="70"/>
              </a:spcBef>
              <a:defRPr/>
            </a:pPr>
            <a:r>
              <a:rPr sz="3200" b="1" spc="-3" dirty="0">
                <a:latin typeface="Arial Narrow" panose="020B0606020202030204" pitchFamily="34" charset="0"/>
              </a:rPr>
              <a:t>EXECUTIVE</a:t>
            </a:r>
            <a:r>
              <a:rPr sz="3200" b="1" spc="-56" dirty="0">
                <a:latin typeface="Arial Narrow" panose="020B0606020202030204" pitchFamily="34" charset="0"/>
              </a:rPr>
              <a:t> </a:t>
            </a:r>
            <a:r>
              <a:rPr sz="3200" b="1" spc="-3" dirty="0">
                <a:latin typeface="Arial Narrow" panose="020B0606020202030204" pitchFamily="34" charset="0"/>
              </a:rPr>
              <a:t>SUMMARY</a:t>
            </a:r>
          </a:p>
        </p:txBody>
      </p:sp>
    </p:spTree>
    <p:extLst>
      <p:ext uri="{BB962C8B-B14F-4D97-AF65-F5344CB8AC3E}">
        <p14:creationId xmlns="" xmlns:p14="http://schemas.microsoft.com/office/powerpoint/2010/main" val="1717061914"/>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FC1C99A-A5A6-43BD-9DD5-0BB52CB06A4F}" type="slidenum">
              <a:rPr lang="en-US" altLang="en-US" smtClean="0"/>
              <a:pPr>
                <a:defRPr/>
              </a:pPr>
              <a:t>25</a:t>
            </a:fld>
            <a:endParaRPr lang="en-US" altLang="en-US"/>
          </a:p>
        </p:txBody>
      </p:sp>
      <p:sp>
        <p:nvSpPr>
          <p:cNvPr id="8" name="TextBox 7">
            <a:extLst>
              <a:ext uri="{FF2B5EF4-FFF2-40B4-BE49-F238E27FC236}">
                <a16:creationId xmlns="" xmlns:a16="http://schemas.microsoft.com/office/drawing/2014/main" id="{FF66075A-1846-435A-95DB-EF513E16E8A7}"/>
              </a:ext>
            </a:extLst>
          </p:cNvPr>
          <p:cNvSpPr txBox="1"/>
          <p:nvPr/>
        </p:nvSpPr>
        <p:spPr>
          <a:xfrm>
            <a:off x="2265501" y="726255"/>
            <a:ext cx="9769357" cy="5147563"/>
          </a:xfrm>
          <a:prstGeom prst="rect">
            <a:avLst/>
          </a:prstGeom>
          <a:noFill/>
        </p:spPr>
        <p:txBody>
          <a:bodyPr wrap="square">
            <a:spAutoFit/>
          </a:bodyPr>
          <a:lstStyle/>
          <a:p>
            <a:pPr algn="just">
              <a:lnSpc>
                <a:spcPct val="150000"/>
              </a:lnSpc>
            </a:pPr>
            <a:r>
              <a:rPr lang="en-ZA" sz="1700" b="1" dirty="0">
                <a:solidFill>
                  <a:srgbClr val="000000"/>
                </a:solidFill>
                <a:latin typeface="Arial Narrow" panose="020B0606020202030204" pitchFamily="34" charset="0"/>
                <a:ea typeface="Calibri" panose="020F0502020204030204" pitchFamily="34" charset="0"/>
              </a:rPr>
              <a:t>Ensure security of supply……Continue</a:t>
            </a:r>
          </a:p>
          <a:p>
            <a:pPr algn="just">
              <a:lnSpc>
                <a:spcPct val="150000"/>
              </a:lnSpc>
            </a:pPr>
            <a:r>
              <a:rPr lang="en-GB" sz="1700" dirty="0">
                <a:latin typeface="Arial Narrow" panose="020B0606020202030204" pitchFamily="34" charset="0"/>
                <a:ea typeface="Calibri" panose="020F0502020204030204" pitchFamily="34" charset="0"/>
                <a:cs typeface="Arial" panose="020B0604020202020204" pitchFamily="34" charset="0"/>
              </a:rPr>
              <a:t>The Department will finalise the process of acceding to the African Regional Cooperative Agreement for Research, Development and Training related nuclear science and technology. </a:t>
            </a:r>
            <a:endParaRPr lang="en-ZA" sz="1700"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50000"/>
              </a:lnSpc>
            </a:pPr>
            <a:endParaRPr lang="en-ZA" sz="500" spc="-11" dirty="0">
              <a:solidFill>
                <a:srgbClr val="000000"/>
              </a:solidFill>
              <a:latin typeface="Arial Narrow" panose="020B0606020202030204" pitchFamily="34" charset="0"/>
              <a:ea typeface="Calibri" panose="020F0502020204030204" pitchFamily="34" charset="0"/>
            </a:endParaRPr>
          </a:p>
          <a:p>
            <a:pPr algn="just">
              <a:lnSpc>
                <a:spcPct val="150000"/>
              </a:lnSpc>
            </a:pPr>
            <a:r>
              <a:rPr lang="en-ZA" sz="1700" spc="-11" dirty="0">
                <a:solidFill>
                  <a:srgbClr val="000000"/>
                </a:solidFill>
                <a:latin typeface="Arial Narrow" panose="020B0606020202030204" pitchFamily="34" charset="0"/>
                <a:ea typeface="Calibri" panose="020F0502020204030204" pitchFamily="34" charset="0"/>
              </a:rPr>
              <a:t>Energy security in the context of the IRP 2019 is defined as South Africa developing adequate generation capacity to meet its demand for electricity under both the current low-growth economic environment and when the economy turns. Generation capacity must accordingly be paced to restore the necessary reserve margin and to be ahead of the economic growth curve at the least possible cost. As articulated in the IRP 2019, the Department will continue to pursue a diversified energy mix that reduces reliance on a single or a few primary energy sources. The extent of decommissioning the</a:t>
            </a:r>
            <a:r>
              <a:rPr lang="en-ZA" sz="1700" b="1" u="sng" spc="-11" dirty="0">
                <a:solidFill>
                  <a:srgbClr val="000000"/>
                </a:solidFill>
                <a:latin typeface="Arial Narrow" panose="020B0606020202030204" pitchFamily="34" charset="0"/>
                <a:ea typeface="Calibri" panose="020F0502020204030204" pitchFamily="34" charset="0"/>
              </a:rPr>
              <a:t> </a:t>
            </a:r>
            <a:r>
              <a:rPr lang="en-ZA" sz="1700" spc="-11" dirty="0">
                <a:solidFill>
                  <a:srgbClr val="000000"/>
                </a:solidFill>
                <a:latin typeface="Arial Narrow" panose="020B0606020202030204" pitchFamily="34" charset="0"/>
                <a:ea typeface="Calibri" panose="020F0502020204030204" pitchFamily="34" charset="0"/>
              </a:rPr>
              <a:t>existing coal fleet due to the end of its design life could provide space for a completely different energy mix relative to the current mix. </a:t>
            </a:r>
          </a:p>
          <a:p>
            <a:pPr algn="just">
              <a:lnSpc>
                <a:spcPct val="150000"/>
              </a:lnSpc>
            </a:pPr>
            <a:endParaRPr lang="en-ZA" sz="500" spc="-11" dirty="0">
              <a:solidFill>
                <a:srgbClr val="000000"/>
              </a:solidFill>
              <a:latin typeface="Arial Narrow" panose="020B0606020202030204" pitchFamily="34" charset="0"/>
              <a:ea typeface="Calibri" panose="020F0502020204030204" pitchFamily="34" charset="0"/>
            </a:endParaRPr>
          </a:p>
          <a:p>
            <a:pPr algn="just">
              <a:lnSpc>
                <a:spcPct val="150000"/>
              </a:lnSpc>
            </a:pPr>
            <a:r>
              <a:rPr lang="en-ZA" sz="1700" spc="-11" dirty="0">
                <a:solidFill>
                  <a:srgbClr val="000000"/>
                </a:solidFill>
                <a:latin typeface="Arial Narrow" panose="020B0606020202030204" pitchFamily="34" charset="0"/>
                <a:ea typeface="Calibri" panose="020F0502020204030204" pitchFamily="34" charset="0"/>
              </a:rPr>
              <a:t>In the period prior to 2030, the system requirements were largely for incremental capacity addition (modular) and flexible technology to complement the existing installed inflexible capacity. </a:t>
            </a:r>
          </a:p>
          <a:p>
            <a:pPr algn="just">
              <a:lnSpc>
                <a:spcPct val="150000"/>
              </a:lnSpc>
            </a:pPr>
            <a:endParaRPr lang="en-ZA" sz="500" dirty="0">
              <a:solidFill>
                <a:srgbClr val="000000"/>
              </a:solidFill>
              <a:latin typeface="Arial Narrow" panose="020B0606020202030204" pitchFamily="34" charset="0"/>
              <a:ea typeface="Calibri" panose="020F0502020204030204" pitchFamily="34" charset="0"/>
            </a:endParaRPr>
          </a:p>
          <a:p>
            <a:pPr algn="just">
              <a:lnSpc>
                <a:spcPct val="150000"/>
              </a:lnSpc>
            </a:pPr>
            <a:endParaRPr lang="en-ZA" sz="1700"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6" name="object 2"/>
          <p:cNvSpPr txBox="1">
            <a:spLocks noGrp="1"/>
          </p:cNvSpPr>
          <p:nvPr>
            <p:ph type="title"/>
          </p:nvPr>
        </p:nvSpPr>
        <p:spPr>
          <a:xfrm>
            <a:off x="2309920" y="88489"/>
            <a:ext cx="9680520" cy="452215"/>
          </a:xfrm>
        </p:spPr>
        <p:txBody>
          <a:bodyPr vert="horz" wrap="square" lIns="0" tIns="8930" rIns="0" bIns="0" numCol="1" rtlCol="0" anchor="t" anchorCtr="0" compatLnSpc="1">
            <a:prstTxWarp prst="textNoShape">
              <a:avLst/>
            </a:prstTxWarp>
            <a:spAutoFit/>
          </a:bodyPr>
          <a:lstStyle/>
          <a:p>
            <a:pPr marL="8929">
              <a:spcBef>
                <a:spcPts val="70"/>
              </a:spcBef>
              <a:defRPr/>
            </a:pPr>
            <a:r>
              <a:rPr sz="3200" b="1" spc="-3" dirty="0">
                <a:latin typeface="Arial Narrow" panose="020B0606020202030204" pitchFamily="34" charset="0"/>
              </a:rPr>
              <a:t>EXECUTIVE</a:t>
            </a:r>
            <a:r>
              <a:rPr sz="3200" b="1" spc="-56" dirty="0">
                <a:latin typeface="Arial Narrow" panose="020B0606020202030204" pitchFamily="34" charset="0"/>
              </a:rPr>
              <a:t> </a:t>
            </a:r>
            <a:r>
              <a:rPr sz="3200" b="1" spc="-3" dirty="0">
                <a:latin typeface="Arial Narrow" panose="020B0606020202030204" pitchFamily="34" charset="0"/>
              </a:rPr>
              <a:t>SUMMARY</a:t>
            </a:r>
          </a:p>
        </p:txBody>
      </p:sp>
    </p:spTree>
    <p:extLst>
      <p:ext uri="{BB962C8B-B14F-4D97-AF65-F5344CB8AC3E}">
        <p14:creationId xmlns="" xmlns:p14="http://schemas.microsoft.com/office/powerpoint/2010/main" val="2743520147"/>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FC1C99A-A5A6-43BD-9DD5-0BB52CB06A4F}" type="slidenum">
              <a:rPr lang="en-US" altLang="en-US" smtClean="0"/>
              <a:pPr>
                <a:defRPr/>
              </a:pPr>
              <a:t>26</a:t>
            </a:fld>
            <a:endParaRPr lang="en-US" altLang="en-US"/>
          </a:p>
        </p:txBody>
      </p:sp>
      <p:sp>
        <p:nvSpPr>
          <p:cNvPr id="8" name="TextBox 7">
            <a:extLst>
              <a:ext uri="{FF2B5EF4-FFF2-40B4-BE49-F238E27FC236}">
                <a16:creationId xmlns="" xmlns:a16="http://schemas.microsoft.com/office/drawing/2014/main" id="{FF66075A-1846-435A-95DB-EF513E16E8A7}"/>
              </a:ext>
            </a:extLst>
          </p:cNvPr>
          <p:cNvSpPr txBox="1"/>
          <p:nvPr/>
        </p:nvSpPr>
        <p:spPr>
          <a:xfrm>
            <a:off x="2309920" y="652515"/>
            <a:ext cx="9680520" cy="6627455"/>
          </a:xfrm>
          <a:prstGeom prst="rect">
            <a:avLst/>
          </a:prstGeom>
          <a:noFill/>
        </p:spPr>
        <p:txBody>
          <a:bodyPr wrap="square">
            <a:spAutoFit/>
          </a:bodyPr>
          <a:lstStyle/>
          <a:p>
            <a:pPr algn="just">
              <a:lnSpc>
                <a:spcPct val="150000"/>
              </a:lnSpc>
              <a:spcAft>
                <a:spcPts val="1076"/>
              </a:spcAft>
            </a:pPr>
            <a:r>
              <a:rPr lang="en-US" sz="1700" b="1" dirty="0">
                <a:latin typeface="Arial Narrow" panose="020B0606020202030204" pitchFamily="34" charset="0"/>
                <a:ea typeface="Calibri" panose="020F0502020204030204" pitchFamily="34" charset="0"/>
                <a:cs typeface="Arial" panose="020B0604020202020204" pitchFamily="34" charset="0"/>
              </a:rPr>
              <a:t>Oil and gas</a:t>
            </a:r>
            <a:endParaRPr lang="en-ZA" sz="1700"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50000"/>
              </a:lnSpc>
            </a:pPr>
            <a:r>
              <a:rPr lang="en-ZA" sz="1700" dirty="0">
                <a:solidFill>
                  <a:srgbClr val="000000"/>
                </a:solidFill>
                <a:latin typeface="Arial Narrow" panose="020B0606020202030204" pitchFamily="34" charset="0"/>
                <a:ea typeface="Calibri" panose="020F0502020204030204" pitchFamily="34" charset="0"/>
              </a:rPr>
              <a:t>The lockdown measures that were intended to slow down the spread of the virus knocked global and national economies hard; hence, the decline in economic activity worldwide, notably the decreased demand for energy in the oil sector. This, in turn, depressed the prices of crude oil and petroleum products. The crude oil-exporting countries bore the brunt of the low oil prices, while the importing countries benefitted from lower refined product prices. The low oil prices have resulted in a review of several planned upstream and midstream investments in the oil and gas sector. A number of international oil companies are now announcing lay-offs of several workers. The unconventional oil and gas sector is following suit. </a:t>
            </a:r>
          </a:p>
          <a:p>
            <a:pPr algn="just">
              <a:lnSpc>
                <a:spcPct val="150000"/>
              </a:lnSpc>
            </a:pPr>
            <a:endParaRPr lang="en-ZA" sz="500" dirty="0">
              <a:solidFill>
                <a:srgbClr val="000000"/>
              </a:solidFill>
              <a:latin typeface="Arial Narrow" panose="020B0606020202030204" pitchFamily="34" charset="0"/>
              <a:ea typeface="Calibri" panose="020F0502020204030204" pitchFamily="34" charset="0"/>
            </a:endParaRPr>
          </a:p>
          <a:p>
            <a:pPr algn="just">
              <a:lnSpc>
                <a:spcPct val="150000"/>
              </a:lnSpc>
            </a:pPr>
            <a:r>
              <a:rPr lang="en-ZA" sz="1700" dirty="0">
                <a:solidFill>
                  <a:srgbClr val="000000"/>
                </a:solidFill>
                <a:latin typeface="Arial Narrow" panose="020B0606020202030204" pitchFamily="34" charset="0"/>
                <a:ea typeface="Calibri" panose="020F0502020204030204" pitchFamily="34" charset="0"/>
              </a:rPr>
              <a:t>The lockdown measures that were intended to slow down the spread of the virus knocked global and national economies hard; hence, the decline in economic activity worldwide, notably the decreased demand for energy in the oil sector. This, in turn, depressed the prices of crude oil and petroleum products. The crude oil-exporting countries bore the brunt of the low oil prices, while the importing countries benefitted from lower refined product prices. The low oil prices have resulted in a review of several planned upstream and midstream investments in the oil and gas sector. A number of international oil companies are now announcing lay-offs of several workers. The unconventional oil and gas sector is following suit. </a:t>
            </a:r>
          </a:p>
          <a:p>
            <a:pPr algn="just">
              <a:lnSpc>
                <a:spcPct val="150000"/>
              </a:lnSpc>
            </a:pPr>
            <a:endParaRPr lang="en-ZA" sz="1700" dirty="0">
              <a:solidFill>
                <a:srgbClr val="000000"/>
              </a:solidFill>
              <a:latin typeface="Arial Narrow" panose="020B0606020202030204" pitchFamily="34" charset="0"/>
              <a:ea typeface="Calibri" panose="020F0502020204030204" pitchFamily="34" charset="0"/>
            </a:endParaRPr>
          </a:p>
          <a:p>
            <a:pPr algn="just">
              <a:lnSpc>
                <a:spcPct val="150000"/>
              </a:lnSpc>
            </a:pPr>
            <a:r>
              <a:rPr lang="en-ZA" sz="1700" dirty="0">
                <a:solidFill>
                  <a:srgbClr val="000000"/>
                </a:solidFill>
                <a:latin typeface="Arial Narrow" panose="020B0606020202030204" pitchFamily="34" charset="0"/>
                <a:ea typeface="Calibri" panose="020F0502020204030204" pitchFamily="34" charset="0"/>
              </a:rPr>
              <a:t> </a:t>
            </a:r>
          </a:p>
          <a:p>
            <a:pPr algn="just">
              <a:lnSpc>
                <a:spcPct val="150000"/>
              </a:lnSpc>
              <a:spcAft>
                <a:spcPts val="1076"/>
              </a:spcAft>
            </a:pPr>
            <a:endParaRPr lang="en-ZA" sz="1700"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6" name="object 2"/>
          <p:cNvSpPr txBox="1">
            <a:spLocks noGrp="1"/>
          </p:cNvSpPr>
          <p:nvPr>
            <p:ph type="title"/>
          </p:nvPr>
        </p:nvSpPr>
        <p:spPr>
          <a:xfrm>
            <a:off x="2309920" y="88489"/>
            <a:ext cx="9680520" cy="452215"/>
          </a:xfrm>
        </p:spPr>
        <p:txBody>
          <a:bodyPr vert="horz" wrap="square" lIns="0" tIns="8930" rIns="0" bIns="0" numCol="1" rtlCol="0" anchor="t" anchorCtr="0" compatLnSpc="1">
            <a:prstTxWarp prst="textNoShape">
              <a:avLst/>
            </a:prstTxWarp>
            <a:spAutoFit/>
          </a:bodyPr>
          <a:lstStyle/>
          <a:p>
            <a:pPr marL="8929">
              <a:spcBef>
                <a:spcPts val="70"/>
              </a:spcBef>
              <a:defRPr/>
            </a:pPr>
            <a:r>
              <a:rPr sz="3200" b="1" spc="-3" dirty="0">
                <a:latin typeface="Arial Narrow" panose="020B0606020202030204" pitchFamily="34" charset="0"/>
              </a:rPr>
              <a:t>EXECUTIVE</a:t>
            </a:r>
            <a:r>
              <a:rPr sz="3200" b="1" spc="-56" dirty="0">
                <a:latin typeface="Arial Narrow" panose="020B0606020202030204" pitchFamily="34" charset="0"/>
              </a:rPr>
              <a:t> </a:t>
            </a:r>
            <a:r>
              <a:rPr sz="3200" b="1" spc="-3" dirty="0">
                <a:latin typeface="Arial Narrow" panose="020B0606020202030204" pitchFamily="34" charset="0"/>
              </a:rPr>
              <a:t>SUMMARY</a:t>
            </a:r>
          </a:p>
        </p:txBody>
      </p:sp>
    </p:spTree>
    <p:extLst>
      <p:ext uri="{BB962C8B-B14F-4D97-AF65-F5344CB8AC3E}">
        <p14:creationId xmlns="" xmlns:p14="http://schemas.microsoft.com/office/powerpoint/2010/main" val="2124871423"/>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FC1C99A-A5A6-43BD-9DD5-0BB52CB06A4F}" type="slidenum">
              <a:rPr lang="en-US" altLang="en-US" smtClean="0"/>
              <a:pPr>
                <a:defRPr/>
              </a:pPr>
              <a:t>27</a:t>
            </a:fld>
            <a:endParaRPr lang="en-US" altLang="en-US"/>
          </a:p>
        </p:txBody>
      </p:sp>
      <p:sp>
        <p:nvSpPr>
          <p:cNvPr id="8" name="TextBox 7">
            <a:extLst>
              <a:ext uri="{FF2B5EF4-FFF2-40B4-BE49-F238E27FC236}">
                <a16:creationId xmlns="" xmlns:a16="http://schemas.microsoft.com/office/drawing/2014/main" id="{FF66075A-1846-435A-95DB-EF513E16E8A7}"/>
              </a:ext>
            </a:extLst>
          </p:cNvPr>
          <p:cNvSpPr txBox="1"/>
          <p:nvPr/>
        </p:nvSpPr>
        <p:spPr>
          <a:xfrm>
            <a:off x="2324320" y="755755"/>
            <a:ext cx="9666120" cy="5285358"/>
          </a:xfrm>
          <a:prstGeom prst="rect">
            <a:avLst/>
          </a:prstGeom>
          <a:noFill/>
        </p:spPr>
        <p:txBody>
          <a:bodyPr wrap="square">
            <a:spAutoFit/>
          </a:bodyPr>
          <a:lstStyle/>
          <a:p>
            <a:pPr algn="just">
              <a:lnSpc>
                <a:spcPct val="150000"/>
              </a:lnSpc>
              <a:spcAft>
                <a:spcPts val="1076"/>
              </a:spcAft>
            </a:pPr>
            <a:r>
              <a:rPr lang="en-US" sz="1700" b="1" dirty="0">
                <a:latin typeface="Arial Narrow" panose="020B0606020202030204" pitchFamily="34" charset="0"/>
                <a:ea typeface="Calibri" panose="020F0502020204030204" pitchFamily="34" charset="0"/>
                <a:cs typeface="Arial" panose="020B0604020202020204" pitchFamily="34" charset="0"/>
              </a:rPr>
              <a:t>Oil and gas</a:t>
            </a:r>
            <a:endParaRPr lang="en-ZA" sz="1700"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50000"/>
              </a:lnSpc>
            </a:pPr>
            <a:r>
              <a:rPr lang="en-US" sz="1700" dirty="0">
                <a:solidFill>
                  <a:srgbClr val="000000"/>
                </a:solidFill>
                <a:latin typeface="Arial Narrow" panose="020B0606020202030204" pitchFamily="34" charset="0"/>
                <a:ea typeface="Calibri" panose="020F0502020204030204" pitchFamily="34" charset="0"/>
              </a:rPr>
              <a:t>Our efforts to diversify our energy sources in terms of the IRP are afoot. To this extent, through CGS and PASA, the shale gas research project in the Karoo is at an advanced stage with the ultra-deep drilling 3500m vertical borehole being drilled. As at the end of February 2021 the 2325m mark had been reach. This drilling programme is scheduled to be completed in September 2021. A significant highlight from the latest reports indicate a new sweet spot area for the Lower </a:t>
            </a:r>
            <a:r>
              <a:rPr lang="en-US" sz="1700" dirty="0" err="1">
                <a:solidFill>
                  <a:srgbClr val="000000"/>
                </a:solidFill>
                <a:latin typeface="Arial Narrow" panose="020B0606020202030204" pitchFamily="34" charset="0"/>
                <a:ea typeface="Calibri" panose="020F0502020204030204" pitchFamily="34" charset="0"/>
              </a:rPr>
              <a:t>Ecca</a:t>
            </a:r>
            <a:r>
              <a:rPr lang="en-US" sz="1700" dirty="0">
                <a:solidFill>
                  <a:srgbClr val="000000"/>
                </a:solidFill>
                <a:latin typeface="Arial Narrow" panose="020B0606020202030204" pitchFamily="34" charset="0"/>
                <a:ea typeface="Calibri" panose="020F0502020204030204" pitchFamily="34" charset="0"/>
              </a:rPr>
              <a:t> shale gas play in this basin. </a:t>
            </a:r>
          </a:p>
          <a:p>
            <a:pPr algn="just">
              <a:lnSpc>
                <a:spcPct val="150000"/>
              </a:lnSpc>
            </a:pPr>
            <a:endParaRPr lang="en-US" sz="1700" dirty="0">
              <a:solidFill>
                <a:srgbClr val="000000"/>
              </a:solidFill>
              <a:latin typeface="Arial Narrow" panose="020B0606020202030204" pitchFamily="34" charset="0"/>
              <a:ea typeface="Calibri" panose="020F0502020204030204" pitchFamily="34" charset="0"/>
            </a:endParaRPr>
          </a:p>
          <a:p>
            <a:pPr algn="just">
              <a:lnSpc>
                <a:spcPct val="150000"/>
              </a:lnSpc>
            </a:pPr>
            <a:r>
              <a:rPr lang="en-US" sz="1700" dirty="0">
                <a:solidFill>
                  <a:srgbClr val="000000"/>
                </a:solidFill>
                <a:latin typeface="Arial Narrow" panose="020B0606020202030204" pitchFamily="34" charset="0"/>
                <a:ea typeface="Calibri" panose="020F0502020204030204" pitchFamily="34" charset="0"/>
              </a:rPr>
              <a:t>In October 2020, Total SA announced a significant gas condensate discovery on the </a:t>
            </a:r>
            <a:r>
              <a:rPr lang="en-US" sz="1700" dirty="0" err="1">
                <a:solidFill>
                  <a:srgbClr val="000000"/>
                </a:solidFill>
                <a:latin typeface="Arial Narrow" panose="020B0606020202030204" pitchFamily="34" charset="0"/>
                <a:ea typeface="Calibri" panose="020F0502020204030204" pitchFamily="34" charset="0"/>
              </a:rPr>
              <a:t>Luiperd</a:t>
            </a:r>
            <a:r>
              <a:rPr lang="en-US" sz="1700" dirty="0">
                <a:solidFill>
                  <a:srgbClr val="000000"/>
                </a:solidFill>
                <a:latin typeface="Arial Narrow" panose="020B0606020202030204" pitchFamily="34" charset="0"/>
                <a:ea typeface="Calibri" panose="020F0502020204030204" pitchFamily="34" charset="0"/>
              </a:rPr>
              <a:t> prospect, located on Block 11B/12B in the </a:t>
            </a:r>
            <a:r>
              <a:rPr lang="en-US" sz="1700" dirty="0" err="1">
                <a:solidFill>
                  <a:srgbClr val="000000"/>
                </a:solidFill>
                <a:latin typeface="Arial Narrow" panose="020B0606020202030204" pitchFamily="34" charset="0"/>
                <a:ea typeface="Calibri" panose="020F0502020204030204" pitchFamily="34" charset="0"/>
              </a:rPr>
              <a:t>Outeniqua</a:t>
            </a:r>
            <a:r>
              <a:rPr lang="en-US" sz="1700" dirty="0">
                <a:solidFill>
                  <a:srgbClr val="000000"/>
                </a:solidFill>
                <a:latin typeface="Arial Narrow" panose="020B0606020202030204" pitchFamily="34" charset="0"/>
                <a:ea typeface="Calibri" panose="020F0502020204030204" pitchFamily="34" charset="0"/>
              </a:rPr>
              <a:t> Basin, 175 kilometers off the southern coast of South Africa. This discovery follows the adjacent play opening </a:t>
            </a:r>
            <a:r>
              <a:rPr lang="en-US" sz="1700" dirty="0" err="1">
                <a:solidFill>
                  <a:srgbClr val="000000"/>
                </a:solidFill>
                <a:latin typeface="Arial Narrow" panose="020B0606020202030204" pitchFamily="34" charset="0"/>
                <a:ea typeface="Calibri" panose="020F0502020204030204" pitchFamily="34" charset="0"/>
              </a:rPr>
              <a:t>Brulpadda</a:t>
            </a:r>
            <a:r>
              <a:rPr lang="en-US" sz="1700" dirty="0">
                <a:solidFill>
                  <a:srgbClr val="000000"/>
                </a:solidFill>
                <a:latin typeface="Arial Narrow" panose="020B0606020202030204" pitchFamily="34" charset="0"/>
                <a:ea typeface="Calibri" panose="020F0502020204030204" pitchFamily="34" charset="0"/>
              </a:rPr>
              <a:t> discovery in 2019, which proved a significant new petroleum province in the region. The </a:t>
            </a:r>
            <a:r>
              <a:rPr lang="en-US" sz="1700" dirty="0" err="1">
                <a:solidFill>
                  <a:srgbClr val="000000"/>
                </a:solidFill>
                <a:latin typeface="Arial Narrow" panose="020B0606020202030204" pitchFamily="34" charset="0"/>
                <a:ea typeface="Calibri" panose="020F0502020204030204" pitchFamily="34" charset="0"/>
              </a:rPr>
              <a:t>Luiperd</a:t>
            </a:r>
            <a:r>
              <a:rPr lang="en-US" sz="1700" dirty="0">
                <a:solidFill>
                  <a:srgbClr val="000000"/>
                </a:solidFill>
                <a:latin typeface="Arial Narrow" panose="020B0606020202030204" pitchFamily="34" charset="0"/>
                <a:ea typeface="Calibri" panose="020F0502020204030204" pitchFamily="34" charset="0"/>
              </a:rPr>
              <a:t> well was drilled to a total depth of about 3,400 meters and encountered 73 meters of net gas condensate pay in well-developed good quality Lower Cretaceous reservoirs. We are continuing our engagements with Total and other players on the development of this gas field in South African Waters.</a:t>
            </a:r>
            <a:endParaRPr lang="en-ZA" sz="1700"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6" name="object 2"/>
          <p:cNvSpPr txBox="1">
            <a:spLocks noGrp="1"/>
          </p:cNvSpPr>
          <p:nvPr>
            <p:ph type="title"/>
          </p:nvPr>
        </p:nvSpPr>
        <p:spPr>
          <a:xfrm>
            <a:off x="2309920" y="88489"/>
            <a:ext cx="9680520" cy="452215"/>
          </a:xfrm>
        </p:spPr>
        <p:txBody>
          <a:bodyPr vert="horz" wrap="square" lIns="0" tIns="8930" rIns="0" bIns="0" numCol="1" rtlCol="0" anchor="t" anchorCtr="0" compatLnSpc="1">
            <a:prstTxWarp prst="textNoShape">
              <a:avLst/>
            </a:prstTxWarp>
            <a:spAutoFit/>
          </a:bodyPr>
          <a:lstStyle/>
          <a:p>
            <a:pPr marL="8929">
              <a:spcBef>
                <a:spcPts val="70"/>
              </a:spcBef>
              <a:defRPr/>
            </a:pPr>
            <a:r>
              <a:rPr sz="3200" b="1" spc="-3" dirty="0">
                <a:latin typeface="Arial Narrow" panose="020B0606020202030204" pitchFamily="34" charset="0"/>
              </a:rPr>
              <a:t>EXECUTIVE</a:t>
            </a:r>
            <a:r>
              <a:rPr sz="3200" b="1" spc="-56" dirty="0">
                <a:latin typeface="Arial Narrow" panose="020B0606020202030204" pitchFamily="34" charset="0"/>
              </a:rPr>
              <a:t> </a:t>
            </a:r>
            <a:r>
              <a:rPr sz="3200" b="1" spc="-3" dirty="0">
                <a:latin typeface="Arial Narrow" panose="020B0606020202030204" pitchFamily="34" charset="0"/>
              </a:rPr>
              <a:t>SUMMARY</a:t>
            </a:r>
          </a:p>
        </p:txBody>
      </p:sp>
    </p:spTree>
    <p:extLst>
      <p:ext uri="{BB962C8B-B14F-4D97-AF65-F5344CB8AC3E}">
        <p14:creationId xmlns="" xmlns:p14="http://schemas.microsoft.com/office/powerpoint/2010/main" val="3952010146"/>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FC1C99A-A5A6-43BD-9DD5-0BB52CB06A4F}" type="slidenum">
              <a:rPr lang="en-US" altLang="en-US" smtClean="0"/>
              <a:pPr>
                <a:defRPr/>
              </a:pPr>
              <a:t>28</a:t>
            </a:fld>
            <a:endParaRPr lang="en-US" altLang="en-US"/>
          </a:p>
        </p:txBody>
      </p:sp>
      <p:sp>
        <p:nvSpPr>
          <p:cNvPr id="8" name="TextBox 7">
            <a:extLst>
              <a:ext uri="{FF2B5EF4-FFF2-40B4-BE49-F238E27FC236}">
                <a16:creationId xmlns="" xmlns:a16="http://schemas.microsoft.com/office/drawing/2014/main" id="{FF66075A-1846-435A-95DB-EF513E16E8A7}"/>
              </a:ext>
            </a:extLst>
          </p:cNvPr>
          <p:cNvSpPr txBox="1"/>
          <p:nvPr/>
        </p:nvSpPr>
        <p:spPr>
          <a:xfrm>
            <a:off x="2324320" y="755755"/>
            <a:ext cx="9666120" cy="4892943"/>
          </a:xfrm>
          <a:prstGeom prst="rect">
            <a:avLst/>
          </a:prstGeom>
          <a:noFill/>
        </p:spPr>
        <p:txBody>
          <a:bodyPr wrap="square">
            <a:spAutoFit/>
          </a:bodyPr>
          <a:lstStyle/>
          <a:p>
            <a:pPr algn="just">
              <a:lnSpc>
                <a:spcPct val="150000"/>
              </a:lnSpc>
              <a:spcAft>
                <a:spcPts val="1076"/>
              </a:spcAft>
            </a:pPr>
            <a:r>
              <a:rPr lang="en-US" sz="1700" b="1" dirty="0">
                <a:latin typeface="Arial Narrow" panose="020B0606020202030204" pitchFamily="34" charset="0"/>
                <a:ea typeface="Calibri" panose="020F0502020204030204" pitchFamily="34" charset="0"/>
                <a:cs typeface="Arial" panose="020B0604020202020204" pitchFamily="34" charset="0"/>
              </a:rPr>
              <a:t>Oil and gas….Continue</a:t>
            </a:r>
            <a:endParaRPr lang="en-ZA" sz="1700"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50000"/>
              </a:lnSpc>
            </a:pPr>
            <a:r>
              <a:rPr lang="en-ZA" sz="1700" dirty="0">
                <a:solidFill>
                  <a:srgbClr val="000000"/>
                </a:solidFill>
                <a:latin typeface="Arial Narrow" panose="020B0606020202030204" pitchFamily="34" charset="0"/>
                <a:ea typeface="Calibri" panose="020F0502020204030204" pitchFamily="34" charset="0"/>
              </a:rPr>
              <a:t>As the country seeks to restore its economies, the Department has had to reimagine the future, adapt and adjust the programmes to create policy certainty, attract investment and save livelihoods. Following the nationwide lockdown, South Africa allowed the petroleum energy sector to operate at full capacity. However, the decreased demand for petroleum products forced some refineries to close. </a:t>
            </a:r>
            <a:r>
              <a:rPr lang="en-US" sz="1700" dirty="0">
                <a:solidFill>
                  <a:srgbClr val="000000"/>
                </a:solidFill>
                <a:latin typeface="Arial Narrow" panose="020B0606020202030204" pitchFamily="34" charset="0"/>
                <a:ea typeface="Calibri" panose="020F0502020204030204" pitchFamily="34" charset="0"/>
              </a:rPr>
              <a:t>Further relaxation of lockdown regulations has led to a rapid increase in demand, which has resulted in shortages in some energy products, especially petroleum products.</a:t>
            </a:r>
          </a:p>
          <a:p>
            <a:pPr algn="just">
              <a:lnSpc>
                <a:spcPct val="150000"/>
              </a:lnSpc>
            </a:pPr>
            <a:endParaRPr lang="en-ZA" sz="1700" dirty="0">
              <a:solidFill>
                <a:srgbClr val="000000"/>
              </a:solidFill>
              <a:latin typeface="Arial Narrow" panose="020B0606020202030204" pitchFamily="34" charset="0"/>
              <a:ea typeface="Calibri" panose="020F0502020204030204" pitchFamily="34" charset="0"/>
            </a:endParaRPr>
          </a:p>
          <a:p>
            <a:pPr algn="just">
              <a:lnSpc>
                <a:spcPct val="150000"/>
              </a:lnSpc>
            </a:pPr>
            <a:r>
              <a:rPr lang="en-ZA" sz="1700" dirty="0">
                <a:solidFill>
                  <a:srgbClr val="000000"/>
                </a:solidFill>
                <a:latin typeface="Arial Narrow" panose="020B0606020202030204" pitchFamily="34" charset="0"/>
                <a:ea typeface="Calibri" panose="020F0502020204030204" pitchFamily="34" charset="0"/>
              </a:rPr>
              <a:t> </a:t>
            </a:r>
          </a:p>
          <a:p>
            <a:pPr algn="just">
              <a:lnSpc>
                <a:spcPct val="150000"/>
              </a:lnSpc>
            </a:pPr>
            <a:endParaRPr lang="en-ZA" sz="1700" dirty="0">
              <a:solidFill>
                <a:srgbClr val="000000"/>
              </a:solidFill>
              <a:latin typeface="Arial Narrow" panose="020B0606020202030204" pitchFamily="34" charset="0"/>
              <a:ea typeface="Calibri" panose="020F0502020204030204" pitchFamily="34" charset="0"/>
            </a:endParaRPr>
          </a:p>
          <a:p>
            <a:pPr algn="just">
              <a:lnSpc>
                <a:spcPct val="150000"/>
              </a:lnSpc>
            </a:pPr>
            <a:endParaRPr lang="en-ZA" sz="1700" dirty="0">
              <a:solidFill>
                <a:srgbClr val="000000"/>
              </a:solidFill>
              <a:latin typeface="Arial Narrow" panose="020B0606020202030204" pitchFamily="34" charset="0"/>
              <a:ea typeface="Calibri" panose="020F0502020204030204" pitchFamily="34" charset="0"/>
            </a:endParaRPr>
          </a:p>
          <a:p>
            <a:pPr algn="just">
              <a:lnSpc>
                <a:spcPct val="150000"/>
              </a:lnSpc>
            </a:pPr>
            <a:r>
              <a:rPr lang="en-ZA" sz="1700" dirty="0">
                <a:solidFill>
                  <a:srgbClr val="000000"/>
                </a:solidFill>
                <a:latin typeface="Arial Narrow" panose="020B0606020202030204" pitchFamily="34" charset="0"/>
                <a:ea typeface="Calibri" panose="020F0502020204030204" pitchFamily="34" charset="0"/>
              </a:rPr>
              <a:t> </a:t>
            </a:r>
          </a:p>
          <a:p>
            <a:pPr algn="just">
              <a:lnSpc>
                <a:spcPct val="150000"/>
              </a:lnSpc>
              <a:spcAft>
                <a:spcPts val="1076"/>
              </a:spcAft>
            </a:pPr>
            <a:endParaRPr lang="en-ZA" sz="1700"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6" name="object 2"/>
          <p:cNvSpPr txBox="1">
            <a:spLocks noGrp="1"/>
          </p:cNvSpPr>
          <p:nvPr>
            <p:ph type="title"/>
          </p:nvPr>
        </p:nvSpPr>
        <p:spPr>
          <a:xfrm>
            <a:off x="2309920" y="88489"/>
            <a:ext cx="9680520" cy="452215"/>
          </a:xfrm>
        </p:spPr>
        <p:txBody>
          <a:bodyPr vert="horz" wrap="square" lIns="0" tIns="8930" rIns="0" bIns="0" numCol="1" rtlCol="0" anchor="t" anchorCtr="0" compatLnSpc="1">
            <a:prstTxWarp prst="textNoShape">
              <a:avLst/>
            </a:prstTxWarp>
            <a:spAutoFit/>
          </a:bodyPr>
          <a:lstStyle/>
          <a:p>
            <a:pPr marL="8929">
              <a:spcBef>
                <a:spcPts val="70"/>
              </a:spcBef>
              <a:defRPr/>
            </a:pPr>
            <a:r>
              <a:rPr sz="3200" b="1" spc="-3" dirty="0">
                <a:latin typeface="Arial Narrow" panose="020B0606020202030204" pitchFamily="34" charset="0"/>
              </a:rPr>
              <a:t>EXECUTIVE</a:t>
            </a:r>
            <a:r>
              <a:rPr sz="3200" b="1" spc="-56" dirty="0">
                <a:latin typeface="Arial Narrow" panose="020B0606020202030204" pitchFamily="34" charset="0"/>
              </a:rPr>
              <a:t> </a:t>
            </a:r>
            <a:r>
              <a:rPr sz="3200" b="1" spc="-3" dirty="0">
                <a:latin typeface="Arial Narrow" panose="020B0606020202030204" pitchFamily="34" charset="0"/>
              </a:rPr>
              <a:t>SUMMARY</a:t>
            </a:r>
          </a:p>
        </p:txBody>
      </p:sp>
    </p:spTree>
    <p:extLst>
      <p:ext uri="{BB962C8B-B14F-4D97-AF65-F5344CB8AC3E}">
        <p14:creationId xmlns="" xmlns:p14="http://schemas.microsoft.com/office/powerpoint/2010/main" val="2905077560"/>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FC1C99A-A5A6-43BD-9DD5-0BB52CB06A4F}" type="slidenum">
              <a:rPr lang="en-US" altLang="en-US" smtClean="0"/>
              <a:pPr>
                <a:defRPr/>
              </a:pPr>
              <a:t>29</a:t>
            </a:fld>
            <a:endParaRPr lang="en-US" altLang="en-US"/>
          </a:p>
        </p:txBody>
      </p:sp>
      <p:sp>
        <p:nvSpPr>
          <p:cNvPr id="8" name="TextBox 7">
            <a:extLst>
              <a:ext uri="{FF2B5EF4-FFF2-40B4-BE49-F238E27FC236}">
                <a16:creationId xmlns="" xmlns:a16="http://schemas.microsoft.com/office/drawing/2014/main" id="{FF66075A-1846-435A-95DB-EF513E16E8A7}"/>
              </a:ext>
            </a:extLst>
          </p:cNvPr>
          <p:cNvSpPr txBox="1"/>
          <p:nvPr/>
        </p:nvSpPr>
        <p:spPr>
          <a:xfrm>
            <a:off x="2324320" y="755755"/>
            <a:ext cx="9666120" cy="5144293"/>
          </a:xfrm>
          <a:prstGeom prst="rect">
            <a:avLst/>
          </a:prstGeom>
          <a:noFill/>
        </p:spPr>
        <p:txBody>
          <a:bodyPr wrap="square">
            <a:spAutoFit/>
          </a:bodyPr>
          <a:lstStyle/>
          <a:p>
            <a:pPr algn="just">
              <a:lnSpc>
                <a:spcPct val="150000"/>
              </a:lnSpc>
            </a:pPr>
            <a:r>
              <a:rPr lang="en-US" sz="1700" dirty="0">
                <a:solidFill>
                  <a:srgbClr val="000000"/>
                </a:solidFill>
                <a:latin typeface="Arial Narrow" panose="020B0606020202030204" pitchFamily="34" charset="0"/>
                <a:ea typeface="Calibri" panose="020F0502020204030204" pitchFamily="34" charset="0"/>
              </a:rPr>
              <a:t>The Department has heeded the call for the provision of regulatory certainty and is taking decisive action to provide such  certainty to our investors and potential investors. To this end, The Regulations to Geo Science Act, the Clean Fuels Regulations and the Biofuels Regulations were </a:t>
            </a:r>
            <a:r>
              <a:rPr lang="en-US" sz="1700" dirty="0" err="1">
                <a:solidFill>
                  <a:srgbClr val="000000"/>
                </a:solidFill>
                <a:latin typeface="Arial Narrow" panose="020B0606020202030204" pitchFamily="34" charset="0"/>
                <a:ea typeface="Calibri" panose="020F0502020204030204" pitchFamily="34" charset="0"/>
              </a:rPr>
              <a:t>gazetted</a:t>
            </a:r>
            <a:r>
              <a:rPr lang="en-US" sz="1700" dirty="0">
                <a:solidFill>
                  <a:srgbClr val="000000"/>
                </a:solidFill>
                <a:latin typeface="Arial Narrow" panose="020B0606020202030204" pitchFamily="34" charset="0"/>
                <a:ea typeface="Calibri" panose="020F0502020204030204" pitchFamily="34" charset="0"/>
              </a:rPr>
              <a:t> in March 2021. The Upstream Petroleum Bill and the Gas Amendment Bill will be tabled in Parliament. The Nuclear Regulator Amendment Bill, The National Energy Regulator Amendment Bill, The Nuclear Waste Fund Management Bill and the Electricity Regulation Bill will be </a:t>
            </a:r>
            <a:r>
              <a:rPr lang="en-US" sz="1700" dirty="0" err="1">
                <a:solidFill>
                  <a:srgbClr val="000000"/>
                </a:solidFill>
                <a:latin typeface="Arial Narrow" panose="020B0606020202030204" pitchFamily="34" charset="0"/>
                <a:ea typeface="Calibri" panose="020F0502020204030204" pitchFamily="34" charset="0"/>
              </a:rPr>
              <a:t>gazetted</a:t>
            </a:r>
            <a:r>
              <a:rPr lang="en-US" sz="1700" dirty="0">
                <a:solidFill>
                  <a:srgbClr val="000000"/>
                </a:solidFill>
                <a:latin typeface="Arial Narrow" panose="020B0606020202030204" pitchFamily="34" charset="0"/>
                <a:ea typeface="Calibri" panose="020F0502020204030204" pitchFamily="34" charset="0"/>
              </a:rPr>
              <a:t> for public comments in this financial year. Following the consideration of all comments, these will be processed further for tabling in Parliament.</a:t>
            </a:r>
          </a:p>
          <a:p>
            <a:pPr algn="just">
              <a:lnSpc>
                <a:spcPct val="150000"/>
              </a:lnSpc>
            </a:pPr>
            <a:endParaRPr lang="en-ZA" sz="1700" dirty="0">
              <a:solidFill>
                <a:srgbClr val="000000"/>
              </a:solidFill>
              <a:latin typeface="Arial Narrow" panose="020B0606020202030204" pitchFamily="34" charset="0"/>
              <a:ea typeface="Calibri" panose="020F0502020204030204" pitchFamily="34" charset="0"/>
            </a:endParaRPr>
          </a:p>
          <a:p>
            <a:pPr algn="just">
              <a:lnSpc>
                <a:spcPct val="150000"/>
              </a:lnSpc>
            </a:pPr>
            <a:r>
              <a:rPr lang="en-ZA" sz="1700" dirty="0">
                <a:solidFill>
                  <a:srgbClr val="000000"/>
                </a:solidFill>
                <a:latin typeface="Arial Narrow" panose="020B0606020202030204" pitchFamily="34" charset="0"/>
                <a:ea typeface="Calibri" panose="020F0502020204030204" pitchFamily="34" charset="0"/>
              </a:rPr>
              <a:t> </a:t>
            </a:r>
          </a:p>
          <a:p>
            <a:pPr algn="just">
              <a:lnSpc>
                <a:spcPct val="150000"/>
              </a:lnSpc>
            </a:pPr>
            <a:endParaRPr lang="en-ZA" sz="1700" dirty="0">
              <a:solidFill>
                <a:srgbClr val="000000"/>
              </a:solidFill>
              <a:latin typeface="Arial Narrow" panose="020B0606020202030204" pitchFamily="34" charset="0"/>
              <a:ea typeface="Calibri" panose="020F0502020204030204" pitchFamily="34" charset="0"/>
            </a:endParaRPr>
          </a:p>
          <a:p>
            <a:pPr algn="just">
              <a:lnSpc>
                <a:spcPct val="150000"/>
              </a:lnSpc>
            </a:pPr>
            <a:endParaRPr lang="en-ZA" sz="1700" dirty="0">
              <a:solidFill>
                <a:srgbClr val="000000"/>
              </a:solidFill>
              <a:latin typeface="Arial Narrow" panose="020B0606020202030204" pitchFamily="34" charset="0"/>
              <a:ea typeface="Calibri" panose="020F0502020204030204" pitchFamily="34" charset="0"/>
            </a:endParaRPr>
          </a:p>
          <a:p>
            <a:pPr algn="just">
              <a:lnSpc>
                <a:spcPct val="150000"/>
              </a:lnSpc>
            </a:pPr>
            <a:r>
              <a:rPr lang="en-ZA" sz="1700" dirty="0">
                <a:solidFill>
                  <a:srgbClr val="000000"/>
                </a:solidFill>
                <a:latin typeface="Arial Narrow" panose="020B0606020202030204" pitchFamily="34" charset="0"/>
                <a:ea typeface="Calibri" panose="020F0502020204030204" pitchFamily="34" charset="0"/>
              </a:rPr>
              <a:t> </a:t>
            </a:r>
          </a:p>
          <a:p>
            <a:pPr algn="just">
              <a:lnSpc>
                <a:spcPct val="150000"/>
              </a:lnSpc>
              <a:spcAft>
                <a:spcPts val="1076"/>
              </a:spcAft>
            </a:pPr>
            <a:endParaRPr lang="en-ZA" sz="1700"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6" name="object 2"/>
          <p:cNvSpPr txBox="1">
            <a:spLocks noGrp="1"/>
          </p:cNvSpPr>
          <p:nvPr>
            <p:ph type="title"/>
          </p:nvPr>
        </p:nvSpPr>
        <p:spPr>
          <a:xfrm>
            <a:off x="2309920" y="88489"/>
            <a:ext cx="9680520" cy="452215"/>
          </a:xfrm>
        </p:spPr>
        <p:txBody>
          <a:bodyPr vert="horz" wrap="square" lIns="0" tIns="8930" rIns="0" bIns="0" numCol="1" rtlCol="0" anchor="t" anchorCtr="0" compatLnSpc="1">
            <a:prstTxWarp prst="textNoShape">
              <a:avLst/>
            </a:prstTxWarp>
            <a:spAutoFit/>
          </a:bodyPr>
          <a:lstStyle/>
          <a:p>
            <a:pPr marL="8929">
              <a:spcBef>
                <a:spcPts val="70"/>
              </a:spcBef>
              <a:defRPr/>
            </a:pPr>
            <a:r>
              <a:rPr sz="3200" b="1" spc="-3" dirty="0">
                <a:latin typeface="Arial Narrow" panose="020B0606020202030204" pitchFamily="34" charset="0"/>
              </a:rPr>
              <a:t>EXECUTIVE</a:t>
            </a:r>
            <a:r>
              <a:rPr sz="3200" b="1" spc="-56" dirty="0">
                <a:latin typeface="Arial Narrow" panose="020B0606020202030204" pitchFamily="34" charset="0"/>
              </a:rPr>
              <a:t> </a:t>
            </a:r>
            <a:r>
              <a:rPr sz="3200" b="1" spc="-3" dirty="0">
                <a:latin typeface="Arial Narrow" panose="020B0606020202030204" pitchFamily="34" charset="0"/>
              </a:rPr>
              <a:t>SUMMARY</a:t>
            </a:r>
          </a:p>
        </p:txBody>
      </p:sp>
    </p:spTree>
    <p:extLst>
      <p:ext uri="{BB962C8B-B14F-4D97-AF65-F5344CB8AC3E}">
        <p14:creationId xmlns="" xmlns:p14="http://schemas.microsoft.com/office/powerpoint/2010/main" val="2696744515"/>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2442145" y="192568"/>
            <a:ext cx="9238578" cy="452215"/>
          </a:xfrm>
        </p:spPr>
        <p:txBody>
          <a:bodyPr vert="horz" wrap="square" lIns="0" tIns="8930" rIns="0" bIns="0" numCol="1" rtlCol="0" anchor="t" anchorCtr="0" compatLnSpc="1">
            <a:prstTxWarp prst="textNoShape">
              <a:avLst/>
            </a:prstTxWarp>
            <a:spAutoFit/>
          </a:bodyPr>
          <a:lstStyle/>
          <a:p>
            <a:pPr marL="8929">
              <a:spcBef>
                <a:spcPts val="70"/>
              </a:spcBef>
              <a:defRPr/>
            </a:pPr>
            <a:r>
              <a:rPr sz="3200" b="1" spc="-3" dirty="0">
                <a:latin typeface="Arial Narrow" panose="020B0606020202030204" pitchFamily="34" charset="0"/>
              </a:rPr>
              <a:t>PRESENTATION</a:t>
            </a:r>
            <a:r>
              <a:rPr sz="3200" b="1" spc="-60" dirty="0">
                <a:latin typeface="Arial Narrow" panose="020B0606020202030204" pitchFamily="34" charset="0"/>
              </a:rPr>
              <a:t> </a:t>
            </a:r>
            <a:r>
              <a:rPr sz="3200" b="1" dirty="0">
                <a:latin typeface="Arial Narrow" panose="020B0606020202030204" pitchFamily="34" charset="0"/>
              </a:rPr>
              <a:t>LAYOUT</a:t>
            </a:r>
          </a:p>
        </p:txBody>
      </p:sp>
      <p:sp>
        <p:nvSpPr>
          <p:cNvPr id="32771" name="object 3"/>
          <p:cNvSpPr txBox="1">
            <a:spLocks noChangeArrowheads="1"/>
          </p:cNvSpPr>
          <p:nvPr/>
        </p:nvSpPr>
        <p:spPr bwMode="auto">
          <a:xfrm>
            <a:off x="2442145" y="939585"/>
            <a:ext cx="9474552" cy="4625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8930" rIns="0" bIns="0">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241087" indent="-241087" defTabSz="642898" fontAlgn="base">
              <a:lnSpc>
                <a:spcPct val="150000"/>
              </a:lnSpc>
              <a:spcBef>
                <a:spcPct val="0"/>
              </a:spcBef>
              <a:spcAft>
                <a:spcPct val="0"/>
              </a:spcAft>
              <a:buFont typeface="Arial" panose="020B0604020202020204" pitchFamily="34" charset="0"/>
              <a:buChar char="•"/>
            </a:pPr>
            <a:r>
              <a:rPr lang="en-US" altLang="en-US" sz="2000" b="1" dirty="0">
                <a:solidFill>
                  <a:srgbClr val="006030"/>
                </a:solidFill>
                <a:latin typeface="Arial Narrow" panose="020B0606020202030204" pitchFamily="34" charset="0"/>
                <a:ea typeface="Century Gothic" panose="020B0502020202020204" pitchFamily="34" charset="0"/>
                <a:cs typeface="Century Gothic" panose="020B0502020202020204" pitchFamily="34" charset="0"/>
              </a:rPr>
              <a:t>PART A – EXECUTIVE SUMMARY</a:t>
            </a:r>
            <a:endParaRPr lang="en-US" altLang="en-US" sz="2000"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endParaRPr>
          </a:p>
          <a:p>
            <a:pPr marL="321449" lvl="1" defTabSz="642898" fontAlgn="base">
              <a:lnSpc>
                <a:spcPct val="150000"/>
              </a:lnSpc>
              <a:spcBef>
                <a:spcPct val="0"/>
              </a:spcBef>
              <a:spcAft>
                <a:spcPct val="0"/>
              </a:spcAft>
            </a:pPr>
            <a:r>
              <a:rPr lang="en-US" altLang="en-US" sz="2000"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rPr>
              <a:t>Introduction</a:t>
            </a:r>
          </a:p>
          <a:p>
            <a:pPr marL="321449" lvl="1" defTabSz="642898" fontAlgn="base">
              <a:lnSpc>
                <a:spcPct val="150000"/>
              </a:lnSpc>
              <a:spcBef>
                <a:spcPct val="0"/>
              </a:spcBef>
              <a:spcAft>
                <a:spcPct val="0"/>
              </a:spcAft>
            </a:pPr>
            <a:r>
              <a:rPr lang="en-US" altLang="en-US" sz="2000"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rPr>
              <a:t>Mandate </a:t>
            </a:r>
          </a:p>
          <a:p>
            <a:pPr marL="321449" lvl="1" defTabSz="642898" fontAlgn="base">
              <a:lnSpc>
                <a:spcPct val="150000"/>
              </a:lnSpc>
              <a:spcBef>
                <a:spcPct val="0"/>
              </a:spcBef>
              <a:spcAft>
                <a:spcPct val="0"/>
              </a:spcAft>
            </a:pPr>
            <a:r>
              <a:rPr lang="en-US" altLang="en-US" sz="2000"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rPr>
              <a:t>Legislation  that govern the DMRE </a:t>
            </a:r>
          </a:p>
          <a:p>
            <a:pPr marL="321449" lvl="1" defTabSz="642898" fontAlgn="base">
              <a:lnSpc>
                <a:spcPct val="150000"/>
              </a:lnSpc>
              <a:spcBef>
                <a:spcPct val="0"/>
              </a:spcBef>
              <a:spcAft>
                <a:spcPct val="0"/>
              </a:spcAft>
            </a:pPr>
            <a:r>
              <a:rPr lang="en-US" altLang="en-US" sz="2000"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rPr>
              <a:t>Executive Summary</a:t>
            </a:r>
          </a:p>
          <a:p>
            <a:pPr marL="241087" indent="-241087" defTabSz="642898" fontAlgn="base">
              <a:lnSpc>
                <a:spcPct val="150000"/>
              </a:lnSpc>
              <a:spcBef>
                <a:spcPct val="0"/>
              </a:spcBef>
              <a:spcAft>
                <a:spcPct val="0"/>
              </a:spcAft>
            </a:pPr>
            <a:endParaRPr lang="en-US" altLang="en-US" sz="2000"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endParaRPr>
          </a:p>
          <a:p>
            <a:pPr marL="241087" indent="-241087" defTabSz="642898" fontAlgn="base">
              <a:lnSpc>
                <a:spcPct val="150000"/>
              </a:lnSpc>
              <a:spcBef>
                <a:spcPct val="0"/>
              </a:spcBef>
              <a:spcAft>
                <a:spcPct val="0"/>
              </a:spcAft>
              <a:buFont typeface="Arial" panose="020B0604020202020204" pitchFamily="34" charset="0"/>
              <a:buChar char="•"/>
            </a:pPr>
            <a:r>
              <a:rPr lang="en-US" altLang="en-US" sz="2000" b="1" dirty="0">
                <a:solidFill>
                  <a:srgbClr val="006030"/>
                </a:solidFill>
                <a:latin typeface="Arial Narrow" panose="020B0606020202030204" pitchFamily="34" charset="0"/>
                <a:ea typeface="Century Gothic" panose="020B0502020202020204" pitchFamily="34" charset="0"/>
                <a:cs typeface="Century Gothic" panose="020B0502020202020204" pitchFamily="34" charset="0"/>
              </a:rPr>
              <a:t>Part B – 2021-2022  DMRE  Annual Performance Plan</a:t>
            </a:r>
            <a:r>
              <a:rPr lang="en-US" altLang="en-US" sz="2000" b="1"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rPr>
              <a:t/>
            </a:r>
            <a:br>
              <a:rPr lang="en-US" altLang="en-US" sz="2000" b="1"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rPr>
            </a:br>
            <a:r>
              <a:rPr lang="en-ZA" altLang="en-US" sz="2000"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rPr>
              <a:t>Outcomes, Outputs, Performance Indicators and </a:t>
            </a:r>
            <a:r>
              <a:rPr lang="en-US" altLang="en-US" sz="2000"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rPr>
              <a:t>Targets per Programme</a:t>
            </a:r>
          </a:p>
          <a:p>
            <a:pPr marL="241087" indent="-241087" defTabSz="642898" fontAlgn="base">
              <a:lnSpc>
                <a:spcPct val="150000"/>
              </a:lnSpc>
              <a:spcBef>
                <a:spcPct val="0"/>
              </a:spcBef>
              <a:spcAft>
                <a:spcPct val="0"/>
              </a:spcAft>
              <a:buFont typeface="Arial" panose="020B0604020202020204" pitchFamily="34" charset="0"/>
              <a:buChar char="•"/>
            </a:pPr>
            <a:endParaRPr lang="de-DE" altLang="en-US" sz="2000" b="1" dirty="0">
              <a:solidFill>
                <a:srgbClr val="006030"/>
              </a:solidFill>
              <a:latin typeface="Arial Narrow" panose="020B0606020202030204" pitchFamily="34" charset="0"/>
              <a:ea typeface="Century Gothic" panose="020B0502020202020204" pitchFamily="34" charset="0"/>
              <a:cs typeface="Century Gothic" panose="020B0502020202020204" pitchFamily="34" charset="0"/>
            </a:endParaRPr>
          </a:p>
          <a:p>
            <a:pPr marL="241087" indent="-241087" defTabSz="642898" fontAlgn="base">
              <a:lnSpc>
                <a:spcPct val="150000"/>
              </a:lnSpc>
              <a:spcBef>
                <a:spcPct val="0"/>
              </a:spcBef>
              <a:spcAft>
                <a:spcPct val="0"/>
              </a:spcAft>
              <a:buFont typeface="Arial" panose="020B0604020202020204" pitchFamily="34" charset="0"/>
              <a:buChar char="•"/>
            </a:pPr>
            <a:r>
              <a:rPr lang="de-DE" altLang="en-US" sz="2000" b="1" dirty="0">
                <a:solidFill>
                  <a:srgbClr val="006030"/>
                </a:solidFill>
                <a:latin typeface="Arial Narrow" panose="020B0606020202030204" pitchFamily="34" charset="0"/>
                <a:ea typeface="Century Gothic" panose="020B0502020202020204" pitchFamily="34" charset="0"/>
                <a:cs typeface="Century Gothic" panose="020B0502020202020204" pitchFamily="34" charset="0"/>
              </a:rPr>
              <a:t> Part C – 2021/22 Budget Allocation</a:t>
            </a:r>
            <a:endParaRPr lang="en-US" altLang="en-US" sz="2000" dirty="0">
              <a:solidFill>
                <a:srgbClr val="006030"/>
              </a:solidFill>
              <a:latin typeface="Arial Narrow" panose="020B0606020202030204" pitchFamily="34" charset="0"/>
              <a:ea typeface="Century Gothic" panose="020B0502020202020204" pitchFamily="34" charset="0"/>
              <a:cs typeface="Century Gothic" panose="020B0502020202020204" pitchFamily="34" charset="0"/>
            </a:endParaRPr>
          </a:p>
        </p:txBody>
      </p:sp>
    </p:spTree>
    <p:extLst>
      <p:ext uri="{BB962C8B-B14F-4D97-AF65-F5344CB8AC3E}">
        <p14:creationId xmlns="" xmlns:p14="http://schemas.microsoft.com/office/powerpoint/2010/main" val="2746148542"/>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FC1C99A-A5A6-43BD-9DD5-0BB52CB06A4F}" type="slidenum">
              <a:rPr lang="en-US" altLang="en-US" smtClean="0"/>
              <a:pPr>
                <a:defRPr/>
              </a:pPr>
              <a:t>30</a:t>
            </a:fld>
            <a:endParaRPr lang="en-US" altLang="en-US"/>
          </a:p>
        </p:txBody>
      </p:sp>
      <p:sp>
        <p:nvSpPr>
          <p:cNvPr id="8" name="TextBox 7">
            <a:extLst>
              <a:ext uri="{FF2B5EF4-FFF2-40B4-BE49-F238E27FC236}">
                <a16:creationId xmlns="" xmlns:a16="http://schemas.microsoft.com/office/drawing/2014/main" id="{FF66075A-1846-435A-95DB-EF513E16E8A7}"/>
              </a:ext>
            </a:extLst>
          </p:cNvPr>
          <p:cNvSpPr txBox="1"/>
          <p:nvPr/>
        </p:nvSpPr>
        <p:spPr>
          <a:xfrm>
            <a:off x="2309571" y="623014"/>
            <a:ext cx="9739860" cy="4390241"/>
          </a:xfrm>
          <a:prstGeom prst="rect">
            <a:avLst/>
          </a:prstGeom>
          <a:noFill/>
        </p:spPr>
        <p:txBody>
          <a:bodyPr wrap="square">
            <a:spAutoFit/>
          </a:bodyPr>
          <a:lstStyle/>
          <a:p>
            <a:pPr algn="just">
              <a:lnSpc>
                <a:spcPct val="150000"/>
              </a:lnSpc>
              <a:spcAft>
                <a:spcPts val="1076"/>
              </a:spcAft>
            </a:pPr>
            <a:r>
              <a:rPr lang="en-US" sz="1700" b="1" dirty="0">
                <a:latin typeface="Arial Narrow" panose="020B0606020202030204" pitchFamily="34" charset="0"/>
                <a:ea typeface="Calibri" panose="020F0502020204030204" pitchFamily="34" charset="0"/>
                <a:cs typeface="Arial" panose="020B0604020202020204" pitchFamily="34" charset="0"/>
              </a:rPr>
              <a:t>Oil and gas</a:t>
            </a:r>
            <a:endParaRPr lang="en-ZA" sz="1700"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50000"/>
              </a:lnSpc>
              <a:spcAft>
                <a:spcPts val="1076"/>
              </a:spcAft>
            </a:pPr>
            <a:r>
              <a:rPr lang="en-ZA" sz="1700" spc="-11" dirty="0">
                <a:latin typeface="Arial Narrow" panose="020B0606020202030204" pitchFamily="34" charset="0"/>
                <a:ea typeface="Calibri" panose="020F0502020204030204" pitchFamily="34" charset="0"/>
                <a:cs typeface="Arial" panose="020B0604020202020204" pitchFamily="34" charset="0"/>
              </a:rPr>
              <a:t>The Department will be repositioning South Africa to be a serious player in the global gas market. It will promote the development of a domestic and regional gas market, and will continue to advance its gas-to-power projects with the </a:t>
            </a:r>
            <a:r>
              <a:rPr lang="en-ZA" sz="1700" spc="-11" dirty="0" err="1">
                <a:latin typeface="Arial Narrow" panose="020B0606020202030204" pitchFamily="34" charset="0"/>
                <a:ea typeface="Calibri" panose="020F0502020204030204" pitchFamily="34" charset="0"/>
                <a:cs typeface="Arial" panose="020B0604020202020204" pitchFamily="34" charset="0"/>
              </a:rPr>
              <a:t>Coega</a:t>
            </a:r>
            <a:r>
              <a:rPr lang="en-ZA" sz="1700" spc="-11" dirty="0">
                <a:latin typeface="Arial Narrow" panose="020B0606020202030204" pitchFamily="34" charset="0"/>
                <a:ea typeface="Calibri" panose="020F0502020204030204" pitchFamily="34" charset="0"/>
                <a:cs typeface="Arial" panose="020B0604020202020204" pitchFamily="34" charset="0"/>
              </a:rPr>
              <a:t> special economic zone (SEZ) identified as the first LNG import terminal. This lays a foundation for gas-to-power plants and converting existing power plants from diesel to gas.</a:t>
            </a:r>
          </a:p>
          <a:p>
            <a:pPr algn="just">
              <a:lnSpc>
                <a:spcPct val="150000"/>
              </a:lnSpc>
              <a:spcAft>
                <a:spcPts val="1076"/>
              </a:spcAft>
            </a:pPr>
            <a:r>
              <a:rPr lang="en-ZA" sz="1700" dirty="0">
                <a:latin typeface="Arial Narrow" panose="020B0606020202030204" pitchFamily="34" charset="0"/>
                <a:ea typeface="Calibri" panose="020F0502020204030204" pitchFamily="34" charset="0"/>
                <a:cs typeface="Arial" panose="020B0604020202020204" pitchFamily="34" charset="0"/>
              </a:rPr>
              <a:t>Present and future gas discoveries in the country should find their way to its power plants and other petrochemical facilities. This will reduce the importation of beneficiated hydrocarbons. To this end, a Technical Working Group has been established that will produce a commercial business plan for the development of the LNG import-export facilities across various ports of the country.</a:t>
            </a:r>
            <a:endParaRPr lang="en-ZA" sz="1700"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50000"/>
              </a:lnSpc>
              <a:spcAft>
                <a:spcPts val="1076"/>
              </a:spcAft>
            </a:pPr>
            <a:endParaRPr lang="en-ZA" sz="1700"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6" name="object 2"/>
          <p:cNvSpPr txBox="1">
            <a:spLocks noGrp="1"/>
          </p:cNvSpPr>
          <p:nvPr>
            <p:ph type="title"/>
          </p:nvPr>
        </p:nvSpPr>
        <p:spPr>
          <a:xfrm>
            <a:off x="2309920" y="88489"/>
            <a:ext cx="9680520" cy="452215"/>
          </a:xfrm>
        </p:spPr>
        <p:txBody>
          <a:bodyPr vert="horz" wrap="square" lIns="0" tIns="8930" rIns="0" bIns="0" numCol="1" rtlCol="0" anchor="t" anchorCtr="0" compatLnSpc="1">
            <a:prstTxWarp prst="textNoShape">
              <a:avLst/>
            </a:prstTxWarp>
            <a:spAutoFit/>
          </a:bodyPr>
          <a:lstStyle/>
          <a:p>
            <a:pPr marL="8929">
              <a:spcBef>
                <a:spcPts val="70"/>
              </a:spcBef>
              <a:defRPr/>
            </a:pPr>
            <a:r>
              <a:rPr sz="3200" b="1" spc="-3" dirty="0">
                <a:latin typeface="Arial Narrow" panose="020B0606020202030204" pitchFamily="34" charset="0"/>
              </a:rPr>
              <a:t>EXECUTIVE</a:t>
            </a:r>
            <a:r>
              <a:rPr sz="3200" b="1" spc="-56" dirty="0">
                <a:latin typeface="Arial Narrow" panose="020B0606020202030204" pitchFamily="34" charset="0"/>
              </a:rPr>
              <a:t> </a:t>
            </a:r>
            <a:r>
              <a:rPr sz="3200" b="1" spc="-3" dirty="0">
                <a:latin typeface="Arial Narrow" panose="020B0606020202030204" pitchFamily="34" charset="0"/>
              </a:rPr>
              <a:t>SUMMARY</a:t>
            </a:r>
          </a:p>
        </p:txBody>
      </p:sp>
    </p:spTree>
    <p:extLst>
      <p:ext uri="{BB962C8B-B14F-4D97-AF65-F5344CB8AC3E}">
        <p14:creationId xmlns="" xmlns:p14="http://schemas.microsoft.com/office/powerpoint/2010/main" val="926206333"/>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FC1C99A-A5A6-43BD-9DD5-0BB52CB06A4F}" type="slidenum">
              <a:rPr lang="en-US" altLang="en-US" smtClean="0"/>
              <a:pPr>
                <a:defRPr/>
              </a:pPr>
              <a:t>31</a:t>
            </a:fld>
            <a:endParaRPr lang="en-US" altLang="en-US"/>
          </a:p>
        </p:txBody>
      </p:sp>
      <p:sp>
        <p:nvSpPr>
          <p:cNvPr id="8" name="TextBox 7">
            <a:extLst>
              <a:ext uri="{FF2B5EF4-FFF2-40B4-BE49-F238E27FC236}">
                <a16:creationId xmlns="" xmlns:a16="http://schemas.microsoft.com/office/drawing/2014/main" id="{FF66075A-1846-435A-95DB-EF513E16E8A7}"/>
              </a:ext>
            </a:extLst>
          </p:cNvPr>
          <p:cNvSpPr txBox="1"/>
          <p:nvPr/>
        </p:nvSpPr>
        <p:spPr>
          <a:xfrm>
            <a:off x="2280075" y="785251"/>
            <a:ext cx="9710365" cy="3464346"/>
          </a:xfrm>
          <a:prstGeom prst="rect">
            <a:avLst/>
          </a:prstGeom>
          <a:noFill/>
        </p:spPr>
        <p:txBody>
          <a:bodyPr wrap="square">
            <a:spAutoFit/>
          </a:bodyPr>
          <a:lstStyle/>
          <a:p>
            <a:pPr algn="just">
              <a:lnSpc>
                <a:spcPct val="150000"/>
              </a:lnSpc>
              <a:spcAft>
                <a:spcPts val="1076"/>
              </a:spcAft>
            </a:pPr>
            <a:r>
              <a:rPr lang="en-ZA" sz="1700" b="1" dirty="0">
                <a:latin typeface="Arial Narrow" panose="020B0606020202030204" pitchFamily="34" charset="0"/>
                <a:ea typeface="Calibri" panose="020F0502020204030204" pitchFamily="34" charset="0"/>
                <a:cs typeface="Arial" panose="020B0604020202020204" pitchFamily="34" charset="0"/>
              </a:rPr>
              <a:t>Rationalisation of State Owned Entities</a:t>
            </a:r>
            <a:endParaRPr lang="en-ZA" sz="1700" b="1"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50000"/>
              </a:lnSpc>
              <a:spcAft>
                <a:spcPts val="1076"/>
              </a:spcAft>
            </a:pPr>
            <a:r>
              <a:rPr lang="en-ZA" sz="1700" b="1" u="sng" dirty="0">
                <a:latin typeface="Arial Narrow" panose="020B0606020202030204" pitchFamily="34" charset="0"/>
                <a:ea typeface="Calibri" panose="020F0502020204030204" pitchFamily="34" charset="0"/>
                <a:cs typeface="Arial" panose="020B0604020202020204" pitchFamily="34" charset="0"/>
              </a:rPr>
              <a:t>The President announced that the mandates of all state-owned entities (SOEs) should be re-evaluated to ensure that they are responsive to the country’s needs and the implementation of the NDP</a:t>
            </a:r>
            <a:r>
              <a:rPr lang="en-ZA" sz="1700" dirty="0">
                <a:latin typeface="Arial Narrow" panose="020B0606020202030204" pitchFamily="34" charset="0"/>
                <a:ea typeface="Calibri" panose="020F0502020204030204" pitchFamily="34" charset="0"/>
                <a:cs typeface="Arial" panose="020B0604020202020204" pitchFamily="34" charset="0"/>
              </a:rPr>
              <a:t>. In line with the </a:t>
            </a:r>
            <a:r>
              <a:rPr lang="en-ZA" sz="1700" dirty="0" err="1">
                <a:latin typeface="Arial Narrow" panose="020B0606020202030204" pitchFamily="34" charset="0"/>
                <a:ea typeface="Calibri" panose="020F0502020204030204" pitchFamily="34" charset="0"/>
                <a:cs typeface="Arial" panose="020B0604020202020204" pitchFamily="34" charset="0"/>
              </a:rPr>
              <a:t>SoNA</a:t>
            </a:r>
            <a:r>
              <a:rPr lang="en-ZA" sz="1700" dirty="0">
                <a:latin typeface="Arial Narrow" panose="020B0606020202030204" pitchFamily="34" charset="0"/>
                <a:ea typeface="Calibri" panose="020F0502020204030204" pitchFamily="34" charset="0"/>
                <a:cs typeface="Arial" panose="020B0604020202020204" pitchFamily="34" charset="0"/>
              </a:rPr>
              <a:t> announcement on 13 February 2021, the Department has approved the establishment of a single governance structure </a:t>
            </a:r>
            <a:r>
              <a:rPr lang="en-US" sz="1700" dirty="0">
                <a:latin typeface="Arial Narrow" panose="020B0606020202030204" pitchFamily="34" charset="0"/>
                <a:ea typeface="Calibri" panose="020F0502020204030204" pitchFamily="34" charset="0"/>
                <a:cs typeface="Arial" panose="020B0604020202020204" pitchFamily="34" charset="0"/>
              </a:rPr>
              <a:t>for the current South African Nuclear Energy Corporation (</a:t>
            </a:r>
            <a:r>
              <a:rPr lang="en-US" sz="1700" dirty="0" err="1">
                <a:latin typeface="Arial Narrow" panose="020B0606020202030204" pitchFamily="34" charset="0"/>
                <a:ea typeface="Calibri" panose="020F0502020204030204" pitchFamily="34" charset="0"/>
                <a:cs typeface="Arial" panose="020B0604020202020204" pitchFamily="34" charset="0"/>
              </a:rPr>
              <a:t>Necsa</a:t>
            </a:r>
            <a:r>
              <a:rPr lang="en-US" sz="1700" dirty="0">
                <a:latin typeface="Arial Narrow" panose="020B0606020202030204" pitchFamily="34" charset="0"/>
                <a:ea typeface="Calibri" panose="020F0502020204030204" pitchFamily="34" charset="0"/>
                <a:cs typeface="Arial" panose="020B0604020202020204" pitchFamily="34" charset="0"/>
              </a:rPr>
              <a:t>) Group of Companies, starting from March 2020. This process involves the </a:t>
            </a:r>
            <a:r>
              <a:rPr lang="en-US" sz="1700" dirty="0" err="1">
                <a:latin typeface="Arial Narrow" panose="020B0606020202030204" pitchFamily="34" charset="0"/>
                <a:ea typeface="Calibri" panose="020F0502020204030204" pitchFamily="34" charset="0"/>
                <a:cs typeface="Arial" panose="020B0604020202020204" pitchFamily="34" charset="0"/>
              </a:rPr>
              <a:t>rationalisation</a:t>
            </a:r>
            <a:r>
              <a:rPr lang="en-US" sz="1700" dirty="0">
                <a:latin typeface="Arial Narrow" panose="020B0606020202030204" pitchFamily="34" charset="0"/>
                <a:ea typeface="Calibri" panose="020F0502020204030204" pitchFamily="34" charset="0"/>
                <a:cs typeface="Arial" panose="020B0604020202020204" pitchFamily="34" charset="0"/>
              </a:rPr>
              <a:t> and repurposing of the </a:t>
            </a:r>
            <a:r>
              <a:rPr lang="en-US" sz="1700" dirty="0" err="1">
                <a:latin typeface="Arial Narrow" panose="020B0606020202030204" pitchFamily="34" charset="0"/>
                <a:ea typeface="Calibri" panose="020F0502020204030204" pitchFamily="34" charset="0"/>
                <a:cs typeface="Arial" panose="020B0604020202020204" pitchFamily="34" charset="0"/>
              </a:rPr>
              <a:t>Necsa</a:t>
            </a:r>
            <a:r>
              <a:rPr lang="en-US" sz="1700" dirty="0">
                <a:latin typeface="Arial Narrow" panose="020B0606020202030204" pitchFamily="34" charset="0"/>
                <a:ea typeface="Calibri" panose="020F0502020204030204" pitchFamily="34" charset="0"/>
                <a:cs typeface="Arial" panose="020B0604020202020204" pitchFamily="34" charset="0"/>
              </a:rPr>
              <a:t> Group as a commercial and sustainable State-Owned Company that is able to meet government developmental objectives. </a:t>
            </a:r>
            <a:endParaRPr lang="en-ZA" sz="1700"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50000"/>
              </a:lnSpc>
              <a:spcAft>
                <a:spcPts val="1076"/>
              </a:spcAft>
            </a:pPr>
            <a:endParaRPr lang="en-ZA" sz="1700"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6" name="object 2"/>
          <p:cNvSpPr txBox="1">
            <a:spLocks noGrp="1"/>
          </p:cNvSpPr>
          <p:nvPr>
            <p:ph type="title"/>
          </p:nvPr>
        </p:nvSpPr>
        <p:spPr>
          <a:xfrm>
            <a:off x="2309920" y="88489"/>
            <a:ext cx="9680520" cy="452215"/>
          </a:xfrm>
        </p:spPr>
        <p:txBody>
          <a:bodyPr vert="horz" wrap="square" lIns="0" tIns="8930" rIns="0" bIns="0" numCol="1" rtlCol="0" anchor="t" anchorCtr="0" compatLnSpc="1">
            <a:prstTxWarp prst="textNoShape">
              <a:avLst/>
            </a:prstTxWarp>
            <a:spAutoFit/>
          </a:bodyPr>
          <a:lstStyle/>
          <a:p>
            <a:pPr marL="8929">
              <a:spcBef>
                <a:spcPts val="70"/>
              </a:spcBef>
              <a:defRPr/>
            </a:pPr>
            <a:r>
              <a:rPr sz="3200" b="1" spc="-3" dirty="0">
                <a:latin typeface="Arial Narrow" panose="020B0606020202030204" pitchFamily="34" charset="0"/>
              </a:rPr>
              <a:t>EXECUTIVE</a:t>
            </a:r>
            <a:r>
              <a:rPr sz="3200" b="1" spc="-56" dirty="0">
                <a:latin typeface="Arial Narrow" panose="020B0606020202030204" pitchFamily="34" charset="0"/>
              </a:rPr>
              <a:t> </a:t>
            </a:r>
            <a:r>
              <a:rPr sz="3200" b="1" spc="-3" dirty="0">
                <a:latin typeface="Arial Narrow" panose="020B0606020202030204" pitchFamily="34" charset="0"/>
              </a:rPr>
              <a:t>SUMMARY</a:t>
            </a:r>
          </a:p>
        </p:txBody>
      </p:sp>
    </p:spTree>
    <p:extLst>
      <p:ext uri="{BB962C8B-B14F-4D97-AF65-F5344CB8AC3E}">
        <p14:creationId xmlns="" xmlns:p14="http://schemas.microsoft.com/office/powerpoint/2010/main" val="579187704"/>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FC1C99A-A5A6-43BD-9DD5-0BB52CB06A4F}" type="slidenum">
              <a:rPr lang="en-US" altLang="en-US" smtClean="0"/>
              <a:pPr>
                <a:defRPr/>
              </a:pPr>
              <a:t>32</a:t>
            </a:fld>
            <a:endParaRPr lang="en-US" altLang="en-US"/>
          </a:p>
        </p:txBody>
      </p:sp>
      <p:sp>
        <p:nvSpPr>
          <p:cNvPr id="8" name="TextBox 7">
            <a:extLst>
              <a:ext uri="{FF2B5EF4-FFF2-40B4-BE49-F238E27FC236}">
                <a16:creationId xmlns="" xmlns:a16="http://schemas.microsoft.com/office/drawing/2014/main" id="{FF66075A-1846-435A-95DB-EF513E16E8A7}"/>
              </a:ext>
            </a:extLst>
          </p:cNvPr>
          <p:cNvSpPr txBox="1"/>
          <p:nvPr/>
        </p:nvSpPr>
        <p:spPr>
          <a:xfrm>
            <a:off x="2309920" y="727301"/>
            <a:ext cx="9680520" cy="3513782"/>
          </a:xfrm>
          <a:prstGeom prst="rect">
            <a:avLst/>
          </a:prstGeom>
          <a:noFill/>
        </p:spPr>
        <p:txBody>
          <a:bodyPr wrap="square">
            <a:spAutoFit/>
          </a:bodyPr>
          <a:lstStyle/>
          <a:p>
            <a:pPr algn="just">
              <a:lnSpc>
                <a:spcPct val="150000"/>
              </a:lnSpc>
              <a:spcAft>
                <a:spcPts val="1076"/>
              </a:spcAft>
            </a:pPr>
            <a:r>
              <a:rPr lang="en-ZA" sz="1700" b="1" dirty="0">
                <a:latin typeface="Arial Narrow" panose="020B0606020202030204" pitchFamily="34" charset="0"/>
                <a:ea typeface="Calibri" panose="020F0502020204030204" pitchFamily="34" charset="0"/>
                <a:cs typeface="Arial" panose="020B0604020202020204" pitchFamily="34" charset="0"/>
              </a:rPr>
              <a:t>Rationalisation of State Owned Entities</a:t>
            </a:r>
            <a:endParaRPr lang="en-ZA" sz="1700" b="1"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50000"/>
              </a:lnSpc>
              <a:spcAft>
                <a:spcPts val="1076"/>
              </a:spcAft>
            </a:pPr>
            <a:r>
              <a:rPr lang="en-US" sz="1700" dirty="0">
                <a:latin typeface="Arial Narrow" panose="020B0606020202030204" pitchFamily="34" charset="0"/>
                <a:ea typeface="Calibri" panose="020F0502020204030204" pitchFamily="34" charset="0"/>
                <a:cs typeface="Arial" panose="020B0604020202020204" pitchFamily="34" charset="0"/>
              </a:rPr>
              <a:t>The new business model will transition </a:t>
            </a:r>
            <a:r>
              <a:rPr lang="en-US" sz="1700" dirty="0" err="1">
                <a:latin typeface="Arial Narrow" panose="020B0606020202030204" pitchFamily="34" charset="0"/>
                <a:ea typeface="Calibri" panose="020F0502020204030204" pitchFamily="34" charset="0"/>
                <a:cs typeface="Arial" panose="020B0604020202020204" pitchFamily="34" charset="0"/>
              </a:rPr>
              <a:t>Necsa</a:t>
            </a:r>
            <a:r>
              <a:rPr lang="en-US" sz="1700" dirty="0">
                <a:latin typeface="Arial Narrow" panose="020B0606020202030204" pitchFamily="34" charset="0"/>
                <a:ea typeface="Calibri" panose="020F0502020204030204" pitchFamily="34" charset="0"/>
                <a:cs typeface="Arial" panose="020B0604020202020204" pitchFamily="34" charset="0"/>
              </a:rPr>
              <a:t> from the current incoherent quasi-holding operating model, which is dependent on a government grant, to a fully fledged new </a:t>
            </a:r>
            <a:r>
              <a:rPr lang="en-US" sz="1700" dirty="0" err="1">
                <a:latin typeface="Arial Narrow" panose="020B0606020202030204" pitchFamily="34" charset="0"/>
                <a:ea typeface="Calibri" panose="020F0502020204030204" pitchFamily="34" charset="0"/>
                <a:cs typeface="Arial" panose="020B0604020202020204" pitchFamily="34" charset="0"/>
              </a:rPr>
              <a:t>Necsa</a:t>
            </a:r>
            <a:r>
              <a:rPr lang="en-US" sz="1700" dirty="0">
                <a:latin typeface="Arial Narrow" panose="020B0606020202030204" pitchFamily="34" charset="0"/>
                <a:ea typeface="Calibri" panose="020F0502020204030204" pitchFamily="34" charset="0"/>
                <a:cs typeface="Arial" panose="020B0604020202020204" pitchFamily="34" charset="0"/>
              </a:rPr>
              <a:t> business. It is important to note that any changes within the </a:t>
            </a:r>
            <a:r>
              <a:rPr lang="en-US" sz="1700" dirty="0" err="1">
                <a:latin typeface="Arial Narrow" panose="020B0606020202030204" pitchFamily="34" charset="0"/>
                <a:ea typeface="Calibri" panose="020F0502020204030204" pitchFamily="34" charset="0"/>
                <a:cs typeface="Arial" panose="020B0604020202020204" pitchFamily="34" charset="0"/>
              </a:rPr>
              <a:t>Necsa</a:t>
            </a:r>
            <a:r>
              <a:rPr lang="en-US" sz="1700" dirty="0">
                <a:latin typeface="Arial Narrow" panose="020B0606020202030204" pitchFamily="34" charset="0"/>
                <a:ea typeface="Calibri" panose="020F0502020204030204" pitchFamily="34" charset="0"/>
                <a:cs typeface="Arial" panose="020B0604020202020204" pitchFamily="34" charset="0"/>
              </a:rPr>
              <a:t> Group are being done in a manner that ensures that </a:t>
            </a:r>
            <a:r>
              <a:rPr lang="en-US" sz="1700" dirty="0" err="1">
                <a:latin typeface="Arial Narrow" panose="020B0606020202030204" pitchFamily="34" charset="0"/>
                <a:ea typeface="Calibri" panose="020F0502020204030204" pitchFamily="34" charset="0"/>
                <a:cs typeface="Arial" panose="020B0604020202020204" pitchFamily="34" charset="0"/>
              </a:rPr>
              <a:t>Necsa’s</a:t>
            </a:r>
            <a:r>
              <a:rPr lang="en-US" sz="1700" dirty="0">
                <a:latin typeface="Arial Narrow" panose="020B0606020202030204" pitchFamily="34" charset="0"/>
                <a:ea typeface="Calibri" panose="020F0502020204030204" pitchFamily="34" charset="0"/>
                <a:cs typeface="Arial" panose="020B0604020202020204" pitchFamily="34" charset="0"/>
              </a:rPr>
              <a:t> core mandate will be delivered and supported through commercial objectives to ensure the future sustainability of the </a:t>
            </a:r>
            <a:r>
              <a:rPr lang="en-US" sz="1700" dirty="0" err="1">
                <a:latin typeface="Arial Narrow" panose="020B0606020202030204" pitchFamily="34" charset="0"/>
                <a:ea typeface="Calibri" panose="020F0502020204030204" pitchFamily="34" charset="0"/>
                <a:cs typeface="Arial" panose="020B0604020202020204" pitchFamily="34" charset="0"/>
              </a:rPr>
              <a:t>organisation</a:t>
            </a:r>
            <a:r>
              <a:rPr lang="en-US" sz="1700" dirty="0">
                <a:latin typeface="Arial Narrow" panose="020B0606020202030204" pitchFamily="34" charset="0"/>
                <a:ea typeface="Calibri" panose="020F0502020204030204" pitchFamily="34" charset="0"/>
                <a:cs typeface="Arial" panose="020B0604020202020204" pitchFamily="34" charset="0"/>
              </a:rPr>
              <a:t>.</a:t>
            </a:r>
            <a:endParaRPr lang="en-ZA" sz="1700"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50000"/>
              </a:lnSpc>
              <a:spcAft>
                <a:spcPts val="1076"/>
              </a:spcAft>
            </a:pPr>
            <a:r>
              <a:rPr lang="en-ZA" sz="1700" dirty="0">
                <a:latin typeface="Arial Narrow" panose="020B0606020202030204" pitchFamily="34" charset="0"/>
                <a:ea typeface="Calibri" panose="020F0502020204030204" pitchFamily="34" charset="0"/>
                <a:cs typeface="Arial" panose="020B0604020202020204" pitchFamily="34" charset="0"/>
              </a:rPr>
              <a:t>To resolve the country’s energy challenges, the Department will identify opportunities and exploit them. These efforts should lead to ensuring that the poor and marginalised are included in policy making processes and in economic growth and development initiatives in the energy sector.</a:t>
            </a:r>
            <a:endParaRPr lang="en-ZA" sz="1700"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6" name="object 2"/>
          <p:cNvSpPr txBox="1">
            <a:spLocks noGrp="1"/>
          </p:cNvSpPr>
          <p:nvPr>
            <p:ph type="title"/>
          </p:nvPr>
        </p:nvSpPr>
        <p:spPr>
          <a:xfrm>
            <a:off x="2309920" y="88489"/>
            <a:ext cx="9680520" cy="452215"/>
          </a:xfrm>
        </p:spPr>
        <p:txBody>
          <a:bodyPr vert="horz" wrap="square" lIns="0" tIns="8930" rIns="0" bIns="0" numCol="1" rtlCol="0" anchor="t" anchorCtr="0" compatLnSpc="1">
            <a:prstTxWarp prst="textNoShape">
              <a:avLst/>
            </a:prstTxWarp>
            <a:spAutoFit/>
          </a:bodyPr>
          <a:lstStyle/>
          <a:p>
            <a:pPr marL="8929">
              <a:spcBef>
                <a:spcPts val="70"/>
              </a:spcBef>
              <a:defRPr/>
            </a:pPr>
            <a:r>
              <a:rPr sz="3200" b="1" spc="-3" dirty="0">
                <a:latin typeface="Arial Narrow" panose="020B0606020202030204" pitchFamily="34" charset="0"/>
              </a:rPr>
              <a:t>EXECUTIVE</a:t>
            </a:r>
            <a:r>
              <a:rPr sz="3200" b="1" spc="-56" dirty="0">
                <a:latin typeface="Arial Narrow" panose="020B0606020202030204" pitchFamily="34" charset="0"/>
              </a:rPr>
              <a:t> </a:t>
            </a:r>
            <a:r>
              <a:rPr sz="3200" b="1" spc="-3" dirty="0">
                <a:latin typeface="Arial Narrow" panose="020B0606020202030204" pitchFamily="34" charset="0"/>
              </a:rPr>
              <a:t>SUMMARY</a:t>
            </a:r>
          </a:p>
        </p:txBody>
      </p:sp>
    </p:spTree>
    <p:extLst>
      <p:ext uri="{BB962C8B-B14F-4D97-AF65-F5344CB8AC3E}">
        <p14:creationId xmlns="" xmlns:p14="http://schemas.microsoft.com/office/powerpoint/2010/main" val="213109878"/>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FC1C99A-A5A6-43BD-9DD5-0BB52CB06A4F}" type="slidenum">
              <a:rPr lang="en-US" altLang="en-US" smtClean="0"/>
              <a:pPr>
                <a:defRPr/>
              </a:pPr>
              <a:t>33</a:t>
            </a:fld>
            <a:endParaRPr lang="en-US" altLang="en-US"/>
          </a:p>
        </p:txBody>
      </p:sp>
      <p:sp>
        <p:nvSpPr>
          <p:cNvPr id="8" name="TextBox 7">
            <a:extLst>
              <a:ext uri="{FF2B5EF4-FFF2-40B4-BE49-F238E27FC236}">
                <a16:creationId xmlns="" xmlns:a16="http://schemas.microsoft.com/office/drawing/2014/main" id="{FF66075A-1846-435A-95DB-EF513E16E8A7}"/>
              </a:ext>
            </a:extLst>
          </p:cNvPr>
          <p:cNvSpPr txBox="1"/>
          <p:nvPr/>
        </p:nvSpPr>
        <p:spPr>
          <a:xfrm>
            <a:off x="2280424" y="521201"/>
            <a:ext cx="9680520" cy="3856312"/>
          </a:xfrm>
          <a:prstGeom prst="rect">
            <a:avLst/>
          </a:prstGeom>
          <a:noFill/>
        </p:spPr>
        <p:txBody>
          <a:bodyPr wrap="square">
            <a:spAutoFit/>
          </a:bodyPr>
          <a:lstStyle/>
          <a:p>
            <a:pPr algn="just">
              <a:lnSpc>
                <a:spcPct val="150000"/>
              </a:lnSpc>
              <a:spcAft>
                <a:spcPts val="1076"/>
              </a:spcAft>
            </a:pPr>
            <a:r>
              <a:rPr lang="en-ZA" sz="1700" b="1" dirty="0">
                <a:latin typeface="Arial Narrow" panose="020B0606020202030204" pitchFamily="34" charset="0"/>
                <a:ea typeface="Calibri" panose="020F0502020204030204" pitchFamily="34" charset="0"/>
                <a:cs typeface="Arial" panose="020B0604020202020204" pitchFamily="34" charset="0"/>
              </a:rPr>
              <a:t>Rationalisation of State Owned Entities</a:t>
            </a:r>
            <a:endParaRPr lang="en-ZA" sz="1700" b="1"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50000"/>
              </a:lnSpc>
              <a:spcAft>
                <a:spcPts val="1076"/>
              </a:spcAft>
            </a:pPr>
            <a:r>
              <a:rPr lang="en-ZA" sz="1700" dirty="0">
                <a:latin typeface="Arial Narrow" panose="020B0606020202030204" pitchFamily="34" charset="0"/>
                <a:ea typeface="Calibri" panose="020F0502020204030204" pitchFamily="34" charset="0"/>
                <a:cs typeface="Arial" panose="020B0604020202020204" pitchFamily="34" charset="0"/>
              </a:rPr>
              <a:t>In May 2020, the Department announced the planned merger of </a:t>
            </a:r>
            <a:r>
              <a:rPr lang="en-ZA" sz="1700" dirty="0" err="1">
                <a:latin typeface="Arial Narrow" panose="020B0606020202030204" pitchFamily="34" charset="0"/>
                <a:ea typeface="Calibri" panose="020F0502020204030204" pitchFamily="34" charset="0"/>
                <a:cs typeface="Arial" panose="020B0604020202020204" pitchFamily="34" charset="0"/>
              </a:rPr>
              <a:t>iGAS</a:t>
            </a:r>
            <a:r>
              <a:rPr lang="en-ZA" sz="1700" dirty="0">
                <a:latin typeface="Arial Narrow" panose="020B0606020202030204" pitchFamily="34" charset="0"/>
                <a:ea typeface="Calibri" panose="020F0502020204030204" pitchFamily="34" charset="0"/>
                <a:cs typeface="Arial" panose="020B0604020202020204" pitchFamily="34" charset="0"/>
              </a:rPr>
              <a:t>, the Strategic Fuel Fund (SFF) and </a:t>
            </a:r>
            <a:r>
              <a:rPr lang="en-ZA" sz="1700" dirty="0" err="1">
                <a:latin typeface="Arial Narrow" panose="020B0606020202030204" pitchFamily="34" charset="0"/>
                <a:ea typeface="Calibri" panose="020F0502020204030204" pitchFamily="34" charset="0"/>
                <a:cs typeface="Arial" panose="020B0604020202020204" pitchFamily="34" charset="0"/>
              </a:rPr>
              <a:t>PetroSA</a:t>
            </a:r>
            <a:r>
              <a:rPr lang="en-ZA" sz="1700" dirty="0">
                <a:latin typeface="Arial Narrow" panose="020B0606020202030204" pitchFamily="34" charset="0"/>
                <a:ea typeface="Calibri" panose="020F0502020204030204" pitchFamily="34" charset="0"/>
                <a:cs typeface="Arial" panose="020B0604020202020204" pitchFamily="34" charset="0"/>
              </a:rPr>
              <a:t> to form a single entity that will form the nucleus of an integrated national oil champion, which will be known as the </a:t>
            </a:r>
            <a:r>
              <a:rPr lang="en-US" sz="1700" dirty="0">
                <a:latin typeface="Arial Narrow" panose="020B0606020202030204" pitchFamily="34" charset="0"/>
                <a:ea typeface="Calibri" panose="020F0502020204030204" pitchFamily="34" charset="0"/>
                <a:cs typeface="Arial" panose="020B0604020202020204" pitchFamily="34" charset="0"/>
              </a:rPr>
              <a:t>National Petroleum Company (NPC)</a:t>
            </a:r>
            <a:r>
              <a:rPr lang="en-ZA" sz="1700" dirty="0">
                <a:latin typeface="Arial Narrow" panose="020B0606020202030204" pitchFamily="34" charset="0"/>
                <a:ea typeface="Calibri" panose="020F0502020204030204" pitchFamily="34" charset="0"/>
                <a:cs typeface="Arial" panose="020B0604020202020204" pitchFamily="34" charset="0"/>
              </a:rPr>
              <a:t>. On 10 June 2020, Cabinet approved the request to merge these three subsidiaries of the CEF. </a:t>
            </a:r>
            <a:r>
              <a:rPr lang="en-US" sz="1700" dirty="0">
                <a:latin typeface="Arial Narrow" panose="020B0606020202030204" pitchFamily="34" charset="0"/>
                <a:ea typeface="Calibri" panose="020F0502020204030204" pitchFamily="34" charset="0"/>
                <a:cs typeface="Arial" panose="020B0604020202020204" pitchFamily="34" charset="0"/>
              </a:rPr>
              <a:t>The CEF Board was mandated to manage the process and ensure the establishment of the NPC within six </a:t>
            </a:r>
            <a:r>
              <a:rPr lang="en-US" sz="1700" dirty="0" err="1">
                <a:latin typeface="Arial Narrow" panose="020B0606020202030204" pitchFamily="34" charset="0"/>
                <a:ea typeface="Calibri" panose="020F0502020204030204" pitchFamily="34" charset="0"/>
                <a:cs typeface="Arial" panose="020B0604020202020204" pitchFamily="34" charset="0"/>
              </a:rPr>
              <a:t>months.The</a:t>
            </a:r>
            <a:r>
              <a:rPr lang="en-US" sz="1700" dirty="0">
                <a:latin typeface="Arial Narrow" panose="020B0606020202030204" pitchFamily="34" charset="0"/>
                <a:ea typeface="Calibri" panose="020F0502020204030204" pitchFamily="34" charset="0"/>
                <a:cs typeface="Arial" panose="020B0604020202020204" pitchFamily="34" charset="0"/>
              </a:rPr>
              <a:t> merger started on 15 September 2020 and a consortium, led by AT Kearny, has been appointed to assist the CEF Group in implementing the project. Over the past MTEF period , the Department has achieved significant progress across the key areas of the </a:t>
            </a:r>
            <a:r>
              <a:rPr lang="en-US" sz="1700" dirty="0" err="1">
                <a:latin typeface="Arial Narrow" panose="020B0606020202030204" pitchFamily="34" charset="0"/>
                <a:ea typeface="Calibri" panose="020F0502020204030204" pitchFamily="34" charset="0"/>
                <a:cs typeface="Arial" panose="020B0604020202020204" pitchFamily="34" charset="0"/>
              </a:rPr>
              <a:t>rationalisation</a:t>
            </a:r>
            <a:r>
              <a:rPr lang="en-US" sz="1700" dirty="0">
                <a:latin typeface="Arial Narrow" panose="020B0606020202030204" pitchFamily="34" charset="0"/>
                <a:ea typeface="Calibri" panose="020F0502020204030204" pitchFamily="34" charset="0"/>
                <a:cs typeface="Arial" panose="020B0604020202020204" pitchFamily="34" charset="0"/>
              </a:rPr>
              <a:t> of SOEs reporting to the Department</a:t>
            </a:r>
            <a:r>
              <a:rPr lang="en-ZA" sz="1700" dirty="0">
                <a:latin typeface="Arial Narrow" panose="020B0606020202030204" pitchFamily="34" charset="0"/>
                <a:ea typeface="Calibri" panose="020F0502020204030204" pitchFamily="34" charset="0"/>
                <a:cs typeface="Arial" panose="020B0604020202020204" pitchFamily="34" charset="0"/>
              </a:rPr>
              <a:t>.</a:t>
            </a:r>
            <a:endParaRPr lang="en-ZA" sz="1700"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50000"/>
              </a:lnSpc>
              <a:spcAft>
                <a:spcPts val="1076"/>
              </a:spcAft>
            </a:pPr>
            <a:endParaRPr lang="en-ZA" sz="1700" b="1"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6" name="object 2"/>
          <p:cNvSpPr txBox="1">
            <a:spLocks noGrp="1"/>
          </p:cNvSpPr>
          <p:nvPr>
            <p:ph type="title"/>
          </p:nvPr>
        </p:nvSpPr>
        <p:spPr>
          <a:xfrm>
            <a:off x="2309920" y="88489"/>
            <a:ext cx="9680520" cy="452215"/>
          </a:xfrm>
        </p:spPr>
        <p:txBody>
          <a:bodyPr vert="horz" wrap="square" lIns="0" tIns="8930" rIns="0" bIns="0" numCol="1" rtlCol="0" anchor="t" anchorCtr="0" compatLnSpc="1">
            <a:prstTxWarp prst="textNoShape">
              <a:avLst/>
            </a:prstTxWarp>
            <a:spAutoFit/>
          </a:bodyPr>
          <a:lstStyle/>
          <a:p>
            <a:pPr marL="8929">
              <a:spcBef>
                <a:spcPts val="70"/>
              </a:spcBef>
              <a:defRPr/>
            </a:pPr>
            <a:r>
              <a:rPr sz="3200" b="1" spc="-3" dirty="0">
                <a:latin typeface="Arial Narrow" panose="020B0606020202030204" pitchFamily="34" charset="0"/>
              </a:rPr>
              <a:t>EXECUTIVE</a:t>
            </a:r>
            <a:r>
              <a:rPr sz="3200" b="1" spc="-56" dirty="0">
                <a:latin typeface="Arial Narrow" panose="020B0606020202030204" pitchFamily="34" charset="0"/>
              </a:rPr>
              <a:t> </a:t>
            </a:r>
            <a:r>
              <a:rPr sz="3200" b="1" spc="-3" dirty="0">
                <a:latin typeface="Arial Narrow" panose="020B0606020202030204" pitchFamily="34" charset="0"/>
              </a:rPr>
              <a:t>SUMMARY</a:t>
            </a:r>
          </a:p>
        </p:txBody>
      </p:sp>
    </p:spTree>
    <p:extLst>
      <p:ext uri="{BB962C8B-B14F-4D97-AF65-F5344CB8AC3E}">
        <p14:creationId xmlns="" xmlns:p14="http://schemas.microsoft.com/office/powerpoint/2010/main" val="773174193"/>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FC1C99A-A5A6-43BD-9DD5-0BB52CB06A4F}" type="slidenum">
              <a:rPr lang="en-US" altLang="en-US" smtClean="0"/>
              <a:pPr>
                <a:defRPr/>
              </a:pPr>
              <a:t>34</a:t>
            </a:fld>
            <a:endParaRPr lang="en-US" altLang="en-US"/>
          </a:p>
        </p:txBody>
      </p:sp>
      <p:sp>
        <p:nvSpPr>
          <p:cNvPr id="7" name="object 2"/>
          <p:cNvSpPr txBox="1">
            <a:spLocks noGrp="1"/>
          </p:cNvSpPr>
          <p:nvPr>
            <p:ph type="title"/>
          </p:nvPr>
        </p:nvSpPr>
        <p:spPr>
          <a:xfrm>
            <a:off x="2064976" y="2184907"/>
            <a:ext cx="9763230" cy="1227173"/>
          </a:xfrm>
        </p:spPr>
        <p:txBody>
          <a:bodyPr vert="horz" wrap="square" lIns="0" tIns="8297" rIns="0" bIns="0" numCol="1" rtlCol="0" anchor="t" anchorCtr="0" compatLnSpc="1">
            <a:prstTxWarp prst="textNoShape">
              <a:avLst/>
            </a:prstTxWarp>
            <a:spAutoFit/>
          </a:bodyPr>
          <a:lstStyle/>
          <a:p>
            <a:pPr marL="8297" algn="ctr" eaLnBrk="1" fontAlgn="auto" hangingPunct="1">
              <a:spcBef>
                <a:spcPts val="65"/>
              </a:spcBef>
              <a:spcAft>
                <a:spcPts val="0"/>
              </a:spcAft>
              <a:defRPr/>
            </a:pPr>
            <a:r>
              <a:rPr b="1" spc="-3" dirty="0">
                <a:latin typeface="Arial Narrow" panose="020B0606020202030204" pitchFamily="34" charset="0"/>
              </a:rPr>
              <a:t>PART </a:t>
            </a:r>
            <a:r>
              <a:rPr b="1" dirty="0">
                <a:latin typeface="Arial Narrow" panose="020B0606020202030204" pitchFamily="34" charset="0"/>
              </a:rPr>
              <a:t>B | </a:t>
            </a:r>
            <a:r>
              <a:rPr lang="en-US" b="1" spc="-3" dirty="0">
                <a:latin typeface="Arial Narrow" panose="020B0606020202030204" pitchFamily="34" charset="0"/>
              </a:rPr>
              <a:t>2021-2022 </a:t>
            </a:r>
            <a:br>
              <a:rPr lang="en-US" b="1" spc="-3" dirty="0">
                <a:latin typeface="Arial Narrow" panose="020B0606020202030204" pitchFamily="34" charset="0"/>
              </a:rPr>
            </a:br>
            <a:r>
              <a:rPr lang="en-US" b="1" spc="-3" dirty="0">
                <a:latin typeface="Arial Narrow" panose="020B0606020202030204" pitchFamily="34" charset="0"/>
              </a:rPr>
              <a:t>ANNUAL PERFORMANCE PLAN</a:t>
            </a:r>
            <a:endParaRPr b="1" spc="-3" dirty="0">
              <a:latin typeface="Arial Narrow" panose="020B0606020202030204" pitchFamily="34" charset="0"/>
            </a:endParaRPr>
          </a:p>
        </p:txBody>
      </p:sp>
    </p:spTree>
    <p:extLst>
      <p:ext uri="{BB962C8B-B14F-4D97-AF65-F5344CB8AC3E}">
        <p14:creationId xmlns="" xmlns:p14="http://schemas.microsoft.com/office/powerpoint/2010/main" val="1182501827"/>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object 2"/>
          <p:cNvSpPr>
            <a:spLocks noGrp="1"/>
          </p:cNvSpPr>
          <p:nvPr>
            <p:ph type="title"/>
          </p:nvPr>
        </p:nvSpPr>
        <p:spPr>
          <a:xfrm>
            <a:off x="599607" y="199572"/>
            <a:ext cx="11152681" cy="452215"/>
          </a:xfrm>
        </p:spPr>
        <p:txBody>
          <a:bodyPr vert="horz" wrap="square" lIns="0" tIns="8930" rIns="0" bIns="0" numCol="1" rtlCol="0" anchor="t" anchorCtr="0" compatLnSpc="1">
            <a:prstTxWarp prst="textNoShape">
              <a:avLst/>
            </a:prstTxWarp>
            <a:spAutoFit/>
          </a:bodyPr>
          <a:lstStyle/>
          <a:p>
            <a:pPr marL="8929" algn="ctr">
              <a:spcBef>
                <a:spcPts val="70"/>
              </a:spcBef>
            </a:pPr>
            <a:r>
              <a:rPr lang="en-US" altLang="en-US" sz="3200" b="1" dirty="0">
                <a:latin typeface="Arial Narrow" panose="020B0606020202030204" pitchFamily="34" charset="0"/>
                <a:ea typeface="Century Gothic" panose="020B0502020202020204" pitchFamily="34" charset="0"/>
                <a:cs typeface="Century Gothic" panose="020B0502020202020204" pitchFamily="34" charset="0"/>
              </a:rPr>
              <a:t>DMRE START-UP STRUCTURE </a:t>
            </a:r>
          </a:p>
        </p:txBody>
      </p:sp>
      <p:grpSp>
        <p:nvGrpSpPr>
          <p:cNvPr id="35843" name="Group 41"/>
          <p:cNvGrpSpPr>
            <a:grpSpLocks/>
          </p:cNvGrpSpPr>
          <p:nvPr/>
        </p:nvGrpSpPr>
        <p:grpSpPr bwMode="auto">
          <a:xfrm>
            <a:off x="719528" y="1071011"/>
            <a:ext cx="11032760" cy="5179884"/>
            <a:chOff x="1390462" y="2783682"/>
            <a:chExt cx="9469930" cy="5294658"/>
          </a:xfrm>
        </p:grpSpPr>
        <p:sp>
          <p:nvSpPr>
            <p:cNvPr id="4" name="Rectangle 3"/>
            <p:cNvSpPr>
              <a:spLocks noChangeArrowheads="1"/>
            </p:cNvSpPr>
            <p:nvPr/>
          </p:nvSpPr>
          <p:spPr bwMode="auto">
            <a:xfrm>
              <a:off x="1390462" y="2895200"/>
              <a:ext cx="2364006" cy="532527"/>
            </a:xfrm>
            <a:prstGeom prst="rect">
              <a:avLst/>
            </a:prstGeom>
            <a:gradFill rotWithShape="1">
              <a:gsLst>
                <a:gs pos="0">
                  <a:srgbClr val="9CC746"/>
                </a:gs>
                <a:gs pos="20000">
                  <a:srgbClr val="9BC348"/>
                </a:gs>
                <a:gs pos="100000">
                  <a:srgbClr val="769535"/>
                </a:gs>
              </a:gsLst>
              <a:lin ang="5400000"/>
            </a:gra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lstStyle/>
            <a:p>
              <a:pPr algn="ctr" defTabSz="642898">
                <a:defRPr/>
              </a:pPr>
              <a:r>
                <a:rPr lang="en-US" sz="1050" b="1" kern="0" dirty="0">
                  <a:solidFill>
                    <a:prstClr val="black"/>
                  </a:solidFill>
                  <a:latin typeface="Arial Narrow" panose="020B0606020202030204" pitchFamily="34" charset="0"/>
                  <a:ea typeface="Century Gothic" charset="0"/>
                  <a:cs typeface="Century Gothic" charset="0"/>
                </a:rPr>
                <a:t>SOEs</a:t>
              </a:r>
            </a:p>
          </p:txBody>
        </p:sp>
        <p:sp>
          <p:nvSpPr>
            <p:cNvPr id="5" name="Rectangle 4"/>
            <p:cNvSpPr>
              <a:spLocks noChangeArrowheads="1"/>
            </p:cNvSpPr>
            <p:nvPr/>
          </p:nvSpPr>
          <p:spPr bwMode="auto">
            <a:xfrm>
              <a:off x="5203773" y="2783682"/>
              <a:ext cx="2116790" cy="748045"/>
            </a:xfrm>
            <a:prstGeom prst="rect">
              <a:avLst/>
            </a:prstGeom>
            <a:gradFill rotWithShape="1">
              <a:gsLst>
                <a:gs pos="0">
                  <a:srgbClr val="9CC746"/>
                </a:gs>
                <a:gs pos="20000">
                  <a:srgbClr val="9BC348"/>
                </a:gs>
                <a:gs pos="100000">
                  <a:srgbClr val="769535"/>
                </a:gs>
              </a:gsLst>
              <a:lin ang="5400000"/>
            </a:gra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lstStyle/>
            <a:p>
              <a:pPr algn="ctr" defTabSz="642898">
                <a:defRPr/>
              </a:pPr>
              <a:r>
                <a:rPr lang="en-US" sz="844" b="1" kern="0" dirty="0">
                  <a:solidFill>
                    <a:prstClr val="black"/>
                  </a:solidFill>
                  <a:latin typeface="Century Gothic" charset="0"/>
                  <a:ea typeface="Century Gothic" charset="0"/>
                  <a:cs typeface="Century Gothic" charset="0"/>
                </a:rPr>
                <a:t>Minister </a:t>
              </a:r>
            </a:p>
            <a:p>
              <a:pPr algn="ctr" defTabSz="642898">
                <a:defRPr/>
              </a:pPr>
              <a:r>
                <a:rPr lang="en-US" sz="844" b="1" kern="0" dirty="0">
                  <a:solidFill>
                    <a:prstClr val="black"/>
                  </a:solidFill>
                  <a:latin typeface="Century Gothic" charset="0"/>
                  <a:ea typeface="Century Gothic" charset="0"/>
                  <a:cs typeface="Century Gothic" charset="0"/>
                </a:rPr>
                <a:t>Mr Gwede Mantashe; MP</a:t>
              </a:r>
            </a:p>
          </p:txBody>
        </p:sp>
        <p:cxnSp>
          <p:nvCxnSpPr>
            <p:cNvPr id="35848" name="Straight Connector 6"/>
            <p:cNvCxnSpPr>
              <a:cxnSpLocks noChangeShapeType="1"/>
            </p:cNvCxnSpPr>
            <p:nvPr/>
          </p:nvCxnSpPr>
          <p:spPr bwMode="auto">
            <a:xfrm>
              <a:off x="3754438" y="3198813"/>
              <a:ext cx="1449387" cy="0"/>
            </a:xfrm>
            <a:prstGeom prst="line">
              <a:avLst/>
            </a:prstGeom>
            <a:noFill/>
            <a:ln w="9525">
              <a:solidFill>
                <a:srgbClr val="4A7EBB"/>
              </a:solidFill>
              <a:round/>
              <a:headEnd/>
              <a:tailEnd/>
            </a:ln>
            <a:extLst>
              <a:ext uri="{909E8E84-426E-40DD-AFC4-6F175D3DCCD1}">
                <a14:hiddenFill xmlns="" xmlns:a14="http://schemas.microsoft.com/office/drawing/2010/main">
                  <a:noFill/>
                </a14:hiddenFill>
              </a:ext>
            </a:extLst>
          </p:spPr>
        </p:cxnSp>
        <p:sp>
          <p:nvSpPr>
            <p:cNvPr id="9" name="Rectangle 8"/>
            <p:cNvSpPr>
              <a:spLocks noChangeArrowheads="1"/>
            </p:cNvSpPr>
            <p:nvPr/>
          </p:nvSpPr>
          <p:spPr bwMode="auto">
            <a:xfrm>
              <a:off x="4788142" y="3638232"/>
              <a:ext cx="2742556" cy="457348"/>
            </a:xfrm>
            <a:prstGeom prst="rect">
              <a:avLst/>
            </a:prstGeom>
            <a:gradFill rotWithShape="1">
              <a:gsLst>
                <a:gs pos="0">
                  <a:srgbClr val="9CC746"/>
                </a:gs>
                <a:gs pos="20000">
                  <a:srgbClr val="9BC348"/>
                </a:gs>
                <a:gs pos="100000">
                  <a:srgbClr val="769535"/>
                </a:gs>
              </a:gsLst>
              <a:lin ang="5400000"/>
            </a:gra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42898" fontAlgn="base">
                <a:spcBef>
                  <a:spcPct val="0"/>
                </a:spcBef>
                <a:spcAft>
                  <a:spcPct val="0"/>
                </a:spcAft>
                <a:defRPr/>
              </a:pPr>
              <a:endParaRPr lang="en-US" altLang="en-US" sz="1000" dirty="0">
                <a:solidFill>
                  <a:srgbClr val="000000"/>
                </a:solidFill>
                <a:latin typeface="Arial Narrow" panose="020B0606020202030204" pitchFamily="34" charset="0"/>
                <a:ea typeface="Century Gothic" panose="020B0502020202020204" pitchFamily="34" charset="0"/>
                <a:cs typeface="Century Gothic" panose="020B0502020202020204" pitchFamily="34" charset="0"/>
              </a:endParaRPr>
            </a:p>
            <a:p>
              <a:pPr algn="ctr" defTabSz="642898" fontAlgn="base">
                <a:spcBef>
                  <a:spcPct val="0"/>
                </a:spcBef>
                <a:spcAft>
                  <a:spcPct val="0"/>
                </a:spcAft>
                <a:defRPr/>
              </a:pPr>
              <a:r>
                <a:rPr lang="en-US" altLang="en-US" sz="1000" b="1" dirty="0">
                  <a:solidFill>
                    <a:srgbClr val="000000"/>
                  </a:solidFill>
                  <a:latin typeface="Arial Narrow" panose="020B0606020202030204" pitchFamily="34" charset="0"/>
                  <a:ea typeface="Century Gothic" panose="020B0502020202020204" pitchFamily="34" charset="0"/>
                  <a:cs typeface="Century Gothic" panose="020B0502020202020204" pitchFamily="34" charset="0"/>
                </a:rPr>
                <a:t>Department of Mineral Resources &amp; Energy</a:t>
              </a:r>
            </a:p>
            <a:p>
              <a:pPr algn="ctr" defTabSz="642898" fontAlgn="base">
                <a:spcBef>
                  <a:spcPct val="0"/>
                </a:spcBef>
                <a:spcAft>
                  <a:spcPct val="0"/>
                </a:spcAft>
                <a:defRPr/>
              </a:pPr>
              <a:r>
                <a:rPr lang="en-US" altLang="en-US" sz="1000" b="1" dirty="0">
                  <a:solidFill>
                    <a:srgbClr val="000000"/>
                  </a:solidFill>
                  <a:latin typeface="Arial Narrow" panose="020B0606020202030204" pitchFamily="34" charset="0"/>
                  <a:ea typeface="Century Gothic" panose="020B0502020202020204" pitchFamily="34" charset="0"/>
                  <a:cs typeface="Century Gothic" panose="020B0502020202020204" pitchFamily="34" charset="0"/>
                </a:rPr>
                <a:t>Director General</a:t>
              </a:r>
              <a:endParaRPr lang="en-US" altLang="en-US" sz="1000" dirty="0">
                <a:solidFill>
                  <a:srgbClr val="000000"/>
                </a:solidFill>
                <a:latin typeface="Arial Narrow" panose="020B0606020202030204" pitchFamily="34" charset="0"/>
                <a:ea typeface="Century Gothic" panose="020B0502020202020204" pitchFamily="34" charset="0"/>
                <a:cs typeface="Century Gothic" panose="020B0502020202020204" pitchFamily="34" charset="0"/>
              </a:endParaRPr>
            </a:p>
          </p:txBody>
        </p:sp>
        <p:sp>
          <p:nvSpPr>
            <p:cNvPr id="11" name="Rectangle 10"/>
            <p:cNvSpPr>
              <a:spLocks noChangeArrowheads="1"/>
            </p:cNvSpPr>
            <p:nvPr/>
          </p:nvSpPr>
          <p:spPr bwMode="auto">
            <a:xfrm>
              <a:off x="7139583" y="4175858"/>
              <a:ext cx="2666846" cy="517582"/>
            </a:xfrm>
            <a:prstGeom prst="rect">
              <a:avLst/>
            </a:prstGeom>
            <a:gradFill rotWithShape="1">
              <a:gsLst>
                <a:gs pos="0">
                  <a:srgbClr val="9CC746"/>
                </a:gs>
                <a:gs pos="20000">
                  <a:srgbClr val="9BC348"/>
                </a:gs>
                <a:gs pos="100000">
                  <a:srgbClr val="769535"/>
                </a:gs>
              </a:gsLst>
              <a:lin ang="5400000"/>
            </a:gra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lstStyle/>
            <a:p>
              <a:pPr algn="ctr" defTabSz="642898">
                <a:defRPr/>
              </a:pPr>
              <a:r>
                <a:rPr lang="en-US" sz="1000" b="1" kern="0" dirty="0">
                  <a:solidFill>
                    <a:prstClr val="black"/>
                  </a:solidFill>
                  <a:latin typeface="Arial Narrow" panose="020B0606020202030204" pitchFamily="34" charset="0"/>
                  <a:ea typeface="Century Gothic" charset="0"/>
                  <a:cs typeface="Century Gothic" charset="0"/>
                </a:rPr>
                <a:t>CD: Office of the Director General</a:t>
              </a:r>
            </a:p>
          </p:txBody>
        </p:sp>
        <p:sp>
          <p:nvSpPr>
            <p:cNvPr id="12" name="Rectangle 11"/>
            <p:cNvSpPr>
              <a:spLocks noChangeArrowheads="1"/>
            </p:cNvSpPr>
            <p:nvPr/>
          </p:nvSpPr>
          <p:spPr bwMode="auto">
            <a:xfrm>
              <a:off x="3068442" y="4515338"/>
              <a:ext cx="2666846" cy="566250"/>
            </a:xfrm>
            <a:prstGeom prst="rect">
              <a:avLst/>
            </a:prstGeom>
            <a:gradFill rotWithShape="1">
              <a:gsLst>
                <a:gs pos="0">
                  <a:srgbClr val="9CC746"/>
                </a:gs>
                <a:gs pos="20000">
                  <a:srgbClr val="9BC348"/>
                </a:gs>
                <a:gs pos="100000">
                  <a:srgbClr val="769535"/>
                </a:gs>
              </a:gsLst>
              <a:lin ang="5400000"/>
            </a:gra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42898" fontAlgn="base">
                <a:spcBef>
                  <a:spcPct val="0"/>
                </a:spcBef>
                <a:spcAft>
                  <a:spcPct val="0"/>
                </a:spcAft>
                <a:defRPr/>
              </a:pPr>
              <a:r>
                <a:rPr lang="en-US" altLang="en-US" sz="1000" b="1" dirty="0">
                  <a:solidFill>
                    <a:srgbClr val="000000"/>
                  </a:solidFill>
                  <a:latin typeface="Arial Narrow" panose="020B0606020202030204" pitchFamily="34" charset="0"/>
                  <a:ea typeface="Century Gothic" panose="020B0502020202020204" pitchFamily="34" charset="0"/>
                  <a:cs typeface="Century Gothic" panose="020B0502020202020204" pitchFamily="34" charset="0"/>
                </a:rPr>
                <a:t>CD: Audit Services</a:t>
              </a:r>
            </a:p>
          </p:txBody>
        </p:sp>
        <p:sp>
          <p:nvSpPr>
            <p:cNvPr id="13" name="Rectangle 12"/>
            <p:cNvSpPr>
              <a:spLocks noChangeArrowheads="1"/>
            </p:cNvSpPr>
            <p:nvPr/>
          </p:nvSpPr>
          <p:spPr bwMode="auto">
            <a:xfrm>
              <a:off x="3352087" y="6168759"/>
              <a:ext cx="1067665" cy="1888280"/>
            </a:xfrm>
            <a:prstGeom prst="rect">
              <a:avLst/>
            </a:prstGeom>
            <a:gradFill rotWithShape="1">
              <a:gsLst>
                <a:gs pos="0">
                  <a:srgbClr val="9CC746"/>
                </a:gs>
                <a:gs pos="20000">
                  <a:srgbClr val="9BC348"/>
                </a:gs>
                <a:gs pos="100000">
                  <a:srgbClr val="769535"/>
                </a:gs>
              </a:gsLst>
              <a:lin ang="5400000"/>
            </a:gra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42898" fontAlgn="base">
                <a:spcBef>
                  <a:spcPct val="0"/>
                </a:spcBef>
                <a:spcAft>
                  <a:spcPct val="0"/>
                </a:spcAft>
                <a:defRPr/>
              </a:pPr>
              <a:r>
                <a:rPr lang="en-US" altLang="en-US" sz="1000" b="1" dirty="0">
                  <a:solidFill>
                    <a:srgbClr val="000000"/>
                  </a:solidFill>
                  <a:latin typeface="Arial Narrow" panose="020B0606020202030204" pitchFamily="34" charset="0"/>
                  <a:ea typeface="Century Gothic" panose="020B0502020202020204" pitchFamily="34" charset="0"/>
                  <a:cs typeface="Century Gothic" panose="020B0502020202020204" pitchFamily="34" charset="0"/>
                </a:rPr>
                <a:t>Branch</a:t>
              </a:r>
            </a:p>
            <a:p>
              <a:pPr algn="ctr" defTabSz="642898" fontAlgn="base">
                <a:spcBef>
                  <a:spcPct val="0"/>
                </a:spcBef>
                <a:spcAft>
                  <a:spcPct val="0"/>
                </a:spcAft>
                <a:defRPr/>
              </a:pPr>
              <a:r>
                <a:rPr lang="en-ZA" altLang="en-US" sz="1000" b="1" dirty="0">
                  <a:solidFill>
                    <a:srgbClr val="000000"/>
                  </a:solidFill>
                  <a:latin typeface="Arial Narrow" panose="020B0606020202030204" pitchFamily="34" charset="0"/>
                  <a:ea typeface="Century Gothic" panose="020B0502020202020204" pitchFamily="34" charset="0"/>
                  <a:cs typeface="Century Gothic" panose="020B0502020202020204" pitchFamily="34" charset="0"/>
                </a:rPr>
                <a:t>Mining, Minerals and Energy Policy Development</a:t>
              </a:r>
              <a:endParaRPr lang="en-US" altLang="en-US" sz="1000" b="1" dirty="0">
                <a:solidFill>
                  <a:srgbClr val="000000"/>
                </a:solidFill>
                <a:latin typeface="Arial Narrow" panose="020B0606020202030204" pitchFamily="34" charset="0"/>
                <a:ea typeface="Century Gothic" panose="020B0502020202020204" pitchFamily="34" charset="0"/>
                <a:cs typeface="Century Gothic" panose="020B0502020202020204" pitchFamily="34" charset="0"/>
              </a:endParaRPr>
            </a:p>
          </p:txBody>
        </p:sp>
        <p:sp>
          <p:nvSpPr>
            <p:cNvPr id="14" name="Rectangle 13"/>
            <p:cNvSpPr>
              <a:spLocks noChangeArrowheads="1"/>
            </p:cNvSpPr>
            <p:nvPr/>
          </p:nvSpPr>
          <p:spPr bwMode="auto">
            <a:xfrm>
              <a:off x="4980071" y="6168758"/>
              <a:ext cx="1067665" cy="1909582"/>
            </a:xfrm>
            <a:prstGeom prst="rect">
              <a:avLst/>
            </a:prstGeom>
            <a:gradFill rotWithShape="1">
              <a:gsLst>
                <a:gs pos="0">
                  <a:srgbClr val="9CC746"/>
                </a:gs>
                <a:gs pos="20000">
                  <a:srgbClr val="9BC348"/>
                </a:gs>
                <a:gs pos="100000">
                  <a:srgbClr val="769535"/>
                </a:gs>
              </a:gsLst>
              <a:lin ang="5400000"/>
            </a:gra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42898" fontAlgn="base">
                <a:spcBef>
                  <a:spcPct val="0"/>
                </a:spcBef>
                <a:spcAft>
                  <a:spcPct val="0"/>
                </a:spcAft>
                <a:defRPr/>
              </a:pPr>
              <a:r>
                <a:rPr lang="en-US" altLang="en-US" sz="1000" b="1" dirty="0">
                  <a:solidFill>
                    <a:srgbClr val="000000"/>
                  </a:solidFill>
                  <a:latin typeface="Arial Narrow" panose="020B0606020202030204" pitchFamily="34" charset="0"/>
                  <a:ea typeface="Century Gothic" panose="020B0502020202020204" pitchFamily="34" charset="0"/>
                  <a:cs typeface="Century Gothic" panose="020B0502020202020204" pitchFamily="34" charset="0"/>
                </a:rPr>
                <a:t>Branch</a:t>
              </a:r>
            </a:p>
            <a:p>
              <a:pPr algn="ctr" defTabSz="642898" fontAlgn="base">
                <a:spcBef>
                  <a:spcPct val="0"/>
                </a:spcBef>
                <a:spcAft>
                  <a:spcPct val="0"/>
                </a:spcAft>
                <a:defRPr/>
              </a:pPr>
              <a:r>
                <a:rPr lang="en-US" altLang="en-US" sz="1000" b="1" dirty="0">
                  <a:solidFill>
                    <a:srgbClr val="000000"/>
                  </a:solidFill>
                  <a:latin typeface="Arial Narrow" panose="020B0606020202030204" pitchFamily="34" charset="0"/>
                  <a:ea typeface="Century Gothic" panose="020B0502020202020204" pitchFamily="34" charset="0"/>
                  <a:cs typeface="Century Gothic" panose="020B0502020202020204" pitchFamily="34" charset="0"/>
                </a:rPr>
                <a:t>Minerals and Petroleum Regulation </a:t>
              </a:r>
            </a:p>
          </p:txBody>
        </p:sp>
        <p:sp>
          <p:nvSpPr>
            <p:cNvPr id="15" name="Rectangle 14"/>
            <p:cNvSpPr>
              <a:spLocks noChangeArrowheads="1"/>
            </p:cNvSpPr>
            <p:nvPr/>
          </p:nvSpPr>
          <p:spPr bwMode="auto">
            <a:xfrm>
              <a:off x="6579218" y="6182687"/>
              <a:ext cx="1066119" cy="1888280"/>
            </a:xfrm>
            <a:prstGeom prst="rect">
              <a:avLst/>
            </a:prstGeom>
            <a:gradFill rotWithShape="1">
              <a:gsLst>
                <a:gs pos="0">
                  <a:srgbClr val="9CC746"/>
                </a:gs>
                <a:gs pos="20000">
                  <a:srgbClr val="9BC348"/>
                </a:gs>
                <a:gs pos="100000">
                  <a:srgbClr val="769535"/>
                </a:gs>
              </a:gsLst>
              <a:lin ang="5400000"/>
            </a:gra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42898" fontAlgn="base">
                <a:spcBef>
                  <a:spcPct val="0"/>
                </a:spcBef>
                <a:spcAft>
                  <a:spcPct val="0"/>
                </a:spcAft>
                <a:defRPr/>
              </a:pPr>
              <a:endParaRPr lang="en-US" altLang="en-US" sz="1000" b="1" dirty="0">
                <a:solidFill>
                  <a:srgbClr val="000000"/>
                </a:solidFill>
                <a:latin typeface="Arial Narrow" panose="020B0606020202030204" pitchFamily="34" charset="0"/>
                <a:ea typeface="Century Gothic" panose="020B0502020202020204" pitchFamily="34" charset="0"/>
                <a:cs typeface="Century Gothic" panose="020B0502020202020204" pitchFamily="34" charset="0"/>
              </a:endParaRPr>
            </a:p>
            <a:p>
              <a:pPr algn="ctr" defTabSz="642898" fontAlgn="base">
                <a:spcBef>
                  <a:spcPct val="0"/>
                </a:spcBef>
                <a:spcAft>
                  <a:spcPct val="0"/>
                </a:spcAft>
                <a:defRPr/>
              </a:pPr>
              <a:endParaRPr lang="en-US" altLang="en-US" sz="1000" b="1" dirty="0">
                <a:solidFill>
                  <a:srgbClr val="000000"/>
                </a:solidFill>
                <a:latin typeface="Arial Narrow" panose="020B0606020202030204" pitchFamily="34" charset="0"/>
                <a:ea typeface="Century Gothic" panose="020B0502020202020204" pitchFamily="34" charset="0"/>
                <a:cs typeface="Century Gothic" panose="020B0502020202020204" pitchFamily="34" charset="0"/>
              </a:endParaRPr>
            </a:p>
            <a:p>
              <a:pPr algn="ctr" defTabSz="642898" fontAlgn="base">
                <a:spcBef>
                  <a:spcPct val="0"/>
                </a:spcBef>
                <a:spcAft>
                  <a:spcPct val="0"/>
                </a:spcAft>
                <a:defRPr/>
              </a:pPr>
              <a:endParaRPr lang="en-US" altLang="en-US" sz="1000" b="1" dirty="0">
                <a:solidFill>
                  <a:srgbClr val="000000"/>
                </a:solidFill>
                <a:latin typeface="Arial Narrow" panose="020B0606020202030204" pitchFamily="34" charset="0"/>
                <a:ea typeface="Century Gothic" panose="020B0502020202020204" pitchFamily="34" charset="0"/>
                <a:cs typeface="Century Gothic" panose="020B0502020202020204" pitchFamily="34" charset="0"/>
              </a:endParaRPr>
            </a:p>
            <a:p>
              <a:pPr algn="ctr" defTabSz="642898" fontAlgn="base">
                <a:spcBef>
                  <a:spcPct val="0"/>
                </a:spcBef>
                <a:spcAft>
                  <a:spcPct val="0"/>
                </a:spcAft>
                <a:defRPr/>
              </a:pPr>
              <a:endParaRPr lang="en-US" altLang="en-US" sz="1000" b="1" dirty="0">
                <a:solidFill>
                  <a:srgbClr val="000000"/>
                </a:solidFill>
                <a:latin typeface="Arial Narrow" panose="020B0606020202030204" pitchFamily="34" charset="0"/>
                <a:ea typeface="Century Gothic" panose="020B0502020202020204" pitchFamily="34" charset="0"/>
                <a:cs typeface="Century Gothic" panose="020B0502020202020204" pitchFamily="34" charset="0"/>
              </a:endParaRPr>
            </a:p>
            <a:p>
              <a:pPr algn="ctr" defTabSz="642898" fontAlgn="base">
                <a:spcBef>
                  <a:spcPct val="0"/>
                </a:spcBef>
                <a:spcAft>
                  <a:spcPct val="0"/>
                </a:spcAft>
                <a:defRPr/>
              </a:pPr>
              <a:endParaRPr lang="en-US" altLang="en-US" sz="1000" b="1" dirty="0">
                <a:solidFill>
                  <a:srgbClr val="000000"/>
                </a:solidFill>
                <a:latin typeface="Arial Narrow" panose="020B0606020202030204" pitchFamily="34" charset="0"/>
                <a:ea typeface="Century Gothic" panose="020B0502020202020204" pitchFamily="34" charset="0"/>
                <a:cs typeface="Century Gothic" panose="020B0502020202020204" pitchFamily="34" charset="0"/>
              </a:endParaRPr>
            </a:p>
            <a:p>
              <a:pPr algn="ctr" defTabSz="642898" fontAlgn="base">
                <a:spcBef>
                  <a:spcPct val="0"/>
                </a:spcBef>
                <a:spcAft>
                  <a:spcPct val="0"/>
                </a:spcAft>
                <a:defRPr/>
              </a:pPr>
              <a:r>
                <a:rPr lang="en-US" altLang="en-US" sz="1000" b="1" dirty="0">
                  <a:solidFill>
                    <a:srgbClr val="000000"/>
                  </a:solidFill>
                  <a:latin typeface="Arial Narrow" panose="020B0606020202030204" pitchFamily="34" charset="0"/>
                  <a:ea typeface="Century Gothic" panose="020B0502020202020204" pitchFamily="34" charset="0"/>
                  <a:cs typeface="Century Gothic" panose="020B0502020202020204" pitchFamily="34" charset="0"/>
                </a:rPr>
                <a:t>Branch</a:t>
              </a:r>
            </a:p>
            <a:p>
              <a:pPr algn="ctr" defTabSz="642898" fontAlgn="base">
                <a:spcBef>
                  <a:spcPct val="0"/>
                </a:spcBef>
                <a:spcAft>
                  <a:spcPct val="0"/>
                </a:spcAft>
                <a:defRPr/>
              </a:pPr>
              <a:r>
                <a:rPr lang="en-US" altLang="en-US" sz="1000" b="1" dirty="0">
                  <a:solidFill>
                    <a:srgbClr val="000000"/>
                  </a:solidFill>
                  <a:latin typeface="Arial Narrow" panose="020B0606020202030204" pitchFamily="34" charset="0"/>
                  <a:ea typeface="Century Gothic" panose="020B0502020202020204" pitchFamily="34" charset="0"/>
                  <a:cs typeface="Century Gothic" panose="020B0502020202020204" pitchFamily="34" charset="0"/>
                </a:rPr>
                <a:t>Energy Programmes and Projects </a:t>
              </a:r>
            </a:p>
            <a:p>
              <a:pPr algn="ctr" defTabSz="642898" fontAlgn="base">
                <a:spcBef>
                  <a:spcPct val="0"/>
                </a:spcBef>
                <a:spcAft>
                  <a:spcPct val="0"/>
                </a:spcAft>
                <a:defRPr/>
              </a:pPr>
              <a:endParaRPr lang="en-US" altLang="en-US" sz="1000" b="1"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endParaRPr>
            </a:p>
            <a:p>
              <a:pPr algn="ctr" defTabSz="642898" fontAlgn="base">
                <a:spcBef>
                  <a:spcPct val="0"/>
                </a:spcBef>
                <a:spcAft>
                  <a:spcPct val="0"/>
                </a:spcAft>
                <a:defRPr/>
              </a:pPr>
              <a:endParaRPr lang="en-US" altLang="en-US" sz="1000" b="1"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endParaRPr>
            </a:p>
            <a:p>
              <a:pPr algn="ctr" defTabSz="642898" fontAlgn="base">
                <a:spcBef>
                  <a:spcPct val="0"/>
                </a:spcBef>
                <a:spcAft>
                  <a:spcPct val="0"/>
                </a:spcAft>
                <a:defRPr/>
              </a:pPr>
              <a:endParaRPr lang="en-US" altLang="en-US" sz="1000" b="1" dirty="0">
                <a:solidFill>
                  <a:srgbClr val="000000"/>
                </a:solidFill>
                <a:latin typeface="Arial Narrow" panose="020B0606020202030204" pitchFamily="34" charset="0"/>
                <a:ea typeface="Century Gothic" panose="020B0502020202020204" pitchFamily="34" charset="0"/>
                <a:cs typeface="Century Gothic" panose="020B0502020202020204" pitchFamily="34" charset="0"/>
              </a:endParaRPr>
            </a:p>
            <a:p>
              <a:pPr algn="ctr" defTabSz="642898" fontAlgn="base">
                <a:spcBef>
                  <a:spcPct val="0"/>
                </a:spcBef>
                <a:spcAft>
                  <a:spcPct val="0"/>
                </a:spcAft>
                <a:defRPr/>
              </a:pPr>
              <a:endParaRPr lang="en-US" altLang="en-US" sz="1000" b="1" dirty="0">
                <a:solidFill>
                  <a:srgbClr val="000000"/>
                </a:solidFill>
                <a:latin typeface="Arial Narrow" panose="020B0606020202030204" pitchFamily="34" charset="0"/>
                <a:ea typeface="Century Gothic" panose="020B0502020202020204" pitchFamily="34" charset="0"/>
                <a:cs typeface="Century Gothic" panose="020B0502020202020204" pitchFamily="34" charset="0"/>
              </a:endParaRPr>
            </a:p>
            <a:p>
              <a:pPr algn="ctr" defTabSz="642898" fontAlgn="base">
                <a:spcBef>
                  <a:spcPct val="0"/>
                </a:spcBef>
                <a:spcAft>
                  <a:spcPct val="0"/>
                </a:spcAft>
                <a:defRPr/>
              </a:pPr>
              <a:endParaRPr lang="en-US" altLang="en-US" sz="1000" b="1" dirty="0">
                <a:solidFill>
                  <a:srgbClr val="000000"/>
                </a:solidFill>
                <a:latin typeface="Arial Narrow" panose="020B0606020202030204" pitchFamily="34" charset="0"/>
                <a:ea typeface="Century Gothic" panose="020B0502020202020204" pitchFamily="34" charset="0"/>
                <a:cs typeface="Century Gothic" panose="020B0502020202020204" pitchFamily="34" charset="0"/>
              </a:endParaRPr>
            </a:p>
            <a:p>
              <a:pPr algn="ctr" defTabSz="642898" fontAlgn="base">
                <a:spcBef>
                  <a:spcPct val="0"/>
                </a:spcBef>
                <a:spcAft>
                  <a:spcPct val="0"/>
                </a:spcAft>
                <a:defRPr/>
              </a:pPr>
              <a:endParaRPr lang="en-US" altLang="en-US" sz="1000" b="1" dirty="0">
                <a:solidFill>
                  <a:srgbClr val="C00000"/>
                </a:solidFill>
                <a:latin typeface="Arial Narrow" panose="020B0606020202030204" pitchFamily="34" charset="0"/>
                <a:ea typeface="Century Gothic" panose="020B0502020202020204" pitchFamily="34" charset="0"/>
                <a:cs typeface="Century Gothic" panose="020B0502020202020204" pitchFamily="34" charset="0"/>
              </a:endParaRPr>
            </a:p>
            <a:p>
              <a:pPr algn="ctr" defTabSz="642898" fontAlgn="base">
                <a:spcBef>
                  <a:spcPct val="0"/>
                </a:spcBef>
                <a:spcAft>
                  <a:spcPct val="0"/>
                </a:spcAft>
                <a:defRPr/>
              </a:pPr>
              <a:endParaRPr lang="en-US" altLang="en-US" sz="1000" b="1" dirty="0">
                <a:solidFill>
                  <a:srgbClr val="000000"/>
                </a:solidFill>
                <a:latin typeface="Arial Narrow" panose="020B0606020202030204" pitchFamily="34" charset="0"/>
                <a:ea typeface="Century Gothic" panose="020B0502020202020204" pitchFamily="34" charset="0"/>
                <a:cs typeface="Century Gothic" panose="020B0502020202020204" pitchFamily="34" charset="0"/>
              </a:endParaRPr>
            </a:p>
          </p:txBody>
        </p:sp>
        <p:sp>
          <p:nvSpPr>
            <p:cNvPr id="16" name="Rectangle 15"/>
            <p:cNvSpPr>
              <a:spLocks noChangeArrowheads="1"/>
            </p:cNvSpPr>
            <p:nvPr/>
          </p:nvSpPr>
          <p:spPr bwMode="auto">
            <a:xfrm>
              <a:off x="8212309" y="6168758"/>
              <a:ext cx="1067665" cy="1888280"/>
            </a:xfrm>
            <a:prstGeom prst="rect">
              <a:avLst/>
            </a:prstGeom>
            <a:gradFill rotWithShape="1">
              <a:gsLst>
                <a:gs pos="0">
                  <a:srgbClr val="9CC746"/>
                </a:gs>
                <a:gs pos="20000">
                  <a:srgbClr val="9BC348"/>
                </a:gs>
                <a:gs pos="100000">
                  <a:srgbClr val="769535"/>
                </a:gs>
              </a:gsLst>
              <a:lin ang="5400000"/>
            </a:gra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42898" fontAlgn="base">
                <a:spcBef>
                  <a:spcPct val="0"/>
                </a:spcBef>
                <a:spcAft>
                  <a:spcPct val="0"/>
                </a:spcAft>
                <a:defRPr/>
              </a:pPr>
              <a:r>
                <a:rPr lang="en-US" altLang="en-US" sz="1000" b="1" dirty="0">
                  <a:solidFill>
                    <a:srgbClr val="000000"/>
                  </a:solidFill>
                  <a:latin typeface="Arial Narrow" panose="020B0606020202030204" pitchFamily="34" charset="0"/>
                  <a:ea typeface="Century Gothic" panose="020B0502020202020204" pitchFamily="34" charset="0"/>
                  <a:cs typeface="Century Gothic" panose="020B0502020202020204" pitchFamily="34" charset="0"/>
                </a:rPr>
                <a:t>Branch</a:t>
              </a:r>
            </a:p>
            <a:p>
              <a:pPr algn="ctr" defTabSz="642898" fontAlgn="base">
                <a:spcBef>
                  <a:spcPct val="0"/>
                </a:spcBef>
                <a:spcAft>
                  <a:spcPct val="0"/>
                </a:spcAft>
                <a:defRPr/>
              </a:pPr>
              <a:r>
                <a:rPr lang="en-US" altLang="en-US" sz="1000" b="1" dirty="0">
                  <a:solidFill>
                    <a:srgbClr val="000000"/>
                  </a:solidFill>
                  <a:latin typeface="Arial Narrow" panose="020B0606020202030204" pitchFamily="34" charset="0"/>
                  <a:ea typeface="Century Gothic" panose="020B0502020202020204" pitchFamily="34" charset="0"/>
                  <a:cs typeface="Century Gothic" panose="020B0502020202020204" pitchFamily="34" charset="0"/>
                </a:rPr>
                <a:t>Nuclear Energy</a:t>
              </a:r>
            </a:p>
            <a:p>
              <a:pPr algn="ctr" defTabSz="642898" fontAlgn="base">
                <a:spcBef>
                  <a:spcPct val="0"/>
                </a:spcBef>
                <a:spcAft>
                  <a:spcPct val="0"/>
                </a:spcAft>
                <a:defRPr/>
              </a:pPr>
              <a:endParaRPr lang="en-US" altLang="en-US" sz="1000" b="1" dirty="0">
                <a:solidFill>
                  <a:srgbClr val="000000"/>
                </a:solidFill>
                <a:latin typeface="Arial Narrow" panose="020B0606020202030204" pitchFamily="34" charset="0"/>
                <a:ea typeface="Century Gothic" panose="020B0502020202020204" pitchFamily="34" charset="0"/>
                <a:cs typeface="Century Gothic" panose="020B0502020202020204" pitchFamily="34" charset="0"/>
              </a:endParaRPr>
            </a:p>
            <a:p>
              <a:pPr algn="ctr" defTabSz="642898" fontAlgn="base">
                <a:spcBef>
                  <a:spcPct val="0"/>
                </a:spcBef>
                <a:spcAft>
                  <a:spcPct val="0"/>
                </a:spcAft>
                <a:defRPr/>
              </a:pPr>
              <a:endParaRPr lang="en-US" altLang="en-US" sz="1000" b="1" dirty="0">
                <a:solidFill>
                  <a:srgbClr val="000000"/>
                </a:solidFill>
                <a:latin typeface="Arial Narrow" panose="020B0606020202030204" pitchFamily="34" charset="0"/>
                <a:ea typeface="Century Gothic" panose="020B0502020202020204" pitchFamily="34" charset="0"/>
                <a:cs typeface="Century Gothic" panose="020B0502020202020204" pitchFamily="34" charset="0"/>
              </a:endParaRPr>
            </a:p>
            <a:p>
              <a:pPr algn="ctr" defTabSz="642898" fontAlgn="base">
                <a:spcBef>
                  <a:spcPct val="0"/>
                </a:spcBef>
                <a:spcAft>
                  <a:spcPct val="0"/>
                </a:spcAft>
                <a:defRPr/>
              </a:pPr>
              <a:endParaRPr lang="en-US" altLang="en-US" sz="1000" b="1" dirty="0">
                <a:solidFill>
                  <a:srgbClr val="000000"/>
                </a:solidFill>
                <a:latin typeface="Arial Narrow" panose="020B0606020202030204" pitchFamily="34" charset="0"/>
                <a:ea typeface="Century Gothic" panose="020B0502020202020204" pitchFamily="34" charset="0"/>
                <a:cs typeface="Century Gothic" panose="020B0502020202020204" pitchFamily="34" charset="0"/>
              </a:endParaRPr>
            </a:p>
          </p:txBody>
        </p:sp>
        <p:sp>
          <p:nvSpPr>
            <p:cNvPr id="17" name="Rectangle 16"/>
            <p:cNvSpPr>
              <a:spLocks noChangeArrowheads="1"/>
            </p:cNvSpPr>
            <p:nvPr/>
          </p:nvSpPr>
          <p:spPr bwMode="auto">
            <a:xfrm>
              <a:off x="1428682" y="6148713"/>
              <a:ext cx="1260803" cy="1888280"/>
            </a:xfrm>
            <a:prstGeom prst="rect">
              <a:avLst/>
            </a:prstGeom>
            <a:gradFill rotWithShape="1">
              <a:gsLst>
                <a:gs pos="0">
                  <a:srgbClr val="9CC746"/>
                </a:gs>
                <a:gs pos="20000">
                  <a:srgbClr val="9BC348"/>
                </a:gs>
                <a:gs pos="100000">
                  <a:srgbClr val="769535"/>
                </a:gs>
              </a:gsLst>
              <a:lin ang="5400000"/>
            </a:gra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42898" fontAlgn="base">
                <a:spcBef>
                  <a:spcPct val="0"/>
                </a:spcBef>
                <a:spcAft>
                  <a:spcPct val="0"/>
                </a:spcAft>
                <a:defRPr/>
              </a:pPr>
              <a:r>
                <a:rPr lang="en-US" altLang="en-US" sz="1000" b="1" dirty="0">
                  <a:solidFill>
                    <a:srgbClr val="000000"/>
                  </a:solidFill>
                  <a:latin typeface="Arial Narrow" panose="020B0606020202030204" pitchFamily="34" charset="0"/>
                  <a:ea typeface="Century Gothic" panose="020B0502020202020204" pitchFamily="34" charset="0"/>
                  <a:cs typeface="Century Gothic" panose="020B0502020202020204" pitchFamily="34" charset="0"/>
                </a:rPr>
                <a:t>Branch</a:t>
              </a:r>
            </a:p>
            <a:p>
              <a:pPr algn="ctr" defTabSz="642898" fontAlgn="base">
                <a:spcBef>
                  <a:spcPct val="0"/>
                </a:spcBef>
                <a:spcAft>
                  <a:spcPct val="0"/>
                </a:spcAft>
                <a:defRPr/>
              </a:pPr>
              <a:r>
                <a:rPr lang="en-US" altLang="en-US" sz="1000" b="1" dirty="0">
                  <a:solidFill>
                    <a:srgbClr val="000000"/>
                  </a:solidFill>
                  <a:latin typeface="Arial Narrow" panose="020B0606020202030204" pitchFamily="34" charset="0"/>
                  <a:ea typeface="Century Gothic" panose="020B0502020202020204" pitchFamily="34" charset="0"/>
                  <a:cs typeface="Century Gothic" panose="020B0502020202020204" pitchFamily="34" charset="0"/>
                </a:rPr>
                <a:t>Corporate Services</a:t>
              </a:r>
              <a:endParaRPr lang="en-US" altLang="en-US" sz="1000" b="1" dirty="0">
                <a:solidFill>
                  <a:srgbClr val="C00000"/>
                </a:solidFill>
                <a:latin typeface="Arial Narrow" panose="020B0606020202030204" pitchFamily="34" charset="0"/>
                <a:ea typeface="Century Gothic" panose="020B0502020202020204" pitchFamily="34" charset="0"/>
                <a:cs typeface="Century Gothic" panose="020B0502020202020204" pitchFamily="34" charset="0"/>
              </a:endParaRPr>
            </a:p>
            <a:p>
              <a:pPr algn="ctr" defTabSz="642898" fontAlgn="base">
                <a:spcBef>
                  <a:spcPct val="0"/>
                </a:spcBef>
                <a:spcAft>
                  <a:spcPct val="0"/>
                </a:spcAft>
                <a:defRPr/>
              </a:pPr>
              <a:endParaRPr lang="en-US" altLang="en-US" sz="1000" b="1"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endParaRPr>
            </a:p>
          </p:txBody>
        </p:sp>
        <p:sp>
          <p:nvSpPr>
            <p:cNvPr id="19" name="Rectangle 18"/>
            <p:cNvSpPr>
              <a:spLocks noChangeArrowheads="1"/>
            </p:cNvSpPr>
            <p:nvPr/>
          </p:nvSpPr>
          <p:spPr bwMode="auto">
            <a:xfrm>
              <a:off x="9732468" y="6148714"/>
              <a:ext cx="1127924" cy="1885774"/>
            </a:xfrm>
            <a:prstGeom prst="rect">
              <a:avLst/>
            </a:prstGeom>
            <a:gradFill rotWithShape="1">
              <a:gsLst>
                <a:gs pos="0">
                  <a:srgbClr val="9CC746"/>
                </a:gs>
                <a:gs pos="20000">
                  <a:srgbClr val="9BC348"/>
                </a:gs>
                <a:gs pos="100000">
                  <a:srgbClr val="769535"/>
                </a:gs>
              </a:gsLst>
              <a:lin ang="5400000"/>
            </a:gra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42898" fontAlgn="base">
                <a:spcBef>
                  <a:spcPct val="0"/>
                </a:spcBef>
                <a:spcAft>
                  <a:spcPct val="0"/>
                </a:spcAft>
                <a:defRPr/>
              </a:pPr>
              <a:r>
                <a:rPr lang="en-US" altLang="en-US" sz="1000" b="1" dirty="0">
                  <a:solidFill>
                    <a:srgbClr val="000000"/>
                  </a:solidFill>
                  <a:latin typeface="Arial Narrow" panose="020B0606020202030204" pitchFamily="34" charset="0"/>
                  <a:ea typeface="Century Gothic" panose="020B0502020202020204" pitchFamily="34" charset="0"/>
                  <a:cs typeface="Century Gothic" panose="020B0502020202020204" pitchFamily="34" charset="0"/>
                </a:rPr>
                <a:t>Branch</a:t>
              </a:r>
            </a:p>
            <a:p>
              <a:pPr algn="ctr" defTabSz="642898" fontAlgn="base">
                <a:spcBef>
                  <a:spcPct val="0"/>
                </a:spcBef>
                <a:spcAft>
                  <a:spcPct val="0"/>
                </a:spcAft>
                <a:defRPr/>
              </a:pPr>
              <a:r>
                <a:rPr lang="en-ZA" altLang="en-US" sz="1000" b="1" dirty="0">
                  <a:solidFill>
                    <a:srgbClr val="000000"/>
                  </a:solidFill>
                  <a:latin typeface="Arial Narrow" panose="020B0606020202030204" pitchFamily="34" charset="0"/>
                  <a:ea typeface="Century Gothic" panose="020B0502020202020204" pitchFamily="34" charset="0"/>
                  <a:cs typeface="Century Gothic" panose="020B0502020202020204" pitchFamily="34" charset="0"/>
                </a:rPr>
                <a:t>Mine Health and Safety Inspectorate </a:t>
              </a:r>
              <a:r>
                <a:rPr lang="en-US" altLang="en-US" sz="1000" b="1" dirty="0">
                  <a:solidFill>
                    <a:srgbClr val="FF0000"/>
                  </a:solidFill>
                  <a:latin typeface="Arial Narrow" panose="020B0606020202030204" pitchFamily="34" charset="0"/>
                  <a:ea typeface="Century Gothic" panose="020B0502020202020204" pitchFamily="34" charset="0"/>
                  <a:cs typeface="Century Gothic" panose="020B0502020202020204" pitchFamily="34" charset="0"/>
                </a:rPr>
                <a:t> </a:t>
              </a:r>
            </a:p>
            <a:p>
              <a:pPr algn="ctr" defTabSz="642898" fontAlgn="base">
                <a:spcBef>
                  <a:spcPct val="0"/>
                </a:spcBef>
                <a:spcAft>
                  <a:spcPct val="0"/>
                </a:spcAft>
                <a:defRPr/>
              </a:pPr>
              <a:endParaRPr lang="en-US" altLang="en-US" sz="1000" b="1" dirty="0">
                <a:solidFill>
                  <a:srgbClr val="FF0000"/>
                </a:solidFill>
                <a:latin typeface="Arial Narrow" panose="020B0606020202030204" pitchFamily="34" charset="0"/>
                <a:ea typeface="Century Gothic" panose="020B0502020202020204" pitchFamily="34" charset="0"/>
                <a:cs typeface="Century Gothic" panose="020B0502020202020204" pitchFamily="34" charset="0"/>
              </a:endParaRPr>
            </a:p>
            <a:p>
              <a:pPr algn="ctr" defTabSz="642898" fontAlgn="base">
                <a:spcBef>
                  <a:spcPct val="0"/>
                </a:spcBef>
                <a:spcAft>
                  <a:spcPct val="0"/>
                </a:spcAft>
                <a:defRPr/>
              </a:pPr>
              <a:endParaRPr lang="en-US" altLang="en-US" sz="1000" b="1" dirty="0">
                <a:solidFill>
                  <a:srgbClr val="FF0000"/>
                </a:solidFill>
                <a:latin typeface="Arial Narrow" panose="020B0606020202030204" pitchFamily="34" charset="0"/>
                <a:ea typeface="Century Gothic" panose="020B0502020202020204" pitchFamily="34" charset="0"/>
                <a:cs typeface="Century Gothic" panose="020B0502020202020204" pitchFamily="34" charset="0"/>
              </a:endParaRPr>
            </a:p>
          </p:txBody>
        </p:sp>
        <p:cxnSp>
          <p:nvCxnSpPr>
            <p:cNvPr id="35859" name="Straight Connector 20"/>
            <p:cNvCxnSpPr>
              <a:cxnSpLocks noChangeShapeType="1"/>
            </p:cNvCxnSpPr>
            <p:nvPr/>
          </p:nvCxnSpPr>
          <p:spPr bwMode="auto">
            <a:xfrm>
              <a:off x="6168368" y="4096544"/>
              <a:ext cx="24470" cy="1732756"/>
            </a:xfrm>
            <a:prstGeom prst="line">
              <a:avLst/>
            </a:prstGeom>
            <a:noFill/>
            <a:ln w="9525">
              <a:solidFill>
                <a:srgbClr val="4A7EBB"/>
              </a:solidFill>
              <a:round/>
              <a:headEnd/>
              <a:tailEnd/>
            </a:ln>
            <a:extLst>
              <a:ext uri="{909E8E84-426E-40DD-AFC4-6F175D3DCCD1}">
                <a14:hiddenFill xmlns="" xmlns:a14="http://schemas.microsoft.com/office/drawing/2010/main">
                  <a:noFill/>
                </a14:hiddenFill>
              </a:ext>
            </a:extLst>
          </p:spPr>
        </p:cxnSp>
        <p:cxnSp>
          <p:nvCxnSpPr>
            <p:cNvPr id="35860" name="Straight Connector 23"/>
            <p:cNvCxnSpPr>
              <a:cxnSpLocks noChangeShapeType="1"/>
            </p:cNvCxnSpPr>
            <p:nvPr/>
          </p:nvCxnSpPr>
          <p:spPr bwMode="auto">
            <a:xfrm>
              <a:off x="5722773" y="5096910"/>
              <a:ext cx="457200" cy="0"/>
            </a:xfrm>
            <a:prstGeom prst="line">
              <a:avLst/>
            </a:prstGeom>
            <a:noFill/>
            <a:ln w="9525">
              <a:solidFill>
                <a:srgbClr val="4A7EBB"/>
              </a:solidFill>
              <a:round/>
              <a:headEnd/>
              <a:tailEnd/>
            </a:ln>
            <a:extLst>
              <a:ext uri="{909E8E84-426E-40DD-AFC4-6F175D3DCCD1}">
                <a14:hiddenFill xmlns="" xmlns:a14="http://schemas.microsoft.com/office/drawing/2010/main">
                  <a:noFill/>
                </a14:hiddenFill>
              </a:ext>
            </a:extLst>
          </p:spPr>
        </p:cxnSp>
        <p:cxnSp>
          <p:nvCxnSpPr>
            <p:cNvPr id="35861" name="Straight Connector 26"/>
            <p:cNvCxnSpPr>
              <a:cxnSpLocks noChangeShapeType="1"/>
            </p:cNvCxnSpPr>
            <p:nvPr/>
          </p:nvCxnSpPr>
          <p:spPr bwMode="auto">
            <a:xfrm>
              <a:off x="6177558" y="4516437"/>
              <a:ext cx="962025" cy="0"/>
            </a:xfrm>
            <a:prstGeom prst="line">
              <a:avLst/>
            </a:prstGeom>
            <a:noFill/>
            <a:ln w="9525">
              <a:solidFill>
                <a:srgbClr val="4A7EBB"/>
              </a:solidFill>
              <a:round/>
              <a:headEnd/>
              <a:tailEnd/>
            </a:ln>
            <a:extLst>
              <a:ext uri="{909E8E84-426E-40DD-AFC4-6F175D3DCCD1}">
                <a14:hiddenFill xmlns="" xmlns:a14="http://schemas.microsoft.com/office/drawing/2010/main">
                  <a:noFill/>
                </a14:hiddenFill>
              </a:ext>
            </a:extLst>
          </p:spPr>
        </p:cxnSp>
      </p:grpSp>
      <p:sp>
        <p:nvSpPr>
          <p:cNvPr id="2" name="Rectangle 1"/>
          <p:cNvSpPr/>
          <p:nvPr/>
        </p:nvSpPr>
        <p:spPr>
          <a:xfrm>
            <a:off x="6844153" y="2996439"/>
            <a:ext cx="1926580" cy="438250"/>
          </a:xfrm>
          <a:prstGeom prst="rect">
            <a:avLst/>
          </a:prstGeom>
          <a:solidFill>
            <a:schemeClr val="accent3"/>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2137">
              <a:defRPr/>
            </a:pPr>
            <a:r>
              <a:rPr lang="en-ZA" sz="703" b="1" kern="0" dirty="0">
                <a:solidFill>
                  <a:prstClr val="black"/>
                </a:solidFill>
                <a:latin typeface="Century Gothic" charset="0"/>
                <a:ea typeface="Century Gothic" charset="0"/>
                <a:cs typeface="Century Gothic" charset="0"/>
              </a:rPr>
              <a:t>CD: Strategy Monitoring &amp; Evaluation</a:t>
            </a:r>
          </a:p>
        </p:txBody>
      </p:sp>
      <p:sp>
        <p:nvSpPr>
          <p:cNvPr id="3" name="Rectangle 2"/>
          <p:cNvSpPr/>
          <p:nvPr/>
        </p:nvSpPr>
        <p:spPr>
          <a:xfrm>
            <a:off x="4075672" y="3563582"/>
            <a:ext cx="1926580" cy="408023"/>
          </a:xfrm>
          <a:prstGeom prst="rect">
            <a:avLst/>
          </a:prstGeom>
          <a:solidFill>
            <a:schemeClr val="accent3"/>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2137">
              <a:defRPr/>
            </a:pPr>
            <a:r>
              <a:rPr lang="en-ZA" sz="703" b="1" kern="0" dirty="0">
                <a:solidFill>
                  <a:prstClr val="black"/>
                </a:solidFill>
                <a:latin typeface="Century Gothic" charset="0"/>
                <a:ea typeface="Century Gothic" charset="0"/>
                <a:cs typeface="Century Gothic" charset="0"/>
              </a:rPr>
              <a:t>CD: Financial Mgt Services</a:t>
            </a:r>
          </a:p>
        </p:txBody>
      </p:sp>
      <p:cxnSp>
        <p:nvCxnSpPr>
          <p:cNvPr id="20" name="Straight Connector 19"/>
          <p:cNvCxnSpPr/>
          <p:nvPr/>
        </p:nvCxnSpPr>
        <p:spPr>
          <a:xfrm flipH="1">
            <a:off x="5964326" y="3563582"/>
            <a:ext cx="3128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308273" y="3019304"/>
            <a:ext cx="528915"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6790691" y="3653522"/>
            <a:ext cx="1973070" cy="408023"/>
          </a:xfrm>
          <a:prstGeom prst="rect">
            <a:avLst/>
          </a:prstGeom>
          <a:solidFill>
            <a:schemeClr val="accent3"/>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2137">
              <a:defRPr/>
            </a:pPr>
            <a:r>
              <a:rPr lang="en-ZA" sz="703" b="1" kern="0" dirty="0">
                <a:solidFill>
                  <a:prstClr val="black"/>
                </a:solidFill>
                <a:latin typeface="Century Gothic" charset="0"/>
                <a:ea typeface="Century Gothic" charset="0"/>
                <a:cs typeface="Century Gothic" charset="0"/>
              </a:rPr>
              <a:t>Directorate: Risk &amp; Integrity Mgt</a:t>
            </a:r>
          </a:p>
        </p:txBody>
      </p:sp>
      <p:cxnSp>
        <p:nvCxnSpPr>
          <p:cNvPr id="31" name="Straight Connector 30"/>
          <p:cNvCxnSpPr/>
          <p:nvPr/>
        </p:nvCxnSpPr>
        <p:spPr>
          <a:xfrm>
            <a:off x="6308273" y="4046554"/>
            <a:ext cx="480216"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pPr defTabSz="872137">
              <a:defRPr/>
            </a:pPr>
            <a:fld id="{EFC1C99A-A5A6-43BD-9DD5-0BB52CB06A4F}" type="slidenum">
              <a:rPr lang="en-US" altLang="en-US" sz="1718">
                <a:solidFill>
                  <a:srgbClr val="898989"/>
                </a:solidFill>
                <a:latin typeface="Calibri" panose="020F0502020204030204" pitchFamily="34" charset="0"/>
              </a:rPr>
              <a:pPr defTabSz="872137">
                <a:defRPr/>
              </a:pPr>
              <a:t>35</a:t>
            </a:fld>
            <a:endParaRPr lang="en-US" altLang="en-US" sz="1718">
              <a:solidFill>
                <a:srgbClr val="898989"/>
              </a:solidFill>
              <a:latin typeface="Calibri" panose="020F0502020204030204" pitchFamily="34" charset="0"/>
            </a:endParaRPr>
          </a:p>
        </p:txBody>
      </p:sp>
    </p:spTree>
    <p:extLst>
      <p:ext uri="{BB962C8B-B14F-4D97-AF65-F5344CB8AC3E}">
        <p14:creationId xmlns="" xmlns:p14="http://schemas.microsoft.com/office/powerpoint/2010/main" val="1999561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5" name="object 2"/>
          <p:cNvSpPr txBox="1">
            <a:spLocks noGrp="1"/>
          </p:cNvSpPr>
          <p:nvPr>
            <p:ph type="title"/>
          </p:nvPr>
        </p:nvSpPr>
        <p:spPr>
          <a:xfrm>
            <a:off x="2295477" y="108332"/>
            <a:ext cx="9681663" cy="452215"/>
          </a:xfrm>
        </p:spPr>
        <p:txBody>
          <a:bodyPr vert="horz" wrap="square" lIns="0" tIns="8930" rIns="0" bIns="0" numCol="1" rtlCol="0" anchor="t" anchorCtr="0" compatLnSpc="1">
            <a:prstTxWarp prst="textNoShape">
              <a:avLst/>
            </a:prstTxWarp>
            <a:spAutoFit/>
          </a:bodyPr>
          <a:lstStyle/>
          <a:p>
            <a:pPr marL="8929">
              <a:spcBef>
                <a:spcPts val="70"/>
              </a:spcBef>
              <a:defRPr/>
            </a:pPr>
            <a:r>
              <a:rPr sz="3200" b="1" spc="-3" dirty="0">
                <a:latin typeface="Arial Narrow" panose="020B0606020202030204" pitchFamily="34" charset="0"/>
              </a:rPr>
              <a:t>ENTITIES REPORTING </a:t>
            </a:r>
            <a:r>
              <a:rPr sz="3200" b="1" dirty="0">
                <a:latin typeface="Arial Narrow" panose="020B0606020202030204" pitchFamily="34" charset="0"/>
              </a:rPr>
              <a:t>TO</a:t>
            </a:r>
            <a:r>
              <a:rPr sz="3200" b="1" spc="-56" dirty="0">
                <a:latin typeface="Arial Narrow" panose="020B0606020202030204" pitchFamily="34" charset="0"/>
              </a:rPr>
              <a:t> </a:t>
            </a:r>
            <a:r>
              <a:rPr lang="en-ZA" sz="3200" b="1" dirty="0">
                <a:latin typeface="Arial Narrow" panose="020B0606020202030204" pitchFamily="34" charset="0"/>
              </a:rPr>
              <a:t>DMRE</a:t>
            </a:r>
            <a:endParaRPr sz="3200" b="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pPr defTabSz="872137">
              <a:defRPr/>
            </a:pPr>
            <a:fld id="{EFC1C99A-A5A6-43BD-9DD5-0BB52CB06A4F}" type="slidenum">
              <a:rPr lang="en-US" altLang="en-US" sz="1718">
                <a:solidFill>
                  <a:srgbClr val="898989"/>
                </a:solidFill>
                <a:latin typeface="Calibri" panose="020F0502020204030204" pitchFamily="34" charset="0"/>
              </a:rPr>
              <a:pPr defTabSz="872137">
                <a:defRPr/>
              </a:pPr>
              <a:t>36</a:t>
            </a:fld>
            <a:endParaRPr lang="en-US" altLang="en-US" sz="1718">
              <a:solidFill>
                <a:srgbClr val="898989"/>
              </a:solidFill>
              <a:latin typeface="Calibri" panose="020F0502020204030204" pitchFamily="34" charset="0"/>
            </a:endParaRPr>
          </a:p>
        </p:txBody>
      </p:sp>
      <p:sp>
        <p:nvSpPr>
          <p:cNvPr id="6" name="Rounded Rectangle 5"/>
          <p:cNvSpPr/>
          <p:nvPr/>
        </p:nvSpPr>
        <p:spPr>
          <a:xfrm>
            <a:off x="2765775" y="882193"/>
            <a:ext cx="4053011" cy="3128516"/>
          </a:xfrm>
          <a:prstGeom prst="roundRect">
            <a:avLst/>
          </a:prstGeom>
          <a:solidFill>
            <a:schemeClr val="accent3">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defTabSz="872137">
              <a:spcBef>
                <a:spcPts val="646"/>
              </a:spcBef>
              <a:defRPr/>
            </a:pPr>
            <a:r>
              <a:rPr lang="en-ZA" sz="1722" b="1" u="sng" baseline="300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MINING AND ENERGY</a:t>
            </a:r>
          </a:p>
          <a:p>
            <a:pPr marL="187931" indent="-187931" algn="just" defTabSz="872137">
              <a:spcBef>
                <a:spcPts val="646"/>
              </a:spcBef>
              <a:buFont typeface="Arial" panose="020B0604020202020204" pitchFamily="34" charset="0"/>
              <a:buChar char="•"/>
              <a:defRPr/>
            </a:pPr>
            <a:r>
              <a:rPr lang="en-US" sz="1722" baseline="30000" dirty="0">
                <a:solidFill>
                  <a:prstClr val="black"/>
                </a:solidFill>
                <a:latin typeface="Century Gothic" panose="020B0502020202020204" pitchFamily="34" charset="0"/>
              </a:rPr>
              <a:t>Central Energy Fund (CEF Group)</a:t>
            </a:r>
          </a:p>
          <a:p>
            <a:pPr marL="187931" indent="-187931" algn="just" defTabSz="872137">
              <a:spcBef>
                <a:spcPts val="646"/>
              </a:spcBef>
              <a:buFont typeface="Arial" panose="020B0604020202020204" pitchFamily="34" charset="0"/>
              <a:buChar char="•"/>
              <a:defRPr/>
            </a:pPr>
            <a:r>
              <a:rPr lang="en-US" sz="1722" baseline="30000" dirty="0" err="1">
                <a:solidFill>
                  <a:prstClr val="black"/>
                </a:solidFill>
                <a:latin typeface="Century Gothic" panose="020B0502020202020204" pitchFamily="34" charset="0"/>
              </a:rPr>
              <a:t>PetroSA</a:t>
            </a:r>
            <a:endParaRPr lang="en-US" sz="1722" baseline="30000" dirty="0">
              <a:solidFill>
                <a:prstClr val="black"/>
              </a:solidFill>
              <a:latin typeface="Century Gothic" panose="020B0502020202020204" pitchFamily="34" charset="0"/>
            </a:endParaRPr>
          </a:p>
          <a:p>
            <a:pPr marL="187931" indent="-187931" algn="just" defTabSz="872137">
              <a:spcBef>
                <a:spcPts val="646"/>
              </a:spcBef>
              <a:buFont typeface="Arial" panose="020B0604020202020204" pitchFamily="34" charset="0"/>
              <a:buChar char="•"/>
              <a:defRPr/>
            </a:pPr>
            <a:r>
              <a:rPr lang="en-US" sz="1722" baseline="30000" dirty="0">
                <a:solidFill>
                  <a:prstClr val="black"/>
                </a:solidFill>
                <a:latin typeface="Century Gothic" panose="020B0502020202020204" pitchFamily="34" charset="0"/>
              </a:rPr>
              <a:t>Strategic Fuel Fund (SFF)</a:t>
            </a:r>
          </a:p>
          <a:p>
            <a:pPr marL="187931" indent="-187931" algn="just" defTabSz="872137">
              <a:spcBef>
                <a:spcPts val="646"/>
              </a:spcBef>
              <a:buFont typeface="Arial" panose="020B0604020202020204" pitchFamily="34" charset="0"/>
              <a:buChar char="•"/>
              <a:defRPr/>
            </a:pPr>
            <a:r>
              <a:rPr lang="en-US" sz="1722" baseline="30000" dirty="0">
                <a:solidFill>
                  <a:prstClr val="black"/>
                </a:solidFill>
                <a:latin typeface="Century Gothic" panose="020B0502020202020204" pitchFamily="34" charset="0"/>
              </a:rPr>
              <a:t>African Exploration Mining and Finance Corporation (AEMFC)</a:t>
            </a:r>
          </a:p>
          <a:p>
            <a:pPr marL="187931" indent="-187931" algn="just" defTabSz="872137">
              <a:spcBef>
                <a:spcPts val="646"/>
              </a:spcBef>
              <a:buFont typeface="Arial" panose="020B0604020202020204" pitchFamily="34" charset="0"/>
              <a:buChar char="•"/>
              <a:defRPr/>
            </a:pPr>
            <a:r>
              <a:rPr lang="en-US" sz="1722" baseline="30000" dirty="0">
                <a:solidFill>
                  <a:prstClr val="black"/>
                </a:solidFill>
                <a:latin typeface="Century Gothic" panose="020B0502020202020204" pitchFamily="34" charset="0"/>
              </a:rPr>
              <a:t>South African Gas Development Company (</a:t>
            </a:r>
            <a:r>
              <a:rPr lang="en-US" sz="1722" baseline="30000" dirty="0" err="1">
                <a:solidFill>
                  <a:prstClr val="black"/>
                </a:solidFill>
                <a:latin typeface="Century Gothic" panose="020B0502020202020204" pitchFamily="34" charset="0"/>
              </a:rPr>
              <a:t>iGAS</a:t>
            </a:r>
            <a:r>
              <a:rPr lang="en-US" sz="1722" baseline="30000" dirty="0">
                <a:solidFill>
                  <a:prstClr val="black"/>
                </a:solidFill>
                <a:latin typeface="Century Gothic" panose="020B0502020202020204" pitchFamily="34" charset="0"/>
              </a:rPr>
              <a:t>)</a:t>
            </a:r>
          </a:p>
          <a:p>
            <a:pPr marL="187931" indent="-187931" algn="just" defTabSz="872137">
              <a:spcBef>
                <a:spcPts val="646"/>
              </a:spcBef>
              <a:buFont typeface="Arial" panose="020B0604020202020204" pitchFamily="34" charset="0"/>
              <a:buChar char="•"/>
              <a:defRPr/>
            </a:pPr>
            <a:r>
              <a:rPr lang="en-US" sz="1722" baseline="30000" dirty="0">
                <a:solidFill>
                  <a:prstClr val="black"/>
                </a:solidFill>
                <a:latin typeface="Century Gothic" panose="020B0502020202020204" pitchFamily="34" charset="0"/>
              </a:rPr>
              <a:t>State Diamond Trader (SDT)</a:t>
            </a:r>
          </a:p>
          <a:p>
            <a:pPr marL="187931" indent="-187931" algn="just" defTabSz="872137">
              <a:spcBef>
                <a:spcPts val="646"/>
              </a:spcBef>
              <a:buFont typeface="Arial" panose="020B0604020202020204" pitchFamily="34" charset="0"/>
              <a:buChar char="•"/>
              <a:defRPr/>
            </a:pPr>
            <a:r>
              <a:rPr lang="en-US" sz="1722" baseline="30000" dirty="0">
                <a:solidFill>
                  <a:prstClr val="black"/>
                </a:solidFill>
                <a:latin typeface="Century Gothic" panose="020B0502020202020204" pitchFamily="34" charset="0"/>
              </a:rPr>
              <a:t>PELCHEM</a:t>
            </a:r>
          </a:p>
          <a:p>
            <a:pPr marL="187931" indent="-187931" algn="just" defTabSz="872137">
              <a:spcBef>
                <a:spcPts val="646"/>
              </a:spcBef>
              <a:buFont typeface="Arial" panose="020B0604020202020204" pitchFamily="34" charset="0"/>
              <a:buChar char="•"/>
              <a:defRPr/>
            </a:pPr>
            <a:r>
              <a:rPr lang="en-US" sz="1722" baseline="30000" dirty="0">
                <a:solidFill>
                  <a:prstClr val="black"/>
                </a:solidFill>
                <a:latin typeface="Century Gothic" panose="020B0502020202020204" pitchFamily="34" charset="0"/>
              </a:rPr>
              <a:t>African Exploration Mining and Finance Corporation (AEMFC)</a:t>
            </a:r>
            <a:endParaRPr lang="en-ZA" sz="1722" baseline="30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7" name="Rounded Rectangle 6"/>
          <p:cNvSpPr/>
          <p:nvPr/>
        </p:nvSpPr>
        <p:spPr>
          <a:xfrm>
            <a:off x="7239518" y="838554"/>
            <a:ext cx="3822849" cy="1810780"/>
          </a:xfrm>
          <a:prstGeom prst="roundRect">
            <a:avLst/>
          </a:prstGeom>
          <a:solidFill>
            <a:schemeClr val="accent3">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defTabSz="872137">
              <a:defRPr/>
            </a:pPr>
            <a:r>
              <a:rPr lang="en-ZA" sz="1722" b="1" u="sng" baseline="300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REGULATION</a:t>
            </a:r>
          </a:p>
          <a:p>
            <a:pPr marL="187931" indent="-187931" algn="just" defTabSz="872137">
              <a:spcBef>
                <a:spcPts val="646"/>
              </a:spcBef>
              <a:buFont typeface="Arial" panose="020B0604020202020204" pitchFamily="34" charset="0"/>
              <a:buChar char="•"/>
              <a:defRPr/>
            </a:pPr>
            <a:r>
              <a:rPr lang="en-US" altLang="en-US" sz="1722" baseline="30000" dirty="0">
                <a:solidFill>
                  <a:prstClr val="black"/>
                </a:solidFill>
                <a:latin typeface="Century Gothic" panose="020B0502020202020204" pitchFamily="34" charset="0"/>
              </a:rPr>
              <a:t>National Energy Regulator  of South Africa (</a:t>
            </a:r>
            <a:r>
              <a:rPr lang="en-US" sz="1722" baseline="30000" dirty="0">
                <a:solidFill>
                  <a:prstClr val="black"/>
                </a:solidFill>
                <a:latin typeface="Century Gothic" panose="020B0502020202020204" pitchFamily="34" charset="0"/>
              </a:rPr>
              <a:t>NERSA)</a:t>
            </a:r>
          </a:p>
          <a:p>
            <a:pPr marL="187931" indent="-187931" algn="just" defTabSz="872137">
              <a:spcBef>
                <a:spcPts val="646"/>
              </a:spcBef>
              <a:buFont typeface="Arial" panose="020B0604020202020204" pitchFamily="34" charset="0"/>
              <a:buChar char="•"/>
              <a:defRPr/>
            </a:pPr>
            <a:r>
              <a:rPr lang="en-US" sz="1722" baseline="30000" dirty="0">
                <a:solidFill>
                  <a:prstClr val="black"/>
                </a:solidFill>
                <a:latin typeface="Century Gothic" panose="020B0502020202020204" pitchFamily="34" charset="0"/>
              </a:rPr>
              <a:t>South African Diamond &amp; Precious Metals Regulator (SADPMR)</a:t>
            </a:r>
          </a:p>
          <a:p>
            <a:pPr marL="187931" indent="-187931" algn="just" defTabSz="872137">
              <a:spcBef>
                <a:spcPts val="646"/>
              </a:spcBef>
              <a:buFont typeface="Arial" panose="020B0604020202020204" pitchFamily="34" charset="0"/>
              <a:buChar char="•"/>
              <a:defRPr/>
            </a:pPr>
            <a:r>
              <a:rPr lang="en-US" sz="1722" baseline="30000" dirty="0">
                <a:solidFill>
                  <a:prstClr val="black"/>
                </a:solidFill>
                <a:latin typeface="Century Gothic" panose="020B0502020202020204" pitchFamily="34" charset="0"/>
              </a:rPr>
              <a:t>South African Nuclear Regulator (NNR)</a:t>
            </a:r>
          </a:p>
          <a:p>
            <a:pPr marL="187931" indent="-187931" algn="just" defTabSz="872137">
              <a:spcBef>
                <a:spcPts val="646"/>
              </a:spcBef>
              <a:buFont typeface="Arial" panose="020B0604020202020204" pitchFamily="34" charset="0"/>
              <a:buChar char="•"/>
              <a:defRPr/>
            </a:pPr>
            <a:r>
              <a:rPr lang="en-US" sz="1722" baseline="30000" dirty="0">
                <a:solidFill>
                  <a:prstClr val="black"/>
                </a:solidFill>
                <a:latin typeface="Century Gothic" panose="020B0502020202020204" pitchFamily="34" charset="0"/>
              </a:rPr>
              <a:t>Petroleum Agency of South Africa (PASA)</a:t>
            </a:r>
            <a:endParaRPr lang="en-ZA" sz="1722" baseline="30000" dirty="0">
              <a:solidFill>
                <a:prstClr val="black"/>
              </a:solidFill>
              <a:latin typeface="Century Gothic" panose="020B0502020202020204" pitchFamily="34" charset="0"/>
            </a:endParaRPr>
          </a:p>
        </p:txBody>
      </p:sp>
      <p:sp>
        <p:nvSpPr>
          <p:cNvPr id="8" name="Rounded Rectangle 7"/>
          <p:cNvSpPr/>
          <p:nvPr/>
        </p:nvSpPr>
        <p:spPr>
          <a:xfrm>
            <a:off x="2765774" y="4587575"/>
            <a:ext cx="4053011" cy="1152000"/>
          </a:xfrm>
          <a:prstGeom prst="roundRect">
            <a:avLst/>
          </a:prstGeom>
          <a:solidFill>
            <a:schemeClr val="bg2">
              <a:lumMod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defTabSz="872137">
              <a:spcBef>
                <a:spcPts val="646"/>
              </a:spcBef>
              <a:defRPr/>
            </a:pPr>
            <a:r>
              <a:rPr lang="en-ZA" sz="1722" b="1" u="sng" baseline="30000" dirty="0">
                <a:solidFill>
                  <a:prstClr val="black"/>
                </a:solidFill>
                <a:latin typeface="Century Gothic" panose="020B0502020202020204" pitchFamily="34" charset="0"/>
              </a:rPr>
              <a:t>HEALTH AND SAFETY</a:t>
            </a:r>
          </a:p>
          <a:p>
            <a:pPr marL="187931" indent="-187931" algn="just" defTabSz="872137">
              <a:spcBef>
                <a:spcPts val="646"/>
              </a:spcBef>
              <a:buFont typeface="Arial" panose="020B0604020202020204" pitchFamily="34" charset="0"/>
              <a:buChar char="•"/>
              <a:defRPr/>
            </a:pPr>
            <a:r>
              <a:rPr lang="en-US" sz="1722" baseline="30000" dirty="0">
                <a:solidFill>
                  <a:prstClr val="black"/>
                </a:solidFill>
                <a:latin typeface="Century Gothic" panose="020B0502020202020204" pitchFamily="34" charset="0"/>
              </a:rPr>
              <a:t>Mine Health and Safety Council</a:t>
            </a:r>
          </a:p>
          <a:p>
            <a:pPr marL="187931" indent="-187931" algn="just" defTabSz="872137">
              <a:spcBef>
                <a:spcPts val="646"/>
              </a:spcBef>
              <a:buFont typeface="Arial" panose="020B0604020202020204" pitchFamily="34" charset="0"/>
              <a:buChar char="•"/>
              <a:defRPr/>
            </a:pPr>
            <a:r>
              <a:rPr lang="en-US" sz="1722" baseline="30000" dirty="0">
                <a:solidFill>
                  <a:prstClr val="black"/>
                </a:solidFill>
                <a:latin typeface="Century Gothic" panose="020B0502020202020204" pitchFamily="34" charset="0"/>
              </a:rPr>
              <a:t>National Radioactive Waste Disposal Institute (NRWDI)</a:t>
            </a:r>
            <a:endParaRPr lang="en-ZA" sz="1722" baseline="30000" dirty="0">
              <a:solidFill>
                <a:prstClr val="black"/>
              </a:solidFill>
              <a:latin typeface="Century Gothic" panose="020B0502020202020204" pitchFamily="34" charset="0"/>
            </a:endParaRPr>
          </a:p>
        </p:txBody>
      </p:sp>
      <p:sp>
        <p:nvSpPr>
          <p:cNvPr id="9" name="Rounded Rectangle 8"/>
          <p:cNvSpPr/>
          <p:nvPr/>
        </p:nvSpPr>
        <p:spPr>
          <a:xfrm>
            <a:off x="7376925" y="3090858"/>
            <a:ext cx="3822849" cy="2371926"/>
          </a:xfrm>
          <a:prstGeom prst="roundRect">
            <a:avLst/>
          </a:prstGeom>
          <a:solidFill>
            <a:srgbClr val="EDFFDD"/>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defTabSz="872137">
              <a:defRPr/>
            </a:pPr>
            <a:r>
              <a:rPr lang="en-ZA" sz="1722" b="1" u="sng" baseline="300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RESEARCH</a:t>
            </a:r>
          </a:p>
          <a:p>
            <a:pPr marL="187931" indent="-187931" algn="just" defTabSz="872137">
              <a:spcBef>
                <a:spcPts val="646"/>
              </a:spcBef>
              <a:buFont typeface="Arial" panose="020B0604020202020204" pitchFamily="34" charset="0"/>
              <a:buChar char="•"/>
              <a:defRPr/>
            </a:pPr>
            <a:r>
              <a:rPr lang="en-US" sz="1722" baseline="30000" dirty="0">
                <a:solidFill>
                  <a:prstClr val="black"/>
                </a:solidFill>
                <a:latin typeface="Century Gothic" panose="020B0502020202020204" pitchFamily="34" charset="0"/>
              </a:rPr>
              <a:t>MINTEK</a:t>
            </a:r>
          </a:p>
          <a:p>
            <a:pPr marL="187931" indent="-187931" algn="just" defTabSz="872137">
              <a:spcBef>
                <a:spcPts val="646"/>
              </a:spcBef>
              <a:buFont typeface="Arial" panose="020B0604020202020204" pitchFamily="34" charset="0"/>
              <a:buChar char="•"/>
              <a:defRPr/>
            </a:pPr>
            <a:r>
              <a:rPr lang="en-US" sz="1722" baseline="30000" dirty="0">
                <a:solidFill>
                  <a:prstClr val="black"/>
                </a:solidFill>
                <a:latin typeface="Century Gothic" panose="020B0502020202020204" pitchFamily="34" charset="0"/>
              </a:rPr>
              <a:t>NTP Radioisotopes (NTP)</a:t>
            </a:r>
          </a:p>
          <a:p>
            <a:pPr marL="187931" indent="-187931" algn="just" defTabSz="872137">
              <a:spcBef>
                <a:spcPts val="646"/>
              </a:spcBef>
              <a:buFont typeface="Arial" panose="020B0604020202020204" pitchFamily="34" charset="0"/>
              <a:buChar char="•"/>
              <a:defRPr/>
            </a:pPr>
            <a:r>
              <a:rPr lang="en-US" sz="1722" baseline="30000" dirty="0">
                <a:solidFill>
                  <a:prstClr val="black"/>
                </a:solidFill>
                <a:latin typeface="Century Gothic" panose="020B0502020202020204" pitchFamily="34" charset="0"/>
              </a:rPr>
              <a:t>South African National Energy Development Institute (SANEDI)</a:t>
            </a:r>
          </a:p>
          <a:p>
            <a:pPr marL="187931" indent="-187931" algn="just" defTabSz="872137">
              <a:spcBef>
                <a:spcPts val="646"/>
              </a:spcBef>
              <a:buFont typeface="Arial" panose="020B0604020202020204" pitchFamily="34" charset="0"/>
              <a:buChar char="•"/>
              <a:defRPr/>
            </a:pPr>
            <a:r>
              <a:rPr lang="en-US" sz="1722" baseline="30000" dirty="0">
                <a:solidFill>
                  <a:prstClr val="black"/>
                </a:solidFill>
                <a:latin typeface="Century Gothic" panose="020B0502020202020204" pitchFamily="34" charset="0"/>
              </a:rPr>
              <a:t>South African Nuclear Energy Corporation (NECSA)</a:t>
            </a:r>
          </a:p>
          <a:p>
            <a:pPr marL="187931" indent="-187931" algn="just" defTabSz="872137">
              <a:spcBef>
                <a:spcPts val="646"/>
              </a:spcBef>
              <a:buFont typeface="Arial" panose="020B0604020202020204" pitchFamily="34" charset="0"/>
              <a:buChar char="•"/>
              <a:defRPr/>
            </a:pPr>
            <a:r>
              <a:rPr lang="en-US" sz="1722" baseline="30000" dirty="0">
                <a:solidFill>
                  <a:prstClr val="black"/>
                </a:solidFill>
                <a:latin typeface="Century Gothic" panose="020B0502020202020204" pitchFamily="34" charset="0"/>
              </a:rPr>
              <a:t>Council for Geoscience (CGS)</a:t>
            </a:r>
          </a:p>
          <a:p>
            <a:pPr algn="just" defTabSz="872137">
              <a:spcBef>
                <a:spcPts val="646"/>
              </a:spcBef>
              <a:defRPr/>
            </a:pPr>
            <a:r>
              <a:rPr lang="en-US" sz="1722" baseline="30000" dirty="0">
                <a:solidFill>
                  <a:prstClr val="black"/>
                </a:solidFill>
                <a:latin typeface="Century Gothic" panose="020B0502020202020204" pitchFamily="34" charset="0"/>
              </a:rPr>
              <a:t>	</a:t>
            </a:r>
            <a:endParaRPr lang="en-ZA" sz="1722" baseline="30000" dirty="0">
              <a:solidFill>
                <a:prstClr val="black"/>
              </a:solidFill>
              <a:latin typeface="Century Gothic" panose="020B0502020202020204" pitchFamily="34" charset="0"/>
            </a:endParaRPr>
          </a:p>
        </p:txBody>
      </p:sp>
    </p:spTree>
    <p:extLst>
      <p:ext uri="{BB962C8B-B14F-4D97-AF65-F5344CB8AC3E}">
        <p14:creationId xmlns="" xmlns:p14="http://schemas.microsoft.com/office/powerpoint/2010/main" val="882882086"/>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nvGraphicFramePr>
        <p:xfrm>
          <a:off x="1409530" y="1710"/>
          <a:ext cx="1709" cy="1709"/>
        </p:xfrm>
        <a:graphic>
          <a:graphicData uri="http://schemas.openxmlformats.org/presentationml/2006/ole">
            <p:oleObj spid="_x0000_s1030" name="think-cell Slide" r:id="rId6" imgW="270" imgH="270" progId="">
              <p:embed/>
            </p:oleObj>
          </a:graphicData>
        </a:graphic>
      </p:graphicFrame>
      <p:sp>
        <p:nvSpPr>
          <p:cNvPr id="5" name="Rectangle 4" hidden="1"/>
          <p:cNvSpPr/>
          <p:nvPr>
            <p:custDataLst>
              <p:tags r:id="rId3"/>
            </p:custDataLst>
          </p:nvPr>
        </p:nvSpPr>
        <p:spPr>
          <a:xfrm>
            <a:off x="1407821" y="1"/>
            <a:ext cx="170852" cy="1708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872137" rtl="0" eaLnBrk="1" fontAlgn="auto" latinLnBrk="0" hangingPunct="1">
              <a:lnSpc>
                <a:spcPct val="100000"/>
              </a:lnSpc>
              <a:spcBef>
                <a:spcPts val="0"/>
              </a:spcBef>
              <a:spcAft>
                <a:spcPts val="0"/>
              </a:spcAft>
              <a:buClrTx/>
              <a:buSzTx/>
              <a:buFontTx/>
              <a:buNone/>
              <a:tabLst/>
              <a:defRPr/>
            </a:pPr>
            <a:endParaRPr kumimoji="0" lang="en-US" sz="2691"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sym typeface="Century Gothic" panose="020B0502020202020204" pitchFamily="34" charset="0"/>
            </a:endParaRPr>
          </a:p>
        </p:txBody>
      </p:sp>
      <p:sp>
        <p:nvSpPr>
          <p:cNvPr id="13" name="Rectangle 12"/>
          <p:cNvSpPr/>
          <p:nvPr/>
        </p:nvSpPr>
        <p:spPr>
          <a:xfrm>
            <a:off x="8126039" y="1486395"/>
            <a:ext cx="3410641" cy="4501077"/>
          </a:xfrm>
          <a:prstGeom prst="rect">
            <a:avLst/>
          </a:prstGeom>
          <a:solidFill>
            <a:srgbClr val="02A14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72137" rtl="0" eaLnBrk="1" fontAlgn="auto" latinLnBrk="0" hangingPunct="1">
              <a:lnSpc>
                <a:spcPct val="100000"/>
              </a:lnSpc>
              <a:spcBef>
                <a:spcPts val="0"/>
              </a:spcBef>
              <a:spcAft>
                <a:spcPts val="0"/>
              </a:spcAft>
              <a:buClrTx/>
              <a:buSzTx/>
              <a:buFontTx/>
              <a:buNone/>
              <a:tabLst/>
              <a:defRPr/>
            </a:pPr>
            <a:endParaRPr kumimoji="0" lang="en-ZA" sz="1718"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4476699" y="1478100"/>
            <a:ext cx="3341421" cy="4509371"/>
          </a:xfrm>
          <a:prstGeom prst="rect">
            <a:avLst/>
          </a:prstGeom>
          <a:solidFill>
            <a:srgbClr val="02A14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72137" rtl="0" eaLnBrk="1" fontAlgn="auto" latinLnBrk="0" hangingPunct="1">
              <a:lnSpc>
                <a:spcPct val="100000"/>
              </a:lnSpc>
              <a:spcBef>
                <a:spcPts val="0"/>
              </a:spcBef>
              <a:spcAft>
                <a:spcPts val="0"/>
              </a:spcAft>
              <a:buClrTx/>
              <a:buSzTx/>
              <a:buFontTx/>
              <a:buNone/>
              <a:tabLst/>
              <a:defRPr/>
            </a:pPr>
            <a:endParaRPr kumimoji="0" lang="en-ZA" sz="1718"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p:cNvSpPr/>
          <p:nvPr/>
        </p:nvSpPr>
        <p:spPr>
          <a:xfrm>
            <a:off x="2587436" y="1486395"/>
            <a:ext cx="1613360" cy="4501076"/>
          </a:xfrm>
          <a:prstGeom prst="rect">
            <a:avLst/>
          </a:prstGeom>
          <a:solidFill>
            <a:srgbClr val="02A14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72137" rtl="0" eaLnBrk="1" fontAlgn="auto" latinLnBrk="0" hangingPunct="1">
              <a:lnSpc>
                <a:spcPct val="100000"/>
              </a:lnSpc>
              <a:spcBef>
                <a:spcPts val="0"/>
              </a:spcBef>
              <a:spcAft>
                <a:spcPts val="0"/>
              </a:spcAft>
              <a:buClrTx/>
              <a:buSzTx/>
              <a:buFontTx/>
              <a:buNone/>
              <a:tabLst/>
              <a:defRPr/>
            </a:pPr>
            <a:endParaRPr kumimoji="0" lang="en-ZA" sz="1718"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2836005" y="274638"/>
            <a:ext cx="8438723" cy="628585"/>
          </a:xfrm>
          <a:solidFill>
            <a:srgbClr val="2AB27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8411" tIns="49205" rIns="98411" bIns="49205" rtlCol="0" anchor="ctr">
            <a:normAutofit/>
          </a:bodyPr>
          <a:lstStyle/>
          <a:p>
            <a:r>
              <a:rPr lang="en-US" sz="2152" dirty="0"/>
              <a:t>Key Initiatives and Targets that contributes to the MTSF priorities</a:t>
            </a:r>
            <a:endParaRPr lang="en-ZA" sz="2152"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2CCF23-A1DA-4706-BBB0-748FEC5356DD}" type="slidenum">
              <a:rPr kumimoji="0" lang="en-Z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Z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Rectangle 5"/>
          <p:cNvSpPr/>
          <p:nvPr/>
        </p:nvSpPr>
        <p:spPr>
          <a:xfrm>
            <a:off x="2836005" y="1009773"/>
            <a:ext cx="8438723" cy="390428"/>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marL="0" marR="0" lvl="0" indent="0" algn="ctr" defTabSz="984077" rtl="0" eaLnBrk="1" fontAlgn="auto" latinLnBrk="0" hangingPunct="1">
              <a:lnSpc>
                <a:spcPct val="100000"/>
              </a:lnSpc>
              <a:spcBef>
                <a:spcPts val="0"/>
              </a:spcBef>
              <a:spcAft>
                <a:spcPts val="0"/>
              </a:spcAft>
              <a:buClrTx/>
              <a:buSzTx/>
              <a:buFontTx/>
              <a:buNone/>
              <a:tabLst/>
              <a:defRPr/>
            </a:pPr>
            <a:r>
              <a:rPr kumimoji="0" lang="en-ZA" sz="1937" b="1" i="0" u="none" strike="noStrike" kern="0" cap="none" spc="0" normalizeH="0" baseline="0" noProof="0" dirty="0">
                <a:ln>
                  <a:noFill/>
                </a:ln>
                <a:solidFill>
                  <a:prstClr val="black"/>
                </a:solidFill>
                <a:effectLst/>
                <a:uLnTx/>
                <a:uFillTx/>
                <a:latin typeface="Calibri"/>
                <a:ea typeface="+mn-ea"/>
                <a:cs typeface="+mn-cs"/>
              </a:rPr>
              <a:t>MTSF PRIORITY 1 - </a:t>
            </a:r>
            <a:r>
              <a:rPr kumimoji="0" lang="en-US" sz="1937" b="1" i="0" u="none" strike="noStrike" kern="0" cap="none" spc="0" normalizeH="0" baseline="0" noProof="0" dirty="0">
                <a:ln>
                  <a:noFill/>
                </a:ln>
                <a:solidFill>
                  <a:prstClr val="black"/>
                </a:solidFill>
                <a:effectLst/>
                <a:uLnTx/>
                <a:uFillTx/>
                <a:latin typeface="Calibri"/>
                <a:ea typeface="+mn-ea"/>
                <a:cs typeface="+mn-cs"/>
              </a:rPr>
              <a:t>CAPABLE, ETHICAL AND DEVELOPMENTAL STATE</a:t>
            </a:r>
            <a:endParaRPr kumimoji="0" lang="en-GB" sz="1937" b="1" i="0" u="none" strike="noStrike" kern="0" cap="none" spc="0" normalizeH="0" baseline="0" noProof="0" dirty="0">
              <a:ln>
                <a:noFill/>
              </a:ln>
              <a:solidFill>
                <a:prstClr val="black"/>
              </a:solidFill>
              <a:effectLst/>
              <a:uLnTx/>
              <a:uFillTx/>
              <a:latin typeface="Calibri"/>
              <a:ea typeface="+mn-ea"/>
              <a:cs typeface="+mn-cs"/>
            </a:endParaRPr>
          </a:p>
        </p:txBody>
      </p:sp>
      <p:sp>
        <p:nvSpPr>
          <p:cNvPr id="7" name="Rectangle 6"/>
          <p:cNvSpPr/>
          <p:nvPr/>
        </p:nvSpPr>
        <p:spPr>
          <a:xfrm>
            <a:off x="4767840" y="2500964"/>
            <a:ext cx="2759137" cy="2078774"/>
          </a:xfrm>
          <a:prstGeom prst="rect">
            <a:avLst/>
          </a:prstGeom>
          <a:solidFill>
            <a:schemeClr val="bg1">
              <a:lumMod val="8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marL="93966" marR="0" lvl="0" indent="-93966" algn="l" defTabSz="9840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91" b="0" i="0" u="none" strike="noStrike" kern="0" cap="none" spc="0" normalizeH="0" baseline="0" noProof="0" dirty="0">
                <a:ln>
                  <a:noFill/>
                </a:ln>
                <a:solidFill>
                  <a:prstClr val="black"/>
                </a:solidFill>
                <a:effectLst/>
                <a:uLnTx/>
                <a:uFillTx/>
                <a:latin typeface="Calibri"/>
                <a:ea typeface="+mn-ea"/>
                <a:cs typeface="+mn-cs"/>
              </a:rPr>
              <a:t>Measures taken to eliminate wasteful, fruitless and irregular expenditure in the public sector</a:t>
            </a:r>
          </a:p>
          <a:p>
            <a:pPr marL="93966" marR="0" lvl="0" indent="-93966" algn="l" defTabSz="9840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91" b="0" i="0" u="none" strike="noStrike" kern="0" cap="none" spc="0" normalizeH="0" baseline="0" noProof="0" dirty="0">
                <a:ln>
                  <a:noFill/>
                </a:ln>
                <a:solidFill>
                  <a:prstClr val="black"/>
                </a:solidFill>
                <a:effectLst/>
                <a:uLnTx/>
                <a:uFillTx/>
                <a:latin typeface="Calibri"/>
                <a:ea typeface="+mn-ea"/>
                <a:cs typeface="+mn-cs"/>
              </a:rPr>
              <a:t>Programme to prevent and fight corruption in government</a:t>
            </a:r>
          </a:p>
          <a:p>
            <a:pPr marL="93966" marR="0" lvl="0" indent="-93966" algn="l" defTabSz="9840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91" b="0" i="0" u="none" strike="noStrike" kern="0" cap="none" spc="0" normalizeH="0" baseline="0" noProof="0" dirty="0">
                <a:ln>
                  <a:noFill/>
                </a:ln>
                <a:solidFill>
                  <a:prstClr val="black"/>
                </a:solidFill>
                <a:effectLst/>
                <a:uLnTx/>
                <a:uFillTx/>
                <a:latin typeface="Calibri"/>
                <a:ea typeface="+mn-ea"/>
                <a:cs typeface="+mn-cs"/>
              </a:rPr>
              <a:t>Develop and implement district/metro development model  (Contribute to the </a:t>
            </a:r>
            <a:r>
              <a:rPr kumimoji="0" lang="en-ZA" sz="1291" b="0" i="0" u="none" strike="noStrike" kern="0" cap="none" spc="0" normalizeH="0" baseline="0" noProof="0" dirty="0" err="1">
                <a:ln>
                  <a:noFill/>
                </a:ln>
                <a:solidFill>
                  <a:prstClr val="black"/>
                </a:solidFill>
                <a:effectLst/>
                <a:uLnTx/>
                <a:uFillTx/>
                <a:latin typeface="Calibri"/>
                <a:ea typeface="+mn-ea"/>
                <a:cs typeface="+mn-cs"/>
              </a:rPr>
              <a:t>Khauweleza</a:t>
            </a:r>
            <a:r>
              <a:rPr kumimoji="0" lang="en-ZA" sz="1291" b="0" i="0" u="none" strike="noStrike" kern="0" cap="none" spc="0" normalizeH="0" baseline="0" noProof="0" dirty="0">
                <a:ln>
                  <a:noFill/>
                </a:ln>
                <a:solidFill>
                  <a:prstClr val="black"/>
                </a:solidFill>
                <a:effectLst/>
                <a:uLnTx/>
                <a:uFillTx/>
                <a:latin typeface="Calibri"/>
                <a:ea typeface="+mn-ea"/>
                <a:cs typeface="+mn-cs"/>
              </a:rPr>
              <a:t> District Planning Model)</a:t>
            </a:r>
          </a:p>
          <a:p>
            <a:pPr marL="0" marR="0" lvl="0" indent="0" algn="l" defTabSz="984077" rtl="0" eaLnBrk="1" fontAlgn="auto" latinLnBrk="0" hangingPunct="1">
              <a:lnSpc>
                <a:spcPct val="100000"/>
              </a:lnSpc>
              <a:spcBef>
                <a:spcPts val="0"/>
              </a:spcBef>
              <a:spcAft>
                <a:spcPts val="0"/>
              </a:spcAft>
              <a:buClrTx/>
              <a:buSzTx/>
              <a:buFontTx/>
              <a:buNone/>
              <a:tabLst/>
              <a:defRPr/>
            </a:pPr>
            <a:endParaRPr kumimoji="0" lang="en-ZA" sz="1291" b="0" i="0" u="none" strike="noStrike" kern="0" cap="none" spc="0" normalizeH="0" baseline="0" noProof="0" dirty="0">
              <a:ln>
                <a:noFill/>
              </a:ln>
              <a:solidFill>
                <a:prstClr val="black"/>
              </a:solidFill>
              <a:effectLst/>
              <a:uLnTx/>
              <a:uFillTx/>
              <a:latin typeface="Calibri"/>
              <a:ea typeface="+mn-ea"/>
              <a:cs typeface="+mn-cs"/>
            </a:endParaRPr>
          </a:p>
        </p:txBody>
      </p:sp>
      <p:sp>
        <p:nvSpPr>
          <p:cNvPr id="8" name="Rectangle 7"/>
          <p:cNvSpPr/>
          <p:nvPr/>
        </p:nvSpPr>
        <p:spPr>
          <a:xfrm>
            <a:off x="2724292" y="2500964"/>
            <a:ext cx="1363115" cy="1085554"/>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marL="0" marR="0" lvl="0" indent="0" algn="ctr" defTabSz="984077" rtl="0" eaLnBrk="1" fontAlgn="auto" latinLnBrk="0" hangingPunct="1">
              <a:lnSpc>
                <a:spcPct val="100000"/>
              </a:lnSpc>
              <a:spcBef>
                <a:spcPts val="0"/>
              </a:spcBef>
              <a:spcAft>
                <a:spcPts val="0"/>
              </a:spcAft>
              <a:buClrTx/>
              <a:buSzTx/>
              <a:buFontTx/>
              <a:buNone/>
              <a:tabLst/>
              <a:defRPr/>
            </a:pPr>
            <a:r>
              <a:rPr kumimoji="0" lang="en-US" sz="1291" b="1" i="0" u="none" strike="noStrike" kern="0" cap="none" spc="0" normalizeH="0" baseline="0" noProof="0" dirty="0">
                <a:ln>
                  <a:noFill/>
                </a:ln>
                <a:solidFill>
                  <a:prstClr val="black"/>
                </a:solidFill>
                <a:effectLst/>
                <a:uLnTx/>
                <a:uFillTx/>
                <a:latin typeface="Calibri"/>
                <a:ea typeface="+mn-ea"/>
                <a:cs typeface="+mn-cs"/>
              </a:rPr>
              <a:t>SO6</a:t>
            </a:r>
            <a:r>
              <a:rPr kumimoji="0" lang="en-US" sz="1291" b="0" i="0" u="none" strike="noStrike" kern="0" cap="none" spc="0" normalizeH="0" baseline="0" noProof="0" dirty="0">
                <a:ln>
                  <a:noFill/>
                </a:ln>
                <a:solidFill>
                  <a:prstClr val="black"/>
                </a:solidFill>
                <a:effectLst/>
                <a:uLnTx/>
                <a:uFillTx/>
                <a:latin typeface="Calibri"/>
                <a:ea typeface="+mn-ea"/>
                <a:cs typeface="+mn-cs"/>
              </a:rPr>
              <a:t>: </a:t>
            </a:r>
          </a:p>
          <a:p>
            <a:pPr marL="0" marR="0" lvl="0" indent="0" algn="ctr" defTabSz="984077" rtl="0" eaLnBrk="1" fontAlgn="auto" latinLnBrk="0" hangingPunct="1">
              <a:lnSpc>
                <a:spcPct val="100000"/>
              </a:lnSpc>
              <a:spcBef>
                <a:spcPts val="0"/>
              </a:spcBef>
              <a:spcAft>
                <a:spcPts val="0"/>
              </a:spcAft>
              <a:buClrTx/>
              <a:buSzTx/>
              <a:buFontTx/>
              <a:buNone/>
              <a:tabLst/>
              <a:defRPr/>
            </a:pPr>
            <a:r>
              <a:rPr kumimoji="0" lang="en-US" sz="1291" b="0" i="0" u="none" strike="noStrike" kern="0" cap="none" spc="0" normalizeH="0" baseline="0" noProof="0" dirty="0">
                <a:ln>
                  <a:noFill/>
                </a:ln>
                <a:solidFill>
                  <a:prstClr val="black"/>
                </a:solidFill>
                <a:effectLst/>
                <a:uLnTx/>
                <a:uFillTx/>
                <a:latin typeface="Calibri"/>
                <a:ea typeface="+mn-ea"/>
                <a:cs typeface="+mn-cs"/>
              </a:rPr>
              <a:t>FUNCTIONAL, EFFICIENT AND INTEGRATED GOVERNMENT</a:t>
            </a:r>
            <a:endParaRPr kumimoji="0" lang="en-ZA" sz="1291" b="0" i="0" u="none" strike="noStrike" kern="0" cap="none" spc="0" normalizeH="0" baseline="0" noProof="0" dirty="0">
              <a:ln>
                <a:noFill/>
              </a:ln>
              <a:solidFill>
                <a:prstClr val="black"/>
              </a:solidFill>
              <a:effectLst/>
              <a:uLnTx/>
              <a:uFillTx/>
              <a:latin typeface="Calibri"/>
              <a:ea typeface="+mn-ea"/>
              <a:cs typeface="+mn-cs"/>
            </a:endParaRPr>
          </a:p>
        </p:txBody>
      </p:sp>
      <p:sp>
        <p:nvSpPr>
          <p:cNvPr id="9" name="Rectangle 8"/>
          <p:cNvSpPr/>
          <p:nvPr/>
        </p:nvSpPr>
        <p:spPr>
          <a:xfrm>
            <a:off x="8273071" y="1769078"/>
            <a:ext cx="3116575" cy="3554691"/>
          </a:xfrm>
          <a:prstGeom prst="rect">
            <a:avLst/>
          </a:prstGeom>
          <a:solidFill>
            <a:sysClr val="window" lastClr="FFFFFF">
              <a:lumMod val="95000"/>
            </a:sys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marL="246019" marR="0" lvl="0" indent="-246019" algn="just" defTabSz="9840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84" b="0" i="0" u="none" strike="noStrike" kern="0" cap="none" spc="0" normalizeH="0" baseline="0" noProof="0" dirty="0">
                <a:ln>
                  <a:noFill/>
                </a:ln>
                <a:solidFill>
                  <a:prstClr val="black"/>
                </a:solidFill>
                <a:effectLst/>
                <a:uLnTx/>
                <a:uFillTx/>
                <a:latin typeface="Calibri"/>
                <a:ea typeface="+mn-ea"/>
                <a:cs typeface="+mn-cs"/>
              </a:rPr>
              <a:t>100% elimination of wasteful and fruitless expenditure incrementally by 2024 </a:t>
            </a:r>
          </a:p>
          <a:p>
            <a:pPr marL="246019" marR="0" lvl="0" indent="-246019" algn="just" defTabSz="9840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84" b="0" i="0" u="none" strike="noStrike" kern="0" cap="none" spc="0" normalizeH="0" baseline="0" noProof="0" dirty="0">
                <a:ln>
                  <a:noFill/>
                </a:ln>
                <a:solidFill>
                  <a:prstClr val="black"/>
                </a:solidFill>
                <a:effectLst/>
                <a:uLnTx/>
                <a:uFillTx/>
                <a:latin typeface="Calibri"/>
                <a:ea typeface="+mn-ea"/>
                <a:cs typeface="+mn-cs"/>
              </a:rPr>
              <a:t>100% reduction of irregular expenditure incrementally from baseline of 2019 by 2024 </a:t>
            </a:r>
            <a:endParaRPr kumimoji="0" lang="en-ZA" sz="1184" b="0" i="0" u="none" strike="noStrike" kern="0" cap="none" spc="0" normalizeH="0" baseline="0" noProof="0" dirty="0">
              <a:ln>
                <a:noFill/>
              </a:ln>
              <a:solidFill>
                <a:prstClr val="black"/>
              </a:solidFill>
              <a:effectLst/>
              <a:uLnTx/>
              <a:uFillTx/>
              <a:latin typeface="Calibri"/>
              <a:ea typeface="+mn-ea"/>
              <a:cs typeface="+mn-cs"/>
            </a:endParaRPr>
          </a:p>
          <a:p>
            <a:pPr marL="246019" marR="0" lvl="0" indent="-246019" algn="just" defTabSz="9840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84" b="0" i="0" u="none" strike="noStrike" kern="0" cap="none" spc="0" normalizeH="0" baseline="0" noProof="0" dirty="0">
                <a:ln>
                  <a:noFill/>
                </a:ln>
                <a:solidFill>
                  <a:prstClr val="black"/>
                </a:solidFill>
                <a:effectLst/>
                <a:uLnTx/>
                <a:uFillTx/>
                <a:latin typeface="Calibri"/>
                <a:ea typeface="+mn-ea"/>
                <a:cs typeface="+mn-cs"/>
              </a:rPr>
              <a:t>Unqualified audit opinion for year under review</a:t>
            </a:r>
            <a:endParaRPr kumimoji="0" lang="en-ZA" sz="1184" b="0" i="0" u="none" strike="noStrike" kern="0" cap="none" spc="0" normalizeH="0" baseline="0" noProof="0" dirty="0">
              <a:ln>
                <a:noFill/>
              </a:ln>
              <a:solidFill>
                <a:prstClr val="black"/>
              </a:solidFill>
              <a:effectLst/>
              <a:uLnTx/>
              <a:uFillTx/>
              <a:latin typeface="Calibri"/>
              <a:ea typeface="+mn-ea"/>
              <a:cs typeface="+mn-cs"/>
            </a:endParaRPr>
          </a:p>
          <a:p>
            <a:pPr marL="246019" marR="0" lvl="0" indent="-246019" algn="just" defTabSz="9840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84" b="0" i="0" u="none" strike="noStrike" kern="0" cap="none" spc="0" normalizeH="0" baseline="0" noProof="0" dirty="0">
                <a:ln>
                  <a:noFill/>
                </a:ln>
                <a:solidFill>
                  <a:prstClr val="black"/>
                </a:solidFill>
                <a:effectLst/>
                <a:uLnTx/>
                <a:uFillTx/>
                <a:latin typeface="Calibri"/>
                <a:ea typeface="+mn-ea"/>
                <a:cs typeface="+mn-cs"/>
              </a:rPr>
              <a:t>95% resolution of reported incidents of corruption by 2024 via disciplinary and criminal interventions</a:t>
            </a:r>
            <a:endParaRPr kumimoji="0" lang="en-ZA" sz="1184" b="0" i="0" u="none" strike="noStrike" kern="0" cap="none" spc="0" normalizeH="0" baseline="0" noProof="0" dirty="0">
              <a:ln>
                <a:noFill/>
              </a:ln>
              <a:solidFill>
                <a:prstClr val="black"/>
              </a:solidFill>
              <a:effectLst/>
              <a:uLnTx/>
              <a:uFillTx/>
              <a:latin typeface="Calibri"/>
              <a:ea typeface="+mn-ea"/>
              <a:cs typeface="+mn-cs"/>
            </a:endParaRPr>
          </a:p>
          <a:p>
            <a:pPr marL="246019" marR="0" lvl="0" indent="-246019" algn="just" defTabSz="9840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184" b="0" i="0" u="none" strike="noStrike" kern="0" cap="none" spc="0" normalizeH="0" baseline="0" noProof="0" dirty="0">
                <a:ln>
                  <a:noFill/>
                </a:ln>
                <a:solidFill>
                  <a:prstClr val="black"/>
                </a:solidFill>
                <a:effectLst/>
                <a:uLnTx/>
                <a:uFillTx/>
                <a:latin typeface="Calibri"/>
                <a:ea typeface="+mn-ea"/>
                <a:cs typeface="+mn-cs"/>
              </a:rPr>
              <a:t>100% invoices paid within 30 days</a:t>
            </a:r>
          </a:p>
          <a:p>
            <a:pPr marL="246019" marR="0" lvl="0" indent="-246019" algn="just" defTabSz="9840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184" b="0" i="0" u="none" strike="noStrike" kern="0" cap="none" spc="0" normalizeH="0" baseline="0" noProof="0" dirty="0">
                <a:ln>
                  <a:noFill/>
                </a:ln>
                <a:solidFill>
                  <a:prstClr val="black"/>
                </a:solidFill>
                <a:effectLst/>
                <a:uLnTx/>
                <a:uFillTx/>
                <a:latin typeface="Calibri"/>
                <a:ea typeface="+mn-ea"/>
                <a:cs typeface="+mn-cs"/>
              </a:rPr>
              <a:t>5 annual reports for </a:t>
            </a:r>
            <a:r>
              <a:rPr lang="en-ZA" sz="1184" kern="0" dirty="0">
                <a:solidFill>
                  <a:prstClr val="black"/>
                </a:solidFill>
                <a:latin typeface="Calibri"/>
              </a:rPr>
              <a:t>the </a:t>
            </a:r>
            <a:r>
              <a:rPr kumimoji="0" lang="en-ZA" sz="1184" b="0" i="0" u="none" strike="noStrike" kern="0" cap="none" spc="0" normalizeH="0" baseline="0" noProof="0" dirty="0">
                <a:ln>
                  <a:noFill/>
                </a:ln>
                <a:solidFill>
                  <a:prstClr val="black"/>
                </a:solidFill>
                <a:effectLst/>
                <a:uLnTx/>
                <a:uFillTx/>
                <a:latin typeface="Calibri"/>
                <a:ea typeface="+mn-ea"/>
                <a:cs typeface="+mn-cs"/>
              </a:rPr>
              <a:t>department and </a:t>
            </a:r>
            <a:r>
              <a:rPr lang="en-ZA" sz="1184" kern="0" dirty="0">
                <a:solidFill>
                  <a:prstClr val="black"/>
                </a:solidFill>
                <a:latin typeface="Calibri"/>
              </a:rPr>
              <a:t>its </a:t>
            </a:r>
            <a:r>
              <a:rPr kumimoji="0" lang="en-ZA" sz="1184" b="0" i="0" u="none" strike="noStrike" kern="0" cap="none" spc="0" normalizeH="0" baseline="0" noProof="0" dirty="0">
                <a:ln>
                  <a:noFill/>
                </a:ln>
                <a:solidFill>
                  <a:prstClr val="black"/>
                </a:solidFill>
                <a:effectLst/>
                <a:uLnTx/>
                <a:uFillTx/>
                <a:latin typeface="Calibri"/>
                <a:ea typeface="+mn-ea"/>
                <a:cs typeface="+mn-cs"/>
              </a:rPr>
              <a:t> entities</a:t>
            </a:r>
          </a:p>
          <a:p>
            <a:pPr marL="246019" marR="0" lvl="0" indent="-246019" algn="just" defTabSz="9840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184" b="0" i="0" u="none" strike="noStrike" kern="0" cap="none" spc="0" normalizeH="0" baseline="0" noProof="0" dirty="0">
                <a:ln>
                  <a:noFill/>
                </a:ln>
                <a:solidFill>
                  <a:prstClr val="black"/>
                </a:solidFill>
                <a:effectLst/>
                <a:uLnTx/>
                <a:uFillTx/>
                <a:latin typeface="Calibri"/>
                <a:ea typeface="+mn-ea"/>
                <a:cs typeface="+mn-cs"/>
              </a:rPr>
              <a:t>Approved Strategic Plan and Annual Performance Plans </a:t>
            </a:r>
          </a:p>
          <a:p>
            <a:pPr marL="246019" marR="0" lvl="0" indent="-246019" algn="just" defTabSz="9840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184" b="0" i="0" u="none" strike="noStrike" kern="0" cap="none" spc="0" normalizeH="0" baseline="0" noProof="0" dirty="0">
                <a:ln>
                  <a:noFill/>
                </a:ln>
                <a:solidFill>
                  <a:prstClr val="black"/>
                </a:solidFill>
                <a:effectLst/>
                <a:uLnTx/>
                <a:uFillTx/>
                <a:latin typeface="Calibri"/>
                <a:ea typeface="+mn-ea"/>
                <a:cs typeface="+mn-cs"/>
              </a:rPr>
              <a:t>Enter into shareholder compact with schedule 2A SOEs</a:t>
            </a:r>
          </a:p>
          <a:p>
            <a:pPr marL="246019" marR="0" lvl="0" indent="-246019" algn="just" defTabSz="9840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184" b="0" i="0" u="none" strike="noStrike" kern="0" cap="none" spc="0" normalizeH="0" baseline="0" noProof="0" dirty="0">
                <a:ln>
                  <a:noFill/>
                </a:ln>
                <a:solidFill>
                  <a:prstClr val="black"/>
                </a:solidFill>
                <a:effectLst/>
                <a:uLnTx/>
                <a:uFillTx/>
                <a:latin typeface="Calibri"/>
                <a:ea typeface="+mn-ea"/>
                <a:cs typeface="+mn-cs"/>
              </a:rPr>
              <a:t>Approval of SOEs Annual Performance Plans</a:t>
            </a:r>
          </a:p>
        </p:txBody>
      </p:sp>
      <p:sp>
        <p:nvSpPr>
          <p:cNvPr id="10" name="TextBox 9"/>
          <p:cNvSpPr txBox="1"/>
          <p:nvPr/>
        </p:nvSpPr>
        <p:spPr>
          <a:xfrm>
            <a:off x="2943928" y="1524267"/>
            <a:ext cx="1149473" cy="489621"/>
          </a:xfrm>
          <a:prstGeom prst="rect">
            <a:avLst/>
          </a:prstGeom>
          <a:noFill/>
        </p:spPr>
        <p:txBody>
          <a:bodyPr wrap="square" rtlCol="0">
            <a:spAutoFit/>
          </a:bodyPr>
          <a:lstStyle/>
          <a:p>
            <a:pPr marL="0" marR="0" lvl="0" indent="0" algn="l" defTabSz="984077" rtl="0" eaLnBrk="1" fontAlgn="auto" latinLnBrk="0" hangingPunct="1">
              <a:lnSpc>
                <a:spcPct val="100000"/>
              </a:lnSpc>
              <a:spcBef>
                <a:spcPts val="0"/>
              </a:spcBef>
              <a:spcAft>
                <a:spcPts val="0"/>
              </a:spcAft>
              <a:buClrTx/>
              <a:buSzTx/>
              <a:buFontTx/>
              <a:buNone/>
              <a:tabLst/>
              <a:defRPr/>
            </a:pPr>
            <a:r>
              <a:rPr kumimoji="0" lang="en-US" sz="1291" b="1" i="0" u="none" strike="noStrike" kern="0" cap="none" spc="0" normalizeH="0" baseline="0" noProof="0" dirty="0">
                <a:ln>
                  <a:noFill/>
                </a:ln>
                <a:solidFill>
                  <a:prstClr val="black"/>
                </a:solidFill>
                <a:effectLst/>
                <a:uLnTx/>
                <a:uFillTx/>
                <a:latin typeface="Calibri"/>
                <a:ea typeface="+mn-ea"/>
                <a:cs typeface="+mn-cs"/>
              </a:rPr>
              <a:t>Strategic Outcome</a:t>
            </a:r>
            <a:endParaRPr kumimoji="0" lang="en-ZA" sz="1291" b="1" i="0" u="none" strike="noStrike" kern="0" cap="none" spc="0" normalizeH="0" baseline="0" noProof="0" dirty="0">
              <a:ln>
                <a:noFill/>
              </a:ln>
              <a:solidFill>
                <a:prstClr val="black"/>
              </a:solidFill>
              <a:effectLst/>
              <a:uLnTx/>
              <a:uFillTx/>
              <a:latin typeface="Calibri"/>
              <a:ea typeface="+mn-ea"/>
              <a:cs typeface="+mn-cs"/>
            </a:endParaRPr>
          </a:p>
        </p:txBody>
      </p:sp>
      <p:sp>
        <p:nvSpPr>
          <p:cNvPr id="11" name="TextBox 10"/>
          <p:cNvSpPr txBox="1"/>
          <p:nvPr/>
        </p:nvSpPr>
        <p:spPr>
          <a:xfrm>
            <a:off x="5337941" y="1486396"/>
            <a:ext cx="1109599" cy="290977"/>
          </a:xfrm>
          <a:prstGeom prst="rect">
            <a:avLst/>
          </a:prstGeom>
          <a:noFill/>
        </p:spPr>
        <p:txBody>
          <a:bodyPr wrap="none" rtlCol="0">
            <a:spAutoFit/>
          </a:bodyPr>
          <a:lstStyle/>
          <a:p>
            <a:pPr marL="0" marR="0" lvl="0" indent="0" algn="l" defTabSz="984077" rtl="0" eaLnBrk="1" fontAlgn="auto" latinLnBrk="0" hangingPunct="1">
              <a:lnSpc>
                <a:spcPct val="100000"/>
              </a:lnSpc>
              <a:spcBef>
                <a:spcPts val="0"/>
              </a:spcBef>
              <a:spcAft>
                <a:spcPts val="0"/>
              </a:spcAft>
              <a:buClrTx/>
              <a:buSzTx/>
              <a:buFontTx/>
              <a:buNone/>
              <a:tabLst/>
              <a:defRPr/>
            </a:pPr>
            <a:r>
              <a:rPr kumimoji="0" lang="en-US" sz="1291" b="1" i="0" u="none" strike="noStrike" kern="0" cap="none" spc="0" normalizeH="0" baseline="0" noProof="0" dirty="0">
                <a:ln>
                  <a:noFill/>
                </a:ln>
                <a:solidFill>
                  <a:prstClr val="black"/>
                </a:solidFill>
                <a:effectLst/>
                <a:uLnTx/>
                <a:uFillTx/>
                <a:latin typeface="Calibri"/>
                <a:ea typeface="+mn-ea"/>
                <a:cs typeface="+mn-cs"/>
              </a:rPr>
              <a:t>Interventions</a:t>
            </a:r>
            <a:endParaRPr kumimoji="0" lang="en-ZA" sz="1291" b="1" i="0" u="none" strike="noStrike" kern="0" cap="none" spc="0" normalizeH="0" baseline="0" noProof="0" dirty="0">
              <a:ln>
                <a:noFill/>
              </a:ln>
              <a:solidFill>
                <a:prstClr val="black"/>
              </a:solidFill>
              <a:effectLst/>
              <a:uLnTx/>
              <a:uFillTx/>
              <a:latin typeface="Calibri"/>
              <a:ea typeface="+mn-ea"/>
              <a:cs typeface="+mn-cs"/>
            </a:endParaRPr>
          </a:p>
        </p:txBody>
      </p:sp>
      <p:sp>
        <p:nvSpPr>
          <p:cNvPr id="12" name="TextBox 11"/>
          <p:cNvSpPr txBox="1"/>
          <p:nvPr/>
        </p:nvSpPr>
        <p:spPr>
          <a:xfrm>
            <a:off x="9157728" y="1478101"/>
            <a:ext cx="692818" cy="290977"/>
          </a:xfrm>
          <a:prstGeom prst="rect">
            <a:avLst/>
          </a:prstGeom>
          <a:noFill/>
        </p:spPr>
        <p:txBody>
          <a:bodyPr wrap="none" rtlCol="0">
            <a:spAutoFit/>
          </a:bodyPr>
          <a:lstStyle/>
          <a:p>
            <a:pPr marL="0" marR="0" lvl="0" indent="0" algn="l" defTabSz="984077" rtl="0" eaLnBrk="1" fontAlgn="auto" latinLnBrk="0" hangingPunct="1">
              <a:lnSpc>
                <a:spcPct val="100000"/>
              </a:lnSpc>
              <a:spcBef>
                <a:spcPts val="0"/>
              </a:spcBef>
              <a:spcAft>
                <a:spcPts val="0"/>
              </a:spcAft>
              <a:buClrTx/>
              <a:buSzTx/>
              <a:buFontTx/>
              <a:buNone/>
              <a:tabLst/>
              <a:defRPr/>
            </a:pPr>
            <a:r>
              <a:rPr kumimoji="0" lang="en-US" sz="1291" b="1" i="0" u="none" strike="noStrike" kern="0" cap="none" spc="0" normalizeH="0" baseline="0" noProof="0" dirty="0">
                <a:ln>
                  <a:noFill/>
                </a:ln>
                <a:solidFill>
                  <a:prstClr val="black"/>
                </a:solidFill>
                <a:effectLst/>
                <a:uLnTx/>
                <a:uFillTx/>
                <a:latin typeface="Calibri"/>
                <a:ea typeface="+mn-ea"/>
                <a:cs typeface="+mn-cs"/>
              </a:rPr>
              <a:t>Targets</a:t>
            </a:r>
            <a:endParaRPr kumimoji="0" lang="en-ZA" sz="1291" b="1" i="0" u="none" strike="noStrike" kern="0" cap="none" spc="0" normalizeH="0" baseline="0" noProof="0" dirty="0">
              <a:ln>
                <a:noFill/>
              </a:ln>
              <a:solidFill>
                <a:prstClr val="black"/>
              </a:solidFill>
              <a:effectLst/>
              <a:uLnTx/>
              <a:uFillTx/>
              <a:latin typeface="Calibri"/>
              <a:ea typeface="+mn-ea"/>
              <a:cs typeface="+mn-cs"/>
            </a:endParaRPr>
          </a:p>
        </p:txBody>
      </p:sp>
      <p:sp>
        <p:nvSpPr>
          <p:cNvPr id="16" name="Right Arrow 15"/>
          <p:cNvSpPr/>
          <p:nvPr/>
        </p:nvSpPr>
        <p:spPr>
          <a:xfrm>
            <a:off x="4223286" y="2952321"/>
            <a:ext cx="253411" cy="32516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72137" rtl="0" eaLnBrk="1" fontAlgn="auto" latinLnBrk="0" hangingPunct="1">
              <a:lnSpc>
                <a:spcPct val="100000"/>
              </a:lnSpc>
              <a:spcBef>
                <a:spcPts val="0"/>
              </a:spcBef>
              <a:spcAft>
                <a:spcPts val="0"/>
              </a:spcAft>
              <a:buClrTx/>
              <a:buSzTx/>
              <a:buFontTx/>
              <a:buNone/>
              <a:tabLst/>
              <a:defRPr/>
            </a:pPr>
            <a:endParaRPr kumimoji="0" lang="en-ZA" sz="1718" b="0" i="0" u="none" strike="noStrike" kern="1200" cap="none" spc="0" normalizeH="0" baseline="0" noProof="0">
              <a:ln>
                <a:noFill/>
              </a:ln>
              <a:solidFill>
                <a:prstClr val="white"/>
              </a:solidFill>
              <a:effectLst/>
              <a:uLnTx/>
              <a:uFillTx/>
              <a:latin typeface="Calibri"/>
              <a:ea typeface="+mn-ea"/>
              <a:cs typeface="+mn-cs"/>
            </a:endParaRPr>
          </a:p>
        </p:txBody>
      </p:sp>
      <p:sp>
        <p:nvSpPr>
          <p:cNvPr id="18" name="Right Arrow 17"/>
          <p:cNvSpPr/>
          <p:nvPr/>
        </p:nvSpPr>
        <p:spPr>
          <a:xfrm>
            <a:off x="7836981" y="2952322"/>
            <a:ext cx="253411" cy="32516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72137" rtl="0" eaLnBrk="1" fontAlgn="auto" latinLnBrk="0" hangingPunct="1">
              <a:lnSpc>
                <a:spcPct val="100000"/>
              </a:lnSpc>
              <a:spcBef>
                <a:spcPts val="0"/>
              </a:spcBef>
              <a:spcAft>
                <a:spcPts val="0"/>
              </a:spcAft>
              <a:buClrTx/>
              <a:buSzTx/>
              <a:buFontTx/>
              <a:buNone/>
              <a:tabLst/>
              <a:defRPr/>
            </a:pPr>
            <a:endParaRPr kumimoji="0" lang="en-ZA" sz="1718"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 xmlns:p14="http://schemas.microsoft.com/office/powerpoint/2010/main" val="1298429473"/>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nvGraphicFramePr>
        <p:xfrm>
          <a:off x="1409530" y="1710"/>
          <a:ext cx="1709" cy="1709"/>
        </p:xfrm>
        <a:graphic>
          <a:graphicData uri="http://schemas.openxmlformats.org/presentationml/2006/ole">
            <p:oleObj spid="_x0000_s2054" name="think-cell Slide" r:id="rId6" imgW="270" imgH="270" progId="">
              <p:embed/>
            </p:oleObj>
          </a:graphicData>
        </a:graphic>
      </p:graphicFrame>
      <p:sp>
        <p:nvSpPr>
          <p:cNvPr id="5" name="Rectangle 4" hidden="1"/>
          <p:cNvSpPr/>
          <p:nvPr>
            <p:custDataLst>
              <p:tags r:id="rId3"/>
            </p:custDataLst>
          </p:nvPr>
        </p:nvSpPr>
        <p:spPr>
          <a:xfrm>
            <a:off x="1407821" y="1"/>
            <a:ext cx="170852" cy="1708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872137">
              <a:defRPr/>
            </a:pPr>
            <a:endParaRPr lang="en-US" sz="2152" b="1" dirty="0">
              <a:solidFill>
                <a:prstClr val="white"/>
              </a:solidFill>
              <a:latin typeface="Century Gothic" panose="020B0502020202020204" pitchFamily="34" charset="0"/>
              <a:sym typeface="Century Gothic" panose="020B0502020202020204" pitchFamily="34" charset="0"/>
            </a:endParaRPr>
          </a:p>
        </p:txBody>
      </p:sp>
      <p:sp>
        <p:nvSpPr>
          <p:cNvPr id="17" name="Rectangle 16"/>
          <p:cNvSpPr/>
          <p:nvPr/>
        </p:nvSpPr>
        <p:spPr>
          <a:xfrm>
            <a:off x="8565106" y="1504200"/>
            <a:ext cx="3148689" cy="4382874"/>
          </a:xfrm>
          <a:prstGeom prst="rect">
            <a:avLst/>
          </a:prstGeom>
          <a:solidFill>
            <a:srgbClr val="02A14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2137">
              <a:defRPr/>
            </a:pPr>
            <a:endParaRPr lang="en-ZA" sz="1718">
              <a:solidFill>
                <a:prstClr val="white"/>
              </a:solidFill>
              <a:latin typeface="Calibri"/>
            </a:endParaRPr>
          </a:p>
        </p:txBody>
      </p:sp>
      <p:sp>
        <p:nvSpPr>
          <p:cNvPr id="18" name="Rectangle 17"/>
          <p:cNvSpPr/>
          <p:nvPr/>
        </p:nvSpPr>
        <p:spPr>
          <a:xfrm>
            <a:off x="4383272" y="1504200"/>
            <a:ext cx="3889267" cy="4382874"/>
          </a:xfrm>
          <a:prstGeom prst="rect">
            <a:avLst/>
          </a:prstGeom>
          <a:solidFill>
            <a:srgbClr val="02A14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2137">
              <a:defRPr/>
            </a:pPr>
            <a:endParaRPr lang="en-ZA" sz="1718">
              <a:solidFill>
                <a:prstClr val="white"/>
              </a:solidFill>
              <a:latin typeface="Calibri"/>
            </a:endParaRPr>
          </a:p>
        </p:txBody>
      </p:sp>
      <p:sp>
        <p:nvSpPr>
          <p:cNvPr id="19" name="Rectangle 18"/>
          <p:cNvSpPr/>
          <p:nvPr/>
        </p:nvSpPr>
        <p:spPr>
          <a:xfrm>
            <a:off x="2459187" y="1504200"/>
            <a:ext cx="1613360" cy="4382874"/>
          </a:xfrm>
          <a:prstGeom prst="rect">
            <a:avLst/>
          </a:prstGeom>
          <a:solidFill>
            <a:srgbClr val="02A14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2137">
              <a:defRPr/>
            </a:pPr>
            <a:endParaRPr lang="en-ZA" sz="1718">
              <a:solidFill>
                <a:prstClr val="white"/>
              </a:solidFill>
              <a:latin typeface="Calibri"/>
            </a:endParaRPr>
          </a:p>
        </p:txBody>
      </p:sp>
      <p:sp>
        <p:nvSpPr>
          <p:cNvPr id="2" name="Title 1"/>
          <p:cNvSpPr>
            <a:spLocks noGrp="1"/>
          </p:cNvSpPr>
          <p:nvPr>
            <p:ph type="title"/>
          </p:nvPr>
        </p:nvSpPr>
        <p:spPr>
          <a:xfrm>
            <a:off x="2895966" y="169708"/>
            <a:ext cx="8438723" cy="628585"/>
          </a:xfrm>
          <a:solidFill>
            <a:srgbClr val="2AB27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8411" tIns="49205" rIns="98411" bIns="49205" rtlCol="0" anchor="ctr">
            <a:normAutofit/>
          </a:bodyPr>
          <a:lstStyle/>
          <a:p>
            <a:r>
              <a:rPr lang="en-US" sz="2152" dirty="0"/>
              <a:t>Key Initiatives and Targets that contributes to the MTSF priorities</a:t>
            </a:r>
            <a:endParaRPr lang="en-ZA" sz="2152" dirty="0"/>
          </a:p>
        </p:txBody>
      </p:sp>
      <p:sp>
        <p:nvSpPr>
          <p:cNvPr id="3" name="Slide Number Placeholder 2"/>
          <p:cNvSpPr>
            <a:spLocks noGrp="1"/>
          </p:cNvSpPr>
          <p:nvPr>
            <p:ph type="sldNum" sz="quarter" idx="12"/>
          </p:nvPr>
        </p:nvSpPr>
        <p:spPr/>
        <p:txBody>
          <a:bodyPr/>
          <a:lstStyle/>
          <a:p>
            <a:fld id="{6A2CCF23-A1DA-4706-BBB0-748FEC5356DD}" type="slidenum">
              <a:rPr lang="en-ZA" smtClean="0">
                <a:solidFill>
                  <a:prstClr val="black">
                    <a:tint val="75000"/>
                  </a:prstClr>
                </a:solidFill>
              </a:rPr>
              <a:pPr/>
              <a:t>38</a:t>
            </a:fld>
            <a:endParaRPr lang="en-ZA" dirty="0">
              <a:solidFill>
                <a:prstClr val="black">
                  <a:tint val="75000"/>
                </a:prstClr>
              </a:solidFill>
            </a:endParaRPr>
          </a:p>
        </p:txBody>
      </p:sp>
      <p:sp>
        <p:nvSpPr>
          <p:cNvPr id="7" name="Rectangle 6"/>
          <p:cNvSpPr/>
          <p:nvPr/>
        </p:nvSpPr>
        <p:spPr>
          <a:xfrm>
            <a:off x="2865985" y="974070"/>
            <a:ext cx="8438723" cy="390428"/>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defTabSz="984077">
              <a:defRPr/>
            </a:pPr>
            <a:r>
              <a:rPr lang="en-ZA" sz="1937" b="1" kern="0" dirty="0">
                <a:solidFill>
                  <a:prstClr val="black"/>
                </a:solidFill>
                <a:latin typeface="Calibri"/>
              </a:rPr>
              <a:t>MTSF PRIORITY 2 - ECONOMIC TRANSFORMATION AND JOB BREATION</a:t>
            </a:r>
          </a:p>
        </p:txBody>
      </p:sp>
      <p:sp>
        <p:nvSpPr>
          <p:cNvPr id="8" name="Rectangle 7"/>
          <p:cNvSpPr/>
          <p:nvPr/>
        </p:nvSpPr>
        <p:spPr>
          <a:xfrm>
            <a:off x="4507501" y="2058668"/>
            <a:ext cx="3578775" cy="1880130"/>
          </a:xfrm>
          <a:prstGeom prst="rect">
            <a:avLst/>
          </a:prstGeom>
          <a:solidFill>
            <a:schemeClr val="bg1">
              <a:lumMod val="8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marL="93966" indent="-93966" defTabSz="984077">
              <a:buFont typeface="Arial" panose="020B0604020202020204" pitchFamily="34" charset="0"/>
              <a:buChar char="•"/>
              <a:defRPr/>
            </a:pPr>
            <a:r>
              <a:rPr lang="en-ZA" sz="1291" kern="0" dirty="0">
                <a:solidFill>
                  <a:prstClr val="black"/>
                </a:solidFill>
                <a:latin typeface="Calibri"/>
              </a:rPr>
              <a:t>Ensure the macroeconomic policy alignment and coherence</a:t>
            </a:r>
          </a:p>
          <a:p>
            <a:pPr marL="93966" indent="-93966" defTabSz="984077">
              <a:buFont typeface="Arial" panose="020B0604020202020204" pitchFamily="34" charset="0"/>
              <a:buChar char="•"/>
              <a:defRPr/>
            </a:pPr>
            <a:r>
              <a:rPr lang="en-US" sz="1291" kern="0" dirty="0">
                <a:solidFill>
                  <a:prstClr val="black"/>
                </a:solidFill>
                <a:latin typeface="Calibri"/>
              </a:rPr>
              <a:t>Accelerate delivery through transformative innovation- Operation Phakisa Mining Lab- </a:t>
            </a:r>
            <a:r>
              <a:rPr lang="en-US" sz="1291" kern="0" dirty="0" err="1">
                <a:solidFill>
                  <a:prstClr val="black"/>
                </a:solidFill>
                <a:latin typeface="Calibri"/>
              </a:rPr>
              <a:t>galvanising</a:t>
            </a:r>
            <a:r>
              <a:rPr lang="en-US" sz="1291" kern="0" dirty="0">
                <a:solidFill>
                  <a:prstClr val="black"/>
                </a:solidFill>
                <a:latin typeface="Calibri"/>
              </a:rPr>
              <a:t> growth, investment and employment creation along the mining value chain and mining-related communities</a:t>
            </a:r>
            <a:endParaRPr lang="en-ZA" sz="1291" kern="0" dirty="0">
              <a:solidFill>
                <a:prstClr val="black"/>
              </a:solidFill>
              <a:latin typeface="Calibri"/>
            </a:endParaRPr>
          </a:p>
          <a:p>
            <a:pPr defTabSz="984077">
              <a:defRPr/>
            </a:pPr>
            <a:endParaRPr lang="en-ZA" sz="1291" kern="0" dirty="0">
              <a:solidFill>
                <a:prstClr val="black"/>
              </a:solidFill>
              <a:latin typeface="Calibri"/>
            </a:endParaRPr>
          </a:p>
          <a:p>
            <a:pPr defTabSz="984077">
              <a:defRPr/>
            </a:pPr>
            <a:endParaRPr lang="en-ZA" sz="1291" kern="0" dirty="0">
              <a:solidFill>
                <a:prstClr val="black"/>
              </a:solidFill>
              <a:latin typeface="Calibri"/>
            </a:endParaRPr>
          </a:p>
        </p:txBody>
      </p:sp>
      <p:sp>
        <p:nvSpPr>
          <p:cNvPr id="9" name="Rectangle 8"/>
          <p:cNvSpPr/>
          <p:nvPr/>
        </p:nvSpPr>
        <p:spPr>
          <a:xfrm>
            <a:off x="2577228" y="2296667"/>
            <a:ext cx="1340231" cy="1085554"/>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defTabSz="984077">
              <a:defRPr/>
            </a:pPr>
            <a:r>
              <a:rPr lang="en-US" sz="1291" b="1" kern="0" dirty="0">
                <a:solidFill>
                  <a:prstClr val="black"/>
                </a:solidFill>
                <a:latin typeface="Calibri"/>
              </a:rPr>
              <a:t>SO1</a:t>
            </a:r>
            <a:r>
              <a:rPr lang="en-US" sz="1291" kern="0" dirty="0">
                <a:solidFill>
                  <a:prstClr val="black"/>
                </a:solidFill>
                <a:latin typeface="Calibri"/>
              </a:rPr>
              <a:t>: </a:t>
            </a:r>
          </a:p>
          <a:p>
            <a:pPr algn="ctr" defTabSz="984077">
              <a:defRPr/>
            </a:pPr>
            <a:r>
              <a:rPr lang="en-US" sz="1291" kern="0" dirty="0">
                <a:solidFill>
                  <a:prstClr val="black"/>
                </a:solidFill>
                <a:latin typeface="Calibri"/>
              </a:rPr>
              <a:t>INVESTING IN ACCELERATED INCLUSIVE GROWTH</a:t>
            </a:r>
            <a:endParaRPr lang="en-ZA" sz="1291" kern="0" dirty="0">
              <a:solidFill>
                <a:prstClr val="black"/>
              </a:solidFill>
              <a:latin typeface="Calibri"/>
            </a:endParaRPr>
          </a:p>
        </p:txBody>
      </p:sp>
      <p:sp>
        <p:nvSpPr>
          <p:cNvPr id="10" name="Rectangle 9"/>
          <p:cNvSpPr/>
          <p:nvPr/>
        </p:nvSpPr>
        <p:spPr>
          <a:xfrm>
            <a:off x="8722749" y="2058668"/>
            <a:ext cx="2848149" cy="1681486"/>
          </a:xfrm>
          <a:prstGeom prst="rect">
            <a:avLst/>
          </a:prstGeom>
          <a:solidFill>
            <a:sysClr val="window" lastClr="FFFFFF">
              <a:lumMod val="95000"/>
            </a:sys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marL="285750" indent="-285750" defTabSz="984077">
              <a:buFont typeface="Arial" panose="020B0604020202020204" pitchFamily="34" charset="0"/>
              <a:buChar char="•"/>
              <a:defRPr/>
            </a:pPr>
            <a:r>
              <a:rPr lang="en-ZA" sz="1291" kern="0" dirty="0">
                <a:solidFill>
                  <a:prstClr val="black"/>
                </a:solidFill>
                <a:latin typeface="Calibri"/>
              </a:rPr>
              <a:t>Framework for a just transition to a low carbon economy developed and implemented by 2022</a:t>
            </a:r>
          </a:p>
          <a:p>
            <a:pPr marL="285750" indent="-285750" defTabSz="984077">
              <a:buFont typeface="Arial" panose="020B0604020202020204" pitchFamily="34" charset="0"/>
              <a:buChar char="•"/>
              <a:defRPr/>
            </a:pPr>
            <a:r>
              <a:rPr lang="en-ZA" sz="1291" kern="0" dirty="0">
                <a:solidFill>
                  <a:prstClr val="black"/>
                </a:solidFill>
              </a:rPr>
              <a:t>50 investment promotion events</a:t>
            </a:r>
          </a:p>
          <a:p>
            <a:pPr marL="285750" indent="-285750" defTabSz="984077">
              <a:buFont typeface="Arial" panose="020B0604020202020204" pitchFamily="34" charset="0"/>
              <a:buChar char="•"/>
              <a:defRPr/>
            </a:pPr>
            <a:r>
              <a:rPr lang="en-US" sz="1291" kern="0" dirty="0">
                <a:solidFill>
                  <a:prstClr val="black"/>
                </a:solidFill>
                <a:latin typeface="Calibri"/>
              </a:rPr>
              <a:t>Increase in the number of direct jobs created as per investment, with up to 34 000 additional jobs created over the MTSF</a:t>
            </a:r>
            <a:endParaRPr lang="en-ZA" sz="1291" kern="0" dirty="0">
              <a:solidFill>
                <a:prstClr val="black"/>
              </a:solidFill>
              <a:latin typeface="Calibri"/>
            </a:endParaRPr>
          </a:p>
        </p:txBody>
      </p:sp>
      <p:sp>
        <p:nvSpPr>
          <p:cNvPr id="11" name="TextBox 10"/>
          <p:cNvSpPr txBox="1"/>
          <p:nvPr/>
        </p:nvSpPr>
        <p:spPr>
          <a:xfrm>
            <a:off x="2795377" y="1681410"/>
            <a:ext cx="1149473" cy="489621"/>
          </a:xfrm>
          <a:prstGeom prst="rect">
            <a:avLst/>
          </a:prstGeom>
          <a:noFill/>
        </p:spPr>
        <p:txBody>
          <a:bodyPr wrap="square" rtlCol="0">
            <a:spAutoFit/>
          </a:bodyPr>
          <a:lstStyle/>
          <a:p>
            <a:pPr defTabSz="984077">
              <a:defRPr/>
            </a:pPr>
            <a:r>
              <a:rPr lang="en-US" sz="1291" b="1" kern="0" dirty="0">
                <a:solidFill>
                  <a:prstClr val="black"/>
                </a:solidFill>
                <a:latin typeface="Calibri"/>
              </a:rPr>
              <a:t>Strategic Outcome</a:t>
            </a:r>
            <a:endParaRPr lang="en-ZA" sz="1291" b="1" kern="0" dirty="0">
              <a:solidFill>
                <a:prstClr val="black"/>
              </a:solidFill>
              <a:latin typeface="Calibri"/>
            </a:endParaRPr>
          </a:p>
        </p:txBody>
      </p:sp>
      <p:sp>
        <p:nvSpPr>
          <p:cNvPr id="12" name="TextBox 11"/>
          <p:cNvSpPr txBox="1"/>
          <p:nvPr/>
        </p:nvSpPr>
        <p:spPr>
          <a:xfrm>
            <a:off x="5604054" y="1735756"/>
            <a:ext cx="1109599" cy="290977"/>
          </a:xfrm>
          <a:prstGeom prst="rect">
            <a:avLst/>
          </a:prstGeom>
          <a:noFill/>
        </p:spPr>
        <p:txBody>
          <a:bodyPr wrap="none" rtlCol="0">
            <a:spAutoFit/>
          </a:bodyPr>
          <a:lstStyle/>
          <a:p>
            <a:pPr defTabSz="984077">
              <a:defRPr/>
            </a:pPr>
            <a:r>
              <a:rPr lang="en-US" sz="1291" b="1" kern="0" dirty="0">
                <a:solidFill>
                  <a:prstClr val="black"/>
                </a:solidFill>
                <a:latin typeface="Calibri"/>
              </a:rPr>
              <a:t>Interventions</a:t>
            </a:r>
            <a:endParaRPr lang="en-ZA" sz="1291" b="1" kern="0" dirty="0">
              <a:solidFill>
                <a:prstClr val="black"/>
              </a:solidFill>
              <a:latin typeface="Calibri"/>
            </a:endParaRPr>
          </a:p>
        </p:txBody>
      </p:sp>
      <p:sp>
        <p:nvSpPr>
          <p:cNvPr id="13" name="TextBox 12"/>
          <p:cNvSpPr txBox="1"/>
          <p:nvPr/>
        </p:nvSpPr>
        <p:spPr>
          <a:xfrm>
            <a:off x="9613007" y="1735756"/>
            <a:ext cx="692818" cy="290977"/>
          </a:xfrm>
          <a:prstGeom prst="rect">
            <a:avLst/>
          </a:prstGeom>
          <a:noFill/>
        </p:spPr>
        <p:txBody>
          <a:bodyPr wrap="none" rtlCol="0">
            <a:spAutoFit/>
          </a:bodyPr>
          <a:lstStyle/>
          <a:p>
            <a:pPr defTabSz="984077">
              <a:defRPr/>
            </a:pPr>
            <a:r>
              <a:rPr lang="en-US" sz="1291" b="1" kern="0" dirty="0">
                <a:solidFill>
                  <a:prstClr val="black"/>
                </a:solidFill>
                <a:latin typeface="Calibri"/>
              </a:rPr>
              <a:t>Targets</a:t>
            </a:r>
            <a:endParaRPr lang="en-ZA" sz="1291" b="1" kern="0" dirty="0">
              <a:solidFill>
                <a:prstClr val="black"/>
              </a:solidFill>
              <a:latin typeface="Calibri"/>
            </a:endParaRPr>
          </a:p>
        </p:txBody>
      </p:sp>
      <p:sp>
        <p:nvSpPr>
          <p:cNvPr id="14" name="Rectangle 13"/>
          <p:cNvSpPr/>
          <p:nvPr/>
        </p:nvSpPr>
        <p:spPr>
          <a:xfrm>
            <a:off x="2570399" y="4572735"/>
            <a:ext cx="1340231" cy="1085554"/>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defTabSz="984077">
              <a:defRPr/>
            </a:pPr>
            <a:r>
              <a:rPr lang="en-US" sz="1291" b="1" kern="0" dirty="0">
                <a:solidFill>
                  <a:prstClr val="black"/>
                </a:solidFill>
                <a:latin typeface="Calibri"/>
              </a:rPr>
              <a:t>SO2</a:t>
            </a:r>
            <a:r>
              <a:rPr lang="en-US" sz="1291" kern="0" dirty="0">
                <a:solidFill>
                  <a:prstClr val="black"/>
                </a:solidFill>
                <a:latin typeface="Calibri"/>
              </a:rPr>
              <a:t>:</a:t>
            </a:r>
          </a:p>
          <a:p>
            <a:pPr algn="ctr" defTabSz="984077">
              <a:defRPr/>
            </a:pPr>
            <a:r>
              <a:rPr lang="en-US" sz="1291" kern="0" dirty="0">
                <a:solidFill>
                  <a:prstClr val="black"/>
                </a:solidFill>
                <a:latin typeface="Calibri"/>
              </a:rPr>
              <a:t>INDUSTRIALISATION, LOCALISATION AND EXPORTS</a:t>
            </a:r>
            <a:endParaRPr lang="en-ZA" sz="1291" kern="0" dirty="0">
              <a:solidFill>
                <a:prstClr val="black"/>
              </a:solidFill>
              <a:latin typeface="Calibri"/>
            </a:endParaRPr>
          </a:p>
        </p:txBody>
      </p:sp>
      <p:sp>
        <p:nvSpPr>
          <p:cNvPr id="15" name="Rectangle 14"/>
          <p:cNvSpPr/>
          <p:nvPr/>
        </p:nvSpPr>
        <p:spPr>
          <a:xfrm>
            <a:off x="4497746" y="4456801"/>
            <a:ext cx="3578775" cy="1085554"/>
          </a:xfrm>
          <a:prstGeom prst="rect">
            <a:avLst/>
          </a:prstGeom>
          <a:solidFill>
            <a:schemeClr val="bg1">
              <a:lumMod val="8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marL="93966" indent="-93966" defTabSz="984077">
              <a:buFont typeface="Arial" panose="020B0604020202020204" pitchFamily="34" charset="0"/>
              <a:buChar char="•"/>
              <a:defRPr/>
            </a:pPr>
            <a:r>
              <a:rPr lang="en-US" sz="1291" kern="0" dirty="0">
                <a:solidFill>
                  <a:prstClr val="black"/>
                </a:solidFill>
                <a:latin typeface="Calibri"/>
              </a:rPr>
              <a:t>Create a conducive environment that enables national priority sectors to support </a:t>
            </a:r>
            <a:r>
              <a:rPr lang="en-US" sz="1291" kern="0" dirty="0" err="1">
                <a:solidFill>
                  <a:prstClr val="black"/>
                </a:solidFill>
                <a:latin typeface="Calibri"/>
              </a:rPr>
              <a:t>industrialisation</a:t>
            </a:r>
            <a:r>
              <a:rPr lang="en-US" sz="1291" kern="0" dirty="0">
                <a:solidFill>
                  <a:prstClr val="black"/>
                </a:solidFill>
                <a:latin typeface="Calibri"/>
              </a:rPr>
              <a:t> and </a:t>
            </a:r>
            <a:r>
              <a:rPr lang="en-US" sz="1291" kern="0" dirty="0" err="1">
                <a:solidFill>
                  <a:prstClr val="black"/>
                </a:solidFill>
                <a:latin typeface="Calibri"/>
              </a:rPr>
              <a:t>localisation</a:t>
            </a:r>
            <a:r>
              <a:rPr lang="en-US" sz="1291" kern="0" dirty="0">
                <a:solidFill>
                  <a:prstClr val="black"/>
                </a:solidFill>
                <a:latin typeface="Calibri"/>
              </a:rPr>
              <a:t>, leading to increased exports, employment, and youth- and women-owned SMME participation</a:t>
            </a:r>
            <a:endParaRPr lang="en-ZA" sz="1291" kern="0" dirty="0">
              <a:solidFill>
                <a:prstClr val="black"/>
              </a:solidFill>
              <a:latin typeface="Calibri"/>
            </a:endParaRPr>
          </a:p>
        </p:txBody>
      </p:sp>
      <p:sp>
        <p:nvSpPr>
          <p:cNvPr id="16" name="Rectangle 15"/>
          <p:cNvSpPr/>
          <p:nvPr/>
        </p:nvSpPr>
        <p:spPr>
          <a:xfrm>
            <a:off x="8722749" y="4456801"/>
            <a:ext cx="2848149" cy="489621"/>
          </a:xfrm>
          <a:prstGeom prst="rect">
            <a:avLst/>
          </a:prstGeom>
          <a:solidFill>
            <a:sysClr val="window" lastClr="FFFFFF">
              <a:lumMod val="95000"/>
            </a:sys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defTabSz="984077">
              <a:defRPr/>
            </a:pPr>
            <a:r>
              <a:rPr lang="en-US" sz="1291" kern="0" dirty="0">
                <a:solidFill>
                  <a:prstClr val="black"/>
                </a:solidFill>
                <a:latin typeface="Calibri"/>
              </a:rPr>
              <a:t>Master plans developed and implemented</a:t>
            </a:r>
            <a:endParaRPr lang="en-ZA" sz="1291" kern="0" dirty="0">
              <a:solidFill>
                <a:srgbClr val="FF0000"/>
              </a:solidFill>
              <a:latin typeface="Calibri"/>
            </a:endParaRPr>
          </a:p>
        </p:txBody>
      </p:sp>
      <p:sp>
        <p:nvSpPr>
          <p:cNvPr id="20" name="Right Arrow 19"/>
          <p:cNvSpPr/>
          <p:nvPr/>
        </p:nvSpPr>
        <p:spPr>
          <a:xfrm>
            <a:off x="4096480" y="3329738"/>
            <a:ext cx="253411" cy="32516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2137">
              <a:defRPr/>
            </a:pPr>
            <a:endParaRPr lang="en-ZA" sz="1718">
              <a:solidFill>
                <a:prstClr val="white"/>
              </a:solidFill>
              <a:latin typeface="Calibri"/>
            </a:endParaRPr>
          </a:p>
        </p:txBody>
      </p:sp>
      <p:sp>
        <p:nvSpPr>
          <p:cNvPr id="21" name="Right Arrow 20"/>
          <p:cNvSpPr/>
          <p:nvPr/>
        </p:nvSpPr>
        <p:spPr>
          <a:xfrm>
            <a:off x="8287034" y="3289367"/>
            <a:ext cx="253411" cy="32516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2137">
              <a:defRPr/>
            </a:pPr>
            <a:endParaRPr lang="en-ZA" sz="1718">
              <a:solidFill>
                <a:prstClr val="white"/>
              </a:solidFill>
              <a:latin typeface="Calibri"/>
            </a:endParaRPr>
          </a:p>
        </p:txBody>
      </p:sp>
    </p:spTree>
    <p:extLst>
      <p:ext uri="{BB962C8B-B14F-4D97-AF65-F5344CB8AC3E}">
        <p14:creationId xmlns="" xmlns:p14="http://schemas.microsoft.com/office/powerpoint/2010/main" val="763635030"/>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nvGraphicFramePr>
        <p:xfrm>
          <a:off x="1409530" y="1710"/>
          <a:ext cx="1709" cy="1709"/>
        </p:xfrm>
        <a:graphic>
          <a:graphicData uri="http://schemas.openxmlformats.org/presentationml/2006/ole">
            <p:oleObj spid="_x0000_s3078" name="think-cell Slide" r:id="rId6" imgW="270" imgH="270" progId="">
              <p:embed/>
            </p:oleObj>
          </a:graphicData>
        </a:graphic>
      </p:graphicFrame>
      <p:sp>
        <p:nvSpPr>
          <p:cNvPr id="5" name="Rectangle 4" hidden="1"/>
          <p:cNvSpPr/>
          <p:nvPr>
            <p:custDataLst>
              <p:tags r:id="rId3"/>
            </p:custDataLst>
          </p:nvPr>
        </p:nvSpPr>
        <p:spPr>
          <a:xfrm>
            <a:off x="1407821" y="1"/>
            <a:ext cx="170852" cy="1708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872137" rtl="0" eaLnBrk="1" fontAlgn="auto" latinLnBrk="0" hangingPunct="1">
              <a:lnSpc>
                <a:spcPct val="100000"/>
              </a:lnSpc>
              <a:spcBef>
                <a:spcPts val="0"/>
              </a:spcBef>
              <a:spcAft>
                <a:spcPts val="0"/>
              </a:spcAft>
              <a:buClrTx/>
              <a:buSzTx/>
              <a:buFontTx/>
              <a:buNone/>
              <a:tabLst/>
              <a:defRPr/>
            </a:pPr>
            <a:endParaRPr kumimoji="0" lang="en-US" sz="2152"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sym typeface="Century Gothic" panose="020B0502020202020204" pitchFamily="34" charset="0"/>
            </a:endParaRPr>
          </a:p>
        </p:txBody>
      </p:sp>
      <p:sp>
        <p:nvSpPr>
          <p:cNvPr id="17" name="Rectangle 16"/>
          <p:cNvSpPr/>
          <p:nvPr/>
        </p:nvSpPr>
        <p:spPr>
          <a:xfrm>
            <a:off x="8505151" y="1504200"/>
            <a:ext cx="3148689" cy="4382874"/>
          </a:xfrm>
          <a:prstGeom prst="rect">
            <a:avLst/>
          </a:prstGeom>
          <a:solidFill>
            <a:srgbClr val="02A14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72137" rtl="0" eaLnBrk="1" fontAlgn="auto" latinLnBrk="0" hangingPunct="1">
              <a:lnSpc>
                <a:spcPct val="100000"/>
              </a:lnSpc>
              <a:spcBef>
                <a:spcPts val="0"/>
              </a:spcBef>
              <a:spcAft>
                <a:spcPts val="0"/>
              </a:spcAft>
              <a:buClrTx/>
              <a:buSzTx/>
              <a:buFontTx/>
              <a:buNone/>
              <a:tabLst/>
              <a:defRPr/>
            </a:pPr>
            <a:endParaRPr kumimoji="0" lang="en-ZA" sz="1718"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4322320" y="1504200"/>
            <a:ext cx="3889267" cy="4382874"/>
          </a:xfrm>
          <a:prstGeom prst="rect">
            <a:avLst/>
          </a:prstGeom>
          <a:solidFill>
            <a:srgbClr val="02A14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72137" rtl="0" eaLnBrk="1" fontAlgn="auto" latinLnBrk="0" hangingPunct="1">
              <a:lnSpc>
                <a:spcPct val="100000"/>
              </a:lnSpc>
              <a:spcBef>
                <a:spcPts val="0"/>
              </a:spcBef>
              <a:spcAft>
                <a:spcPts val="0"/>
              </a:spcAft>
              <a:buClrTx/>
              <a:buSzTx/>
              <a:buFontTx/>
              <a:buNone/>
              <a:tabLst/>
              <a:defRPr/>
            </a:pPr>
            <a:endParaRPr kumimoji="0" lang="en-ZA" sz="1718"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2427467" y="1504200"/>
            <a:ext cx="1613360" cy="4382874"/>
          </a:xfrm>
          <a:prstGeom prst="rect">
            <a:avLst/>
          </a:prstGeom>
          <a:solidFill>
            <a:srgbClr val="02A14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72137" rtl="0" eaLnBrk="1" fontAlgn="auto" latinLnBrk="0" hangingPunct="1">
              <a:lnSpc>
                <a:spcPct val="100000"/>
              </a:lnSpc>
              <a:spcBef>
                <a:spcPts val="0"/>
              </a:spcBef>
              <a:spcAft>
                <a:spcPts val="0"/>
              </a:spcAft>
              <a:buClrTx/>
              <a:buSzTx/>
              <a:buFontTx/>
              <a:buNone/>
              <a:tabLst/>
              <a:defRPr/>
            </a:pPr>
            <a:endParaRPr kumimoji="0" lang="en-ZA" sz="1718"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2806279" y="274638"/>
            <a:ext cx="8438723" cy="628585"/>
          </a:xfrm>
          <a:solidFill>
            <a:srgbClr val="2AB27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8411" tIns="49205" rIns="98411" bIns="49205" rtlCol="0" anchor="ctr">
            <a:normAutofit/>
          </a:bodyPr>
          <a:lstStyle/>
          <a:p>
            <a:r>
              <a:rPr lang="en-US" sz="2152" dirty="0"/>
              <a:t>Key Initiatives and Targets that contributes to the MTSF priorities</a:t>
            </a:r>
            <a:endParaRPr lang="en-ZA" sz="2152" dirty="0"/>
          </a:p>
        </p:txBody>
      </p:sp>
      <p:sp>
        <p:nvSpPr>
          <p:cNvPr id="3" name="Slide Number Placeholder 2"/>
          <p:cNvSpPr>
            <a:spLocks noGrp="1"/>
          </p:cNvSpPr>
          <p:nvPr>
            <p:ph type="sldNum" sz="quarter" idx="12"/>
          </p:nvPr>
        </p:nvSpPr>
        <p:spPr/>
        <p:txBody>
          <a:bodyPr/>
          <a:lstStyle/>
          <a:p>
            <a:pPr marL="0" marR="0" lvl="0" indent="0" algn="r" defTabSz="872137" rtl="0" eaLnBrk="1" fontAlgn="auto" latinLnBrk="0" hangingPunct="1">
              <a:lnSpc>
                <a:spcPct val="100000"/>
              </a:lnSpc>
              <a:spcBef>
                <a:spcPts val="0"/>
              </a:spcBef>
              <a:spcAft>
                <a:spcPts val="0"/>
              </a:spcAft>
              <a:buClrTx/>
              <a:buSzTx/>
              <a:buFontTx/>
              <a:buNone/>
              <a:tabLst/>
              <a:defRPr/>
            </a:pPr>
            <a:fld id="{6A2CCF23-A1DA-4706-BBB0-748FEC5356DD}" type="slidenum">
              <a:rPr kumimoji="0" lang="en-ZA"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872137" rtl="0" eaLnBrk="1" fontAlgn="auto" latinLnBrk="0" hangingPunct="1">
                <a:lnSpc>
                  <a:spcPct val="100000"/>
                </a:lnSpc>
                <a:spcBef>
                  <a:spcPts val="0"/>
                </a:spcBef>
                <a:spcAft>
                  <a:spcPts val="0"/>
                </a:spcAft>
                <a:buClrTx/>
                <a:buSzTx/>
                <a:buFontTx/>
                <a:buNone/>
                <a:tabLst/>
                <a:defRPr/>
              </a:pPr>
              <a:t>39</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Rectangle 6"/>
          <p:cNvSpPr/>
          <p:nvPr/>
        </p:nvSpPr>
        <p:spPr>
          <a:xfrm>
            <a:off x="2806280" y="974070"/>
            <a:ext cx="8438723" cy="390428"/>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marL="0" marR="0" lvl="0" indent="0" algn="ctr" defTabSz="984077" rtl="0" eaLnBrk="1" fontAlgn="auto" latinLnBrk="0" hangingPunct="1">
              <a:lnSpc>
                <a:spcPct val="100000"/>
              </a:lnSpc>
              <a:spcBef>
                <a:spcPts val="0"/>
              </a:spcBef>
              <a:spcAft>
                <a:spcPts val="0"/>
              </a:spcAft>
              <a:buClrTx/>
              <a:buSzTx/>
              <a:buFontTx/>
              <a:buNone/>
              <a:tabLst/>
              <a:defRPr/>
            </a:pPr>
            <a:r>
              <a:rPr kumimoji="0" lang="en-ZA" sz="1937" b="1" i="0" u="none" strike="noStrike" kern="0" cap="none" spc="0" normalizeH="0" baseline="0" noProof="0" dirty="0">
                <a:ln>
                  <a:noFill/>
                </a:ln>
                <a:solidFill>
                  <a:prstClr val="black"/>
                </a:solidFill>
                <a:effectLst/>
                <a:uLnTx/>
                <a:uFillTx/>
                <a:latin typeface="Calibri"/>
                <a:ea typeface="+mn-ea"/>
                <a:cs typeface="+mn-cs"/>
              </a:rPr>
              <a:t>MTSF PRIORITY 2 - ECONOMIC TRANSFORMATION AND JOB BREATION</a:t>
            </a:r>
          </a:p>
        </p:txBody>
      </p:sp>
      <p:sp>
        <p:nvSpPr>
          <p:cNvPr id="8" name="Rectangle 7"/>
          <p:cNvSpPr/>
          <p:nvPr/>
        </p:nvSpPr>
        <p:spPr>
          <a:xfrm>
            <a:off x="4446549" y="2058668"/>
            <a:ext cx="3578775" cy="1880130"/>
          </a:xfrm>
          <a:prstGeom prst="rect">
            <a:avLst/>
          </a:prstGeom>
          <a:solidFill>
            <a:schemeClr val="bg1">
              <a:lumMod val="8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marL="93966" marR="0" lvl="0" indent="-93966" algn="l" defTabSz="9840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91" b="0" i="0" u="none" strike="noStrike" kern="0" cap="none" spc="0" normalizeH="0" baseline="0" noProof="0" dirty="0">
                <a:ln>
                  <a:noFill/>
                </a:ln>
                <a:solidFill>
                  <a:prstClr val="black"/>
                </a:solidFill>
                <a:effectLst/>
                <a:uLnTx/>
                <a:uFillTx/>
                <a:latin typeface="Calibri"/>
                <a:ea typeface="+mn-ea"/>
                <a:cs typeface="+mn-cs"/>
              </a:rPr>
              <a:t>Ensure the macroeconomic policy alignment and coherence</a:t>
            </a:r>
          </a:p>
          <a:p>
            <a:pPr marL="93966" marR="0" lvl="0" indent="-93966" algn="l" defTabSz="9840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91" b="0" i="0" u="none" strike="noStrike" kern="0" cap="none" spc="0" normalizeH="0" baseline="0" noProof="0" dirty="0">
                <a:ln>
                  <a:noFill/>
                </a:ln>
                <a:solidFill>
                  <a:prstClr val="black"/>
                </a:solidFill>
                <a:effectLst/>
                <a:uLnTx/>
                <a:uFillTx/>
                <a:latin typeface="Calibri"/>
                <a:ea typeface="+mn-ea"/>
                <a:cs typeface="+mn-cs"/>
              </a:rPr>
              <a:t>Accelerate delivery through transformative innovation- Operation Phakisa Mining Lab- </a:t>
            </a:r>
            <a:r>
              <a:rPr kumimoji="0" lang="en-US" sz="1291" b="0" i="0" u="none" strike="noStrike" kern="0" cap="none" spc="0" normalizeH="0" baseline="0" noProof="0" dirty="0" err="1">
                <a:ln>
                  <a:noFill/>
                </a:ln>
                <a:solidFill>
                  <a:prstClr val="black"/>
                </a:solidFill>
                <a:effectLst/>
                <a:uLnTx/>
                <a:uFillTx/>
                <a:latin typeface="Calibri"/>
                <a:ea typeface="+mn-ea"/>
                <a:cs typeface="+mn-cs"/>
              </a:rPr>
              <a:t>galvanising</a:t>
            </a:r>
            <a:r>
              <a:rPr kumimoji="0" lang="en-US" sz="1291" b="0" i="0" u="none" strike="noStrike" kern="0" cap="none" spc="0" normalizeH="0" baseline="0" noProof="0" dirty="0">
                <a:ln>
                  <a:noFill/>
                </a:ln>
                <a:solidFill>
                  <a:prstClr val="black"/>
                </a:solidFill>
                <a:effectLst/>
                <a:uLnTx/>
                <a:uFillTx/>
                <a:latin typeface="Calibri"/>
                <a:ea typeface="+mn-ea"/>
                <a:cs typeface="+mn-cs"/>
              </a:rPr>
              <a:t> growth, investment and employment creation along the mining value chain and mining-related communities</a:t>
            </a:r>
            <a:endParaRPr kumimoji="0" lang="en-ZA" sz="1291" b="0" i="0" u="none" strike="noStrike" kern="0" cap="none" spc="0" normalizeH="0" baseline="0" noProof="0" dirty="0">
              <a:ln>
                <a:noFill/>
              </a:ln>
              <a:solidFill>
                <a:prstClr val="black"/>
              </a:solidFill>
              <a:effectLst/>
              <a:uLnTx/>
              <a:uFillTx/>
              <a:latin typeface="Calibri"/>
              <a:ea typeface="+mn-ea"/>
              <a:cs typeface="+mn-cs"/>
            </a:endParaRPr>
          </a:p>
          <a:p>
            <a:pPr marL="0" marR="0" lvl="0" indent="0" algn="l" defTabSz="984077" rtl="0" eaLnBrk="1" fontAlgn="auto" latinLnBrk="0" hangingPunct="1">
              <a:lnSpc>
                <a:spcPct val="100000"/>
              </a:lnSpc>
              <a:spcBef>
                <a:spcPts val="0"/>
              </a:spcBef>
              <a:spcAft>
                <a:spcPts val="0"/>
              </a:spcAft>
              <a:buClrTx/>
              <a:buSzTx/>
              <a:buFontTx/>
              <a:buNone/>
              <a:tabLst/>
              <a:defRPr/>
            </a:pPr>
            <a:endParaRPr kumimoji="0" lang="en-ZA" sz="1291" b="0" i="0" u="none" strike="noStrike" kern="0" cap="none" spc="0" normalizeH="0" baseline="0" noProof="0" dirty="0">
              <a:ln>
                <a:noFill/>
              </a:ln>
              <a:solidFill>
                <a:prstClr val="black"/>
              </a:solidFill>
              <a:effectLst/>
              <a:uLnTx/>
              <a:uFillTx/>
              <a:latin typeface="Calibri"/>
              <a:ea typeface="+mn-ea"/>
              <a:cs typeface="+mn-cs"/>
            </a:endParaRPr>
          </a:p>
          <a:p>
            <a:pPr marL="0" marR="0" lvl="0" indent="0" algn="l" defTabSz="984077" rtl="0" eaLnBrk="1" fontAlgn="auto" latinLnBrk="0" hangingPunct="1">
              <a:lnSpc>
                <a:spcPct val="100000"/>
              </a:lnSpc>
              <a:spcBef>
                <a:spcPts val="0"/>
              </a:spcBef>
              <a:spcAft>
                <a:spcPts val="0"/>
              </a:spcAft>
              <a:buClrTx/>
              <a:buSzTx/>
              <a:buFontTx/>
              <a:buNone/>
              <a:tabLst/>
              <a:defRPr/>
            </a:pPr>
            <a:endParaRPr kumimoji="0" lang="en-ZA" sz="1291" b="0" i="0" u="none" strike="noStrike" kern="0" cap="none" spc="0" normalizeH="0" baseline="0" noProof="0" dirty="0">
              <a:ln>
                <a:noFill/>
              </a:ln>
              <a:solidFill>
                <a:prstClr val="black"/>
              </a:solidFill>
              <a:effectLst/>
              <a:uLnTx/>
              <a:uFillTx/>
              <a:latin typeface="Calibri"/>
              <a:ea typeface="+mn-ea"/>
              <a:cs typeface="+mn-cs"/>
            </a:endParaRPr>
          </a:p>
        </p:txBody>
      </p:sp>
      <p:sp>
        <p:nvSpPr>
          <p:cNvPr id="9" name="Rectangle 8"/>
          <p:cNvSpPr/>
          <p:nvPr/>
        </p:nvSpPr>
        <p:spPr>
          <a:xfrm>
            <a:off x="2545508" y="2296667"/>
            <a:ext cx="1340231" cy="1085554"/>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marL="0" marR="0" lvl="0" indent="0" algn="ctr" defTabSz="984077" rtl="0" eaLnBrk="1" fontAlgn="auto" latinLnBrk="0" hangingPunct="1">
              <a:lnSpc>
                <a:spcPct val="100000"/>
              </a:lnSpc>
              <a:spcBef>
                <a:spcPts val="0"/>
              </a:spcBef>
              <a:spcAft>
                <a:spcPts val="0"/>
              </a:spcAft>
              <a:buClrTx/>
              <a:buSzTx/>
              <a:buFontTx/>
              <a:buNone/>
              <a:tabLst/>
              <a:defRPr/>
            </a:pPr>
            <a:r>
              <a:rPr kumimoji="0" lang="en-US" sz="1291" b="1" i="0" u="none" strike="noStrike" kern="0" cap="none" spc="0" normalizeH="0" baseline="0" noProof="0" dirty="0">
                <a:ln>
                  <a:noFill/>
                </a:ln>
                <a:solidFill>
                  <a:prstClr val="black"/>
                </a:solidFill>
                <a:effectLst/>
                <a:uLnTx/>
                <a:uFillTx/>
                <a:latin typeface="Calibri"/>
                <a:ea typeface="+mn-ea"/>
                <a:cs typeface="+mn-cs"/>
              </a:rPr>
              <a:t>SO1</a:t>
            </a:r>
            <a:r>
              <a:rPr kumimoji="0" lang="en-US" sz="1291" b="0" i="0" u="none" strike="noStrike" kern="0" cap="none" spc="0" normalizeH="0" baseline="0" noProof="0" dirty="0">
                <a:ln>
                  <a:noFill/>
                </a:ln>
                <a:solidFill>
                  <a:prstClr val="black"/>
                </a:solidFill>
                <a:effectLst/>
                <a:uLnTx/>
                <a:uFillTx/>
                <a:latin typeface="Calibri"/>
                <a:ea typeface="+mn-ea"/>
                <a:cs typeface="+mn-cs"/>
              </a:rPr>
              <a:t>: </a:t>
            </a:r>
          </a:p>
          <a:p>
            <a:pPr marL="0" marR="0" lvl="0" indent="0" algn="ctr" defTabSz="984077" rtl="0" eaLnBrk="1" fontAlgn="auto" latinLnBrk="0" hangingPunct="1">
              <a:lnSpc>
                <a:spcPct val="100000"/>
              </a:lnSpc>
              <a:spcBef>
                <a:spcPts val="0"/>
              </a:spcBef>
              <a:spcAft>
                <a:spcPts val="0"/>
              </a:spcAft>
              <a:buClrTx/>
              <a:buSzTx/>
              <a:buFontTx/>
              <a:buNone/>
              <a:tabLst/>
              <a:defRPr/>
            </a:pPr>
            <a:r>
              <a:rPr kumimoji="0" lang="en-US" sz="1291" b="0" i="0" u="none" strike="noStrike" kern="0" cap="none" spc="0" normalizeH="0" baseline="0" noProof="0" dirty="0">
                <a:ln>
                  <a:noFill/>
                </a:ln>
                <a:solidFill>
                  <a:prstClr val="black"/>
                </a:solidFill>
                <a:effectLst/>
                <a:uLnTx/>
                <a:uFillTx/>
                <a:latin typeface="Calibri"/>
                <a:ea typeface="+mn-ea"/>
                <a:cs typeface="+mn-cs"/>
              </a:rPr>
              <a:t>INVESTING IN ACCELERATED INCLUSIVE GROWTH</a:t>
            </a:r>
            <a:endParaRPr kumimoji="0" lang="en-ZA" sz="1291" b="0" i="0" u="none" strike="noStrike" kern="0" cap="none" spc="0" normalizeH="0" baseline="0" noProof="0" dirty="0">
              <a:ln>
                <a:noFill/>
              </a:ln>
              <a:solidFill>
                <a:prstClr val="black"/>
              </a:solidFill>
              <a:effectLst/>
              <a:uLnTx/>
              <a:uFillTx/>
              <a:latin typeface="Calibri"/>
              <a:ea typeface="+mn-ea"/>
              <a:cs typeface="+mn-cs"/>
            </a:endParaRPr>
          </a:p>
        </p:txBody>
      </p:sp>
      <p:sp>
        <p:nvSpPr>
          <p:cNvPr id="10" name="Rectangle 9"/>
          <p:cNvSpPr/>
          <p:nvPr/>
        </p:nvSpPr>
        <p:spPr>
          <a:xfrm>
            <a:off x="8662794" y="2058669"/>
            <a:ext cx="2848149" cy="2277418"/>
          </a:xfrm>
          <a:prstGeom prst="rect">
            <a:avLst/>
          </a:prstGeom>
          <a:solidFill>
            <a:sysClr val="window" lastClr="FFFFFF">
              <a:lumMod val="95000"/>
            </a:sys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marL="285750" marR="0" lvl="0" indent="-285750" algn="l" defTabSz="9840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91" b="0" i="0" u="none" strike="noStrike" kern="0" cap="none" spc="0" normalizeH="0" baseline="0" noProof="0" dirty="0">
                <a:ln>
                  <a:noFill/>
                </a:ln>
                <a:solidFill>
                  <a:prstClr val="black"/>
                </a:solidFill>
                <a:effectLst/>
                <a:uLnTx/>
                <a:uFillTx/>
                <a:latin typeface="Calibri"/>
                <a:ea typeface="+mn-ea"/>
                <a:cs typeface="+mn-cs"/>
              </a:rPr>
              <a:t>% reduction in occupational fatalities</a:t>
            </a:r>
          </a:p>
          <a:p>
            <a:pPr marL="285750" marR="0" lvl="0" indent="-285750" algn="l" defTabSz="9840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91" b="0" i="0" u="none" strike="noStrike" kern="0" cap="none" spc="0" normalizeH="0" baseline="0" noProof="0" dirty="0">
                <a:ln>
                  <a:noFill/>
                </a:ln>
                <a:solidFill>
                  <a:prstClr val="black"/>
                </a:solidFill>
                <a:effectLst/>
                <a:uLnTx/>
                <a:uFillTx/>
                <a:latin typeface="Calibri"/>
                <a:ea typeface="+mn-ea"/>
                <a:cs typeface="+mn-cs"/>
              </a:rPr>
              <a:t>% reduction in occupational injuries</a:t>
            </a:r>
          </a:p>
          <a:p>
            <a:pPr marL="285750" marR="0" lvl="0" indent="-285750" algn="l" defTabSz="9840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91" b="0" i="0" u="none" strike="noStrike" kern="0" cap="none" spc="0" normalizeH="0" baseline="0" noProof="0" dirty="0">
                <a:ln>
                  <a:noFill/>
                </a:ln>
                <a:solidFill>
                  <a:prstClr val="black"/>
                </a:solidFill>
                <a:effectLst/>
                <a:uLnTx/>
                <a:uFillTx/>
                <a:latin typeface="Calibri"/>
                <a:ea typeface="+mn-ea"/>
                <a:cs typeface="+mn-cs"/>
              </a:rPr>
              <a:t>% reduction in occupational diseases (Including TB)</a:t>
            </a:r>
          </a:p>
          <a:p>
            <a:pPr marL="285750" marR="0" lvl="0" indent="-285750" algn="l" defTabSz="9840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91" b="0" i="0" u="none" strike="noStrike" kern="0" cap="none" spc="0" normalizeH="0" baseline="0" noProof="0" dirty="0">
                <a:ln>
                  <a:noFill/>
                </a:ln>
                <a:solidFill>
                  <a:prstClr val="black"/>
                </a:solidFill>
                <a:effectLst/>
                <a:uLnTx/>
                <a:uFillTx/>
                <a:latin typeface="Calibri"/>
                <a:ea typeface="+mn-ea"/>
                <a:cs typeface="+mn-cs"/>
              </a:rPr>
              <a:t>% of investigations completed (Initiated vs Completed) </a:t>
            </a:r>
          </a:p>
          <a:p>
            <a:pPr marL="285750" marR="0" lvl="0" indent="-285750" algn="l" defTabSz="9840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91" b="0" i="0" u="none" strike="noStrike" kern="0" cap="none" spc="0" normalizeH="0" baseline="0" noProof="0" dirty="0">
                <a:ln>
                  <a:noFill/>
                </a:ln>
                <a:solidFill>
                  <a:prstClr val="black"/>
                </a:solidFill>
                <a:effectLst/>
                <a:uLnTx/>
                <a:uFillTx/>
                <a:latin typeface="Calibri"/>
                <a:ea typeface="+mn-ea"/>
                <a:cs typeface="+mn-cs"/>
              </a:rPr>
              <a:t>% of inquiries completed (Initiated v/s completed)</a:t>
            </a:r>
          </a:p>
          <a:p>
            <a:pPr marL="285750" marR="0" lvl="0" indent="-285750" algn="l" defTabSz="9840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91" b="0" i="0" u="none" strike="noStrike" kern="0" cap="none" spc="0" normalizeH="0" baseline="0" noProof="0" dirty="0">
                <a:ln>
                  <a:noFill/>
                </a:ln>
                <a:solidFill>
                  <a:prstClr val="black"/>
                </a:solidFill>
                <a:effectLst/>
                <a:uLnTx/>
                <a:uFillTx/>
                <a:latin typeface="Calibri"/>
                <a:ea typeface="+mn-ea"/>
                <a:cs typeface="+mn-cs"/>
              </a:rPr>
              <a:t>Number of qualitative inspections conducted (cumulative) </a:t>
            </a:r>
          </a:p>
        </p:txBody>
      </p:sp>
      <p:sp>
        <p:nvSpPr>
          <p:cNvPr id="11" name="TextBox 10"/>
          <p:cNvSpPr txBox="1"/>
          <p:nvPr/>
        </p:nvSpPr>
        <p:spPr>
          <a:xfrm>
            <a:off x="2763657" y="1681410"/>
            <a:ext cx="1149473" cy="489621"/>
          </a:xfrm>
          <a:prstGeom prst="rect">
            <a:avLst/>
          </a:prstGeom>
          <a:noFill/>
        </p:spPr>
        <p:txBody>
          <a:bodyPr wrap="square" rtlCol="0">
            <a:spAutoFit/>
          </a:bodyPr>
          <a:lstStyle/>
          <a:p>
            <a:pPr marL="0" marR="0" lvl="0" indent="0" algn="l" defTabSz="984077" rtl="0" eaLnBrk="1" fontAlgn="auto" latinLnBrk="0" hangingPunct="1">
              <a:lnSpc>
                <a:spcPct val="100000"/>
              </a:lnSpc>
              <a:spcBef>
                <a:spcPts val="0"/>
              </a:spcBef>
              <a:spcAft>
                <a:spcPts val="0"/>
              </a:spcAft>
              <a:buClrTx/>
              <a:buSzTx/>
              <a:buFontTx/>
              <a:buNone/>
              <a:tabLst/>
              <a:defRPr/>
            </a:pPr>
            <a:r>
              <a:rPr kumimoji="0" lang="en-US" sz="1291" b="1" i="0" u="none" strike="noStrike" kern="0" cap="none" spc="0" normalizeH="0" baseline="0" noProof="0" dirty="0">
                <a:ln>
                  <a:noFill/>
                </a:ln>
                <a:solidFill>
                  <a:prstClr val="black"/>
                </a:solidFill>
                <a:effectLst/>
                <a:uLnTx/>
                <a:uFillTx/>
                <a:latin typeface="Calibri"/>
                <a:ea typeface="+mn-ea"/>
                <a:cs typeface="+mn-cs"/>
              </a:rPr>
              <a:t>Strategic Outcome</a:t>
            </a:r>
            <a:endParaRPr kumimoji="0" lang="en-ZA" sz="1291" b="1" i="0" u="none" strike="noStrike" kern="0" cap="none" spc="0" normalizeH="0" baseline="0" noProof="0" dirty="0">
              <a:ln>
                <a:noFill/>
              </a:ln>
              <a:solidFill>
                <a:prstClr val="black"/>
              </a:solidFill>
              <a:effectLst/>
              <a:uLnTx/>
              <a:uFillTx/>
              <a:latin typeface="Calibri"/>
              <a:ea typeface="+mn-ea"/>
              <a:cs typeface="+mn-cs"/>
            </a:endParaRPr>
          </a:p>
        </p:txBody>
      </p:sp>
      <p:sp>
        <p:nvSpPr>
          <p:cNvPr id="12" name="TextBox 11"/>
          <p:cNvSpPr txBox="1"/>
          <p:nvPr/>
        </p:nvSpPr>
        <p:spPr>
          <a:xfrm>
            <a:off x="5543102" y="1735756"/>
            <a:ext cx="1109599" cy="290977"/>
          </a:xfrm>
          <a:prstGeom prst="rect">
            <a:avLst/>
          </a:prstGeom>
          <a:noFill/>
        </p:spPr>
        <p:txBody>
          <a:bodyPr wrap="none" rtlCol="0">
            <a:spAutoFit/>
          </a:bodyPr>
          <a:lstStyle/>
          <a:p>
            <a:pPr marL="0" marR="0" lvl="0" indent="0" algn="l" defTabSz="984077" rtl="0" eaLnBrk="1" fontAlgn="auto" latinLnBrk="0" hangingPunct="1">
              <a:lnSpc>
                <a:spcPct val="100000"/>
              </a:lnSpc>
              <a:spcBef>
                <a:spcPts val="0"/>
              </a:spcBef>
              <a:spcAft>
                <a:spcPts val="0"/>
              </a:spcAft>
              <a:buClrTx/>
              <a:buSzTx/>
              <a:buFontTx/>
              <a:buNone/>
              <a:tabLst/>
              <a:defRPr/>
            </a:pPr>
            <a:r>
              <a:rPr kumimoji="0" lang="en-US" sz="1291" b="1" i="0" u="none" strike="noStrike" kern="0" cap="none" spc="0" normalizeH="0" baseline="0" noProof="0" dirty="0">
                <a:ln>
                  <a:noFill/>
                </a:ln>
                <a:solidFill>
                  <a:prstClr val="black"/>
                </a:solidFill>
                <a:effectLst/>
                <a:uLnTx/>
                <a:uFillTx/>
                <a:latin typeface="Calibri"/>
                <a:ea typeface="+mn-ea"/>
                <a:cs typeface="+mn-cs"/>
              </a:rPr>
              <a:t>Interventions</a:t>
            </a:r>
            <a:endParaRPr kumimoji="0" lang="en-ZA" sz="1291" b="1" i="0" u="none" strike="noStrike" kern="0" cap="none" spc="0" normalizeH="0" baseline="0" noProof="0" dirty="0">
              <a:ln>
                <a:noFill/>
              </a:ln>
              <a:solidFill>
                <a:prstClr val="black"/>
              </a:solidFill>
              <a:effectLst/>
              <a:uLnTx/>
              <a:uFillTx/>
              <a:latin typeface="Calibri"/>
              <a:ea typeface="+mn-ea"/>
              <a:cs typeface="+mn-cs"/>
            </a:endParaRPr>
          </a:p>
        </p:txBody>
      </p:sp>
      <p:sp>
        <p:nvSpPr>
          <p:cNvPr id="13" name="TextBox 12"/>
          <p:cNvSpPr txBox="1"/>
          <p:nvPr/>
        </p:nvSpPr>
        <p:spPr>
          <a:xfrm>
            <a:off x="9553052" y="1735756"/>
            <a:ext cx="692818" cy="290977"/>
          </a:xfrm>
          <a:prstGeom prst="rect">
            <a:avLst/>
          </a:prstGeom>
          <a:noFill/>
        </p:spPr>
        <p:txBody>
          <a:bodyPr wrap="none" rtlCol="0">
            <a:spAutoFit/>
          </a:bodyPr>
          <a:lstStyle/>
          <a:p>
            <a:pPr marL="0" marR="0" lvl="0" indent="0" algn="l" defTabSz="984077" rtl="0" eaLnBrk="1" fontAlgn="auto" latinLnBrk="0" hangingPunct="1">
              <a:lnSpc>
                <a:spcPct val="100000"/>
              </a:lnSpc>
              <a:spcBef>
                <a:spcPts val="0"/>
              </a:spcBef>
              <a:spcAft>
                <a:spcPts val="0"/>
              </a:spcAft>
              <a:buClrTx/>
              <a:buSzTx/>
              <a:buFontTx/>
              <a:buNone/>
              <a:tabLst/>
              <a:defRPr/>
            </a:pPr>
            <a:r>
              <a:rPr kumimoji="0" lang="en-US" sz="1291" b="1" i="0" u="none" strike="noStrike" kern="0" cap="none" spc="0" normalizeH="0" baseline="0" noProof="0" dirty="0">
                <a:ln>
                  <a:noFill/>
                </a:ln>
                <a:solidFill>
                  <a:prstClr val="black"/>
                </a:solidFill>
                <a:effectLst/>
                <a:uLnTx/>
                <a:uFillTx/>
                <a:latin typeface="Calibri"/>
                <a:ea typeface="+mn-ea"/>
                <a:cs typeface="+mn-cs"/>
              </a:rPr>
              <a:t>Targets</a:t>
            </a:r>
            <a:endParaRPr kumimoji="0" lang="en-ZA" sz="1291" b="1" i="0" u="none" strike="noStrike" kern="0" cap="none" spc="0" normalizeH="0" baseline="0" noProof="0" dirty="0">
              <a:ln>
                <a:noFill/>
              </a:ln>
              <a:solidFill>
                <a:prstClr val="black"/>
              </a:solidFill>
              <a:effectLst/>
              <a:uLnTx/>
              <a:uFillTx/>
              <a:latin typeface="Calibri"/>
              <a:ea typeface="+mn-ea"/>
              <a:cs typeface="+mn-cs"/>
            </a:endParaRPr>
          </a:p>
        </p:txBody>
      </p:sp>
      <p:sp>
        <p:nvSpPr>
          <p:cNvPr id="14" name="Rectangle 13"/>
          <p:cNvSpPr/>
          <p:nvPr/>
        </p:nvSpPr>
        <p:spPr>
          <a:xfrm>
            <a:off x="2538679" y="4572735"/>
            <a:ext cx="1340231" cy="1085554"/>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marL="0" marR="0" lvl="0" indent="0" algn="ctr" defTabSz="984077" rtl="0" eaLnBrk="1" fontAlgn="auto" latinLnBrk="0" hangingPunct="1">
              <a:lnSpc>
                <a:spcPct val="100000"/>
              </a:lnSpc>
              <a:spcBef>
                <a:spcPts val="0"/>
              </a:spcBef>
              <a:spcAft>
                <a:spcPts val="0"/>
              </a:spcAft>
              <a:buClrTx/>
              <a:buSzTx/>
              <a:buFontTx/>
              <a:buNone/>
              <a:tabLst/>
              <a:defRPr/>
            </a:pPr>
            <a:r>
              <a:rPr kumimoji="0" lang="en-US" sz="1291" b="1" i="0" u="none" strike="noStrike" kern="0" cap="none" spc="0" normalizeH="0" baseline="0" noProof="0" dirty="0">
                <a:ln>
                  <a:noFill/>
                </a:ln>
                <a:solidFill>
                  <a:prstClr val="black"/>
                </a:solidFill>
                <a:effectLst/>
                <a:uLnTx/>
                <a:uFillTx/>
                <a:latin typeface="Calibri"/>
                <a:ea typeface="+mn-ea"/>
                <a:cs typeface="+mn-cs"/>
              </a:rPr>
              <a:t>SO2</a:t>
            </a:r>
            <a:r>
              <a:rPr kumimoji="0" lang="en-US" sz="1291" b="0" i="0" u="none" strike="noStrike" kern="0" cap="none" spc="0" normalizeH="0" baseline="0" noProof="0" dirty="0">
                <a:ln>
                  <a:noFill/>
                </a:ln>
                <a:solidFill>
                  <a:prstClr val="black"/>
                </a:solidFill>
                <a:effectLst/>
                <a:uLnTx/>
                <a:uFillTx/>
                <a:latin typeface="Calibri"/>
                <a:ea typeface="+mn-ea"/>
                <a:cs typeface="+mn-cs"/>
              </a:rPr>
              <a:t>:</a:t>
            </a:r>
          </a:p>
          <a:p>
            <a:pPr marL="0" marR="0" lvl="0" indent="0" algn="ctr" defTabSz="984077" rtl="0" eaLnBrk="1" fontAlgn="auto" latinLnBrk="0" hangingPunct="1">
              <a:lnSpc>
                <a:spcPct val="100000"/>
              </a:lnSpc>
              <a:spcBef>
                <a:spcPts val="0"/>
              </a:spcBef>
              <a:spcAft>
                <a:spcPts val="0"/>
              </a:spcAft>
              <a:buClrTx/>
              <a:buSzTx/>
              <a:buFontTx/>
              <a:buNone/>
              <a:tabLst/>
              <a:defRPr/>
            </a:pPr>
            <a:r>
              <a:rPr kumimoji="0" lang="en-US" sz="1291" b="0" i="0" u="none" strike="noStrike" kern="0" cap="none" spc="0" normalizeH="0" baseline="0" noProof="0" dirty="0">
                <a:ln>
                  <a:noFill/>
                </a:ln>
                <a:solidFill>
                  <a:prstClr val="black"/>
                </a:solidFill>
                <a:effectLst/>
                <a:uLnTx/>
                <a:uFillTx/>
                <a:latin typeface="Calibri"/>
                <a:ea typeface="+mn-ea"/>
                <a:cs typeface="+mn-cs"/>
              </a:rPr>
              <a:t>INDUSTRIALISATION, LOCALISATION AND EXPORTS</a:t>
            </a:r>
            <a:endParaRPr kumimoji="0" lang="en-ZA" sz="1291" b="0" i="0" u="none" strike="noStrike" kern="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4436794" y="4456801"/>
            <a:ext cx="3578775" cy="1085554"/>
          </a:xfrm>
          <a:prstGeom prst="rect">
            <a:avLst/>
          </a:prstGeom>
          <a:solidFill>
            <a:schemeClr val="bg1">
              <a:lumMod val="8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marL="93966" marR="0" lvl="0" indent="-93966" algn="l" defTabSz="9840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91" b="0" i="0" u="none" strike="noStrike" kern="0" cap="none" spc="0" normalizeH="0" baseline="0" noProof="0" dirty="0">
                <a:ln>
                  <a:noFill/>
                </a:ln>
                <a:solidFill>
                  <a:prstClr val="black"/>
                </a:solidFill>
                <a:effectLst/>
                <a:uLnTx/>
                <a:uFillTx/>
                <a:latin typeface="Calibri"/>
                <a:ea typeface="+mn-ea"/>
                <a:cs typeface="+mn-cs"/>
              </a:rPr>
              <a:t>Create a conducive environment that enables national priority sectors to support </a:t>
            </a:r>
            <a:r>
              <a:rPr kumimoji="0" lang="en-US" sz="1291" b="0" i="0" u="none" strike="noStrike" kern="0" cap="none" spc="0" normalizeH="0" baseline="0" noProof="0" dirty="0" err="1">
                <a:ln>
                  <a:noFill/>
                </a:ln>
                <a:solidFill>
                  <a:prstClr val="black"/>
                </a:solidFill>
                <a:effectLst/>
                <a:uLnTx/>
                <a:uFillTx/>
                <a:latin typeface="Calibri"/>
                <a:ea typeface="+mn-ea"/>
                <a:cs typeface="+mn-cs"/>
              </a:rPr>
              <a:t>industrialisation</a:t>
            </a:r>
            <a:r>
              <a:rPr kumimoji="0" lang="en-US" sz="1291" b="0" i="0" u="none" strike="noStrike" kern="0" cap="none" spc="0" normalizeH="0" baseline="0" noProof="0" dirty="0">
                <a:ln>
                  <a:noFill/>
                </a:ln>
                <a:solidFill>
                  <a:prstClr val="black"/>
                </a:solidFill>
                <a:effectLst/>
                <a:uLnTx/>
                <a:uFillTx/>
                <a:latin typeface="Calibri"/>
                <a:ea typeface="+mn-ea"/>
                <a:cs typeface="+mn-cs"/>
              </a:rPr>
              <a:t> and </a:t>
            </a:r>
            <a:r>
              <a:rPr kumimoji="0" lang="en-US" sz="1291" b="0" i="0" u="none" strike="noStrike" kern="0" cap="none" spc="0" normalizeH="0" baseline="0" noProof="0" dirty="0" err="1">
                <a:ln>
                  <a:noFill/>
                </a:ln>
                <a:solidFill>
                  <a:prstClr val="black"/>
                </a:solidFill>
                <a:effectLst/>
                <a:uLnTx/>
                <a:uFillTx/>
                <a:latin typeface="Calibri"/>
                <a:ea typeface="+mn-ea"/>
                <a:cs typeface="+mn-cs"/>
              </a:rPr>
              <a:t>localisation</a:t>
            </a:r>
            <a:r>
              <a:rPr kumimoji="0" lang="en-US" sz="1291" b="0" i="0" u="none" strike="noStrike" kern="0" cap="none" spc="0" normalizeH="0" baseline="0" noProof="0" dirty="0">
                <a:ln>
                  <a:noFill/>
                </a:ln>
                <a:solidFill>
                  <a:prstClr val="black"/>
                </a:solidFill>
                <a:effectLst/>
                <a:uLnTx/>
                <a:uFillTx/>
                <a:latin typeface="Calibri"/>
                <a:ea typeface="+mn-ea"/>
                <a:cs typeface="+mn-cs"/>
              </a:rPr>
              <a:t>, leading to increased exports, employment, and youth- and women-owned SMME participation</a:t>
            </a:r>
            <a:endParaRPr kumimoji="0" lang="en-ZA" sz="1291" b="0" i="0" u="none" strike="noStrike" kern="0" cap="none" spc="0" normalizeH="0" baseline="0" noProof="0" dirty="0">
              <a:ln>
                <a:noFill/>
              </a:ln>
              <a:solidFill>
                <a:prstClr val="black"/>
              </a:solidFill>
              <a:effectLst/>
              <a:uLnTx/>
              <a:uFillTx/>
              <a:latin typeface="Calibri"/>
              <a:ea typeface="+mn-ea"/>
              <a:cs typeface="+mn-cs"/>
            </a:endParaRPr>
          </a:p>
        </p:txBody>
      </p:sp>
      <p:sp>
        <p:nvSpPr>
          <p:cNvPr id="20" name="Right Arrow 19"/>
          <p:cNvSpPr/>
          <p:nvPr/>
        </p:nvSpPr>
        <p:spPr>
          <a:xfrm>
            <a:off x="4048833" y="3291468"/>
            <a:ext cx="253411" cy="32516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72137" rtl="0" eaLnBrk="1" fontAlgn="auto" latinLnBrk="0" hangingPunct="1">
              <a:lnSpc>
                <a:spcPct val="100000"/>
              </a:lnSpc>
              <a:spcBef>
                <a:spcPts val="0"/>
              </a:spcBef>
              <a:spcAft>
                <a:spcPts val="0"/>
              </a:spcAft>
              <a:buClrTx/>
              <a:buSzTx/>
              <a:buFontTx/>
              <a:buNone/>
              <a:tabLst/>
              <a:defRPr/>
            </a:pPr>
            <a:endParaRPr kumimoji="0" lang="en-ZA" sz="1718" b="0" i="0" u="none" strike="noStrike" kern="1200" cap="none" spc="0" normalizeH="0" baseline="0" noProof="0">
              <a:ln>
                <a:noFill/>
              </a:ln>
              <a:solidFill>
                <a:prstClr val="white"/>
              </a:solidFill>
              <a:effectLst/>
              <a:uLnTx/>
              <a:uFillTx/>
              <a:latin typeface="Calibri"/>
              <a:ea typeface="+mn-ea"/>
              <a:cs typeface="+mn-cs"/>
            </a:endParaRPr>
          </a:p>
        </p:txBody>
      </p:sp>
      <p:sp>
        <p:nvSpPr>
          <p:cNvPr id="21" name="Right Arrow 20"/>
          <p:cNvSpPr/>
          <p:nvPr/>
        </p:nvSpPr>
        <p:spPr>
          <a:xfrm>
            <a:off x="8225834" y="3289367"/>
            <a:ext cx="253411" cy="32516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72137" rtl="0" eaLnBrk="1" fontAlgn="auto" latinLnBrk="0" hangingPunct="1">
              <a:lnSpc>
                <a:spcPct val="100000"/>
              </a:lnSpc>
              <a:spcBef>
                <a:spcPts val="0"/>
              </a:spcBef>
              <a:spcAft>
                <a:spcPts val="0"/>
              </a:spcAft>
              <a:buClrTx/>
              <a:buSzTx/>
              <a:buFontTx/>
              <a:buNone/>
              <a:tabLst/>
              <a:defRPr/>
            </a:pPr>
            <a:endParaRPr kumimoji="0" lang="en-ZA" sz="1718"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 xmlns:p14="http://schemas.microsoft.com/office/powerpoint/2010/main" val="328034400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33794" name="object 2"/>
          <p:cNvSpPr>
            <a:spLocks noGrp="1"/>
          </p:cNvSpPr>
          <p:nvPr>
            <p:ph type="title"/>
          </p:nvPr>
        </p:nvSpPr>
        <p:spPr>
          <a:xfrm>
            <a:off x="2412649" y="150920"/>
            <a:ext cx="9312319" cy="452215"/>
          </a:xfrm>
        </p:spPr>
        <p:txBody>
          <a:bodyPr vert="horz" wrap="square" lIns="0" tIns="8930" rIns="0" bIns="0" numCol="1" rtlCol="0" anchor="t" anchorCtr="0" compatLnSpc="1">
            <a:prstTxWarp prst="textNoShape">
              <a:avLst/>
            </a:prstTxWarp>
            <a:spAutoFit/>
          </a:bodyPr>
          <a:lstStyle/>
          <a:p>
            <a:pPr marL="8929">
              <a:spcBef>
                <a:spcPts val="70"/>
              </a:spcBef>
            </a:pPr>
            <a:r>
              <a:rPr lang="en-US" altLang="en-US" sz="3200" b="1" dirty="0">
                <a:latin typeface="Arial Narrow" panose="020B0606020202030204" pitchFamily="34" charset="0"/>
                <a:ea typeface="Century Gothic" panose="020B0502020202020204" pitchFamily="34" charset="0"/>
                <a:cs typeface="Century Gothic" panose="020B0502020202020204" pitchFamily="34" charset="0"/>
              </a:rPr>
              <a:t>INTRODUCTION</a:t>
            </a:r>
          </a:p>
        </p:txBody>
      </p:sp>
      <p:sp>
        <p:nvSpPr>
          <p:cNvPr id="2" name="Slide Number Placeholder 1"/>
          <p:cNvSpPr>
            <a:spLocks noGrp="1"/>
          </p:cNvSpPr>
          <p:nvPr>
            <p:ph type="sldNum" sz="quarter" idx="12"/>
          </p:nvPr>
        </p:nvSpPr>
        <p:spPr/>
        <p:txBody>
          <a:bodyPr/>
          <a:lstStyle/>
          <a:p>
            <a:pPr>
              <a:defRPr/>
            </a:pPr>
            <a:fld id="{EFC1C99A-A5A6-43BD-9DD5-0BB52CB06A4F}" type="slidenum">
              <a:rPr lang="en-US" altLang="en-US" smtClean="0"/>
              <a:pPr>
                <a:defRPr/>
              </a:pPr>
              <a:t>4</a:t>
            </a:fld>
            <a:endParaRPr lang="en-US" altLang="en-US"/>
          </a:p>
        </p:txBody>
      </p:sp>
      <p:sp>
        <p:nvSpPr>
          <p:cNvPr id="33795" name="object 3"/>
          <p:cNvSpPr txBox="1">
            <a:spLocks noChangeArrowheads="1"/>
          </p:cNvSpPr>
          <p:nvPr/>
        </p:nvSpPr>
        <p:spPr bwMode="auto">
          <a:xfrm>
            <a:off x="2412649" y="776019"/>
            <a:ext cx="9577790" cy="54533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8930" rIns="0" bIns="0">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indent="0" algn="just" defTabSz="642898" fontAlgn="base">
              <a:lnSpc>
                <a:spcPct val="150000"/>
              </a:lnSpc>
              <a:spcBef>
                <a:spcPct val="0"/>
              </a:spcBef>
              <a:spcAft>
                <a:spcPct val="0"/>
              </a:spcAft>
            </a:pPr>
            <a:r>
              <a:rPr lang="en-ZA" altLang="en-US" sz="1700" b="1" dirty="0">
                <a:solidFill>
                  <a:srgbClr val="000000"/>
                </a:solidFill>
                <a:latin typeface="Arial Narrow" panose="020B0606020202030204" pitchFamily="34" charset="0"/>
                <a:ea typeface="Century Gothic" panose="020B0502020202020204" pitchFamily="34" charset="0"/>
                <a:cs typeface="Century Gothic" panose="020B0502020202020204" pitchFamily="34" charset="0"/>
              </a:rPr>
              <a:t>The  DMRE  was established</a:t>
            </a:r>
            <a:r>
              <a:rPr lang="en-ZA" altLang="en-US" sz="1700" dirty="0">
                <a:solidFill>
                  <a:srgbClr val="000000"/>
                </a:solidFill>
                <a:latin typeface="Arial Narrow" panose="020B0606020202030204" pitchFamily="34" charset="0"/>
                <a:ea typeface="Century Gothic" panose="020B0502020202020204" pitchFamily="34" charset="0"/>
                <a:cs typeface="Century Gothic" panose="020B0502020202020204" pitchFamily="34" charset="0"/>
              </a:rPr>
              <a:t> on 29  May  2019 by the merger of the Department of Energy  and the Department of Mineral Resources to better equip and  a capacitate  DMRE to respond to the strategic objectives derived from the NDP and MTSF and ERRP as they relate to the regulation and transformation of the energy and mining sectors in the following regard:</a:t>
            </a:r>
          </a:p>
          <a:p>
            <a:pPr marL="241087" indent="-241087" algn="just" defTabSz="642898" fontAlgn="base">
              <a:lnSpc>
                <a:spcPct val="150000"/>
              </a:lnSpc>
              <a:spcBef>
                <a:spcPct val="0"/>
              </a:spcBef>
              <a:spcAft>
                <a:spcPct val="0"/>
              </a:spcAft>
              <a:buFont typeface="Arial" panose="020B0604020202020204" pitchFamily="34" charset="0"/>
              <a:buChar char="•"/>
            </a:pPr>
            <a:r>
              <a:rPr lang="en-ZA" altLang="en-US" sz="1700" dirty="0">
                <a:solidFill>
                  <a:srgbClr val="000000"/>
                </a:solidFill>
                <a:latin typeface="Arial Narrow" panose="020B0606020202030204" pitchFamily="34" charset="0"/>
                <a:ea typeface="Century Gothic" panose="020B0502020202020204" pitchFamily="34" charset="0"/>
                <a:cs typeface="Century Gothic" panose="020B0502020202020204" pitchFamily="34" charset="0"/>
              </a:rPr>
              <a:t>Provisioning of secure, sustainable and affordable energy and</a:t>
            </a:r>
          </a:p>
          <a:p>
            <a:pPr marL="241087" indent="-241087" algn="just" defTabSz="642898" fontAlgn="base">
              <a:lnSpc>
                <a:spcPct val="150000"/>
              </a:lnSpc>
              <a:spcBef>
                <a:spcPct val="0"/>
              </a:spcBef>
              <a:spcAft>
                <a:spcPct val="0"/>
              </a:spcAft>
              <a:buFont typeface="Arial" panose="020B0604020202020204" pitchFamily="34" charset="0"/>
              <a:buChar char="•"/>
            </a:pPr>
            <a:r>
              <a:rPr lang="en-ZA" altLang="en-US" sz="1700" dirty="0">
                <a:solidFill>
                  <a:srgbClr val="000000"/>
                </a:solidFill>
                <a:latin typeface="Arial Narrow" panose="020B0606020202030204" pitchFamily="34" charset="0"/>
                <a:ea typeface="Century Gothic" panose="020B0502020202020204" pitchFamily="34" charset="0"/>
                <a:cs typeface="Century Gothic" panose="020B0502020202020204" pitchFamily="34" charset="0"/>
              </a:rPr>
              <a:t>The promotion and regulation of minerals and mining</a:t>
            </a:r>
          </a:p>
          <a:p>
            <a:pPr marL="241087" indent="-241087" algn="just" defTabSz="642898" fontAlgn="base">
              <a:lnSpc>
                <a:spcPct val="150000"/>
              </a:lnSpc>
              <a:spcBef>
                <a:spcPct val="0"/>
              </a:spcBef>
              <a:spcAft>
                <a:spcPct val="0"/>
              </a:spcAft>
              <a:buFont typeface="Arial" panose="020B0604020202020204" pitchFamily="34" charset="0"/>
              <a:buChar char="•"/>
            </a:pPr>
            <a:endParaRPr lang="en-ZA" altLang="en-US" sz="1700" dirty="0">
              <a:solidFill>
                <a:srgbClr val="000000"/>
              </a:solidFill>
              <a:latin typeface="Arial Narrow" panose="020B0606020202030204" pitchFamily="34" charset="0"/>
              <a:ea typeface="Century Gothic" panose="020B0502020202020204" pitchFamily="34" charset="0"/>
              <a:cs typeface="Century Gothic" panose="020B0502020202020204" pitchFamily="34" charset="0"/>
            </a:endParaRPr>
          </a:p>
          <a:p>
            <a:pPr marL="0" indent="0" algn="just" defTabSz="642898" fontAlgn="base">
              <a:lnSpc>
                <a:spcPct val="150000"/>
              </a:lnSpc>
              <a:spcBef>
                <a:spcPct val="0"/>
              </a:spcBef>
              <a:spcAft>
                <a:spcPct val="0"/>
              </a:spcAft>
            </a:pPr>
            <a:r>
              <a:rPr lang="en-ZA" altLang="en-US" sz="1700" b="1" dirty="0">
                <a:solidFill>
                  <a:srgbClr val="000000"/>
                </a:solidFill>
                <a:latin typeface="Arial Narrow" panose="020B0606020202030204" pitchFamily="34" charset="0"/>
                <a:ea typeface="Century Gothic" panose="020B0502020202020204" pitchFamily="34" charset="0"/>
                <a:cs typeface="Century Gothic" panose="020B0502020202020204" pitchFamily="34" charset="0"/>
              </a:rPr>
              <a:t>AIM</a:t>
            </a:r>
            <a:r>
              <a:rPr lang="en-ZA" altLang="en-US" sz="1700" dirty="0">
                <a:solidFill>
                  <a:srgbClr val="000000"/>
                </a:solidFill>
                <a:latin typeface="Arial Narrow" panose="020B0606020202030204" pitchFamily="34" charset="0"/>
                <a:ea typeface="Century Gothic" panose="020B0502020202020204" pitchFamily="34" charset="0"/>
                <a:cs typeface="Century Gothic" panose="020B0502020202020204" pitchFamily="34" charset="0"/>
              </a:rPr>
              <a:t>: A leader in the transformation of South Africa through economic growth and sustainable development in the mining and energy sectors </a:t>
            </a:r>
          </a:p>
          <a:p>
            <a:pPr marL="241087" indent="-241087" algn="just" defTabSz="642898" fontAlgn="base">
              <a:lnSpc>
                <a:spcPct val="150000"/>
              </a:lnSpc>
              <a:spcBef>
                <a:spcPct val="0"/>
              </a:spcBef>
              <a:spcAft>
                <a:spcPct val="0"/>
              </a:spcAft>
              <a:buFont typeface="Arial" panose="020B0604020202020204" pitchFamily="34" charset="0"/>
              <a:buChar char="•"/>
            </a:pPr>
            <a:endParaRPr lang="en-ZA" altLang="en-US" sz="1700" dirty="0">
              <a:solidFill>
                <a:srgbClr val="000000"/>
              </a:solidFill>
              <a:latin typeface="Arial Narrow" panose="020B0606020202030204" pitchFamily="34" charset="0"/>
              <a:ea typeface="Century Gothic" panose="020B0502020202020204" pitchFamily="34" charset="0"/>
              <a:cs typeface="Century Gothic" panose="020B0502020202020204" pitchFamily="34" charset="0"/>
            </a:endParaRPr>
          </a:p>
          <a:p>
            <a:pPr marL="0" indent="0" algn="just" defTabSz="642898" fontAlgn="base">
              <a:lnSpc>
                <a:spcPct val="150000"/>
              </a:lnSpc>
              <a:spcBef>
                <a:spcPct val="0"/>
              </a:spcBef>
              <a:spcAft>
                <a:spcPct val="0"/>
              </a:spcAft>
            </a:pPr>
            <a:r>
              <a:rPr lang="en-ZA" altLang="en-US" sz="1700" b="1" dirty="0">
                <a:solidFill>
                  <a:srgbClr val="000000"/>
                </a:solidFill>
                <a:latin typeface="Arial Narrow" panose="020B0606020202030204" pitchFamily="34" charset="0"/>
                <a:ea typeface="Century Gothic" panose="020B0502020202020204" pitchFamily="34" charset="0"/>
                <a:cs typeface="Century Gothic" panose="020B0502020202020204" pitchFamily="34" charset="0"/>
              </a:rPr>
              <a:t>MISSION</a:t>
            </a:r>
            <a:r>
              <a:rPr lang="en-ZA" altLang="en-US" sz="1700" dirty="0">
                <a:solidFill>
                  <a:srgbClr val="000000"/>
                </a:solidFill>
                <a:latin typeface="Arial Narrow" panose="020B0606020202030204" pitchFamily="34" charset="0"/>
                <a:ea typeface="Century Gothic" panose="020B0502020202020204" pitchFamily="34" charset="0"/>
                <a:cs typeface="Century Gothic" panose="020B0502020202020204" pitchFamily="34" charset="0"/>
              </a:rPr>
              <a:t>: To regulate, transform and promote the minerals and energy sectors, providing sustainable and affordable energy for growth and development, and ensuring that all South Africans derive sustainable benefit from country’s mineral wealth</a:t>
            </a:r>
          </a:p>
          <a:p>
            <a:pPr marL="241087" indent="-241087" algn="just" defTabSz="642898" fontAlgn="base">
              <a:lnSpc>
                <a:spcPct val="150000"/>
              </a:lnSpc>
              <a:spcBef>
                <a:spcPct val="0"/>
              </a:spcBef>
              <a:spcAft>
                <a:spcPct val="0"/>
              </a:spcAft>
              <a:buFont typeface="Arial" panose="020B0604020202020204" pitchFamily="34" charset="0"/>
              <a:buChar char="•"/>
            </a:pPr>
            <a:endParaRPr lang="en-ZA" altLang="en-US" sz="1700" dirty="0">
              <a:solidFill>
                <a:srgbClr val="000000"/>
              </a:solidFill>
              <a:latin typeface="Arial Narrow" panose="020B0606020202030204" pitchFamily="34" charset="0"/>
              <a:ea typeface="Century Gothic" panose="020B0502020202020204" pitchFamily="34" charset="0"/>
              <a:cs typeface="Century Gothic" panose="020B0502020202020204" pitchFamily="34" charset="0"/>
            </a:endParaRPr>
          </a:p>
        </p:txBody>
      </p:sp>
    </p:spTree>
    <p:extLst>
      <p:ext uri="{BB962C8B-B14F-4D97-AF65-F5344CB8AC3E}">
        <p14:creationId xmlns="" xmlns:p14="http://schemas.microsoft.com/office/powerpoint/2010/main" val="2568066832"/>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nvGraphicFramePr>
        <p:xfrm>
          <a:off x="1409530" y="1710"/>
          <a:ext cx="1709" cy="1709"/>
        </p:xfrm>
        <a:graphic>
          <a:graphicData uri="http://schemas.openxmlformats.org/presentationml/2006/ole">
            <p:oleObj spid="_x0000_s4102" name="think-cell Slide" r:id="rId6" imgW="270" imgH="270" progId="">
              <p:embed/>
            </p:oleObj>
          </a:graphicData>
        </a:graphic>
      </p:graphicFrame>
      <p:sp>
        <p:nvSpPr>
          <p:cNvPr id="5" name="Rectangle 4" hidden="1"/>
          <p:cNvSpPr/>
          <p:nvPr>
            <p:custDataLst>
              <p:tags r:id="rId3"/>
            </p:custDataLst>
          </p:nvPr>
        </p:nvSpPr>
        <p:spPr>
          <a:xfrm>
            <a:off x="1407821" y="1"/>
            <a:ext cx="170852" cy="1708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872137">
              <a:defRPr/>
            </a:pPr>
            <a:endParaRPr lang="en-US" sz="2691" b="1" dirty="0">
              <a:solidFill>
                <a:prstClr val="white"/>
              </a:solidFill>
              <a:latin typeface="Century Gothic" panose="020B0502020202020204" pitchFamily="34" charset="0"/>
              <a:sym typeface="Century Gothic" panose="020B0502020202020204" pitchFamily="34" charset="0"/>
            </a:endParaRPr>
          </a:p>
        </p:txBody>
      </p:sp>
      <p:sp>
        <p:nvSpPr>
          <p:cNvPr id="13" name="Rectangle 12"/>
          <p:cNvSpPr/>
          <p:nvPr/>
        </p:nvSpPr>
        <p:spPr>
          <a:xfrm>
            <a:off x="8654538" y="1349133"/>
            <a:ext cx="3148689" cy="4642078"/>
          </a:xfrm>
          <a:prstGeom prst="rect">
            <a:avLst/>
          </a:prstGeom>
          <a:solidFill>
            <a:srgbClr val="02A14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2137">
              <a:defRPr/>
            </a:pPr>
            <a:endParaRPr lang="en-ZA" sz="1718">
              <a:solidFill>
                <a:prstClr val="white"/>
              </a:solidFill>
              <a:latin typeface="Calibri"/>
            </a:endParaRPr>
          </a:p>
        </p:txBody>
      </p:sp>
      <p:sp>
        <p:nvSpPr>
          <p:cNvPr id="14" name="Rectangle 13"/>
          <p:cNvSpPr/>
          <p:nvPr/>
        </p:nvSpPr>
        <p:spPr>
          <a:xfrm>
            <a:off x="4472705" y="1349133"/>
            <a:ext cx="3889267" cy="4642078"/>
          </a:xfrm>
          <a:prstGeom prst="rect">
            <a:avLst/>
          </a:prstGeom>
          <a:solidFill>
            <a:srgbClr val="02A14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2137">
              <a:defRPr/>
            </a:pPr>
            <a:endParaRPr lang="en-ZA" sz="1718">
              <a:solidFill>
                <a:prstClr val="white"/>
              </a:solidFill>
              <a:latin typeface="Calibri"/>
            </a:endParaRPr>
          </a:p>
        </p:txBody>
      </p:sp>
      <p:sp>
        <p:nvSpPr>
          <p:cNvPr id="15" name="Rectangle 14"/>
          <p:cNvSpPr/>
          <p:nvPr/>
        </p:nvSpPr>
        <p:spPr>
          <a:xfrm>
            <a:off x="2548626" y="1349133"/>
            <a:ext cx="1613360" cy="4642078"/>
          </a:xfrm>
          <a:prstGeom prst="rect">
            <a:avLst/>
          </a:prstGeom>
          <a:solidFill>
            <a:srgbClr val="02A14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2137">
              <a:defRPr/>
            </a:pPr>
            <a:endParaRPr lang="en-ZA" sz="1718">
              <a:solidFill>
                <a:prstClr val="white"/>
              </a:solidFill>
              <a:latin typeface="Calibri"/>
            </a:endParaRPr>
          </a:p>
        </p:txBody>
      </p:sp>
      <p:sp>
        <p:nvSpPr>
          <p:cNvPr id="2" name="Title 1"/>
          <p:cNvSpPr>
            <a:spLocks noGrp="1"/>
          </p:cNvSpPr>
          <p:nvPr>
            <p:ph type="title"/>
          </p:nvPr>
        </p:nvSpPr>
        <p:spPr>
          <a:xfrm>
            <a:off x="2827167" y="153664"/>
            <a:ext cx="8438723" cy="628585"/>
          </a:xfrm>
          <a:solidFill>
            <a:srgbClr val="2AB27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8411" tIns="49205" rIns="98411" bIns="49205" rtlCol="0" anchor="ctr">
            <a:normAutofit/>
          </a:bodyPr>
          <a:lstStyle/>
          <a:p>
            <a:r>
              <a:rPr lang="en-US" sz="2152" dirty="0"/>
              <a:t>Key Initiatives and Targets that contributes to the MTSF priorities</a:t>
            </a:r>
            <a:endParaRPr lang="en-ZA" sz="2152" dirty="0"/>
          </a:p>
        </p:txBody>
      </p:sp>
      <p:sp>
        <p:nvSpPr>
          <p:cNvPr id="3" name="Slide Number Placeholder 2"/>
          <p:cNvSpPr>
            <a:spLocks noGrp="1"/>
          </p:cNvSpPr>
          <p:nvPr>
            <p:ph type="sldNum" sz="quarter" idx="12"/>
          </p:nvPr>
        </p:nvSpPr>
        <p:spPr/>
        <p:txBody>
          <a:bodyPr/>
          <a:lstStyle/>
          <a:p>
            <a:fld id="{6A2CCF23-A1DA-4706-BBB0-748FEC5356DD}" type="slidenum">
              <a:rPr lang="en-ZA" smtClean="0">
                <a:solidFill>
                  <a:prstClr val="black">
                    <a:tint val="75000"/>
                  </a:prstClr>
                </a:solidFill>
              </a:rPr>
              <a:pPr/>
              <a:t>40</a:t>
            </a:fld>
            <a:endParaRPr lang="en-ZA" dirty="0">
              <a:solidFill>
                <a:prstClr val="black">
                  <a:tint val="75000"/>
                </a:prstClr>
              </a:solidFill>
            </a:endParaRPr>
          </a:p>
        </p:txBody>
      </p:sp>
      <p:sp>
        <p:nvSpPr>
          <p:cNvPr id="6" name="Rectangle 5"/>
          <p:cNvSpPr/>
          <p:nvPr/>
        </p:nvSpPr>
        <p:spPr>
          <a:xfrm>
            <a:off x="2821017" y="865525"/>
            <a:ext cx="8438723" cy="390428"/>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defTabSz="984077">
              <a:defRPr/>
            </a:pPr>
            <a:r>
              <a:rPr lang="en-ZA" sz="1937" b="1" kern="0" dirty="0">
                <a:solidFill>
                  <a:prstClr val="black"/>
                </a:solidFill>
                <a:latin typeface="Calibri"/>
              </a:rPr>
              <a:t>MTSF PRIORITY 2 - ECONOMIC TRANSFORMATION AND JOB BREATION</a:t>
            </a:r>
          </a:p>
        </p:txBody>
      </p:sp>
      <p:sp>
        <p:nvSpPr>
          <p:cNvPr id="7" name="Rectangle 6"/>
          <p:cNvSpPr/>
          <p:nvPr/>
        </p:nvSpPr>
        <p:spPr>
          <a:xfrm>
            <a:off x="4615554" y="1727350"/>
            <a:ext cx="3603570" cy="4263860"/>
          </a:xfrm>
          <a:prstGeom prst="rect">
            <a:avLst/>
          </a:prstGeom>
          <a:solidFill>
            <a:schemeClr val="bg1">
              <a:lumMod val="8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marL="93966" indent="-93966" defTabSz="984077">
              <a:buFont typeface="Arial" panose="020B0604020202020204" pitchFamily="34" charset="0"/>
              <a:buChar char="•"/>
              <a:defRPr/>
            </a:pPr>
            <a:r>
              <a:rPr lang="en-ZA" sz="1291" kern="0" dirty="0">
                <a:solidFill>
                  <a:prstClr val="black"/>
                </a:solidFill>
                <a:latin typeface="Calibri"/>
              </a:rPr>
              <a:t>Implement the Integrated Resource Plan 2019</a:t>
            </a:r>
          </a:p>
          <a:p>
            <a:pPr marL="495456" lvl="1" indent="-307524" defTabSz="984077">
              <a:buFont typeface="Wingdings" panose="05000000000000000000" pitchFamily="2" charset="2"/>
              <a:buChar char="ü"/>
              <a:defRPr/>
            </a:pPr>
            <a:r>
              <a:rPr lang="en-US" sz="1291" kern="0" dirty="0">
                <a:solidFill>
                  <a:prstClr val="black"/>
                </a:solidFill>
                <a:latin typeface="Calibri"/>
              </a:rPr>
              <a:t>Diversify energy sources by implementing the approved Integrated Resource Plan</a:t>
            </a:r>
          </a:p>
          <a:p>
            <a:pPr marL="495456" lvl="1" indent="-307524" defTabSz="984077">
              <a:buFont typeface="Wingdings" panose="05000000000000000000" pitchFamily="2" charset="2"/>
              <a:buChar char="ü"/>
              <a:defRPr/>
            </a:pPr>
            <a:r>
              <a:rPr lang="en-US" sz="1291" kern="0" dirty="0">
                <a:solidFill>
                  <a:prstClr val="black"/>
                </a:solidFill>
                <a:latin typeface="Calibri"/>
              </a:rPr>
              <a:t>Security of supply and diversify liquid fuels</a:t>
            </a:r>
          </a:p>
          <a:p>
            <a:pPr marL="495456" lvl="1" indent="-307524" defTabSz="984077">
              <a:buFont typeface="Wingdings" panose="05000000000000000000" pitchFamily="2" charset="2"/>
              <a:buChar char="ü"/>
              <a:defRPr/>
            </a:pPr>
            <a:r>
              <a:rPr lang="en-US" sz="1291" kern="0" dirty="0">
                <a:solidFill>
                  <a:prstClr val="black"/>
                </a:solidFill>
                <a:latin typeface="Calibri"/>
              </a:rPr>
              <a:t>Implement the Nuclear New Build Programme at scale and pace that the country can afford to ensure security of energy supply</a:t>
            </a:r>
            <a:endParaRPr lang="en-ZA" sz="1291" kern="0" dirty="0">
              <a:solidFill>
                <a:prstClr val="black"/>
              </a:solidFill>
              <a:latin typeface="Calibri"/>
            </a:endParaRPr>
          </a:p>
          <a:p>
            <a:pPr marL="495456" lvl="1" indent="-307524" defTabSz="984077">
              <a:buFont typeface="Wingdings" panose="05000000000000000000" pitchFamily="2" charset="2"/>
              <a:buChar char="ü"/>
              <a:defRPr/>
            </a:pPr>
            <a:r>
              <a:rPr lang="en-US" sz="1291" kern="0" dirty="0" err="1">
                <a:solidFill>
                  <a:prstClr val="black"/>
                </a:solidFill>
                <a:latin typeface="Calibri"/>
              </a:rPr>
              <a:t>Koeberg</a:t>
            </a:r>
            <a:r>
              <a:rPr lang="en-US" sz="1291" kern="0" dirty="0">
                <a:solidFill>
                  <a:prstClr val="black"/>
                </a:solidFill>
                <a:latin typeface="Calibri"/>
              </a:rPr>
              <a:t> Nuclear Power Plant life extended beyond 2024 by 20 years</a:t>
            </a:r>
            <a:endParaRPr lang="en-ZA" sz="1291" kern="0" dirty="0">
              <a:solidFill>
                <a:prstClr val="black"/>
              </a:solidFill>
              <a:latin typeface="Calibri"/>
            </a:endParaRPr>
          </a:p>
          <a:p>
            <a:pPr marL="184514" indent="-184514" defTabSz="984077">
              <a:buFont typeface="Arial" panose="020B0604020202020204" pitchFamily="34" charset="0"/>
              <a:buChar char="•"/>
              <a:defRPr/>
            </a:pPr>
            <a:r>
              <a:rPr lang="en-US" sz="1291" kern="0" dirty="0">
                <a:latin typeface="Calibri"/>
              </a:rPr>
              <a:t>Multi –Purpose Reactor procured by 2024</a:t>
            </a:r>
            <a:endParaRPr lang="en-ZA" sz="1291" kern="0" dirty="0">
              <a:latin typeface="Calibri"/>
            </a:endParaRPr>
          </a:p>
          <a:p>
            <a:pPr marL="93966" indent="-93966" defTabSz="984077">
              <a:buFont typeface="Arial" panose="020B0604020202020204" pitchFamily="34" charset="0"/>
              <a:buChar char="•"/>
              <a:defRPr/>
            </a:pPr>
            <a:r>
              <a:rPr lang="en-US" sz="1291" kern="0" dirty="0">
                <a:solidFill>
                  <a:prstClr val="black"/>
                </a:solidFill>
                <a:latin typeface="Calibri"/>
              </a:rPr>
              <a:t>Mineral and Petroleum Regulation of energy availability factor to ensure constant supply of  electricity</a:t>
            </a:r>
          </a:p>
          <a:p>
            <a:pPr marL="93966" indent="-93966" defTabSz="984077">
              <a:buFont typeface="Arial" panose="020B0604020202020204" pitchFamily="34" charset="0"/>
              <a:buChar char="•"/>
              <a:defRPr/>
            </a:pPr>
            <a:r>
              <a:rPr lang="en-US" sz="1291" kern="0" dirty="0">
                <a:solidFill>
                  <a:prstClr val="black"/>
                </a:solidFill>
                <a:latin typeface="Calibri"/>
              </a:rPr>
              <a:t>Increase reserve margin to counter load shedding</a:t>
            </a:r>
            <a:endParaRPr lang="en-ZA" sz="1291" kern="0" dirty="0">
              <a:solidFill>
                <a:prstClr val="black"/>
              </a:solidFill>
              <a:latin typeface="Calibri"/>
            </a:endParaRPr>
          </a:p>
          <a:p>
            <a:pPr marL="93966" indent="-93966" defTabSz="984077">
              <a:buFont typeface="Arial" panose="020B0604020202020204" pitchFamily="34" charset="0"/>
              <a:buChar char="•"/>
              <a:defRPr/>
            </a:pPr>
            <a:r>
              <a:rPr lang="en-US" sz="1291" kern="0" dirty="0">
                <a:solidFill>
                  <a:prstClr val="black"/>
                </a:solidFill>
                <a:latin typeface="Calibri"/>
              </a:rPr>
              <a:t>Explore embedded generation options to augment Eskom capacity</a:t>
            </a:r>
            <a:endParaRPr lang="en-ZA" sz="1291" kern="0" dirty="0">
              <a:solidFill>
                <a:prstClr val="black"/>
              </a:solidFill>
              <a:latin typeface="Calibri"/>
            </a:endParaRPr>
          </a:p>
          <a:p>
            <a:pPr marL="93966" indent="-93966" defTabSz="984077">
              <a:buFont typeface="Arial" panose="020B0604020202020204" pitchFamily="34" charset="0"/>
              <a:buChar char="•"/>
              <a:defRPr/>
            </a:pPr>
            <a:r>
              <a:rPr lang="en-US" sz="1291" kern="0" dirty="0">
                <a:solidFill>
                  <a:prstClr val="black"/>
                </a:solidFill>
                <a:latin typeface="Calibri"/>
              </a:rPr>
              <a:t>Strengthen NERSA's regulatory oversight of Eskom and relevant municipalities</a:t>
            </a:r>
            <a:endParaRPr lang="en-ZA" sz="1291" kern="0" dirty="0">
              <a:solidFill>
                <a:prstClr val="black"/>
              </a:solidFill>
              <a:latin typeface="Calibri"/>
            </a:endParaRPr>
          </a:p>
          <a:p>
            <a:pPr marL="93966" indent="-93966" defTabSz="984077">
              <a:buFont typeface="Arial" panose="020B0604020202020204" pitchFamily="34" charset="0"/>
              <a:buChar char="•"/>
              <a:defRPr/>
            </a:pPr>
            <a:r>
              <a:rPr lang="en-US" sz="1291" kern="0" dirty="0">
                <a:solidFill>
                  <a:prstClr val="black"/>
                </a:solidFill>
                <a:latin typeface="Calibri"/>
              </a:rPr>
              <a:t>Establishment of the </a:t>
            </a:r>
            <a:r>
              <a:rPr lang="en-US" sz="1291" kern="0" dirty="0" err="1">
                <a:solidFill>
                  <a:prstClr val="black"/>
                </a:solidFill>
                <a:latin typeface="Calibri"/>
              </a:rPr>
              <a:t>Centralised</a:t>
            </a:r>
            <a:r>
              <a:rPr lang="en-US" sz="1291" kern="0" dirty="0">
                <a:solidFill>
                  <a:prstClr val="black"/>
                </a:solidFill>
                <a:latin typeface="Calibri"/>
              </a:rPr>
              <a:t> Interim Facility for sustainable management of radioactive waste</a:t>
            </a:r>
          </a:p>
        </p:txBody>
      </p:sp>
      <p:sp>
        <p:nvSpPr>
          <p:cNvPr id="8" name="Rectangle 7"/>
          <p:cNvSpPr/>
          <p:nvPr/>
        </p:nvSpPr>
        <p:spPr>
          <a:xfrm>
            <a:off x="2613082" y="2911606"/>
            <a:ext cx="1340231" cy="886909"/>
          </a:xfrm>
          <a:prstGeom prst="rect">
            <a:avLst/>
          </a:prstGeom>
          <a:solidFill>
            <a:srgbClr val="FFC000"/>
          </a:solidFill>
          <a:ln>
            <a:solidFill>
              <a:sysClr val="window" lastClr="FFFFFF">
                <a:lumMod val="95000"/>
              </a:sysClr>
            </a:solidFill>
          </a:ln>
        </p:spPr>
        <p:txBody>
          <a:bodyPr wrap="square">
            <a:spAutoFit/>
          </a:bodyPr>
          <a:lstStyle/>
          <a:p>
            <a:pPr algn="ctr" defTabSz="984077">
              <a:defRPr/>
            </a:pPr>
            <a:r>
              <a:rPr lang="en-US" sz="1291" b="1" kern="0" dirty="0">
                <a:solidFill>
                  <a:prstClr val="black"/>
                </a:solidFill>
                <a:latin typeface="Calibri"/>
              </a:rPr>
              <a:t>SO3</a:t>
            </a:r>
            <a:r>
              <a:rPr lang="en-US" sz="1291" kern="0" dirty="0">
                <a:solidFill>
                  <a:prstClr val="black"/>
                </a:solidFill>
                <a:latin typeface="Calibri"/>
              </a:rPr>
              <a:t>: </a:t>
            </a:r>
          </a:p>
          <a:p>
            <a:pPr algn="ctr" defTabSz="984077">
              <a:defRPr/>
            </a:pPr>
            <a:r>
              <a:rPr lang="en-US" sz="1291" kern="0" dirty="0">
                <a:solidFill>
                  <a:prstClr val="black"/>
                </a:solidFill>
                <a:latin typeface="Calibri"/>
              </a:rPr>
              <a:t>SUPPLY OF </a:t>
            </a:r>
            <a:r>
              <a:rPr lang="en-US" sz="1291" kern="0" dirty="0">
                <a:latin typeface="Calibri"/>
              </a:rPr>
              <a:t>ENERGY</a:t>
            </a:r>
            <a:r>
              <a:rPr lang="en-US" sz="1291" kern="0" dirty="0">
                <a:solidFill>
                  <a:prstClr val="black"/>
                </a:solidFill>
                <a:latin typeface="Calibri"/>
              </a:rPr>
              <a:t> SECURED</a:t>
            </a:r>
            <a:endParaRPr lang="en-ZA" sz="1291" kern="0" dirty="0">
              <a:solidFill>
                <a:prstClr val="black"/>
              </a:solidFill>
              <a:latin typeface="Calibri"/>
            </a:endParaRPr>
          </a:p>
        </p:txBody>
      </p:sp>
      <p:sp>
        <p:nvSpPr>
          <p:cNvPr id="9" name="Rectangle 8"/>
          <p:cNvSpPr/>
          <p:nvPr/>
        </p:nvSpPr>
        <p:spPr>
          <a:xfrm>
            <a:off x="8731092" y="1639481"/>
            <a:ext cx="2998575" cy="1914627"/>
          </a:xfrm>
          <a:prstGeom prst="rect">
            <a:avLst/>
          </a:prstGeom>
          <a:solidFill>
            <a:sysClr val="window" lastClr="FFFFFF">
              <a:lumMod val="95000"/>
            </a:sys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marL="246019" indent="-246019" defTabSz="984077">
              <a:buFont typeface="Arial" panose="020B0604020202020204" pitchFamily="34" charset="0"/>
              <a:buChar char="•"/>
              <a:defRPr/>
            </a:pPr>
            <a:r>
              <a:rPr lang="en-ZA" sz="1184" kern="0" dirty="0">
                <a:latin typeface="Calibri"/>
              </a:rPr>
              <a:t>Procure additional 11 813 MW to be come on line from Year 2022</a:t>
            </a:r>
            <a:endParaRPr lang="en-ZA" sz="1184" kern="0" dirty="0">
              <a:solidFill>
                <a:prstClr val="black"/>
              </a:solidFill>
              <a:latin typeface="Calibri"/>
            </a:endParaRPr>
          </a:p>
          <a:p>
            <a:pPr marL="246019" indent="-246019" defTabSz="984077">
              <a:buFont typeface="Arial" panose="020B0604020202020204" pitchFamily="34" charset="0"/>
              <a:buChar char="•"/>
              <a:defRPr/>
            </a:pPr>
            <a:r>
              <a:rPr lang="en-ZA" sz="1184" kern="0" dirty="0">
                <a:solidFill>
                  <a:prstClr val="black"/>
                </a:solidFill>
              </a:rPr>
              <a:t>20-year extension of </a:t>
            </a:r>
            <a:r>
              <a:rPr lang="en-ZA" sz="1184" kern="0" dirty="0" err="1">
                <a:solidFill>
                  <a:prstClr val="black"/>
                </a:solidFill>
              </a:rPr>
              <a:t>Koeberg</a:t>
            </a:r>
            <a:r>
              <a:rPr lang="en-ZA" sz="1184" kern="0" dirty="0">
                <a:solidFill>
                  <a:prstClr val="black"/>
                </a:solidFill>
              </a:rPr>
              <a:t> Nuclear Power Plant’s life completed by 2024</a:t>
            </a:r>
          </a:p>
          <a:p>
            <a:pPr marL="246019" indent="-246019" defTabSz="984077">
              <a:buFont typeface="Arial" panose="020B0604020202020204" pitchFamily="34" charset="0"/>
              <a:buChar char="•"/>
              <a:defRPr/>
            </a:pPr>
            <a:r>
              <a:rPr lang="en-ZA" sz="1184" kern="0" dirty="0">
                <a:solidFill>
                  <a:prstClr val="black"/>
                </a:solidFill>
              </a:rPr>
              <a:t>2500MW </a:t>
            </a:r>
            <a:r>
              <a:rPr lang="en-ZA" sz="1184" kern="0" dirty="0">
                <a:solidFill>
                  <a:prstClr val="black"/>
                </a:solidFill>
                <a:latin typeface="Calibri"/>
              </a:rPr>
              <a:t>nuclear energy procured by 2024</a:t>
            </a:r>
          </a:p>
          <a:p>
            <a:pPr marL="246019" indent="-246019" defTabSz="984077">
              <a:buFont typeface="Arial" panose="020B0604020202020204" pitchFamily="34" charset="0"/>
              <a:buChar char="•"/>
              <a:defRPr/>
            </a:pPr>
            <a:r>
              <a:rPr lang="en-ZA" sz="1184" kern="0" dirty="0">
                <a:solidFill>
                  <a:prstClr val="black"/>
                </a:solidFill>
                <a:latin typeface="Calibri"/>
              </a:rPr>
              <a:t>New Multi-Purpose Reactor procured by 2024</a:t>
            </a:r>
          </a:p>
          <a:p>
            <a:pPr marL="246019" indent="-246019" defTabSz="984077">
              <a:buFont typeface="Arial" panose="020B0604020202020204" pitchFamily="34" charset="0"/>
              <a:buChar char="•"/>
              <a:defRPr/>
            </a:pPr>
            <a:r>
              <a:rPr lang="en-ZA" sz="1184" kern="0" dirty="0">
                <a:solidFill>
                  <a:prstClr val="black"/>
                </a:solidFill>
                <a:latin typeface="Calibri"/>
              </a:rPr>
              <a:t>Centralised Interim Storage Facility procured by 2024</a:t>
            </a:r>
          </a:p>
        </p:txBody>
      </p:sp>
      <p:sp>
        <p:nvSpPr>
          <p:cNvPr id="10" name="TextBox 9"/>
          <p:cNvSpPr txBox="1"/>
          <p:nvPr/>
        </p:nvSpPr>
        <p:spPr>
          <a:xfrm>
            <a:off x="2699060" y="1349133"/>
            <a:ext cx="1149473" cy="48962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defTabSz="984077">
              <a:defRPr/>
            </a:pPr>
            <a:r>
              <a:rPr lang="en-US" sz="1291" b="1" kern="0" dirty="0">
                <a:solidFill>
                  <a:prstClr val="black"/>
                </a:solidFill>
                <a:latin typeface="Calibri"/>
              </a:rPr>
              <a:t>Strategic Outcome</a:t>
            </a:r>
            <a:endParaRPr lang="en-ZA" sz="1291" b="1" kern="0" dirty="0">
              <a:solidFill>
                <a:prstClr val="black"/>
              </a:solidFill>
              <a:latin typeface="Calibri"/>
            </a:endParaRPr>
          </a:p>
        </p:txBody>
      </p:sp>
      <p:sp>
        <p:nvSpPr>
          <p:cNvPr id="11" name="TextBox 10"/>
          <p:cNvSpPr txBox="1"/>
          <p:nvPr/>
        </p:nvSpPr>
        <p:spPr>
          <a:xfrm>
            <a:off x="5693487" y="1349133"/>
            <a:ext cx="1109599" cy="290977"/>
          </a:xfrm>
          <a:prstGeom prst="rect">
            <a:avLst/>
          </a:prstGeom>
          <a:noFill/>
        </p:spPr>
        <p:txBody>
          <a:bodyPr wrap="none" rtlCol="0">
            <a:spAutoFit/>
          </a:bodyPr>
          <a:lstStyle/>
          <a:p>
            <a:pPr defTabSz="984077">
              <a:defRPr/>
            </a:pPr>
            <a:r>
              <a:rPr lang="en-US" sz="1291" b="1" kern="0" dirty="0">
                <a:solidFill>
                  <a:prstClr val="black"/>
                </a:solidFill>
                <a:latin typeface="Calibri"/>
              </a:rPr>
              <a:t>Interventions</a:t>
            </a:r>
            <a:endParaRPr lang="en-ZA" sz="1291" b="1" kern="0" dirty="0">
              <a:solidFill>
                <a:prstClr val="black"/>
              </a:solidFill>
              <a:latin typeface="Calibri"/>
            </a:endParaRPr>
          </a:p>
        </p:txBody>
      </p:sp>
      <p:sp>
        <p:nvSpPr>
          <p:cNvPr id="12" name="TextBox 11"/>
          <p:cNvSpPr txBox="1"/>
          <p:nvPr/>
        </p:nvSpPr>
        <p:spPr>
          <a:xfrm>
            <a:off x="9626741" y="1324418"/>
            <a:ext cx="692818" cy="290977"/>
          </a:xfrm>
          <a:prstGeom prst="rect">
            <a:avLst/>
          </a:prstGeom>
          <a:noFill/>
        </p:spPr>
        <p:txBody>
          <a:bodyPr wrap="none" rtlCol="0">
            <a:spAutoFit/>
          </a:bodyPr>
          <a:lstStyle/>
          <a:p>
            <a:pPr defTabSz="984077">
              <a:defRPr/>
            </a:pPr>
            <a:r>
              <a:rPr lang="en-US" sz="1291" b="1" kern="0" dirty="0">
                <a:solidFill>
                  <a:prstClr val="black"/>
                </a:solidFill>
                <a:latin typeface="Calibri"/>
              </a:rPr>
              <a:t>Targets</a:t>
            </a:r>
            <a:endParaRPr lang="en-ZA" sz="1291" b="1" kern="0" dirty="0">
              <a:solidFill>
                <a:prstClr val="black"/>
              </a:solidFill>
              <a:latin typeface="Calibri"/>
            </a:endParaRPr>
          </a:p>
        </p:txBody>
      </p:sp>
      <p:sp>
        <p:nvSpPr>
          <p:cNvPr id="16" name="Right Arrow 15"/>
          <p:cNvSpPr/>
          <p:nvPr/>
        </p:nvSpPr>
        <p:spPr>
          <a:xfrm>
            <a:off x="4200897" y="3294590"/>
            <a:ext cx="253411" cy="32516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2137">
              <a:defRPr/>
            </a:pPr>
            <a:endParaRPr lang="en-ZA" sz="1718">
              <a:solidFill>
                <a:prstClr val="white"/>
              </a:solidFill>
              <a:latin typeface="Calibri"/>
            </a:endParaRPr>
          </a:p>
        </p:txBody>
      </p:sp>
      <p:sp>
        <p:nvSpPr>
          <p:cNvPr id="18" name="Right Arrow 17"/>
          <p:cNvSpPr/>
          <p:nvPr/>
        </p:nvSpPr>
        <p:spPr>
          <a:xfrm>
            <a:off x="8376471" y="3254219"/>
            <a:ext cx="253411" cy="32516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2137">
              <a:defRPr/>
            </a:pPr>
            <a:endParaRPr lang="en-ZA" sz="1718">
              <a:solidFill>
                <a:prstClr val="white"/>
              </a:solidFill>
              <a:latin typeface="Calibri"/>
            </a:endParaRPr>
          </a:p>
        </p:txBody>
      </p:sp>
    </p:spTree>
    <p:extLst>
      <p:ext uri="{BB962C8B-B14F-4D97-AF65-F5344CB8AC3E}">
        <p14:creationId xmlns="" xmlns:p14="http://schemas.microsoft.com/office/powerpoint/2010/main" val="2951312604"/>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nvGraphicFramePr>
        <p:xfrm>
          <a:off x="1409530" y="1710"/>
          <a:ext cx="1709" cy="1709"/>
        </p:xfrm>
        <a:graphic>
          <a:graphicData uri="http://schemas.openxmlformats.org/presentationml/2006/ole">
            <p:oleObj spid="_x0000_s5126" name="think-cell Slide" r:id="rId6" imgW="270" imgH="270" progId="">
              <p:embed/>
            </p:oleObj>
          </a:graphicData>
        </a:graphic>
      </p:graphicFrame>
      <p:sp>
        <p:nvSpPr>
          <p:cNvPr id="5" name="Rectangle 4" hidden="1"/>
          <p:cNvSpPr/>
          <p:nvPr>
            <p:custDataLst>
              <p:tags r:id="rId3"/>
            </p:custDataLst>
          </p:nvPr>
        </p:nvSpPr>
        <p:spPr>
          <a:xfrm>
            <a:off x="1407821" y="1"/>
            <a:ext cx="170852" cy="1708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872137">
              <a:defRPr/>
            </a:pPr>
            <a:endParaRPr lang="en-US" sz="2691" b="1" dirty="0">
              <a:solidFill>
                <a:prstClr val="white"/>
              </a:solidFill>
              <a:latin typeface="Century Gothic" panose="020B0502020202020204" pitchFamily="34" charset="0"/>
              <a:sym typeface="Century Gothic" panose="020B0502020202020204" pitchFamily="34" charset="0"/>
            </a:endParaRPr>
          </a:p>
        </p:txBody>
      </p:sp>
      <p:sp>
        <p:nvSpPr>
          <p:cNvPr id="21" name="Rectangle 20"/>
          <p:cNvSpPr/>
          <p:nvPr/>
        </p:nvSpPr>
        <p:spPr>
          <a:xfrm>
            <a:off x="8723792" y="1729551"/>
            <a:ext cx="3148689" cy="3885653"/>
          </a:xfrm>
          <a:prstGeom prst="rect">
            <a:avLst/>
          </a:prstGeom>
          <a:solidFill>
            <a:srgbClr val="02A14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2137">
              <a:defRPr/>
            </a:pPr>
            <a:endParaRPr lang="en-ZA" sz="1718">
              <a:solidFill>
                <a:prstClr val="white"/>
              </a:solidFill>
              <a:latin typeface="Calibri"/>
            </a:endParaRPr>
          </a:p>
        </p:txBody>
      </p:sp>
      <p:sp>
        <p:nvSpPr>
          <p:cNvPr id="18" name="Rectangle 17"/>
          <p:cNvSpPr/>
          <p:nvPr/>
        </p:nvSpPr>
        <p:spPr>
          <a:xfrm>
            <a:off x="4553405" y="1729551"/>
            <a:ext cx="3889267" cy="3885653"/>
          </a:xfrm>
          <a:prstGeom prst="rect">
            <a:avLst/>
          </a:prstGeom>
          <a:solidFill>
            <a:srgbClr val="02A14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2137">
              <a:defRPr/>
            </a:pPr>
            <a:endParaRPr lang="en-ZA" sz="1718">
              <a:solidFill>
                <a:prstClr val="white"/>
              </a:solidFill>
              <a:latin typeface="Calibri"/>
            </a:endParaRPr>
          </a:p>
        </p:txBody>
      </p:sp>
      <p:sp>
        <p:nvSpPr>
          <p:cNvPr id="3" name="Rectangle 2"/>
          <p:cNvSpPr/>
          <p:nvPr/>
        </p:nvSpPr>
        <p:spPr>
          <a:xfrm>
            <a:off x="2663885" y="1729551"/>
            <a:ext cx="1613360" cy="3885653"/>
          </a:xfrm>
          <a:prstGeom prst="rect">
            <a:avLst/>
          </a:prstGeom>
          <a:solidFill>
            <a:srgbClr val="02A14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2137">
              <a:defRPr/>
            </a:pPr>
            <a:endParaRPr lang="en-ZA" sz="1718">
              <a:solidFill>
                <a:prstClr val="white"/>
              </a:solidFill>
              <a:latin typeface="Calibri"/>
            </a:endParaRPr>
          </a:p>
        </p:txBody>
      </p:sp>
      <p:sp>
        <p:nvSpPr>
          <p:cNvPr id="2" name="Title 1"/>
          <p:cNvSpPr>
            <a:spLocks noGrp="1"/>
          </p:cNvSpPr>
          <p:nvPr>
            <p:ph type="title"/>
          </p:nvPr>
        </p:nvSpPr>
        <p:spPr>
          <a:xfrm>
            <a:off x="2917559" y="226598"/>
            <a:ext cx="8438723" cy="628585"/>
          </a:xfrm>
          <a:solidFill>
            <a:srgbClr val="2AB27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8411" tIns="49205" rIns="98411" bIns="49205" rtlCol="0" anchor="ctr">
            <a:normAutofit/>
          </a:bodyPr>
          <a:lstStyle/>
          <a:p>
            <a:r>
              <a:rPr lang="en-US" sz="2152" dirty="0"/>
              <a:t>Key Initiatives and Targets that contributes to the MTSF priorities</a:t>
            </a:r>
            <a:endParaRPr lang="en-ZA" sz="2152" dirty="0"/>
          </a:p>
        </p:txBody>
      </p:sp>
      <p:sp>
        <p:nvSpPr>
          <p:cNvPr id="22" name="Slide Number Placeholder 21"/>
          <p:cNvSpPr>
            <a:spLocks noGrp="1"/>
          </p:cNvSpPr>
          <p:nvPr>
            <p:ph type="sldNum" sz="quarter" idx="12"/>
          </p:nvPr>
        </p:nvSpPr>
        <p:spPr/>
        <p:txBody>
          <a:bodyPr/>
          <a:lstStyle/>
          <a:p>
            <a:fld id="{6A2CCF23-A1DA-4706-BBB0-748FEC5356DD}" type="slidenum">
              <a:rPr lang="en-ZA" smtClean="0">
                <a:solidFill>
                  <a:prstClr val="black">
                    <a:tint val="75000"/>
                  </a:prstClr>
                </a:solidFill>
              </a:rPr>
              <a:pPr/>
              <a:t>41</a:t>
            </a:fld>
            <a:endParaRPr lang="en-ZA" dirty="0">
              <a:solidFill>
                <a:prstClr val="black">
                  <a:tint val="75000"/>
                </a:prstClr>
              </a:solidFill>
            </a:endParaRPr>
          </a:p>
        </p:txBody>
      </p:sp>
      <p:sp>
        <p:nvSpPr>
          <p:cNvPr id="6" name="Rectangle 5"/>
          <p:cNvSpPr/>
          <p:nvPr/>
        </p:nvSpPr>
        <p:spPr>
          <a:xfrm>
            <a:off x="2859803" y="1033139"/>
            <a:ext cx="8534848" cy="357342"/>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defTabSz="984077">
              <a:defRPr/>
            </a:pPr>
            <a:r>
              <a:rPr lang="en-ZA" sz="1722" b="1" kern="0" dirty="0">
                <a:solidFill>
                  <a:prstClr val="black"/>
                </a:solidFill>
                <a:latin typeface="Calibri"/>
              </a:rPr>
              <a:t>MTSF PRIORITY 5 - </a:t>
            </a:r>
            <a:r>
              <a:rPr lang="en-US" sz="1722" b="1" kern="0" dirty="0">
                <a:solidFill>
                  <a:prstClr val="black"/>
                </a:solidFill>
                <a:latin typeface="Calibri"/>
              </a:rPr>
              <a:t>SPATIAL INTEGRATION, HUMAN SETTLEMENTS &amp; LOCAL GOVERNMENT</a:t>
            </a:r>
            <a:endParaRPr lang="en-ZA" sz="1722" b="1" kern="0" dirty="0">
              <a:solidFill>
                <a:prstClr val="black"/>
              </a:solidFill>
              <a:latin typeface="Calibri"/>
            </a:endParaRPr>
          </a:p>
        </p:txBody>
      </p:sp>
      <p:sp>
        <p:nvSpPr>
          <p:cNvPr id="7" name="Rectangle 6"/>
          <p:cNvSpPr/>
          <p:nvPr/>
        </p:nvSpPr>
        <p:spPr>
          <a:xfrm>
            <a:off x="4617486" y="2418824"/>
            <a:ext cx="3719488" cy="688265"/>
          </a:xfrm>
          <a:prstGeom prst="rect">
            <a:avLst/>
          </a:prstGeom>
          <a:solidFill>
            <a:schemeClr val="bg1">
              <a:lumMod val="8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marL="184514" indent="-184514" defTabSz="984077">
              <a:buFont typeface="Arial" panose="020B0604020202020204" pitchFamily="34" charset="0"/>
              <a:buChar char="•"/>
              <a:defRPr/>
            </a:pPr>
            <a:r>
              <a:rPr lang="en-US" sz="1291" kern="0" dirty="0">
                <a:solidFill>
                  <a:prstClr val="black"/>
                </a:solidFill>
                <a:latin typeface="Calibri"/>
              </a:rPr>
              <a:t>Implement 4 sectors GHG emission reduction implementation plan (contribution from the largest emitters of GHG)</a:t>
            </a:r>
            <a:endParaRPr lang="en-ZA" sz="1291" kern="0" dirty="0">
              <a:solidFill>
                <a:prstClr val="black"/>
              </a:solidFill>
              <a:latin typeface="Calibri"/>
            </a:endParaRPr>
          </a:p>
        </p:txBody>
      </p:sp>
      <p:sp>
        <p:nvSpPr>
          <p:cNvPr id="8" name="Rectangle 7"/>
          <p:cNvSpPr/>
          <p:nvPr/>
        </p:nvSpPr>
        <p:spPr>
          <a:xfrm>
            <a:off x="2736104" y="2418824"/>
            <a:ext cx="1340231" cy="489621"/>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defTabSz="984077">
              <a:defRPr/>
            </a:pPr>
            <a:r>
              <a:rPr lang="en-US" sz="1291" b="1" kern="0" dirty="0">
                <a:solidFill>
                  <a:prstClr val="black"/>
                </a:solidFill>
                <a:latin typeface="Calibri"/>
              </a:rPr>
              <a:t>SO4</a:t>
            </a:r>
            <a:r>
              <a:rPr lang="en-US" sz="1291" kern="0" dirty="0">
                <a:solidFill>
                  <a:prstClr val="black"/>
                </a:solidFill>
                <a:latin typeface="Calibri"/>
              </a:rPr>
              <a:t>: </a:t>
            </a:r>
          </a:p>
          <a:p>
            <a:pPr algn="ctr" defTabSz="984077">
              <a:defRPr/>
            </a:pPr>
            <a:r>
              <a:rPr lang="en-US" sz="1291" kern="0" dirty="0">
                <a:solidFill>
                  <a:prstClr val="black"/>
                </a:solidFill>
                <a:latin typeface="Calibri"/>
              </a:rPr>
              <a:t>GHG RED</a:t>
            </a:r>
            <a:r>
              <a:rPr lang="en-US" sz="1291" kern="0" dirty="0">
                <a:latin typeface="Calibri"/>
              </a:rPr>
              <a:t>U</a:t>
            </a:r>
            <a:r>
              <a:rPr lang="en-US" sz="1291" kern="0" dirty="0">
                <a:solidFill>
                  <a:prstClr val="black"/>
                </a:solidFill>
                <a:latin typeface="Calibri"/>
              </a:rPr>
              <a:t>CTION</a:t>
            </a:r>
            <a:endParaRPr lang="en-ZA" sz="1291" kern="0" dirty="0">
              <a:solidFill>
                <a:prstClr val="black"/>
              </a:solidFill>
              <a:latin typeface="Calibri"/>
            </a:endParaRPr>
          </a:p>
        </p:txBody>
      </p:sp>
      <p:sp>
        <p:nvSpPr>
          <p:cNvPr id="9" name="Rectangle 8"/>
          <p:cNvSpPr/>
          <p:nvPr/>
        </p:nvSpPr>
        <p:spPr>
          <a:xfrm>
            <a:off x="8840853" y="2418824"/>
            <a:ext cx="2923047" cy="639021"/>
          </a:xfrm>
          <a:prstGeom prst="rect">
            <a:avLst/>
          </a:prstGeom>
          <a:solidFill>
            <a:sysClr val="window" lastClr="FFFFFF">
              <a:lumMod val="95000"/>
            </a:sys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marL="246019" indent="-246019" defTabSz="984077">
              <a:buFont typeface="Arial" panose="020B0604020202020204" pitchFamily="34" charset="0"/>
              <a:buChar char="•"/>
              <a:defRPr/>
            </a:pPr>
            <a:r>
              <a:rPr lang="en-US" sz="1184" kern="0" dirty="0">
                <a:solidFill>
                  <a:prstClr val="black"/>
                </a:solidFill>
                <a:latin typeface="Calibri"/>
              </a:rPr>
              <a:t>Reduction in total GHG emissions by 2024</a:t>
            </a:r>
          </a:p>
          <a:p>
            <a:pPr marL="246019" indent="-246019" defTabSz="984077">
              <a:buFont typeface="+mj-lt"/>
              <a:buAutoNum type="arabicPeriod" startAt="12"/>
              <a:defRPr/>
            </a:pPr>
            <a:endParaRPr lang="en-ZA" sz="1184" kern="0" dirty="0">
              <a:solidFill>
                <a:prstClr val="black"/>
              </a:solidFill>
              <a:latin typeface="Calibri"/>
            </a:endParaRPr>
          </a:p>
        </p:txBody>
      </p:sp>
      <p:sp>
        <p:nvSpPr>
          <p:cNvPr id="10" name="TextBox 9"/>
          <p:cNvSpPr txBox="1"/>
          <p:nvPr/>
        </p:nvSpPr>
        <p:spPr>
          <a:xfrm>
            <a:off x="2949746" y="1729551"/>
            <a:ext cx="1149473" cy="489621"/>
          </a:xfrm>
          <a:prstGeom prst="rect">
            <a:avLst/>
          </a:prstGeom>
          <a:noFill/>
        </p:spPr>
        <p:txBody>
          <a:bodyPr wrap="square" rtlCol="0">
            <a:spAutoFit/>
          </a:bodyPr>
          <a:lstStyle/>
          <a:p>
            <a:pPr defTabSz="984077">
              <a:defRPr/>
            </a:pPr>
            <a:r>
              <a:rPr lang="en-US" sz="1291" b="1" kern="0" dirty="0">
                <a:solidFill>
                  <a:prstClr val="black"/>
                </a:solidFill>
                <a:latin typeface="Calibri"/>
              </a:rPr>
              <a:t>Strategic Outcome</a:t>
            </a:r>
            <a:endParaRPr lang="en-ZA" sz="1291" b="1" kern="0" dirty="0">
              <a:solidFill>
                <a:prstClr val="black"/>
              </a:solidFill>
              <a:latin typeface="Calibri"/>
            </a:endParaRPr>
          </a:p>
        </p:txBody>
      </p:sp>
      <p:sp>
        <p:nvSpPr>
          <p:cNvPr id="11" name="TextBox 10"/>
          <p:cNvSpPr txBox="1"/>
          <p:nvPr/>
        </p:nvSpPr>
        <p:spPr>
          <a:xfrm>
            <a:off x="5753449" y="1729551"/>
            <a:ext cx="1109599" cy="290977"/>
          </a:xfrm>
          <a:prstGeom prst="rect">
            <a:avLst/>
          </a:prstGeom>
          <a:noFill/>
        </p:spPr>
        <p:txBody>
          <a:bodyPr wrap="none" rtlCol="0">
            <a:spAutoFit/>
          </a:bodyPr>
          <a:lstStyle/>
          <a:p>
            <a:pPr defTabSz="984077">
              <a:defRPr/>
            </a:pPr>
            <a:r>
              <a:rPr lang="en-US" sz="1291" b="1" kern="0" dirty="0">
                <a:solidFill>
                  <a:prstClr val="black"/>
                </a:solidFill>
                <a:latin typeface="Calibri"/>
              </a:rPr>
              <a:t>Interventions</a:t>
            </a:r>
            <a:endParaRPr lang="en-ZA" sz="1291" b="1" kern="0" dirty="0">
              <a:solidFill>
                <a:prstClr val="black"/>
              </a:solidFill>
              <a:latin typeface="Calibri"/>
            </a:endParaRPr>
          </a:p>
        </p:txBody>
      </p:sp>
      <p:sp>
        <p:nvSpPr>
          <p:cNvPr id="12" name="TextBox 11"/>
          <p:cNvSpPr txBox="1"/>
          <p:nvPr/>
        </p:nvSpPr>
        <p:spPr>
          <a:xfrm>
            <a:off x="9686701" y="1704836"/>
            <a:ext cx="692818" cy="290977"/>
          </a:xfrm>
          <a:prstGeom prst="rect">
            <a:avLst/>
          </a:prstGeom>
          <a:noFill/>
        </p:spPr>
        <p:txBody>
          <a:bodyPr wrap="none" rtlCol="0">
            <a:spAutoFit/>
          </a:bodyPr>
          <a:lstStyle/>
          <a:p>
            <a:pPr defTabSz="984077">
              <a:defRPr/>
            </a:pPr>
            <a:r>
              <a:rPr lang="en-US" sz="1291" b="1" kern="0" dirty="0">
                <a:solidFill>
                  <a:prstClr val="black"/>
                </a:solidFill>
                <a:latin typeface="Calibri"/>
              </a:rPr>
              <a:t>Targets</a:t>
            </a:r>
            <a:endParaRPr lang="en-ZA" sz="1291" b="1" kern="0" dirty="0">
              <a:solidFill>
                <a:prstClr val="black"/>
              </a:solidFill>
              <a:latin typeface="Calibri"/>
            </a:endParaRPr>
          </a:p>
        </p:txBody>
      </p:sp>
      <p:sp>
        <p:nvSpPr>
          <p:cNvPr id="13" name="Rectangle 12"/>
          <p:cNvSpPr/>
          <p:nvPr/>
        </p:nvSpPr>
        <p:spPr>
          <a:xfrm>
            <a:off x="2758988" y="3776905"/>
            <a:ext cx="1340231" cy="1085554"/>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defTabSz="984077">
              <a:defRPr/>
            </a:pPr>
            <a:r>
              <a:rPr lang="en-US" sz="1291" b="1" kern="0" dirty="0">
                <a:solidFill>
                  <a:prstClr val="black"/>
                </a:solidFill>
                <a:latin typeface="Calibri"/>
              </a:rPr>
              <a:t>SO5</a:t>
            </a:r>
            <a:r>
              <a:rPr lang="en-US" sz="1291" kern="0" dirty="0">
                <a:solidFill>
                  <a:prstClr val="black"/>
                </a:solidFill>
                <a:latin typeface="Calibri"/>
              </a:rPr>
              <a:t>: </a:t>
            </a:r>
          </a:p>
          <a:p>
            <a:pPr algn="ctr" defTabSz="984077">
              <a:defRPr/>
            </a:pPr>
            <a:r>
              <a:rPr lang="en-ZA" sz="1291" kern="0" dirty="0">
                <a:solidFill>
                  <a:prstClr val="black"/>
                </a:solidFill>
                <a:latin typeface="Calibri"/>
              </a:rPr>
              <a:t>STATE OF GEOLOGICAL INFRA IMPROVED</a:t>
            </a:r>
          </a:p>
        </p:txBody>
      </p:sp>
      <p:sp>
        <p:nvSpPr>
          <p:cNvPr id="14" name="Rectangle 13"/>
          <p:cNvSpPr/>
          <p:nvPr/>
        </p:nvSpPr>
        <p:spPr>
          <a:xfrm>
            <a:off x="4617486" y="3975648"/>
            <a:ext cx="3719488" cy="1284198"/>
          </a:xfrm>
          <a:prstGeom prst="rect">
            <a:avLst/>
          </a:prstGeom>
          <a:solidFill>
            <a:schemeClr val="bg1">
              <a:lumMod val="8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marL="93966" indent="-93966" defTabSz="984077">
              <a:buFont typeface="Arial" panose="020B0604020202020204" pitchFamily="34" charset="0"/>
              <a:buChar char="•"/>
              <a:defRPr/>
            </a:pPr>
            <a:r>
              <a:rPr lang="en-ZA" sz="1291" kern="0" dirty="0">
                <a:solidFill>
                  <a:prstClr val="black"/>
                </a:solidFill>
                <a:latin typeface="Calibri"/>
              </a:rPr>
              <a:t>Strategy developed for Acid Mine Drainage Mitigation</a:t>
            </a:r>
          </a:p>
          <a:p>
            <a:pPr marL="93966" indent="-93966" defTabSz="984077">
              <a:buFont typeface="Arial" panose="020B0604020202020204" pitchFamily="34" charset="0"/>
              <a:buChar char="•"/>
              <a:defRPr/>
            </a:pPr>
            <a:r>
              <a:rPr lang="en-ZA" sz="1291" kern="0" dirty="0">
                <a:solidFill>
                  <a:prstClr val="black"/>
                </a:solidFill>
                <a:latin typeface="Calibri"/>
              </a:rPr>
              <a:t>Mine water/wastewater management plans implemented</a:t>
            </a:r>
          </a:p>
          <a:p>
            <a:pPr defTabSz="984077">
              <a:defRPr/>
            </a:pPr>
            <a:endParaRPr lang="en-ZA" sz="1291" kern="0" dirty="0">
              <a:solidFill>
                <a:prstClr val="black"/>
              </a:solidFill>
              <a:latin typeface="Calibri"/>
            </a:endParaRPr>
          </a:p>
          <a:p>
            <a:pPr defTabSz="984077">
              <a:defRPr/>
            </a:pPr>
            <a:endParaRPr lang="en-ZA" sz="1291" kern="0" dirty="0">
              <a:solidFill>
                <a:prstClr val="black"/>
              </a:solidFill>
              <a:latin typeface="Calibri"/>
            </a:endParaRPr>
          </a:p>
        </p:txBody>
      </p:sp>
      <p:sp>
        <p:nvSpPr>
          <p:cNvPr id="15" name="Rectangle 14"/>
          <p:cNvSpPr/>
          <p:nvPr/>
        </p:nvSpPr>
        <p:spPr>
          <a:xfrm>
            <a:off x="8824810" y="3996820"/>
            <a:ext cx="2923047" cy="643894"/>
          </a:xfrm>
          <a:prstGeom prst="rect">
            <a:avLst/>
          </a:prstGeom>
          <a:solidFill>
            <a:sysClr val="window" lastClr="FFFFFF">
              <a:lumMod val="95000"/>
            </a:sys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marL="246019" indent="-246019" defTabSz="984077">
              <a:buFont typeface="Arial" panose="020B0604020202020204" pitchFamily="34" charset="0"/>
              <a:buChar char="•"/>
              <a:defRPr/>
            </a:pPr>
            <a:r>
              <a:rPr lang="en-ZA" sz="1184" kern="0" dirty="0">
                <a:solidFill>
                  <a:prstClr val="black"/>
                </a:solidFill>
                <a:latin typeface="Calibri"/>
              </a:rPr>
              <a:t>1 Ingress measure implemented</a:t>
            </a:r>
          </a:p>
          <a:p>
            <a:pPr marL="246019" indent="-246019" defTabSz="984077">
              <a:buFont typeface="Arial" panose="020B0604020202020204" pitchFamily="34" charset="0"/>
              <a:buChar char="•"/>
              <a:defRPr/>
            </a:pPr>
            <a:r>
              <a:rPr lang="en-ZA" sz="1200" kern="0" dirty="0">
                <a:solidFill>
                  <a:prstClr val="black"/>
                </a:solidFill>
                <a:latin typeface="Calibri"/>
              </a:rPr>
              <a:t>3 Derelict and ownerless mine rehabilitated</a:t>
            </a:r>
            <a:endParaRPr lang="en-ZA" sz="1184" kern="0" dirty="0">
              <a:solidFill>
                <a:prstClr val="black"/>
              </a:solidFill>
              <a:latin typeface="Calibri"/>
            </a:endParaRPr>
          </a:p>
        </p:txBody>
      </p:sp>
      <p:sp>
        <p:nvSpPr>
          <p:cNvPr id="16" name="Right Arrow 15"/>
          <p:cNvSpPr/>
          <p:nvPr/>
        </p:nvSpPr>
        <p:spPr>
          <a:xfrm>
            <a:off x="4292229" y="2590520"/>
            <a:ext cx="253411" cy="32516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2137">
              <a:defRPr/>
            </a:pPr>
            <a:endParaRPr lang="en-ZA" sz="1718">
              <a:solidFill>
                <a:prstClr val="white"/>
              </a:solidFill>
              <a:latin typeface="Calibri"/>
            </a:endParaRPr>
          </a:p>
        </p:txBody>
      </p:sp>
      <p:sp>
        <p:nvSpPr>
          <p:cNvPr id="17" name="Right Arrow 16"/>
          <p:cNvSpPr/>
          <p:nvPr/>
        </p:nvSpPr>
        <p:spPr>
          <a:xfrm>
            <a:off x="4283343" y="4160868"/>
            <a:ext cx="253411" cy="32516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2137">
              <a:defRPr/>
            </a:pPr>
            <a:endParaRPr lang="en-ZA" sz="1718">
              <a:solidFill>
                <a:prstClr val="white"/>
              </a:solidFill>
              <a:latin typeface="Calibri"/>
            </a:endParaRPr>
          </a:p>
        </p:txBody>
      </p:sp>
      <p:sp>
        <p:nvSpPr>
          <p:cNvPr id="19" name="Right Arrow 18"/>
          <p:cNvSpPr/>
          <p:nvPr/>
        </p:nvSpPr>
        <p:spPr>
          <a:xfrm>
            <a:off x="8455129" y="2501052"/>
            <a:ext cx="253411" cy="32516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2137">
              <a:defRPr/>
            </a:pPr>
            <a:endParaRPr lang="en-ZA" sz="1718">
              <a:solidFill>
                <a:prstClr val="white"/>
              </a:solidFill>
              <a:latin typeface="Calibri"/>
            </a:endParaRPr>
          </a:p>
        </p:txBody>
      </p:sp>
      <p:sp>
        <p:nvSpPr>
          <p:cNvPr id="20" name="Right Arrow 19"/>
          <p:cNvSpPr/>
          <p:nvPr/>
        </p:nvSpPr>
        <p:spPr>
          <a:xfrm>
            <a:off x="8452224" y="4222736"/>
            <a:ext cx="253411" cy="32516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2137">
              <a:defRPr/>
            </a:pPr>
            <a:endParaRPr lang="en-ZA" sz="1718">
              <a:solidFill>
                <a:prstClr val="white"/>
              </a:solidFill>
              <a:latin typeface="Calibri"/>
            </a:endParaRPr>
          </a:p>
        </p:txBody>
      </p:sp>
    </p:spTree>
    <p:extLst>
      <p:ext uri="{BB962C8B-B14F-4D97-AF65-F5344CB8AC3E}">
        <p14:creationId xmlns="" xmlns:p14="http://schemas.microsoft.com/office/powerpoint/2010/main" val="1433992282"/>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nvGraphicFramePr>
        <p:xfrm>
          <a:off x="1409530" y="1710"/>
          <a:ext cx="1709" cy="1709"/>
        </p:xfrm>
        <a:graphic>
          <a:graphicData uri="http://schemas.openxmlformats.org/presentationml/2006/ole">
            <p:oleObj spid="_x0000_s6150" name="think-cell Slide" r:id="rId7" imgW="270" imgH="270" progId="">
              <p:embed/>
            </p:oleObj>
          </a:graphicData>
        </a:graphic>
      </p:graphicFrame>
      <p:sp>
        <p:nvSpPr>
          <p:cNvPr id="5" name="Rectangle 4" hidden="1"/>
          <p:cNvSpPr/>
          <p:nvPr>
            <p:custDataLst>
              <p:tags r:id="rId3"/>
            </p:custDataLst>
          </p:nvPr>
        </p:nvSpPr>
        <p:spPr>
          <a:xfrm>
            <a:off x="1407821" y="1"/>
            <a:ext cx="170852" cy="1708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872137">
              <a:defRPr/>
            </a:pPr>
            <a:endParaRPr lang="en-US" sz="2691" b="1" dirty="0">
              <a:solidFill>
                <a:prstClr val="white"/>
              </a:solidFill>
              <a:latin typeface="Century Gothic" panose="020B0502020202020204" pitchFamily="34" charset="0"/>
              <a:sym typeface="Century Gothic" panose="020B0502020202020204" pitchFamily="34" charset="0"/>
            </a:endParaRPr>
          </a:p>
        </p:txBody>
      </p:sp>
      <p:sp>
        <p:nvSpPr>
          <p:cNvPr id="16" name="Rectangle 15"/>
          <p:cNvSpPr/>
          <p:nvPr/>
        </p:nvSpPr>
        <p:spPr>
          <a:xfrm>
            <a:off x="8603871" y="1396693"/>
            <a:ext cx="2936538" cy="4768452"/>
          </a:xfrm>
          <a:prstGeom prst="rect">
            <a:avLst/>
          </a:prstGeom>
          <a:solidFill>
            <a:srgbClr val="02A14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2137">
              <a:defRPr/>
            </a:pPr>
            <a:endParaRPr lang="en-ZA" sz="1718">
              <a:solidFill>
                <a:prstClr val="white"/>
              </a:solidFill>
              <a:latin typeface="Calibri"/>
            </a:endParaRPr>
          </a:p>
        </p:txBody>
      </p:sp>
      <p:sp>
        <p:nvSpPr>
          <p:cNvPr id="17" name="Rectangle 16"/>
          <p:cNvSpPr/>
          <p:nvPr/>
        </p:nvSpPr>
        <p:spPr>
          <a:xfrm>
            <a:off x="4625563" y="1396693"/>
            <a:ext cx="3685743" cy="4768452"/>
          </a:xfrm>
          <a:prstGeom prst="rect">
            <a:avLst/>
          </a:prstGeom>
          <a:solidFill>
            <a:srgbClr val="02A14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2137">
              <a:defRPr/>
            </a:pPr>
            <a:endParaRPr lang="en-ZA" sz="1718">
              <a:solidFill>
                <a:prstClr val="white"/>
              </a:solidFill>
              <a:latin typeface="Calibri"/>
            </a:endParaRPr>
          </a:p>
        </p:txBody>
      </p:sp>
      <p:sp>
        <p:nvSpPr>
          <p:cNvPr id="18" name="Rectangle 17"/>
          <p:cNvSpPr/>
          <p:nvPr/>
        </p:nvSpPr>
        <p:spPr>
          <a:xfrm>
            <a:off x="2731065" y="1396693"/>
            <a:ext cx="1613360" cy="4768452"/>
          </a:xfrm>
          <a:prstGeom prst="rect">
            <a:avLst/>
          </a:prstGeom>
          <a:solidFill>
            <a:srgbClr val="02A14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2137">
              <a:defRPr/>
            </a:pPr>
            <a:endParaRPr lang="en-ZA" sz="1718">
              <a:solidFill>
                <a:prstClr val="white"/>
              </a:solidFill>
              <a:latin typeface="Calibri"/>
            </a:endParaRPr>
          </a:p>
        </p:txBody>
      </p:sp>
      <p:sp>
        <p:nvSpPr>
          <p:cNvPr id="2" name="Title 1"/>
          <p:cNvSpPr>
            <a:spLocks noGrp="1"/>
          </p:cNvSpPr>
          <p:nvPr>
            <p:ph type="title"/>
          </p:nvPr>
        </p:nvSpPr>
        <p:spPr>
          <a:xfrm>
            <a:off x="2850993" y="244658"/>
            <a:ext cx="8438723" cy="628585"/>
          </a:xfrm>
          <a:solidFill>
            <a:srgbClr val="2AB27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8411" tIns="49205" rIns="98411" bIns="49205" rtlCol="0" anchor="ctr">
            <a:normAutofit/>
          </a:bodyPr>
          <a:lstStyle/>
          <a:p>
            <a:r>
              <a:rPr lang="en-US" sz="2152" dirty="0"/>
              <a:t>Key Initiatives and Targets that contributes to the MTSF priorities</a:t>
            </a:r>
            <a:endParaRPr lang="en-ZA" sz="2152" dirty="0"/>
          </a:p>
        </p:txBody>
      </p:sp>
      <p:sp>
        <p:nvSpPr>
          <p:cNvPr id="3" name="Slide Number Placeholder 2"/>
          <p:cNvSpPr>
            <a:spLocks noGrp="1"/>
          </p:cNvSpPr>
          <p:nvPr>
            <p:ph type="sldNum" sz="quarter" idx="12"/>
          </p:nvPr>
        </p:nvSpPr>
        <p:spPr/>
        <p:txBody>
          <a:bodyPr/>
          <a:lstStyle/>
          <a:p>
            <a:fld id="{6A2CCF23-A1DA-4706-BBB0-748FEC5356DD}" type="slidenum">
              <a:rPr lang="en-ZA" smtClean="0">
                <a:solidFill>
                  <a:prstClr val="black">
                    <a:tint val="75000"/>
                  </a:prstClr>
                </a:solidFill>
              </a:rPr>
              <a:pPr/>
              <a:t>42</a:t>
            </a:fld>
            <a:endParaRPr lang="en-ZA" dirty="0">
              <a:solidFill>
                <a:prstClr val="black">
                  <a:tint val="75000"/>
                </a:prstClr>
              </a:solidFill>
            </a:endParaRPr>
          </a:p>
        </p:txBody>
      </p:sp>
      <p:sp>
        <p:nvSpPr>
          <p:cNvPr id="6" name="Rectangle 5"/>
          <p:cNvSpPr/>
          <p:nvPr/>
        </p:nvSpPr>
        <p:spPr>
          <a:xfrm>
            <a:off x="2850993" y="921904"/>
            <a:ext cx="8438723" cy="390428"/>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defTabSz="984077">
              <a:defRPr/>
            </a:pPr>
            <a:r>
              <a:rPr lang="en-ZA" sz="1937" b="1" kern="0" dirty="0">
                <a:solidFill>
                  <a:prstClr val="black"/>
                </a:solidFill>
                <a:latin typeface="Calibri"/>
              </a:rPr>
              <a:t>MTSF PRIORITY 6 - </a:t>
            </a:r>
            <a:r>
              <a:rPr lang="en-US" sz="1937" b="1" kern="0" dirty="0">
                <a:solidFill>
                  <a:prstClr val="black"/>
                </a:solidFill>
                <a:latin typeface="Calibri"/>
              </a:rPr>
              <a:t>SOCIAL COHESION AND SAFE COMMUNITIES </a:t>
            </a:r>
            <a:endParaRPr lang="en-GB" sz="1937" b="1" kern="0" dirty="0">
              <a:solidFill>
                <a:prstClr val="black"/>
              </a:solidFill>
              <a:latin typeface="Calibri"/>
            </a:endParaRPr>
          </a:p>
        </p:txBody>
      </p:sp>
      <p:sp>
        <p:nvSpPr>
          <p:cNvPr id="7" name="Rectangle 6"/>
          <p:cNvSpPr/>
          <p:nvPr/>
        </p:nvSpPr>
        <p:spPr>
          <a:xfrm>
            <a:off x="4759113" y="1856790"/>
            <a:ext cx="3427807" cy="1085554"/>
          </a:xfrm>
          <a:prstGeom prst="rect">
            <a:avLst/>
          </a:prstGeom>
          <a:solidFill>
            <a:schemeClr val="bg1">
              <a:lumMod val="8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marL="93966" indent="-93966" defTabSz="984077">
              <a:buFont typeface="Arial" panose="020B0604020202020204" pitchFamily="34" charset="0"/>
              <a:buChar char="•"/>
              <a:defRPr/>
            </a:pPr>
            <a:r>
              <a:rPr lang="en-US" sz="1291" kern="0" dirty="0">
                <a:solidFill>
                  <a:prstClr val="black"/>
                </a:solidFill>
                <a:latin typeface="Calibri"/>
              </a:rPr>
              <a:t>Grid connections to households in terms of the National Electrification Plan</a:t>
            </a:r>
          </a:p>
          <a:p>
            <a:pPr marL="93966" indent="-93966" defTabSz="984077">
              <a:buFont typeface="Arial" panose="020B0604020202020204" pitchFamily="34" charset="0"/>
              <a:buChar char="•"/>
              <a:defRPr/>
            </a:pPr>
            <a:r>
              <a:rPr lang="en-US" sz="1291" kern="0" dirty="0">
                <a:solidFill>
                  <a:prstClr val="black"/>
                </a:solidFill>
                <a:latin typeface="Calibri"/>
              </a:rPr>
              <a:t>Non-Grid connections to households in terms of the National Electrification Plan</a:t>
            </a:r>
            <a:endParaRPr lang="en-ZA" sz="1291" kern="0" dirty="0">
              <a:solidFill>
                <a:prstClr val="black"/>
              </a:solidFill>
              <a:latin typeface="Calibri"/>
            </a:endParaRPr>
          </a:p>
          <a:p>
            <a:pPr marL="93966" indent="-93966" defTabSz="984077">
              <a:buFont typeface="Arial" panose="020B0604020202020204" pitchFamily="34" charset="0"/>
              <a:buChar char="•"/>
              <a:defRPr/>
            </a:pPr>
            <a:endParaRPr lang="en-US" sz="1291" kern="0" dirty="0">
              <a:solidFill>
                <a:prstClr val="black"/>
              </a:solidFill>
              <a:latin typeface="Calibri"/>
            </a:endParaRPr>
          </a:p>
        </p:txBody>
      </p:sp>
      <p:sp>
        <p:nvSpPr>
          <p:cNvPr id="8" name="Rectangle 7"/>
          <p:cNvSpPr/>
          <p:nvPr/>
        </p:nvSpPr>
        <p:spPr>
          <a:xfrm>
            <a:off x="2774340" y="1842319"/>
            <a:ext cx="1490776" cy="2674707"/>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defTabSz="984077">
              <a:defRPr/>
            </a:pPr>
            <a:r>
              <a:rPr lang="en-US" sz="1291" b="1" kern="0" dirty="0">
                <a:solidFill>
                  <a:prstClr val="black"/>
                </a:solidFill>
                <a:latin typeface="Calibri"/>
              </a:rPr>
              <a:t>SO6</a:t>
            </a:r>
            <a:r>
              <a:rPr lang="en-US" sz="1291" kern="0" dirty="0">
                <a:solidFill>
                  <a:prstClr val="black"/>
                </a:solidFill>
                <a:latin typeface="Calibri"/>
              </a:rPr>
              <a:t>: </a:t>
            </a:r>
          </a:p>
          <a:p>
            <a:pPr algn="ctr" defTabSz="984077">
              <a:defRPr/>
            </a:pPr>
            <a:r>
              <a:rPr lang="en-US" sz="1291" kern="0" dirty="0">
                <a:solidFill>
                  <a:prstClr val="black"/>
                </a:solidFill>
                <a:latin typeface="Calibri"/>
              </a:rPr>
              <a:t>IMPROVED CAPACITY TO DELIVER BASIC SERVICES, QUALITY INFRA &amp; INTEGRATED PUBLIC TRANSPORT TO INCREASE HOUSEHOLD ACCESS TO BASIC SERVICES</a:t>
            </a:r>
            <a:endParaRPr lang="en-ZA" sz="1291" kern="0" dirty="0">
              <a:solidFill>
                <a:prstClr val="black"/>
              </a:solidFill>
              <a:latin typeface="Calibri"/>
            </a:endParaRPr>
          </a:p>
        </p:txBody>
      </p:sp>
      <p:sp>
        <p:nvSpPr>
          <p:cNvPr id="9" name="Rectangle 8"/>
          <p:cNvSpPr/>
          <p:nvPr/>
        </p:nvSpPr>
        <p:spPr>
          <a:xfrm>
            <a:off x="8740457" y="1856791"/>
            <a:ext cx="2684174" cy="821250"/>
          </a:xfrm>
          <a:prstGeom prst="rect">
            <a:avLst/>
          </a:prstGeom>
          <a:solidFill>
            <a:sysClr val="window" lastClr="FFFFFF">
              <a:lumMod val="95000"/>
            </a:sys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marL="246019" indent="-246019" defTabSz="984077">
              <a:buFont typeface="Arial" panose="020B0604020202020204" pitchFamily="34" charset="0"/>
              <a:buChar char="•"/>
              <a:defRPr/>
            </a:pPr>
            <a:r>
              <a:rPr lang="en-US" sz="1184" kern="0" dirty="0">
                <a:solidFill>
                  <a:prstClr val="black"/>
                </a:solidFill>
                <a:latin typeface="Calibri"/>
              </a:rPr>
              <a:t>1 million additional grid connections</a:t>
            </a:r>
          </a:p>
          <a:p>
            <a:pPr marL="246019" indent="-246019" defTabSz="984077">
              <a:buFont typeface="Arial" panose="020B0604020202020204" pitchFamily="34" charset="0"/>
              <a:buChar char="•"/>
              <a:defRPr/>
            </a:pPr>
            <a:r>
              <a:rPr lang="en-ZA" sz="1184" kern="0" dirty="0">
                <a:solidFill>
                  <a:prstClr val="black"/>
                </a:solidFill>
                <a:latin typeface="Calibri"/>
              </a:rPr>
              <a:t>75 000 additional non-grid  connections</a:t>
            </a:r>
          </a:p>
          <a:p>
            <a:pPr marL="246019" indent="-246019" defTabSz="984077">
              <a:buFont typeface="+mj-lt"/>
              <a:buAutoNum type="arabicPeriod" startAt="15"/>
              <a:defRPr/>
            </a:pPr>
            <a:endParaRPr lang="en-US" sz="1184" kern="0" dirty="0">
              <a:solidFill>
                <a:prstClr val="black"/>
              </a:solidFill>
              <a:latin typeface="Calibri"/>
            </a:endParaRPr>
          </a:p>
        </p:txBody>
      </p:sp>
      <p:sp>
        <p:nvSpPr>
          <p:cNvPr id="10" name="TextBox 9"/>
          <p:cNvSpPr txBox="1"/>
          <p:nvPr/>
        </p:nvSpPr>
        <p:spPr>
          <a:xfrm>
            <a:off x="3016925" y="1396693"/>
            <a:ext cx="1149473" cy="489621"/>
          </a:xfrm>
          <a:prstGeom prst="rect">
            <a:avLst/>
          </a:prstGeom>
          <a:noFill/>
        </p:spPr>
        <p:txBody>
          <a:bodyPr wrap="square" rtlCol="0">
            <a:spAutoFit/>
          </a:bodyPr>
          <a:lstStyle/>
          <a:p>
            <a:pPr defTabSz="984077">
              <a:defRPr/>
            </a:pPr>
            <a:r>
              <a:rPr lang="en-US" sz="1291" b="1" kern="0" dirty="0">
                <a:solidFill>
                  <a:prstClr val="black"/>
                </a:solidFill>
                <a:latin typeface="Calibri"/>
              </a:rPr>
              <a:t>Strategic Outcome</a:t>
            </a:r>
            <a:endParaRPr lang="en-ZA" sz="1291" b="1" kern="0" dirty="0">
              <a:solidFill>
                <a:prstClr val="black"/>
              </a:solidFill>
              <a:latin typeface="Calibri"/>
            </a:endParaRPr>
          </a:p>
        </p:txBody>
      </p:sp>
      <p:sp>
        <p:nvSpPr>
          <p:cNvPr id="11" name="TextBox 10"/>
          <p:cNvSpPr txBox="1"/>
          <p:nvPr/>
        </p:nvSpPr>
        <p:spPr>
          <a:xfrm>
            <a:off x="5633528" y="1396692"/>
            <a:ext cx="1109599" cy="290977"/>
          </a:xfrm>
          <a:prstGeom prst="rect">
            <a:avLst/>
          </a:prstGeom>
          <a:noFill/>
        </p:spPr>
        <p:txBody>
          <a:bodyPr wrap="none" rtlCol="0">
            <a:spAutoFit/>
          </a:bodyPr>
          <a:lstStyle/>
          <a:p>
            <a:pPr defTabSz="984077">
              <a:defRPr/>
            </a:pPr>
            <a:r>
              <a:rPr lang="en-US" sz="1291" b="1" kern="0" dirty="0">
                <a:solidFill>
                  <a:prstClr val="black"/>
                </a:solidFill>
                <a:latin typeface="Calibri"/>
              </a:rPr>
              <a:t>Interventions</a:t>
            </a:r>
            <a:endParaRPr lang="en-ZA" sz="1291" b="1" kern="0" dirty="0">
              <a:solidFill>
                <a:prstClr val="black"/>
              </a:solidFill>
              <a:latin typeface="Calibri"/>
            </a:endParaRPr>
          </a:p>
        </p:txBody>
      </p:sp>
      <p:sp>
        <p:nvSpPr>
          <p:cNvPr id="12" name="TextBox 11"/>
          <p:cNvSpPr txBox="1"/>
          <p:nvPr/>
        </p:nvSpPr>
        <p:spPr>
          <a:xfrm>
            <a:off x="9566780" y="1371978"/>
            <a:ext cx="692818" cy="290977"/>
          </a:xfrm>
          <a:prstGeom prst="rect">
            <a:avLst/>
          </a:prstGeom>
          <a:noFill/>
        </p:spPr>
        <p:txBody>
          <a:bodyPr wrap="none" rtlCol="0">
            <a:spAutoFit/>
          </a:bodyPr>
          <a:lstStyle/>
          <a:p>
            <a:pPr defTabSz="984077">
              <a:defRPr/>
            </a:pPr>
            <a:r>
              <a:rPr lang="en-US" sz="1291" b="1" kern="0" dirty="0">
                <a:solidFill>
                  <a:prstClr val="black"/>
                </a:solidFill>
                <a:latin typeface="Calibri"/>
              </a:rPr>
              <a:t>Targets</a:t>
            </a:r>
            <a:endParaRPr lang="en-ZA" sz="1291" b="1" kern="0" dirty="0">
              <a:solidFill>
                <a:prstClr val="black"/>
              </a:solidFill>
              <a:latin typeface="Calibri"/>
            </a:endParaRPr>
          </a:p>
        </p:txBody>
      </p:sp>
      <p:sp>
        <p:nvSpPr>
          <p:cNvPr id="14" name="Rectangle 13"/>
          <p:cNvSpPr/>
          <p:nvPr/>
        </p:nvSpPr>
        <p:spPr>
          <a:xfrm>
            <a:off x="2774339" y="4561205"/>
            <a:ext cx="1541140" cy="1085554"/>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defTabSz="984077">
              <a:defRPr/>
            </a:pPr>
            <a:r>
              <a:rPr lang="en-US" sz="1291" b="1" kern="0" dirty="0">
                <a:solidFill>
                  <a:prstClr val="black"/>
                </a:solidFill>
                <a:latin typeface="Calibri"/>
              </a:rPr>
              <a:t>SO7</a:t>
            </a:r>
            <a:r>
              <a:rPr lang="en-US" sz="1291" kern="0" dirty="0">
                <a:solidFill>
                  <a:prstClr val="black"/>
                </a:solidFill>
                <a:latin typeface="Calibri"/>
              </a:rPr>
              <a:t>: </a:t>
            </a:r>
          </a:p>
          <a:p>
            <a:pPr algn="ctr" defTabSz="984077">
              <a:defRPr/>
            </a:pPr>
            <a:r>
              <a:rPr lang="en-US" sz="1291" kern="0" dirty="0">
                <a:solidFill>
                  <a:prstClr val="black"/>
                </a:solidFill>
                <a:latin typeface="Calibri"/>
              </a:rPr>
              <a:t>A DIVERSE SOCIALLY COHESIVE SOCIETY WITH A COMMON </a:t>
            </a:r>
          </a:p>
          <a:p>
            <a:pPr algn="ctr" defTabSz="984077">
              <a:defRPr/>
            </a:pPr>
            <a:r>
              <a:rPr lang="en-US" sz="1291" kern="0" dirty="0">
                <a:solidFill>
                  <a:prstClr val="black"/>
                </a:solidFill>
                <a:latin typeface="Calibri"/>
              </a:rPr>
              <a:t>NATIONAL IDENTITY</a:t>
            </a:r>
            <a:endParaRPr lang="en-ZA" sz="1291" kern="0" dirty="0">
              <a:solidFill>
                <a:prstClr val="black"/>
              </a:solidFill>
              <a:latin typeface="Calibri"/>
            </a:endParaRPr>
          </a:p>
        </p:txBody>
      </p:sp>
      <p:sp>
        <p:nvSpPr>
          <p:cNvPr id="23" name="Right Arrow 22"/>
          <p:cNvSpPr/>
          <p:nvPr/>
        </p:nvSpPr>
        <p:spPr>
          <a:xfrm>
            <a:off x="4374405" y="2590520"/>
            <a:ext cx="253411" cy="32516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2137">
              <a:defRPr/>
            </a:pPr>
            <a:endParaRPr lang="en-ZA" sz="1718">
              <a:solidFill>
                <a:prstClr val="white"/>
              </a:solidFill>
              <a:latin typeface="Calibri"/>
            </a:endParaRPr>
          </a:p>
        </p:txBody>
      </p:sp>
      <p:sp>
        <p:nvSpPr>
          <p:cNvPr id="24" name="Right Arrow 23"/>
          <p:cNvSpPr/>
          <p:nvPr/>
        </p:nvSpPr>
        <p:spPr>
          <a:xfrm>
            <a:off x="4365519" y="4754225"/>
            <a:ext cx="253411" cy="32516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2137">
              <a:defRPr/>
            </a:pPr>
            <a:endParaRPr lang="en-ZA" sz="1718">
              <a:solidFill>
                <a:prstClr val="white"/>
              </a:solidFill>
              <a:latin typeface="Calibri"/>
            </a:endParaRPr>
          </a:p>
        </p:txBody>
      </p:sp>
      <p:sp>
        <p:nvSpPr>
          <p:cNvPr id="25" name="Right Arrow 24"/>
          <p:cNvSpPr/>
          <p:nvPr/>
        </p:nvSpPr>
        <p:spPr>
          <a:xfrm>
            <a:off x="8318737" y="2575706"/>
            <a:ext cx="253411" cy="32516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2137">
              <a:defRPr/>
            </a:pPr>
            <a:endParaRPr lang="en-ZA" sz="1718">
              <a:solidFill>
                <a:prstClr val="white"/>
              </a:solidFill>
              <a:latin typeface="Calibri"/>
            </a:endParaRPr>
          </a:p>
        </p:txBody>
      </p:sp>
      <p:sp>
        <p:nvSpPr>
          <p:cNvPr id="26" name="Right Arrow 25"/>
          <p:cNvSpPr/>
          <p:nvPr/>
        </p:nvSpPr>
        <p:spPr>
          <a:xfrm>
            <a:off x="8309851" y="4739410"/>
            <a:ext cx="253411" cy="32516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2137">
              <a:defRPr/>
            </a:pPr>
            <a:endParaRPr lang="en-ZA" sz="1718">
              <a:solidFill>
                <a:prstClr val="white"/>
              </a:solidFill>
              <a:latin typeface="Calibri"/>
            </a:endParaRPr>
          </a:p>
        </p:txBody>
      </p:sp>
    </p:spTree>
    <p:extLst>
      <p:ext uri="{BB962C8B-B14F-4D97-AF65-F5344CB8AC3E}">
        <p14:creationId xmlns="" xmlns:p14="http://schemas.microsoft.com/office/powerpoint/2010/main" val="4040877761"/>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cxnSp>
        <p:nvCxnSpPr>
          <p:cNvPr id="10" name="Straight Connector 9">
            <a:extLst>
              <a:ext uri="{FF2B5EF4-FFF2-40B4-BE49-F238E27FC236}">
                <a16:creationId xmlns=""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 xmlns:a16="http://schemas.microsoft.com/office/drawing/2014/main" id="{DF9096E0-E3D3-42EE-932B-7355552CFAC9}"/>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 xmlns:a16="http://schemas.microsoft.com/office/drawing/2014/main" id="{001A8AD0-93F8-4DC6-A0D3-E11676021466}"/>
              </a:ext>
            </a:extLst>
          </p:cNvPr>
          <p:cNvPicPr>
            <a:picLocks noChangeAspect="1"/>
          </p:cNvPicPr>
          <p:nvPr/>
        </p:nvPicPr>
        <p:blipFill>
          <a:blip r:embed="rId5" cstate="print">
            <a:extLst>
              <a:ext uri="{96DAC541-7B7A-43D3-8B79-37D633B846F1}">
                <asvg:svgBlip xmlns:asvg="http://schemas.microsoft.com/office/drawing/2016/SVG/main" xmlns="" r:embed="rId6"/>
              </a:ext>
            </a:extLst>
          </a:blip>
          <a:stretch>
            <a:fillRect/>
          </a:stretch>
        </p:blipFill>
        <p:spPr>
          <a:xfrm>
            <a:off x="11039061" y="5969956"/>
            <a:ext cx="1031245" cy="1006692"/>
          </a:xfrm>
          <a:prstGeom prst="rect">
            <a:avLst/>
          </a:prstGeom>
        </p:spPr>
      </p:pic>
      <p:sp>
        <p:nvSpPr>
          <p:cNvPr id="3" name="Rectangle 2"/>
          <p:cNvSpPr/>
          <p:nvPr/>
        </p:nvSpPr>
        <p:spPr>
          <a:xfrm>
            <a:off x="2005910" y="1730328"/>
            <a:ext cx="9746378" cy="769441"/>
          </a:xfrm>
          <a:prstGeom prst="rect">
            <a:avLst/>
          </a:prstGeom>
        </p:spPr>
        <p:txBody>
          <a:bodyPr wrap="square">
            <a:spAutoFit/>
          </a:bodyPr>
          <a:lstStyle/>
          <a:p>
            <a:pPr algn="ctr"/>
            <a:r>
              <a:rPr lang="en-ZA" sz="4400" b="1" spc="-3" dirty="0">
                <a:latin typeface="Arial Narrow" panose="020B0606020202030204" pitchFamily="34" charset="0"/>
              </a:rPr>
              <a:t>PROGRAMME 1</a:t>
            </a:r>
            <a:endParaRPr lang="en-ZA" sz="4400" b="1" dirty="0">
              <a:latin typeface="Arial Narrow" panose="020B0606020202030204" pitchFamily="34" charset="0"/>
            </a:endParaRPr>
          </a:p>
        </p:txBody>
      </p:sp>
    </p:spTree>
    <p:extLst>
      <p:ext uri="{BB962C8B-B14F-4D97-AF65-F5344CB8AC3E}">
        <p14:creationId xmlns="" xmlns:p14="http://schemas.microsoft.com/office/powerpoint/2010/main" val="39431017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96430" y="356839"/>
            <a:ext cx="9085576" cy="452215"/>
          </a:xfrm>
        </p:spPr>
        <p:txBody>
          <a:bodyPr vert="horz" wrap="square" lIns="0" tIns="8930" rIns="0" bIns="0" numCol="1" rtlCol="0" anchor="t" anchorCtr="0" compatLnSpc="1">
            <a:prstTxWarp prst="textNoShape">
              <a:avLst/>
            </a:prstTxWarp>
            <a:spAutoFit/>
          </a:bodyPr>
          <a:lstStyle/>
          <a:p>
            <a:pPr marL="8929">
              <a:spcBef>
                <a:spcPts val="70"/>
              </a:spcBef>
              <a:defRPr/>
            </a:pPr>
            <a:r>
              <a:rPr lang="en-ZA" sz="3200" b="1" spc="-3" dirty="0">
                <a:latin typeface="Arial Narrow" panose="020B0606020202030204" pitchFamily="34" charset="0"/>
              </a:rPr>
              <a:t>Programme 1: </a:t>
            </a:r>
            <a:r>
              <a:rPr lang="en-ZA" sz="3200" b="1" dirty="0">
                <a:latin typeface="Arial Narrow" panose="020B0606020202030204" pitchFamily="34" charset="0"/>
              </a:rPr>
              <a:t>Administration</a:t>
            </a:r>
            <a:endParaRPr sz="3200" b="1" spc="-3" dirty="0">
              <a:latin typeface="Arial Narrow" panose="020B0606020202030204" pitchFamily="34" charset="0"/>
            </a:endParaRPr>
          </a:p>
        </p:txBody>
      </p:sp>
      <p:sp>
        <p:nvSpPr>
          <p:cNvPr id="51203" name="object 3"/>
          <p:cNvSpPr>
            <a:spLocks noGrp="1"/>
          </p:cNvSpPr>
          <p:nvPr>
            <p:ph type="body" idx="1"/>
          </p:nvPr>
        </p:nvSpPr>
        <p:spPr>
          <a:xfrm>
            <a:off x="1839740" y="920117"/>
            <a:ext cx="8695399" cy="4863167"/>
          </a:xfrm>
        </p:spPr>
        <p:txBody>
          <a:bodyPr vert="horz" wrap="square" lIns="0" tIns="8930" rIns="0" bIns="0" numCol="1" rtlCol="0" anchor="t" anchorCtr="0" compatLnSpc="1">
            <a:prstTxWarp prst="textNoShape">
              <a:avLst/>
            </a:prstTxWarp>
            <a:spAutoFit/>
          </a:bodyPr>
          <a:lstStyle/>
          <a:p>
            <a:pPr marL="0" indent="0" algn="just">
              <a:lnSpc>
                <a:spcPct val="115000"/>
              </a:lnSpc>
              <a:buNone/>
            </a:pPr>
            <a:r>
              <a:rPr lang="en-GB" sz="1700" b="1" u="sng" dirty="0">
                <a:latin typeface="Arial Narrow" panose="020B0606020202030204" pitchFamily="34" charset="0"/>
                <a:ea typeface="Calibri" panose="020F0502020204030204" pitchFamily="34" charset="0"/>
                <a:cs typeface="Times New Roman" panose="02020603050405020304" pitchFamily="18" charset="0"/>
              </a:rPr>
              <a:t>Purpose</a:t>
            </a:r>
            <a:r>
              <a:rPr lang="en-GB" sz="1700" dirty="0">
                <a:latin typeface="Arial Narrow" panose="020B0606020202030204" pitchFamily="34" charset="0"/>
                <a:ea typeface="Calibri" panose="020F0502020204030204" pitchFamily="34" charset="0"/>
                <a:cs typeface="Times New Roman" panose="02020603050405020304" pitchFamily="18" charset="0"/>
              </a:rPr>
              <a:t>: </a:t>
            </a:r>
          </a:p>
          <a:p>
            <a:pPr algn="just">
              <a:lnSpc>
                <a:spcPct val="115000"/>
              </a:lnSpc>
            </a:pPr>
            <a:r>
              <a:rPr lang="en-GB" sz="1700" dirty="0">
                <a:latin typeface="Arial Narrow" panose="020B0606020202030204" pitchFamily="34" charset="0"/>
                <a:ea typeface="Calibri" panose="020F0502020204030204" pitchFamily="34" charset="0"/>
                <a:cs typeface="Times New Roman" panose="02020603050405020304" pitchFamily="18" charset="0"/>
              </a:rPr>
              <a:t>To provide support services to the Department to fulfil its mandate and achieve its strategic objectives.</a:t>
            </a:r>
            <a:endParaRPr lang="en-ZA" sz="1700"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pPr>
            <a:r>
              <a:rPr lang="en-GB" sz="1700" dirty="0">
                <a:latin typeface="Arial Narrow" panose="020B0606020202030204" pitchFamily="34" charset="0"/>
                <a:ea typeface="Calibri" panose="020F0502020204030204" pitchFamily="34" charset="0"/>
                <a:cs typeface="Times New Roman" panose="02020603050405020304" pitchFamily="18" charset="0"/>
              </a:rPr>
              <a:t> </a:t>
            </a:r>
            <a:endParaRPr lang="en-ZA" sz="1700"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pPr>
            <a:r>
              <a:rPr lang="en-GB" sz="1700" b="1" u="sng" dirty="0">
                <a:latin typeface="Arial Narrow" panose="020B0606020202030204" pitchFamily="34" charset="0"/>
                <a:ea typeface="Calibri" panose="020F0502020204030204" pitchFamily="34" charset="0"/>
                <a:cs typeface="Times New Roman" panose="02020603050405020304" pitchFamily="18" charset="0"/>
              </a:rPr>
              <a:t>Functions: </a:t>
            </a:r>
            <a:endParaRPr lang="en-ZA" sz="1700" dirty="0">
              <a:latin typeface="Arial Narrow" panose="020B0606020202030204" pitchFamily="34" charset="0"/>
              <a:ea typeface="Calibri" panose="020F0502020204030204" pitchFamily="34" charset="0"/>
              <a:cs typeface="Times New Roman" panose="02020603050405020304" pitchFamily="18" charset="0"/>
            </a:endParaRPr>
          </a:p>
          <a:p>
            <a:pPr marL="369029" indent="-369029" algn="just">
              <a:lnSpc>
                <a:spcPct val="115000"/>
              </a:lnSpc>
              <a:spcBef>
                <a:spcPts val="646"/>
              </a:spcBef>
              <a:buFont typeface="Symbol" panose="05050102010706020507" pitchFamily="18" charset="2"/>
              <a:buChar char=""/>
            </a:pPr>
            <a:r>
              <a:rPr lang="en-GB" sz="17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Render auxiliary support and security services</a:t>
            </a:r>
            <a:endParaRPr lang="en-ZA" sz="17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endParaRPr>
          </a:p>
          <a:p>
            <a:pPr marL="369029" indent="-369029" algn="just">
              <a:lnSpc>
                <a:spcPct val="115000"/>
              </a:lnSpc>
              <a:buFont typeface="Symbol" panose="05050102010706020507" pitchFamily="18" charset="2"/>
              <a:buChar char=""/>
            </a:pPr>
            <a:r>
              <a:rPr lang="en-GB" sz="17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Render strategic human resources services</a:t>
            </a:r>
            <a:endParaRPr lang="en-ZA" sz="17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endParaRPr>
          </a:p>
          <a:p>
            <a:pPr marL="369029" indent="-369029" algn="just">
              <a:lnSpc>
                <a:spcPct val="115000"/>
              </a:lnSpc>
              <a:buFont typeface="Symbol" panose="05050102010706020507" pitchFamily="18" charset="2"/>
              <a:buChar char=""/>
            </a:pPr>
            <a:r>
              <a:rPr lang="en-GB" sz="17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Perform oversight role to all the Department’s SOEs</a:t>
            </a:r>
            <a:endParaRPr lang="en-ZA" sz="17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endParaRPr>
          </a:p>
          <a:p>
            <a:pPr marL="369029" indent="-369029" algn="just">
              <a:lnSpc>
                <a:spcPct val="115000"/>
              </a:lnSpc>
              <a:buFont typeface="Symbol" panose="05050102010706020507" pitchFamily="18" charset="2"/>
              <a:buChar char=""/>
            </a:pPr>
            <a:r>
              <a:rPr lang="en-GB" sz="17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Ensure the provision of communications and media related services</a:t>
            </a:r>
            <a:endParaRPr lang="en-ZA" sz="17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endParaRPr>
          </a:p>
          <a:p>
            <a:pPr marL="369029" indent="-369029" algn="just">
              <a:lnSpc>
                <a:spcPct val="115000"/>
              </a:lnSpc>
              <a:buFont typeface="Symbol" panose="05050102010706020507" pitchFamily="18" charset="2"/>
              <a:buChar char=""/>
            </a:pPr>
            <a:r>
              <a:rPr lang="en-GB" sz="17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Provide professional legal support and advisory services to the Ministry and Department</a:t>
            </a:r>
            <a:endParaRPr lang="en-ZA" sz="17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endParaRPr>
          </a:p>
          <a:p>
            <a:pPr marL="369029" indent="-369029" algn="just">
              <a:lnSpc>
                <a:spcPct val="115000"/>
              </a:lnSpc>
              <a:buFont typeface="Symbol" panose="05050102010706020507" pitchFamily="18" charset="2"/>
              <a:buChar char=""/>
            </a:pPr>
            <a:r>
              <a:rPr lang="en-GB" sz="17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To develop and maintain all departmental application systems and ensure a sound information technology service  </a:t>
            </a:r>
            <a:endParaRPr lang="en-ZA" sz="17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endParaRPr>
          </a:p>
          <a:p>
            <a:pPr marL="0" indent="0" algn="just">
              <a:lnSpc>
                <a:spcPct val="115000"/>
              </a:lnSpc>
              <a:buNone/>
            </a:pPr>
            <a:endParaRPr lang="en-ZA" sz="1937" dirty="0">
              <a:latin typeface="Arial" panose="020B0604020202020204" pitchFamily="34" charset="0"/>
              <a:ea typeface="Calibri" panose="020F0502020204030204" pitchFamily="34" charset="0"/>
              <a:cs typeface="Times New Roman" panose="02020603050405020304" pitchFamily="18" charset="0"/>
            </a:endParaRPr>
          </a:p>
        </p:txBody>
      </p:sp>
      <p:sp>
        <p:nvSpPr>
          <p:cNvPr id="51204" name="Slide Number Placeholder 2"/>
          <p:cNvSpPr>
            <a:spLocks noGrp="1"/>
          </p:cNvSpPr>
          <p:nvPr>
            <p:ph type="sldNum" sz="quarter" idx="12"/>
          </p:nvPr>
        </p:nvSpPr>
        <p:spPr bwMode="auto">
          <a:xfrm>
            <a:off x="5934373" y="4166897"/>
            <a:ext cx="1408806" cy="19474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522354" indent="-200905">
              <a:defRPr>
                <a:solidFill>
                  <a:schemeClr val="tx1"/>
                </a:solidFill>
                <a:latin typeface="Calibri" panose="020F0502020204030204" pitchFamily="34" charset="0"/>
              </a:defRPr>
            </a:lvl2pPr>
            <a:lvl3pPr marL="803622" indent="-160724">
              <a:defRPr>
                <a:solidFill>
                  <a:schemeClr val="tx1"/>
                </a:solidFill>
                <a:latin typeface="Calibri" panose="020F0502020204030204" pitchFamily="34" charset="0"/>
              </a:defRPr>
            </a:lvl3pPr>
            <a:lvl4pPr marL="1125071" indent="-160724">
              <a:defRPr>
                <a:solidFill>
                  <a:schemeClr val="tx1"/>
                </a:solidFill>
                <a:latin typeface="Calibri" panose="020F0502020204030204" pitchFamily="34" charset="0"/>
              </a:defRPr>
            </a:lvl4pPr>
            <a:lvl5pPr marL="1446519" indent="-160724">
              <a:defRPr>
                <a:solidFill>
                  <a:schemeClr val="tx1"/>
                </a:solidFill>
                <a:latin typeface="Calibri" panose="020F0502020204030204" pitchFamily="34" charset="0"/>
              </a:defRPr>
            </a:lvl5pPr>
            <a:lvl6pPr marL="1767968" indent="-160724" eaLnBrk="0" fontAlgn="base" hangingPunct="0">
              <a:spcBef>
                <a:spcPct val="0"/>
              </a:spcBef>
              <a:spcAft>
                <a:spcPct val="0"/>
              </a:spcAft>
              <a:defRPr>
                <a:solidFill>
                  <a:schemeClr val="tx1"/>
                </a:solidFill>
                <a:latin typeface="Calibri" panose="020F0502020204030204" pitchFamily="34" charset="0"/>
              </a:defRPr>
            </a:lvl6pPr>
            <a:lvl7pPr marL="2089418" indent="-160724" eaLnBrk="0" fontAlgn="base" hangingPunct="0">
              <a:spcBef>
                <a:spcPct val="0"/>
              </a:spcBef>
              <a:spcAft>
                <a:spcPct val="0"/>
              </a:spcAft>
              <a:defRPr>
                <a:solidFill>
                  <a:schemeClr val="tx1"/>
                </a:solidFill>
                <a:latin typeface="Calibri" panose="020F0502020204030204" pitchFamily="34" charset="0"/>
              </a:defRPr>
            </a:lvl7pPr>
            <a:lvl8pPr marL="2410867" indent="-160724" eaLnBrk="0" fontAlgn="base" hangingPunct="0">
              <a:spcBef>
                <a:spcPct val="0"/>
              </a:spcBef>
              <a:spcAft>
                <a:spcPct val="0"/>
              </a:spcAft>
              <a:defRPr>
                <a:solidFill>
                  <a:schemeClr val="tx1"/>
                </a:solidFill>
                <a:latin typeface="Calibri" panose="020F0502020204030204" pitchFamily="34" charset="0"/>
              </a:defRPr>
            </a:lvl8pPr>
            <a:lvl9pPr marL="2732315" indent="-160724"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42898" rtl="0" eaLnBrk="1" fontAlgn="base" latinLnBrk="0" hangingPunct="1">
              <a:lnSpc>
                <a:spcPct val="100000"/>
              </a:lnSpc>
              <a:spcBef>
                <a:spcPct val="0"/>
              </a:spcBef>
              <a:spcAft>
                <a:spcPct val="0"/>
              </a:spcAft>
              <a:buClrTx/>
              <a:buSzTx/>
              <a:buFontTx/>
              <a:buNone/>
              <a:tabLst/>
              <a:defRPr/>
            </a:pPr>
            <a:fld id="{A69FC0A9-CFCB-47BE-9302-9566B4E47FBD}" type="slidenum">
              <a:rPr kumimoji="0" lang="en-US" altLang="en-US" sz="1266"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42898" rtl="0" eaLnBrk="1" fontAlgn="base" latinLnBrk="0" hangingPunct="1">
                <a:lnSpc>
                  <a:spcPct val="100000"/>
                </a:lnSpc>
                <a:spcBef>
                  <a:spcPct val="0"/>
                </a:spcBef>
                <a:spcAft>
                  <a:spcPct val="0"/>
                </a:spcAft>
                <a:buClrTx/>
                <a:buSzTx/>
                <a:buFontTx/>
                <a:buNone/>
                <a:tabLst/>
                <a:defRPr/>
              </a:pPr>
              <a:t>44</a:t>
            </a:fld>
            <a:endParaRPr kumimoji="0" lang="en-US" altLang="en-US" sz="1266"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 xmlns:p14="http://schemas.microsoft.com/office/powerpoint/2010/main" val="18876354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92202" y="34733"/>
            <a:ext cx="10499798" cy="895414"/>
          </a:xfrm>
        </p:spPr>
        <p:txBody>
          <a:bodyPr vert="horz" wrap="square" lIns="0" tIns="8930" rIns="0" bIns="0" numCol="1" rtlCol="0" anchor="t" anchorCtr="0" compatLnSpc="1">
            <a:prstTxWarp prst="textNoShape">
              <a:avLst/>
            </a:prstTxWarp>
            <a:spAutoFit/>
          </a:bodyPr>
          <a:lstStyle/>
          <a:p>
            <a:pPr marL="8929" algn="ctr">
              <a:spcBef>
                <a:spcPts val="70"/>
              </a:spcBef>
              <a:defRPr/>
            </a:pPr>
            <a:r>
              <a:rPr lang="en-US" sz="3200" b="1" spc="-3" dirty="0">
                <a:latin typeface="Arial Narrow" panose="020B0606020202030204" pitchFamily="34" charset="0"/>
              </a:rPr>
              <a:t>Strategic linkages to key national frameworks including the MTSF and the ERRP</a:t>
            </a:r>
            <a:endParaRPr sz="3200" b="1" spc="-3" dirty="0">
              <a:latin typeface="Arial Narrow" panose="020B0606020202030204" pitchFamily="34" charset="0"/>
            </a:endParaRPr>
          </a:p>
        </p:txBody>
      </p:sp>
      <p:sp>
        <p:nvSpPr>
          <p:cNvPr id="51204" name="Slide Number Placeholder 2"/>
          <p:cNvSpPr>
            <a:spLocks noGrp="1"/>
          </p:cNvSpPr>
          <p:nvPr>
            <p:ph type="sldNum" sz="quarter" idx="12"/>
          </p:nvPr>
        </p:nvSpPr>
        <p:spPr bwMode="auto">
          <a:xfrm>
            <a:off x="5934373" y="4166897"/>
            <a:ext cx="1408806" cy="19474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522354" indent="-200905">
              <a:defRPr>
                <a:solidFill>
                  <a:schemeClr val="tx1"/>
                </a:solidFill>
                <a:latin typeface="Calibri" panose="020F0502020204030204" pitchFamily="34" charset="0"/>
              </a:defRPr>
            </a:lvl2pPr>
            <a:lvl3pPr marL="803622" indent="-160724">
              <a:defRPr>
                <a:solidFill>
                  <a:schemeClr val="tx1"/>
                </a:solidFill>
                <a:latin typeface="Calibri" panose="020F0502020204030204" pitchFamily="34" charset="0"/>
              </a:defRPr>
            </a:lvl3pPr>
            <a:lvl4pPr marL="1125071" indent="-160724">
              <a:defRPr>
                <a:solidFill>
                  <a:schemeClr val="tx1"/>
                </a:solidFill>
                <a:latin typeface="Calibri" panose="020F0502020204030204" pitchFamily="34" charset="0"/>
              </a:defRPr>
            </a:lvl4pPr>
            <a:lvl5pPr marL="1446519" indent="-160724">
              <a:defRPr>
                <a:solidFill>
                  <a:schemeClr val="tx1"/>
                </a:solidFill>
                <a:latin typeface="Calibri" panose="020F0502020204030204" pitchFamily="34" charset="0"/>
              </a:defRPr>
            </a:lvl5pPr>
            <a:lvl6pPr marL="1767968" indent="-160724" eaLnBrk="0" fontAlgn="base" hangingPunct="0">
              <a:spcBef>
                <a:spcPct val="0"/>
              </a:spcBef>
              <a:spcAft>
                <a:spcPct val="0"/>
              </a:spcAft>
              <a:defRPr>
                <a:solidFill>
                  <a:schemeClr val="tx1"/>
                </a:solidFill>
                <a:latin typeface="Calibri" panose="020F0502020204030204" pitchFamily="34" charset="0"/>
              </a:defRPr>
            </a:lvl6pPr>
            <a:lvl7pPr marL="2089418" indent="-160724" eaLnBrk="0" fontAlgn="base" hangingPunct="0">
              <a:spcBef>
                <a:spcPct val="0"/>
              </a:spcBef>
              <a:spcAft>
                <a:spcPct val="0"/>
              </a:spcAft>
              <a:defRPr>
                <a:solidFill>
                  <a:schemeClr val="tx1"/>
                </a:solidFill>
                <a:latin typeface="Calibri" panose="020F0502020204030204" pitchFamily="34" charset="0"/>
              </a:defRPr>
            </a:lvl7pPr>
            <a:lvl8pPr marL="2410867" indent="-160724" eaLnBrk="0" fontAlgn="base" hangingPunct="0">
              <a:spcBef>
                <a:spcPct val="0"/>
              </a:spcBef>
              <a:spcAft>
                <a:spcPct val="0"/>
              </a:spcAft>
              <a:defRPr>
                <a:solidFill>
                  <a:schemeClr val="tx1"/>
                </a:solidFill>
                <a:latin typeface="Calibri" panose="020F0502020204030204" pitchFamily="34" charset="0"/>
              </a:defRPr>
            </a:lvl8pPr>
            <a:lvl9pPr marL="2732315" indent="-160724"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42898" rtl="0" eaLnBrk="1" fontAlgn="base" latinLnBrk="0" hangingPunct="1">
              <a:lnSpc>
                <a:spcPct val="100000"/>
              </a:lnSpc>
              <a:spcBef>
                <a:spcPct val="0"/>
              </a:spcBef>
              <a:spcAft>
                <a:spcPct val="0"/>
              </a:spcAft>
              <a:buClrTx/>
              <a:buSzTx/>
              <a:buFontTx/>
              <a:buNone/>
              <a:tabLst/>
              <a:defRPr/>
            </a:pPr>
            <a:fld id="{A69FC0A9-CFCB-47BE-9302-9566B4E47FBD}" type="slidenum">
              <a:rPr kumimoji="0" lang="en-US" altLang="en-US" sz="1266"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42898" rtl="0" eaLnBrk="1" fontAlgn="base" latinLnBrk="0" hangingPunct="1">
                <a:lnSpc>
                  <a:spcPct val="100000"/>
                </a:lnSpc>
                <a:spcBef>
                  <a:spcPct val="0"/>
                </a:spcBef>
                <a:spcAft>
                  <a:spcPct val="0"/>
                </a:spcAft>
                <a:buClrTx/>
                <a:buSzTx/>
                <a:buFontTx/>
                <a:buNone/>
                <a:tabLst/>
                <a:defRPr/>
              </a:pPr>
              <a:t>45</a:t>
            </a:fld>
            <a:endParaRPr kumimoji="0" lang="en-US" altLang="en-US" sz="1266"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graphicFrame>
        <p:nvGraphicFramePr>
          <p:cNvPr id="4" name="Table 3">
            <a:extLst>
              <a:ext uri="{FF2B5EF4-FFF2-40B4-BE49-F238E27FC236}">
                <a16:creationId xmlns="" xmlns:a16="http://schemas.microsoft.com/office/drawing/2014/main" id="{ADC96BF8-0799-40EA-97E9-45383ECD9630}"/>
              </a:ext>
            </a:extLst>
          </p:cNvPr>
          <p:cNvGraphicFramePr>
            <a:graphicFrameLocks noGrp="1"/>
          </p:cNvGraphicFramePr>
          <p:nvPr>
            <p:extLst>
              <p:ext uri="{D42A27DB-BD31-4B8C-83A1-F6EECF244321}">
                <p14:modId xmlns="" xmlns:p14="http://schemas.microsoft.com/office/powerpoint/2010/main" val="3068790320"/>
              </p:ext>
            </p:extLst>
          </p:nvPr>
        </p:nvGraphicFramePr>
        <p:xfrm>
          <a:off x="1828800" y="1191491"/>
          <a:ext cx="10162902" cy="4408488"/>
        </p:xfrm>
        <a:graphic>
          <a:graphicData uri="http://schemas.openxmlformats.org/drawingml/2006/table">
            <a:tbl>
              <a:tblPr firstRow="1" firstCol="1" bandRow="1"/>
              <a:tblGrid>
                <a:gridCol w="1717964">
                  <a:extLst>
                    <a:ext uri="{9D8B030D-6E8A-4147-A177-3AD203B41FA5}">
                      <a16:colId xmlns="" xmlns:a16="http://schemas.microsoft.com/office/drawing/2014/main" val="1839103079"/>
                    </a:ext>
                  </a:extLst>
                </a:gridCol>
                <a:gridCol w="5055652">
                  <a:extLst>
                    <a:ext uri="{9D8B030D-6E8A-4147-A177-3AD203B41FA5}">
                      <a16:colId xmlns="" xmlns:a16="http://schemas.microsoft.com/office/drawing/2014/main" val="4002988078"/>
                    </a:ext>
                  </a:extLst>
                </a:gridCol>
                <a:gridCol w="3389286">
                  <a:extLst>
                    <a:ext uri="{9D8B030D-6E8A-4147-A177-3AD203B41FA5}">
                      <a16:colId xmlns="" xmlns:a16="http://schemas.microsoft.com/office/drawing/2014/main" val="1025381566"/>
                    </a:ext>
                  </a:extLst>
                </a:gridCol>
              </a:tblGrid>
              <a:tr h="252150">
                <a:tc>
                  <a:txBody>
                    <a:bodyPr/>
                    <a:lstStyle/>
                    <a:p>
                      <a:pPr algn="just">
                        <a:spcBef>
                          <a:spcPts val="200"/>
                        </a:spcBef>
                        <a:spcAft>
                          <a:spcPts val="200"/>
                        </a:spcAft>
                      </a:pPr>
                      <a:r>
                        <a:rPr lang="en-US" sz="1700" b="1">
                          <a:effectLst/>
                          <a:latin typeface="Arial Narrow" panose="020B0606020202030204" pitchFamily="34" charset="0"/>
                          <a:ea typeface="Calibri" panose="020F0502020204030204" pitchFamily="34" charset="0"/>
                          <a:cs typeface="Arial" panose="020B0604020202020204" pitchFamily="34" charset="0"/>
                        </a:rPr>
                        <a:t>Framework</a:t>
                      </a:r>
                      <a:endParaRPr lang="en-ZA" sz="1700">
                        <a:effectLst/>
                        <a:latin typeface="Arial Narrow" panose="020B0606020202030204" pitchFamily="34" charset="0"/>
                        <a:ea typeface="Calibri" panose="020F0502020204030204" pitchFamily="34" charset="0"/>
                        <a:cs typeface="Times New Roman" panose="02020603050405020304" pitchFamily="18" charset="0"/>
                      </a:endParaRPr>
                    </a:p>
                  </a:txBody>
                  <a:tcPr marL="9966" marR="9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700" b="1">
                          <a:effectLst/>
                          <a:latin typeface="Arial Narrow" panose="020B0606020202030204" pitchFamily="34" charset="0"/>
                          <a:ea typeface="Calibri" panose="020F0502020204030204" pitchFamily="34" charset="0"/>
                          <a:cs typeface="Arial" panose="020B0604020202020204" pitchFamily="34" charset="0"/>
                        </a:rPr>
                        <a:t>Linkage</a:t>
                      </a:r>
                      <a:endParaRPr lang="en-ZA" sz="1700">
                        <a:effectLst/>
                        <a:latin typeface="Arial Narrow" panose="020B0606020202030204" pitchFamily="34" charset="0"/>
                        <a:ea typeface="Calibri" panose="020F0502020204030204" pitchFamily="34" charset="0"/>
                        <a:cs typeface="Times New Roman" panose="02020603050405020304" pitchFamily="18" charset="0"/>
                      </a:endParaRPr>
                    </a:p>
                  </a:txBody>
                  <a:tcPr marL="9966" marR="9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700" b="1">
                          <a:effectLst/>
                          <a:latin typeface="Arial Narrow" panose="020B0606020202030204" pitchFamily="34" charset="0"/>
                          <a:ea typeface="Calibri" panose="020F0502020204030204" pitchFamily="34" charset="0"/>
                          <a:cs typeface="Arial" panose="020B0604020202020204" pitchFamily="34" charset="0"/>
                        </a:rPr>
                        <a:t>Branch outcome</a:t>
                      </a:r>
                      <a:endParaRPr lang="en-ZA" sz="1700">
                        <a:effectLst/>
                        <a:latin typeface="Arial Narrow" panose="020B0606020202030204" pitchFamily="34" charset="0"/>
                        <a:ea typeface="Calibri" panose="020F0502020204030204" pitchFamily="34" charset="0"/>
                        <a:cs typeface="Times New Roman" panose="02020603050405020304" pitchFamily="18" charset="0"/>
                      </a:endParaRPr>
                    </a:p>
                  </a:txBody>
                  <a:tcPr marL="9966" marR="9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60777708"/>
                  </a:ext>
                </a:extLst>
              </a:tr>
              <a:tr h="553740">
                <a:tc rowSpan="5">
                  <a:txBody>
                    <a:bodyPr/>
                    <a:lstStyle/>
                    <a:p>
                      <a:pPr algn="just">
                        <a:spcBef>
                          <a:spcPts val="200"/>
                        </a:spcBef>
                        <a:spcAft>
                          <a:spcPts val="200"/>
                        </a:spcAft>
                      </a:pPr>
                      <a:r>
                        <a:rPr lang="en-US" sz="1700" b="1" dirty="0">
                          <a:effectLst/>
                          <a:latin typeface="Arial Narrow" panose="020B0606020202030204" pitchFamily="34" charset="0"/>
                          <a:ea typeface="Calibri" panose="020F0502020204030204" pitchFamily="34" charset="0"/>
                          <a:cs typeface="Arial" panose="020B0604020202020204" pitchFamily="34" charset="0"/>
                        </a:rPr>
                        <a:t>MTSF</a:t>
                      </a:r>
                      <a:endParaRPr lang="en-ZA" sz="17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9966" marR="9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spcBef>
                          <a:spcPts val="200"/>
                        </a:spcBef>
                        <a:spcAft>
                          <a:spcPts val="200"/>
                        </a:spcAft>
                      </a:pPr>
                      <a:r>
                        <a:rPr lang="en-GB" sz="1700" b="1">
                          <a:effectLst/>
                          <a:latin typeface="Arial Narrow" panose="020B0606020202030204" pitchFamily="34" charset="0"/>
                          <a:ea typeface="Calibri" panose="020F0502020204030204" pitchFamily="34" charset="0"/>
                          <a:cs typeface="Arial" panose="020B0604020202020204" pitchFamily="34" charset="0"/>
                        </a:rPr>
                        <a:t>Priority 1:</a:t>
                      </a:r>
                      <a:endParaRPr lang="en-ZA" sz="1700">
                        <a:effectLst/>
                        <a:latin typeface="Arial Narrow" panose="020B0606020202030204" pitchFamily="34" charset="0"/>
                        <a:ea typeface="Calibri" panose="020F0502020204030204" pitchFamily="34" charset="0"/>
                        <a:cs typeface="Times New Roman" panose="02020603050405020304" pitchFamily="18" charset="0"/>
                      </a:endParaRPr>
                    </a:p>
                    <a:p>
                      <a:pPr algn="just">
                        <a:spcBef>
                          <a:spcPts val="200"/>
                        </a:spcBef>
                        <a:spcAft>
                          <a:spcPts val="200"/>
                        </a:spcAft>
                      </a:pPr>
                      <a:r>
                        <a:rPr lang="en-GB" sz="1700">
                          <a:effectLst/>
                          <a:latin typeface="Arial Narrow" panose="020B0606020202030204" pitchFamily="34" charset="0"/>
                          <a:ea typeface="Calibri" panose="020F0502020204030204" pitchFamily="34" charset="0"/>
                          <a:cs typeface="Arial" panose="020B0604020202020204" pitchFamily="34" charset="0"/>
                        </a:rPr>
                        <a:t>Capable, ethical and developmental state</a:t>
                      </a:r>
                      <a:endParaRPr lang="en-ZA" sz="1700">
                        <a:effectLst/>
                        <a:latin typeface="Arial Narrow" panose="020B0606020202030204" pitchFamily="34" charset="0"/>
                        <a:ea typeface="Calibri" panose="020F0502020204030204" pitchFamily="34" charset="0"/>
                        <a:cs typeface="Times New Roman" panose="02020603050405020304" pitchFamily="18" charset="0"/>
                      </a:endParaRPr>
                    </a:p>
                  </a:txBody>
                  <a:tcPr marL="9966" marR="9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extLst>
                  <a:ext uri="{0D108BD9-81ED-4DB2-BD59-A6C34878D82A}">
                    <a16:rowId xmlns="" xmlns:a16="http://schemas.microsoft.com/office/drawing/2014/main" val="1733467197"/>
                  </a:ext>
                </a:extLst>
              </a:tr>
              <a:tr h="504299">
                <a:tc vMerge="1">
                  <a:txBody>
                    <a:bodyPr/>
                    <a:lstStyle/>
                    <a:p>
                      <a:endParaRPr lang="en-ZA"/>
                    </a:p>
                  </a:txBody>
                  <a:tcPr/>
                </a:tc>
                <a:tc>
                  <a:txBody>
                    <a:bodyPr/>
                    <a:lstStyle/>
                    <a:p>
                      <a:pPr algn="l">
                        <a:spcBef>
                          <a:spcPts val="200"/>
                        </a:spcBef>
                        <a:spcAft>
                          <a:spcPts val="200"/>
                        </a:spcAft>
                      </a:pPr>
                      <a:r>
                        <a:rPr lang="en-GB" sz="1700">
                          <a:effectLst/>
                          <a:latin typeface="Arial Narrow" panose="020B0606020202030204" pitchFamily="34" charset="0"/>
                          <a:ea typeface="Calibri" panose="020F0502020204030204" pitchFamily="34" charset="0"/>
                          <a:cs typeface="Arial" panose="020B0604020202020204" pitchFamily="34" charset="0"/>
                        </a:rPr>
                        <a:t>Functional, efficient and integrated government</a:t>
                      </a:r>
                      <a:endParaRPr lang="en-ZA" sz="1700">
                        <a:effectLst/>
                        <a:latin typeface="Arial Narrow" panose="020B0606020202030204" pitchFamily="34" charset="0"/>
                        <a:ea typeface="Calibri" panose="020F0502020204030204" pitchFamily="34" charset="0"/>
                        <a:cs typeface="Times New Roman" panose="02020603050405020304" pitchFamily="18" charset="0"/>
                      </a:endParaRPr>
                    </a:p>
                  </a:txBody>
                  <a:tcPr marL="9966" marR="9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GB" sz="1700">
                          <a:effectLst/>
                          <a:latin typeface="Arial Narrow" panose="020B0606020202030204" pitchFamily="34" charset="0"/>
                          <a:ea typeface="Calibri" panose="020F0502020204030204" pitchFamily="34" charset="0"/>
                          <a:cs typeface="Arial" panose="020B0604020202020204" pitchFamily="34" charset="0"/>
                        </a:rPr>
                        <a:t>Functional, efficient and integrated government</a:t>
                      </a:r>
                      <a:endParaRPr lang="en-ZA" sz="1700">
                        <a:effectLst/>
                        <a:latin typeface="Arial Narrow" panose="020B0606020202030204" pitchFamily="34" charset="0"/>
                        <a:ea typeface="Calibri" panose="020F0502020204030204" pitchFamily="34" charset="0"/>
                        <a:cs typeface="Times New Roman" panose="02020603050405020304" pitchFamily="18" charset="0"/>
                      </a:endParaRPr>
                    </a:p>
                  </a:txBody>
                  <a:tcPr marL="9966" marR="9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98015133"/>
                  </a:ext>
                </a:extLst>
              </a:tr>
              <a:tr h="252150">
                <a:tc vMerge="1">
                  <a:txBody>
                    <a:bodyPr/>
                    <a:lstStyle/>
                    <a:p>
                      <a:endParaRPr lang="en-ZA"/>
                    </a:p>
                  </a:txBody>
                  <a:tcPr/>
                </a:tc>
                <a:tc>
                  <a:txBody>
                    <a:bodyPr/>
                    <a:lstStyle/>
                    <a:p>
                      <a:pPr algn="l">
                        <a:spcBef>
                          <a:spcPts val="200"/>
                        </a:spcBef>
                        <a:spcAft>
                          <a:spcPts val="200"/>
                        </a:spcAft>
                      </a:pPr>
                      <a:r>
                        <a:rPr lang="en-GB" sz="1700">
                          <a:effectLst/>
                          <a:latin typeface="Arial Narrow" panose="020B0606020202030204" pitchFamily="34" charset="0"/>
                          <a:ea typeface="Calibri" panose="020F0502020204030204" pitchFamily="34" charset="0"/>
                          <a:cs typeface="Arial" panose="020B0604020202020204" pitchFamily="34" charset="0"/>
                        </a:rPr>
                        <a:t>Improved governance and accountability</a:t>
                      </a:r>
                      <a:endParaRPr lang="en-ZA" sz="1700">
                        <a:effectLst/>
                        <a:latin typeface="Arial Narrow" panose="020B0606020202030204" pitchFamily="34" charset="0"/>
                        <a:ea typeface="Calibri" panose="020F0502020204030204" pitchFamily="34" charset="0"/>
                        <a:cs typeface="Times New Roman" panose="02020603050405020304" pitchFamily="18" charset="0"/>
                      </a:endParaRPr>
                    </a:p>
                  </a:txBody>
                  <a:tcPr marL="9966" marR="9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GB" sz="1700">
                          <a:effectLst/>
                          <a:latin typeface="Arial Narrow" panose="020B0606020202030204" pitchFamily="34" charset="0"/>
                          <a:ea typeface="Calibri" panose="020F0502020204030204" pitchFamily="34" charset="0"/>
                          <a:cs typeface="Arial" panose="020B0604020202020204" pitchFamily="34" charset="0"/>
                        </a:rPr>
                        <a:t>Improved governance and accountability</a:t>
                      </a:r>
                      <a:endParaRPr lang="en-ZA" sz="1700">
                        <a:effectLst/>
                        <a:latin typeface="Arial Narrow" panose="020B0606020202030204" pitchFamily="34" charset="0"/>
                        <a:ea typeface="Calibri" panose="020F0502020204030204" pitchFamily="34" charset="0"/>
                        <a:cs typeface="Times New Roman" panose="02020603050405020304" pitchFamily="18" charset="0"/>
                      </a:endParaRPr>
                    </a:p>
                  </a:txBody>
                  <a:tcPr marL="9966" marR="9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24374677"/>
                  </a:ext>
                </a:extLst>
              </a:tr>
              <a:tr h="553740">
                <a:tc vMerge="1">
                  <a:txBody>
                    <a:bodyPr/>
                    <a:lstStyle/>
                    <a:p>
                      <a:endParaRPr lang="en-ZA"/>
                    </a:p>
                  </a:txBody>
                  <a:tcPr/>
                </a:tc>
                <a:tc gridSpan="2">
                  <a:txBody>
                    <a:bodyPr/>
                    <a:lstStyle/>
                    <a:p>
                      <a:pPr algn="l">
                        <a:spcBef>
                          <a:spcPts val="200"/>
                        </a:spcBef>
                        <a:spcAft>
                          <a:spcPts val="200"/>
                        </a:spcAft>
                      </a:pPr>
                      <a:r>
                        <a:rPr lang="en-GB" sz="1700" b="1" dirty="0">
                          <a:effectLst/>
                          <a:latin typeface="Arial Narrow" panose="020B0606020202030204" pitchFamily="34" charset="0"/>
                          <a:ea typeface="Calibri" panose="020F0502020204030204" pitchFamily="34" charset="0"/>
                          <a:cs typeface="Arial" panose="020B0604020202020204" pitchFamily="34" charset="0"/>
                        </a:rPr>
                        <a:t>Priority 2:</a:t>
                      </a:r>
                      <a:endParaRPr lang="en-ZA" sz="17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spcBef>
                          <a:spcPts val="200"/>
                        </a:spcBef>
                        <a:spcAft>
                          <a:spcPts val="200"/>
                        </a:spcAft>
                      </a:pPr>
                      <a:r>
                        <a:rPr lang="en-GB" sz="1700" dirty="0">
                          <a:effectLst/>
                          <a:latin typeface="Arial Narrow" panose="020B0606020202030204" pitchFamily="34" charset="0"/>
                          <a:ea typeface="Calibri" panose="020F0502020204030204" pitchFamily="34" charset="0"/>
                          <a:cs typeface="Arial" panose="020B0604020202020204" pitchFamily="34" charset="0"/>
                        </a:rPr>
                        <a:t>Economic transformation and job creation</a:t>
                      </a:r>
                      <a:endParaRPr lang="en-ZA" sz="17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9966" marR="9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extLst>
                  <a:ext uri="{0D108BD9-81ED-4DB2-BD59-A6C34878D82A}">
                    <a16:rowId xmlns="" xmlns:a16="http://schemas.microsoft.com/office/drawing/2014/main" val="3991499024"/>
                  </a:ext>
                </a:extLst>
              </a:tr>
              <a:tr h="470410">
                <a:tc vMerge="1">
                  <a:txBody>
                    <a:bodyPr/>
                    <a:lstStyle/>
                    <a:p>
                      <a:endParaRPr lang="en-ZA"/>
                    </a:p>
                  </a:txBody>
                  <a:tcPr/>
                </a:tc>
                <a:tc>
                  <a:txBody>
                    <a:bodyPr/>
                    <a:lstStyle/>
                    <a:p>
                      <a:pPr algn="l">
                        <a:spcBef>
                          <a:spcPts val="200"/>
                        </a:spcBef>
                        <a:spcAft>
                          <a:spcPts val="200"/>
                        </a:spcAft>
                      </a:pPr>
                      <a:r>
                        <a:rPr lang="en-GB" sz="1700" dirty="0">
                          <a:effectLst/>
                          <a:latin typeface="Arial Narrow" panose="020B0606020202030204" pitchFamily="34" charset="0"/>
                          <a:ea typeface="Calibri" panose="020F0502020204030204" pitchFamily="34" charset="0"/>
                          <a:cs typeface="Arial" panose="020B0604020202020204" pitchFamily="34" charset="0"/>
                        </a:rPr>
                        <a:t>Investing in accelerated inclusive growth</a:t>
                      </a:r>
                      <a:endParaRPr lang="en-ZA" sz="17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9966" marR="9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GB" sz="1700">
                          <a:effectLst/>
                          <a:latin typeface="Arial Narrow" panose="020B0606020202030204" pitchFamily="34" charset="0"/>
                          <a:ea typeface="Calibri" panose="020F0502020204030204" pitchFamily="34" charset="0"/>
                          <a:cs typeface="Arial" panose="020B0604020202020204" pitchFamily="34" charset="0"/>
                        </a:rPr>
                        <a:t>Investing in accelerated inclusive growth</a:t>
                      </a:r>
                      <a:endParaRPr lang="en-ZA" sz="1700">
                        <a:effectLst/>
                        <a:latin typeface="Arial Narrow" panose="020B0606020202030204" pitchFamily="34" charset="0"/>
                        <a:ea typeface="Calibri" panose="020F0502020204030204" pitchFamily="34" charset="0"/>
                        <a:cs typeface="Times New Roman" panose="02020603050405020304" pitchFamily="18" charset="0"/>
                      </a:endParaRPr>
                    </a:p>
                  </a:txBody>
                  <a:tcPr marL="9966" marR="9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06531672"/>
                  </a:ext>
                </a:extLst>
              </a:tr>
              <a:tr h="1763838">
                <a:tc gridSpan="3">
                  <a:txBody>
                    <a:bodyPr/>
                    <a:lstStyle/>
                    <a:p>
                      <a:pPr algn="just">
                        <a:spcBef>
                          <a:spcPts val="200"/>
                        </a:spcBef>
                        <a:spcAft>
                          <a:spcPts val="200"/>
                        </a:spcAft>
                      </a:pPr>
                      <a:r>
                        <a:rPr lang="en-GB" sz="1700" b="1" dirty="0">
                          <a:effectLst/>
                          <a:latin typeface="Arial Narrow" panose="020B0606020202030204" pitchFamily="34" charset="0"/>
                          <a:ea typeface="Calibri" panose="020F0502020204030204" pitchFamily="34" charset="0"/>
                          <a:cs typeface="Arial" panose="020B0604020202020204" pitchFamily="34" charset="0"/>
                        </a:rPr>
                        <a:t>Consolidated branch outcomes for 2021/22:</a:t>
                      </a:r>
                      <a:endParaRPr lang="en-ZA" sz="17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spcBef>
                          <a:spcPts val="200"/>
                        </a:spcBef>
                        <a:spcAft>
                          <a:spcPts val="200"/>
                        </a:spcAft>
                      </a:pPr>
                      <a:r>
                        <a:rPr lang="en-GB" sz="1700" b="1" dirty="0">
                          <a:effectLst/>
                          <a:latin typeface="Arial Narrow" panose="020B0606020202030204" pitchFamily="34" charset="0"/>
                          <a:ea typeface="Calibri" panose="020F0502020204030204" pitchFamily="34" charset="0"/>
                          <a:cs typeface="Arial" panose="020B0604020202020204" pitchFamily="34" charset="0"/>
                        </a:rPr>
                        <a:t> </a:t>
                      </a:r>
                      <a:endParaRPr lang="en-ZA" sz="17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just">
                        <a:spcBef>
                          <a:spcPts val="200"/>
                        </a:spcBef>
                        <a:spcAft>
                          <a:spcPts val="200"/>
                        </a:spcAft>
                        <a:buFont typeface="+mj-lt"/>
                        <a:buAutoNum type="arabicPeriod"/>
                      </a:pPr>
                      <a:r>
                        <a:rPr lang="en-GB" sz="17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Functional, efficient and integrated government</a:t>
                      </a:r>
                      <a:endParaRPr lang="en-ZA" sz="17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marL="342900" lvl="0" indent="-342900" algn="just">
                        <a:spcBef>
                          <a:spcPts val="200"/>
                        </a:spcBef>
                        <a:spcAft>
                          <a:spcPts val="200"/>
                        </a:spcAft>
                        <a:buFont typeface="+mj-lt"/>
                        <a:buAutoNum type="arabicPeriod"/>
                      </a:pPr>
                      <a:r>
                        <a:rPr lang="en-GB" sz="17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Improved governance and accountability</a:t>
                      </a:r>
                      <a:endParaRPr lang="en-ZA" sz="17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marL="342900" lvl="0" indent="-342900" algn="just">
                        <a:spcBef>
                          <a:spcPts val="200"/>
                        </a:spcBef>
                        <a:spcAft>
                          <a:spcPts val="200"/>
                        </a:spcAft>
                        <a:buFont typeface="+mj-lt"/>
                        <a:buAutoNum type="arabicPeriod"/>
                      </a:pPr>
                      <a:r>
                        <a:rPr lang="en-GB" sz="17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Investing in accelerated inclusive growth</a:t>
                      </a:r>
                      <a:endParaRPr lang="en-ZA" sz="17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9966" marR="9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3063200885"/>
                  </a:ext>
                </a:extLst>
              </a:tr>
            </a:tbl>
          </a:graphicData>
        </a:graphic>
      </p:graphicFrame>
    </p:spTree>
    <p:extLst>
      <p:ext uri="{BB962C8B-B14F-4D97-AF65-F5344CB8AC3E}">
        <p14:creationId xmlns="" xmlns:p14="http://schemas.microsoft.com/office/powerpoint/2010/main" val="38876274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30031" y="214241"/>
            <a:ext cx="9635099" cy="452215"/>
          </a:xfrm>
        </p:spPr>
        <p:txBody>
          <a:bodyPr vert="horz" wrap="square" lIns="0" tIns="8930" rIns="0" bIns="0" numCol="1" rtlCol="0" anchor="t" anchorCtr="0" compatLnSpc="1">
            <a:prstTxWarp prst="textNoShape">
              <a:avLst/>
            </a:prstTxWarp>
            <a:spAutoFit/>
          </a:bodyPr>
          <a:lstStyle/>
          <a:p>
            <a:pPr marL="8929">
              <a:spcBef>
                <a:spcPts val="70"/>
              </a:spcBef>
              <a:defRPr/>
            </a:pPr>
            <a:r>
              <a:rPr lang="en-ZA" sz="3200" b="1" spc="-3" dirty="0">
                <a:latin typeface="Arial Narrow" panose="020B0606020202030204" pitchFamily="34" charset="0"/>
              </a:rPr>
              <a:t>Programme 1:</a:t>
            </a:r>
            <a:r>
              <a:rPr lang="en-US" altLang="en-US" sz="3200" b="1" spc="-3" dirty="0">
                <a:latin typeface="Arial Narrow" panose="020B0606020202030204" pitchFamily="34" charset="0"/>
              </a:rPr>
              <a:t>Planned Targets</a:t>
            </a:r>
            <a:endParaRPr sz="3200" b="1" spc="-3" dirty="0">
              <a:latin typeface="Arial Narrow" panose="020B0606020202030204" pitchFamily="34" charset="0"/>
            </a:endParaRPr>
          </a:p>
        </p:txBody>
      </p:sp>
      <p:sp>
        <p:nvSpPr>
          <p:cNvPr id="51203" name="object 3"/>
          <p:cNvSpPr>
            <a:spLocks noGrp="1"/>
          </p:cNvSpPr>
          <p:nvPr>
            <p:ph type="body" idx="1"/>
          </p:nvPr>
        </p:nvSpPr>
        <p:spPr>
          <a:xfrm>
            <a:off x="1692732" y="666456"/>
            <a:ext cx="9875416" cy="5301685"/>
          </a:xfrm>
        </p:spPr>
        <p:txBody>
          <a:bodyPr vert="horz" wrap="square" lIns="0" tIns="8930" rIns="0" bIns="0" numCol="1" rtlCol="0" anchor="t" anchorCtr="0" compatLnSpc="1">
            <a:prstTxWarp prst="textNoShape">
              <a:avLst/>
            </a:prstTxWarp>
            <a:spAutoFit/>
          </a:bodyPr>
          <a:lstStyle/>
          <a:p>
            <a:pPr marL="250015" indent="-241087" defTabSz="642898">
              <a:lnSpc>
                <a:spcPct val="108000"/>
              </a:lnSpc>
              <a:spcBef>
                <a:spcPts val="563"/>
              </a:spcBef>
            </a:pPr>
            <a:r>
              <a:rPr lang="en-ZA" altLang="en-US" sz="1700" kern="1200"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rPr>
              <a:t>100% elimination of wasteful and fruitless expenditure</a:t>
            </a:r>
          </a:p>
          <a:p>
            <a:pPr marL="250015" indent="-241087" defTabSz="642898">
              <a:lnSpc>
                <a:spcPct val="108000"/>
              </a:lnSpc>
              <a:spcBef>
                <a:spcPts val="563"/>
              </a:spcBef>
            </a:pPr>
            <a:r>
              <a:rPr lang="en-ZA" altLang="en-US" sz="1700" kern="1200"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rPr>
              <a:t>100 % reduction of irregular expenditure</a:t>
            </a:r>
          </a:p>
          <a:p>
            <a:pPr marL="250015" indent="-241087" defTabSz="642898">
              <a:lnSpc>
                <a:spcPct val="108000"/>
              </a:lnSpc>
              <a:spcBef>
                <a:spcPts val="563"/>
              </a:spcBef>
            </a:pPr>
            <a:r>
              <a:rPr lang="en-US" altLang="en-US" sz="1700" kern="1200"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rPr>
              <a:t>Unqualified audit opinion for year under review</a:t>
            </a:r>
          </a:p>
          <a:p>
            <a:pPr marL="250015" indent="-241087" defTabSz="642898">
              <a:lnSpc>
                <a:spcPct val="108000"/>
              </a:lnSpc>
              <a:spcBef>
                <a:spcPts val="563"/>
              </a:spcBef>
            </a:pPr>
            <a:r>
              <a:rPr lang="en-ZA" altLang="en-US" sz="1700" kern="1200"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rPr>
              <a:t>95% resolution of reported incidents of corruption </a:t>
            </a:r>
          </a:p>
          <a:p>
            <a:pPr marL="250015" indent="-241087" defTabSz="642898">
              <a:lnSpc>
                <a:spcPct val="108000"/>
              </a:lnSpc>
              <a:spcBef>
                <a:spcPts val="563"/>
              </a:spcBef>
            </a:pPr>
            <a:r>
              <a:rPr lang="en-US" altLang="en-US" sz="1700" kern="1200"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rPr>
              <a:t>Four reports with detailed implementation of the DMRE Fraud Prevention Plan</a:t>
            </a:r>
          </a:p>
          <a:p>
            <a:pPr marL="250015" indent="-241087" defTabSz="642898">
              <a:lnSpc>
                <a:spcPct val="108000"/>
              </a:lnSpc>
              <a:spcBef>
                <a:spcPts val="563"/>
              </a:spcBef>
            </a:pPr>
            <a:r>
              <a:rPr lang="en-ZA" altLang="en-US" sz="1700" kern="1200"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rPr>
              <a:t>Annual Performance Plan approved</a:t>
            </a:r>
          </a:p>
          <a:p>
            <a:pPr marL="250015" indent="-241087" defTabSz="642898">
              <a:lnSpc>
                <a:spcPct val="108000"/>
              </a:lnSpc>
              <a:spcBef>
                <a:spcPts val="563"/>
              </a:spcBef>
            </a:pPr>
            <a:r>
              <a:rPr lang="en-ZA" altLang="en-US" sz="1700" kern="1200"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rPr>
              <a:t>4 Quarterly Performance Reports produced</a:t>
            </a:r>
          </a:p>
          <a:p>
            <a:pPr marL="250015" indent="-241087" defTabSz="642898">
              <a:lnSpc>
                <a:spcPct val="108000"/>
              </a:lnSpc>
              <a:spcBef>
                <a:spcPts val="563"/>
              </a:spcBef>
            </a:pPr>
            <a:r>
              <a:rPr lang="en-ZA" altLang="en-US" sz="1700" kern="1200"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rPr>
              <a:t>Annual report tabled in parliament</a:t>
            </a:r>
          </a:p>
          <a:p>
            <a:pPr marL="250015" indent="-241087" defTabSz="642898">
              <a:lnSpc>
                <a:spcPct val="108000"/>
              </a:lnSpc>
              <a:spcBef>
                <a:spcPts val="563"/>
              </a:spcBef>
            </a:pPr>
            <a:r>
              <a:rPr lang="en-US" altLang="en-US" sz="1700" kern="1200"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rPr>
              <a:t>Approved shareholder compacts/ corporate plans</a:t>
            </a:r>
            <a:r>
              <a:rPr lang="en-ZA" altLang="en-US" sz="1700" kern="1200"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rPr>
              <a:t>Strategic Plan Approved</a:t>
            </a:r>
          </a:p>
          <a:p>
            <a:pPr marL="250015" indent="-241087" defTabSz="642898">
              <a:lnSpc>
                <a:spcPct val="108000"/>
              </a:lnSpc>
              <a:spcBef>
                <a:spcPts val="563"/>
              </a:spcBef>
            </a:pPr>
            <a:r>
              <a:rPr lang="en-US" altLang="en-US" sz="1700" kern="1200"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rPr>
              <a:t>Approved Schedule 3A SOEs Annual Performance Plans tabled in Parliament</a:t>
            </a:r>
          </a:p>
          <a:p>
            <a:pPr marL="250015" indent="-241087" defTabSz="642898">
              <a:lnSpc>
                <a:spcPct val="108000"/>
              </a:lnSpc>
              <a:spcBef>
                <a:spcPts val="563"/>
              </a:spcBef>
            </a:pPr>
            <a:r>
              <a:rPr lang="en-US" altLang="en-US" sz="1700" kern="1200"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rPr>
              <a:t>SOEs’ quarterly performance reports produced</a:t>
            </a:r>
          </a:p>
          <a:p>
            <a:pPr marL="250015" indent="-241087" defTabSz="642898">
              <a:lnSpc>
                <a:spcPct val="108000"/>
              </a:lnSpc>
              <a:spcBef>
                <a:spcPts val="563"/>
              </a:spcBef>
            </a:pPr>
            <a:r>
              <a:rPr lang="en-US" altLang="en-US" sz="1700" kern="1200"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rPr>
              <a:t>SOEs’ annual reports tabled in Parliament</a:t>
            </a:r>
            <a:endParaRPr lang="en-ZA" altLang="en-US" sz="1700" kern="1200"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endParaRPr>
          </a:p>
          <a:p>
            <a:pPr marL="250015" indent="-241087" defTabSz="642898">
              <a:lnSpc>
                <a:spcPct val="108000"/>
              </a:lnSpc>
              <a:spcBef>
                <a:spcPts val="563"/>
              </a:spcBef>
            </a:pPr>
            <a:r>
              <a:rPr lang="en-ZA" altLang="en-US" sz="1700" kern="1200"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rPr>
              <a:t>4 quarterly reports which detail the implementation of the 2019-2024 MTSF Priorities</a:t>
            </a:r>
          </a:p>
          <a:p>
            <a:pPr marL="250015" indent="-241087" defTabSz="642898">
              <a:lnSpc>
                <a:spcPct val="108000"/>
              </a:lnSpc>
              <a:spcBef>
                <a:spcPts val="563"/>
              </a:spcBef>
            </a:pPr>
            <a:r>
              <a:rPr lang="en-ZA" altLang="en-US" sz="1700" kern="1200"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rPr>
              <a:t>100% approved invoices from service providers paid within 30 days of receipt</a:t>
            </a:r>
          </a:p>
          <a:p>
            <a:pPr marL="250015" indent="-241087" defTabSz="642898">
              <a:lnSpc>
                <a:spcPct val="108000"/>
              </a:lnSpc>
              <a:spcBef>
                <a:spcPts val="563"/>
              </a:spcBef>
            </a:pPr>
            <a:endParaRPr lang="en-ZA" altLang="en-US" sz="1700" kern="1200"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57DF30-2317-4A1D-86CC-8BFEF4250C95}"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11116731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 name="Straight Connector 9">
            <a:extLst>
              <a:ext uri="{FF2B5EF4-FFF2-40B4-BE49-F238E27FC236}">
                <a16:creationId xmlns=""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 xmlns:a16="http://schemas.microsoft.com/office/drawing/2014/main" id="{DF9096E0-E3D3-42EE-932B-7355552CFAC9}"/>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 xmlns:a16="http://schemas.microsoft.com/office/drawing/2014/main" id="{001A8AD0-93F8-4DC6-A0D3-E11676021466}"/>
              </a:ext>
            </a:extLst>
          </p:cNvPr>
          <p:cNvPicPr>
            <a:picLocks noChangeAspect="1"/>
          </p:cNvPicPr>
          <p:nvPr/>
        </p:nvPicPr>
        <p:blipFill>
          <a:blip r:embed="rId5" cstate="print">
            <a:extLst>
              <a:ext uri="{96DAC541-7B7A-43D3-8B79-37D633B846F1}">
                <asvg:svgBlip xmlns:asvg="http://schemas.microsoft.com/office/drawing/2016/SVG/main" xmlns="" r:embed="rId6"/>
              </a:ext>
            </a:extLst>
          </a:blip>
          <a:stretch>
            <a:fillRect/>
          </a:stretch>
        </p:blipFill>
        <p:spPr>
          <a:xfrm>
            <a:off x="11039061" y="5969956"/>
            <a:ext cx="1031245" cy="1006692"/>
          </a:xfrm>
          <a:prstGeom prst="rect">
            <a:avLst/>
          </a:prstGeom>
        </p:spPr>
      </p:pic>
      <p:sp>
        <p:nvSpPr>
          <p:cNvPr id="8" name="object 2"/>
          <p:cNvSpPr txBox="1">
            <a:spLocks noGrp="1"/>
          </p:cNvSpPr>
          <p:nvPr>
            <p:ph type="title"/>
          </p:nvPr>
        </p:nvSpPr>
        <p:spPr>
          <a:xfrm>
            <a:off x="2214200" y="1774177"/>
            <a:ext cx="9751176" cy="1227173"/>
          </a:xfrm>
        </p:spPr>
        <p:txBody>
          <a:bodyPr vert="horz" wrap="square" lIns="0" tIns="8297" rIns="0" bIns="0" numCol="1" rtlCol="0" anchor="t" anchorCtr="0" compatLnSpc="1">
            <a:prstTxWarp prst="textNoShape">
              <a:avLst/>
            </a:prstTxWarp>
            <a:spAutoFit/>
          </a:bodyPr>
          <a:lstStyle/>
          <a:p>
            <a:pPr marL="8297" algn="ctr" eaLnBrk="1" fontAlgn="auto" hangingPunct="1">
              <a:spcBef>
                <a:spcPts val="65"/>
              </a:spcBef>
              <a:spcAft>
                <a:spcPts val="0"/>
              </a:spcAft>
              <a:defRPr/>
            </a:pPr>
            <a:r>
              <a:rPr lang="en-ZA" sz="4400" b="1" spc="-3" dirty="0">
                <a:latin typeface="Arial Narrow" panose="020B0606020202030204" pitchFamily="34" charset="0"/>
              </a:rPr>
              <a:t>PROGRAMME 2: MINERALS AND PETROLEUM REGULATION (MPR)</a:t>
            </a:r>
          </a:p>
        </p:txBody>
      </p:sp>
    </p:spTree>
    <p:extLst>
      <p:ext uri="{BB962C8B-B14F-4D97-AF65-F5344CB8AC3E}">
        <p14:creationId xmlns="" xmlns:p14="http://schemas.microsoft.com/office/powerpoint/2010/main" val="22875115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6158" y="365932"/>
            <a:ext cx="9961670" cy="396816"/>
          </a:xfrm>
        </p:spPr>
        <p:txBody>
          <a:bodyPr vert="horz" wrap="square" lIns="0" tIns="8930" rIns="0" bIns="0" numCol="1" rtlCol="0" anchor="t" anchorCtr="0" compatLnSpc="1">
            <a:prstTxWarp prst="textNoShape">
              <a:avLst/>
            </a:prstTxWarp>
            <a:spAutoFit/>
          </a:bodyPr>
          <a:lstStyle/>
          <a:p>
            <a:pPr marL="8929">
              <a:spcBef>
                <a:spcPts val="70"/>
              </a:spcBef>
              <a:defRPr/>
            </a:pPr>
            <a:r>
              <a:rPr lang="en-ZA" sz="2800" b="1" spc="-3" dirty="0">
                <a:latin typeface="Arial" panose="020B0604020202020204" pitchFamily="34" charset="0"/>
                <a:cs typeface="Arial" panose="020B0604020202020204" pitchFamily="34" charset="0"/>
              </a:rPr>
              <a:t>Programme 2: Minerals and Petroleum Regulation (MPR)</a:t>
            </a:r>
            <a:endParaRPr sz="2800" b="1" spc="-3" dirty="0">
              <a:latin typeface="Arial" panose="020B0604020202020204" pitchFamily="34" charset="0"/>
              <a:cs typeface="Arial" panose="020B0604020202020204" pitchFamily="34" charset="0"/>
            </a:endParaRPr>
          </a:p>
        </p:txBody>
      </p:sp>
      <p:sp>
        <p:nvSpPr>
          <p:cNvPr id="53251" name="object 3"/>
          <p:cNvSpPr txBox="1">
            <a:spLocks noChangeArrowheads="1"/>
          </p:cNvSpPr>
          <p:nvPr/>
        </p:nvSpPr>
        <p:spPr bwMode="auto">
          <a:xfrm>
            <a:off x="1857439" y="1048629"/>
            <a:ext cx="8153867" cy="39704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8930" rIns="0" bIns="0">
            <a:spAutoFit/>
          </a:bodyPr>
          <a:lstStyle>
            <a:lvl1pPr marL="355600" indent="-342900">
              <a:defRPr>
                <a:solidFill>
                  <a:schemeClr val="tx1"/>
                </a:solidFill>
                <a:latin typeface="Calibri" panose="020F0502020204030204" pitchFamily="34" charset="0"/>
              </a:defRPr>
            </a:lvl1pPr>
            <a:lvl2pPr marL="812800" indent="-3429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246019" marR="0" lvl="0" indent="141461" algn="just" defTabSz="914400" rtl="0" eaLnBrk="1" fontAlgn="auto" latinLnBrk="0" hangingPunct="1">
              <a:lnSpc>
                <a:spcPct val="115000"/>
              </a:lnSpc>
              <a:spcBef>
                <a:spcPts val="0"/>
              </a:spcBef>
              <a:spcAft>
                <a:spcPts val="0"/>
              </a:spcAft>
              <a:buClrTx/>
              <a:buSzTx/>
              <a:buFontTx/>
              <a:buNone/>
              <a:tabLst/>
              <a:defRPr/>
            </a:pPr>
            <a:r>
              <a:rPr kumimoji="0" lang="en-GB" sz="1700" b="1" i="0" u="sng"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Purpose</a:t>
            </a:r>
            <a:r>
              <a:rPr kumimoji="0" lang="en-GB" sz="17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 </a:t>
            </a:r>
          </a:p>
          <a:p>
            <a:pPr marL="246019" marR="0" lvl="0" indent="0" algn="just" defTabSz="914400" rtl="0" eaLnBrk="1" fontAlgn="auto" latinLnBrk="0" hangingPunct="1">
              <a:lnSpc>
                <a:spcPct val="115000"/>
              </a:lnSpc>
              <a:spcBef>
                <a:spcPts val="0"/>
              </a:spcBef>
              <a:spcAft>
                <a:spcPts val="0"/>
              </a:spcAft>
              <a:buClrTx/>
              <a:buSzTx/>
              <a:buFontTx/>
              <a:buNone/>
              <a:tabLst/>
              <a:defRPr/>
            </a:pPr>
            <a:r>
              <a:rPr kumimoji="0" lang="en-GB" sz="17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To regulate the mining, minerals and petroleum industry</a:t>
            </a:r>
            <a:endParaRPr kumimoji="0" lang="en-ZA" sz="17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355600" marR="0" lvl="0" indent="-342900" algn="just" defTabSz="914400" rtl="0" eaLnBrk="1" fontAlgn="auto" latinLnBrk="0" hangingPunct="1">
              <a:lnSpc>
                <a:spcPct val="115000"/>
              </a:lnSpc>
              <a:spcBef>
                <a:spcPts val="0"/>
              </a:spcBef>
              <a:spcAft>
                <a:spcPts val="0"/>
              </a:spcAft>
              <a:buClrTx/>
              <a:buSzTx/>
              <a:buFontTx/>
              <a:buNone/>
              <a:tabLst/>
              <a:defRPr/>
            </a:pPr>
            <a:r>
              <a:rPr kumimoji="0" lang="en-GB" sz="17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 </a:t>
            </a:r>
            <a:endParaRPr kumimoji="0" lang="en-ZA" sz="17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355600" marR="0" lvl="0" indent="-342900" algn="just" defTabSz="914400" rtl="0" eaLnBrk="1" fontAlgn="auto" latinLnBrk="0" hangingPunct="1">
              <a:lnSpc>
                <a:spcPct val="115000"/>
              </a:lnSpc>
              <a:spcBef>
                <a:spcPts val="0"/>
              </a:spcBef>
              <a:spcAft>
                <a:spcPts val="0"/>
              </a:spcAft>
              <a:buClrTx/>
              <a:buSzTx/>
              <a:buFontTx/>
              <a:buNone/>
              <a:tabLst/>
              <a:defRPr/>
            </a:pPr>
            <a:r>
              <a:rPr kumimoji="0" lang="en-GB" sz="1700" b="1" i="0" u="sng"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Functions: </a:t>
            </a:r>
            <a:endParaRPr kumimoji="0" lang="en-ZA" sz="17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369029" marR="0" lvl="0" indent="-342900" algn="just" defTabSz="914400" rtl="0" eaLnBrk="1" fontAlgn="auto" latinLnBrk="0" hangingPunct="1">
              <a:lnSpc>
                <a:spcPct val="115000"/>
              </a:lnSpc>
              <a:spcBef>
                <a:spcPts val="646"/>
              </a:spcBef>
              <a:spcAft>
                <a:spcPts val="0"/>
              </a:spcAft>
              <a:buClrTx/>
              <a:buSzTx/>
              <a:buFont typeface="Symbol" panose="05050102010706020507" pitchFamily="18" charset="2"/>
              <a:buChar char=""/>
              <a:tabLst/>
              <a:defRPr/>
            </a:pPr>
            <a:r>
              <a:rPr kumimoji="0" lang="en-GB" sz="17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Manage the administration and evaluation of prospecting and mining rights</a:t>
            </a:r>
            <a:endParaRPr kumimoji="0" lang="en-ZA" sz="17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endParaRPr>
          </a:p>
          <a:p>
            <a:pPr marL="369029" marR="0" lvl="0" indent="-342900" algn="just"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GB" sz="17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Ensure technical, economic and legal compliance and enforcement in line with the Petroleum Products Act (PPA)</a:t>
            </a:r>
            <a:endParaRPr kumimoji="0" lang="en-ZA" sz="17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endParaRPr>
          </a:p>
          <a:p>
            <a:pPr marL="369029" marR="0" lvl="0" indent="-342900" algn="just"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GB" sz="17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Manage enforcement and compliance of mining activities with the NEMA</a:t>
            </a:r>
            <a:endParaRPr kumimoji="0" lang="en-ZA" sz="17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endParaRPr>
          </a:p>
          <a:p>
            <a:pPr marL="369029" marR="0" lvl="0" indent="-342900" algn="just"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GB" sz="17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Manage the Petroleum Licensing process and ensure the security of fuel supply in the country</a:t>
            </a:r>
            <a:endParaRPr kumimoji="0" lang="en-ZA" sz="17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endParaRPr>
          </a:p>
          <a:p>
            <a:pPr marL="369029" marR="0" lvl="0" indent="-342900" algn="just"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GB" sz="17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Provide specialised empowerment transaction assessment service</a:t>
            </a:r>
            <a:endParaRPr kumimoji="0" lang="en-ZA" sz="17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endParaRPr>
          </a:p>
          <a:p>
            <a:pPr marL="369029" marR="0" lvl="0" indent="-342900" algn="just"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GB" sz="17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Render a specialised administration and information service </a:t>
            </a:r>
            <a:endParaRPr kumimoji="0" lang="en-ZA" sz="17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endParaRPr>
          </a:p>
          <a:p>
            <a:pPr marL="355600" marR="0" lvl="0" indent="-342900" algn="just" defTabSz="914400" rtl="0" eaLnBrk="1" fontAlgn="auto" latinLnBrk="0" hangingPunct="1">
              <a:lnSpc>
                <a:spcPct val="115000"/>
              </a:lnSpc>
              <a:spcBef>
                <a:spcPts val="0"/>
              </a:spcBef>
              <a:spcAft>
                <a:spcPts val="0"/>
              </a:spcAft>
              <a:buClrTx/>
              <a:buSzTx/>
              <a:buFontTx/>
              <a:buNone/>
              <a:tabLst/>
              <a:defRPr/>
            </a:pPr>
            <a:r>
              <a:rPr kumimoji="0" lang="en-GB" sz="17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 </a:t>
            </a:r>
            <a:endParaRPr kumimoji="0" lang="en-ZA" sz="17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355600" marR="0" lvl="0" indent="-342900" algn="just" defTabSz="914400" rtl="0" eaLnBrk="1" fontAlgn="auto" latinLnBrk="0" hangingPunct="1">
              <a:lnSpc>
                <a:spcPct val="115000"/>
              </a:lnSpc>
              <a:spcBef>
                <a:spcPts val="0"/>
              </a:spcBef>
              <a:spcAft>
                <a:spcPts val="0"/>
              </a:spcAft>
              <a:buClrTx/>
              <a:buSzTx/>
              <a:buFontTx/>
              <a:buNone/>
              <a:tabLst/>
              <a:defRPr/>
            </a:pPr>
            <a:r>
              <a:rPr kumimoji="0" lang="en-GB" sz="17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 </a:t>
            </a:r>
            <a:endParaRPr kumimoji="0" lang="en-ZA" sz="17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
        <p:nvSpPr>
          <p:cNvPr id="53252" name="Slide Number Placeholder 2"/>
          <p:cNvSpPr>
            <a:spLocks noGrp="1"/>
          </p:cNvSpPr>
          <p:nvPr>
            <p:ph type="sldNum" sz="quarter" idx="12"/>
          </p:nvPr>
        </p:nvSpPr>
        <p:spPr bwMode="auto">
          <a:xfrm>
            <a:off x="5934373" y="4166897"/>
            <a:ext cx="1408806" cy="19474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522354" indent="-200905">
              <a:defRPr>
                <a:solidFill>
                  <a:schemeClr val="tx1"/>
                </a:solidFill>
                <a:latin typeface="Calibri" panose="020F0502020204030204" pitchFamily="34" charset="0"/>
              </a:defRPr>
            </a:lvl2pPr>
            <a:lvl3pPr marL="803622" indent="-160724">
              <a:defRPr>
                <a:solidFill>
                  <a:schemeClr val="tx1"/>
                </a:solidFill>
                <a:latin typeface="Calibri" panose="020F0502020204030204" pitchFamily="34" charset="0"/>
              </a:defRPr>
            </a:lvl3pPr>
            <a:lvl4pPr marL="1125071" indent="-160724">
              <a:defRPr>
                <a:solidFill>
                  <a:schemeClr val="tx1"/>
                </a:solidFill>
                <a:latin typeface="Calibri" panose="020F0502020204030204" pitchFamily="34" charset="0"/>
              </a:defRPr>
            </a:lvl4pPr>
            <a:lvl5pPr marL="1446519" indent="-160724">
              <a:defRPr>
                <a:solidFill>
                  <a:schemeClr val="tx1"/>
                </a:solidFill>
                <a:latin typeface="Calibri" panose="020F0502020204030204" pitchFamily="34" charset="0"/>
              </a:defRPr>
            </a:lvl5pPr>
            <a:lvl6pPr marL="1767968" indent="-160724" eaLnBrk="0" fontAlgn="base" hangingPunct="0">
              <a:spcBef>
                <a:spcPct val="0"/>
              </a:spcBef>
              <a:spcAft>
                <a:spcPct val="0"/>
              </a:spcAft>
              <a:defRPr>
                <a:solidFill>
                  <a:schemeClr val="tx1"/>
                </a:solidFill>
                <a:latin typeface="Calibri" panose="020F0502020204030204" pitchFamily="34" charset="0"/>
              </a:defRPr>
            </a:lvl6pPr>
            <a:lvl7pPr marL="2089418" indent="-160724" eaLnBrk="0" fontAlgn="base" hangingPunct="0">
              <a:spcBef>
                <a:spcPct val="0"/>
              </a:spcBef>
              <a:spcAft>
                <a:spcPct val="0"/>
              </a:spcAft>
              <a:defRPr>
                <a:solidFill>
                  <a:schemeClr val="tx1"/>
                </a:solidFill>
                <a:latin typeface="Calibri" panose="020F0502020204030204" pitchFamily="34" charset="0"/>
              </a:defRPr>
            </a:lvl7pPr>
            <a:lvl8pPr marL="2410867" indent="-160724" eaLnBrk="0" fontAlgn="base" hangingPunct="0">
              <a:spcBef>
                <a:spcPct val="0"/>
              </a:spcBef>
              <a:spcAft>
                <a:spcPct val="0"/>
              </a:spcAft>
              <a:defRPr>
                <a:solidFill>
                  <a:schemeClr val="tx1"/>
                </a:solidFill>
                <a:latin typeface="Calibri" panose="020F0502020204030204" pitchFamily="34" charset="0"/>
              </a:defRPr>
            </a:lvl8pPr>
            <a:lvl9pPr marL="2732315" indent="-160724"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42898" rtl="0" eaLnBrk="1" fontAlgn="base" latinLnBrk="0" hangingPunct="1">
              <a:lnSpc>
                <a:spcPct val="100000"/>
              </a:lnSpc>
              <a:spcBef>
                <a:spcPct val="0"/>
              </a:spcBef>
              <a:spcAft>
                <a:spcPct val="0"/>
              </a:spcAft>
              <a:buClrTx/>
              <a:buSzTx/>
              <a:buFontTx/>
              <a:buNone/>
              <a:tabLst/>
              <a:defRPr/>
            </a:pPr>
            <a:fld id="{180B8E15-8C9B-4023-916F-1B634CA6DB8A}" type="slidenum">
              <a:rPr kumimoji="0" lang="en-US" altLang="en-US" sz="1266"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42898" rtl="0" eaLnBrk="1" fontAlgn="base" latinLnBrk="0" hangingPunct="1">
                <a:lnSpc>
                  <a:spcPct val="100000"/>
                </a:lnSpc>
                <a:spcBef>
                  <a:spcPct val="0"/>
                </a:spcBef>
                <a:spcAft>
                  <a:spcPct val="0"/>
                </a:spcAft>
                <a:buClrTx/>
                <a:buSzTx/>
                <a:buFontTx/>
                <a:buNone/>
                <a:tabLst/>
                <a:defRPr/>
              </a:pPr>
              <a:t>48</a:t>
            </a:fld>
            <a:endParaRPr kumimoji="0" lang="en-US" altLang="en-US" sz="1266"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 xmlns:p14="http://schemas.microsoft.com/office/powerpoint/2010/main" val="28948256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83877" y="0"/>
            <a:ext cx="10247014" cy="784614"/>
          </a:xfrm>
        </p:spPr>
        <p:txBody>
          <a:bodyPr vert="horz" wrap="square" lIns="0" tIns="8930" rIns="0" bIns="0" numCol="1" rtlCol="0" anchor="t" anchorCtr="0" compatLnSpc="1">
            <a:prstTxWarp prst="textNoShape">
              <a:avLst/>
            </a:prstTxWarp>
            <a:spAutoFit/>
          </a:bodyPr>
          <a:lstStyle/>
          <a:p>
            <a:pPr marL="8929" algn="ctr">
              <a:spcBef>
                <a:spcPts val="70"/>
              </a:spcBef>
              <a:defRPr/>
            </a:pPr>
            <a:r>
              <a:rPr lang="en-US" sz="2800" b="1" spc="-3" dirty="0">
                <a:latin typeface="Arial" panose="020B0604020202020204" pitchFamily="34" charset="0"/>
                <a:cs typeface="Arial" panose="020B0604020202020204" pitchFamily="34" charset="0"/>
              </a:rPr>
              <a:t>Strategic linkages to key national frameworks including the MTSF and ERRP</a:t>
            </a:r>
          </a:p>
        </p:txBody>
      </p:sp>
      <p:sp>
        <p:nvSpPr>
          <p:cNvPr id="53252" name="Slide Number Placeholder 2"/>
          <p:cNvSpPr>
            <a:spLocks noGrp="1"/>
          </p:cNvSpPr>
          <p:nvPr>
            <p:ph type="sldNum" sz="quarter" idx="12"/>
          </p:nvPr>
        </p:nvSpPr>
        <p:spPr bwMode="auto">
          <a:xfrm>
            <a:off x="5934373" y="4166897"/>
            <a:ext cx="1408806" cy="19474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522354" indent="-200905">
              <a:defRPr>
                <a:solidFill>
                  <a:schemeClr val="tx1"/>
                </a:solidFill>
                <a:latin typeface="Calibri" panose="020F0502020204030204" pitchFamily="34" charset="0"/>
              </a:defRPr>
            </a:lvl2pPr>
            <a:lvl3pPr marL="803622" indent="-160724">
              <a:defRPr>
                <a:solidFill>
                  <a:schemeClr val="tx1"/>
                </a:solidFill>
                <a:latin typeface="Calibri" panose="020F0502020204030204" pitchFamily="34" charset="0"/>
              </a:defRPr>
            </a:lvl3pPr>
            <a:lvl4pPr marL="1125071" indent="-160724">
              <a:defRPr>
                <a:solidFill>
                  <a:schemeClr val="tx1"/>
                </a:solidFill>
                <a:latin typeface="Calibri" panose="020F0502020204030204" pitchFamily="34" charset="0"/>
              </a:defRPr>
            </a:lvl4pPr>
            <a:lvl5pPr marL="1446519" indent="-160724">
              <a:defRPr>
                <a:solidFill>
                  <a:schemeClr val="tx1"/>
                </a:solidFill>
                <a:latin typeface="Calibri" panose="020F0502020204030204" pitchFamily="34" charset="0"/>
              </a:defRPr>
            </a:lvl5pPr>
            <a:lvl6pPr marL="1767968" indent="-160724" eaLnBrk="0" fontAlgn="base" hangingPunct="0">
              <a:spcBef>
                <a:spcPct val="0"/>
              </a:spcBef>
              <a:spcAft>
                <a:spcPct val="0"/>
              </a:spcAft>
              <a:defRPr>
                <a:solidFill>
                  <a:schemeClr val="tx1"/>
                </a:solidFill>
                <a:latin typeface="Calibri" panose="020F0502020204030204" pitchFamily="34" charset="0"/>
              </a:defRPr>
            </a:lvl6pPr>
            <a:lvl7pPr marL="2089418" indent="-160724" eaLnBrk="0" fontAlgn="base" hangingPunct="0">
              <a:spcBef>
                <a:spcPct val="0"/>
              </a:spcBef>
              <a:spcAft>
                <a:spcPct val="0"/>
              </a:spcAft>
              <a:defRPr>
                <a:solidFill>
                  <a:schemeClr val="tx1"/>
                </a:solidFill>
                <a:latin typeface="Calibri" panose="020F0502020204030204" pitchFamily="34" charset="0"/>
              </a:defRPr>
            </a:lvl7pPr>
            <a:lvl8pPr marL="2410867" indent="-160724" eaLnBrk="0" fontAlgn="base" hangingPunct="0">
              <a:spcBef>
                <a:spcPct val="0"/>
              </a:spcBef>
              <a:spcAft>
                <a:spcPct val="0"/>
              </a:spcAft>
              <a:defRPr>
                <a:solidFill>
                  <a:schemeClr val="tx1"/>
                </a:solidFill>
                <a:latin typeface="Calibri" panose="020F0502020204030204" pitchFamily="34" charset="0"/>
              </a:defRPr>
            </a:lvl8pPr>
            <a:lvl9pPr marL="2732315" indent="-160724"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42898" rtl="0" eaLnBrk="1" fontAlgn="base" latinLnBrk="0" hangingPunct="1">
              <a:lnSpc>
                <a:spcPct val="100000"/>
              </a:lnSpc>
              <a:spcBef>
                <a:spcPct val="0"/>
              </a:spcBef>
              <a:spcAft>
                <a:spcPct val="0"/>
              </a:spcAft>
              <a:buClrTx/>
              <a:buSzTx/>
              <a:buFontTx/>
              <a:buNone/>
              <a:tabLst/>
              <a:defRPr/>
            </a:pPr>
            <a:fld id="{180B8E15-8C9B-4023-916F-1B634CA6DB8A}" type="slidenum">
              <a:rPr kumimoji="0" lang="en-US" altLang="en-US" sz="1266"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42898" rtl="0" eaLnBrk="1" fontAlgn="base" latinLnBrk="0" hangingPunct="1">
                <a:lnSpc>
                  <a:spcPct val="100000"/>
                </a:lnSpc>
                <a:spcBef>
                  <a:spcPct val="0"/>
                </a:spcBef>
                <a:spcAft>
                  <a:spcPct val="0"/>
                </a:spcAft>
                <a:buClrTx/>
                <a:buSzTx/>
                <a:buFontTx/>
                <a:buNone/>
                <a:tabLst/>
                <a:defRPr/>
              </a:pPr>
              <a:t>49</a:t>
            </a:fld>
            <a:endParaRPr kumimoji="0" lang="en-US" altLang="en-US" sz="1266"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graphicFrame>
        <p:nvGraphicFramePr>
          <p:cNvPr id="4" name="Table 3">
            <a:extLst>
              <a:ext uri="{FF2B5EF4-FFF2-40B4-BE49-F238E27FC236}">
                <a16:creationId xmlns="" xmlns:a16="http://schemas.microsoft.com/office/drawing/2014/main" id="{8B0D8CEF-7D23-4956-8F72-B80A46879AD3}"/>
              </a:ext>
            </a:extLst>
          </p:cNvPr>
          <p:cNvGraphicFramePr>
            <a:graphicFrameLocks noGrp="1"/>
          </p:cNvGraphicFramePr>
          <p:nvPr>
            <p:extLst>
              <p:ext uri="{D42A27DB-BD31-4B8C-83A1-F6EECF244321}">
                <p14:modId xmlns="" xmlns:p14="http://schemas.microsoft.com/office/powerpoint/2010/main" val="143265784"/>
              </p:ext>
            </p:extLst>
          </p:nvPr>
        </p:nvGraphicFramePr>
        <p:xfrm>
          <a:off x="1622248" y="784615"/>
          <a:ext cx="10408644" cy="4693693"/>
        </p:xfrm>
        <a:graphic>
          <a:graphicData uri="http://schemas.openxmlformats.org/drawingml/2006/table">
            <a:tbl>
              <a:tblPr firstRow="1" firstCol="1" bandRow="1"/>
              <a:tblGrid>
                <a:gridCol w="1293437">
                  <a:extLst>
                    <a:ext uri="{9D8B030D-6E8A-4147-A177-3AD203B41FA5}">
                      <a16:colId xmlns="" xmlns:a16="http://schemas.microsoft.com/office/drawing/2014/main" val="1715444038"/>
                    </a:ext>
                  </a:extLst>
                </a:gridCol>
                <a:gridCol w="4376728">
                  <a:extLst>
                    <a:ext uri="{9D8B030D-6E8A-4147-A177-3AD203B41FA5}">
                      <a16:colId xmlns="" xmlns:a16="http://schemas.microsoft.com/office/drawing/2014/main" val="1320234698"/>
                    </a:ext>
                  </a:extLst>
                </a:gridCol>
                <a:gridCol w="4738479">
                  <a:extLst>
                    <a:ext uri="{9D8B030D-6E8A-4147-A177-3AD203B41FA5}">
                      <a16:colId xmlns="" xmlns:a16="http://schemas.microsoft.com/office/drawing/2014/main" val="3764154796"/>
                    </a:ext>
                  </a:extLst>
                </a:gridCol>
              </a:tblGrid>
              <a:tr h="171723">
                <a:tc>
                  <a:txBody>
                    <a:bodyPr/>
                    <a:lstStyle/>
                    <a:p>
                      <a:pPr algn="just">
                        <a:spcBef>
                          <a:spcPts val="200"/>
                        </a:spcBef>
                        <a:spcAft>
                          <a:spcPts val="200"/>
                        </a:spcAft>
                      </a:pPr>
                      <a:r>
                        <a:rPr lang="en-US" sz="1200" b="1">
                          <a:effectLst/>
                          <a:latin typeface="+mn-lt"/>
                          <a:ea typeface="Calibri" panose="020F0502020204030204" pitchFamily="34" charset="0"/>
                          <a:cs typeface="Arial" panose="020B0604020202020204" pitchFamily="34" charset="0"/>
                        </a:rPr>
                        <a:t>Framework</a:t>
                      </a:r>
                      <a:endParaRPr lang="en-ZA" sz="1200">
                        <a:effectLst/>
                        <a:latin typeface="+mn-lt"/>
                        <a:ea typeface="Calibri" panose="020F0502020204030204" pitchFamily="34" charset="0"/>
                        <a:cs typeface="Times New Roman" panose="02020603050405020304" pitchFamily="18" charset="0"/>
                      </a:endParaRPr>
                    </a:p>
                  </a:txBody>
                  <a:tcPr marL="5277" marR="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200" b="1">
                          <a:effectLst/>
                          <a:latin typeface="+mn-lt"/>
                          <a:ea typeface="Calibri" panose="020F0502020204030204" pitchFamily="34" charset="0"/>
                          <a:cs typeface="Arial" panose="020B0604020202020204" pitchFamily="34" charset="0"/>
                        </a:rPr>
                        <a:t>Linkage</a:t>
                      </a:r>
                      <a:endParaRPr lang="en-ZA" sz="1200">
                        <a:effectLst/>
                        <a:latin typeface="+mn-lt"/>
                        <a:ea typeface="Calibri" panose="020F0502020204030204" pitchFamily="34" charset="0"/>
                        <a:cs typeface="Times New Roman" panose="02020603050405020304" pitchFamily="18" charset="0"/>
                      </a:endParaRPr>
                    </a:p>
                  </a:txBody>
                  <a:tcPr marL="5277" marR="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200" b="1" dirty="0">
                          <a:effectLst/>
                          <a:latin typeface="+mn-lt"/>
                          <a:ea typeface="Calibri" panose="020F0502020204030204" pitchFamily="34" charset="0"/>
                          <a:cs typeface="Arial" panose="020B0604020202020204" pitchFamily="34" charset="0"/>
                        </a:rPr>
                        <a:t>Branch outcome</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5277" marR="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06014304"/>
                  </a:ext>
                </a:extLst>
              </a:tr>
              <a:tr h="171723">
                <a:tc rowSpan="5">
                  <a:txBody>
                    <a:bodyPr/>
                    <a:lstStyle/>
                    <a:p>
                      <a:pPr algn="just">
                        <a:spcBef>
                          <a:spcPts val="200"/>
                        </a:spcBef>
                        <a:spcAft>
                          <a:spcPts val="200"/>
                        </a:spcAft>
                      </a:pPr>
                      <a:r>
                        <a:rPr lang="en-US" sz="1200" b="1" dirty="0">
                          <a:effectLst/>
                          <a:latin typeface="+mn-lt"/>
                          <a:ea typeface="Calibri" panose="020F0502020204030204" pitchFamily="34" charset="0"/>
                          <a:cs typeface="Arial" panose="020B0604020202020204" pitchFamily="34" charset="0"/>
                        </a:rPr>
                        <a:t>MTSF</a:t>
                      </a:r>
                      <a:endParaRPr lang="en-ZA" sz="1200" dirty="0">
                        <a:effectLst/>
                        <a:latin typeface="+mn-lt"/>
                        <a:ea typeface="Calibri" panose="020F0502020204030204" pitchFamily="34" charset="0"/>
                        <a:cs typeface="Times New Roman" panose="02020603050405020304" pitchFamily="18" charset="0"/>
                      </a:endParaRPr>
                    </a:p>
                  </a:txBody>
                  <a:tcPr marL="5277" marR="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Bef>
                          <a:spcPts val="200"/>
                        </a:spcBef>
                        <a:spcAft>
                          <a:spcPts val="200"/>
                        </a:spcAft>
                      </a:pPr>
                      <a:r>
                        <a:rPr lang="en-US" sz="1200" b="1">
                          <a:effectLst/>
                          <a:latin typeface="+mn-lt"/>
                          <a:ea typeface="Calibri" panose="020F0502020204030204" pitchFamily="34" charset="0"/>
                          <a:cs typeface="Arial" panose="020B0604020202020204" pitchFamily="34" charset="0"/>
                        </a:rPr>
                        <a:t>Priority 2: Economic transformation and job creation</a:t>
                      </a:r>
                      <a:endParaRPr lang="en-ZA" sz="1200">
                        <a:effectLst/>
                        <a:latin typeface="+mn-lt"/>
                        <a:ea typeface="Calibri" panose="020F0502020204030204" pitchFamily="34" charset="0"/>
                        <a:cs typeface="Times New Roman" panose="02020603050405020304" pitchFamily="18" charset="0"/>
                      </a:endParaRPr>
                    </a:p>
                  </a:txBody>
                  <a:tcPr marL="5277" marR="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extLst>
                  <a:ext uri="{0D108BD9-81ED-4DB2-BD59-A6C34878D82A}">
                    <a16:rowId xmlns="" xmlns:a16="http://schemas.microsoft.com/office/drawing/2014/main" val="4064048629"/>
                  </a:ext>
                </a:extLst>
              </a:tr>
              <a:tr h="863218">
                <a:tc vMerge="1">
                  <a:txBody>
                    <a:bodyPr/>
                    <a:lstStyle/>
                    <a:p>
                      <a:endParaRPr lang="en-ZA"/>
                    </a:p>
                  </a:txBody>
                  <a:tcPr/>
                </a:tc>
                <a:tc>
                  <a:txBody>
                    <a:bodyPr/>
                    <a:lstStyle/>
                    <a:p>
                      <a:pPr algn="l">
                        <a:spcBef>
                          <a:spcPts val="200"/>
                        </a:spcBef>
                        <a:spcAft>
                          <a:spcPts val="200"/>
                        </a:spcAft>
                      </a:pPr>
                      <a:r>
                        <a:rPr lang="en-US" sz="1200">
                          <a:effectLst/>
                          <a:latin typeface="+mn-lt"/>
                          <a:ea typeface="Calibri" panose="020F0502020204030204" pitchFamily="34" charset="0"/>
                          <a:cs typeface="Arial" panose="020B0604020202020204" pitchFamily="34" charset="0"/>
                        </a:rPr>
                        <a:t>Investing in accelerated inclusive growth</a:t>
                      </a:r>
                      <a:endParaRPr lang="en-ZA" sz="1200">
                        <a:effectLst/>
                        <a:latin typeface="+mn-lt"/>
                        <a:ea typeface="Calibri" panose="020F0502020204030204" pitchFamily="34" charset="0"/>
                        <a:cs typeface="Times New Roman" panose="02020603050405020304" pitchFamily="18" charset="0"/>
                      </a:endParaRPr>
                    </a:p>
                  </a:txBody>
                  <a:tcPr marL="5277" marR="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spcBef>
                          <a:spcPts val="200"/>
                        </a:spcBef>
                        <a:spcAft>
                          <a:spcPts val="200"/>
                        </a:spcAft>
                        <a:buFont typeface="Symbol" panose="05050102010706020507" pitchFamily="18" charset="2"/>
                        <a:buChar char=""/>
                      </a:pPr>
                      <a:r>
                        <a:rPr lang="en-ZA" sz="1200" dirty="0">
                          <a:solidFill>
                            <a:srgbClr val="000000"/>
                          </a:solidFill>
                          <a:effectLst/>
                          <a:latin typeface="+mn-lt"/>
                          <a:ea typeface="Times New Roman" panose="02020603050405020304" pitchFamily="18" charset="0"/>
                          <a:cs typeface="Arial" panose="020B0604020202020204" pitchFamily="34" charset="0"/>
                        </a:rPr>
                        <a:t>Increased employment in the mining and petroleum sectors</a:t>
                      </a:r>
                      <a:endParaRPr lang="en-ZA" sz="1200" dirty="0">
                        <a:solidFill>
                          <a:srgbClr val="000000"/>
                        </a:solidFill>
                        <a:effectLst/>
                        <a:latin typeface="+mn-lt"/>
                        <a:ea typeface="Times New Roman" panose="02020603050405020304" pitchFamily="18" charset="0"/>
                        <a:cs typeface="Times New Roman" panose="02020603050405020304" pitchFamily="18" charset="0"/>
                      </a:endParaRPr>
                    </a:p>
                    <a:p>
                      <a:pPr marL="342900" lvl="0" indent="-342900" algn="l">
                        <a:spcBef>
                          <a:spcPts val="200"/>
                        </a:spcBef>
                        <a:spcAft>
                          <a:spcPts val="200"/>
                        </a:spcAft>
                        <a:buFont typeface="Symbol" panose="05050102010706020507" pitchFamily="18" charset="2"/>
                        <a:buChar char=""/>
                      </a:pPr>
                      <a:r>
                        <a:rPr lang="en-ZA" sz="1200" dirty="0">
                          <a:solidFill>
                            <a:srgbClr val="000000"/>
                          </a:solidFill>
                          <a:effectLst/>
                          <a:latin typeface="+mn-lt"/>
                          <a:ea typeface="Times New Roman" panose="02020603050405020304" pitchFamily="18" charset="0"/>
                          <a:cs typeface="Arial" panose="020B0604020202020204" pitchFamily="34" charset="0"/>
                        </a:rPr>
                        <a:t>Increased livelihoods in mining communities</a:t>
                      </a:r>
                      <a:endParaRPr lang="en-ZA" sz="1200" dirty="0">
                        <a:solidFill>
                          <a:srgbClr val="000000"/>
                        </a:solidFill>
                        <a:effectLst/>
                        <a:latin typeface="+mn-lt"/>
                        <a:ea typeface="Times New Roman" panose="02020603050405020304" pitchFamily="18" charset="0"/>
                        <a:cs typeface="Times New Roman" panose="02020603050405020304" pitchFamily="18" charset="0"/>
                      </a:endParaRPr>
                    </a:p>
                    <a:p>
                      <a:pPr marL="342900" lvl="0" indent="-342900" algn="l">
                        <a:spcBef>
                          <a:spcPts val="200"/>
                        </a:spcBef>
                        <a:spcAft>
                          <a:spcPts val="200"/>
                        </a:spcAft>
                        <a:buFont typeface="Symbol" panose="05050102010706020507" pitchFamily="18" charset="2"/>
                        <a:buChar char=""/>
                      </a:pPr>
                      <a:r>
                        <a:rPr lang="en-ZA" sz="1200" dirty="0">
                          <a:solidFill>
                            <a:srgbClr val="000000"/>
                          </a:solidFill>
                          <a:effectLst/>
                          <a:latin typeface="+mn-lt"/>
                          <a:ea typeface="Times New Roman" panose="02020603050405020304" pitchFamily="18" charset="0"/>
                          <a:cs typeface="Arial" panose="020B0604020202020204" pitchFamily="34" charset="0"/>
                        </a:rPr>
                        <a:t>Transformed mining and petroleum sectors (industrialisation)</a:t>
                      </a:r>
                      <a:endParaRPr lang="en-ZA" sz="1200" dirty="0">
                        <a:effectLst/>
                        <a:latin typeface="+mn-lt"/>
                        <a:ea typeface="Calibri" panose="020F0502020204030204" pitchFamily="34" charset="0"/>
                        <a:cs typeface="Times New Roman" panose="02020603050405020304" pitchFamily="18" charset="0"/>
                      </a:endParaRPr>
                    </a:p>
                  </a:txBody>
                  <a:tcPr marL="5277" marR="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63159235"/>
                  </a:ext>
                </a:extLst>
              </a:tr>
              <a:tr h="171723">
                <a:tc vMerge="1">
                  <a:txBody>
                    <a:bodyPr/>
                    <a:lstStyle/>
                    <a:p>
                      <a:endParaRPr lang="en-ZA"/>
                    </a:p>
                  </a:txBody>
                  <a:tcPr/>
                </a:tc>
                <a:tc>
                  <a:txBody>
                    <a:bodyPr/>
                    <a:lstStyle/>
                    <a:p>
                      <a:pPr algn="l">
                        <a:spcBef>
                          <a:spcPts val="200"/>
                        </a:spcBef>
                        <a:spcAft>
                          <a:spcPts val="200"/>
                        </a:spcAft>
                      </a:pPr>
                      <a:r>
                        <a:rPr lang="en-US" sz="1200">
                          <a:effectLst/>
                          <a:latin typeface="+mn-lt"/>
                          <a:ea typeface="Calibri" panose="020F0502020204030204" pitchFamily="34" charset="0"/>
                          <a:cs typeface="Arial" panose="020B0604020202020204" pitchFamily="34" charset="0"/>
                        </a:rPr>
                        <a:t>Increased compliance with licensing conditions</a:t>
                      </a:r>
                      <a:endParaRPr lang="en-ZA" sz="1200">
                        <a:effectLst/>
                        <a:latin typeface="+mn-lt"/>
                        <a:ea typeface="Calibri" panose="020F0502020204030204" pitchFamily="34" charset="0"/>
                        <a:cs typeface="Times New Roman" panose="02020603050405020304" pitchFamily="18" charset="0"/>
                      </a:endParaRPr>
                    </a:p>
                  </a:txBody>
                  <a:tcPr marL="5277" marR="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l">
                        <a:spcBef>
                          <a:spcPts val="200"/>
                        </a:spcBef>
                        <a:spcAft>
                          <a:spcPts val="200"/>
                        </a:spcAft>
                        <a:buFont typeface="Arial" panose="020B0604020202020204" pitchFamily="34" charset="0"/>
                        <a:buChar char="•"/>
                      </a:pPr>
                      <a:r>
                        <a:rPr lang="en-ZA" sz="1200">
                          <a:solidFill>
                            <a:srgbClr val="000000"/>
                          </a:solidFill>
                          <a:effectLst/>
                          <a:latin typeface="+mn-lt"/>
                          <a:ea typeface="Times New Roman" panose="02020603050405020304" pitchFamily="18" charset="0"/>
                          <a:cs typeface="Arial" panose="020B0604020202020204" pitchFamily="34" charset="0"/>
                        </a:rPr>
                        <a:t>Compliant mining and petroleum sectors</a:t>
                      </a:r>
                      <a:endParaRPr lang="en-ZA" sz="1200">
                        <a:effectLst/>
                        <a:latin typeface="+mn-lt"/>
                        <a:ea typeface="Calibri" panose="020F0502020204030204" pitchFamily="34" charset="0"/>
                        <a:cs typeface="Times New Roman" panose="02020603050405020304" pitchFamily="18" charset="0"/>
                      </a:endParaRPr>
                    </a:p>
                  </a:txBody>
                  <a:tcPr marL="5277" marR="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02703054"/>
                  </a:ext>
                </a:extLst>
              </a:tr>
              <a:tr h="306577">
                <a:tc vMerge="1">
                  <a:txBody>
                    <a:bodyPr/>
                    <a:lstStyle/>
                    <a:p>
                      <a:endParaRPr lang="en-ZA"/>
                    </a:p>
                  </a:txBody>
                  <a:tcPr/>
                </a:tc>
                <a:tc>
                  <a:txBody>
                    <a:bodyPr/>
                    <a:lstStyle/>
                    <a:p>
                      <a:pPr algn="l">
                        <a:spcBef>
                          <a:spcPts val="200"/>
                        </a:spcBef>
                        <a:spcAft>
                          <a:spcPts val="200"/>
                        </a:spcAft>
                      </a:pPr>
                      <a:r>
                        <a:rPr lang="en-US" sz="1200">
                          <a:effectLst/>
                          <a:latin typeface="+mn-lt"/>
                          <a:ea typeface="Calibri" panose="020F0502020204030204" pitchFamily="34" charset="0"/>
                          <a:cs typeface="Arial" panose="020B0604020202020204" pitchFamily="34" charset="0"/>
                        </a:rPr>
                        <a:t>Increased compliance with fuel specification regulations </a:t>
                      </a:r>
                      <a:endParaRPr lang="en-ZA" sz="1200">
                        <a:effectLst/>
                        <a:latin typeface="+mn-lt"/>
                        <a:ea typeface="Calibri" panose="020F0502020204030204" pitchFamily="34" charset="0"/>
                        <a:cs typeface="Times New Roman" panose="02020603050405020304" pitchFamily="18" charset="0"/>
                      </a:endParaRPr>
                    </a:p>
                  </a:txBody>
                  <a:tcPr marL="5277" marR="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l">
                        <a:spcBef>
                          <a:spcPts val="200"/>
                        </a:spcBef>
                        <a:spcAft>
                          <a:spcPts val="200"/>
                        </a:spcAft>
                        <a:buFont typeface="Arial" panose="020B0604020202020204" pitchFamily="34" charset="0"/>
                        <a:buChar char="•"/>
                      </a:pPr>
                      <a:r>
                        <a:rPr lang="en-ZA" sz="1200">
                          <a:solidFill>
                            <a:srgbClr val="000000"/>
                          </a:solidFill>
                          <a:effectLst/>
                          <a:latin typeface="+mn-lt"/>
                          <a:ea typeface="Times New Roman" panose="02020603050405020304" pitchFamily="18" charset="0"/>
                          <a:cs typeface="Arial" panose="020B0604020202020204" pitchFamily="34" charset="0"/>
                        </a:rPr>
                        <a:t>Fuel specification regulation-compliant petroleum sector</a:t>
                      </a:r>
                      <a:endParaRPr lang="en-ZA" sz="1200">
                        <a:effectLst/>
                        <a:latin typeface="+mn-lt"/>
                        <a:ea typeface="Calibri" panose="020F0502020204030204" pitchFamily="34" charset="0"/>
                        <a:cs typeface="Times New Roman" panose="02020603050405020304" pitchFamily="18" charset="0"/>
                      </a:endParaRPr>
                    </a:p>
                  </a:txBody>
                  <a:tcPr marL="5277" marR="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91447989"/>
                  </a:ext>
                </a:extLst>
              </a:tr>
              <a:tr h="310758">
                <a:tc vMerge="1">
                  <a:txBody>
                    <a:bodyPr/>
                    <a:lstStyle/>
                    <a:p>
                      <a:endParaRPr lang="en-ZA"/>
                    </a:p>
                  </a:txBody>
                  <a:tcPr/>
                </a:tc>
                <a:tc>
                  <a:txBody>
                    <a:bodyPr/>
                    <a:lstStyle/>
                    <a:p>
                      <a:pPr algn="l">
                        <a:spcBef>
                          <a:spcPts val="200"/>
                        </a:spcBef>
                        <a:spcAft>
                          <a:spcPts val="200"/>
                        </a:spcAft>
                      </a:pPr>
                      <a:r>
                        <a:rPr lang="en-US" sz="1200">
                          <a:effectLst/>
                          <a:latin typeface="+mn-lt"/>
                          <a:ea typeface="Calibri" panose="020F0502020204030204" pitchFamily="34" charset="0"/>
                          <a:cs typeface="Arial" panose="020B0604020202020204" pitchFamily="34" charset="0"/>
                        </a:rPr>
                        <a:t>Economic participation in the mining and petroleum sectors</a:t>
                      </a:r>
                      <a:endParaRPr lang="en-ZA" sz="1200">
                        <a:effectLst/>
                        <a:latin typeface="+mn-lt"/>
                        <a:ea typeface="Calibri" panose="020F0502020204030204" pitchFamily="34" charset="0"/>
                        <a:cs typeface="Times New Roman" panose="02020603050405020304" pitchFamily="18" charset="0"/>
                      </a:endParaRPr>
                    </a:p>
                  </a:txBody>
                  <a:tcPr marL="5277" marR="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l">
                        <a:spcBef>
                          <a:spcPts val="200"/>
                        </a:spcBef>
                        <a:spcAft>
                          <a:spcPts val="200"/>
                        </a:spcAft>
                        <a:buFont typeface="Arial" panose="020B0604020202020204" pitchFamily="34" charset="0"/>
                        <a:buChar char="•"/>
                      </a:pPr>
                      <a:r>
                        <a:rPr lang="en-ZA" sz="1200" dirty="0">
                          <a:solidFill>
                            <a:srgbClr val="000000"/>
                          </a:solidFill>
                          <a:effectLst/>
                          <a:latin typeface="+mn-lt"/>
                          <a:ea typeface="Times New Roman" panose="02020603050405020304" pitchFamily="18" charset="0"/>
                          <a:cs typeface="Arial" panose="020B0604020202020204" pitchFamily="34" charset="0"/>
                        </a:rPr>
                        <a:t>Transformed petroleum and mining sectors (HDSA participation)</a:t>
                      </a:r>
                      <a:endParaRPr lang="en-ZA" sz="1200" dirty="0">
                        <a:effectLst/>
                        <a:latin typeface="+mn-lt"/>
                        <a:ea typeface="Calibri" panose="020F0502020204030204" pitchFamily="34" charset="0"/>
                        <a:cs typeface="Times New Roman" panose="02020603050405020304" pitchFamily="18" charset="0"/>
                      </a:endParaRPr>
                    </a:p>
                  </a:txBody>
                  <a:tcPr marL="5277" marR="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88168027"/>
                  </a:ext>
                </a:extLst>
              </a:tr>
              <a:tr h="664677">
                <a:tc>
                  <a:txBody>
                    <a:bodyPr/>
                    <a:lstStyle/>
                    <a:p>
                      <a:pPr algn="l">
                        <a:spcBef>
                          <a:spcPts val="200"/>
                        </a:spcBef>
                        <a:spcAft>
                          <a:spcPts val="200"/>
                        </a:spcAft>
                      </a:pPr>
                      <a:r>
                        <a:rPr lang="en-US" sz="1200" b="1">
                          <a:effectLst/>
                          <a:latin typeface="+mn-lt"/>
                          <a:ea typeface="Calibri" panose="020F0502020204030204" pitchFamily="34" charset="0"/>
                          <a:cs typeface="Arial" panose="020B0604020202020204" pitchFamily="34" charset="0"/>
                        </a:rPr>
                        <a:t>ERRP</a:t>
                      </a:r>
                      <a:endParaRPr lang="en-ZA" sz="1200">
                        <a:effectLst/>
                        <a:latin typeface="+mn-lt"/>
                        <a:ea typeface="Calibri" panose="020F0502020204030204" pitchFamily="34" charset="0"/>
                        <a:cs typeface="Times New Roman" panose="02020603050405020304" pitchFamily="18" charset="0"/>
                      </a:endParaRPr>
                    </a:p>
                    <a:p>
                      <a:pPr algn="l">
                        <a:spcBef>
                          <a:spcPts val="200"/>
                        </a:spcBef>
                        <a:spcAft>
                          <a:spcPts val="200"/>
                        </a:spcAft>
                      </a:pPr>
                      <a:r>
                        <a:rPr lang="en-US" sz="1200">
                          <a:effectLst/>
                          <a:latin typeface="+mn-lt"/>
                          <a:ea typeface="Calibri" panose="020F0502020204030204" pitchFamily="34" charset="0"/>
                          <a:cs typeface="Arial" panose="020B0604020202020204" pitchFamily="34" charset="0"/>
                        </a:rPr>
                        <a:t>Area 1: Ensuring energy security</a:t>
                      </a:r>
                      <a:endParaRPr lang="en-ZA" sz="1200">
                        <a:effectLst/>
                        <a:latin typeface="+mn-lt"/>
                        <a:ea typeface="Calibri" panose="020F0502020204030204" pitchFamily="34" charset="0"/>
                        <a:cs typeface="Times New Roman" panose="02020603050405020304" pitchFamily="18" charset="0"/>
                      </a:endParaRPr>
                    </a:p>
                  </a:txBody>
                  <a:tcPr marL="5277" marR="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200"/>
                        </a:spcBef>
                        <a:spcAft>
                          <a:spcPts val="200"/>
                        </a:spcAft>
                      </a:pPr>
                      <a:r>
                        <a:rPr lang="en-US" sz="1200">
                          <a:effectLst/>
                          <a:latin typeface="+mn-lt"/>
                          <a:ea typeface="Calibri" panose="020F0502020204030204" pitchFamily="34" charset="0"/>
                          <a:cs typeface="Arial" panose="020B0604020202020204" pitchFamily="34" charset="0"/>
                        </a:rPr>
                        <a:t>A 50% reduction in the current time frames for mining licenses and support efforts to invest in green jobs (reduction to 50% can be done, but the processing time lines would require legislative amendments)</a:t>
                      </a:r>
                      <a:endParaRPr lang="en-ZA" sz="1200">
                        <a:effectLst/>
                        <a:latin typeface="+mn-lt"/>
                        <a:ea typeface="Calibri" panose="020F0502020204030204" pitchFamily="34" charset="0"/>
                        <a:cs typeface="Times New Roman" panose="02020603050405020304" pitchFamily="18" charset="0"/>
                      </a:endParaRPr>
                    </a:p>
                  </a:txBody>
                  <a:tcPr marL="5277" marR="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spcBef>
                          <a:spcPts val="200"/>
                        </a:spcBef>
                        <a:spcAft>
                          <a:spcPts val="200"/>
                        </a:spcAft>
                        <a:buFont typeface="Symbol" panose="05050102010706020507" pitchFamily="18" charset="2"/>
                        <a:buChar char=""/>
                      </a:pPr>
                      <a:r>
                        <a:rPr lang="en-ZA" sz="1200" dirty="0">
                          <a:solidFill>
                            <a:srgbClr val="000000"/>
                          </a:solidFill>
                          <a:effectLst/>
                          <a:latin typeface="+mn-lt"/>
                          <a:ea typeface="Times New Roman" panose="02020603050405020304" pitchFamily="18" charset="0"/>
                          <a:cs typeface="Arial" panose="020B0604020202020204" pitchFamily="34" charset="0"/>
                        </a:rPr>
                        <a:t>Transformed petroleum and mining sectors (HDSA participation) </a:t>
                      </a:r>
                      <a:endParaRPr lang="en-ZA" sz="1200" dirty="0">
                        <a:solidFill>
                          <a:srgbClr val="000000"/>
                        </a:solidFill>
                        <a:effectLst/>
                        <a:latin typeface="+mn-lt"/>
                        <a:ea typeface="Times New Roman" panose="02020603050405020304" pitchFamily="18" charset="0"/>
                        <a:cs typeface="Times New Roman" panose="02020603050405020304" pitchFamily="18" charset="0"/>
                      </a:endParaRPr>
                    </a:p>
                    <a:p>
                      <a:pPr marL="342900" lvl="0" indent="-342900" algn="l">
                        <a:spcBef>
                          <a:spcPts val="200"/>
                        </a:spcBef>
                        <a:spcAft>
                          <a:spcPts val="200"/>
                        </a:spcAft>
                        <a:buFont typeface="Symbol" panose="05050102010706020507" pitchFamily="18" charset="2"/>
                        <a:buChar char=""/>
                      </a:pPr>
                      <a:r>
                        <a:rPr lang="en-ZA" sz="1200" dirty="0">
                          <a:solidFill>
                            <a:srgbClr val="000000"/>
                          </a:solidFill>
                          <a:effectLst/>
                          <a:latin typeface="+mn-lt"/>
                          <a:ea typeface="Times New Roman" panose="02020603050405020304" pitchFamily="18" charset="0"/>
                          <a:cs typeface="Arial" panose="020B0604020202020204" pitchFamily="34" charset="0"/>
                        </a:rPr>
                        <a:t>Transformed mining and petroleum sectors (industrialisation)</a:t>
                      </a:r>
                      <a:endParaRPr lang="en-ZA" sz="1200" dirty="0">
                        <a:effectLst/>
                        <a:latin typeface="+mn-lt"/>
                        <a:ea typeface="Calibri" panose="020F0502020204030204" pitchFamily="34" charset="0"/>
                        <a:cs typeface="Times New Roman" panose="02020603050405020304" pitchFamily="18" charset="0"/>
                      </a:endParaRPr>
                    </a:p>
                  </a:txBody>
                  <a:tcPr marL="5277" marR="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21013568"/>
                  </a:ext>
                </a:extLst>
              </a:tr>
              <a:tr h="1999823">
                <a:tc gridSpan="3">
                  <a:txBody>
                    <a:bodyPr/>
                    <a:lstStyle/>
                    <a:p>
                      <a:pPr algn="just">
                        <a:spcBef>
                          <a:spcPts val="200"/>
                        </a:spcBef>
                        <a:spcAft>
                          <a:spcPts val="200"/>
                        </a:spcAft>
                      </a:pPr>
                      <a:r>
                        <a:rPr lang="en-US" sz="1200" b="1" dirty="0">
                          <a:effectLst/>
                          <a:latin typeface="+mn-lt"/>
                          <a:ea typeface="Calibri" panose="020F0502020204030204" pitchFamily="34" charset="0"/>
                          <a:cs typeface="Arial" panose="020B0604020202020204" pitchFamily="34" charset="0"/>
                        </a:rPr>
                        <a:t>Consolidated branch outcomes for 2021/22:</a:t>
                      </a:r>
                      <a:endParaRPr lang="en-ZA" sz="1200" dirty="0">
                        <a:effectLst/>
                        <a:latin typeface="+mn-lt"/>
                        <a:ea typeface="Calibri" panose="020F0502020204030204" pitchFamily="34" charset="0"/>
                        <a:cs typeface="Times New Roman" panose="02020603050405020304" pitchFamily="18" charset="0"/>
                      </a:endParaRPr>
                    </a:p>
                    <a:p>
                      <a:pPr algn="just">
                        <a:spcBef>
                          <a:spcPts val="200"/>
                        </a:spcBef>
                        <a:spcAft>
                          <a:spcPts val="200"/>
                        </a:spcAft>
                      </a:pPr>
                      <a:r>
                        <a:rPr lang="en-US" sz="1200" b="1" dirty="0">
                          <a:effectLst/>
                          <a:latin typeface="+mn-lt"/>
                          <a:ea typeface="Calibri" panose="020F0502020204030204" pitchFamily="34" charset="0"/>
                          <a:cs typeface="Arial" panose="020B0604020202020204" pitchFamily="34" charset="0"/>
                        </a:rPr>
                        <a:t> </a:t>
                      </a:r>
                      <a:endParaRPr lang="en-ZA" sz="1200" dirty="0">
                        <a:effectLst/>
                        <a:latin typeface="+mn-lt"/>
                        <a:ea typeface="Calibri" panose="020F0502020204030204" pitchFamily="34" charset="0"/>
                        <a:cs typeface="Times New Roman" panose="02020603050405020304" pitchFamily="18" charset="0"/>
                      </a:endParaRPr>
                    </a:p>
                    <a:p>
                      <a:pPr algn="just">
                        <a:spcBef>
                          <a:spcPts val="200"/>
                        </a:spcBef>
                        <a:spcAft>
                          <a:spcPts val="200"/>
                        </a:spcAft>
                        <a:tabLst>
                          <a:tab pos="199390" algn="l"/>
                        </a:tabLst>
                      </a:pPr>
                      <a:r>
                        <a:rPr lang="en-US" sz="1200" dirty="0">
                          <a:effectLst/>
                          <a:latin typeface="+mn-lt"/>
                          <a:ea typeface="Calibri" panose="020F0502020204030204" pitchFamily="34" charset="0"/>
                          <a:cs typeface="Arial" panose="020B0604020202020204" pitchFamily="34" charset="0"/>
                        </a:rPr>
                        <a:t>1.	Increased employment in the mining and petroleum sectors</a:t>
                      </a:r>
                      <a:endParaRPr lang="en-ZA" sz="1200" dirty="0">
                        <a:effectLst/>
                        <a:latin typeface="+mn-lt"/>
                        <a:ea typeface="Calibri" panose="020F0502020204030204" pitchFamily="34" charset="0"/>
                        <a:cs typeface="Times New Roman" panose="02020603050405020304" pitchFamily="18" charset="0"/>
                      </a:endParaRPr>
                    </a:p>
                    <a:p>
                      <a:pPr algn="just">
                        <a:spcBef>
                          <a:spcPts val="200"/>
                        </a:spcBef>
                        <a:spcAft>
                          <a:spcPts val="200"/>
                        </a:spcAft>
                        <a:tabLst>
                          <a:tab pos="199390" algn="l"/>
                        </a:tabLst>
                      </a:pPr>
                      <a:r>
                        <a:rPr lang="en-US" sz="1200" dirty="0">
                          <a:effectLst/>
                          <a:latin typeface="+mn-lt"/>
                          <a:ea typeface="Calibri" panose="020F0502020204030204" pitchFamily="34" charset="0"/>
                          <a:cs typeface="Arial" panose="020B0604020202020204" pitchFamily="34" charset="0"/>
                        </a:rPr>
                        <a:t>2.	Increased livelihoods in mining communities</a:t>
                      </a:r>
                      <a:endParaRPr lang="en-ZA" sz="1200" dirty="0">
                        <a:effectLst/>
                        <a:latin typeface="+mn-lt"/>
                        <a:ea typeface="Calibri" panose="020F0502020204030204" pitchFamily="34" charset="0"/>
                        <a:cs typeface="Times New Roman" panose="02020603050405020304" pitchFamily="18" charset="0"/>
                      </a:endParaRPr>
                    </a:p>
                    <a:p>
                      <a:pPr algn="just">
                        <a:spcBef>
                          <a:spcPts val="200"/>
                        </a:spcBef>
                        <a:spcAft>
                          <a:spcPts val="200"/>
                        </a:spcAft>
                        <a:tabLst>
                          <a:tab pos="199390" algn="l"/>
                        </a:tabLst>
                      </a:pPr>
                      <a:r>
                        <a:rPr lang="en-US" sz="1200" dirty="0">
                          <a:effectLst/>
                          <a:latin typeface="+mn-lt"/>
                          <a:ea typeface="Calibri" panose="020F0502020204030204" pitchFamily="34" charset="0"/>
                          <a:cs typeface="Arial" panose="020B0604020202020204" pitchFamily="34" charset="0"/>
                        </a:rPr>
                        <a:t>3.	Transformed mining and petroleum sectors (</a:t>
                      </a:r>
                      <a:r>
                        <a:rPr lang="en-US" sz="1200" dirty="0" err="1">
                          <a:effectLst/>
                          <a:latin typeface="+mn-lt"/>
                          <a:ea typeface="Calibri" panose="020F0502020204030204" pitchFamily="34" charset="0"/>
                          <a:cs typeface="Arial" panose="020B0604020202020204" pitchFamily="34" charset="0"/>
                        </a:rPr>
                        <a:t>industrialisation</a:t>
                      </a:r>
                      <a:r>
                        <a:rPr lang="en-US" sz="1200" dirty="0">
                          <a:effectLst/>
                          <a:latin typeface="+mn-lt"/>
                          <a:ea typeface="Calibri" panose="020F0502020204030204" pitchFamily="34" charset="0"/>
                          <a:cs typeface="Arial" panose="020B0604020202020204" pitchFamily="34" charset="0"/>
                        </a:rPr>
                        <a:t>)</a:t>
                      </a:r>
                      <a:endParaRPr lang="en-ZA" sz="1200" dirty="0">
                        <a:effectLst/>
                        <a:latin typeface="+mn-lt"/>
                        <a:ea typeface="Calibri" panose="020F0502020204030204" pitchFamily="34" charset="0"/>
                        <a:cs typeface="Times New Roman" panose="02020603050405020304" pitchFamily="18" charset="0"/>
                      </a:endParaRPr>
                    </a:p>
                    <a:p>
                      <a:pPr algn="just">
                        <a:spcBef>
                          <a:spcPts val="200"/>
                        </a:spcBef>
                        <a:spcAft>
                          <a:spcPts val="200"/>
                        </a:spcAft>
                        <a:tabLst>
                          <a:tab pos="199390" algn="l"/>
                        </a:tabLst>
                      </a:pPr>
                      <a:r>
                        <a:rPr lang="en-US" sz="1200" dirty="0">
                          <a:effectLst/>
                          <a:latin typeface="+mn-lt"/>
                          <a:ea typeface="Calibri" panose="020F0502020204030204" pitchFamily="34" charset="0"/>
                          <a:cs typeface="Arial" panose="020B0604020202020204" pitchFamily="34" charset="0"/>
                        </a:rPr>
                        <a:t>4.	Compliant mining and petroleum sectors</a:t>
                      </a:r>
                      <a:endParaRPr lang="en-ZA" sz="1200" dirty="0">
                        <a:effectLst/>
                        <a:latin typeface="+mn-lt"/>
                        <a:ea typeface="Calibri" panose="020F0502020204030204" pitchFamily="34" charset="0"/>
                        <a:cs typeface="Times New Roman" panose="02020603050405020304" pitchFamily="18" charset="0"/>
                      </a:endParaRPr>
                    </a:p>
                    <a:p>
                      <a:pPr algn="just">
                        <a:spcBef>
                          <a:spcPts val="200"/>
                        </a:spcBef>
                        <a:spcAft>
                          <a:spcPts val="200"/>
                        </a:spcAft>
                        <a:tabLst>
                          <a:tab pos="199390" algn="l"/>
                        </a:tabLst>
                      </a:pPr>
                      <a:r>
                        <a:rPr lang="en-US" sz="1200" dirty="0">
                          <a:effectLst/>
                          <a:latin typeface="+mn-lt"/>
                          <a:ea typeface="Calibri" panose="020F0502020204030204" pitchFamily="34" charset="0"/>
                          <a:cs typeface="Arial" panose="020B0604020202020204" pitchFamily="34" charset="0"/>
                        </a:rPr>
                        <a:t>5.	Fuel specification regulation-compliant petroleum sector</a:t>
                      </a:r>
                      <a:endParaRPr lang="en-ZA" sz="1200" dirty="0">
                        <a:effectLst/>
                        <a:latin typeface="+mn-lt"/>
                        <a:ea typeface="Calibri" panose="020F0502020204030204" pitchFamily="34" charset="0"/>
                        <a:cs typeface="Times New Roman" panose="02020603050405020304" pitchFamily="18" charset="0"/>
                      </a:endParaRPr>
                    </a:p>
                    <a:p>
                      <a:pPr algn="just">
                        <a:spcBef>
                          <a:spcPts val="200"/>
                        </a:spcBef>
                        <a:spcAft>
                          <a:spcPts val="200"/>
                        </a:spcAft>
                        <a:tabLst>
                          <a:tab pos="199390" algn="l"/>
                        </a:tabLst>
                      </a:pPr>
                      <a:r>
                        <a:rPr lang="en-US" sz="1200" dirty="0">
                          <a:effectLst/>
                          <a:latin typeface="+mn-lt"/>
                          <a:ea typeface="Calibri" panose="020F0502020204030204" pitchFamily="34" charset="0"/>
                          <a:cs typeface="Arial" panose="020B0604020202020204" pitchFamily="34" charset="0"/>
                        </a:rPr>
                        <a:t>6.	Transformed petroleum and mining sectors (HDSA participation)</a:t>
                      </a:r>
                      <a:endParaRPr lang="en-ZA" sz="1200" dirty="0">
                        <a:effectLst/>
                        <a:latin typeface="+mn-lt"/>
                        <a:ea typeface="Calibri" panose="020F0502020204030204" pitchFamily="34" charset="0"/>
                        <a:cs typeface="Times New Roman" panose="02020603050405020304" pitchFamily="18" charset="0"/>
                      </a:endParaRPr>
                    </a:p>
                  </a:txBody>
                  <a:tcPr marL="5277" marR="5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619092457"/>
                  </a:ext>
                </a:extLst>
              </a:tr>
            </a:tbl>
          </a:graphicData>
        </a:graphic>
      </p:graphicFrame>
    </p:spTree>
    <p:extLst>
      <p:ext uri="{BB962C8B-B14F-4D97-AF65-F5344CB8AC3E}">
        <p14:creationId xmlns="" xmlns:p14="http://schemas.microsoft.com/office/powerpoint/2010/main" val="3577923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33794" name="object 2"/>
          <p:cNvSpPr>
            <a:spLocks noGrp="1"/>
          </p:cNvSpPr>
          <p:nvPr>
            <p:ph type="title"/>
          </p:nvPr>
        </p:nvSpPr>
        <p:spPr>
          <a:xfrm>
            <a:off x="2383152" y="121424"/>
            <a:ext cx="9415558" cy="452215"/>
          </a:xfrm>
        </p:spPr>
        <p:txBody>
          <a:bodyPr vert="horz" wrap="square" lIns="0" tIns="8930" rIns="0" bIns="0" numCol="1" rtlCol="0" anchor="t" anchorCtr="0" compatLnSpc="1">
            <a:prstTxWarp prst="textNoShape">
              <a:avLst/>
            </a:prstTxWarp>
            <a:spAutoFit/>
          </a:bodyPr>
          <a:lstStyle/>
          <a:p>
            <a:pPr marL="8929">
              <a:spcBef>
                <a:spcPts val="70"/>
              </a:spcBef>
            </a:pPr>
            <a:r>
              <a:rPr lang="en-US" altLang="en-US" sz="3200" b="1" dirty="0">
                <a:latin typeface="Arial Narrow" panose="020B0606020202030204" pitchFamily="34" charset="0"/>
                <a:ea typeface="Century Gothic" panose="020B0502020202020204" pitchFamily="34" charset="0"/>
                <a:cs typeface="Century Gothic" panose="020B0502020202020204" pitchFamily="34" charset="0"/>
              </a:rPr>
              <a:t>MANDATE</a:t>
            </a:r>
          </a:p>
        </p:txBody>
      </p:sp>
      <p:sp>
        <p:nvSpPr>
          <p:cNvPr id="2" name="Slide Number Placeholder 1"/>
          <p:cNvSpPr>
            <a:spLocks noGrp="1"/>
          </p:cNvSpPr>
          <p:nvPr>
            <p:ph type="sldNum" sz="quarter" idx="12"/>
          </p:nvPr>
        </p:nvSpPr>
        <p:spPr/>
        <p:txBody>
          <a:bodyPr/>
          <a:lstStyle/>
          <a:p>
            <a:pPr defTabSz="872137">
              <a:defRPr/>
            </a:pPr>
            <a:fld id="{EFC1C99A-A5A6-43BD-9DD5-0BB52CB06A4F}" type="slidenum">
              <a:rPr lang="en-US" altLang="en-US" sz="1718">
                <a:solidFill>
                  <a:srgbClr val="898989"/>
                </a:solidFill>
                <a:latin typeface="Calibri" panose="020F0502020204030204" pitchFamily="34" charset="0"/>
              </a:rPr>
              <a:pPr defTabSz="872137">
                <a:defRPr/>
              </a:pPr>
              <a:t>5</a:t>
            </a:fld>
            <a:endParaRPr lang="en-US" altLang="en-US" sz="1718">
              <a:solidFill>
                <a:srgbClr val="898989"/>
              </a:solidFill>
              <a:latin typeface="Calibri" panose="020F0502020204030204" pitchFamily="34" charset="0"/>
            </a:endParaRPr>
          </a:p>
        </p:txBody>
      </p:sp>
      <p:sp>
        <p:nvSpPr>
          <p:cNvPr id="33795" name="object 3"/>
          <p:cNvSpPr txBox="1">
            <a:spLocks noChangeArrowheads="1"/>
          </p:cNvSpPr>
          <p:nvPr/>
        </p:nvSpPr>
        <p:spPr bwMode="auto">
          <a:xfrm>
            <a:off x="2383152" y="647379"/>
            <a:ext cx="9563042" cy="62702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8930" rIns="0" bIns="0">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spcAft>
                <a:spcPts val="1130"/>
              </a:spcAft>
            </a:pPr>
            <a:r>
              <a:rPr lang="en-US" sz="1700" kern="1400" dirty="0">
                <a:latin typeface="Arial Narrow" panose="020B0606020202030204" pitchFamily="34" charset="0"/>
                <a:ea typeface="Times New Roman" panose="02020603050405020304" pitchFamily="18" charset="0"/>
                <a:cs typeface="Tahoma" panose="020B0604030504040204" pitchFamily="34" charset="0"/>
              </a:rPr>
              <a:t>The Department of Mineral Resources and Energy derive its primary mandate from the  Constitution of the Republic of South Africa, Act 108 of 1996 and in particular:</a:t>
            </a:r>
            <a:endParaRPr lang="en-ZA" sz="1700"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15000"/>
              </a:lnSpc>
              <a:spcBef>
                <a:spcPts val="646"/>
              </a:spcBef>
              <a:spcAft>
                <a:spcPts val="1130"/>
              </a:spcAft>
              <a:buFont typeface="+mj-lt"/>
              <a:buAutoNum type="romanLcParenR"/>
            </a:pPr>
            <a:r>
              <a:rPr lang="en-ZA" sz="1700" kern="1400" dirty="0">
                <a:solidFill>
                  <a:srgbClr val="000000"/>
                </a:solidFill>
                <a:latin typeface="Arial Narrow" panose="020B0606020202030204" pitchFamily="34" charset="0"/>
                <a:ea typeface="Times New Roman" panose="02020603050405020304" pitchFamily="18" charset="0"/>
                <a:cs typeface="Tahoma" panose="020B0604030504040204" pitchFamily="34" charset="0"/>
              </a:rPr>
              <a:t>Part B of Schedule 4 of the Constitution, 1966, which specifies “electricity and gas reticulation” as functional areas of concurrent legislative competence. Chapter 7 (Local Government), </a:t>
            </a:r>
            <a:endParaRPr lang="en-ZA" sz="17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endParaRPr>
          </a:p>
          <a:p>
            <a:pPr algn="just">
              <a:lnSpc>
                <a:spcPct val="115000"/>
              </a:lnSpc>
              <a:spcBef>
                <a:spcPts val="646"/>
              </a:spcBef>
              <a:spcAft>
                <a:spcPts val="1130"/>
              </a:spcAft>
              <a:buFont typeface="+mj-lt"/>
              <a:buAutoNum type="romanLcParenR"/>
            </a:pPr>
            <a:r>
              <a:rPr lang="en-ZA" sz="1700" kern="1400" dirty="0">
                <a:solidFill>
                  <a:srgbClr val="000000"/>
                </a:solidFill>
                <a:latin typeface="Arial Narrow" panose="020B0606020202030204" pitchFamily="34" charset="0"/>
                <a:ea typeface="Times New Roman" panose="02020603050405020304" pitchFamily="18" charset="0"/>
                <a:cs typeface="Tahoma" panose="020B0604030504040204" pitchFamily="34" charset="0"/>
              </a:rPr>
              <a:t>Section 156(1) specifies that a “municipality has executive authority in respect of, and has the right to administer ¬the local government matters listed in Part B of Schedule 4 and Part B of Schedule 5”. </a:t>
            </a:r>
            <a:endParaRPr lang="en-ZA" sz="17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endParaRPr>
          </a:p>
          <a:p>
            <a:pPr algn="just">
              <a:lnSpc>
                <a:spcPct val="115000"/>
              </a:lnSpc>
              <a:spcBef>
                <a:spcPts val="646"/>
              </a:spcBef>
              <a:spcAft>
                <a:spcPts val="1130"/>
              </a:spcAft>
              <a:buFont typeface="+mj-lt"/>
              <a:buAutoNum type="romanLcParenR"/>
            </a:pPr>
            <a:r>
              <a:rPr lang="en-ZA" sz="1700" kern="1400" dirty="0">
                <a:solidFill>
                  <a:srgbClr val="000000"/>
                </a:solidFill>
                <a:latin typeface="Arial Narrow" panose="020B0606020202030204" pitchFamily="34" charset="0"/>
                <a:ea typeface="Times New Roman" panose="02020603050405020304" pitchFamily="18" charset="0"/>
                <a:cs typeface="Tahoma" panose="020B0604030504040204" pitchFamily="34" charset="0"/>
              </a:rPr>
              <a:t>Section 155(7) in Chapter 7 (Local Government), however, specifies that “… national government has the legislative and executive authority to see to the effective performance by municipalities of their functions in respect of matters listed in Schedules 4 and 5, by regulating the exercise by municipalities of their executive authority referred to in section 156(1)”. </a:t>
            </a:r>
            <a:endParaRPr lang="en-ZA" sz="17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endParaRPr>
          </a:p>
          <a:p>
            <a:pPr algn="just">
              <a:lnSpc>
                <a:spcPct val="115000"/>
              </a:lnSpc>
              <a:spcBef>
                <a:spcPts val="646"/>
              </a:spcBef>
              <a:spcAft>
                <a:spcPts val="1130"/>
              </a:spcAft>
              <a:buFont typeface="+mj-lt"/>
              <a:buAutoNum type="romanLcParenR"/>
            </a:pPr>
            <a:r>
              <a:rPr lang="en-ZA" sz="1700" kern="1400" dirty="0">
                <a:solidFill>
                  <a:srgbClr val="000000"/>
                </a:solidFill>
                <a:latin typeface="Arial Narrow" panose="020B0606020202030204" pitchFamily="34" charset="0"/>
                <a:ea typeface="Times New Roman" panose="02020603050405020304" pitchFamily="18" charset="0"/>
                <a:cs typeface="Tahoma" panose="020B0604030504040204" pitchFamily="34" charset="0"/>
              </a:rPr>
              <a:t>Chapter 2 (Bill of Rights), Section 24.1, specifies that  “Everyone has the right to an environment that is not harmful to their health or well-being; and to have the environment protected, for the benefit  of present and future generations, through reasonable legislative and other measures that prevents pollution and ecological degradation; promote conservation; and secure ecologically sustainable development and use of natural resources while promoting justifiable economic and social development.”</a:t>
            </a:r>
            <a:endParaRPr lang="en-ZA" sz="17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endParaRPr>
          </a:p>
          <a:p>
            <a:pPr marL="0" indent="0" algn="just" defTabSz="642898" fontAlgn="base">
              <a:lnSpc>
                <a:spcPct val="150000"/>
              </a:lnSpc>
              <a:spcBef>
                <a:spcPct val="0"/>
              </a:spcBef>
              <a:spcAft>
                <a:spcPct val="0"/>
              </a:spcAft>
              <a:defRPr/>
            </a:pPr>
            <a:endParaRPr lang="en-ZA" altLang="en-US" sz="1700" dirty="0">
              <a:solidFill>
                <a:srgbClr val="000000"/>
              </a:solidFill>
              <a:latin typeface="Arial Narrow" panose="020B0606020202030204" pitchFamily="34" charset="0"/>
              <a:ea typeface="Century Gothic" panose="020B0502020202020204" pitchFamily="34" charset="0"/>
              <a:cs typeface="Century Gothic" panose="020B0502020202020204" pitchFamily="34" charset="0"/>
            </a:endParaRPr>
          </a:p>
          <a:p>
            <a:pPr marL="241087" indent="-241087" algn="just" defTabSz="642898" fontAlgn="base">
              <a:lnSpc>
                <a:spcPct val="150000"/>
              </a:lnSpc>
              <a:spcBef>
                <a:spcPct val="0"/>
              </a:spcBef>
              <a:spcAft>
                <a:spcPct val="0"/>
              </a:spcAft>
              <a:buFont typeface="Arial" panose="020B0604020202020204" pitchFamily="34" charset="0"/>
              <a:buChar char="•"/>
              <a:defRPr/>
            </a:pPr>
            <a:endParaRPr lang="en-ZA" altLang="en-US" sz="1700" dirty="0">
              <a:solidFill>
                <a:srgbClr val="000000"/>
              </a:solidFill>
              <a:latin typeface="Arial Narrow" panose="020B0606020202030204" pitchFamily="34" charset="0"/>
              <a:ea typeface="Century Gothic" panose="020B0502020202020204" pitchFamily="34" charset="0"/>
              <a:cs typeface="Century Gothic" panose="020B0502020202020204" pitchFamily="34" charset="0"/>
            </a:endParaRPr>
          </a:p>
        </p:txBody>
      </p:sp>
    </p:spTree>
    <p:extLst>
      <p:ext uri="{BB962C8B-B14F-4D97-AF65-F5344CB8AC3E}">
        <p14:creationId xmlns="" xmlns:p14="http://schemas.microsoft.com/office/powerpoint/2010/main" val="584314996"/>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object 2"/>
          <p:cNvSpPr>
            <a:spLocks noGrp="1"/>
          </p:cNvSpPr>
          <p:nvPr>
            <p:ph type="title"/>
          </p:nvPr>
        </p:nvSpPr>
        <p:spPr>
          <a:xfrm>
            <a:off x="1775025" y="136525"/>
            <a:ext cx="10281992" cy="895414"/>
          </a:xfrm>
        </p:spPr>
        <p:txBody>
          <a:bodyPr vert="horz" wrap="square" lIns="0" tIns="8930" rIns="0" bIns="0" numCol="1" rtlCol="0" anchor="t" anchorCtr="0" compatLnSpc="1">
            <a:prstTxWarp prst="textNoShape">
              <a:avLst/>
            </a:prstTxWarp>
            <a:spAutoFit/>
          </a:bodyPr>
          <a:lstStyle/>
          <a:p>
            <a:pPr marL="8929">
              <a:spcBef>
                <a:spcPts val="70"/>
              </a:spcBef>
            </a:pPr>
            <a:r>
              <a:rPr lang="en-ZA" altLang="en-US" sz="3200" b="1" dirty="0">
                <a:latin typeface="Arial Narrow" panose="020B0606020202030204" pitchFamily="34" charset="0"/>
                <a:ea typeface="Century Gothic" panose="020B0502020202020204" pitchFamily="34" charset="0"/>
                <a:cs typeface="Arial" panose="020B0604020202020204" pitchFamily="34" charset="0"/>
              </a:rPr>
              <a:t>Programme 2: </a:t>
            </a:r>
            <a:r>
              <a:rPr lang="en-US" altLang="en-US" sz="3200" b="1" u="sng"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rPr>
              <a:t>Planned Targets</a:t>
            </a:r>
            <a:r>
              <a:rPr lang="en-US" altLang="en-US" sz="3200" u="sng"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rPr>
              <a:t/>
            </a:r>
            <a:br>
              <a:rPr lang="en-US" altLang="en-US" sz="3200" u="sng"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rPr>
            </a:br>
            <a:endParaRPr lang="en-US" altLang="en-US" sz="3200" b="1" dirty="0">
              <a:latin typeface="Arial Narrow" panose="020B0606020202030204" pitchFamily="34" charset="0"/>
              <a:ea typeface="Century Gothic" panose="020B0502020202020204" pitchFamily="34" charset="0"/>
              <a:cs typeface="Arial" panose="020B0604020202020204" pitchFamily="34" charset="0"/>
            </a:endParaRPr>
          </a:p>
        </p:txBody>
      </p:sp>
      <p:sp>
        <p:nvSpPr>
          <p:cNvPr id="56323" name="object 3"/>
          <p:cNvSpPr txBox="1">
            <a:spLocks noChangeArrowheads="1"/>
          </p:cNvSpPr>
          <p:nvPr/>
        </p:nvSpPr>
        <p:spPr bwMode="auto">
          <a:xfrm>
            <a:off x="1674479" y="754848"/>
            <a:ext cx="10281991" cy="43943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8930"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8929" marR="0" lvl="0" indent="0" algn="l" defTabSz="642898"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1500 Retail Site Compliance Inspections conducted</a:t>
            </a:r>
          </a:p>
          <a:p>
            <a:pPr marL="8929" marR="0" lvl="0" indent="0" algn="l" defTabSz="642898"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1 080 Fuel Samples tested</a:t>
            </a:r>
          </a:p>
          <a:p>
            <a:pPr marL="8929" marR="0" lvl="0" indent="0" algn="l" defTabSz="642898"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50% of license applications approved have a minimum of 50% HDSA ownership</a:t>
            </a:r>
          </a:p>
          <a:p>
            <a:pPr marL="8929" marR="0" lvl="0" indent="0" algn="l" defTabSz="642898"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altLang="en-US" sz="16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4000 </a:t>
            </a:r>
            <a:r>
              <a:rPr kumimoji="0" lang="en-US" altLang="en-US" sz="16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jobs to be created through the issuing of mining rights and petroleum </a:t>
            </a:r>
            <a:r>
              <a:rPr kumimoji="0" lang="en-US" altLang="en-US" sz="1600" b="0" i="0" u="none" strike="noStrike" kern="1200" cap="none" spc="0" normalizeH="0" baseline="0" noProof="0" dirty="0" err="1">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licences</a:t>
            </a:r>
            <a:endParaRPr kumimoji="0" lang="en-ZA" altLang="en-US" sz="16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endParaRPr>
          </a:p>
          <a:p>
            <a:pPr marL="8929" marR="0" lvl="0" indent="0" algn="l" defTabSz="642898"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Narrow" panose="020B0606020202030204" pitchFamily="34" charset="0"/>
              </a:rPr>
              <a:t>120</a:t>
            </a:r>
            <a:r>
              <a:rPr kumimoji="0" lang="en-ZA" altLang="en-US" sz="16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 of SLP development projects completed</a:t>
            </a:r>
          </a:p>
          <a:p>
            <a:pPr marL="8929" marR="0" lvl="0" indent="0" algn="l" defTabSz="642898"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ZA" altLang="en-US" sz="16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 </a:t>
            </a:r>
            <a:r>
              <a:rPr kumimoji="0" lang="en-GB" sz="1600" b="0" i="0" u="none" strike="noStrike" kern="1200" cap="none" spc="0" normalizeH="0" baseline="0" noProof="0" dirty="0">
                <a:ln>
                  <a:noFill/>
                </a:ln>
                <a:solidFill>
                  <a:prstClr val="black"/>
                </a:solidFill>
                <a:effectLst/>
                <a:uLnTx/>
                <a:uFillTx/>
                <a:latin typeface="Arial Narrow" panose="020B0606020202030204" pitchFamily="34" charset="0"/>
              </a:rPr>
              <a:t>10</a:t>
            </a:r>
            <a:r>
              <a:rPr kumimoji="0" lang="en-ZA" altLang="en-US" sz="16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 of black industrialists created through procurement</a:t>
            </a:r>
          </a:p>
          <a:p>
            <a:pPr marL="8929" marR="0" lvl="0" indent="0" algn="l" defTabSz="642898"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100% participation in district planning forums </a:t>
            </a:r>
          </a:p>
          <a:p>
            <a:pPr marL="8929" marR="0" lvl="0" indent="0" algn="l" defTabSz="642898"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ZA" altLang="en-US" sz="16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500 of Mining Economics (MWP/PWP) inspections conducted</a:t>
            </a:r>
          </a:p>
          <a:p>
            <a:pPr marL="8929" marR="0" lvl="0" indent="0" algn="l" defTabSz="642898"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ZA" altLang="en-US" sz="16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 </a:t>
            </a:r>
            <a:r>
              <a:rPr kumimoji="0" lang="en-GB" sz="1600" b="0" i="0" u="none" strike="noStrike" kern="1200" cap="none" spc="0" normalizeH="0" baseline="0" noProof="0" dirty="0">
                <a:ln>
                  <a:noFill/>
                </a:ln>
                <a:solidFill>
                  <a:prstClr val="black"/>
                </a:solidFill>
                <a:effectLst/>
                <a:uLnTx/>
                <a:uFillTx/>
                <a:latin typeface="Arial Narrow" panose="020B0606020202030204" pitchFamily="34" charset="0"/>
              </a:rPr>
              <a:t>1 275</a:t>
            </a:r>
            <a:r>
              <a:rPr kumimoji="0" lang="en-ZA" altLang="en-US" sz="16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of Environmental Inspections conducted (charter sector code)</a:t>
            </a:r>
          </a:p>
          <a:p>
            <a:pPr marL="8929" marR="0" lvl="0" indent="0" algn="l" defTabSz="642898"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Narrow" panose="020B0606020202030204" pitchFamily="34" charset="0"/>
              </a:rPr>
              <a:t>120</a:t>
            </a:r>
            <a:r>
              <a:rPr kumimoji="0" lang="en-ZA" altLang="en-US" sz="16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 of rights and permits granted and/ or issued to HDSA controlled entities </a:t>
            </a:r>
          </a:p>
          <a:p>
            <a:pPr marL="8929" marR="0" lvl="0" indent="0" algn="l" defTabSz="642898"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ZA" altLang="en-US" sz="16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212 of SLP inspections conducted</a:t>
            </a:r>
          </a:p>
          <a:p>
            <a:pPr marL="8929" marR="0" lvl="0" indent="0" algn="l" defTabSz="642898"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150 legal compliance inspections (mineral laws) conducted </a:t>
            </a:r>
            <a:endParaRPr kumimoji="0" lang="en-ZA" altLang="en-US" sz="16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57DF30-2317-4A1D-86CC-8BFEF4250C95}"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5231221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cxnSp>
        <p:nvCxnSpPr>
          <p:cNvPr id="10" name="Straight Connector 9">
            <a:extLst>
              <a:ext uri="{FF2B5EF4-FFF2-40B4-BE49-F238E27FC236}">
                <a16:creationId xmlns=""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 xmlns:a16="http://schemas.microsoft.com/office/drawing/2014/main" id="{DF9096E0-E3D3-42EE-932B-7355552CFAC9}"/>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 xmlns:a16="http://schemas.microsoft.com/office/drawing/2014/main" id="{001A8AD0-93F8-4DC6-A0D3-E11676021466}"/>
              </a:ext>
            </a:extLst>
          </p:cNvPr>
          <p:cNvPicPr>
            <a:picLocks noChangeAspect="1"/>
          </p:cNvPicPr>
          <p:nvPr/>
        </p:nvPicPr>
        <p:blipFill>
          <a:blip r:embed="rId4" cstate="print">
            <a:extLst>
              <a:ext uri="{96DAC541-7B7A-43D3-8B79-37D633B846F1}">
                <asvg:svgBlip xmlns:asvg="http://schemas.microsoft.com/office/drawing/2016/SVG/main" xmlns="" r:embed="rId5"/>
              </a:ext>
            </a:extLst>
          </a:blip>
          <a:stretch>
            <a:fillRect/>
          </a:stretch>
        </p:blipFill>
        <p:spPr>
          <a:xfrm>
            <a:off x="11039061" y="5969956"/>
            <a:ext cx="1031245" cy="1006692"/>
          </a:xfrm>
          <a:prstGeom prst="rect">
            <a:avLst/>
          </a:prstGeom>
        </p:spPr>
      </p:pic>
      <p:sp>
        <p:nvSpPr>
          <p:cNvPr id="3" name="Rectangle 2"/>
          <p:cNvSpPr/>
          <p:nvPr/>
        </p:nvSpPr>
        <p:spPr>
          <a:xfrm>
            <a:off x="2130864" y="1770212"/>
            <a:ext cx="9786315" cy="1446550"/>
          </a:xfrm>
          <a:prstGeom prst="rect">
            <a:avLst/>
          </a:prstGeom>
        </p:spPr>
        <p:txBody>
          <a:bodyPr wrap="square">
            <a:spAutoFit/>
          </a:bodyPr>
          <a:lstStyle/>
          <a:p>
            <a:r>
              <a:rPr lang="en-ZA" sz="4400" b="1" spc="-3" dirty="0">
                <a:latin typeface="Arial Narrow" panose="020B0606020202030204" pitchFamily="34" charset="0"/>
              </a:rPr>
              <a:t>PROGRAMME 3: MINING, MINERALS AND ENERGY POLICY DEVELOPMENT (MMEPD)</a:t>
            </a:r>
            <a:endParaRPr lang="en-ZA" sz="4400" b="1" dirty="0">
              <a:latin typeface="Arial Narrow" panose="020B0606020202030204" pitchFamily="34" charset="0"/>
            </a:endParaRPr>
          </a:p>
        </p:txBody>
      </p:sp>
    </p:spTree>
    <p:extLst>
      <p:ext uri="{BB962C8B-B14F-4D97-AF65-F5344CB8AC3E}">
        <p14:creationId xmlns="" xmlns:p14="http://schemas.microsoft.com/office/powerpoint/2010/main" val="383689297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96892" y="149164"/>
            <a:ext cx="8798216" cy="895414"/>
          </a:xfrm>
        </p:spPr>
        <p:txBody>
          <a:bodyPr vert="horz" wrap="square" lIns="0" tIns="8930" rIns="0" bIns="0" numCol="1" rtlCol="0" anchor="t" anchorCtr="0" compatLnSpc="1">
            <a:prstTxWarp prst="textNoShape">
              <a:avLst/>
            </a:prstTxWarp>
            <a:spAutoFit/>
          </a:bodyPr>
          <a:lstStyle/>
          <a:p>
            <a:pPr marL="8929" algn="ctr">
              <a:spcBef>
                <a:spcPts val="70"/>
              </a:spcBef>
              <a:defRPr/>
            </a:pPr>
            <a:r>
              <a:rPr lang="en-ZA" sz="3200" b="1" u="sng" dirty="0">
                <a:solidFill>
                  <a:prstClr val="black"/>
                </a:solidFill>
                <a:latin typeface="Arial Narrow" panose="020B0606020202030204" pitchFamily="34" charset="0"/>
              </a:rPr>
              <a:t>Programme </a:t>
            </a:r>
            <a:r>
              <a:rPr lang="en-US" sz="3200" b="1" u="sng" dirty="0">
                <a:solidFill>
                  <a:prstClr val="black"/>
                </a:solidFill>
                <a:latin typeface="Arial Narrow" panose="020B0606020202030204" pitchFamily="34" charset="0"/>
              </a:rPr>
              <a:t>3: Mining, Minerals and Energy Policy Development (MMEPD)</a:t>
            </a:r>
            <a:endParaRPr sz="3200" b="1" u="sng" dirty="0">
              <a:solidFill>
                <a:prstClr val="black"/>
              </a:solidFill>
              <a:latin typeface="Arial Narrow" panose="020B0606020202030204" pitchFamily="34" charset="0"/>
            </a:endParaRPr>
          </a:p>
        </p:txBody>
      </p:sp>
      <p:sp>
        <p:nvSpPr>
          <p:cNvPr id="53251" name="object 3"/>
          <p:cNvSpPr txBox="1">
            <a:spLocks noChangeArrowheads="1"/>
          </p:cNvSpPr>
          <p:nvPr/>
        </p:nvSpPr>
        <p:spPr bwMode="auto">
          <a:xfrm>
            <a:off x="1696891" y="933778"/>
            <a:ext cx="10294811" cy="32115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8930" rIns="0" bIns="0">
            <a:spAutoFit/>
          </a:bodyPr>
          <a:lstStyle>
            <a:lvl1pPr marL="355600" indent="-342900">
              <a:defRPr>
                <a:solidFill>
                  <a:schemeClr val="tx1"/>
                </a:solidFill>
                <a:latin typeface="Calibri" panose="020F0502020204030204" pitchFamily="34" charset="0"/>
              </a:defRPr>
            </a:lvl1pPr>
            <a:lvl2pPr marL="812800" indent="-3429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42898" rtl="0" eaLnBrk="1" fontAlgn="base" latinLnBrk="0" hangingPunct="1">
              <a:lnSpc>
                <a:spcPct val="150000"/>
              </a:lnSpc>
              <a:spcBef>
                <a:spcPct val="0"/>
              </a:spcBef>
              <a:spcAft>
                <a:spcPct val="0"/>
              </a:spcAft>
              <a:buClrTx/>
              <a:buSzTx/>
              <a:buFontTx/>
              <a:buNone/>
              <a:tabLst/>
              <a:defRPr/>
            </a:pPr>
            <a:endParaRPr kumimoji="0" lang="en-ZA" sz="1407" b="1" i="0" u="sng"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l" defTabSz="642898" rtl="0" eaLnBrk="1" fontAlgn="base" latinLnBrk="0" hangingPunct="1">
              <a:lnSpc>
                <a:spcPct val="150000"/>
              </a:lnSpc>
              <a:spcBef>
                <a:spcPct val="0"/>
              </a:spcBef>
              <a:spcAft>
                <a:spcPct val="0"/>
              </a:spcAft>
              <a:buClrTx/>
              <a:buSzTx/>
              <a:buFontTx/>
              <a:buNone/>
              <a:tabLst/>
              <a:defRPr/>
            </a:pPr>
            <a:r>
              <a:rPr kumimoji="0" lang="en-ZA" sz="1700" b="1" i="0" u="sng"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Purpose: </a:t>
            </a:r>
          </a:p>
          <a:p>
            <a:pPr marL="307524" marR="0" lvl="0" indent="-307524"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Develop and review minerals and energy legislation and policies to promote transformation, attract investment and encourage sustainable development in the mining and energy sectors</a:t>
            </a:r>
            <a:endParaRPr kumimoji="0" lang="en-ZA" sz="1700" b="0" i="0" u="none" strike="noStrike" kern="1200" cap="none" spc="0" normalizeH="0" baseline="30000" noProof="0" dirty="0">
              <a:ln>
                <a:noFill/>
              </a:ln>
              <a:solidFill>
                <a:prstClr val="black"/>
              </a:solidFill>
              <a:effectLst/>
              <a:uLnTx/>
              <a:uFillTx/>
              <a:latin typeface="Arial Narrow" panose="020B0606020202030204" pitchFamily="34" charset="0"/>
            </a:endParaRPr>
          </a:p>
          <a:p>
            <a:pPr marL="0" marR="0" lvl="0" indent="0" algn="l" defTabSz="642898" rtl="0" eaLnBrk="1" fontAlgn="base" latinLnBrk="0" hangingPunct="1">
              <a:lnSpc>
                <a:spcPct val="150000"/>
              </a:lnSpc>
              <a:spcBef>
                <a:spcPct val="0"/>
              </a:spcBef>
              <a:spcAft>
                <a:spcPct val="0"/>
              </a:spcAft>
              <a:buClrTx/>
              <a:buSzTx/>
              <a:buFontTx/>
              <a:buNone/>
              <a:tabLst/>
              <a:defRPr/>
            </a:pPr>
            <a:r>
              <a:rPr kumimoji="0" lang="en-ZA" sz="1700" b="1" i="0" u="sng"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Functions: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Provide support and manage the dissemination of information and publications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Develop policy and legislative in frameworks for the minerals and energy sectors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Promote minerals development and advice on trends in the mining industry to attract investment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Promote economic growth and attract investments into South Africa’s mining and energy sectors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Ensure the security of mineral resources and energy supply through planning</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Coordinate Global relations through the implementation of international agreements</a:t>
            </a:r>
            <a:endParaRPr kumimoji="0" lang="en-US" altLang="en-US" sz="1407"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57DF30-2317-4A1D-86CC-8BFEF4250C95}"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41959194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96891" y="61696"/>
            <a:ext cx="10111931" cy="895414"/>
          </a:xfrm>
        </p:spPr>
        <p:txBody>
          <a:bodyPr vert="horz" wrap="square" lIns="0" tIns="8930" rIns="0" bIns="0" numCol="1" rtlCol="0" anchor="t" anchorCtr="0" compatLnSpc="1">
            <a:prstTxWarp prst="textNoShape">
              <a:avLst/>
            </a:prstTxWarp>
            <a:spAutoFit/>
          </a:bodyPr>
          <a:lstStyle/>
          <a:p>
            <a:pPr marL="8929" algn="ctr">
              <a:spcBef>
                <a:spcPts val="70"/>
              </a:spcBef>
              <a:defRPr/>
            </a:pPr>
            <a:r>
              <a:rPr lang="en-US" sz="3200" b="1" u="sng" dirty="0">
                <a:solidFill>
                  <a:prstClr val="black"/>
                </a:solidFill>
                <a:latin typeface="Arial Narrow" panose="020B0606020202030204" pitchFamily="34" charset="0"/>
              </a:rPr>
              <a:t>Strategic linkages to key national frameworks including MTSF and ERRP</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57DF30-2317-4A1D-86CC-8BFEF4250C95}"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6" name="Table 5">
            <a:extLst>
              <a:ext uri="{FF2B5EF4-FFF2-40B4-BE49-F238E27FC236}">
                <a16:creationId xmlns="" xmlns:a16="http://schemas.microsoft.com/office/drawing/2014/main" id="{1CF0C016-5CA4-4C46-8EE8-CEC0AF94C0C6}"/>
              </a:ext>
            </a:extLst>
          </p:cNvPr>
          <p:cNvGraphicFramePr>
            <a:graphicFrameLocks noGrp="1"/>
          </p:cNvGraphicFramePr>
          <p:nvPr>
            <p:extLst>
              <p:ext uri="{D42A27DB-BD31-4B8C-83A1-F6EECF244321}">
                <p14:modId xmlns="" xmlns:p14="http://schemas.microsoft.com/office/powerpoint/2010/main" val="3810121004"/>
              </p:ext>
            </p:extLst>
          </p:nvPr>
        </p:nvGraphicFramePr>
        <p:xfrm>
          <a:off x="1696890" y="905728"/>
          <a:ext cx="10281749" cy="4848834"/>
        </p:xfrm>
        <a:graphic>
          <a:graphicData uri="http://schemas.openxmlformats.org/drawingml/2006/table">
            <a:tbl>
              <a:tblPr firstRow="1" firstCol="1" bandRow="1"/>
              <a:tblGrid>
                <a:gridCol w="972701">
                  <a:extLst>
                    <a:ext uri="{9D8B030D-6E8A-4147-A177-3AD203B41FA5}">
                      <a16:colId xmlns="" xmlns:a16="http://schemas.microsoft.com/office/drawing/2014/main" val="3378884401"/>
                    </a:ext>
                  </a:extLst>
                </a:gridCol>
                <a:gridCol w="4816420">
                  <a:extLst>
                    <a:ext uri="{9D8B030D-6E8A-4147-A177-3AD203B41FA5}">
                      <a16:colId xmlns="" xmlns:a16="http://schemas.microsoft.com/office/drawing/2014/main" val="1240790251"/>
                    </a:ext>
                  </a:extLst>
                </a:gridCol>
                <a:gridCol w="4492628">
                  <a:extLst>
                    <a:ext uri="{9D8B030D-6E8A-4147-A177-3AD203B41FA5}">
                      <a16:colId xmlns="" xmlns:a16="http://schemas.microsoft.com/office/drawing/2014/main" val="1534423900"/>
                    </a:ext>
                  </a:extLst>
                </a:gridCol>
              </a:tblGrid>
              <a:tr h="183966">
                <a:tc>
                  <a:txBody>
                    <a:bodyPr/>
                    <a:lstStyle/>
                    <a:p>
                      <a:pPr algn="just">
                        <a:spcBef>
                          <a:spcPts val="200"/>
                        </a:spcBef>
                        <a:spcAft>
                          <a:spcPts val="200"/>
                        </a:spcAft>
                      </a:pPr>
                      <a:r>
                        <a:rPr lang="en-US" sz="1200" b="1">
                          <a:effectLst/>
                          <a:latin typeface="Arial" panose="020B0604020202020204" pitchFamily="34" charset="0"/>
                          <a:ea typeface="Calibri" panose="020F0502020204030204" pitchFamily="34" charset="0"/>
                          <a:cs typeface="Arial" panose="020B0604020202020204" pitchFamily="34" charset="0"/>
                        </a:rPr>
                        <a:t>Framework</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4420" marR="4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200" b="1" dirty="0">
                          <a:effectLst/>
                          <a:latin typeface="Arial" panose="020B0604020202020204" pitchFamily="34" charset="0"/>
                          <a:ea typeface="Calibri" panose="020F0502020204030204" pitchFamily="34" charset="0"/>
                          <a:cs typeface="Arial" panose="020B0604020202020204" pitchFamily="34" charset="0"/>
                        </a:rPr>
                        <a:t>Linkage</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20" marR="4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200" b="1">
                          <a:effectLst/>
                          <a:latin typeface="Arial" panose="020B0604020202020204" pitchFamily="34" charset="0"/>
                          <a:ea typeface="Calibri" panose="020F0502020204030204" pitchFamily="34" charset="0"/>
                          <a:cs typeface="Arial" panose="020B0604020202020204" pitchFamily="34" charset="0"/>
                        </a:rPr>
                        <a:t>Branch outcome</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4420" marR="4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4559241"/>
                  </a:ext>
                </a:extLst>
              </a:tr>
              <a:tr h="1410404">
                <a:tc rowSpan="3">
                  <a:txBody>
                    <a:bodyPr/>
                    <a:lstStyle/>
                    <a:p>
                      <a:pPr algn="just">
                        <a:spcBef>
                          <a:spcPts val="200"/>
                        </a:spcBef>
                        <a:spcAft>
                          <a:spcPts val="200"/>
                        </a:spcAft>
                      </a:pPr>
                      <a:r>
                        <a:rPr lang="en-US" sz="1200" b="1">
                          <a:effectLst/>
                          <a:latin typeface="Arial" panose="020B0604020202020204" pitchFamily="34" charset="0"/>
                          <a:ea typeface="Calibri" panose="020F0502020204030204" pitchFamily="34" charset="0"/>
                          <a:cs typeface="Arial" panose="020B0604020202020204" pitchFamily="34" charset="0"/>
                        </a:rPr>
                        <a:t>MTSF</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4420" marR="4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200"/>
                        </a:spcBef>
                        <a:spcAft>
                          <a:spcPts val="200"/>
                        </a:spcAft>
                      </a:pPr>
                      <a:r>
                        <a:rPr lang="en-US" sz="1200" b="1" dirty="0">
                          <a:effectLst/>
                          <a:latin typeface="Arial" panose="020B0604020202020204" pitchFamily="34" charset="0"/>
                          <a:ea typeface="Calibri" panose="020F0502020204030204" pitchFamily="34" charset="0"/>
                          <a:cs typeface="Arial" panose="020B0604020202020204" pitchFamily="34" charset="0"/>
                        </a:rPr>
                        <a:t>Priority 2: </a:t>
                      </a:r>
                      <a:br>
                        <a:rPr lang="en-US" sz="1200" b="1" dirty="0">
                          <a:effectLst/>
                          <a:latin typeface="Arial" panose="020B0604020202020204" pitchFamily="34" charset="0"/>
                          <a:ea typeface="Calibri" panose="020F0502020204030204" pitchFamily="34" charset="0"/>
                          <a:cs typeface="Arial" panose="020B0604020202020204" pitchFamily="34" charset="0"/>
                        </a:rPr>
                      </a:br>
                      <a:r>
                        <a:rPr lang="en-US" sz="1200" b="1" dirty="0">
                          <a:effectLst/>
                          <a:latin typeface="Arial" panose="020B0604020202020204" pitchFamily="34" charset="0"/>
                          <a:ea typeface="Calibri" panose="020F0502020204030204" pitchFamily="34" charset="0"/>
                          <a:cs typeface="Arial" panose="020B0604020202020204" pitchFamily="34" charset="0"/>
                        </a:rPr>
                        <a:t>Economic transformation and job creation</a:t>
                      </a:r>
                      <a:r>
                        <a:rPr lang="en-US" sz="1200" dirty="0">
                          <a:effectLst/>
                          <a:latin typeface="Arial" panose="020B0604020202020204" pitchFamily="34" charset="0"/>
                          <a:ea typeface="Calibri" panose="020F0502020204030204" pitchFamily="34"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p>
                      <a:pPr algn="l">
                        <a:spcBef>
                          <a:spcPts val="200"/>
                        </a:spcBef>
                        <a:spcAft>
                          <a:spcPts val="20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Investing in accelerated inclusive growth</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p>
                      <a:pPr algn="l">
                        <a:spcBef>
                          <a:spcPts val="200"/>
                        </a:spcBef>
                        <a:spcAft>
                          <a:spcPts val="20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20" marR="4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spcBef>
                          <a:spcPts val="200"/>
                        </a:spcBef>
                        <a:spcAft>
                          <a:spcPts val="200"/>
                        </a:spcAft>
                        <a:buFont typeface="Symbol" panose="05050102010706020507" pitchFamily="18" charset="2"/>
                        <a:buChar char=""/>
                        <a:tabLst>
                          <a:tab pos="228600" algn="l"/>
                        </a:tabLst>
                      </a:pPr>
                      <a:r>
                        <a:rPr lang="en-ZA" sz="1200">
                          <a:effectLst/>
                          <a:latin typeface="Arial" panose="020B0604020202020204" pitchFamily="34" charset="0"/>
                          <a:ea typeface="Times New Roman" panose="02020603050405020304" pitchFamily="18" charset="0"/>
                          <a:cs typeface="Arial" panose="020B0604020202020204" pitchFamily="34" charset="0"/>
                        </a:rPr>
                        <a:t>Transformed, competitive, and sustainable minerals and energy sectors</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spcBef>
                          <a:spcPts val="200"/>
                        </a:spcBef>
                        <a:spcAft>
                          <a:spcPts val="200"/>
                        </a:spcAft>
                        <a:buFont typeface="Symbol" panose="05050102010706020507" pitchFamily="18" charset="2"/>
                        <a:buChar char=""/>
                        <a:tabLst>
                          <a:tab pos="228600" algn="l"/>
                        </a:tabLst>
                      </a:pPr>
                      <a:r>
                        <a:rPr lang="en-ZA" sz="1200">
                          <a:effectLst/>
                          <a:latin typeface="Arial" panose="020B0604020202020204" pitchFamily="34" charset="0"/>
                          <a:ea typeface="Times New Roman" panose="02020603050405020304" pitchFamily="18" charset="0"/>
                          <a:cs typeface="Arial" panose="020B0604020202020204" pitchFamily="34" charset="0"/>
                        </a:rPr>
                        <a:t>Increased investment and job creation in the mining and petroleum sectors</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spcBef>
                          <a:spcPts val="200"/>
                        </a:spcBef>
                        <a:spcAft>
                          <a:spcPts val="200"/>
                        </a:spcAft>
                        <a:buFont typeface="Symbol" panose="05050102010706020507" pitchFamily="18" charset="2"/>
                        <a:buChar char=""/>
                        <a:tabLst>
                          <a:tab pos="228600" algn="l"/>
                        </a:tabLst>
                      </a:pPr>
                      <a:r>
                        <a:rPr lang="en-ZA" sz="1200">
                          <a:effectLst/>
                          <a:latin typeface="Arial" panose="020B0604020202020204" pitchFamily="34" charset="0"/>
                          <a:ea typeface="Times New Roman" panose="02020603050405020304" pitchFamily="18" charset="0"/>
                          <a:cs typeface="Arial" panose="020B0604020202020204" pitchFamily="34" charset="0"/>
                        </a:rPr>
                        <a:t>Reliable statistics and economic analysis on the minerals and energy sectors to promote evidence-based policy making, investment and growth</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4420" marR="4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98483284"/>
                  </a:ext>
                </a:extLst>
              </a:tr>
              <a:tr h="634988">
                <a:tc vMerge="1">
                  <a:txBody>
                    <a:bodyPr/>
                    <a:lstStyle/>
                    <a:p>
                      <a:endParaRPr lang="en-ZA"/>
                    </a:p>
                  </a:txBody>
                  <a:tcPr/>
                </a:tc>
                <a:tc>
                  <a:txBody>
                    <a:bodyPr/>
                    <a:lstStyle/>
                    <a:p>
                      <a:pPr algn="l">
                        <a:spcBef>
                          <a:spcPts val="200"/>
                        </a:spcBef>
                        <a:spcAft>
                          <a:spcPts val="200"/>
                        </a:spcAft>
                      </a:pPr>
                      <a:r>
                        <a:rPr lang="en-US" sz="1200" b="1">
                          <a:effectLst/>
                          <a:latin typeface="Arial" panose="020B0604020202020204" pitchFamily="34" charset="0"/>
                          <a:ea typeface="Calibri" panose="020F0502020204030204" pitchFamily="34" charset="0"/>
                          <a:cs typeface="Arial" panose="020B0604020202020204" pitchFamily="34" charset="0"/>
                        </a:rPr>
                        <a:t>Priority 5: </a:t>
                      </a:r>
                      <a:br>
                        <a:rPr lang="en-US" sz="1200" b="1">
                          <a:effectLst/>
                          <a:latin typeface="Arial" panose="020B0604020202020204" pitchFamily="34" charset="0"/>
                          <a:ea typeface="Calibri" panose="020F0502020204030204" pitchFamily="34" charset="0"/>
                          <a:cs typeface="Arial" panose="020B0604020202020204" pitchFamily="34" charset="0"/>
                        </a:rPr>
                      </a:br>
                      <a:r>
                        <a:rPr lang="en-US" sz="1200" b="1">
                          <a:effectLst/>
                          <a:latin typeface="Arial" panose="020B0604020202020204" pitchFamily="34" charset="0"/>
                          <a:ea typeface="Calibri" panose="020F0502020204030204" pitchFamily="34" charset="0"/>
                          <a:cs typeface="Arial" panose="020B0604020202020204" pitchFamily="34" charset="0"/>
                        </a:rPr>
                        <a:t>Spatial integration, human settlements and local government</a:t>
                      </a:r>
                      <a:r>
                        <a:rPr lang="en-US" sz="1200">
                          <a:effectLst/>
                          <a:latin typeface="Arial" panose="020B0604020202020204" pitchFamily="34" charset="0"/>
                          <a:ea typeface="Calibri" panose="020F0502020204030204" pitchFamily="34"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p>
                      <a:pPr algn="l">
                        <a:spcBef>
                          <a:spcPts val="200"/>
                        </a:spcBef>
                        <a:spcAft>
                          <a:spcPts val="200"/>
                        </a:spcAft>
                      </a:pPr>
                      <a:r>
                        <a:rPr lang="en-US" sz="1200">
                          <a:effectLst/>
                          <a:latin typeface="Arial" panose="020B0604020202020204" pitchFamily="34" charset="0"/>
                          <a:ea typeface="Calibri" panose="020F0502020204030204" pitchFamily="34" charset="0"/>
                          <a:cs typeface="Arial" panose="020B0604020202020204" pitchFamily="34" charset="0"/>
                        </a:rPr>
                        <a:t>Greenhouse gas reduction</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4420" marR="4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spcBef>
                          <a:spcPts val="200"/>
                        </a:spcBef>
                        <a:spcAft>
                          <a:spcPts val="200"/>
                        </a:spcAft>
                        <a:buFont typeface="Symbol" panose="05050102010706020507" pitchFamily="18" charset="2"/>
                        <a:buChar char=""/>
                        <a:tabLst>
                          <a:tab pos="228600" algn="l"/>
                        </a:tabLst>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Greenhouse gas emission reduction</a:t>
                      </a:r>
                      <a:endParaRPr lang="en-ZA"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l">
                        <a:spcBef>
                          <a:spcPts val="200"/>
                        </a:spcBef>
                        <a:spcAft>
                          <a:spcPts val="200"/>
                        </a:spcAft>
                      </a:pPr>
                      <a:r>
                        <a:rPr lang="en-ZA" sz="1200">
                          <a:effectLst/>
                          <a:latin typeface="Arial" panose="020B0604020202020204" pitchFamily="34" charset="0"/>
                          <a:ea typeface="Times New Roman" panose="02020603050405020304" pitchFamily="18"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4420" marR="4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52567417"/>
                  </a:ext>
                </a:extLst>
              </a:tr>
              <a:tr h="367932">
                <a:tc vMerge="1">
                  <a:txBody>
                    <a:bodyPr/>
                    <a:lstStyle/>
                    <a:p>
                      <a:endParaRPr lang="en-ZA"/>
                    </a:p>
                  </a:txBody>
                  <a:tcPr/>
                </a:tc>
                <a:tc>
                  <a:txBody>
                    <a:bodyPr/>
                    <a:lstStyle/>
                    <a:p>
                      <a:pPr algn="l">
                        <a:spcBef>
                          <a:spcPts val="200"/>
                        </a:spcBef>
                        <a:spcAft>
                          <a:spcPts val="200"/>
                        </a:spcAft>
                      </a:pPr>
                      <a:r>
                        <a:rPr lang="en-US" sz="1200" b="1">
                          <a:effectLst/>
                          <a:latin typeface="Arial" panose="020B0604020202020204" pitchFamily="34" charset="0"/>
                          <a:ea typeface="Calibri" panose="020F0502020204030204" pitchFamily="34" charset="0"/>
                          <a:cs typeface="Arial" panose="020B0604020202020204" pitchFamily="34" charset="0"/>
                        </a:rPr>
                        <a:t>Priority 7: </a:t>
                      </a:r>
                      <a:br>
                        <a:rPr lang="en-US" sz="1200" b="1">
                          <a:effectLst/>
                          <a:latin typeface="Arial" panose="020B0604020202020204" pitchFamily="34" charset="0"/>
                          <a:ea typeface="Calibri" panose="020F0502020204030204" pitchFamily="34" charset="0"/>
                          <a:cs typeface="Arial" panose="020B0604020202020204" pitchFamily="34" charset="0"/>
                        </a:rPr>
                      </a:br>
                      <a:r>
                        <a:rPr lang="en-US" sz="1200" b="1">
                          <a:effectLst/>
                          <a:latin typeface="Arial" panose="020B0604020202020204" pitchFamily="34" charset="0"/>
                          <a:ea typeface="Calibri" panose="020F0502020204030204" pitchFamily="34" charset="0"/>
                          <a:cs typeface="Arial" panose="020B0604020202020204" pitchFamily="34" charset="0"/>
                        </a:rPr>
                        <a:t>A better Africa and world</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4420" marR="4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spcBef>
                          <a:spcPts val="200"/>
                        </a:spcBef>
                        <a:spcAft>
                          <a:spcPts val="200"/>
                        </a:spcAft>
                        <a:buFont typeface="Symbol" panose="05050102010706020507" pitchFamily="18" charset="2"/>
                        <a:buChar char=""/>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Economic diplomacy that promotes regional integration, global cooperation and development</a:t>
                      </a:r>
                      <a:endParaRPr lang="en-ZA"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20" marR="4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83778928"/>
                  </a:ext>
                </a:extLst>
              </a:tr>
              <a:tr h="240580">
                <a:tc rowSpan="6">
                  <a:txBody>
                    <a:bodyPr/>
                    <a:lstStyle/>
                    <a:p>
                      <a:pPr algn="l">
                        <a:spcBef>
                          <a:spcPts val="200"/>
                        </a:spcBef>
                        <a:spcAft>
                          <a:spcPts val="200"/>
                        </a:spcAft>
                      </a:pPr>
                      <a:r>
                        <a:rPr lang="en-US" sz="1200" b="1">
                          <a:effectLst/>
                          <a:latin typeface="Arial" panose="020B0604020202020204" pitchFamily="34" charset="0"/>
                          <a:ea typeface="Calibri" panose="020F0502020204030204" pitchFamily="34" charset="0"/>
                          <a:cs typeface="Arial" panose="020B0604020202020204" pitchFamily="34" charset="0"/>
                        </a:rPr>
                        <a:t>ERRP </a:t>
                      </a:r>
                      <a:r>
                        <a:rPr lang="en-US" sz="1200">
                          <a:effectLst/>
                          <a:latin typeface="Arial" panose="020B0604020202020204" pitchFamily="34" charset="0"/>
                          <a:ea typeface="Calibri" panose="020F0502020204030204" pitchFamily="34" charset="0"/>
                          <a:cs typeface="Arial" panose="020B0604020202020204" pitchFamily="34" charset="0"/>
                        </a:rPr>
                        <a:t/>
                      </a:r>
                      <a:br>
                        <a:rPr lang="en-US" sz="1200">
                          <a:effectLst/>
                          <a:latin typeface="Arial" panose="020B0604020202020204" pitchFamily="34" charset="0"/>
                          <a:ea typeface="Calibri" panose="020F0502020204030204" pitchFamily="34" charset="0"/>
                          <a:cs typeface="Arial" panose="020B0604020202020204" pitchFamily="34" charset="0"/>
                        </a:rPr>
                      </a:br>
                      <a:r>
                        <a:rPr lang="en-US" sz="1200">
                          <a:effectLst/>
                          <a:latin typeface="Arial" panose="020B0604020202020204" pitchFamily="34" charset="0"/>
                          <a:ea typeface="Calibri" panose="020F0502020204030204" pitchFamily="34" charset="0"/>
                          <a:cs typeface="Arial" panose="020B0604020202020204" pitchFamily="34" charset="0"/>
                        </a:rPr>
                        <a:t>(Area 1: Ensuring energy security)</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4420" marR="4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200"/>
                        </a:spcBef>
                        <a:spcAft>
                          <a:spcPts val="200"/>
                        </a:spcAft>
                      </a:pPr>
                      <a:r>
                        <a:rPr lang="en-US" sz="1200" dirty="0">
                          <a:effectLst/>
                          <a:latin typeface="Arial" panose="020B0604020202020204" pitchFamily="34" charset="0"/>
                          <a:ea typeface="Calibri" panose="020F0502020204030204" pitchFamily="34" charset="0"/>
                          <a:cs typeface="Arial" panose="020B0604020202020204" pitchFamily="34" charset="0"/>
                        </a:rPr>
                        <a:t>Diversification of energy sources within just transition context</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20" marR="4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spcBef>
                          <a:spcPts val="200"/>
                        </a:spcBef>
                        <a:spcAft>
                          <a:spcPts val="200"/>
                        </a:spcAft>
                        <a:buFont typeface="Symbol" panose="05050102010706020507" pitchFamily="18" charset="2"/>
                        <a:buChar char=""/>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Secure energy supply</a:t>
                      </a:r>
                      <a:endParaRPr lang="en-ZA"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20" marR="4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68908109"/>
                  </a:ext>
                </a:extLst>
              </a:tr>
              <a:tr h="264534">
                <a:tc vMerge="1">
                  <a:txBody>
                    <a:bodyPr/>
                    <a:lstStyle/>
                    <a:p>
                      <a:endParaRPr lang="en-ZA"/>
                    </a:p>
                  </a:txBody>
                  <a:tcPr/>
                </a:tc>
                <a:tc>
                  <a:txBody>
                    <a:bodyPr/>
                    <a:lstStyle/>
                    <a:p>
                      <a:pPr algn="l">
                        <a:spcBef>
                          <a:spcPts val="200"/>
                        </a:spcBef>
                        <a:spcAft>
                          <a:spcPts val="200"/>
                        </a:spcAft>
                      </a:pPr>
                      <a:r>
                        <a:rPr lang="en-US" sz="1200" dirty="0">
                          <a:effectLst/>
                          <a:latin typeface="Arial" panose="020B0604020202020204" pitchFamily="34" charset="0"/>
                          <a:ea typeface="Calibri" panose="020F0502020204030204" pitchFamily="34" charset="0"/>
                          <a:cs typeface="Arial" panose="020B0604020202020204" pitchFamily="34" charset="0"/>
                        </a:rPr>
                        <a:t>Increase mining exploration activity with the aim of increasing 3% expenditure in global exploration expenditure </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20" marR="4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spcBef>
                          <a:spcPts val="200"/>
                        </a:spcBef>
                        <a:spcAft>
                          <a:spcPts val="200"/>
                        </a:spcAft>
                        <a:buFont typeface="Symbol" panose="05050102010706020507" pitchFamily="18" charset="2"/>
                        <a:buChar char=""/>
                      </a:pPr>
                      <a:r>
                        <a:rPr lang="en-ZA" sz="1200">
                          <a:effectLst/>
                          <a:latin typeface="Arial" panose="020B0604020202020204" pitchFamily="34" charset="0"/>
                          <a:ea typeface="Calibri" panose="020F0502020204030204" pitchFamily="34" charset="0"/>
                          <a:cs typeface="Arial" panose="020B0604020202020204" pitchFamily="34" charset="0"/>
                        </a:rPr>
                        <a:t>Greenhouse gas emission reduction</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4420" marR="4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96824401"/>
                  </a:ext>
                </a:extLst>
              </a:tr>
              <a:tr h="551897">
                <a:tc vMerge="1">
                  <a:txBody>
                    <a:bodyPr/>
                    <a:lstStyle/>
                    <a:p>
                      <a:endParaRPr lang="en-ZA"/>
                    </a:p>
                  </a:txBody>
                  <a:tcPr/>
                </a:tc>
                <a:tc rowSpan="4">
                  <a:txBody>
                    <a:bodyPr/>
                    <a:lstStyle/>
                    <a:p>
                      <a:endParaRPr lang="en-ZA" dirty="0"/>
                    </a:p>
                  </a:txBody>
                  <a:tcPr marL="4420" marR="4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spcBef>
                          <a:spcPts val="200"/>
                        </a:spcBef>
                        <a:spcAft>
                          <a:spcPts val="200"/>
                        </a:spcAft>
                        <a:buFont typeface="Symbol" panose="05050102010706020507" pitchFamily="18" charset="2"/>
                        <a:buChar char=""/>
                      </a:pPr>
                      <a:r>
                        <a:rPr lang="en-ZA" sz="1200">
                          <a:effectLst/>
                          <a:latin typeface="Arial" panose="020B0604020202020204" pitchFamily="34" charset="0"/>
                          <a:ea typeface="Calibri" panose="020F0502020204030204" pitchFamily="34" charset="0"/>
                          <a:cs typeface="Arial" panose="020B0604020202020204" pitchFamily="34" charset="0"/>
                        </a:rPr>
                        <a:t>Reliable statistics and economic analysis on the minerals and energy sectors to promote evidence-based policy making, investment and growth</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4420" marR="4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05460065"/>
                  </a:ext>
                </a:extLst>
              </a:tr>
              <a:tr h="367932">
                <a:tc vMerge="1">
                  <a:txBody>
                    <a:bodyPr/>
                    <a:lstStyle/>
                    <a:p>
                      <a:endParaRPr lang="en-ZA"/>
                    </a:p>
                  </a:txBody>
                  <a:tcPr/>
                </a:tc>
                <a:tc vMerge="1">
                  <a:txBody>
                    <a:bodyPr/>
                    <a:lstStyle/>
                    <a:p>
                      <a:pPr algn="l">
                        <a:spcBef>
                          <a:spcPts val="200"/>
                        </a:spcBef>
                        <a:spcAft>
                          <a:spcPts val="200"/>
                        </a:spcAft>
                      </a:pP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20" marR="4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spcBef>
                          <a:spcPts val="200"/>
                        </a:spcBef>
                        <a:spcAft>
                          <a:spcPts val="200"/>
                        </a:spcAft>
                        <a:buFont typeface="Symbol" panose="05050102010706020507" pitchFamily="18" charset="2"/>
                        <a:buChar char=""/>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Increased investment and job creation in the mining and petroleum sectors</a:t>
                      </a:r>
                      <a:endParaRPr lang="en-ZA"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20" marR="4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86157939"/>
                  </a:ext>
                </a:extLst>
              </a:tr>
              <a:tr h="296122">
                <a:tc vMerge="1">
                  <a:txBody>
                    <a:bodyPr/>
                    <a:lstStyle/>
                    <a:p>
                      <a:endParaRPr lang="en-ZA"/>
                    </a:p>
                  </a:txBody>
                  <a:tcPr/>
                </a:tc>
                <a:tc vMerge="1">
                  <a:txBody>
                    <a:bodyPr/>
                    <a:lstStyle/>
                    <a:p>
                      <a:pPr algn="l">
                        <a:spcBef>
                          <a:spcPts val="200"/>
                        </a:spcBef>
                        <a:spcAft>
                          <a:spcPts val="200"/>
                        </a:spcAft>
                      </a:pP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20" marR="4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spcBef>
                          <a:spcPts val="200"/>
                        </a:spcBef>
                        <a:spcAft>
                          <a:spcPts val="200"/>
                        </a:spcAft>
                        <a:buFont typeface="Symbol" panose="05050102010706020507" pitchFamily="18" charset="2"/>
                        <a:buChar char=""/>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Secure energy supply</a:t>
                      </a:r>
                      <a:r>
                        <a:rPr lang="en-ZA" sz="1200" dirty="0">
                          <a:effectLst/>
                          <a:latin typeface="Arial" panose="020B0604020202020204" pitchFamily="34" charset="0"/>
                          <a:ea typeface="Calibri" panose="020F0502020204030204" pitchFamily="34"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20" marR="4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26240257"/>
                  </a:ext>
                </a:extLst>
              </a:tr>
              <a:tr h="429253">
                <a:tc vMerge="1">
                  <a:txBody>
                    <a:bodyPr/>
                    <a:lstStyle/>
                    <a:p>
                      <a:endParaRPr lang="en-ZA"/>
                    </a:p>
                  </a:txBody>
                  <a:tcPr/>
                </a:tc>
                <a:tc vMerge="1">
                  <a:txBody>
                    <a:bodyPr/>
                    <a:lstStyle/>
                    <a:p>
                      <a:pPr algn="l">
                        <a:spcBef>
                          <a:spcPts val="200"/>
                        </a:spcBef>
                        <a:spcAft>
                          <a:spcPts val="200"/>
                        </a:spcAft>
                      </a:pP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20" marR="4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spcBef>
                          <a:spcPts val="200"/>
                        </a:spcBef>
                        <a:spcAft>
                          <a:spcPts val="200"/>
                        </a:spcAft>
                        <a:buFont typeface="Symbol" panose="05050102010706020507" pitchFamily="18" charset="2"/>
                        <a:buChar char=""/>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Secure energy supply</a:t>
                      </a:r>
                      <a:endPar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228600" algn="l">
                        <a:spcBef>
                          <a:spcPts val="200"/>
                        </a:spcBef>
                        <a:spcAft>
                          <a:spcPts val="200"/>
                        </a:spcAft>
                      </a:pPr>
                      <a:r>
                        <a:rPr lang="en-ZA" sz="1200" dirty="0">
                          <a:effectLst/>
                          <a:latin typeface="Arial" panose="020B0604020202020204" pitchFamily="34" charset="0"/>
                          <a:ea typeface="Calibri" panose="020F0502020204030204" pitchFamily="34"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20" marR="4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15369933"/>
                  </a:ext>
                </a:extLst>
              </a:tr>
            </a:tbl>
          </a:graphicData>
        </a:graphic>
      </p:graphicFrame>
    </p:spTree>
    <p:extLst>
      <p:ext uri="{BB962C8B-B14F-4D97-AF65-F5344CB8AC3E}">
        <p14:creationId xmlns="" xmlns:p14="http://schemas.microsoft.com/office/powerpoint/2010/main" val="26522369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60337" y="136525"/>
            <a:ext cx="10111931" cy="895414"/>
          </a:xfrm>
        </p:spPr>
        <p:txBody>
          <a:bodyPr vert="horz" wrap="square" lIns="0" tIns="8930" rIns="0" bIns="0" numCol="1" rtlCol="0" anchor="t" anchorCtr="0" compatLnSpc="1">
            <a:prstTxWarp prst="textNoShape">
              <a:avLst/>
            </a:prstTxWarp>
            <a:spAutoFit/>
          </a:bodyPr>
          <a:lstStyle/>
          <a:p>
            <a:pPr marL="8929" algn="ctr">
              <a:spcBef>
                <a:spcPts val="70"/>
              </a:spcBef>
              <a:defRPr/>
            </a:pPr>
            <a:r>
              <a:rPr lang="en-US" sz="3200" b="1" u="sng" dirty="0">
                <a:solidFill>
                  <a:prstClr val="black"/>
                </a:solidFill>
                <a:latin typeface="Arial Narrow" panose="020B0606020202030204" pitchFamily="34" charset="0"/>
              </a:rPr>
              <a:t>Strategic linkages to key national frameworks including MTSF and ERRP</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57DF30-2317-4A1D-86CC-8BFEF4250C95}"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5" name="Table 4">
            <a:extLst>
              <a:ext uri="{FF2B5EF4-FFF2-40B4-BE49-F238E27FC236}">
                <a16:creationId xmlns="" xmlns:a16="http://schemas.microsoft.com/office/drawing/2014/main" id="{4C900048-BBF7-4B5C-9DD7-3C46144DF521}"/>
              </a:ext>
            </a:extLst>
          </p:cNvPr>
          <p:cNvGraphicFramePr>
            <a:graphicFrameLocks noGrp="1"/>
          </p:cNvGraphicFramePr>
          <p:nvPr>
            <p:extLst>
              <p:ext uri="{D42A27DB-BD31-4B8C-83A1-F6EECF244321}">
                <p14:modId xmlns="" xmlns:p14="http://schemas.microsoft.com/office/powerpoint/2010/main" val="2261820840"/>
              </p:ext>
            </p:extLst>
          </p:nvPr>
        </p:nvGraphicFramePr>
        <p:xfrm>
          <a:off x="1760337" y="1368647"/>
          <a:ext cx="10111931" cy="3307080"/>
        </p:xfrm>
        <a:graphic>
          <a:graphicData uri="http://schemas.openxmlformats.org/drawingml/2006/table">
            <a:tbl>
              <a:tblPr firstRow="1" firstCol="1" bandRow="1"/>
              <a:tblGrid>
                <a:gridCol w="10111931">
                  <a:extLst>
                    <a:ext uri="{9D8B030D-6E8A-4147-A177-3AD203B41FA5}">
                      <a16:colId xmlns="" xmlns:a16="http://schemas.microsoft.com/office/drawing/2014/main" val="3378884401"/>
                    </a:ext>
                  </a:extLst>
                </a:gridCol>
              </a:tblGrid>
              <a:tr h="3247555">
                <a:tc>
                  <a:txBody>
                    <a:bodyPr/>
                    <a:lstStyle/>
                    <a:p>
                      <a:pPr algn="l">
                        <a:spcBef>
                          <a:spcPts val="200"/>
                        </a:spcBef>
                        <a:spcAft>
                          <a:spcPts val="200"/>
                        </a:spcAft>
                      </a:pPr>
                      <a:r>
                        <a:rPr lang="en-ZA" sz="1700" b="1" dirty="0">
                          <a:effectLst/>
                          <a:latin typeface="Arial Narrow" panose="020B0606020202030204" pitchFamily="34" charset="0"/>
                          <a:ea typeface="Times New Roman" panose="02020603050405020304" pitchFamily="18" charset="0"/>
                          <a:cs typeface="Arial" panose="020B0604020202020204" pitchFamily="34" charset="0"/>
                        </a:rPr>
                        <a:t>Consolidated branch outcomes for 2021/22:</a:t>
                      </a:r>
                    </a:p>
                    <a:p>
                      <a:pPr algn="l">
                        <a:spcBef>
                          <a:spcPts val="200"/>
                        </a:spcBef>
                        <a:spcAft>
                          <a:spcPts val="200"/>
                        </a:spcAft>
                      </a:pPr>
                      <a:endParaRPr lang="en-ZA" sz="1700" b="1" dirty="0">
                        <a:effectLst/>
                        <a:latin typeface="Arial Narrow" panose="020B0606020202030204" pitchFamily="34" charset="0"/>
                        <a:ea typeface="Calibri" panose="020F0502020204030204" pitchFamily="34" charset="0"/>
                        <a:cs typeface="Arial" panose="020B0604020202020204" pitchFamily="34" charset="0"/>
                      </a:endParaRPr>
                    </a:p>
                    <a:p>
                      <a:pPr algn="l">
                        <a:spcBef>
                          <a:spcPts val="200"/>
                        </a:spcBef>
                        <a:spcAft>
                          <a:spcPts val="200"/>
                        </a:spcAft>
                      </a:pPr>
                      <a:endParaRPr lang="en-ZA" sz="17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indent="-342900" algn="l">
                        <a:spcBef>
                          <a:spcPts val="200"/>
                        </a:spcBef>
                        <a:spcAft>
                          <a:spcPts val="200"/>
                        </a:spcAft>
                        <a:buFont typeface="+mj-lt"/>
                        <a:buAutoNum type="arabicPeriod"/>
                      </a:pPr>
                      <a:r>
                        <a:rPr lang="en-ZA" sz="17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Transformed, competitive and sustainable minerals and energy sectors</a:t>
                      </a:r>
                      <a:endParaRPr lang="en-ZA" sz="17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marL="342900" lvl="0" indent="-342900" algn="just">
                        <a:spcBef>
                          <a:spcPts val="200"/>
                        </a:spcBef>
                        <a:spcAft>
                          <a:spcPts val="200"/>
                        </a:spcAft>
                        <a:buFont typeface="+mj-lt"/>
                        <a:buAutoNum type="arabicPeriod"/>
                      </a:pPr>
                      <a:r>
                        <a:rPr lang="en-ZA" sz="17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Increased investment and job creation in the mining and petroleum sectors</a:t>
                      </a:r>
                      <a:endParaRPr lang="en-ZA" sz="17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marL="342900" lvl="0" indent="-342900" algn="just">
                        <a:spcBef>
                          <a:spcPts val="200"/>
                        </a:spcBef>
                        <a:spcAft>
                          <a:spcPts val="200"/>
                        </a:spcAft>
                        <a:buFont typeface="+mj-lt"/>
                        <a:buAutoNum type="arabicPeriod"/>
                      </a:pPr>
                      <a:r>
                        <a:rPr lang="en-ZA" sz="17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Secure energy supply</a:t>
                      </a:r>
                      <a:endParaRPr lang="en-ZA" sz="17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marL="342900" lvl="0" indent="-342900" algn="just">
                        <a:spcBef>
                          <a:spcPts val="200"/>
                        </a:spcBef>
                        <a:spcAft>
                          <a:spcPts val="200"/>
                        </a:spcAft>
                        <a:buFont typeface="+mj-lt"/>
                        <a:buAutoNum type="arabicPeriod"/>
                      </a:pPr>
                      <a:r>
                        <a:rPr lang="en-ZA" sz="17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Greenhouse gas emission reduction</a:t>
                      </a:r>
                      <a:endParaRPr lang="en-ZA" sz="17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marL="342900" lvl="0" indent="-342900" algn="l">
                        <a:spcBef>
                          <a:spcPts val="200"/>
                        </a:spcBef>
                        <a:spcAft>
                          <a:spcPts val="200"/>
                        </a:spcAft>
                        <a:buFont typeface="+mj-lt"/>
                        <a:buAutoNum type="arabicPeriod"/>
                      </a:pPr>
                      <a:r>
                        <a:rPr lang="en-ZA" sz="17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Reliable statistics and economic analysis on the minerals and energy sectors to promote evidence-based policy making, investment and growth</a:t>
                      </a:r>
                      <a:endParaRPr lang="en-ZA" sz="17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marL="342900" lvl="0" indent="-342900" algn="just">
                        <a:spcBef>
                          <a:spcPts val="200"/>
                        </a:spcBef>
                        <a:spcAft>
                          <a:spcPts val="200"/>
                        </a:spcAft>
                        <a:buFont typeface="+mj-lt"/>
                        <a:buAutoNum type="arabicPeriod"/>
                      </a:pPr>
                      <a:r>
                        <a:rPr lang="en-ZA" sz="17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Economic diplomacy that promotes regional integration, global cooperation and development</a:t>
                      </a:r>
                      <a:endParaRPr lang="en-ZA" sz="17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marL="228600" algn="ctr">
                        <a:spcBef>
                          <a:spcPts val="200"/>
                        </a:spcBef>
                        <a:spcAft>
                          <a:spcPts val="200"/>
                        </a:spcAft>
                      </a:pPr>
                      <a:r>
                        <a:rPr lang="en-ZA" sz="1700" dirty="0">
                          <a:effectLst/>
                          <a:latin typeface="Arial Narrow" panose="020B0606020202030204" pitchFamily="34" charset="0"/>
                          <a:ea typeface="Calibri" panose="020F0502020204030204" pitchFamily="34" charset="0"/>
                          <a:cs typeface="Arial" panose="020B0604020202020204" pitchFamily="34" charset="0"/>
                        </a:rPr>
                        <a:t> </a:t>
                      </a:r>
                      <a:endParaRPr lang="en-ZA" sz="17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20" marR="4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53058757"/>
                  </a:ext>
                </a:extLst>
              </a:tr>
            </a:tbl>
          </a:graphicData>
        </a:graphic>
      </p:graphicFrame>
    </p:spTree>
    <p:extLst>
      <p:ext uri="{BB962C8B-B14F-4D97-AF65-F5344CB8AC3E}">
        <p14:creationId xmlns="" xmlns:p14="http://schemas.microsoft.com/office/powerpoint/2010/main" val="33830932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Box 3"/>
          <p:cNvSpPr txBox="1">
            <a:spLocks noChangeArrowheads="1"/>
          </p:cNvSpPr>
          <p:nvPr/>
        </p:nvSpPr>
        <p:spPr bwMode="auto">
          <a:xfrm>
            <a:off x="1623394" y="645800"/>
            <a:ext cx="9917442" cy="45988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42898"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altLang="en-US" sz="1407"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Clean Fuels 2 Regulations developed for promulgation</a:t>
            </a:r>
          </a:p>
          <a:p>
            <a:pPr marL="0" marR="0" lvl="0" indent="0" algn="l" defTabSz="642898"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altLang="en-US" sz="1407"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Biofuels Mandatory Blending Regulations developed for promulgation</a:t>
            </a:r>
          </a:p>
          <a:p>
            <a:pPr marL="0" marR="0" lvl="0" indent="0" algn="l" defTabSz="642898"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ZA" altLang="en-US" sz="1407"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LPG Strategy approved</a:t>
            </a:r>
          </a:p>
          <a:p>
            <a:pPr marL="0" marR="0" lvl="0" indent="0" algn="l" defTabSz="642898"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altLang="en-US" sz="1407"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Community Relocation Guidelines developed for promulgation </a:t>
            </a:r>
          </a:p>
          <a:p>
            <a:pPr marL="0" marR="0" lvl="0" indent="0" algn="l" defTabSz="642898"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altLang="en-US" sz="1407"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Draft Upstream Petroleum Resources Development Bill tabled  in Parliament</a:t>
            </a:r>
          </a:p>
          <a:p>
            <a:pPr marL="0" marR="0" lvl="0" indent="0" algn="l" defTabSz="642898"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altLang="en-US" sz="1407"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Draft Mine Health and Safety Amendment Bill tabled in Parliament</a:t>
            </a:r>
          </a:p>
          <a:p>
            <a:pPr marL="0" marR="0" lvl="0" indent="0" algn="l" defTabSz="642898"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altLang="en-US" sz="1407"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Draft National Petroleum Company Bill developed and submitted to Cabinet for approval</a:t>
            </a:r>
          </a:p>
          <a:p>
            <a:pPr marL="0" marR="0" lvl="0" indent="0" algn="l" defTabSz="642898"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altLang="en-US" sz="1407"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4 Economic reports on analysis and support for Bojanala District Model</a:t>
            </a:r>
          </a:p>
          <a:p>
            <a:pPr marL="0" marR="0" lvl="0" indent="0" algn="l" defTabSz="642898"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altLang="en-US" sz="1407"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4 Economic models of the mining and energy sectors</a:t>
            </a:r>
          </a:p>
          <a:p>
            <a:pPr marL="0" marR="0" lvl="0" indent="0" algn="l" defTabSz="642898"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altLang="en-US" sz="1407"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Report on economic viability of shale gas exploration in South Africa submitted to Cabinet for approval</a:t>
            </a:r>
          </a:p>
          <a:p>
            <a:pPr marL="0" marR="0" lvl="0" indent="0" algn="l" defTabSz="642898"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altLang="en-US" sz="1407"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Beneficiation Master Plan approved</a:t>
            </a:r>
          </a:p>
          <a:p>
            <a:pPr marL="0" marR="0" lvl="0" indent="0" algn="l" defTabSz="642898"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altLang="en-US" sz="1407"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3 investment promotion initiatives  implemented and reported on </a:t>
            </a:r>
          </a:p>
          <a:p>
            <a:pPr marL="0" marR="0" lvl="0" indent="0" algn="l" defTabSz="642898"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altLang="en-US" sz="1407"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9 investment promotion conferences and exhibitions participated in</a:t>
            </a:r>
          </a:p>
          <a:p>
            <a:pPr marL="0" marR="0" lvl="0" indent="0" algn="l" defTabSz="642898"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altLang="en-US" sz="1407"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National Nuclear Regulator Amendment Bill submitted to Cabinet for tabling in Parliament for  promulgation</a:t>
            </a:r>
          </a:p>
        </p:txBody>
      </p:sp>
      <p:sp>
        <p:nvSpPr>
          <p:cNvPr id="54276" name="Slide Number Placeholder 2"/>
          <p:cNvSpPr>
            <a:spLocks noGrp="1"/>
          </p:cNvSpPr>
          <p:nvPr>
            <p:ph type="sldNum" sz="quarter" idx="12"/>
          </p:nvPr>
        </p:nvSpPr>
        <p:spPr bwMode="auto">
          <a:xfrm>
            <a:off x="5934373" y="4166897"/>
            <a:ext cx="1408806" cy="19474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522354" indent="-200905">
              <a:defRPr>
                <a:solidFill>
                  <a:schemeClr val="tx1"/>
                </a:solidFill>
                <a:latin typeface="Calibri" panose="020F0502020204030204" pitchFamily="34" charset="0"/>
              </a:defRPr>
            </a:lvl2pPr>
            <a:lvl3pPr marL="803622" indent="-160724">
              <a:defRPr>
                <a:solidFill>
                  <a:schemeClr val="tx1"/>
                </a:solidFill>
                <a:latin typeface="Calibri" panose="020F0502020204030204" pitchFamily="34" charset="0"/>
              </a:defRPr>
            </a:lvl3pPr>
            <a:lvl4pPr marL="1125071" indent="-160724">
              <a:defRPr>
                <a:solidFill>
                  <a:schemeClr val="tx1"/>
                </a:solidFill>
                <a:latin typeface="Calibri" panose="020F0502020204030204" pitchFamily="34" charset="0"/>
              </a:defRPr>
            </a:lvl4pPr>
            <a:lvl5pPr marL="1446519" indent="-160724">
              <a:defRPr>
                <a:solidFill>
                  <a:schemeClr val="tx1"/>
                </a:solidFill>
                <a:latin typeface="Calibri" panose="020F0502020204030204" pitchFamily="34" charset="0"/>
              </a:defRPr>
            </a:lvl5pPr>
            <a:lvl6pPr marL="1767968" indent="-160724" eaLnBrk="0" fontAlgn="base" hangingPunct="0">
              <a:spcBef>
                <a:spcPct val="0"/>
              </a:spcBef>
              <a:spcAft>
                <a:spcPct val="0"/>
              </a:spcAft>
              <a:defRPr>
                <a:solidFill>
                  <a:schemeClr val="tx1"/>
                </a:solidFill>
                <a:latin typeface="Calibri" panose="020F0502020204030204" pitchFamily="34" charset="0"/>
              </a:defRPr>
            </a:lvl6pPr>
            <a:lvl7pPr marL="2089418" indent="-160724" eaLnBrk="0" fontAlgn="base" hangingPunct="0">
              <a:spcBef>
                <a:spcPct val="0"/>
              </a:spcBef>
              <a:spcAft>
                <a:spcPct val="0"/>
              </a:spcAft>
              <a:defRPr>
                <a:solidFill>
                  <a:schemeClr val="tx1"/>
                </a:solidFill>
                <a:latin typeface="Calibri" panose="020F0502020204030204" pitchFamily="34" charset="0"/>
              </a:defRPr>
            </a:lvl7pPr>
            <a:lvl8pPr marL="2410867" indent="-160724" eaLnBrk="0" fontAlgn="base" hangingPunct="0">
              <a:spcBef>
                <a:spcPct val="0"/>
              </a:spcBef>
              <a:spcAft>
                <a:spcPct val="0"/>
              </a:spcAft>
              <a:defRPr>
                <a:solidFill>
                  <a:schemeClr val="tx1"/>
                </a:solidFill>
                <a:latin typeface="Calibri" panose="020F0502020204030204" pitchFamily="34" charset="0"/>
              </a:defRPr>
            </a:lvl8pPr>
            <a:lvl9pPr marL="2732315" indent="-160724"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42898" rtl="0" eaLnBrk="1" fontAlgn="base" latinLnBrk="0" hangingPunct="1">
              <a:lnSpc>
                <a:spcPct val="100000"/>
              </a:lnSpc>
              <a:spcBef>
                <a:spcPct val="0"/>
              </a:spcBef>
              <a:spcAft>
                <a:spcPct val="0"/>
              </a:spcAft>
              <a:buClrTx/>
              <a:buSzTx/>
              <a:buFontTx/>
              <a:buNone/>
              <a:tabLst/>
              <a:defRPr/>
            </a:pPr>
            <a:fld id="{C514F72B-D04B-4C38-AAD8-77A7A85D4249}" type="slidenum">
              <a:rPr kumimoji="0" lang="en-US" altLang="en-US" sz="1266"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42898" rtl="0" eaLnBrk="1" fontAlgn="base" latinLnBrk="0" hangingPunct="1">
                <a:lnSpc>
                  <a:spcPct val="100000"/>
                </a:lnSpc>
                <a:spcBef>
                  <a:spcPct val="0"/>
                </a:spcBef>
                <a:spcAft>
                  <a:spcPct val="0"/>
                </a:spcAft>
                <a:buClrTx/>
                <a:buSzTx/>
                <a:buFontTx/>
                <a:buNone/>
                <a:tabLst/>
                <a:defRPr/>
              </a:pPr>
              <a:t>55</a:t>
            </a:fld>
            <a:endParaRPr kumimoji="0" lang="en-US" altLang="en-US" sz="1266" b="0" i="0" u="none" strike="noStrike" kern="1200" cap="none" spc="0" normalizeH="0" baseline="0" noProof="0" dirty="0">
              <a:ln>
                <a:noFill/>
              </a:ln>
              <a:solidFill>
                <a:srgbClr val="898989"/>
              </a:solidFill>
              <a:effectLst/>
              <a:uLnTx/>
              <a:uFillTx/>
              <a:latin typeface="Calibri" panose="020F0502020204030204" pitchFamily="34" charset="0"/>
              <a:ea typeface="+mn-ea"/>
              <a:cs typeface="+mn-cs"/>
            </a:endParaRPr>
          </a:p>
        </p:txBody>
      </p:sp>
      <p:sp>
        <p:nvSpPr>
          <p:cNvPr id="3" name="Title 2"/>
          <p:cNvSpPr>
            <a:spLocks noGrp="1"/>
          </p:cNvSpPr>
          <p:nvPr>
            <p:ph type="title"/>
          </p:nvPr>
        </p:nvSpPr>
        <p:spPr>
          <a:xfrm>
            <a:off x="1699633" y="321185"/>
            <a:ext cx="8469479" cy="324615"/>
          </a:xfrm>
        </p:spPr>
        <p:txBody>
          <a:bodyPr>
            <a:noAutofit/>
          </a:bodyPr>
          <a:lstStyle/>
          <a:p>
            <a:r>
              <a:rPr lang="en-ZA" sz="3200" b="1" kern="0" dirty="0">
                <a:latin typeface="Arial Narrow" panose="020B0606020202030204" pitchFamily="34" charset="0"/>
              </a:rPr>
              <a:t>Programme 3: Planned Targets</a:t>
            </a:r>
            <a:endParaRPr lang="en-ZA" sz="3200" dirty="0">
              <a:latin typeface="Arial Narrow" panose="020B0606020202030204" pitchFamily="34" charset="0"/>
            </a:endParaRPr>
          </a:p>
        </p:txBody>
      </p:sp>
    </p:spTree>
    <p:extLst>
      <p:ext uri="{BB962C8B-B14F-4D97-AF65-F5344CB8AC3E}">
        <p14:creationId xmlns="" xmlns:p14="http://schemas.microsoft.com/office/powerpoint/2010/main" val="3254722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62989" y="76245"/>
            <a:ext cx="8519139" cy="452215"/>
          </a:xfrm>
        </p:spPr>
        <p:txBody>
          <a:bodyPr vert="horz" wrap="square" lIns="0" tIns="8930" rIns="0" bIns="0" numCol="1" rtlCol="0" anchor="t" anchorCtr="0" compatLnSpc="1">
            <a:prstTxWarp prst="textNoShape">
              <a:avLst/>
            </a:prstTxWarp>
            <a:spAutoFit/>
          </a:bodyPr>
          <a:lstStyle/>
          <a:p>
            <a:pPr marL="8929">
              <a:spcBef>
                <a:spcPts val="70"/>
              </a:spcBef>
              <a:defRPr/>
            </a:pPr>
            <a:r>
              <a:rPr lang="en-ZA" sz="3200" b="1" kern="0" dirty="0">
                <a:latin typeface="Arial Narrow" panose="020B0606020202030204" pitchFamily="34" charset="0"/>
              </a:rPr>
              <a:t>Programme 3: Planned Targets</a:t>
            </a:r>
            <a:endParaRPr sz="3200" spc="-3" dirty="0">
              <a:latin typeface="Arial Narrow" panose="020B0606020202030204" pitchFamily="34" charset="0"/>
            </a:endParaRPr>
          </a:p>
        </p:txBody>
      </p:sp>
      <p:sp>
        <p:nvSpPr>
          <p:cNvPr id="54275" name="TextBox 3"/>
          <p:cNvSpPr txBox="1">
            <a:spLocks noChangeArrowheads="1"/>
          </p:cNvSpPr>
          <p:nvPr/>
        </p:nvSpPr>
        <p:spPr bwMode="auto">
          <a:xfrm>
            <a:off x="1762989" y="528460"/>
            <a:ext cx="10248902" cy="51442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42898"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altLang="en-US" sz="17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Radioactive Waste Management Fund Bill submitted to Cabinet for tabling in Parliament for promulgation</a:t>
            </a:r>
          </a:p>
          <a:p>
            <a:pPr marL="0" marR="0" lvl="0" indent="0" algn="l" defTabSz="642898"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altLang="en-US" sz="17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Two quarterly progress reports on cost update study on high-level waste for Radioactive Waste Management Fund</a:t>
            </a:r>
          </a:p>
          <a:p>
            <a:pPr marL="0" marR="0" lvl="0" indent="0" algn="l" defTabSz="642898"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altLang="en-US" sz="17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Gas Master Plan submitted to Cabinet</a:t>
            </a:r>
          </a:p>
          <a:p>
            <a:pPr marL="0" marR="0" lvl="0" indent="0" algn="l" defTabSz="642898"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altLang="en-US" sz="17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National Energy Regulator Amendment (NERA) Bill submitted to Cabinet</a:t>
            </a:r>
          </a:p>
          <a:p>
            <a:pPr lvl="0" defTabSz="642898" fontAlgn="base">
              <a:lnSpc>
                <a:spcPct val="150000"/>
              </a:lnSpc>
              <a:spcBef>
                <a:spcPct val="0"/>
              </a:spcBef>
              <a:spcAft>
                <a:spcPct val="0"/>
              </a:spcAft>
              <a:buFont typeface="Arial" panose="020B0604020202020204" pitchFamily="34" charset="0"/>
              <a:buChar char="•"/>
              <a:defRPr/>
            </a:pPr>
            <a:r>
              <a:rPr kumimoji="0" lang="en-US" altLang="en-US" sz="17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Electricity Regulation </a:t>
            </a:r>
            <a:r>
              <a:rPr lang="en-US" altLang="en-US" sz="1700"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rPr>
              <a:t>Act Amended (ERA)  Bill </a:t>
            </a:r>
            <a:r>
              <a:rPr kumimoji="0" lang="en-US" altLang="en-US" sz="17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submitted to Cabinet</a:t>
            </a:r>
          </a:p>
          <a:p>
            <a:pPr marL="0" marR="0" lvl="0" indent="0" algn="l" defTabSz="642898"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altLang="en-US" sz="17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Just energy transition plan approved </a:t>
            </a:r>
          </a:p>
          <a:p>
            <a:pPr marL="0" marR="0" lvl="0" indent="0" algn="l" defTabSz="642898"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altLang="en-US" sz="17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Greenhouse gas assessment and reporting framework approved by Minister</a:t>
            </a:r>
          </a:p>
          <a:p>
            <a:pPr marL="0" marR="0" lvl="0" indent="0" algn="l" defTabSz="642898"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altLang="en-US" sz="17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Four carbon offset projects approve</a:t>
            </a:r>
          </a:p>
          <a:p>
            <a:pPr marL="0" marR="0" lvl="0" indent="0" algn="l" defTabSz="642898"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altLang="en-US" sz="17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Report  on energy- related climate change response  measures monitored, and quantified initiatives submitted</a:t>
            </a:r>
          </a:p>
          <a:p>
            <a:pPr marL="0" marR="0" lvl="0" indent="0" algn="l" defTabSz="642898"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altLang="en-US" sz="17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Two approved Clean Development Mechanism (CDM) projects </a:t>
            </a:r>
          </a:p>
          <a:p>
            <a:pPr marL="0" marR="0" lvl="0" indent="0" algn="l" defTabSz="642898"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altLang="en-US" sz="17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12 Monthly minerals and energy performance economic reports (GDP)</a:t>
            </a:r>
          </a:p>
          <a:p>
            <a:pPr marL="0" marR="0" lvl="0" indent="0" algn="l" defTabSz="642898"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altLang="en-US" sz="17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8 quality mineral publications published</a:t>
            </a:r>
          </a:p>
          <a:p>
            <a:pPr marL="0" marR="0" lvl="0" indent="0" algn="l" defTabSz="642898"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altLang="en-US" sz="17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 4 Energy statistics reports published</a:t>
            </a:r>
          </a:p>
        </p:txBody>
      </p:sp>
    </p:spTree>
    <p:extLst>
      <p:ext uri="{BB962C8B-B14F-4D97-AF65-F5344CB8AC3E}">
        <p14:creationId xmlns="" xmlns:p14="http://schemas.microsoft.com/office/powerpoint/2010/main" val="1704684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62989" y="76245"/>
            <a:ext cx="8519139" cy="452215"/>
          </a:xfrm>
        </p:spPr>
        <p:txBody>
          <a:bodyPr vert="horz" wrap="square" lIns="0" tIns="8930" rIns="0" bIns="0" numCol="1" rtlCol="0" anchor="t" anchorCtr="0" compatLnSpc="1">
            <a:prstTxWarp prst="textNoShape">
              <a:avLst/>
            </a:prstTxWarp>
            <a:spAutoFit/>
          </a:bodyPr>
          <a:lstStyle/>
          <a:p>
            <a:pPr marL="8929">
              <a:spcBef>
                <a:spcPts val="70"/>
              </a:spcBef>
              <a:defRPr/>
            </a:pPr>
            <a:r>
              <a:rPr lang="en-ZA" sz="3200" b="1" kern="0" dirty="0">
                <a:latin typeface="Arial Narrow" panose="020B0606020202030204" pitchFamily="34" charset="0"/>
              </a:rPr>
              <a:t>Programme 3: Planned Targets</a:t>
            </a:r>
            <a:endParaRPr sz="3200" spc="-3" dirty="0">
              <a:latin typeface="Arial Narrow" panose="020B0606020202030204" pitchFamily="34" charset="0"/>
            </a:endParaRPr>
          </a:p>
        </p:txBody>
      </p:sp>
      <p:sp>
        <p:nvSpPr>
          <p:cNvPr id="54275" name="TextBox 3"/>
          <p:cNvSpPr txBox="1">
            <a:spLocks noChangeArrowheads="1"/>
          </p:cNvSpPr>
          <p:nvPr/>
        </p:nvSpPr>
        <p:spPr bwMode="auto">
          <a:xfrm>
            <a:off x="1762989" y="860969"/>
            <a:ext cx="10248902" cy="16125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642898"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altLang="en-US" sz="17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10 progress reports produced on existing agreements implemented</a:t>
            </a:r>
          </a:p>
          <a:p>
            <a:pPr marL="0" marR="0" lvl="0" indent="0" algn="l" defTabSz="642898"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altLang="en-US" sz="17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10 progress reports produced on multilateral strategic partnerships implemented</a:t>
            </a:r>
          </a:p>
          <a:p>
            <a:pPr marL="0" marR="0" lvl="0" indent="0" algn="l" defTabSz="642898" rtl="0" eaLnBrk="1" fontAlgn="base" latinLnBrk="0" hangingPunct="1">
              <a:lnSpc>
                <a:spcPct val="150000"/>
              </a:lnSpc>
              <a:spcBef>
                <a:spcPct val="0"/>
              </a:spcBef>
              <a:spcAft>
                <a:spcPct val="0"/>
              </a:spcAft>
              <a:buClrTx/>
              <a:buSzTx/>
              <a:buFont typeface="Arial" panose="020B0604020202020204" pitchFamily="34" charset="0"/>
              <a:buChar char="•"/>
              <a:tabLst/>
              <a:defRPr/>
            </a:pPr>
            <a:endParaRPr kumimoji="0" lang="en-US" altLang="en-US" sz="17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endParaRPr>
          </a:p>
          <a:p>
            <a:pPr marL="0" marR="0" lvl="0" indent="0" algn="l" defTabSz="642898" rtl="0" eaLnBrk="1" fontAlgn="base" latinLnBrk="0" hangingPunct="1">
              <a:lnSpc>
                <a:spcPct val="150000"/>
              </a:lnSpc>
              <a:spcBef>
                <a:spcPct val="0"/>
              </a:spcBef>
              <a:spcAft>
                <a:spcPct val="0"/>
              </a:spcAft>
              <a:buClrTx/>
              <a:buSzTx/>
              <a:buFontTx/>
              <a:buNone/>
              <a:tabLst/>
              <a:defRPr/>
            </a:pPr>
            <a:endParaRPr kumimoji="0" lang="en-ZA" altLang="en-US" sz="17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endParaRPr>
          </a:p>
        </p:txBody>
      </p:sp>
      <p:sp>
        <p:nvSpPr>
          <p:cNvPr id="54276" name="Slide Number Placeholder 2"/>
          <p:cNvSpPr>
            <a:spLocks noGrp="1"/>
          </p:cNvSpPr>
          <p:nvPr>
            <p:ph type="sldNum" sz="quarter" idx="12"/>
          </p:nvPr>
        </p:nvSpPr>
        <p:spPr bwMode="auto">
          <a:xfrm>
            <a:off x="5934373" y="4166897"/>
            <a:ext cx="1408806" cy="19474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522354" indent="-200905">
              <a:defRPr>
                <a:solidFill>
                  <a:schemeClr val="tx1"/>
                </a:solidFill>
                <a:latin typeface="Calibri" panose="020F0502020204030204" pitchFamily="34" charset="0"/>
              </a:defRPr>
            </a:lvl2pPr>
            <a:lvl3pPr marL="803622" indent="-160724">
              <a:defRPr>
                <a:solidFill>
                  <a:schemeClr val="tx1"/>
                </a:solidFill>
                <a:latin typeface="Calibri" panose="020F0502020204030204" pitchFamily="34" charset="0"/>
              </a:defRPr>
            </a:lvl3pPr>
            <a:lvl4pPr marL="1125071" indent="-160724">
              <a:defRPr>
                <a:solidFill>
                  <a:schemeClr val="tx1"/>
                </a:solidFill>
                <a:latin typeface="Calibri" panose="020F0502020204030204" pitchFamily="34" charset="0"/>
              </a:defRPr>
            </a:lvl4pPr>
            <a:lvl5pPr marL="1446519" indent="-160724">
              <a:defRPr>
                <a:solidFill>
                  <a:schemeClr val="tx1"/>
                </a:solidFill>
                <a:latin typeface="Calibri" panose="020F0502020204030204" pitchFamily="34" charset="0"/>
              </a:defRPr>
            </a:lvl5pPr>
            <a:lvl6pPr marL="1767968" indent="-160724" eaLnBrk="0" fontAlgn="base" hangingPunct="0">
              <a:spcBef>
                <a:spcPct val="0"/>
              </a:spcBef>
              <a:spcAft>
                <a:spcPct val="0"/>
              </a:spcAft>
              <a:defRPr>
                <a:solidFill>
                  <a:schemeClr val="tx1"/>
                </a:solidFill>
                <a:latin typeface="Calibri" panose="020F0502020204030204" pitchFamily="34" charset="0"/>
              </a:defRPr>
            </a:lvl6pPr>
            <a:lvl7pPr marL="2089418" indent="-160724" eaLnBrk="0" fontAlgn="base" hangingPunct="0">
              <a:spcBef>
                <a:spcPct val="0"/>
              </a:spcBef>
              <a:spcAft>
                <a:spcPct val="0"/>
              </a:spcAft>
              <a:defRPr>
                <a:solidFill>
                  <a:schemeClr val="tx1"/>
                </a:solidFill>
                <a:latin typeface="Calibri" panose="020F0502020204030204" pitchFamily="34" charset="0"/>
              </a:defRPr>
            </a:lvl7pPr>
            <a:lvl8pPr marL="2410867" indent="-160724" eaLnBrk="0" fontAlgn="base" hangingPunct="0">
              <a:spcBef>
                <a:spcPct val="0"/>
              </a:spcBef>
              <a:spcAft>
                <a:spcPct val="0"/>
              </a:spcAft>
              <a:defRPr>
                <a:solidFill>
                  <a:schemeClr val="tx1"/>
                </a:solidFill>
                <a:latin typeface="Calibri" panose="020F0502020204030204" pitchFamily="34" charset="0"/>
              </a:defRPr>
            </a:lvl8pPr>
            <a:lvl9pPr marL="2732315" indent="-160724"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42898" rtl="0" eaLnBrk="1" fontAlgn="base" latinLnBrk="0" hangingPunct="1">
              <a:lnSpc>
                <a:spcPct val="100000"/>
              </a:lnSpc>
              <a:spcBef>
                <a:spcPct val="0"/>
              </a:spcBef>
              <a:spcAft>
                <a:spcPct val="0"/>
              </a:spcAft>
              <a:buClrTx/>
              <a:buSzTx/>
              <a:buFontTx/>
              <a:buNone/>
              <a:tabLst/>
              <a:defRPr/>
            </a:pPr>
            <a:fld id="{C514F72B-D04B-4C38-AAD8-77A7A85D4249}" type="slidenum">
              <a:rPr kumimoji="0" lang="en-US" altLang="en-US" sz="1266"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42898" rtl="0" eaLnBrk="1" fontAlgn="base" latinLnBrk="0" hangingPunct="1">
                <a:lnSpc>
                  <a:spcPct val="100000"/>
                </a:lnSpc>
                <a:spcBef>
                  <a:spcPct val="0"/>
                </a:spcBef>
                <a:spcAft>
                  <a:spcPct val="0"/>
                </a:spcAft>
                <a:buClrTx/>
                <a:buSzTx/>
                <a:buFontTx/>
                <a:buNone/>
                <a:tabLst/>
                <a:defRPr/>
              </a:pPr>
              <a:t>57</a:t>
            </a:fld>
            <a:endParaRPr kumimoji="0" lang="en-US" altLang="en-US" sz="1266" b="0" i="0" u="none" strike="noStrike" kern="1200" cap="none" spc="0" normalizeH="0" baseline="0" noProof="0" dirty="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 xmlns:p14="http://schemas.microsoft.com/office/powerpoint/2010/main" val="3269414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 name="Straight Connector 9">
            <a:extLst>
              <a:ext uri="{FF2B5EF4-FFF2-40B4-BE49-F238E27FC236}">
                <a16:creationId xmlns=""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 xmlns:a16="http://schemas.microsoft.com/office/drawing/2014/main" id="{DF9096E0-E3D3-42EE-932B-7355552CFAC9}"/>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 xmlns:a16="http://schemas.microsoft.com/office/drawing/2014/main" id="{001A8AD0-93F8-4DC6-A0D3-E11676021466}"/>
              </a:ext>
            </a:extLst>
          </p:cNvPr>
          <p:cNvPicPr>
            <a:picLocks noChangeAspect="1"/>
          </p:cNvPicPr>
          <p:nvPr/>
        </p:nvPicPr>
        <p:blipFill>
          <a:blip r:embed="rId5" cstate="print">
            <a:extLst>
              <a:ext uri="{96DAC541-7B7A-43D3-8B79-37D633B846F1}">
                <asvg:svgBlip xmlns:asvg="http://schemas.microsoft.com/office/drawing/2016/SVG/main" xmlns="" r:embed="rId6"/>
              </a:ext>
            </a:extLst>
          </a:blip>
          <a:stretch>
            <a:fillRect/>
          </a:stretch>
        </p:blipFill>
        <p:spPr>
          <a:xfrm>
            <a:off x="11039061" y="5969956"/>
            <a:ext cx="1031245" cy="1006692"/>
          </a:xfrm>
          <a:prstGeom prst="rect">
            <a:avLst/>
          </a:prstGeom>
        </p:spPr>
      </p:pic>
      <p:sp>
        <p:nvSpPr>
          <p:cNvPr id="3" name="Rectangle 2"/>
          <p:cNvSpPr/>
          <p:nvPr/>
        </p:nvSpPr>
        <p:spPr>
          <a:xfrm>
            <a:off x="2048054" y="1797672"/>
            <a:ext cx="10022252" cy="14465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4400" b="1" i="0" u="none" strike="noStrike" kern="1200" cap="none" spc="-3" normalizeH="0" baseline="0" noProof="0" dirty="0">
                <a:ln>
                  <a:noFill/>
                </a:ln>
                <a:solidFill>
                  <a:prstClr val="black"/>
                </a:solidFill>
                <a:effectLst/>
                <a:uLnTx/>
                <a:uFillTx/>
                <a:latin typeface="Arial Narrow" panose="020B0606020202030204" pitchFamily="34" charset="0"/>
                <a:ea typeface="+mn-ea"/>
                <a:cs typeface="+mn-cs"/>
              </a:rPr>
              <a:t>PROGRAMME 4: MINE HEALTH AND SAFETY INSPECTORATE (MHSI) </a:t>
            </a:r>
            <a:endParaRPr kumimoji="0" lang="en-ZA" sz="4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Tree>
    <p:extLst>
      <p:ext uri="{BB962C8B-B14F-4D97-AF65-F5344CB8AC3E}">
        <p14:creationId xmlns="" xmlns:p14="http://schemas.microsoft.com/office/powerpoint/2010/main" val="8327183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55298" name="object 2"/>
          <p:cNvSpPr>
            <a:spLocks noGrp="1"/>
          </p:cNvSpPr>
          <p:nvPr>
            <p:ph type="title"/>
          </p:nvPr>
        </p:nvSpPr>
        <p:spPr>
          <a:xfrm>
            <a:off x="2299985" y="116561"/>
            <a:ext cx="9982999" cy="895414"/>
          </a:xfrm>
        </p:spPr>
        <p:txBody>
          <a:bodyPr vert="horz" wrap="square" lIns="0" tIns="8930" rIns="0" bIns="0" numCol="1" rtlCol="0" anchor="t" anchorCtr="0" compatLnSpc="1">
            <a:prstTxWarp prst="textNoShape">
              <a:avLst/>
            </a:prstTxWarp>
            <a:spAutoFit/>
          </a:bodyPr>
          <a:lstStyle/>
          <a:p>
            <a:pPr marL="8929">
              <a:spcBef>
                <a:spcPts val="70"/>
              </a:spcBef>
            </a:pPr>
            <a:r>
              <a:rPr lang="en-ZA" altLang="en-US" sz="3200" b="1" dirty="0">
                <a:latin typeface="Arial Narrow" panose="020B0606020202030204" pitchFamily="34" charset="0"/>
                <a:ea typeface="Century Gothic" panose="020B0502020202020204" pitchFamily="34" charset="0"/>
                <a:cs typeface="Century Gothic" panose="020B0502020202020204" pitchFamily="34" charset="0"/>
              </a:rPr>
              <a:t>PROGRAMME 4: MINE HEALTH AND SAFETY INSPECTORATE (MHSI) </a:t>
            </a:r>
            <a:endParaRPr lang="en-US" altLang="en-US" sz="3200" b="1" dirty="0">
              <a:latin typeface="Arial Narrow" panose="020B0606020202030204" pitchFamily="34" charset="0"/>
              <a:ea typeface="Century Gothic" panose="020B0502020202020204" pitchFamily="34" charset="0"/>
              <a:cs typeface="Century Gothic" panose="020B0502020202020204" pitchFamily="34" charset="0"/>
            </a:endParaRPr>
          </a:p>
        </p:txBody>
      </p:sp>
      <p:sp>
        <p:nvSpPr>
          <p:cNvPr id="55300" name="Slide Number Placeholder 1"/>
          <p:cNvSpPr>
            <a:spLocks noGrp="1"/>
          </p:cNvSpPr>
          <p:nvPr>
            <p:ph type="sldNum" sz="quarter" idx="12"/>
          </p:nvPr>
        </p:nvSpPr>
        <p:spPr bwMode="auto">
          <a:xfrm>
            <a:off x="5934373" y="4166897"/>
            <a:ext cx="1408806" cy="19474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522354" indent="-200905">
              <a:defRPr>
                <a:solidFill>
                  <a:schemeClr val="tx1"/>
                </a:solidFill>
                <a:latin typeface="Calibri" panose="020F0502020204030204" pitchFamily="34" charset="0"/>
              </a:defRPr>
            </a:lvl2pPr>
            <a:lvl3pPr marL="803622" indent="-160724">
              <a:defRPr>
                <a:solidFill>
                  <a:schemeClr val="tx1"/>
                </a:solidFill>
                <a:latin typeface="Calibri" panose="020F0502020204030204" pitchFamily="34" charset="0"/>
              </a:defRPr>
            </a:lvl3pPr>
            <a:lvl4pPr marL="1125071" indent="-160724">
              <a:defRPr>
                <a:solidFill>
                  <a:schemeClr val="tx1"/>
                </a:solidFill>
                <a:latin typeface="Calibri" panose="020F0502020204030204" pitchFamily="34" charset="0"/>
              </a:defRPr>
            </a:lvl4pPr>
            <a:lvl5pPr marL="1446519" indent="-160724">
              <a:defRPr>
                <a:solidFill>
                  <a:schemeClr val="tx1"/>
                </a:solidFill>
                <a:latin typeface="Calibri" panose="020F0502020204030204" pitchFamily="34" charset="0"/>
              </a:defRPr>
            </a:lvl5pPr>
            <a:lvl6pPr marL="1767968" indent="-160724" eaLnBrk="0" fontAlgn="base" hangingPunct="0">
              <a:spcBef>
                <a:spcPct val="0"/>
              </a:spcBef>
              <a:spcAft>
                <a:spcPct val="0"/>
              </a:spcAft>
              <a:defRPr>
                <a:solidFill>
                  <a:schemeClr val="tx1"/>
                </a:solidFill>
                <a:latin typeface="Calibri" panose="020F0502020204030204" pitchFamily="34" charset="0"/>
              </a:defRPr>
            </a:lvl6pPr>
            <a:lvl7pPr marL="2089418" indent="-160724" eaLnBrk="0" fontAlgn="base" hangingPunct="0">
              <a:spcBef>
                <a:spcPct val="0"/>
              </a:spcBef>
              <a:spcAft>
                <a:spcPct val="0"/>
              </a:spcAft>
              <a:defRPr>
                <a:solidFill>
                  <a:schemeClr val="tx1"/>
                </a:solidFill>
                <a:latin typeface="Calibri" panose="020F0502020204030204" pitchFamily="34" charset="0"/>
              </a:defRPr>
            </a:lvl7pPr>
            <a:lvl8pPr marL="2410867" indent="-160724" eaLnBrk="0" fontAlgn="base" hangingPunct="0">
              <a:spcBef>
                <a:spcPct val="0"/>
              </a:spcBef>
              <a:spcAft>
                <a:spcPct val="0"/>
              </a:spcAft>
              <a:defRPr>
                <a:solidFill>
                  <a:schemeClr val="tx1"/>
                </a:solidFill>
                <a:latin typeface="Calibri" panose="020F0502020204030204" pitchFamily="34" charset="0"/>
              </a:defRPr>
            </a:lvl8pPr>
            <a:lvl9pPr marL="2732315" indent="-160724"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42898" rtl="0" eaLnBrk="1" fontAlgn="base" latinLnBrk="0" hangingPunct="1">
              <a:lnSpc>
                <a:spcPct val="100000"/>
              </a:lnSpc>
              <a:spcBef>
                <a:spcPct val="0"/>
              </a:spcBef>
              <a:spcAft>
                <a:spcPct val="0"/>
              </a:spcAft>
              <a:buClrTx/>
              <a:buSzTx/>
              <a:buFontTx/>
              <a:buNone/>
              <a:tabLst/>
              <a:defRPr/>
            </a:pPr>
            <a:fld id="{A41363A7-763F-4D22-BFAB-19AAD9264A8D}" type="slidenum">
              <a:rPr kumimoji="0" lang="en-US" altLang="en-US" sz="1266"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42898" rtl="0" eaLnBrk="1" fontAlgn="base" latinLnBrk="0" hangingPunct="1">
                <a:lnSpc>
                  <a:spcPct val="100000"/>
                </a:lnSpc>
                <a:spcBef>
                  <a:spcPct val="0"/>
                </a:spcBef>
                <a:spcAft>
                  <a:spcPct val="0"/>
                </a:spcAft>
                <a:buClrTx/>
                <a:buSzTx/>
                <a:buFontTx/>
                <a:buNone/>
                <a:tabLst/>
                <a:defRPr/>
              </a:pPr>
              <a:t>59</a:t>
            </a:fld>
            <a:endParaRPr kumimoji="0" lang="en-US" altLang="en-US" sz="1266"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2" name="Rectangle 1"/>
          <p:cNvSpPr/>
          <p:nvPr/>
        </p:nvSpPr>
        <p:spPr>
          <a:xfrm>
            <a:off x="2299985" y="1291252"/>
            <a:ext cx="9641805" cy="3831113"/>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GB" sz="1700" b="1"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Purpose: </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To execute the Department’s mandate to safeguard the health and safety of mine employees, nearby communities and people affected by mining activities</a:t>
            </a:r>
          </a:p>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ZA" sz="17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GB" sz="17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 </a:t>
            </a:r>
            <a:endParaRPr kumimoji="0" lang="en-ZA" sz="17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GB" sz="1700" b="1"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Functions: </a:t>
            </a:r>
            <a:endParaRPr kumimoji="0" lang="en-ZA" sz="1700" b="1"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endParaRPr>
          </a:p>
          <a:p>
            <a:pPr marL="369029" marR="0" lvl="0" indent="-369029" algn="just" defTabSz="914400" rtl="0" eaLnBrk="1" fontAlgn="auto" latinLnBrk="0" hangingPunct="1">
              <a:lnSpc>
                <a:spcPct val="115000"/>
              </a:lnSpc>
              <a:spcBef>
                <a:spcPts val="646"/>
              </a:spcBef>
              <a:spcAft>
                <a:spcPts val="0"/>
              </a:spcAft>
              <a:buClrTx/>
              <a:buSzTx/>
              <a:buFont typeface="Symbol" panose="05050102010706020507" pitchFamily="18" charset="2"/>
              <a:buChar char=""/>
              <a:tabLst/>
              <a:defRPr/>
            </a:pPr>
            <a:r>
              <a:rPr kumimoji="0" lang="en-US" sz="1407"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Promote health and safety</a:t>
            </a:r>
          </a:p>
          <a:p>
            <a:pPr marL="369029" marR="0" lvl="0" indent="-369029" algn="just" defTabSz="914400" rtl="0" eaLnBrk="1" fontAlgn="auto" latinLnBrk="0" hangingPunct="1">
              <a:lnSpc>
                <a:spcPct val="115000"/>
              </a:lnSpc>
              <a:spcBef>
                <a:spcPts val="646"/>
              </a:spcBef>
              <a:spcAft>
                <a:spcPts val="0"/>
              </a:spcAft>
              <a:buClrTx/>
              <a:buSzTx/>
              <a:buFont typeface="Symbol" panose="05050102010706020507" pitchFamily="18" charset="2"/>
              <a:buChar char=""/>
              <a:tabLst/>
              <a:defRPr/>
            </a:pPr>
            <a:r>
              <a:rPr kumimoji="0" lang="en-US" sz="1407"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Contribute to skills development and transformation</a:t>
            </a:r>
          </a:p>
          <a:p>
            <a:pPr marL="369029" marR="0" lvl="0" indent="-369029" algn="just" defTabSz="914400" rtl="0" eaLnBrk="1" fontAlgn="auto" latinLnBrk="0" hangingPunct="1">
              <a:lnSpc>
                <a:spcPct val="115000"/>
              </a:lnSpc>
              <a:spcBef>
                <a:spcPts val="646"/>
              </a:spcBef>
              <a:spcAft>
                <a:spcPts val="0"/>
              </a:spcAft>
              <a:buClrTx/>
              <a:buSzTx/>
              <a:buFont typeface="Symbol" panose="05050102010706020507" pitchFamily="18" charset="2"/>
              <a:buChar char=""/>
              <a:tabLst/>
              <a:defRPr/>
            </a:pPr>
            <a:r>
              <a:rPr kumimoji="0" lang="en-US" sz="1407"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Implement service level agreements (SLAs)</a:t>
            </a:r>
          </a:p>
          <a:p>
            <a:pPr marL="369029" marR="0" lvl="0" indent="-369029" algn="just" defTabSz="914400" rtl="0" eaLnBrk="1" fontAlgn="auto" latinLnBrk="0" hangingPunct="1">
              <a:lnSpc>
                <a:spcPct val="115000"/>
              </a:lnSpc>
              <a:spcBef>
                <a:spcPts val="646"/>
              </a:spcBef>
              <a:spcAft>
                <a:spcPts val="0"/>
              </a:spcAft>
              <a:buClrTx/>
              <a:buSzTx/>
              <a:buFont typeface="Symbol" panose="05050102010706020507" pitchFamily="18" charset="2"/>
              <a:buChar char=""/>
              <a:tabLst/>
              <a:defRPr/>
            </a:pPr>
            <a:r>
              <a:rPr kumimoji="0" lang="en-US" sz="1407"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Develop and review internal processes</a:t>
            </a:r>
          </a:p>
          <a:p>
            <a:pPr marL="369029" marR="0" lvl="0" indent="-369029" algn="just" defTabSz="914400" rtl="0" eaLnBrk="1" fontAlgn="auto" latinLnBrk="0" hangingPunct="1">
              <a:lnSpc>
                <a:spcPct val="115000"/>
              </a:lnSpc>
              <a:spcBef>
                <a:spcPts val="646"/>
              </a:spcBef>
              <a:spcAft>
                <a:spcPts val="0"/>
              </a:spcAft>
              <a:buClrTx/>
              <a:buSzTx/>
              <a:buFont typeface="Symbol" panose="05050102010706020507" pitchFamily="18" charset="2"/>
              <a:buChar char=""/>
              <a:tabLst/>
              <a:defRPr/>
            </a:pPr>
            <a:r>
              <a:rPr kumimoji="0" lang="en-US" sz="1407"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Improve turnaround times</a:t>
            </a:r>
          </a:p>
          <a:p>
            <a:pPr marL="369029" marR="0" lvl="0" indent="-369029" algn="just" defTabSz="914400" rtl="0" eaLnBrk="1" fontAlgn="auto" latinLnBrk="0" hangingPunct="1">
              <a:lnSpc>
                <a:spcPct val="115000"/>
              </a:lnSpc>
              <a:spcBef>
                <a:spcPts val="646"/>
              </a:spcBef>
              <a:spcAft>
                <a:spcPts val="0"/>
              </a:spcAft>
              <a:buClrTx/>
              <a:buSzTx/>
              <a:buFont typeface="Symbol" panose="05050102010706020507" pitchFamily="18" charset="2"/>
              <a:buChar char=""/>
              <a:tabLst/>
              <a:defRPr/>
            </a:pPr>
            <a:r>
              <a:rPr kumimoji="0" lang="en-US" sz="1407"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Promote corporate governance</a:t>
            </a:r>
          </a:p>
        </p:txBody>
      </p:sp>
    </p:spTree>
    <p:extLst>
      <p:ext uri="{BB962C8B-B14F-4D97-AF65-F5344CB8AC3E}">
        <p14:creationId xmlns="" xmlns:p14="http://schemas.microsoft.com/office/powerpoint/2010/main" val="110929783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2353656" y="88488"/>
            <a:ext cx="9838344" cy="452215"/>
          </a:xfrm>
        </p:spPr>
        <p:txBody>
          <a:bodyPr vert="horz" wrap="square" lIns="0" tIns="8930" rIns="0" bIns="0" numCol="1" rtlCol="0" anchor="t" anchorCtr="0" compatLnSpc="1">
            <a:prstTxWarp prst="textNoShape">
              <a:avLst/>
            </a:prstTxWarp>
            <a:spAutoFit/>
          </a:bodyPr>
          <a:lstStyle/>
          <a:p>
            <a:pPr marL="8929">
              <a:spcBef>
                <a:spcPts val="70"/>
              </a:spcBef>
              <a:tabLst>
                <a:tab pos="1921103" algn="l"/>
              </a:tabLst>
              <a:defRPr/>
            </a:pPr>
            <a:r>
              <a:rPr lang="en-ZA" sz="3200" b="1" dirty="0">
                <a:latin typeface="Arial Narrow" panose="020B0606020202030204" pitchFamily="34" charset="0"/>
              </a:rPr>
              <a:t>LEGISLATIVE MANDATE OF </a:t>
            </a:r>
            <a:r>
              <a:rPr sz="3200" b="1" dirty="0">
                <a:latin typeface="Arial Narrow" panose="020B0606020202030204" pitchFamily="34" charset="0"/>
              </a:rPr>
              <a:t>THE </a:t>
            </a:r>
            <a:r>
              <a:rPr lang="en-ZA" sz="3200" b="1" dirty="0">
                <a:latin typeface="Arial Narrow" panose="020B0606020202030204" pitchFamily="34" charset="0"/>
              </a:rPr>
              <a:t>DMRE</a:t>
            </a:r>
            <a:endParaRPr sz="3200" b="1" spc="-3" dirty="0">
              <a:latin typeface="Arial Narrow" panose="020B0606020202030204" pitchFamily="34" charset="0"/>
            </a:endParaRPr>
          </a:p>
        </p:txBody>
      </p:sp>
      <p:sp>
        <p:nvSpPr>
          <p:cNvPr id="36868" name="Slide Number Placeholder 2"/>
          <p:cNvSpPr>
            <a:spLocks noGrp="1"/>
          </p:cNvSpPr>
          <p:nvPr>
            <p:ph type="sldNum" sz="quarter" idx="12"/>
          </p:nvPr>
        </p:nvSpPr>
        <p:spPr bwMode="auto">
          <a:xfrm>
            <a:off x="5934373" y="4166897"/>
            <a:ext cx="1408806" cy="19474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522354" indent="-200905">
              <a:defRPr>
                <a:solidFill>
                  <a:schemeClr val="tx1"/>
                </a:solidFill>
                <a:latin typeface="Calibri" panose="020F0502020204030204" pitchFamily="34" charset="0"/>
              </a:defRPr>
            </a:lvl2pPr>
            <a:lvl3pPr marL="803622" indent="-160724">
              <a:defRPr>
                <a:solidFill>
                  <a:schemeClr val="tx1"/>
                </a:solidFill>
                <a:latin typeface="Calibri" panose="020F0502020204030204" pitchFamily="34" charset="0"/>
              </a:defRPr>
            </a:lvl3pPr>
            <a:lvl4pPr marL="1125071" indent="-160724">
              <a:defRPr>
                <a:solidFill>
                  <a:schemeClr val="tx1"/>
                </a:solidFill>
                <a:latin typeface="Calibri" panose="020F0502020204030204" pitchFamily="34" charset="0"/>
              </a:defRPr>
            </a:lvl4pPr>
            <a:lvl5pPr marL="1446519" indent="-160724">
              <a:defRPr>
                <a:solidFill>
                  <a:schemeClr val="tx1"/>
                </a:solidFill>
                <a:latin typeface="Calibri" panose="020F0502020204030204" pitchFamily="34" charset="0"/>
              </a:defRPr>
            </a:lvl5pPr>
            <a:lvl6pPr marL="1767968" indent="-160724" eaLnBrk="0" fontAlgn="base" hangingPunct="0">
              <a:spcBef>
                <a:spcPct val="0"/>
              </a:spcBef>
              <a:spcAft>
                <a:spcPct val="0"/>
              </a:spcAft>
              <a:defRPr>
                <a:solidFill>
                  <a:schemeClr val="tx1"/>
                </a:solidFill>
                <a:latin typeface="Calibri" panose="020F0502020204030204" pitchFamily="34" charset="0"/>
              </a:defRPr>
            </a:lvl6pPr>
            <a:lvl7pPr marL="2089418" indent="-160724" eaLnBrk="0" fontAlgn="base" hangingPunct="0">
              <a:spcBef>
                <a:spcPct val="0"/>
              </a:spcBef>
              <a:spcAft>
                <a:spcPct val="0"/>
              </a:spcAft>
              <a:defRPr>
                <a:solidFill>
                  <a:schemeClr val="tx1"/>
                </a:solidFill>
                <a:latin typeface="Calibri" panose="020F0502020204030204" pitchFamily="34" charset="0"/>
              </a:defRPr>
            </a:lvl7pPr>
            <a:lvl8pPr marL="2410867" indent="-160724" eaLnBrk="0" fontAlgn="base" hangingPunct="0">
              <a:spcBef>
                <a:spcPct val="0"/>
              </a:spcBef>
              <a:spcAft>
                <a:spcPct val="0"/>
              </a:spcAft>
              <a:defRPr>
                <a:solidFill>
                  <a:schemeClr val="tx1"/>
                </a:solidFill>
                <a:latin typeface="Calibri" panose="020F0502020204030204" pitchFamily="34" charset="0"/>
              </a:defRPr>
            </a:lvl8pPr>
            <a:lvl9pPr marL="2732315" indent="-160724" eaLnBrk="0" fontAlgn="base" hangingPunct="0">
              <a:spcBef>
                <a:spcPct val="0"/>
              </a:spcBef>
              <a:spcAft>
                <a:spcPct val="0"/>
              </a:spcAft>
              <a:defRPr>
                <a:solidFill>
                  <a:schemeClr val="tx1"/>
                </a:solidFill>
                <a:latin typeface="Calibri" panose="020F0502020204030204" pitchFamily="34" charset="0"/>
              </a:defRPr>
            </a:lvl9pPr>
          </a:lstStyle>
          <a:p>
            <a:pPr defTabSz="642898" fontAlgn="base">
              <a:spcBef>
                <a:spcPct val="0"/>
              </a:spcBef>
              <a:spcAft>
                <a:spcPct val="0"/>
              </a:spcAft>
              <a:defRPr/>
            </a:pPr>
            <a:fld id="{319D17F0-40A5-4D4D-99CB-61C5518F0232}" type="slidenum">
              <a:rPr lang="en-US" altLang="en-US" sz="1266">
                <a:solidFill>
                  <a:srgbClr val="898989"/>
                </a:solidFill>
              </a:rPr>
              <a:pPr defTabSz="642898" fontAlgn="base">
                <a:spcBef>
                  <a:spcPct val="0"/>
                </a:spcBef>
                <a:spcAft>
                  <a:spcPct val="0"/>
                </a:spcAft>
                <a:defRPr/>
              </a:pPr>
              <a:t>6</a:t>
            </a:fld>
            <a:endParaRPr lang="en-US" altLang="en-US" sz="1266">
              <a:solidFill>
                <a:srgbClr val="898989"/>
              </a:solidFill>
            </a:endParaRPr>
          </a:p>
        </p:txBody>
      </p:sp>
      <p:sp>
        <p:nvSpPr>
          <p:cNvPr id="36867" name="object 3"/>
          <p:cNvSpPr txBox="1">
            <a:spLocks noChangeArrowheads="1"/>
          </p:cNvSpPr>
          <p:nvPr/>
        </p:nvSpPr>
        <p:spPr bwMode="auto">
          <a:xfrm>
            <a:off x="2353656" y="938905"/>
            <a:ext cx="9695776" cy="5285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98227" rIns="0" bIns="0">
            <a:spAutoFit/>
          </a:bodyPr>
          <a:lstStyle>
            <a:lvl1pPr marL="3556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382697" indent="-369029" defTabSz="872137">
              <a:defRPr/>
            </a:pPr>
            <a:r>
              <a:rPr lang="en-GB" sz="1700" b="1" dirty="0">
                <a:solidFill>
                  <a:prstClr val="black"/>
                </a:solidFill>
                <a:latin typeface="Arial Narrow" panose="020B0606020202030204" pitchFamily="34" charset="0"/>
                <a:ea typeface="Calibri" panose="020F0502020204030204" pitchFamily="34" charset="0"/>
                <a:cs typeface="Tahoma" panose="020B0604030504040204" pitchFamily="34" charset="0"/>
              </a:rPr>
              <a:t>Pieces of   Legislation  governing   the work of the DMRE are</a:t>
            </a:r>
            <a:r>
              <a:rPr lang="en-GB" sz="1700" dirty="0">
                <a:solidFill>
                  <a:prstClr val="black"/>
                </a:solidFill>
                <a:latin typeface="Arial Narrow" panose="020B0606020202030204" pitchFamily="34" charset="0"/>
                <a:ea typeface="Calibri" panose="020F0502020204030204" pitchFamily="34" charset="0"/>
                <a:cs typeface="Tahoma" panose="020B0604030504040204" pitchFamily="34" charset="0"/>
              </a:rPr>
              <a:t>: </a:t>
            </a:r>
            <a:endParaRPr lang="en-ZA" sz="17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a:p>
            <a:pPr marL="369029" indent="-369029" defTabSz="872137">
              <a:spcBef>
                <a:spcPts val="646"/>
              </a:spcBef>
              <a:buFont typeface="Symbol" panose="05050102010706020507" pitchFamily="18" charset="2"/>
              <a:buChar char=""/>
              <a:defRPr/>
            </a:pPr>
            <a:r>
              <a:rPr lang="en-GB" sz="1700" dirty="0">
                <a:solidFill>
                  <a:srgbClr val="000000"/>
                </a:solidFill>
                <a:latin typeface="Arial Narrow" panose="020B0606020202030204" pitchFamily="34" charset="0"/>
                <a:ea typeface="Times New Roman" panose="02020603050405020304" pitchFamily="18" charset="0"/>
                <a:cs typeface="Tahoma" panose="020B0604030504040204" pitchFamily="34" charset="0"/>
              </a:rPr>
              <a:t>National Energy Act, 2008 (Act No. 34 of 2008)</a:t>
            </a:r>
            <a:endParaRPr lang="en-ZA" sz="17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endParaRPr>
          </a:p>
          <a:p>
            <a:pPr marL="369029" indent="-369029" defTabSz="872137">
              <a:spcBef>
                <a:spcPts val="646"/>
              </a:spcBef>
              <a:buFont typeface="Symbol" panose="05050102010706020507" pitchFamily="18" charset="2"/>
              <a:buChar char=""/>
              <a:defRPr/>
            </a:pPr>
            <a:r>
              <a:rPr lang="en-GB" sz="1700" dirty="0">
                <a:solidFill>
                  <a:srgbClr val="000000"/>
                </a:solidFill>
                <a:latin typeface="Arial Narrow" panose="020B0606020202030204" pitchFamily="34" charset="0"/>
                <a:ea typeface="Times New Roman" panose="02020603050405020304" pitchFamily="18" charset="0"/>
                <a:cs typeface="Tahoma" panose="020B0604030504040204" pitchFamily="34" charset="0"/>
              </a:rPr>
              <a:t>Electricity Regulation Act, 2006 (Act No. 4 of 2006), as amended</a:t>
            </a:r>
            <a:endParaRPr lang="en-ZA" sz="17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endParaRPr>
          </a:p>
          <a:p>
            <a:pPr marL="369029" indent="-369029" defTabSz="872137">
              <a:spcBef>
                <a:spcPts val="646"/>
              </a:spcBef>
              <a:buFont typeface="Symbol" panose="05050102010706020507" pitchFamily="18" charset="2"/>
              <a:buChar char=""/>
              <a:defRPr/>
            </a:pPr>
            <a:r>
              <a:rPr lang="en-GB" sz="1700" dirty="0">
                <a:solidFill>
                  <a:srgbClr val="000000"/>
                </a:solidFill>
                <a:latin typeface="Arial Narrow" panose="020B0606020202030204" pitchFamily="34" charset="0"/>
                <a:ea typeface="Times New Roman" panose="02020603050405020304" pitchFamily="18" charset="0"/>
                <a:cs typeface="Tahoma" panose="020B0604030504040204" pitchFamily="34" charset="0"/>
              </a:rPr>
              <a:t>Petroleum Products Act, 1977 (Act No. 120 of 1977), as amended</a:t>
            </a:r>
            <a:endParaRPr lang="en-ZA" sz="17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endParaRPr>
          </a:p>
          <a:p>
            <a:pPr marL="369029" indent="-369029" defTabSz="872137">
              <a:spcBef>
                <a:spcPts val="646"/>
              </a:spcBef>
              <a:buFont typeface="Symbol" panose="05050102010706020507" pitchFamily="18" charset="2"/>
              <a:buChar char=""/>
              <a:defRPr/>
            </a:pPr>
            <a:r>
              <a:rPr lang="en-GB" sz="1700" dirty="0">
                <a:solidFill>
                  <a:srgbClr val="000000"/>
                </a:solidFill>
                <a:latin typeface="Arial Narrow" panose="020B0606020202030204" pitchFamily="34" charset="0"/>
                <a:ea typeface="Times New Roman" panose="02020603050405020304" pitchFamily="18" charset="0"/>
                <a:cs typeface="Tahoma" panose="020B0604030504040204" pitchFamily="34" charset="0"/>
              </a:rPr>
              <a:t>Central Energy Fund Act, 1977 (Act No. 38 of 1977), as amended</a:t>
            </a:r>
            <a:endParaRPr lang="en-ZA" sz="17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endParaRPr>
          </a:p>
          <a:p>
            <a:pPr marL="369029" indent="-369029" defTabSz="872137">
              <a:spcBef>
                <a:spcPts val="646"/>
              </a:spcBef>
              <a:buFont typeface="Symbol" panose="05050102010706020507" pitchFamily="18" charset="2"/>
              <a:buChar char=""/>
              <a:defRPr/>
            </a:pPr>
            <a:r>
              <a:rPr lang="en-GB" sz="1700" dirty="0">
                <a:solidFill>
                  <a:srgbClr val="000000"/>
                </a:solidFill>
                <a:latin typeface="Arial Narrow" panose="020B0606020202030204" pitchFamily="34" charset="0"/>
                <a:ea typeface="Times New Roman" panose="02020603050405020304" pitchFamily="18" charset="0"/>
                <a:cs typeface="Tahoma" panose="020B0604030504040204" pitchFamily="34" charset="0"/>
              </a:rPr>
              <a:t>Nuclear Energy Act, 1999 (Act No. 46 of 1999)</a:t>
            </a:r>
            <a:endParaRPr lang="en-ZA" sz="17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endParaRPr>
          </a:p>
          <a:p>
            <a:pPr marL="369029" indent="-369029" defTabSz="872137">
              <a:spcBef>
                <a:spcPts val="646"/>
              </a:spcBef>
              <a:buFont typeface="Symbol" panose="05050102010706020507" pitchFamily="18" charset="2"/>
              <a:buChar char=""/>
              <a:defRPr/>
            </a:pPr>
            <a:r>
              <a:rPr lang="en-GB" sz="1700" dirty="0">
                <a:solidFill>
                  <a:srgbClr val="000000"/>
                </a:solidFill>
                <a:latin typeface="Arial Narrow" panose="020B0606020202030204" pitchFamily="34" charset="0"/>
                <a:ea typeface="Times New Roman" panose="02020603050405020304" pitchFamily="18" charset="0"/>
                <a:cs typeface="Tahoma" panose="020B0604030504040204" pitchFamily="34" charset="0"/>
              </a:rPr>
              <a:t>National Nuclear Regulatory Act, 1999 (Act No. 47 of 1999)</a:t>
            </a:r>
            <a:endParaRPr lang="en-ZA" sz="17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endParaRPr>
          </a:p>
          <a:p>
            <a:pPr marL="369029" indent="-369029" defTabSz="872137">
              <a:spcBef>
                <a:spcPts val="646"/>
              </a:spcBef>
              <a:buFont typeface="Symbol" panose="05050102010706020507" pitchFamily="18" charset="2"/>
              <a:buChar char=""/>
              <a:defRPr/>
            </a:pPr>
            <a:r>
              <a:rPr lang="en-GB" sz="1700" dirty="0">
                <a:solidFill>
                  <a:srgbClr val="000000"/>
                </a:solidFill>
                <a:latin typeface="Arial Narrow" panose="020B0606020202030204" pitchFamily="34" charset="0"/>
                <a:ea typeface="Times New Roman" panose="02020603050405020304" pitchFamily="18" charset="0"/>
                <a:cs typeface="Tahoma" panose="020B0604030504040204" pitchFamily="34" charset="0"/>
              </a:rPr>
              <a:t>National Radioactive Waste Disposal Institute Act, 2008 (Act No. 53 of 2008)</a:t>
            </a:r>
            <a:endParaRPr lang="en-ZA" sz="17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endParaRPr>
          </a:p>
          <a:p>
            <a:pPr marL="369029" indent="-369029" defTabSz="872137">
              <a:spcBef>
                <a:spcPts val="646"/>
              </a:spcBef>
              <a:buFont typeface="Symbol" panose="05050102010706020507" pitchFamily="18" charset="2"/>
              <a:buChar char=""/>
              <a:defRPr/>
            </a:pPr>
            <a:r>
              <a:rPr lang="en-GB" sz="1700" dirty="0">
                <a:solidFill>
                  <a:srgbClr val="000000"/>
                </a:solidFill>
                <a:latin typeface="Arial Narrow" panose="020B0606020202030204" pitchFamily="34" charset="0"/>
                <a:ea typeface="Times New Roman" panose="02020603050405020304" pitchFamily="18" charset="0"/>
                <a:cs typeface="Tahoma" panose="020B0604030504040204" pitchFamily="34" charset="0"/>
              </a:rPr>
              <a:t>Petroleum Pipelines Act, 2003 (Act No. 60 of 2003)</a:t>
            </a:r>
            <a:endParaRPr lang="en-ZA" sz="17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endParaRPr>
          </a:p>
          <a:p>
            <a:pPr marL="369029" indent="-369029" defTabSz="872137">
              <a:spcBef>
                <a:spcPts val="646"/>
              </a:spcBef>
              <a:buFont typeface="Symbol" panose="05050102010706020507" pitchFamily="18" charset="2"/>
              <a:buChar char=""/>
              <a:defRPr/>
            </a:pPr>
            <a:r>
              <a:rPr lang="en-GB" sz="1700" dirty="0">
                <a:solidFill>
                  <a:srgbClr val="000000"/>
                </a:solidFill>
                <a:latin typeface="Arial Narrow" panose="020B0606020202030204" pitchFamily="34" charset="0"/>
                <a:ea typeface="Times New Roman" panose="02020603050405020304" pitchFamily="18" charset="0"/>
                <a:cs typeface="Tahoma" panose="020B0604030504040204" pitchFamily="34" charset="0"/>
              </a:rPr>
              <a:t>Petroleum Pipelines Levies Act, 2004 (Act No. 28 of 2004)</a:t>
            </a:r>
            <a:endParaRPr lang="en-ZA" sz="17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endParaRPr>
          </a:p>
          <a:p>
            <a:pPr marL="369029" indent="-369029" defTabSz="872137">
              <a:spcBef>
                <a:spcPts val="646"/>
              </a:spcBef>
              <a:buFont typeface="Symbol" panose="05050102010706020507" pitchFamily="18" charset="2"/>
              <a:buChar char=""/>
              <a:defRPr/>
            </a:pPr>
            <a:r>
              <a:rPr lang="en-GB" sz="1700" dirty="0">
                <a:solidFill>
                  <a:srgbClr val="000000"/>
                </a:solidFill>
                <a:latin typeface="Arial Narrow" panose="020B0606020202030204" pitchFamily="34" charset="0"/>
                <a:ea typeface="Times New Roman" panose="02020603050405020304" pitchFamily="18" charset="0"/>
                <a:cs typeface="Tahoma" panose="020B0604030504040204" pitchFamily="34" charset="0"/>
              </a:rPr>
              <a:t>Gas Act, 2001 (Act No. 48 of 2001)</a:t>
            </a:r>
            <a:endParaRPr lang="en-ZA" sz="17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endParaRPr>
          </a:p>
          <a:p>
            <a:pPr marL="369029" indent="-369029" defTabSz="872137">
              <a:spcBef>
                <a:spcPts val="646"/>
              </a:spcBef>
              <a:buFont typeface="Symbol" panose="05050102010706020507" pitchFamily="18" charset="2"/>
              <a:buChar char=""/>
              <a:defRPr/>
            </a:pPr>
            <a:r>
              <a:rPr lang="en-GB" sz="1700" dirty="0">
                <a:solidFill>
                  <a:srgbClr val="000000"/>
                </a:solidFill>
                <a:latin typeface="Arial Narrow" panose="020B0606020202030204" pitchFamily="34" charset="0"/>
                <a:ea typeface="Times New Roman" panose="02020603050405020304" pitchFamily="18" charset="0"/>
                <a:cs typeface="Tahoma" panose="020B0604030504040204" pitchFamily="34" charset="0"/>
              </a:rPr>
              <a:t>Gas Regulator Levies Act, 2002 (Act No. 75 of 2002)</a:t>
            </a:r>
            <a:endParaRPr lang="en-ZA" sz="17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endParaRPr>
          </a:p>
          <a:p>
            <a:pPr marL="369029" indent="-369029" defTabSz="872137">
              <a:spcBef>
                <a:spcPts val="646"/>
              </a:spcBef>
              <a:buFont typeface="Symbol" panose="05050102010706020507" pitchFamily="18" charset="2"/>
              <a:buChar char=""/>
              <a:defRPr/>
            </a:pPr>
            <a:r>
              <a:rPr lang="en-GB" sz="1700" dirty="0">
                <a:solidFill>
                  <a:srgbClr val="000000"/>
                </a:solidFill>
                <a:latin typeface="Arial Narrow" panose="020B0606020202030204" pitchFamily="34" charset="0"/>
                <a:ea typeface="Times New Roman" panose="02020603050405020304" pitchFamily="18" charset="0"/>
                <a:cs typeface="Tahoma" panose="020B0604030504040204" pitchFamily="34" charset="0"/>
              </a:rPr>
              <a:t>National Energy Regulator Act, 2004 (Act No. 40 of 2004)</a:t>
            </a:r>
            <a:endParaRPr lang="en-ZA" sz="17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endParaRPr>
          </a:p>
          <a:p>
            <a:pPr marL="369029" indent="-369029" defTabSz="872137">
              <a:spcBef>
                <a:spcPts val="646"/>
              </a:spcBef>
              <a:buFont typeface="Symbol" panose="05050102010706020507" pitchFamily="18" charset="2"/>
              <a:buChar char=""/>
              <a:defRPr/>
            </a:pPr>
            <a:r>
              <a:rPr lang="en-GB" sz="1700" dirty="0">
                <a:solidFill>
                  <a:srgbClr val="000000"/>
                </a:solidFill>
                <a:latin typeface="Arial Narrow" panose="020B0606020202030204" pitchFamily="34" charset="0"/>
                <a:ea typeface="Times New Roman" panose="02020603050405020304" pitchFamily="18" charset="0"/>
                <a:cs typeface="Tahoma" panose="020B0604030504040204" pitchFamily="34" charset="0"/>
              </a:rPr>
              <a:t>Abolition of the National Energy Council Act, 1991 (Act 95 of 1991)</a:t>
            </a:r>
            <a:endParaRPr lang="en-ZA" sz="17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endParaRPr>
          </a:p>
          <a:p>
            <a:pPr marL="382697" indent="-369029" defTabSz="872137">
              <a:defRPr/>
            </a:pPr>
            <a:r>
              <a:rPr lang="en-ZA" sz="1700" dirty="0">
                <a:solidFill>
                  <a:prstClr val="black"/>
                </a:solidFill>
                <a:latin typeface="Arial Narrow" panose="020B0606020202030204" pitchFamily="34" charset="0"/>
                <a:ea typeface="Calibri" panose="020F0502020204030204" pitchFamily="34" charset="0"/>
                <a:cs typeface="Tahoma" panose="020B0604030504040204" pitchFamily="34" charset="0"/>
              </a:rPr>
              <a:t> </a:t>
            </a:r>
          </a:p>
          <a:p>
            <a:pPr marL="382697" indent="-369029" defTabSz="872137">
              <a:defRPr/>
            </a:pPr>
            <a:endParaRPr lang="en-ZA" sz="17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061884833"/>
      </p:ext>
    </p:extLst>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object 2"/>
          <p:cNvSpPr>
            <a:spLocks noGrp="1"/>
          </p:cNvSpPr>
          <p:nvPr>
            <p:ph type="title"/>
          </p:nvPr>
        </p:nvSpPr>
        <p:spPr>
          <a:xfrm>
            <a:off x="2108060" y="-122069"/>
            <a:ext cx="9488195" cy="1781810"/>
          </a:xfrm>
        </p:spPr>
        <p:txBody>
          <a:bodyPr vert="horz" wrap="square" lIns="0" tIns="8930" rIns="0" bIns="0" numCol="1" rtlCol="0" anchor="t" anchorCtr="0" compatLnSpc="1">
            <a:prstTxWarp prst="textNoShape">
              <a:avLst/>
            </a:prstTxWarp>
            <a:spAutoFit/>
          </a:bodyPr>
          <a:lstStyle/>
          <a:p>
            <a:pPr marL="8929" algn="ctr">
              <a:spcBef>
                <a:spcPts val="70"/>
              </a:spcBef>
            </a:pPr>
            <a:r>
              <a:rPr lang="en-US" altLang="en-US" sz="3200" b="1" dirty="0">
                <a:latin typeface="Arial Narrow" panose="020B0606020202030204" pitchFamily="34" charset="0"/>
                <a:ea typeface="Century Gothic" panose="020B0502020202020204" pitchFamily="34" charset="0"/>
                <a:cs typeface="Century Gothic" panose="020B0502020202020204" pitchFamily="34" charset="0"/>
              </a:rPr>
              <a:t/>
            </a:r>
            <a:br>
              <a:rPr lang="en-US" altLang="en-US" sz="3200" b="1" dirty="0">
                <a:latin typeface="Arial Narrow" panose="020B0606020202030204" pitchFamily="34" charset="0"/>
                <a:ea typeface="Century Gothic" panose="020B0502020202020204" pitchFamily="34" charset="0"/>
                <a:cs typeface="Century Gothic" panose="020B0502020202020204" pitchFamily="34" charset="0"/>
              </a:rPr>
            </a:br>
            <a:r>
              <a:rPr lang="en-US" altLang="en-US" sz="3200" b="1" dirty="0">
                <a:latin typeface="Arial Narrow" panose="020B0606020202030204" pitchFamily="34" charset="0"/>
                <a:ea typeface="Century Gothic" panose="020B0502020202020204" pitchFamily="34" charset="0"/>
                <a:cs typeface="Century Gothic" panose="020B0502020202020204" pitchFamily="34" charset="0"/>
              </a:rPr>
              <a:t>Strategic linkages to key national frameworks including MTSF and ERRP</a:t>
            </a:r>
            <a:br>
              <a:rPr lang="en-US" altLang="en-US" sz="3200" b="1" dirty="0">
                <a:latin typeface="Arial Narrow" panose="020B0606020202030204" pitchFamily="34" charset="0"/>
                <a:ea typeface="Century Gothic" panose="020B0502020202020204" pitchFamily="34" charset="0"/>
                <a:cs typeface="Century Gothic" panose="020B0502020202020204" pitchFamily="34" charset="0"/>
              </a:rPr>
            </a:br>
            <a:r>
              <a:rPr lang="en-ZA" altLang="en-US" sz="3200" b="1" dirty="0">
                <a:latin typeface="Arial Narrow" panose="020B0606020202030204" pitchFamily="34" charset="0"/>
                <a:ea typeface="Century Gothic" panose="020B0502020202020204" pitchFamily="34" charset="0"/>
                <a:cs typeface="Century Gothic" panose="020B0502020202020204" pitchFamily="34" charset="0"/>
              </a:rPr>
              <a:t> </a:t>
            </a:r>
            <a:endParaRPr lang="en-US" altLang="en-US" sz="3200" b="1" dirty="0">
              <a:latin typeface="Arial Narrow" panose="020B0606020202030204" pitchFamily="34" charset="0"/>
              <a:ea typeface="Century Gothic" panose="020B0502020202020204" pitchFamily="34" charset="0"/>
              <a:cs typeface="Century Gothic" panose="020B0502020202020204" pitchFamily="34" charset="0"/>
            </a:endParaRPr>
          </a:p>
        </p:txBody>
      </p:sp>
      <p:sp>
        <p:nvSpPr>
          <p:cNvPr id="55300" name="Slide Number Placeholder 1"/>
          <p:cNvSpPr>
            <a:spLocks noGrp="1"/>
          </p:cNvSpPr>
          <p:nvPr>
            <p:ph type="sldNum" sz="quarter" idx="12"/>
          </p:nvPr>
        </p:nvSpPr>
        <p:spPr bwMode="auto">
          <a:xfrm>
            <a:off x="5934373" y="4166897"/>
            <a:ext cx="1408806" cy="19474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522354" indent="-200905">
              <a:defRPr>
                <a:solidFill>
                  <a:schemeClr val="tx1"/>
                </a:solidFill>
                <a:latin typeface="Calibri" panose="020F0502020204030204" pitchFamily="34" charset="0"/>
              </a:defRPr>
            </a:lvl2pPr>
            <a:lvl3pPr marL="803622" indent="-160724">
              <a:defRPr>
                <a:solidFill>
                  <a:schemeClr val="tx1"/>
                </a:solidFill>
                <a:latin typeface="Calibri" panose="020F0502020204030204" pitchFamily="34" charset="0"/>
              </a:defRPr>
            </a:lvl3pPr>
            <a:lvl4pPr marL="1125071" indent="-160724">
              <a:defRPr>
                <a:solidFill>
                  <a:schemeClr val="tx1"/>
                </a:solidFill>
                <a:latin typeface="Calibri" panose="020F0502020204030204" pitchFamily="34" charset="0"/>
              </a:defRPr>
            </a:lvl4pPr>
            <a:lvl5pPr marL="1446519" indent="-160724">
              <a:defRPr>
                <a:solidFill>
                  <a:schemeClr val="tx1"/>
                </a:solidFill>
                <a:latin typeface="Calibri" panose="020F0502020204030204" pitchFamily="34" charset="0"/>
              </a:defRPr>
            </a:lvl5pPr>
            <a:lvl6pPr marL="1767968" indent="-160724" eaLnBrk="0" fontAlgn="base" hangingPunct="0">
              <a:spcBef>
                <a:spcPct val="0"/>
              </a:spcBef>
              <a:spcAft>
                <a:spcPct val="0"/>
              </a:spcAft>
              <a:defRPr>
                <a:solidFill>
                  <a:schemeClr val="tx1"/>
                </a:solidFill>
                <a:latin typeface="Calibri" panose="020F0502020204030204" pitchFamily="34" charset="0"/>
              </a:defRPr>
            </a:lvl6pPr>
            <a:lvl7pPr marL="2089418" indent="-160724" eaLnBrk="0" fontAlgn="base" hangingPunct="0">
              <a:spcBef>
                <a:spcPct val="0"/>
              </a:spcBef>
              <a:spcAft>
                <a:spcPct val="0"/>
              </a:spcAft>
              <a:defRPr>
                <a:solidFill>
                  <a:schemeClr val="tx1"/>
                </a:solidFill>
                <a:latin typeface="Calibri" panose="020F0502020204030204" pitchFamily="34" charset="0"/>
              </a:defRPr>
            </a:lvl7pPr>
            <a:lvl8pPr marL="2410867" indent="-160724" eaLnBrk="0" fontAlgn="base" hangingPunct="0">
              <a:spcBef>
                <a:spcPct val="0"/>
              </a:spcBef>
              <a:spcAft>
                <a:spcPct val="0"/>
              </a:spcAft>
              <a:defRPr>
                <a:solidFill>
                  <a:schemeClr val="tx1"/>
                </a:solidFill>
                <a:latin typeface="Calibri" panose="020F0502020204030204" pitchFamily="34" charset="0"/>
              </a:defRPr>
            </a:lvl8pPr>
            <a:lvl9pPr marL="2732315" indent="-160724"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42898" rtl="0" eaLnBrk="1" fontAlgn="base" latinLnBrk="0" hangingPunct="1">
              <a:lnSpc>
                <a:spcPct val="100000"/>
              </a:lnSpc>
              <a:spcBef>
                <a:spcPct val="0"/>
              </a:spcBef>
              <a:spcAft>
                <a:spcPct val="0"/>
              </a:spcAft>
              <a:buClrTx/>
              <a:buSzTx/>
              <a:buFontTx/>
              <a:buNone/>
              <a:tabLst/>
              <a:defRPr/>
            </a:pPr>
            <a:fld id="{A41363A7-763F-4D22-BFAB-19AAD9264A8D}" type="slidenum">
              <a:rPr kumimoji="0" lang="en-US" altLang="en-US" sz="1266"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42898" rtl="0" eaLnBrk="1" fontAlgn="base" latinLnBrk="0" hangingPunct="1">
                <a:lnSpc>
                  <a:spcPct val="100000"/>
                </a:lnSpc>
                <a:spcBef>
                  <a:spcPct val="0"/>
                </a:spcBef>
                <a:spcAft>
                  <a:spcPct val="0"/>
                </a:spcAft>
                <a:buClrTx/>
                <a:buSzTx/>
                <a:buFontTx/>
                <a:buNone/>
                <a:tabLst/>
                <a:defRPr/>
              </a:pPr>
              <a:t>60</a:t>
            </a:fld>
            <a:endParaRPr kumimoji="0" lang="en-US" altLang="en-US" sz="1266"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2" name="Rectangle 1"/>
          <p:cNvSpPr/>
          <p:nvPr/>
        </p:nvSpPr>
        <p:spPr>
          <a:xfrm>
            <a:off x="1660114" y="1659742"/>
            <a:ext cx="8548517" cy="319126"/>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ZA" sz="1407"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graphicFrame>
        <p:nvGraphicFramePr>
          <p:cNvPr id="3" name="Table 2">
            <a:extLst>
              <a:ext uri="{FF2B5EF4-FFF2-40B4-BE49-F238E27FC236}">
                <a16:creationId xmlns="" xmlns:a16="http://schemas.microsoft.com/office/drawing/2014/main" id="{E59B396E-B086-4595-8558-D490E02F0823}"/>
              </a:ext>
            </a:extLst>
          </p:cNvPr>
          <p:cNvGraphicFramePr>
            <a:graphicFrameLocks noGrp="1"/>
          </p:cNvGraphicFramePr>
          <p:nvPr>
            <p:extLst>
              <p:ext uri="{D42A27DB-BD31-4B8C-83A1-F6EECF244321}">
                <p14:modId xmlns="" xmlns:p14="http://schemas.microsoft.com/office/powerpoint/2010/main" val="2194083714"/>
              </p:ext>
            </p:extLst>
          </p:nvPr>
        </p:nvGraphicFramePr>
        <p:xfrm>
          <a:off x="1662327" y="1411761"/>
          <a:ext cx="9952897" cy="4034478"/>
        </p:xfrm>
        <a:graphic>
          <a:graphicData uri="http://schemas.openxmlformats.org/drawingml/2006/table">
            <a:tbl>
              <a:tblPr firstRow="1" firstCol="1" bandRow="1"/>
              <a:tblGrid>
                <a:gridCol w="1667651">
                  <a:extLst>
                    <a:ext uri="{9D8B030D-6E8A-4147-A177-3AD203B41FA5}">
                      <a16:colId xmlns="" xmlns:a16="http://schemas.microsoft.com/office/drawing/2014/main" val="3022310758"/>
                    </a:ext>
                  </a:extLst>
                </a:gridCol>
                <a:gridCol w="5374213">
                  <a:extLst>
                    <a:ext uri="{9D8B030D-6E8A-4147-A177-3AD203B41FA5}">
                      <a16:colId xmlns="" xmlns:a16="http://schemas.microsoft.com/office/drawing/2014/main" val="380287797"/>
                    </a:ext>
                  </a:extLst>
                </a:gridCol>
                <a:gridCol w="2911033">
                  <a:extLst>
                    <a:ext uri="{9D8B030D-6E8A-4147-A177-3AD203B41FA5}">
                      <a16:colId xmlns="" xmlns:a16="http://schemas.microsoft.com/office/drawing/2014/main" val="2540616719"/>
                    </a:ext>
                  </a:extLst>
                </a:gridCol>
              </a:tblGrid>
              <a:tr h="249335">
                <a:tc>
                  <a:txBody>
                    <a:bodyPr/>
                    <a:lstStyle/>
                    <a:p>
                      <a:pPr algn="just">
                        <a:spcBef>
                          <a:spcPts val="200"/>
                        </a:spcBef>
                        <a:spcAft>
                          <a:spcPts val="200"/>
                        </a:spcAft>
                      </a:pPr>
                      <a:r>
                        <a:rPr lang="en-US" sz="1200" b="1">
                          <a:effectLst/>
                          <a:latin typeface="Arial" panose="020B0604020202020204" pitchFamily="34" charset="0"/>
                          <a:ea typeface="Calibri" panose="020F0502020204030204" pitchFamily="34" charset="0"/>
                          <a:cs typeface="Arial" panose="020B0604020202020204" pitchFamily="34" charset="0"/>
                        </a:rPr>
                        <a:t>Framework</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7930" marR="7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200" b="1">
                          <a:effectLst/>
                          <a:latin typeface="Arial" panose="020B0604020202020204" pitchFamily="34" charset="0"/>
                          <a:ea typeface="Calibri" panose="020F0502020204030204" pitchFamily="34" charset="0"/>
                          <a:cs typeface="Arial" panose="020B0604020202020204" pitchFamily="34" charset="0"/>
                        </a:rPr>
                        <a:t>Linkage</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7930" marR="7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200" b="1">
                          <a:effectLst/>
                          <a:latin typeface="Arial" panose="020B0604020202020204" pitchFamily="34" charset="0"/>
                          <a:ea typeface="Calibri" panose="020F0502020204030204" pitchFamily="34" charset="0"/>
                          <a:cs typeface="Arial" panose="020B0604020202020204" pitchFamily="34" charset="0"/>
                        </a:rPr>
                        <a:t>Branch outcome</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7930" marR="7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87902367"/>
                  </a:ext>
                </a:extLst>
              </a:tr>
              <a:tr h="823564">
                <a:tc rowSpan="2">
                  <a:txBody>
                    <a:bodyPr/>
                    <a:lstStyle/>
                    <a:p>
                      <a:pPr algn="just">
                        <a:spcBef>
                          <a:spcPts val="200"/>
                        </a:spcBef>
                        <a:spcAft>
                          <a:spcPts val="200"/>
                        </a:spcAft>
                      </a:pPr>
                      <a:r>
                        <a:rPr lang="en-US" sz="1200" b="1" dirty="0">
                          <a:effectLst/>
                          <a:latin typeface="Arial" panose="020B0604020202020204" pitchFamily="34" charset="0"/>
                          <a:ea typeface="Calibri" panose="020F0502020204030204" pitchFamily="34" charset="0"/>
                          <a:cs typeface="Arial" panose="020B0604020202020204" pitchFamily="34" charset="0"/>
                        </a:rPr>
                        <a:t>MTSF</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7930" marR="7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200"/>
                        </a:spcBef>
                        <a:spcAft>
                          <a:spcPts val="200"/>
                        </a:spcAft>
                      </a:pPr>
                      <a:r>
                        <a:rPr lang="en-US" sz="1200" b="1">
                          <a:effectLst/>
                          <a:latin typeface="Arial" panose="020B0604020202020204" pitchFamily="34" charset="0"/>
                          <a:ea typeface="Calibri" panose="020F0502020204030204" pitchFamily="34" charset="0"/>
                          <a:cs typeface="Arial" panose="020B0604020202020204" pitchFamily="34" charset="0"/>
                        </a:rPr>
                        <a:t>Priority 2: </a:t>
                      </a:r>
                      <a:br>
                        <a:rPr lang="en-US" sz="1200" b="1">
                          <a:effectLst/>
                          <a:latin typeface="Arial" panose="020B0604020202020204" pitchFamily="34" charset="0"/>
                          <a:ea typeface="Calibri" panose="020F0502020204030204" pitchFamily="34" charset="0"/>
                          <a:cs typeface="Arial" panose="020B0604020202020204" pitchFamily="34" charset="0"/>
                        </a:rPr>
                      </a:br>
                      <a:r>
                        <a:rPr lang="en-US" sz="1200" b="1">
                          <a:effectLst/>
                          <a:latin typeface="Arial" panose="020B0604020202020204" pitchFamily="34" charset="0"/>
                          <a:ea typeface="Calibri" panose="020F0502020204030204" pitchFamily="34" charset="0"/>
                          <a:cs typeface="Arial" panose="020B0604020202020204" pitchFamily="34" charset="0"/>
                        </a:rPr>
                        <a:t>Economic transformation and job creation</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p>
                      <a:pPr algn="l">
                        <a:spcBef>
                          <a:spcPts val="200"/>
                        </a:spcBef>
                        <a:spcAft>
                          <a:spcPts val="200"/>
                        </a:spcAft>
                      </a:pPr>
                      <a:r>
                        <a:rPr lang="en-US" sz="1200">
                          <a:effectLst/>
                          <a:latin typeface="Arial" panose="020B0604020202020204" pitchFamily="34" charset="0"/>
                          <a:ea typeface="Calibri" panose="020F0502020204030204" pitchFamily="34" charset="0"/>
                          <a:cs typeface="Arial" panose="020B0604020202020204" pitchFamily="34" charset="0"/>
                        </a:rPr>
                        <a:t>Investing for accelerated inclusive growth</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7930" marR="7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Bef>
                          <a:spcPts val="200"/>
                        </a:spcBef>
                        <a:spcAft>
                          <a:spcPts val="200"/>
                        </a:spcAft>
                      </a:pPr>
                      <a:r>
                        <a:rPr lang="en-US" sz="1200" dirty="0">
                          <a:effectLst/>
                          <a:latin typeface="Arial" panose="020B0604020202020204" pitchFamily="34" charset="0"/>
                          <a:ea typeface="Calibri" panose="020F0502020204030204" pitchFamily="34" charset="0"/>
                          <a:cs typeface="Arial" panose="020B0604020202020204" pitchFamily="34" charset="0"/>
                        </a:rPr>
                        <a:t>Improved and streamlined regulatory, service delivery, operational, health and safety processes and collaboration across regulators and relevant role players</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p>
                      <a:pPr algn="l">
                        <a:spcBef>
                          <a:spcPts val="200"/>
                        </a:spcBef>
                        <a:spcAft>
                          <a:spcPts val="20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7930" marR="7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88389240"/>
                  </a:ext>
                </a:extLst>
              </a:tr>
              <a:tr h="899120">
                <a:tc vMerge="1">
                  <a:txBody>
                    <a:bodyPr/>
                    <a:lstStyle/>
                    <a:p>
                      <a:endParaRPr lang="en-ZA"/>
                    </a:p>
                  </a:txBody>
                  <a:tcPr/>
                </a:tc>
                <a:tc>
                  <a:txBody>
                    <a:bodyPr/>
                    <a:lstStyle/>
                    <a:p>
                      <a:pPr algn="l">
                        <a:spcBef>
                          <a:spcPts val="200"/>
                        </a:spcBef>
                        <a:spcAft>
                          <a:spcPts val="200"/>
                        </a:spcAft>
                      </a:pPr>
                      <a:r>
                        <a:rPr lang="en-US" sz="1200" b="1" dirty="0">
                          <a:effectLst/>
                          <a:latin typeface="Arial" panose="020B0604020202020204" pitchFamily="34" charset="0"/>
                          <a:ea typeface="Calibri" panose="020F0502020204030204" pitchFamily="34" charset="0"/>
                          <a:cs typeface="Arial" panose="020B0604020202020204" pitchFamily="34" charset="0"/>
                        </a:rPr>
                        <a:t>Priority 3: </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p>
                      <a:pPr algn="l">
                        <a:spcBef>
                          <a:spcPts val="200"/>
                        </a:spcBef>
                        <a:spcAft>
                          <a:spcPts val="200"/>
                        </a:spcAft>
                      </a:pPr>
                      <a:r>
                        <a:rPr lang="en-US" sz="1200" b="1" dirty="0">
                          <a:effectLst/>
                          <a:latin typeface="Arial" panose="020B0604020202020204" pitchFamily="34" charset="0"/>
                          <a:ea typeface="Calibri" panose="020F0502020204030204" pitchFamily="34" charset="0"/>
                          <a:cs typeface="Arial" panose="020B0604020202020204" pitchFamily="34" charset="0"/>
                        </a:rPr>
                        <a:t>Education, skills and health</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p>
                      <a:pPr algn="l">
                        <a:spcBef>
                          <a:spcPts val="200"/>
                        </a:spcBef>
                        <a:spcAft>
                          <a:spcPts val="200"/>
                        </a:spcAft>
                      </a:pPr>
                      <a:r>
                        <a:rPr lang="en-US" sz="1200" dirty="0">
                          <a:effectLst/>
                          <a:latin typeface="Arial" panose="020B0604020202020204" pitchFamily="34" charset="0"/>
                          <a:ea typeface="Calibri" panose="020F0502020204030204" pitchFamily="34" charset="0"/>
                          <a:cs typeface="Arial" panose="020B0604020202020204" pitchFamily="34" charset="0"/>
                        </a:rPr>
                        <a:t>Total life expectancy of South Africans improved</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7930" marR="7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 xmlns:a16="http://schemas.microsoft.com/office/drawing/2014/main" val="2287995606"/>
                  </a:ext>
                </a:extLst>
              </a:tr>
              <a:tr h="914002">
                <a:tc>
                  <a:txBody>
                    <a:bodyPr/>
                    <a:lstStyle/>
                    <a:p>
                      <a:pPr algn="l">
                        <a:spcBef>
                          <a:spcPts val="200"/>
                        </a:spcBef>
                        <a:spcAft>
                          <a:spcPts val="200"/>
                        </a:spcAft>
                      </a:pPr>
                      <a:r>
                        <a:rPr lang="en-US" sz="1200" b="1">
                          <a:effectLst/>
                          <a:latin typeface="Arial" panose="020B0604020202020204" pitchFamily="34" charset="0"/>
                          <a:ea typeface="Calibri" panose="020F0502020204030204" pitchFamily="34" charset="0"/>
                          <a:cs typeface="Arial" panose="020B0604020202020204" pitchFamily="34" charset="0"/>
                        </a:rPr>
                        <a:t>ERRP</a:t>
                      </a:r>
                      <a:r>
                        <a:rPr lang="en-US" sz="1200">
                          <a:effectLst/>
                          <a:latin typeface="Arial" panose="020B0604020202020204" pitchFamily="34" charset="0"/>
                          <a:ea typeface="Calibri" panose="020F0502020204030204" pitchFamily="34"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p>
                      <a:pPr algn="l">
                        <a:spcBef>
                          <a:spcPts val="200"/>
                        </a:spcBef>
                        <a:spcAft>
                          <a:spcPts val="200"/>
                        </a:spcAft>
                      </a:pPr>
                      <a:r>
                        <a:rPr lang="en-US" sz="1200">
                          <a:effectLst/>
                          <a:latin typeface="Arial" panose="020B0604020202020204" pitchFamily="34" charset="0"/>
                          <a:ea typeface="Calibri" panose="020F0502020204030204" pitchFamily="34" charset="0"/>
                          <a:cs typeface="Arial" panose="020B0604020202020204" pitchFamily="34" charset="0"/>
                        </a:rPr>
                        <a:t>(Area 1: Ensuring energy security)</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7930" marR="7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200"/>
                        </a:spcBef>
                        <a:spcAft>
                          <a:spcPts val="200"/>
                        </a:spcAft>
                      </a:pPr>
                      <a:r>
                        <a:rPr lang="en-US" sz="1200">
                          <a:effectLst/>
                          <a:latin typeface="Arial" panose="020B0604020202020204" pitchFamily="34" charset="0"/>
                          <a:ea typeface="Calibri" panose="020F0502020204030204" pitchFamily="34" charset="0"/>
                          <a:cs typeface="Arial" panose="020B0604020202020204" pitchFamily="34" charset="0"/>
                        </a:rPr>
                        <a:t>Increase mining exploration activity with the aim of increasing 3% expenditure in global exploration expenditure</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7930" marR="7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200"/>
                        </a:spcBef>
                        <a:spcAft>
                          <a:spcPts val="200"/>
                        </a:spcAft>
                      </a:pPr>
                      <a:r>
                        <a:rPr lang="en-US" sz="1200">
                          <a:effectLst/>
                          <a:latin typeface="Arial" panose="020B0604020202020204" pitchFamily="34" charset="0"/>
                          <a:ea typeface="Calibri" panose="020F0502020204030204" pitchFamily="34" charset="0"/>
                          <a:cs typeface="Arial" panose="020B0604020202020204" pitchFamily="34" charset="0"/>
                        </a:rPr>
                        <a:t>Improved and streamlined regulatory, service delivery, operational, health and safety processes and collaboration across regulators and relevant role players</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7930" marR="7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34722424"/>
                  </a:ext>
                </a:extLst>
              </a:tr>
              <a:tr h="1148457">
                <a:tc gridSpan="3">
                  <a:txBody>
                    <a:bodyPr/>
                    <a:lstStyle/>
                    <a:p>
                      <a:pPr algn="just">
                        <a:spcBef>
                          <a:spcPts val="200"/>
                        </a:spcBef>
                        <a:spcAft>
                          <a:spcPts val="200"/>
                        </a:spcAft>
                      </a:pPr>
                      <a:r>
                        <a:rPr lang="en-US" sz="1200" b="1" dirty="0">
                          <a:effectLst/>
                          <a:latin typeface="Arial" panose="020B0604020202020204" pitchFamily="34" charset="0"/>
                          <a:ea typeface="Calibri" panose="020F0502020204030204" pitchFamily="34" charset="0"/>
                          <a:cs typeface="Arial" panose="020B0604020202020204" pitchFamily="34" charset="0"/>
                        </a:rPr>
                        <a:t>Consolidated branch outcomes for 2021/22:</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p>
                      <a:pPr algn="just">
                        <a:spcBef>
                          <a:spcPts val="200"/>
                        </a:spcBef>
                        <a:spcAft>
                          <a:spcPts val="200"/>
                        </a:spcAft>
                      </a:pPr>
                      <a:r>
                        <a:rPr lang="en-US" sz="1200" b="1" dirty="0">
                          <a:effectLst/>
                          <a:latin typeface="Arial" panose="020B0604020202020204" pitchFamily="34" charset="0"/>
                          <a:ea typeface="Calibri" panose="020F0502020204030204" pitchFamily="34"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spcBef>
                          <a:spcPts val="200"/>
                        </a:spcBef>
                        <a:spcAft>
                          <a:spcPts val="200"/>
                        </a:spcAft>
                        <a:buSzPts val="900"/>
                        <a:buFont typeface="+mj-lt"/>
                        <a:buAutoNum type="arabicPeriod"/>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Improved and streamlined regulatory, service delivery, operational, health and safety processes and collaboration across regulators and relevant role players</a:t>
                      </a:r>
                      <a:endPar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930" marR="7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4034032507"/>
                  </a:ext>
                </a:extLst>
              </a:tr>
            </a:tbl>
          </a:graphicData>
        </a:graphic>
      </p:graphicFrame>
    </p:spTree>
    <p:extLst>
      <p:ext uri="{BB962C8B-B14F-4D97-AF65-F5344CB8AC3E}">
        <p14:creationId xmlns="" xmlns:p14="http://schemas.microsoft.com/office/powerpoint/2010/main" val="974541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object 2"/>
          <p:cNvSpPr>
            <a:spLocks noGrp="1"/>
          </p:cNvSpPr>
          <p:nvPr>
            <p:ph type="title"/>
          </p:nvPr>
        </p:nvSpPr>
        <p:spPr>
          <a:xfrm>
            <a:off x="1839208" y="230267"/>
            <a:ext cx="8856501" cy="1061613"/>
          </a:xfrm>
        </p:spPr>
        <p:txBody>
          <a:bodyPr vert="horz" wrap="square" lIns="0" tIns="8930" rIns="0" bIns="0" numCol="1" rtlCol="0" anchor="t" anchorCtr="0" compatLnSpc="1">
            <a:prstTxWarp prst="textNoShape">
              <a:avLst/>
            </a:prstTxWarp>
            <a:spAutoFit/>
          </a:bodyPr>
          <a:lstStyle/>
          <a:p>
            <a:pPr marL="8929">
              <a:spcBef>
                <a:spcPts val="70"/>
              </a:spcBef>
            </a:pPr>
            <a:r>
              <a:rPr kumimoji="0" lang="en-ZA" sz="3200" b="1" i="0" u="none" strike="noStrike" kern="0" cap="none" spc="0" normalizeH="0" baseline="0" noProof="0" dirty="0">
                <a:ln>
                  <a:noFill/>
                </a:ln>
                <a:solidFill>
                  <a:prstClr val="black"/>
                </a:solidFill>
                <a:effectLst/>
                <a:uLnTx/>
                <a:uFillTx/>
                <a:latin typeface="Arial Narrow" panose="020B0606020202030204" pitchFamily="34" charset="0"/>
                <a:ea typeface="+mj-ea"/>
                <a:cs typeface="+mj-cs"/>
              </a:rPr>
              <a:t>Programme 3: Planned Targets</a:t>
            </a:r>
            <a:r>
              <a:rPr lang="en-ZA" altLang="en-US" dirty="0">
                <a:latin typeface="Century Gothic" panose="020B0502020202020204" pitchFamily="34" charset="0"/>
                <a:ea typeface="Century Gothic" panose="020B0502020202020204" pitchFamily="34" charset="0"/>
                <a:cs typeface="Century Gothic" panose="020B0502020202020204" pitchFamily="34" charset="0"/>
              </a:rPr>
              <a:t/>
            </a:r>
            <a:br>
              <a:rPr lang="en-ZA" altLang="en-US" dirty="0">
                <a:latin typeface="Century Gothic" panose="020B0502020202020204" pitchFamily="34" charset="0"/>
                <a:ea typeface="Century Gothic" panose="020B0502020202020204" pitchFamily="34" charset="0"/>
                <a:cs typeface="Century Gothic" panose="020B0502020202020204" pitchFamily="34" charset="0"/>
              </a:rPr>
            </a:br>
            <a:endParaRPr lang="en-ZA" altLang="en-US" dirty="0">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55300" name="Slide Number Placeholder 1"/>
          <p:cNvSpPr>
            <a:spLocks noGrp="1"/>
          </p:cNvSpPr>
          <p:nvPr>
            <p:ph type="sldNum" sz="quarter" idx="12"/>
          </p:nvPr>
        </p:nvSpPr>
        <p:spPr bwMode="auto">
          <a:xfrm>
            <a:off x="5934373" y="4166897"/>
            <a:ext cx="1408806" cy="19474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522354" indent="-200905">
              <a:defRPr>
                <a:solidFill>
                  <a:schemeClr val="tx1"/>
                </a:solidFill>
                <a:latin typeface="Calibri" panose="020F0502020204030204" pitchFamily="34" charset="0"/>
              </a:defRPr>
            </a:lvl2pPr>
            <a:lvl3pPr marL="803622" indent="-160724">
              <a:defRPr>
                <a:solidFill>
                  <a:schemeClr val="tx1"/>
                </a:solidFill>
                <a:latin typeface="Calibri" panose="020F0502020204030204" pitchFamily="34" charset="0"/>
              </a:defRPr>
            </a:lvl3pPr>
            <a:lvl4pPr marL="1125071" indent="-160724">
              <a:defRPr>
                <a:solidFill>
                  <a:schemeClr val="tx1"/>
                </a:solidFill>
                <a:latin typeface="Calibri" panose="020F0502020204030204" pitchFamily="34" charset="0"/>
              </a:defRPr>
            </a:lvl4pPr>
            <a:lvl5pPr marL="1446519" indent="-160724">
              <a:defRPr>
                <a:solidFill>
                  <a:schemeClr val="tx1"/>
                </a:solidFill>
                <a:latin typeface="Calibri" panose="020F0502020204030204" pitchFamily="34" charset="0"/>
              </a:defRPr>
            </a:lvl5pPr>
            <a:lvl6pPr marL="1767968" indent="-160724" eaLnBrk="0" fontAlgn="base" hangingPunct="0">
              <a:spcBef>
                <a:spcPct val="0"/>
              </a:spcBef>
              <a:spcAft>
                <a:spcPct val="0"/>
              </a:spcAft>
              <a:defRPr>
                <a:solidFill>
                  <a:schemeClr val="tx1"/>
                </a:solidFill>
                <a:latin typeface="Calibri" panose="020F0502020204030204" pitchFamily="34" charset="0"/>
              </a:defRPr>
            </a:lvl6pPr>
            <a:lvl7pPr marL="2089418" indent="-160724" eaLnBrk="0" fontAlgn="base" hangingPunct="0">
              <a:spcBef>
                <a:spcPct val="0"/>
              </a:spcBef>
              <a:spcAft>
                <a:spcPct val="0"/>
              </a:spcAft>
              <a:defRPr>
                <a:solidFill>
                  <a:schemeClr val="tx1"/>
                </a:solidFill>
                <a:latin typeface="Calibri" panose="020F0502020204030204" pitchFamily="34" charset="0"/>
              </a:defRPr>
            </a:lvl7pPr>
            <a:lvl8pPr marL="2410867" indent="-160724" eaLnBrk="0" fontAlgn="base" hangingPunct="0">
              <a:spcBef>
                <a:spcPct val="0"/>
              </a:spcBef>
              <a:spcAft>
                <a:spcPct val="0"/>
              </a:spcAft>
              <a:defRPr>
                <a:solidFill>
                  <a:schemeClr val="tx1"/>
                </a:solidFill>
                <a:latin typeface="Calibri" panose="020F0502020204030204" pitchFamily="34" charset="0"/>
              </a:defRPr>
            </a:lvl8pPr>
            <a:lvl9pPr marL="2732315" indent="-160724"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42898" rtl="0" eaLnBrk="1" fontAlgn="base" latinLnBrk="0" hangingPunct="1">
              <a:lnSpc>
                <a:spcPct val="100000"/>
              </a:lnSpc>
              <a:spcBef>
                <a:spcPct val="0"/>
              </a:spcBef>
              <a:spcAft>
                <a:spcPct val="0"/>
              </a:spcAft>
              <a:buClrTx/>
              <a:buSzTx/>
              <a:buFontTx/>
              <a:buNone/>
              <a:tabLst/>
              <a:defRPr/>
            </a:pPr>
            <a:fld id="{A41363A7-763F-4D22-BFAB-19AAD9264A8D}" type="slidenum">
              <a:rPr kumimoji="0" lang="en-US" altLang="en-US" sz="1266"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42898" rtl="0" eaLnBrk="1" fontAlgn="base" latinLnBrk="0" hangingPunct="1">
                <a:lnSpc>
                  <a:spcPct val="100000"/>
                </a:lnSpc>
                <a:spcBef>
                  <a:spcPct val="0"/>
                </a:spcBef>
                <a:spcAft>
                  <a:spcPct val="0"/>
                </a:spcAft>
                <a:buClrTx/>
                <a:buSzTx/>
                <a:buFontTx/>
                <a:buNone/>
                <a:tabLst/>
                <a:defRPr/>
              </a:pPr>
              <a:t>61</a:t>
            </a:fld>
            <a:endParaRPr kumimoji="0" lang="en-US" altLang="en-US" sz="1266"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3" name="Rectangle 2"/>
          <p:cNvSpPr/>
          <p:nvPr/>
        </p:nvSpPr>
        <p:spPr>
          <a:xfrm>
            <a:off x="1794198" y="877980"/>
            <a:ext cx="8425583" cy="2624886"/>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GB" sz="1076"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endParaRPr kumimoji="0" lang="en-ZA" sz="1184"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307524" marR="0" lvl="0" indent="-307524"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722"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10 % reduction in occupational fatalities </a:t>
            </a:r>
          </a:p>
          <a:p>
            <a:pPr marL="307524" marR="0" lvl="0" indent="-307524"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722"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5 % reduction in occupational injuries</a:t>
            </a:r>
          </a:p>
          <a:p>
            <a:pPr marL="307524" marR="0" lvl="0" indent="-307524"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722"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10% reduction in occupational diseases (Including TB)</a:t>
            </a:r>
          </a:p>
          <a:p>
            <a:pPr marL="307524" marR="0" lvl="0" indent="-307524"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722"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80</a:t>
            </a:r>
            <a:r>
              <a:rPr kumimoji="0" lang="en-GB" sz="1722"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 of investigations completed (Initiated vs Completed) </a:t>
            </a:r>
          </a:p>
          <a:p>
            <a:pPr marL="307524" marR="0" lvl="0" indent="-307524"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722"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80</a:t>
            </a:r>
            <a:r>
              <a:rPr kumimoji="0" lang="en-GB" sz="1722"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 of inquiries completed (Initiated v/s completed)</a:t>
            </a:r>
          </a:p>
          <a:p>
            <a:pPr marL="307524" marR="0" lvl="0" indent="-307524"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722"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8 396</a:t>
            </a:r>
            <a:r>
              <a:rPr kumimoji="0" lang="en-GB" sz="1722"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rPr>
              <a:t> of qualitative inspections conducted (cumulative) </a:t>
            </a:r>
            <a:r>
              <a:rPr kumimoji="0" lang="en-GB" sz="1722"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(cumulative</a:t>
            </a:r>
            <a:endParaRPr kumimoji="0" lang="en-ZA" sz="1407"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Tree>
    <p:extLst>
      <p:ext uri="{BB962C8B-B14F-4D97-AF65-F5344CB8AC3E}">
        <p14:creationId xmlns="" xmlns:p14="http://schemas.microsoft.com/office/powerpoint/2010/main" val="39698773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 name="Straight Connector 9">
            <a:extLst>
              <a:ext uri="{FF2B5EF4-FFF2-40B4-BE49-F238E27FC236}">
                <a16:creationId xmlns=""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 xmlns:a16="http://schemas.microsoft.com/office/drawing/2014/main" id="{DF9096E0-E3D3-42EE-932B-7355552CFAC9}"/>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 xmlns:a16="http://schemas.microsoft.com/office/drawing/2014/main" id="{001A8AD0-93F8-4DC6-A0D3-E11676021466}"/>
              </a:ext>
            </a:extLst>
          </p:cNvPr>
          <p:cNvPicPr>
            <a:picLocks noChangeAspect="1"/>
          </p:cNvPicPr>
          <p:nvPr/>
        </p:nvPicPr>
        <p:blipFill>
          <a:blip r:embed="rId5" cstate="print">
            <a:extLst>
              <a:ext uri="{96DAC541-7B7A-43D3-8B79-37D633B846F1}">
                <asvg:svgBlip xmlns:asvg="http://schemas.microsoft.com/office/drawing/2016/SVG/main" xmlns="" r:embed="rId6"/>
              </a:ext>
            </a:extLst>
          </a:blip>
          <a:stretch>
            <a:fillRect/>
          </a:stretch>
        </p:blipFill>
        <p:spPr>
          <a:xfrm>
            <a:off x="11039061" y="5969956"/>
            <a:ext cx="1031245" cy="1006692"/>
          </a:xfrm>
          <a:prstGeom prst="rect">
            <a:avLst/>
          </a:prstGeom>
        </p:spPr>
      </p:pic>
      <p:sp>
        <p:nvSpPr>
          <p:cNvPr id="3" name="Rectangle 2"/>
          <p:cNvSpPr/>
          <p:nvPr/>
        </p:nvSpPr>
        <p:spPr>
          <a:xfrm>
            <a:off x="2319130" y="1674840"/>
            <a:ext cx="9751176" cy="14465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4400" b="1" i="0" u="none" strike="noStrike" kern="1200" cap="none" spc="-3" normalizeH="0" baseline="0" noProof="0" dirty="0">
                <a:ln>
                  <a:noFill/>
                </a:ln>
                <a:solidFill>
                  <a:prstClr val="black"/>
                </a:solidFill>
                <a:effectLst/>
                <a:uLnTx/>
                <a:uFillTx/>
                <a:latin typeface="Arial Narrow" panose="020B0606020202030204" pitchFamily="34" charset="0"/>
                <a:ea typeface="+mn-ea"/>
                <a:cs typeface="+mn-cs"/>
              </a:rPr>
              <a:t>PROGRAMME 5: PROGRAMMES AND PROJECTS </a:t>
            </a:r>
            <a:endParaRPr kumimoji="0" lang="en-ZA" sz="4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Tree>
    <p:extLst>
      <p:ext uri="{BB962C8B-B14F-4D97-AF65-F5344CB8AC3E}">
        <p14:creationId xmlns="" xmlns:p14="http://schemas.microsoft.com/office/powerpoint/2010/main" val="41892212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object 2"/>
          <p:cNvSpPr>
            <a:spLocks noGrp="1"/>
          </p:cNvSpPr>
          <p:nvPr>
            <p:ph type="title"/>
          </p:nvPr>
        </p:nvSpPr>
        <p:spPr>
          <a:xfrm>
            <a:off x="2103474" y="98956"/>
            <a:ext cx="8533947" cy="452215"/>
          </a:xfrm>
        </p:spPr>
        <p:txBody>
          <a:bodyPr vert="horz" wrap="square" lIns="0" tIns="8930" rIns="0" bIns="0" numCol="1" rtlCol="0" anchor="t" anchorCtr="0" compatLnSpc="1">
            <a:prstTxWarp prst="textNoShape">
              <a:avLst/>
            </a:prstTxWarp>
            <a:spAutoFit/>
          </a:bodyPr>
          <a:lstStyle/>
          <a:p>
            <a:pPr marL="8929">
              <a:spcBef>
                <a:spcPts val="70"/>
              </a:spcBef>
            </a:pPr>
            <a:r>
              <a:rPr lang="en-ZA" altLang="en-US" sz="3200" b="1" dirty="0">
                <a:latin typeface="Arial Narrow" panose="020B0606020202030204" pitchFamily="34" charset="0"/>
                <a:ea typeface="Century Gothic" panose="020B0502020202020204" pitchFamily="34" charset="0"/>
                <a:cs typeface="Century Gothic" panose="020B0502020202020204" pitchFamily="34" charset="0"/>
              </a:rPr>
              <a:t>Programme 5: Programmes and Projects </a:t>
            </a:r>
            <a:endParaRPr lang="en-US" altLang="en-US" sz="3200" b="1" dirty="0">
              <a:latin typeface="Arial Narrow" panose="020B0606020202030204" pitchFamily="34" charset="0"/>
              <a:ea typeface="Century Gothic" panose="020B0502020202020204" pitchFamily="34" charset="0"/>
              <a:cs typeface="Century Gothic" panose="020B0502020202020204" pitchFamily="34" charset="0"/>
            </a:endParaRPr>
          </a:p>
        </p:txBody>
      </p:sp>
      <p:sp>
        <p:nvSpPr>
          <p:cNvPr id="55300" name="Slide Number Placeholder 1"/>
          <p:cNvSpPr>
            <a:spLocks noGrp="1"/>
          </p:cNvSpPr>
          <p:nvPr>
            <p:ph type="sldNum" sz="quarter" idx="12"/>
          </p:nvPr>
        </p:nvSpPr>
        <p:spPr bwMode="auto">
          <a:xfrm>
            <a:off x="5934373" y="4166897"/>
            <a:ext cx="1408806" cy="19474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522354" indent="-200905">
              <a:defRPr>
                <a:solidFill>
                  <a:schemeClr val="tx1"/>
                </a:solidFill>
                <a:latin typeface="Calibri" panose="020F0502020204030204" pitchFamily="34" charset="0"/>
              </a:defRPr>
            </a:lvl2pPr>
            <a:lvl3pPr marL="803622" indent="-160724">
              <a:defRPr>
                <a:solidFill>
                  <a:schemeClr val="tx1"/>
                </a:solidFill>
                <a:latin typeface="Calibri" panose="020F0502020204030204" pitchFamily="34" charset="0"/>
              </a:defRPr>
            </a:lvl3pPr>
            <a:lvl4pPr marL="1125071" indent="-160724">
              <a:defRPr>
                <a:solidFill>
                  <a:schemeClr val="tx1"/>
                </a:solidFill>
                <a:latin typeface="Calibri" panose="020F0502020204030204" pitchFamily="34" charset="0"/>
              </a:defRPr>
            </a:lvl4pPr>
            <a:lvl5pPr marL="1446519" indent="-160724">
              <a:defRPr>
                <a:solidFill>
                  <a:schemeClr val="tx1"/>
                </a:solidFill>
                <a:latin typeface="Calibri" panose="020F0502020204030204" pitchFamily="34" charset="0"/>
              </a:defRPr>
            </a:lvl5pPr>
            <a:lvl6pPr marL="1767968" indent="-160724" eaLnBrk="0" fontAlgn="base" hangingPunct="0">
              <a:spcBef>
                <a:spcPct val="0"/>
              </a:spcBef>
              <a:spcAft>
                <a:spcPct val="0"/>
              </a:spcAft>
              <a:defRPr>
                <a:solidFill>
                  <a:schemeClr val="tx1"/>
                </a:solidFill>
                <a:latin typeface="Calibri" panose="020F0502020204030204" pitchFamily="34" charset="0"/>
              </a:defRPr>
            </a:lvl6pPr>
            <a:lvl7pPr marL="2089418" indent="-160724" eaLnBrk="0" fontAlgn="base" hangingPunct="0">
              <a:spcBef>
                <a:spcPct val="0"/>
              </a:spcBef>
              <a:spcAft>
                <a:spcPct val="0"/>
              </a:spcAft>
              <a:defRPr>
                <a:solidFill>
                  <a:schemeClr val="tx1"/>
                </a:solidFill>
                <a:latin typeface="Calibri" panose="020F0502020204030204" pitchFamily="34" charset="0"/>
              </a:defRPr>
            </a:lvl7pPr>
            <a:lvl8pPr marL="2410867" indent="-160724" eaLnBrk="0" fontAlgn="base" hangingPunct="0">
              <a:spcBef>
                <a:spcPct val="0"/>
              </a:spcBef>
              <a:spcAft>
                <a:spcPct val="0"/>
              </a:spcAft>
              <a:defRPr>
                <a:solidFill>
                  <a:schemeClr val="tx1"/>
                </a:solidFill>
                <a:latin typeface="Calibri" panose="020F0502020204030204" pitchFamily="34" charset="0"/>
              </a:defRPr>
            </a:lvl8pPr>
            <a:lvl9pPr marL="2732315" indent="-160724"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42898" rtl="0" eaLnBrk="1" fontAlgn="base" latinLnBrk="0" hangingPunct="1">
              <a:lnSpc>
                <a:spcPct val="100000"/>
              </a:lnSpc>
              <a:spcBef>
                <a:spcPct val="0"/>
              </a:spcBef>
              <a:spcAft>
                <a:spcPct val="0"/>
              </a:spcAft>
              <a:buClrTx/>
              <a:buSzTx/>
              <a:buFontTx/>
              <a:buNone/>
              <a:tabLst/>
              <a:defRPr/>
            </a:pPr>
            <a:fld id="{A41363A7-763F-4D22-BFAB-19AAD9264A8D}" type="slidenum">
              <a:rPr kumimoji="0" lang="en-US" altLang="en-US" sz="1266"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42898" rtl="0" eaLnBrk="1" fontAlgn="base" latinLnBrk="0" hangingPunct="1">
                <a:lnSpc>
                  <a:spcPct val="100000"/>
                </a:lnSpc>
                <a:spcBef>
                  <a:spcPct val="0"/>
                </a:spcBef>
                <a:spcAft>
                  <a:spcPct val="0"/>
                </a:spcAft>
                <a:buClrTx/>
                <a:buSzTx/>
                <a:buFontTx/>
                <a:buNone/>
                <a:tabLst/>
                <a:defRPr/>
              </a:pPr>
              <a:t>63</a:t>
            </a:fld>
            <a:endParaRPr kumimoji="0" lang="en-US" altLang="en-US" sz="1266"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2" name="Rectangle 1"/>
          <p:cNvSpPr/>
          <p:nvPr/>
        </p:nvSpPr>
        <p:spPr>
          <a:xfrm>
            <a:off x="1731023" y="1960242"/>
            <a:ext cx="8935713" cy="655436"/>
          </a:xfrm>
          <a:prstGeom prst="rect">
            <a:avLst/>
          </a:prstGeom>
        </p:spPr>
        <p:txBody>
          <a:bodyPr wrap="square">
            <a:spAutoFit/>
          </a:bodyPr>
          <a:lstStyle/>
          <a:p>
            <a:pPr marL="307524" marR="0" lvl="0" indent="-30752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722"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  </a:t>
            </a:r>
            <a:r>
              <a:rPr kumimoji="0" lang="en-ZA" sz="1722"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en-ZA" sz="1722"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ZA" sz="193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1814428" y="939852"/>
            <a:ext cx="8563144" cy="3842077"/>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ZA" sz="1700" b="1" dirty="0">
                <a:solidFill>
                  <a:prstClr val="black"/>
                </a:solidFill>
                <a:latin typeface="Arial Narrow" panose="020B0606020202030204" pitchFamily="34" charset="0"/>
              </a:rPr>
              <a:t>Purpose</a:t>
            </a:r>
            <a:r>
              <a:rPr kumimoji="0" lang="en-ZA" sz="1700" b="1" i="0" strike="noStrike" kern="1200" cap="none" spc="0" normalizeH="0" baseline="30000" noProof="0" dirty="0">
                <a:ln>
                  <a:noFill/>
                </a:ln>
                <a:solidFill>
                  <a:prstClr val="black"/>
                </a:solidFill>
                <a:effectLst/>
                <a:uLnTx/>
                <a:uFillTx/>
                <a:latin typeface="Arial Narrow" panose="020B0606020202030204" pitchFamily="34" charset="0"/>
              </a:rPr>
              <a:t>: </a:t>
            </a:r>
          </a:p>
          <a:p>
            <a:pPr marR="0" lvl="0" algn="l" defTabSz="914400" rtl="0" eaLnBrk="1" fontAlgn="auto" latinLnBrk="0" hangingPunct="1">
              <a:lnSpc>
                <a:spcPct val="100000"/>
              </a:lnSpc>
              <a:spcBef>
                <a:spcPts val="0"/>
              </a:spcBef>
              <a:spcAft>
                <a:spcPts val="0"/>
              </a:spcAft>
              <a:buClrTx/>
              <a:buSzTx/>
              <a:tabLst/>
              <a:defRPr/>
            </a:pPr>
            <a:endParaRPr kumimoji="0" lang="en-US" sz="1700" b="1" i="0"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endParaRPr>
          </a:p>
          <a:p>
            <a:pPr marL="187931" marR="0" lvl="0" indent="-18793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To Manage, Coordinate and Monitor Energy and Minerals </a:t>
            </a:r>
            <a:r>
              <a:rPr kumimoji="0" lang="en-US" sz="1700" b="0" i="0" u="none" strike="noStrike" kern="1200" cap="none" spc="0" normalizeH="0" baseline="0" noProof="0" dirty="0" err="1">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Programmes</a:t>
            </a:r>
            <a:r>
              <a:rPr kumimoji="0" lang="en-US" sz="17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 and Projects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700" b="0" i="0" u="none" strike="noStrike" kern="1200" cap="none" spc="0" normalizeH="0" baseline="30000" noProof="0" dirty="0">
              <a:ln>
                <a:noFill/>
              </a:ln>
              <a:solidFill>
                <a:prstClr val="black"/>
              </a:solidFill>
              <a:effectLst/>
              <a:uLnTx/>
              <a:uFillTx/>
              <a:latin typeface="Arial Narrow" panose="020B0606020202030204" pitchFamily="34" charset="0"/>
            </a:endParaRPr>
          </a:p>
          <a:p>
            <a:pPr marR="0" lvl="0" algn="l" defTabSz="914400" rtl="0" eaLnBrk="1" fontAlgn="auto" latinLnBrk="0" hangingPunct="1">
              <a:lnSpc>
                <a:spcPct val="100000"/>
              </a:lnSpc>
              <a:spcBef>
                <a:spcPts val="0"/>
              </a:spcBef>
              <a:spcAft>
                <a:spcPts val="0"/>
              </a:spcAft>
              <a:buClrTx/>
              <a:buSzTx/>
              <a:tabLst/>
              <a:defRPr/>
            </a:pPr>
            <a:r>
              <a:rPr lang="en-ZA" sz="1700" b="1" dirty="0">
                <a:solidFill>
                  <a:prstClr val="black"/>
                </a:solidFill>
                <a:latin typeface="Arial Narrow" panose="020B0606020202030204" pitchFamily="34" charset="0"/>
              </a:rPr>
              <a:t>Functions: </a:t>
            </a:r>
          </a:p>
          <a:p>
            <a:pPr marR="0" lvl="0" algn="l" defTabSz="914400" rtl="0" eaLnBrk="1" fontAlgn="auto" latinLnBrk="0" hangingPunct="1">
              <a:lnSpc>
                <a:spcPct val="100000"/>
              </a:lnSpc>
              <a:spcBef>
                <a:spcPts val="0"/>
              </a:spcBef>
              <a:spcAft>
                <a:spcPts val="0"/>
              </a:spcAft>
              <a:buClrTx/>
              <a:buSzTx/>
              <a:tabLst/>
              <a:defRPr/>
            </a:pPr>
            <a:endParaRPr lang="en-ZA" sz="1700" b="1" dirty="0">
              <a:solidFill>
                <a:prstClr val="black"/>
              </a:solidFill>
              <a:latin typeface="Arial Narrow" panose="020B0606020202030204" pitchFamily="34" charset="0"/>
            </a:endParaRPr>
          </a:p>
          <a:p>
            <a:pPr marL="187931" marR="0" lvl="0" indent="-187931"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7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Oversee the National Electrification Programme;</a:t>
            </a:r>
          </a:p>
          <a:p>
            <a:pPr marL="187931" marR="0" lvl="0" indent="-187931"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7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Oversee programme and projects focused on the development, improvement, transformation of electricity generation, transmission and distribution;</a:t>
            </a:r>
          </a:p>
          <a:p>
            <a:pPr marL="187931" marR="0" lvl="0" indent="-187931"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7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Provide strategic guidance on Environmental Management and Climate Change</a:t>
            </a:r>
          </a:p>
          <a:p>
            <a:pPr marL="187931" marR="0" lvl="0" indent="-187931"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7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Provide Energy related advise and services</a:t>
            </a:r>
          </a:p>
          <a:p>
            <a:pPr marL="187931" marR="0" lvl="0" indent="-187931"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7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Advance Energy Efficiency;</a:t>
            </a:r>
          </a:p>
          <a:p>
            <a:pPr marL="187931" marR="0" lvl="0" indent="-187931"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7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Ensure integration into mainstream energy supply in South Africa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700" b="0" i="0" u="none" strike="noStrike" kern="1200" cap="none" spc="0" normalizeH="0" baseline="30000" noProof="0" dirty="0">
              <a:ln>
                <a:noFill/>
              </a:ln>
              <a:solidFill>
                <a:prstClr val="black"/>
              </a:solidFill>
              <a:effectLst/>
              <a:uLnTx/>
              <a:uFillTx/>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7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endParaRPr>
          </a:p>
        </p:txBody>
      </p:sp>
    </p:spTree>
    <p:extLst>
      <p:ext uri="{BB962C8B-B14F-4D97-AF65-F5344CB8AC3E}">
        <p14:creationId xmlns="" xmlns:p14="http://schemas.microsoft.com/office/powerpoint/2010/main" val="23753549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object 2"/>
          <p:cNvSpPr>
            <a:spLocks noGrp="1"/>
          </p:cNvSpPr>
          <p:nvPr>
            <p:ph type="title"/>
          </p:nvPr>
        </p:nvSpPr>
        <p:spPr>
          <a:xfrm>
            <a:off x="2093446" y="93183"/>
            <a:ext cx="7681854" cy="895414"/>
          </a:xfrm>
        </p:spPr>
        <p:txBody>
          <a:bodyPr vert="horz" wrap="square" lIns="0" tIns="8930" rIns="0" bIns="0" numCol="1" rtlCol="0" anchor="t" anchorCtr="0" compatLnSpc="1">
            <a:prstTxWarp prst="textNoShape">
              <a:avLst/>
            </a:prstTxWarp>
            <a:spAutoFit/>
          </a:bodyPr>
          <a:lstStyle/>
          <a:p>
            <a:pPr marL="8929" algn="ctr">
              <a:spcBef>
                <a:spcPts val="70"/>
              </a:spcBef>
            </a:pPr>
            <a:r>
              <a:rPr lang="en-US" altLang="en-US" sz="3200" b="1" dirty="0">
                <a:latin typeface="Arial Narrow" panose="020B0606020202030204" pitchFamily="34" charset="0"/>
                <a:ea typeface="Century Gothic" panose="020B0502020202020204" pitchFamily="34" charset="0"/>
                <a:cs typeface="Century Gothic" panose="020B0502020202020204" pitchFamily="34" charset="0"/>
              </a:rPr>
              <a:t>Strategic linkages to key national frameworks including MTSF and ERRP</a:t>
            </a:r>
            <a:r>
              <a:rPr lang="en-ZA" altLang="en-US" sz="3200" b="1" dirty="0">
                <a:latin typeface="Arial Narrow" panose="020B0606020202030204" pitchFamily="34" charset="0"/>
                <a:ea typeface="Century Gothic" panose="020B0502020202020204" pitchFamily="34" charset="0"/>
                <a:cs typeface="Century Gothic" panose="020B0502020202020204" pitchFamily="34" charset="0"/>
              </a:rPr>
              <a:t> </a:t>
            </a:r>
            <a:endParaRPr lang="en-US" altLang="en-US" sz="3200" b="1" dirty="0">
              <a:latin typeface="Arial Narrow" panose="020B0606020202030204" pitchFamily="34" charset="0"/>
              <a:ea typeface="Century Gothic" panose="020B0502020202020204" pitchFamily="34" charset="0"/>
              <a:cs typeface="Century Gothic" panose="020B0502020202020204" pitchFamily="34" charset="0"/>
            </a:endParaRPr>
          </a:p>
        </p:txBody>
      </p:sp>
      <p:sp>
        <p:nvSpPr>
          <p:cNvPr id="55300" name="Slide Number Placeholder 1"/>
          <p:cNvSpPr>
            <a:spLocks noGrp="1"/>
          </p:cNvSpPr>
          <p:nvPr>
            <p:ph type="sldNum" sz="quarter" idx="12"/>
          </p:nvPr>
        </p:nvSpPr>
        <p:spPr bwMode="auto">
          <a:xfrm>
            <a:off x="5934373" y="4166897"/>
            <a:ext cx="1408806" cy="19474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522354" indent="-200905">
              <a:defRPr>
                <a:solidFill>
                  <a:schemeClr val="tx1"/>
                </a:solidFill>
                <a:latin typeface="Calibri" panose="020F0502020204030204" pitchFamily="34" charset="0"/>
              </a:defRPr>
            </a:lvl2pPr>
            <a:lvl3pPr marL="803622" indent="-160724">
              <a:defRPr>
                <a:solidFill>
                  <a:schemeClr val="tx1"/>
                </a:solidFill>
                <a:latin typeface="Calibri" panose="020F0502020204030204" pitchFamily="34" charset="0"/>
              </a:defRPr>
            </a:lvl3pPr>
            <a:lvl4pPr marL="1125071" indent="-160724">
              <a:defRPr>
                <a:solidFill>
                  <a:schemeClr val="tx1"/>
                </a:solidFill>
                <a:latin typeface="Calibri" panose="020F0502020204030204" pitchFamily="34" charset="0"/>
              </a:defRPr>
            </a:lvl4pPr>
            <a:lvl5pPr marL="1446519" indent="-160724">
              <a:defRPr>
                <a:solidFill>
                  <a:schemeClr val="tx1"/>
                </a:solidFill>
                <a:latin typeface="Calibri" panose="020F0502020204030204" pitchFamily="34" charset="0"/>
              </a:defRPr>
            </a:lvl5pPr>
            <a:lvl6pPr marL="1767968" indent="-160724" eaLnBrk="0" fontAlgn="base" hangingPunct="0">
              <a:spcBef>
                <a:spcPct val="0"/>
              </a:spcBef>
              <a:spcAft>
                <a:spcPct val="0"/>
              </a:spcAft>
              <a:defRPr>
                <a:solidFill>
                  <a:schemeClr val="tx1"/>
                </a:solidFill>
                <a:latin typeface="Calibri" panose="020F0502020204030204" pitchFamily="34" charset="0"/>
              </a:defRPr>
            </a:lvl6pPr>
            <a:lvl7pPr marL="2089418" indent="-160724" eaLnBrk="0" fontAlgn="base" hangingPunct="0">
              <a:spcBef>
                <a:spcPct val="0"/>
              </a:spcBef>
              <a:spcAft>
                <a:spcPct val="0"/>
              </a:spcAft>
              <a:defRPr>
                <a:solidFill>
                  <a:schemeClr val="tx1"/>
                </a:solidFill>
                <a:latin typeface="Calibri" panose="020F0502020204030204" pitchFamily="34" charset="0"/>
              </a:defRPr>
            </a:lvl7pPr>
            <a:lvl8pPr marL="2410867" indent="-160724" eaLnBrk="0" fontAlgn="base" hangingPunct="0">
              <a:spcBef>
                <a:spcPct val="0"/>
              </a:spcBef>
              <a:spcAft>
                <a:spcPct val="0"/>
              </a:spcAft>
              <a:defRPr>
                <a:solidFill>
                  <a:schemeClr val="tx1"/>
                </a:solidFill>
                <a:latin typeface="Calibri" panose="020F0502020204030204" pitchFamily="34" charset="0"/>
              </a:defRPr>
            </a:lvl8pPr>
            <a:lvl9pPr marL="2732315" indent="-160724"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42898" rtl="0" eaLnBrk="1" fontAlgn="base" latinLnBrk="0" hangingPunct="1">
              <a:lnSpc>
                <a:spcPct val="100000"/>
              </a:lnSpc>
              <a:spcBef>
                <a:spcPct val="0"/>
              </a:spcBef>
              <a:spcAft>
                <a:spcPct val="0"/>
              </a:spcAft>
              <a:buClrTx/>
              <a:buSzTx/>
              <a:buFontTx/>
              <a:buNone/>
              <a:tabLst/>
              <a:defRPr/>
            </a:pPr>
            <a:fld id="{A41363A7-763F-4D22-BFAB-19AAD9264A8D}" type="slidenum">
              <a:rPr kumimoji="0" lang="en-US" altLang="en-US" sz="1266"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42898" rtl="0" eaLnBrk="1" fontAlgn="base" latinLnBrk="0" hangingPunct="1">
                <a:lnSpc>
                  <a:spcPct val="100000"/>
                </a:lnSpc>
                <a:spcBef>
                  <a:spcPct val="0"/>
                </a:spcBef>
                <a:spcAft>
                  <a:spcPct val="0"/>
                </a:spcAft>
                <a:buClrTx/>
                <a:buSzTx/>
                <a:buFontTx/>
                <a:buNone/>
                <a:tabLst/>
                <a:defRPr/>
              </a:pPr>
              <a:t>64</a:t>
            </a:fld>
            <a:endParaRPr kumimoji="0" lang="en-US" altLang="en-US" sz="1266"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2" name="Rectangle 1"/>
          <p:cNvSpPr/>
          <p:nvPr/>
        </p:nvSpPr>
        <p:spPr>
          <a:xfrm>
            <a:off x="1731023" y="1960242"/>
            <a:ext cx="8935713" cy="655436"/>
          </a:xfrm>
          <a:prstGeom prst="rect">
            <a:avLst/>
          </a:prstGeom>
        </p:spPr>
        <p:txBody>
          <a:bodyPr wrap="square">
            <a:spAutoFit/>
          </a:bodyPr>
          <a:lstStyle/>
          <a:p>
            <a:pPr marL="307524" marR="0" lvl="0" indent="-30752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722"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  </a:t>
            </a:r>
            <a:r>
              <a:rPr kumimoji="0" lang="en-ZA" sz="1722"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en-ZA" sz="1722"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ZA" sz="193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1731022" y="1757271"/>
            <a:ext cx="8563144" cy="5076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937" b="0" i="0" u="none" strike="noStrike" kern="1200" cap="none" spc="0" normalizeH="0" baseline="3000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7"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graphicFrame>
        <p:nvGraphicFramePr>
          <p:cNvPr id="4" name="Table 3">
            <a:extLst>
              <a:ext uri="{FF2B5EF4-FFF2-40B4-BE49-F238E27FC236}">
                <a16:creationId xmlns="" xmlns:a16="http://schemas.microsoft.com/office/drawing/2014/main" id="{B6622D92-C8DF-4038-A5A5-743F8D9F7CF1}"/>
              </a:ext>
            </a:extLst>
          </p:cNvPr>
          <p:cNvGraphicFramePr>
            <a:graphicFrameLocks noGrp="1"/>
          </p:cNvGraphicFramePr>
          <p:nvPr>
            <p:extLst>
              <p:ext uri="{D42A27DB-BD31-4B8C-83A1-F6EECF244321}">
                <p14:modId xmlns="" xmlns:p14="http://schemas.microsoft.com/office/powerpoint/2010/main" val="3596776659"/>
              </p:ext>
            </p:extLst>
          </p:nvPr>
        </p:nvGraphicFramePr>
        <p:xfrm>
          <a:off x="1525264" y="988597"/>
          <a:ext cx="10417352" cy="4658360"/>
        </p:xfrm>
        <a:graphic>
          <a:graphicData uri="http://schemas.openxmlformats.org/drawingml/2006/table">
            <a:tbl>
              <a:tblPr firstRow="1" firstCol="1" bandRow="1"/>
              <a:tblGrid>
                <a:gridCol w="1248968">
                  <a:extLst>
                    <a:ext uri="{9D8B030D-6E8A-4147-A177-3AD203B41FA5}">
                      <a16:colId xmlns="" xmlns:a16="http://schemas.microsoft.com/office/drawing/2014/main" val="1399603690"/>
                    </a:ext>
                  </a:extLst>
                </a:gridCol>
                <a:gridCol w="5427659">
                  <a:extLst>
                    <a:ext uri="{9D8B030D-6E8A-4147-A177-3AD203B41FA5}">
                      <a16:colId xmlns="" xmlns:a16="http://schemas.microsoft.com/office/drawing/2014/main" val="1802702037"/>
                    </a:ext>
                  </a:extLst>
                </a:gridCol>
                <a:gridCol w="3740725">
                  <a:extLst>
                    <a:ext uri="{9D8B030D-6E8A-4147-A177-3AD203B41FA5}">
                      <a16:colId xmlns="" xmlns:a16="http://schemas.microsoft.com/office/drawing/2014/main" val="1770851860"/>
                    </a:ext>
                  </a:extLst>
                </a:gridCol>
              </a:tblGrid>
              <a:tr h="183292">
                <a:tc>
                  <a:txBody>
                    <a:bodyPr/>
                    <a:lstStyle/>
                    <a:p>
                      <a:pPr algn="just">
                        <a:spcBef>
                          <a:spcPts val="200"/>
                        </a:spcBef>
                        <a:spcAft>
                          <a:spcPts val="200"/>
                        </a:spcAft>
                      </a:pPr>
                      <a:r>
                        <a:rPr lang="en-US" sz="1700" b="1" dirty="0">
                          <a:effectLst/>
                          <a:latin typeface="Arial Narrow" panose="020B0606020202030204" pitchFamily="34" charset="0"/>
                          <a:ea typeface="Calibri" panose="020F0502020204030204" pitchFamily="34" charset="0"/>
                          <a:cs typeface="Arial" panose="020B0604020202020204" pitchFamily="34" charset="0"/>
                        </a:rPr>
                        <a:t>Framework</a:t>
                      </a:r>
                      <a:endParaRPr lang="en-ZA" sz="17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262" marR="4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700" b="1" dirty="0">
                          <a:effectLst/>
                          <a:latin typeface="Arial Narrow" panose="020B0606020202030204" pitchFamily="34" charset="0"/>
                          <a:ea typeface="Calibri" panose="020F0502020204030204" pitchFamily="34" charset="0"/>
                          <a:cs typeface="Arial" panose="020B0604020202020204" pitchFamily="34" charset="0"/>
                        </a:rPr>
                        <a:t>Linkage</a:t>
                      </a:r>
                      <a:endParaRPr lang="en-ZA" sz="17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262" marR="4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200"/>
                        </a:spcBef>
                        <a:spcAft>
                          <a:spcPts val="200"/>
                        </a:spcAft>
                      </a:pPr>
                      <a:r>
                        <a:rPr lang="en-US" sz="1700" b="1" dirty="0">
                          <a:effectLst/>
                          <a:latin typeface="Arial Narrow" panose="020B0606020202030204" pitchFamily="34" charset="0"/>
                          <a:ea typeface="Calibri" panose="020F0502020204030204" pitchFamily="34" charset="0"/>
                          <a:cs typeface="Arial" panose="020B0604020202020204" pitchFamily="34" charset="0"/>
                        </a:rPr>
                        <a:t>Branch outcome</a:t>
                      </a:r>
                      <a:endParaRPr lang="en-ZA" sz="17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262" marR="4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71372366"/>
                  </a:ext>
                </a:extLst>
              </a:tr>
              <a:tr h="600790">
                <a:tc rowSpan="4">
                  <a:txBody>
                    <a:bodyPr/>
                    <a:lstStyle/>
                    <a:p>
                      <a:pPr algn="just">
                        <a:spcBef>
                          <a:spcPts val="200"/>
                        </a:spcBef>
                        <a:spcAft>
                          <a:spcPts val="200"/>
                        </a:spcAft>
                      </a:pPr>
                      <a:r>
                        <a:rPr lang="en-US" sz="1700" dirty="0">
                          <a:effectLst/>
                          <a:latin typeface="Arial Narrow" panose="020B0606020202030204" pitchFamily="34" charset="0"/>
                          <a:ea typeface="Calibri" panose="020F0502020204030204" pitchFamily="34" charset="0"/>
                          <a:cs typeface="Arial" panose="020B0604020202020204" pitchFamily="34" charset="0"/>
                        </a:rPr>
                        <a:t>MTSF</a:t>
                      </a:r>
                      <a:endParaRPr lang="en-ZA" sz="17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262" marR="4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200"/>
                        </a:spcBef>
                        <a:spcAft>
                          <a:spcPts val="200"/>
                        </a:spcAft>
                      </a:pPr>
                      <a:r>
                        <a:rPr lang="en-US" sz="1700" b="1" dirty="0">
                          <a:effectLst/>
                          <a:latin typeface="Arial Narrow" panose="020B0606020202030204" pitchFamily="34" charset="0"/>
                          <a:ea typeface="Times New Roman" panose="02020603050405020304" pitchFamily="18" charset="0"/>
                          <a:cs typeface="Arial" panose="020B0604020202020204" pitchFamily="34" charset="0"/>
                        </a:rPr>
                        <a:t>Priority 2: </a:t>
                      </a:r>
                      <a:br>
                        <a:rPr lang="en-US" sz="1700" b="1" dirty="0">
                          <a:effectLst/>
                          <a:latin typeface="Arial Narrow" panose="020B0606020202030204" pitchFamily="34" charset="0"/>
                          <a:ea typeface="Times New Roman" panose="02020603050405020304" pitchFamily="18" charset="0"/>
                          <a:cs typeface="Arial" panose="020B0604020202020204" pitchFamily="34" charset="0"/>
                        </a:rPr>
                      </a:br>
                      <a:r>
                        <a:rPr lang="en-US" sz="1700" b="1" dirty="0">
                          <a:effectLst/>
                          <a:latin typeface="Arial Narrow" panose="020B0606020202030204" pitchFamily="34" charset="0"/>
                          <a:ea typeface="Times New Roman" panose="02020603050405020304" pitchFamily="18" charset="0"/>
                          <a:cs typeface="Arial" panose="020B0604020202020204" pitchFamily="34" charset="0"/>
                        </a:rPr>
                        <a:t>Economic transformation and job</a:t>
                      </a:r>
                      <a:r>
                        <a:rPr lang="en-US" sz="1700" dirty="0">
                          <a:effectLst/>
                          <a:latin typeface="Arial Narrow" panose="020B0606020202030204" pitchFamily="34" charset="0"/>
                          <a:ea typeface="Times New Roman" panose="02020603050405020304" pitchFamily="18" charset="0"/>
                          <a:cs typeface="Arial" panose="020B0604020202020204" pitchFamily="34" charset="0"/>
                        </a:rPr>
                        <a:t> </a:t>
                      </a:r>
                      <a:r>
                        <a:rPr lang="en-US" sz="1700" b="1" dirty="0">
                          <a:effectLst/>
                          <a:latin typeface="Arial Narrow" panose="020B0606020202030204" pitchFamily="34" charset="0"/>
                          <a:ea typeface="Times New Roman" panose="02020603050405020304" pitchFamily="18" charset="0"/>
                          <a:cs typeface="Arial" panose="020B0604020202020204" pitchFamily="34" charset="0"/>
                        </a:rPr>
                        <a:t>creation</a:t>
                      </a:r>
                      <a:endParaRPr lang="en-ZA" sz="17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spcBef>
                          <a:spcPts val="200"/>
                        </a:spcBef>
                        <a:spcAft>
                          <a:spcPts val="200"/>
                        </a:spcAft>
                      </a:pPr>
                      <a:r>
                        <a:rPr lang="en-US" sz="1700" dirty="0">
                          <a:effectLst/>
                          <a:latin typeface="Arial Narrow" panose="020B0606020202030204" pitchFamily="34" charset="0"/>
                          <a:ea typeface="Times New Roman" panose="02020603050405020304" pitchFamily="18" charset="0"/>
                          <a:cs typeface="Arial" panose="020B0604020202020204" pitchFamily="34" charset="0"/>
                        </a:rPr>
                        <a:t>Supply of electricity secured</a:t>
                      </a:r>
                      <a:endParaRPr lang="en-ZA" sz="17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262" marR="4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spcBef>
                          <a:spcPts val="200"/>
                        </a:spcBef>
                        <a:spcAft>
                          <a:spcPts val="200"/>
                        </a:spcAft>
                        <a:buFont typeface="Symbol" panose="05050102010706020507" pitchFamily="18" charset="2"/>
                        <a:buChar char=""/>
                      </a:pPr>
                      <a:r>
                        <a:rPr lang="en-ZA" sz="17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Additional power generation capacity secured</a:t>
                      </a:r>
                    </a:p>
                    <a:p>
                      <a:pPr marL="342900" marR="0" lvl="0" indent="-342900" algn="l" defTabSz="914400" rtl="0" eaLnBrk="1" fontAlgn="auto" latinLnBrk="0" hangingPunct="1">
                        <a:lnSpc>
                          <a:spcPct val="100000"/>
                        </a:lnSpc>
                        <a:spcBef>
                          <a:spcPts val="200"/>
                        </a:spcBef>
                        <a:spcAft>
                          <a:spcPts val="200"/>
                        </a:spcAft>
                        <a:buClrTx/>
                        <a:buSzTx/>
                        <a:buFont typeface="Symbol" panose="05050102010706020507" pitchFamily="18" charset="2"/>
                        <a:buChar char=""/>
                        <a:tabLst/>
                        <a:defRPr/>
                      </a:pPr>
                      <a:r>
                        <a:rPr lang="en-ZA" sz="17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Renewable energy sector industrialisation and localisation </a:t>
                      </a:r>
                      <a:endParaRPr lang="en-ZA" sz="17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marL="342900" lvl="0" indent="-342900" algn="l">
                        <a:spcBef>
                          <a:spcPts val="200"/>
                        </a:spcBef>
                        <a:spcAft>
                          <a:spcPts val="200"/>
                        </a:spcAft>
                        <a:buFont typeface="Symbol" panose="05050102010706020507" pitchFamily="18" charset="2"/>
                        <a:buChar char=""/>
                      </a:pPr>
                      <a:endParaRPr lang="en-ZA" sz="17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62" marR="4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26551711"/>
                  </a:ext>
                </a:extLst>
              </a:tr>
              <a:tr h="183292">
                <a:tc vMerge="1">
                  <a:txBody>
                    <a:bodyPr/>
                    <a:lstStyle/>
                    <a:p>
                      <a:endParaRPr lang="en-ZA"/>
                    </a:p>
                  </a:txBody>
                  <a:tcPr>
                    <a:lnT w="12700" cap="flat" cmpd="sng" algn="ctr">
                      <a:solidFill>
                        <a:srgbClr val="000000"/>
                      </a:solidFill>
                      <a:prstDash val="solid"/>
                      <a:round/>
                      <a:headEnd type="none" w="med" len="med"/>
                      <a:tailEnd type="none" w="med" len="med"/>
                    </a:lnT>
                  </a:tcPr>
                </a:tc>
                <a:tc rowSpan="3">
                  <a:txBody>
                    <a:bodyPr/>
                    <a:lstStyle/>
                    <a:p>
                      <a:pPr algn="l">
                        <a:spcBef>
                          <a:spcPts val="200"/>
                        </a:spcBef>
                        <a:spcAft>
                          <a:spcPts val="200"/>
                        </a:spcAft>
                      </a:pPr>
                      <a:r>
                        <a:rPr lang="en-US" sz="1700" b="1" dirty="0">
                          <a:effectLst/>
                          <a:latin typeface="Arial Narrow" panose="020B0606020202030204" pitchFamily="34" charset="0"/>
                          <a:ea typeface="Calibri" panose="020F0502020204030204" pitchFamily="34" charset="0"/>
                          <a:cs typeface="Arial" panose="020B0604020202020204" pitchFamily="34" charset="0"/>
                        </a:rPr>
                        <a:t>Priority 4: </a:t>
                      </a:r>
                      <a:br>
                        <a:rPr lang="en-US" sz="1700" b="1" dirty="0">
                          <a:effectLst/>
                          <a:latin typeface="Arial Narrow" panose="020B0606020202030204" pitchFamily="34" charset="0"/>
                          <a:ea typeface="Calibri" panose="020F0502020204030204" pitchFamily="34" charset="0"/>
                          <a:cs typeface="Arial" panose="020B0604020202020204" pitchFamily="34" charset="0"/>
                        </a:rPr>
                      </a:br>
                      <a:r>
                        <a:rPr lang="en-US" sz="1700" b="1" dirty="0">
                          <a:effectLst/>
                          <a:latin typeface="Arial Narrow" panose="020B0606020202030204" pitchFamily="34" charset="0"/>
                          <a:ea typeface="Calibri" panose="020F0502020204030204" pitchFamily="34" charset="0"/>
                          <a:cs typeface="Arial" panose="020B0604020202020204" pitchFamily="34" charset="0"/>
                        </a:rPr>
                        <a:t>Spatial integration, human settlements and local government</a:t>
                      </a:r>
                      <a:endParaRPr lang="en-ZA" sz="17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gn="l">
                        <a:spcBef>
                          <a:spcPts val="200"/>
                        </a:spcBef>
                        <a:spcAft>
                          <a:spcPts val="200"/>
                        </a:spcAft>
                        <a:buFont typeface="Symbol" panose="05050102010706020507" pitchFamily="18" charset="2"/>
                        <a:buChar char=""/>
                      </a:pPr>
                      <a:r>
                        <a:rPr lang="en-ZA" sz="17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State of geological infrastructure improved</a:t>
                      </a:r>
                      <a:endParaRPr lang="en-ZA" sz="17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marL="342900" lvl="0" indent="-342900" algn="l">
                        <a:spcBef>
                          <a:spcPts val="200"/>
                        </a:spcBef>
                        <a:spcAft>
                          <a:spcPts val="200"/>
                        </a:spcAft>
                        <a:buFont typeface="Symbol" panose="05050102010706020507" pitchFamily="18" charset="2"/>
                        <a:buChar char=""/>
                      </a:pPr>
                      <a:r>
                        <a:rPr lang="en-ZA" sz="17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Improved capacity to deliver basic services</a:t>
                      </a:r>
                      <a:endParaRPr lang="en-ZA" sz="17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marL="342900" lvl="0" indent="-342900" algn="l">
                        <a:spcBef>
                          <a:spcPts val="200"/>
                        </a:spcBef>
                        <a:spcAft>
                          <a:spcPts val="200"/>
                        </a:spcAft>
                        <a:buFont typeface="Symbol" panose="05050102010706020507" pitchFamily="18" charset="2"/>
                        <a:buChar char=""/>
                      </a:pPr>
                      <a:r>
                        <a:rPr lang="en-ZA" sz="17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Improved capacity to deliver basic services, quality infrastructure and integrated public transport to increase household access to basic services</a:t>
                      </a:r>
                      <a:endParaRPr lang="en-ZA" sz="17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62" marR="4262"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Bef>
                          <a:spcPts val="200"/>
                        </a:spcBef>
                        <a:spcAft>
                          <a:spcPts val="200"/>
                        </a:spcAft>
                        <a:buFont typeface="Symbol" panose="05050102010706020507" pitchFamily="18" charset="2"/>
                        <a:buChar char=""/>
                      </a:pPr>
                      <a:r>
                        <a:rPr lang="en-ZA" sz="17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AMD migrated</a:t>
                      </a:r>
                      <a:endParaRPr lang="en-ZA" sz="17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62" marR="4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3487901"/>
                  </a:ext>
                </a:extLst>
              </a:tr>
              <a:tr h="183292">
                <a:tc vMerge="1">
                  <a:txBody>
                    <a:bodyPr/>
                    <a:lstStyle/>
                    <a:p>
                      <a:endParaRPr lang="en-ZA"/>
                    </a:p>
                  </a:txBody>
                  <a:tcPr/>
                </a:tc>
                <a:tc vMerge="1">
                  <a:txBody>
                    <a:bodyPr/>
                    <a:lstStyle/>
                    <a:p>
                      <a:endParaRPr lang="en-ZA"/>
                    </a:p>
                  </a:txBody>
                  <a:tcPr>
                    <a:lnT w="12700" cap="flat" cmpd="sng" algn="ctr">
                      <a:solidFill>
                        <a:srgbClr val="000000"/>
                      </a:solidFill>
                      <a:prstDash val="solid"/>
                      <a:round/>
                      <a:headEnd type="none" w="med" len="med"/>
                      <a:tailEnd type="none" w="med" len="med"/>
                    </a:lnT>
                  </a:tcPr>
                </a:tc>
                <a:tc>
                  <a:txBody>
                    <a:bodyPr/>
                    <a:lstStyle/>
                    <a:p>
                      <a:pPr marL="342900" lvl="0" indent="-342900" algn="just">
                        <a:spcBef>
                          <a:spcPts val="200"/>
                        </a:spcBef>
                        <a:spcAft>
                          <a:spcPts val="200"/>
                        </a:spcAft>
                        <a:buFont typeface="Symbol" panose="05050102010706020507" pitchFamily="18" charset="2"/>
                        <a:buChar char=""/>
                      </a:pPr>
                      <a:r>
                        <a:rPr lang="en-ZA" sz="17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State of geological infrastructure improved</a:t>
                      </a:r>
                      <a:endParaRPr lang="en-ZA" sz="17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62" marR="4262"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2462143"/>
                  </a:ext>
                </a:extLst>
              </a:tr>
              <a:tr h="1102701">
                <a:tc vMerge="1">
                  <a:txBody>
                    <a:bodyPr/>
                    <a:lstStyle/>
                    <a:p>
                      <a:endParaRPr lang="en-ZA"/>
                    </a:p>
                  </a:txBody>
                  <a:tcPr/>
                </a:tc>
                <a:tc vMerge="1">
                  <a:txBody>
                    <a:bodyPr/>
                    <a:lstStyle/>
                    <a:p>
                      <a:endParaRPr lang="en-ZA"/>
                    </a:p>
                  </a:txBody>
                  <a:tcPr/>
                </a:tc>
                <a:tc>
                  <a:txBody>
                    <a:bodyPr/>
                    <a:lstStyle/>
                    <a:p>
                      <a:pPr marL="457200" algn="l">
                        <a:spcBef>
                          <a:spcPts val="200"/>
                        </a:spcBef>
                        <a:spcAft>
                          <a:spcPts val="200"/>
                        </a:spcAft>
                      </a:pPr>
                      <a:r>
                        <a:rPr lang="en-ZA" sz="17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p>
                    <a:p>
                      <a:pPr marL="342900" lvl="0" indent="-342900" algn="just">
                        <a:spcBef>
                          <a:spcPts val="200"/>
                        </a:spcBef>
                        <a:spcAft>
                          <a:spcPts val="200"/>
                        </a:spcAft>
                        <a:buFont typeface="Symbol" panose="05050102010706020507" pitchFamily="18" charset="2"/>
                        <a:buChar char=""/>
                      </a:pPr>
                      <a:r>
                        <a:rPr lang="en-ZA" sz="1700" dirty="0">
                          <a:solidFill>
                            <a:srgbClr val="000000"/>
                          </a:solidFill>
                          <a:effectLst/>
                          <a:latin typeface="Arial Narrow" panose="020B0606020202030204" pitchFamily="34" charset="0"/>
                          <a:cs typeface="Arial" panose="020B0604020202020204" pitchFamily="34" charset="0"/>
                        </a:rPr>
                        <a:t>Electrification of additional households</a:t>
                      </a:r>
                      <a:endParaRPr lang="en-ZA" sz="1700" dirty="0">
                        <a:solidFill>
                          <a:srgbClr val="000000"/>
                        </a:solidFill>
                        <a:effectLst/>
                        <a:latin typeface="Arial Narrow" panose="020B0606020202030204" pitchFamily="34" charset="0"/>
                        <a:cs typeface="Times New Roman" panose="02020603050405020304" pitchFamily="18" charset="0"/>
                      </a:endParaRPr>
                    </a:p>
                    <a:p>
                      <a:pPr marL="342900" lvl="0" indent="-342900" algn="just">
                        <a:spcBef>
                          <a:spcPts val="200"/>
                        </a:spcBef>
                        <a:spcAft>
                          <a:spcPts val="200"/>
                        </a:spcAft>
                        <a:buFont typeface="Symbol" panose="05050102010706020507" pitchFamily="18" charset="2"/>
                        <a:buChar char=""/>
                      </a:pPr>
                      <a:r>
                        <a:rPr lang="en-ZA" sz="1700" dirty="0">
                          <a:solidFill>
                            <a:srgbClr val="000000"/>
                          </a:solidFill>
                          <a:effectLst/>
                          <a:latin typeface="Arial Narrow" panose="020B0606020202030204" pitchFamily="34" charset="0"/>
                          <a:cs typeface="Arial" panose="020B0604020202020204" pitchFamily="34" charset="0"/>
                        </a:rPr>
                        <a:t> Improved energy efficiency across all sectors</a:t>
                      </a:r>
                      <a:endParaRPr lang="en-ZA" sz="1700" dirty="0">
                        <a:solidFill>
                          <a:srgbClr val="000000"/>
                        </a:solidFill>
                        <a:effectLst/>
                        <a:latin typeface="Arial Narrow" panose="020B0606020202030204" pitchFamily="34" charset="0"/>
                        <a:cs typeface="Times New Roman" panose="02020603050405020304" pitchFamily="18" charset="0"/>
                      </a:endParaRPr>
                    </a:p>
                  </a:txBody>
                  <a:tcPr marL="4262" marR="4262"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92044913"/>
                  </a:ext>
                </a:extLst>
              </a:tr>
              <a:tr h="549876">
                <a:tc rowSpan="2">
                  <a:txBody>
                    <a:bodyPr/>
                    <a:lstStyle/>
                    <a:p>
                      <a:pPr algn="l">
                        <a:spcBef>
                          <a:spcPts val="200"/>
                        </a:spcBef>
                        <a:spcAft>
                          <a:spcPts val="200"/>
                        </a:spcAft>
                      </a:pPr>
                      <a:r>
                        <a:rPr lang="en-US" sz="1700">
                          <a:solidFill>
                            <a:schemeClr val="tx1"/>
                          </a:solidFill>
                          <a:effectLst/>
                          <a:latin typeface="Arial Narrow" panose="020B0606020202030204" pitchFamily="34" charset="0"/>
                          <a:ea typeface="Calibri" panose="020F0502020204030204" pitchFamily="34" charset="0"/>
                          <a:cs typeface="Arial" panose="020B0604020202020204" pitchFamily="34" charset="0"/>
                        </a:rPr>
                        <a:t>ERRP Area 1: (Ensuring energy security)</a:t>
                      </a:r>
                      <a:endParaRPr lang="en-ZA" sz="170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262" marR="4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200"/>
                        </a:spcBef>
                        <a:spcAft>
                          <a:spcPts val="200"/>
                        </a:spcAft>
                      </a:pPr>
                      <a:r>
                        <a:rPr lang="en-US" sz="1700" dirty="0">
                          <a:effectLst/>
                          <a:latin typeface="Arial Narrow" panose="020B0606020202030204" pitchFamily="34" charset="0"/>
                          <a:cs typeface="Arial" panose="020B0604020202020204" pitchFamily="34" charset="0"/>
                        </a:rPr>
                        <a:t>Diversification of energy sources within just transition context</a:t>
                      </a:r>
                      <a:endParaRPr lang="en-ZA" sz="1700" dirty="0">
                        <a:effectLst/>
                        <a:latin typeface="Arial Narrow" panose="020B0606020202030204" pitchFamily="34" charset="0"/>
                        <a:cs typeface="Times New Roman" panose="02020603050405020304" pitchFamily="18" charset="0"/>
                      </a:endParaRPr>
                    </a:p>
                  </a:txBody>
                  <a:tcPr marL="4262" marR="4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342900" lvl="0" indent="-342900" algn="l">
                        <a:spcBef>
                          <a:spcPts val="200"/>
                        </a:spcBef>
                        <a:spcAft>
                          <a:spcPts val="200"/>
                        </a:spcAft>
                        <a:buFont typeface="Symbol" panose="05050102010706020507" pitchFamily="18" charset="2"/>
                        <a:buChar char=""/>
                      </a:pPr>
                      <a:r>
                        <a:rPr lang="en-ZA" sz="17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Additional power generation capacity secured</a:t>
                      </a:r>
                      <a:endParaRPr lang="en-ZA" sz="17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62" marR="4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28896364"/>
                  </a:ext>
                </a:extLst>
              </a:tr>
              <a:tr h="366584">
                <a:tc vMerge="1">
                  <a:txBody>
                    <a:bodyPr/>
                    <a:lstStyle/>
                    <a:p>
                      <a:endParaRPr lang="en-ZA"/>
                    </a:p>
                  </a:txBody>
                  <a:tcPr>
                    <a:lnT w="12700" cap="flat" cmpd="sng" algn="ctr">
                      <a:solidFill>
                        <a:srgbClr val="000000"/>
                      </a:solidFill>
                      <a:prstDash val="solid"/>
                      <a:round/>
                      <a:headEnd type="none" w="med" len="med"/>
                      <a:tailEnd type="none" w="med" len="med"/>
                    </a:lnT>
                  </a:tcPr>
                </a:tc>
                <a:tc>
                  <a:txBody>
                    <a:bodyPr/>
                    <a:lstStyle/>
                    <a:p>
                      <a:pPr algn="l">
                        <a:spcBef>
                          <a:spcPts val="200"/>
                        </a:spcBef>
                        <a:spcAft>
                          <a:spcPts val="200"/>
                        </a:spcAft>
                      </a:pPr>
                      <a:r>
                        <a:rPr lang="en-US" sz="1700" strike="sngStrike" baseline="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I</a:t>
                      </a:r>
                      <a:r>
                        <a:rPr lang="en-US" sz="17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mplementation of the IRP to ensure diversification of resources</a:t>
                      </a:r>
                      <a:endParaRPr lang="en-ZA" sz="17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262" marR="4262"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 xmlns:a16="http://schemas.microsoft.com/office/drawing/2014/main" val="950209562"/>
                  </a:ext>
                </a:extLst>
              </a:tr>
            </a:tbl>
          </a:graphicData>
        </a:graphic>
      </p:graphicFrame>
    </p:spTree>
    <p:extLst>
      <p:ext uri="{BB962C8B-B14F-4D97-AF65-F5344CB8AC3E}">
        <p14:creationId xmlns="" xmlns:p14="http://schemas.microsoft.com/office/powerpoint/2010/main" val="39474561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object 2"/>
          <p:cNvSpPr>
            <a:spLocks noGrp="1"/>
          </p:cNvSpPr>
          <p:nvPr>
            <p:ph type="title"/>
          </p:nvPr>
        </p:nvSpPr>
        <p:spPr>
          <a:xfrm>
            <a:off x="2093446" y="93183"/>
            <a:ext cx="7681854" cy="895414"/>
          </a:xfrm>
        </p:spPr>
        <p:txBody>
          <a:bodyPr vert="horz" wrap="square" lIns="0" tIns="8930" rIns="0" bIns="0" numCol="1" rtlCol="0" anchor="t" anchorCtr="0" compatLnSpc="1">
            <a:prstTxWarp prst="textNoShape">
              <a:avLst/>
            </a:prstTxWarp>
            <a:spAutoFit/>
          </a:bodyPr>
          <a:lstStyle/>
          <a:p>
            <a:pPr marL="8929" algn="ctr">
              <a:spcBef>
                <a:spcPts val="70"/>
              </a:spcBef>
            </a:pPr>
            <a:r>
              <a:rPr lang="en-US" altLang="en-US" sz="3200" b="1" dirty="0">
                <a:latin typeface="Arial Narrow" panose="020B0606020202030204" pitchFamily="34" charset="0"/>
                <a:ea typeface="Century Gothic" panose="020B0502020202020204" pitchFamily="34" charset="0"/>
                <a:cs typeface="Century Gothic" panose="020B0502020202020204" pitchFamily="34" charset="0"/>
              </a:rPr>
              <a:t>Strategic linkages to key national frameworks including MTSF and ERRP</a:t>
            </a:r>
            <a:r>
              <a:rPr lang="en-ZA" altLang="en-US" sz="3200" b="1" dirty="0">
                <a:latin typeface="Arial Narrow" panose="020B0606020202030204" pitchFamily="34" charset="0"/>
                <a:ea typeface="Century Gothic" panose="020B0502020202020204" pitchFamily="34" charset="0"/>
                <a:cs typeface="Century Gothic" panose="020B0502020202020204" pitchFamily="34" charset="0"/>
              </a:rPr>
              <a:t> </a:t>
            </a:r>
            <a:endParaRPr lang="en-US" altLang="en-US" sz="3200" b="1" dirty="0">
              <a:latin typeface="Arial Narrow" panose="020B0606020202030204" pitchFamily="34" charset="0"/>
              <a:ea typeface="Century Gothic" panose="020B0502020202020204" pitchFamily="34" charset="0"/>
              <a:cs typeface="Century Gothic" panose="020B0502020202020204" pitchFamily="34" charset="0"/>
            </a:endParaRPr>
          </a:p>
        </p:txBody>
      </p:sp>
      <p:sp>
        <p:nvSpPr>
          <p:cNvPr id="55300" name="Slide Number Placeholder 1"/>
          <p:cNvSpPr>
            <a:spLocks noGrp="1"/>
          </p:cNvSpPr>
          <p:nvPr>
            <p:ph type="sldNum" sz="quarter" idx="12"/>
          </p:nvPr>
        </p:nvSpPr>
        <p:spPr bwMode="auto">
          <a:xfrm>
            <a:off x="5934373" y="4166897"/>
            <a:ext cx="1408806" cy="19474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522354" indent="-200905">
              <a:defRPr>
                <a:solidFill>
                  <a:schemeClr val="tx1"/>
                </a:solidFill>
                <a:latin typeface="Calibri" panose="020F0502020204030204" pitchFamily="34" charset="0"/>
              </a:defRPr>
            </a:lvl2pPr>
            <a:lvl3pPr marL="803622" indent="-160724">
              <a:defRPr>
                <a:solidFill>
                  <a:schemeClr val="tx1"/>
                </a:solidFill>
                <a:latin typeface="Calibri" panose="020F0502020204030204" pitchFamily="34" charset="0"/>
              </a:defRPr>
            </a:lvl3pPr>
            <a:lvl4pPr marL="1125071" indent="-160724">
              <a:defRPr>
                <a:solidFill>
                  <a:schemeClr val="tx1"/>
                </a:solidFill>
                <a:latin typeface="Calibri" panose="020F0502020204030204" pitchFamily="34" charset="0"/>
              </a:defRPr>
            </a:lvl4pPr>
            <a:lvl5pPr marL="1446519" indent="-160724">
              <a:defRPr>
                <a:solidFill>
                  <a:schemeClr val="tx1"/>
                </a:solidFill>
                <a:latin typeface="Calibri" panose="020F0502020204030204" pitchFamily="34" charset="0"/>
              </a:defRPr>
            </a:lvl5pPr>
            <a:lvl6pPr marL="1767968" indent="-160724" eaLnBrk="0" fontAlgn="base" hangingPunct="0">
              <a:spcBef>
                <a:spcPct val="0"/>
              </a:spcBef>
              <a:spcAft>
                <a:spcPct val="0"/>
              </a:spcAft>
              <a:defRPr>
                <a:solidFill>
                  <a:schemeClr val="tx1"/>
                </a:solidFill>
                <a:latin typeface="Calibri" panose="020F0502020204030204" pitchFamily="34" charset="0"/>
              </a:defRPr>
            </a:lvl6pPr>
            <a:lvl7pPr marL="2089418" indent="-160724" eaLnBrk="0" fontAlgn="base" hangingPunct="0">
              <a:spcBef>
                <a:spcPct val="0"/>
              </a:spcBef>
              <a:spcAft>
                <a:spcPct val="0"/>
              </a:spcAft>
              <a:defRPr>
                <a:solidFill>
                  <a:schemeClr val="tx1"/>
                </a:solidFill>
                <a:latin typeface="Calibri" panose="020F0502020204030204" pitchFamily="34" charset="0"/>
              </a:defRPr>
            </a:lvl7pPr>
            <a:lvl8pPr marL="2410867" indent="-160724" eaLnBrk="0" fontAlgn="base" hangingPunct="0">
              <a:spcBef>
                <a:spcPct val="0"/>
              </a:spcBef>
              <a:spcAft>
                <a:spcPct val="0"/>
              </a:spcAft>
              <a:defRPr>
                <a:solidFill>
                  <a:schemeClr val="tx1"/>
                </a:solidFill>
                <a:latin typeface="Calibri" panose="020F0502020204030204" pitchFamily="34" charset="0"/>
              </a:defRPr>
            </a:lvl8pPr>
            <a:lvl9pPr marL="2732315" indent="-160724"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42898" rtl="0" eaLnBrk="1" fontAlgn="base" latinLnBrk="0" hangingPunct="1">
              <a:lnSpc>
                <a:spcPct val="100000"/>
              </a:lnSpc>
              <a:spcBef>
                <a:spcPct val="0"/>
              </a:spcBef>
              <a:spcAft>
                <a:spcPct val="0"/>
              </a:spcAft>
              <a:buClrTx/>
              <a:buSzTx/>
              <a:buFontTx/>
              <a:buNone/>
              <a:tabLst/>
              <a:defRPr/>
            </a:pPr>
            <a:fld id="{A41363A7-763F-4D22-BFAB-19AAD9264A8D}" type="slidenum">
              <a:rPr kumimoji="0" lang="en-US" altLang="en-US" sz="1266"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42898" rtl="0" eaLnBrk="1" fontAlgn="base" latinLnBrk="0" hangingPunct="1">
                <a:lnSpc>
                  <a:spcPct val="100000"/>
                </a:lnSpc>
                <a:spcBef>
                  <a:spcPct val="0"/>
                </a:spcBef>
                <a:spcAft>
                  <a:spcPct val="0"/>
                </a:spcAft>
                <a:buClrTx/>
                <a:buSzTx/>
                <a:buFontTx/>
                <a:buNone/>
                <a:tabLst/>
                <a:defRPr/>
              </a:pPr>
              <a:t>65</a:t>
            </a:fld>
            <a:endParaRPr kumimoji="0" lang="en-US" altLang="en-US" sz="1266"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2" name="Rectangle 1"/>
          <p:cNvSpPr/>
          <p:nvPr/>
        </p:nvSpPr>
        <p:spPr>
          <a:xfrm>
            <a:off x="1731023" y="1960242"/>
            <a:ext cx="8935713" cy="655436"/>
          </a:xfrm>
          <a:prstGeom prst="rect">
            <a:avLst/>
          </a:prstGeom>
        </p:spPr>
        <p:txBody>
          <a:bodyPr wrap="square">
            <a:spAutoFit/>
          </a:bodyPr>
          <a:lstStyle/>
          <a:p>
            <a:pPr marL="307524" marR="0" lvl="0" indent="-30752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722"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  </a:t>
            </a:r>
            <a:r>
              <a:rPr kumimoji="0" lang="en-ZA" sz="1722"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en-ZA" sz="1722"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ZA" sz="193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1731022" y="1757271"/>
            <a:ext cx="8563144" cy="5076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937" b="0" i="0" u="none" strike="noStrike" kern="1200" cap="none" spc="0" normalizeH="0" baseline="3000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7"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graphicFrame>
        <p:nvGraphicFramePr>
          <p:cNvPr id="4" name="Table 3">
            <a:extLst>
              <a:ext uri="{FF2B5EF4-FFF2-40B4-BE49-F238E27FC236}">
                <a16:creationId xmlns="" xmlns:a16="http://schemas.microsoft.com/office/drawing/2014/main" id="{B6622D92-C8DF-4038-A5A5-743F8D9F7CF1}"/>
              </a:ext>
            </a:extLst>
          </p:cNvPr>
          <p:cNvGraphicFramePr>
            <a:graphicFrameLocks noGrp="1"/>
          </p:cNvGraphicFramePr>
          <p:nvPr>
            <p:extLst>
              <p:ext uri="{D42A27DB-BD31-4B8C-83A1-F6EECF244321}">
                <p14:modId xmlns="" xmlns:p14="http://schemas.microsoft.com/office/powerpoint/2010/main" val="3211923691"/>
              </p:ext>
            </p:extLst>
          </p:nvPr>
        </p:nvGraphicFramePr>
        <p:xfrm>
          <a:off x="1704577" y="988597"/>
          <a:ext cx="10417352" cy="3735905"/>
        </p:xfrm>
        <a:graphic>
          <a:graphicData uri="http://schemas.openxmlformats.org/drawingml/2006/table">
            <a:tbl>
              <a:tblPr firstRow="1" firstCol="1" bandRow="1"/>
              <a:tblGrid>
                <a:gridCol w="10417352">
                  <a:extLst>
                    <a:ext uri="{9D8B030D-6E8A-4147-A177-3AD203B41FA5}">
                      <a16:colId xmlns="" xmlns:a16="http://schemas.microsoft.com/office/drawing/2014/main" val="1399603690"/>
                    </a:ext>
                  </a:extLst>
                </a:gridCol>
              </a:tblGrid>
              <a:tr h="3735905">
                <a:tc>
                  <a:txBody>
                    <a:bodyPr/>
                    <a:lstStyle/>
                    <a:p>
                      <a:pPr algn="just">
                        <a:spcBef>
                          <a:spcPts val="200"/>
                        </a:spcBef>
                        <a:spcAft>
                          <a:spcPts val="200"/>
                        </a:spcAft>
                      </a:pPr>
                      <a:r>
                        <a:rPr lang="en-US" sz="1700" b="1" dirty="0">
                          <a:effectLst/>
                          <a:latin typeface="Arial Narrow" panose="020B0606020202030204" pitchFamily="34" charset="0"/>
                          <a:ea typeface="Calibri" panose="020F0502020204030204" pitchFamily="34" charset="0"/>
                          <a:cs typeface="Arial" panose="020B0604020202020204" pitchFamily="34" charset="0"/>
                        </a:rPr>
                        <a:t>Consolidated branch outcomes for 2021/22:</a:t>
                      </a:r>
                    </a:p>
                    <a:p>
                      <a:pPr algn="just">
                        <a:spcBef>
                          <a:spcPts val="200"/>
                        </a:spcBef>
                        <a:spcAft>
                          <a:spcPts val="200"/>
                        </a:spcAft>
                      </a:pPr>
                      <a:endParaRPr lang="en-ZA" sz="1700" dirty="0">
                        <a:effectLst/>
                        <a:latin typeface="Arial Narrow" panose="020B0606020202030204" pitchFamily="34" charset="0"/>
                        <a:ea typeface="Calibri" panose="020F0502020204030204" pitchFamily="34" charset="0"/>
                        <a:cs typeface="Times New Roman" panose="02020603050405020304" pitchFamily="18" charset="0"/>
                      </a:endParaRPr>
                    </a:p>
                    <a:p>
                      <a:pPr marL="228600" indent="-228600" algn="just">
                        <a:spcBef>
                          <a:spcPts val="200"/>
                        </a:spcBef>
                        <a:spcAft>
                          <a:spcPts val="200"/>
                        </a:spcAft>
                        <a:buFont typeface="+mj-lt"/>
                        <a:buAutoNum type="arabicPeriod"/>
                      </a:pPr>
                      <a:r>
                        <a:rPr lang="en-US" sz="1700" b="1" dirty="0">
                          <a:effectLst/>
                          <a:latin typeface="Arial Narrow" panose="020B0606020202030204" pitchFamily="34" charset="0"/>
                          <a:ea typeface="Calibri" panose="020F0502020204030204" pitchFamily="34" charset="0"/>
                          <a:cs typeface="Arial" panose="020B0604020202020204" pitchFamily="34" charset="0"/>
                        </a:rPr>
                        <a:t> </a:t>
                      </a:r>
                      <a:r>
                        <a:rPr lang="en-ZA" sz="17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Additional power generation capacity secured</a:t>
                      </a:r>
                      <a:endParaRPr lang="en-ZA" sz="17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marL="228600" indent="-228600" algn="just">
                        <a:spcBef>
                          <a:spcPts val="200"/>
                        </a:spcBef>
                        <a:spcAft>
                          <a:spcPts val="200"/>
                        </a:spcAft>
                        <a:buFont typeface="+mj-lt"/>
                        <a:buAutoNum type="arabicPeriod"/>
                      </a:pPr>
                      <a:r>
                        <a:rPr lang="en-ZA" sz="17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Electrification of additional households</a:t>
                      </a:r>
                    </a:p>
                    <a:p>
                      <a:pPr marL="228600" indent="-228600" algn="just">
                        <a:spcBef>
                          <a:spcPts val="200"/>
                        </a:spcBef>
                        <a:spcAft>
                          <a:spcPts val="200"/>
                        </a:spcAft>
                        <a:buFont typeface="+mj-lt"/>
                        <a:buAutoNum type="arabicPeriod"/>
                      </a:pPr>
                      <a:r>
                        <a:rPr lang="en-ZA" sz="17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Acid mine drainage migrated </a:t>
                      </a:r>
                    </a:p>
                    <a:p>
                      <a:pPr marL="228600" indent="-228600" algn="just">
                        <a:spcBef>
                          <a:spcPts val="200"/>
                        </a:spcBef>
                        <a:spcAft>
                          <a:spcPts val="200"/>
                        </a:spcAft>
                        <a:buFont typeface="+mj-lt"/>
                        <a:buAutoNum type="arabicPeriod"/>
                      </a:pPr>
                      <a:r>
                        <a:rPr lang="en-ZA" sz="17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State of geological infrastructure improved </a:t>
                      </a:r>
                    </a:p>
                    <a:p>
                      <a:pPr marL="228600" indent="-228600" algn="just">
                        <a:spcBef>
                          <a:spcPts val="200"/>
                        </a:spcBef>
                        <a:spcAft>
                          <a:spcPts val="200"/>
                        </a:spcAft>
                        <a:buFont typeface="+mj-lt"/>
                        <a:buAutoNum type="arabicPeriod"/>
                      </a:pPr>
                      <a:r>
                        <a:rPr lang="en-ZA" sz="17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Renewable energy sector industrialisation and localisation </a:t>
                      </a:r>
                    </a:p>
                    <a:p>
                      <a:pPr marL="228600" indent="-228600" algn="just">
                        <a:spcBef>
                          <a:spcPts val="200"/>
                        </a:spcBef>
                        <a:spcAft>
                          <a:spcPts val="200"/>
                        </a:spcAft>
                        <a:buFont typeface="+mj-lt"/>
                        <a:buAutoNum type="arabicPeriod"/>
                      </a:pPr>
                      <a:r>
                        <a:rPr lang="en-ZA" sz="17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Improved energy efficiency across all sectors</a:t>
                      </a:r>
                      <a:endParaRPr lang="en-ZA" sz="17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62" marR="4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03429981"/>
                  </a:ext>
                </a:extLst>
              </a:tr>
            </a:tbl>
          </a:graphicData>
        </a:graphic>
      </p:graphicFrame>
    </p:spTree>
    <p:extLst>
      <p:ext uri="{BB962C8B-B14F-4D97-AF65-F5344CB8AC3E}">
        <p14:creationId xmlns="" xmlns:p14="http://schemas.microsoft.com/office/powerpoint/2010/main" val="36412183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object 2"/>
          <p:cNvSpPr>
            <a:spLocks noGrp="1"/>
          </p:cNvSpPr>
          <p:nvPr>
            <p:ph type="title"/>
          </p:nvPr>
        </p:nvSpPr>
        <p:spPr>
          <a:xfrm>
            <a:off x="1916816" y="163042"/>
            <a:ext cx="7661797" cy="452215"/>
          </a:xfrm>
        </p:spPr>
        <p:txBody>
          <a:bodyPr vert="horz" wrap="square" lIns="0" tIns="8930" rIns="0" bIns="0" numCol="1" rtlCol="0" anchor="t" anchorCtr="0" compatLnSpc="1">
            <a:prstTxWarp prst="textNoShape">
              <a:avLst/>
            </a:prstTxWarp>
            <a:spAutoFit/>
          </a:bodyPr>
          <a:lstStyle/>
          <a:p>
            <a:pPr marL="8929">
              <a:spcBef>
                <a:spcPts val="70"/>
              </a:spcBef>
            </a:pPr>
            <a:r>
              <a:rPr lang="en-ZA" altLang="en-US" sz="3200" b="1" dirty="0">
                <a:latin typeface="Arial Narrow" panose="020B0606020202030204" pitchFamily="34" charset="0"/>
                <a:ea typeface="Century Gothic" panose="020B0502020202020204" pitchFamily="34" charset="0"/>
                <a:cs typeface="Century Gothic" panose="020B0502020202020204" pitchFamily="34" charset="0"/>
              </a:rPr>
              <a:t>Programme 5: </a:t>
            </a:r>
            <a:r>
              <a:rPr lang="en-GB" sz="3200" b="1" dirty="0">
                <a:solidFill>
                  <a:prstClr val="black"/>
                </a:solidFill>
                <a:latin typeface="Arial Narrow" panose="020B0606020202030204" pitchFamily="34" charset="0"/>
                <a:ea typeface="Century Gothic" panose="020B0502020202020204" pitchFamily="34" charset="0"/>
                <a:cs typeface="Century Gothic" panose="020B0502020202020204" pitchFamily="34" charset="0"/>
              </a:rPr>
              <a:t>Planned Targets</a:t>
            </a:r>
            <a:endParaRPr lang="en-US" altLang="en-US" sz="3200" b="1" dirty="0">
              <a:latin typeface="Arial Narrow" panose="020B0606020202030204" pitchFamily="34" charset="0"/>
              <a:ea typeface="Century Gothic" panose="020B0502020202020204" pitchFamily="34" charset="0"/>
              <a:cs typeface="Century Gothic" panose="020B0502020202020204" pitchFamily="34" charset="0"/>
            </a:endParaRPr>
          </a:p>
        </p:txBody>
      </p:sp>
      <p:sp>
        <p:nvSpPr>
          <p:cNvPr id="2" name="Rectangle 1"/>
          <p:cNvSpPr/>
          <p:nvPr/>
        </p:nvSpPr>
        <p:spPr>
          <a:xfrm>
            <a:off x="1731023" y="1960242"/>
            <a:ext cx="8935713" cy="655436"/>
          </a:xfrm>
          <a:prstGeom prst="rect">
            <a:avLst/>
          </a:prstGeom>
        </p:spPr>
        <p:txBody>
          <a:bodyPr wrap="square">
            <a:spAutoFit/>
          </a:bodyPr>
          <a:lstStyle/>
          <a:p>
            <a:pPr marL="307524" marR="0" lvl="0" indent="-30752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722"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  </a:t>
            </a:r>
            <a:r>
              <a:rPr kumimoji="0" lang="en-ZA" sz="1722"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en-ZA" sz="1722"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ZA" sz="193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1889902" y="615257"/>
            <a:ext cx="10149698" cy="4899033"/>
          </a:xfrm>
          <a:prstGeom prst="rect">
            <a:avLst/>
          </a:prstGeom>
        </p:spPr>
        <p:txBody>
          <a:bodyPr wrap="square">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Power purchase agreements between Eskom and successful bidders </a:t>
            </a:r>
            <a:r>
              <a:rPr kumimoji="0" lang="en-US" sz="1400" b="0" i="0" u="none" strike="noStrike" kern="1200" cap="none" spc="0" normalizeH="0" baseline="0" noProof="0" dirty="0">
                <a:ln>
                  <a:noFill/>
                </a:ln>
                <a:effectLst/>
                <a:uLnTx/>
                <a:uFillTx/>
                <a:latin typeface="Arial Narrow" panose="020B0606020202030204" pitchFamily="34" charset="0"/>
                <a:ea typeface="Century Gothic" panose="020B0502020202020204" pitchFamily="34" charset="0"/>
                <a:cs typeface="Century Gothic" panose="020B0502020202020204" pitchFamily="34" charset="0"/>
              </a:rPr>
              <a:t>concluded for 2 000 MW under Risk Mitigation Independent Power Producer </a:t>
            </a:r>
            <a:r>
              <a:rPr kumimoji="0" lang="en-US" sz="1400" b="0" i="0" u="none" strike="noStrike" kern="1200" cap="none" spc="0" normalizeH="0" baseline="0" noProof="0" dirty="0" err="1">
                <a:ln>
                  <a:noFill/>
                </a:ln>
                <a:effectLst/>
                <a:uLnTx/>
                <a:uFillTx/>
                <a:latin typeface="Arial Narrow" panose="020B0606020202030204" pitchFamily="34" charset="0"/>
                <a:ea typeface="Century Gothic" panose="020B0502020202020204" pitchFamily="34" charset="0"/>
                <a:cs typeface="Century Gothic" panose="020B0502020202020204" pitchFamily="34" charset="0"/>
              </a:rPr>
              <a:t>Programme</a:t>
            </a:r>
            <a:endParaRPr kumimoji="0" lang="en-ZA" sz="1400" b="0" i="0" u="none" strike="noStrike" kern="1200" cap="none" spc="0" normalizeH="0" baseline="0" noProof="0" dirty="0">
              <a:ln>
                <a:noFill/>
              </a:ln>
              <a:effectLst/>
              <a:uLnTx/>
              <a:uFillTx/>
              <a:latin typeface="Arial Narrow" panose="020B0606020202030204" pitchFamily="34" charset="0"/>
              <a:ea typeface="Century Gothic" panose="020B0502020202020204" pitchFamily="34" charset="0"/>
              <a:cs typeface="Century Gothic" panose="020B0502020202020204" pitchFamily="34" charset="0"/>
            </a:endParaRPr>
          </a:p>
          <a:p>
            <a:pPr marL="307524" marR="0" lvl="0" indent="-307524"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Procure 6 800 MW from renewable energy </a:t>
            </a:r>
          </a:p>
          <a:p>
            <a:pPr marL="307524" marR="0" lvl="0" indent="-307524"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Issue RFP for 3 000 MW from gas</a:t>
            </a:r>
          </a:p>
          <a:p>
            <a:pPr marL="307524" marR="0" lvl="0" indent="-307524"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Issue RFP for 1 500 MW from coal</a:t>
            </a:r>
          </a:p>
          <a:p>
            <a:pPr marL="307524" marR="0" lvl="0" indent="-307524"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Issue RFP for 513 MW from storage</a:t>
            </a:r>
          </a:p>
          <a:p>
            <a:pPr marL="307524" marR="0" lvl="0" indent="-307524"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15 000 additional households electrified through non-grid technology</a:t>
            </a:r>
          </a:p>
          <a:p>
            <a:pPr marL="307524" marR="0" lvl="0" indent="-307524"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Four reports on the monitoring and verification of the implementation of the grid electrification of an additional 180 000 households by Eskom and contracted municipalities</a:t>
            </a:r>
          </a:p>
          <a:p>
            <a:pPr marL="307524" marR="0" lvl="0" indent="-307524"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One ingress measure implemented</a:t>
            </a:r>
          </a:p>
          <a:p>
            <a:pPr marL="307524" marR="0" lvl="0" indent="-307524"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Three derelict and ownerless mine sites rehabilitated</a:t>
            </a:r>
          </a:p>
          <a:p>
            <a:pPr marL="307524" marR="0" lvl="0" indent="-307524"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40 shafts sealed off</a:t>
            </a:r>
          </a:p>
          <a:p>
            <a:pPr marL="307524" marR="0" lvl="0" indent="-307524"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Renewable Energy Sector Master Plan report</a:t>
            </a:r>
          </a:p>
          <a:p>
            <a:pPr marL="307524" marR="0" lvl="0" indent="-307524"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0.5 </a:t>
            </a:r>
            <a:r>
              <a:rPr kumimoji="0" lang="en-ZA" sz="1400" b="0" i="0" u="none" strike="noStrike" kern="1200" cap="none" spc="0" normalizeH="0" baseline="0" noProof="0" dirty="0" err="1">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TWh</a:t>
            </a:r>
            <a:r>
              <a:rPr kumimoji="0" lang="en-ZA" sz="14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 savings realised  and verified from EEDSM projects</a:t>
            </a:r>
          </a:p>
          <a:p>
            <a:pPr marL="307524" marR="0" lvl="0" indent="-307524"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0.0194 </a:t>
            </a:r>
            <a:r>
              <a:rPr kumimoji="0" lang="en-US" sz="1400" b="0" i="0" u="none" strike="noStrike" kern="1200" cap="none" spc="0" normalizeH="0" baseline="0" noProof="0" dirty="0" err="1">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TWh</a:t>
            </a: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 savings by EEDSM grant participating municipalities</a:t>
            </a:r>
            <a:endParaRPr kumimoji="0" lang="en-ZA" sz="14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57DF30-2317-4A1D-86CC-8BFEF4250C95}"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33219365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 name="Straight Connector 9">
            <a:extLst>
              <a:ext uri="{FF2B5EF4-FFF2-40B4-BE49-F238E27FC236}">
                <a16:creationId xmlns=""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 xmlns:a16="http://schemas.microsoft.com/office/drawing/2014/main" id="{DF9096E0-E3D3-42EE-932B-7355552CFAC9}"/>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 xmlns:a16="http://schemas.microsoft.com/office/drawing/2014/main" id="{001A8AD0-93F8-4DC6-A0D3-E11676021466}"/>
              </a:ext>
            </a:extLst>
          </p:cNvPr>
          <p:cNvPicPr>
            <a:picLocks noChangeAspect="1"/>
          </p:cNvPicPr>
          <p:nvPr/>
        </p:nvPicPr>
        <p:blipFill>
          <a:blip r:embed="rId5" cstate="print">
            <a:extLst>
              <a:ext uri="{96DAC541-7B7A-43D3-8B79-37D633B846F1}">
                <asvg:svgBlip xmlns:asvg="http://schemas.microsoft.com/office/drawing/2016/SVG/main" xmlns="" r:embed="rId6"/>
              </a:ext>
            </a:extLst>
          </a:blip>
          <a:stretch>
            <a:fillRect/>
          </a:stretch>
        </p:blipFill>
        <p:spPr>
          <a:xfrm>
            <a:off x="11039061" y="5969956"/>
            <a:ext cx="1031245" cy="1006692"/>
          </a:xfrm>
          <a:prstGeom prst="rect">
            <a:avLst/>
          </a:prstGeom>
        </p:spPr>
      </p:pic>
      <p:sp>
        <p:nvSpPr>
          <p:cNvPr id="3" name="Rectangle 2"/>
          <p:cNvSpPr/>
          <p:nvPr/>
        </p:nvSpPr>
        <p:spPr>
          <a:xfrm>
            <a:off x="2319130" y="2084273"/>
            <a:ext cx="9751176"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4400" b="1" i="0" u="none" strike="noStrike" kern="1200" cap="none" spc="-3" normalizeH="0" baseline="0" noProof="0" dirty="0">
                <a:ln>
                  <a:noFill/>
                </a:ln>
                <a:solidFill>
                  <a:prstClr val="black"/>
                </a:solidFill>
                <a:effectLst/>
                <a:uLnTx/>
                <a:uFillTx/>
                <a:latin typeface="Arial Narrow" panose="020B0606020202030204" pitchFamily="34" charset="0"/>
                <a:ea typeface="+mn-ea"/>
                <a:cs typeface="+mn-cs"/>
              </a:rPr>
              <a:t>PROGRAMME </a:t>
            </a:r>
            <a:r>
              <a:rPr kumimoji="0" lang="en-ZA" altLang="en-US" sz="4400" b="1"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6: NUCLEAR</a:t>
            </a:r>
            <a:endParaRPr kumimoji="0" lang="en-ZA" sz="4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Tree>
    <p:extLst>
      <p:ext uri="{BB962C8B-B14F-4D97-AF65-F5344CB8AC3E}">
        <p14:creationId xmlns="" xmlns:p14="http://schemas.microsoft.com/office/powerpoint/2010/main" val="25130894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object 2"/>
          <p:cNvSpPr>
            <a:spLocks noGrp="1"/>
          </p:cNvSpPr>
          <p:nvPr>
            <p:ph type="title"/>
          </p:nvPr>
        </p:nvSpPr>
        <p:spPr>
          <a:xfrm>
            <a:off x="1833688" y="136525"/>
            <a:ext cx="7661797" cy="452215"/>
          </a:xfrm>
        </p:spPr>
        <p:txBody>
          <a:bodyPr vert="horz" wrap="square" lIns="0" tIns="8930" rIns="0" bIns="0" numCol="1" rtlCol="0" anchor="t" anchorCtr="0" compatLnSpc="1">
            <a:prstTxWarp prst="textNoShape">
              <a:avLst/>
            </a:prstTxWarp>
            <a:spAutoFit/>
          </a:bodyPr>
          <a:lstStyle/>
          <a:p>
            <a:pPr marL="8929">
              <a:spcBef>
                <a:spcPts val="70"/>
              </a:spcBef>
            </a:pPr>
            <a:r>
              <a:rPr lang="en-ZA" altLang="en-US" sz="3200" b="1" dirty="0">
                <a:latin typeface="Arial Narrow" panose="020B0606020202030204" pitchFamily="34" charset="0"/>
                <a:ea typeface="Century Gothic" panose="020B0502020202020204" pitchFamily="34" charset="0"/>
                <a:cs typeface="Century Gothic" panose="020B0502020202020204" pitchFamily="34" charset="0"/>
              </a:rPr>
              <a:t>Programme 6: Nuclear</a:t>
            </a:r>
            <a:endParaRPr lang="en-US" altLang="en-US" sz="3200" b="1" dirty="0">
              <a:latin typeface="Arial Narrow" panose="020B0606020202030204" pitchFamily="34" charset="0"/>
              <a:ea typeface="Century Gothic" panose="020B0502020202020204" pitchFamily="34" charset="0"/>
              <a:cs typeface="Century Gothic" panose="020B0502020202020204" pitchFamily="34" charset="0"/>
            </a:endParaRPr>
          </a:p>
        </p:txBody>
      </p:sp>
      <p:sp>
        <p:nvSpPr>
          <p:cNvPr id="2" name="Rectangle 1"/>
          <p:cNvSpPr/>
          <p:nvPr/>
        </p:nvSpPr>
        <p:spPr>
          <a:xfrm>
            <a:off x="1731023" y="1960242"/>
            <a:ext cx="8935713" cy="655436"/>
          </a:xfrm>
          <a:prstGeom prst="rect">
            <a:avLst/>
          </a:prstGeom>
        </p:spPr>
        <p:txBody>
          <a:bodyPr wrap="square">
            <a:spAutoFit/>
          </a:bodyPr>
          <a:lstStyle/>
          <a:p>
            <a:pPr marL="307524" marR="0" lvl="0" indent="-30752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722"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  </a:t>
            </a:r>
            <a:r>
              <a:rPr kumimoji="0" lang="en-ZA" sz="1722"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en-ZA" sz="1722"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ZA" sz="193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1745585" y="734053"/>
            <a:ext cx="10294015" cy="506959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700" b="1" dirty="0">
                <a:solidFill>
                  <a:prstClr val="black"/>
                </a:solidFill>
                <a:latin typeface="Arial Narrow" panose="020B0606020202030204" pitchFamily="34" charset="0"/>
              </a:rPr>
              <a:t>Purpose</a:t>
            </a:r>
            <a:r>
              <a:rPr kumimoji="0" lang="en-ZA" sz="1700" b="1" i="0" u="none" strike="noStrike" kern="1200" cap="none" spc="0" normalizeH="0" baseline="30000" noProof="0" dirty="0">
                <a:ln>
                  <a:noFill/>
                </a:ln>
                <a:solidFill>
                  <a:prstClr val="black"/>
                </a:solidFill>
                <a:effectLst/>
                <a:uLnTx/>
                <a:uFillTx/>
                <a:latin typeface="Arial Narrow" panose="020B0606020202030204" pitchFamily="34" charset="0"/>
              </a:rPr>
              <a:t>: </a:t>
            </a:r>
          </a:p>
          <a:p>
            <a:pPr marL="307524" marR="0" lvl="0" indent="-307524"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To manage the South African nuclear energy industry and control nuclear material in terms of international obligations, nuclear legislation and policies to ensure the peaceful use of nuclear energy.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30000" noProof="0" dirty="0">
              <a:ln>
                <a:noFill/>
              </a:ln>
              <a:solidFill>
                <a:prstClr val="black"/>
              </a:solidFill>
              <a:effectLst/>
              <a:uLnTx/>
              <a:uFillTx/>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600" b="1" dirty="0">
                <a:solidFill>
                  <a:prstClr val="black"/>
                </a:solidFill>
                <a:latin typeface="Arial Narrow" panose="020B0606020202030204" pitchFamily="34" charset="0"/>
              </a:rPr>
              <a:t>Functions: </a:t>
            </a:r>
          </a:p>
          <a:p>
            <a:pPr marL="307524" marR="0" lvl="0" indent="-307524"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Implement nuclear energy policies to ensure security of energy supply</a:t>
            </a:r>
          </a:p>
          <a:p>
            <a:pPr marL="307524" marR="0" lvl="0" indent="-307524"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Manage and coordinate the implementation of the Nuclear Build Programme and all matters relating to nuclear safety and technology, as required by legislation and international agreements </a:t>
            </a:r>
          </a:p>
          <a:p>
            <a:pPr marL="307524" marR="0" lvl="0" indent="-307524"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Control nuclear material, equipment and related technologies and implement all matters related to nuclear non-proliferation and radiation security as required by legislation and international agreements</a:t>
            </a:r>
          </a:p>
          <a:p>
            <a:pPr marL="307524" marR="0" lvl="0" indent="-307524"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Implement the Technical Cooperation Programme and promote the </a:t>
            </a:r>
            <a:r>
              <a:rPr kumimoji="0" lang="en-US" sz="1600" b="0" i="0" u="none" strike="noStrike" kern="1200" cap="none" spc="0" normalizeH="0" baseline="0" noProof="0" dirty="0" err="1">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utilisation</a:t>
            </a: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 of nuclear technology by interfacing with regional and inter-regional </a:t>
            </a:r>
            <a:r>
              <a:rPr kumimoji="0" lang="en-US" sz="1600" b="0" i="0" u="none" strike="noStrike" kern="1200" cap="none" spc="0" normalizeH="0" baseline="0" noProof="0" dirty="0" err="1">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organisations</a:t>
            </a: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 in the nuclear field </a:t>
            </a:r>
          </a:p>
          <a:p>
            <a:pPr marL="307524" marR="0" lvl="0" indent="-307524"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rPr>
              <a:t>Lead South Africa’s global participation in promoting nuclear research, development and technology applications for peaceful use.</a:t>
            </a:r>
          </a:p>
          <a:p>
            <a:pPr marL="307524" marR="0" lvl="1" indent="-307524"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ZA" sz="1600" b="0" i="0" u="none" strike="noStrike" kern="1200" cap="none" spc="0" normalizeH="0" baseline="0" noProof="0" dirty="0">
              <a:ln>
                <a:noFill/>
              </a:ln>
              <a:solidFill>
                <a:prstClr val="black"/>
              </a:solidFill>
              <a:effectLst/>
              <a:uLnTx/>
              <a:uFillTx/>
              <a:latin typeface="Arial Narrow" panose="020B0606020202030204" pitchFamily="34" charset="0"/>
              <a:ea typeface="Century Gothic" panose="020B0502020202020204" pitchFamily="34" charset="0"/>
              <a:cs typeface="Century Gothic" panose="020B0502020202020204" pitchFamily="34"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 </a:t>
            </a:r>
            <a:endParaRPr kumimoji="0" lang="en-ZA" sz="16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57DF30-2317-4A1D-86CC-8BFEF4250C95}"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32063112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object 2"/>
          <p:cNvSpPr>
            <a:spLocks noGrp="1"/>
          </p:cNvSpPr>
          <p:nvPr>
            <p:ph type="title"/>
          </p:nvPr>
        </p:nvSpPr>
        <p:spPr>
          <a:xfrm>
            <a:off x="1877097" y="116701"/>
            <a:ext cx="9476703" cy="895414"/>
          </a:xfrm>
        </p:spPr>
        <p:txBody>
          <a:bodyPr vert="horz" wrap="square" lIns="0" tIns="8930" rIns="0" bIns="0" numCol="1" rtlCol="0" anchor="t" anchorCtr="0" compatLnSpc="1">
            <a:prstTxWarp prst="textNoShape">
              <a:avLst/>
            </a:prstTxWarp>
            <a:spAutoFit/>
          </a:bodyPr>
          <a:lstStyle/>
          <a:p>
            <a:pPr marL="8929" algn="ctr">
              <a:spcBef>
                <a:spcPts val="70"/>
              </a:spcBef>
            </a:pPr>
            <a:r>
              <a:rPr lang="en-US" altLang="en-US" sz="3200" b="1" dirty="0">
                <a:latin typeface="Arial Narrow" panose="020B0606020202030204" pitchFamily="34" charset="0"/>
                <a:ea typeface="Century Gothic" panose="020B0502020202020204" pitchFamily="34" charset="0"/>
                <a:cs typeface="Century Gothic" panose="020B0502020202020204" pitchFamily="34" charset="0"/>
              </a:rPr>
              <a:t>Strategic linkages to key national frameworks including MTSF and ERRP</a:t>
            </a:r>
          </a:p>
        </p:txBody>
      </p:sp>
      <p:sp>
        <p:nvSpPr>
          <p:cNvPr id="2" name="Rectangle 1"/>
          <p:cNvSpPr/>
          <p:nvPr/>
        </p:nvSpPr>
        <p:spPr>
          <a:xfrm>
            <a:off x="1731023" y="1960242"/>
            <a:ext cx="8935713" cy="655436"/>
          </a:xfrm>
          <a:prstGeom prst="rect">
            <a:avLst/>
          </a:prstGeom>
        </p:spPr>
        <p:txBody>
          <a:bodyPr wrap="square">
            <a:spAutoFit/>
          </a:bodyPr>
          <a:lstStyle/>
          <a:p>
            <a:pPr marL="307524" marR="0" lvl="0" indent="-30752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722"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  </a:t>
            </a:r>
            <a:r>
              <a:rPr kumimoji="0" lang="en-ZA" sz="1722"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en-ZA" sz="1722"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ZA" sz="193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1730340" y="1560490"/>
            <a:ext cx="8700829" cy="397288"/>
          </a:xfrm>
          <a:prstGeom prst="rect">
            <a:avLst/>
          </a:prstGeom>
        </p:spPr>
        <p:txBody>
          <a:bodyPr wrap="square">
            <a:spAutoFit/>
          </a:bodyPr>
          <a:lstStyle/>
          <a:p>
            <a:pPr marL="633500" marR="0" lvl="0" indent="0" algn="just" defTabSz="914400" rtl="0" eaLnBrk="1" fontAlgn="auto" latinLnBrk="0" hangingPunct="1">
              <a:lnSpc>
                <a:spcPct val="150000"/>
              </a:lnSpc>
              <a:spcBef>
                <a:spcPts val="646"/>
              </a:spcBef>
              <a:spcAft>
                <a:spcPts val="646"/>
              </a:spcAft>
              <a:buClrTx/>
              <a:buSzTx/>
              <a:buFontTx/>
              <a:buNone/>
              <a:tabLst/>
              <a:defRPr/>
            </a:pPr>
            <a:r>
              <a:rPr kumimoji="0" lang="en-ZA" sz="1507"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ZA" sz="1937"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57DF30-2317-4A1D-86CC-8BFEF4250C95}"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7" name="Table 6">
            <a:extLst>
              <a:ext uri="{FF2B5EF4-FFF2-40B4-BE49-F238E27FC236}">
                <a16:creationId xmlns="" xmlns:a16="http://schemas.microsoft.com/office/drawing/2014/main" id="{C7715E31-B105-4DBA-873F-4C57B413647E}"/>
              </a:ext>
            </a:extLst>
          </p:cNvPr>
          <p:cNvGraphicFramePr>
            <a:graphicFrameLocks noGrp="1"/>
          </p:cNvGraphicFramePr>
          <p:nvPr>
            <p:extLst>
              <p:ext uri="{D42A27DB-BD31-4B8C-83A1-F6EECF244321}">
                <p14:modId xmlns="" xmlns:p14="http://schemas.microsoft.com/office/powerpoint/2010/main" val="1756156372"/>
              </p:ext>
            </p:extLst>
          </p:nvPr>
        </p:nvGraphicFramePr>
        <p:xfrm>
          <a:off x="1781419" y="1182536"/>
          <a:ext cx="10230472" cy="4492927"/>
        </p:xfrm>
        <a:graphic>
          <a:graphicData uri="http://schemas.openxmlformats.org/drawingml/2006/table">
            <a:tbl>
              <a:tblPr firstRow="1" firstCol="1" bandRow="1"/>
              <a:tblGrid>
                <a:gridCol w="1982551">
                  <a:extLst>
                    <a:ext uri="{9D8B030D-6E8A-4147-A177-3AD203B41FA5}">
                      <a16:colId xmlns="" xmlns:a16="http://schemas.microsoft.com/office/drawing/2014/main" val="1185716250"/>
                    </a:ext>
                  </a:extLst>
                </a:gridCol>
                <a:gridCol w="3213476">
                  <a:extLst>
                    <a:ext uri="{9D8B030D-6E8A-4147-A177-3AD203B41FA5}">
                      <a16:colId xmlns="" xmlns:a16="http://schemas.microsoft.com/office/drawing/2014/main" val="706222457"/>
                    </a:ext>
                  </a:extLst>
                </a:gridCol>
                <a:gridCol w="5034445">
                  <a:extLst>
                    <a:ext uri="{9D8B030D-6E8A-4147-A177-3AD203B41FA5}">
                      <a16:colId xmlns="" xmlns:a16="http://schemas.microsoft.com/office/drawing/2014/main" val="25976279"/>
                    </a:ext>
                  </a:extLst>
                </a:gridCol>
              </a:tblGrid>
              <a:tr h="327610">
                <a:tc>
                  <a:txBody>
                    <a:bodyPr/>
                    <a:lstStyle/>
                    <a:p>
                      <a:pPr algn="just">
                        <a:spcBef>
                          <a:spcPts val="200"/>
                        </a:spcBef>
                        <a:spcAft>
                          <a:spcPts val="200"/>
                        </a:spcAft>
                      </a:pPr>
                      <a:r>
                        <a:rPr lang="en-US" sz="1500" b="1">
                          <a:effectLst/>
                          <a:latin typeface="Arial Narrow" panose="020B0606020202030204" pitchFamily="34" charset="0"/>
                          <a:ea typeface="Calibri" panose="020F0502020204030204" pitchFamily="34" charset="0"/>
                          <a:cs typeface="Arial" panose="020B0604020202020204" pitchFamily="34" charset="0"/>
                        </a:rPr>
                        <a:t>Framework</a:t>
                      </a:r>
                      <a:endParaRPr lang="en-ZA" sz="1500">
                        <a:effectLst/>
                        <a:latin typeface="Arial Narrow" panose="020B0606020202030204" pitchFamily="34" charset="0"/>
                        <a:ea typeface="Calibri" panose="020F0502020204030204" pitchFamily="34" charset="0"/>
                        <a:cs typeface="Times New Roman" panose="02020603050405020304" pitchFamily="18" charset="0"/>
                      </a:endParaRPr>
                    </a:p>
                  </a:txBody>
                  <a:tcPr marL="10323" marR="10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500" b="1">
                          <a:effectLst/>
                          <a:latin typeface="Arial Narrow" panose="020B0606020202030204" pitchFamily="34" charset="0"/>
                          <a:ea typeface="Calibri" panose="020F0502020204030204" pitchFamily="34" charset="0"/>
                          <a:cs typeface="Arial" panose="020B0604020202020204" pitchFamily="34" charset="0"/>
                        </a:rPr>
                        <a:t>Linkage</a:t>
                      </a:r>
                      <a:endParaRPr lang="en-ZA" sz="1500">
                        <a:effectLst/>
                        <a:latin typeface="Arial Narrow" panose="020B0606020202030204" pitchFamily="34" charset="0"/>
                        <a:ea typeface="Calibri" panose="020F0502020204030204" pitchFamily="34" charset="0"/>
                        <a:cs typeface="Times New Roman" panose="02020603050405020304" pitchFamily="18" charset="0"/>
                      </a:endParaRPr>
                    </a:p>
                  </a:txBody>
                  <a:tcPr marL="10323" marR="10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500" b="1">
                          <a:effectLst/>
                          <a:latin typeface="Arial Narrow" panose="020B0606020202030204" pitchFamily="34" charset="0"/>
                          <a:ea typeface="Calibri" panose="020F0502020204030204" pitchFamily="34" charset="0"/>
                          <a:cs typeface="Arial" panose="020B0604020202020204" pitchFamily="34" charset="0"/>
                        </a:rPr>
                        <a:t>Branch outcome</a:t>
                      </a:r>
                      <a:endParaRPr lang="en-ZA" sz="1500">
                        <a:effectLst/>
                        <a:latin typeface="Arial Narrow" panose="020B0606020202030204" pitchFamily="34" charset="0"/>
                        <a:ea typeface="Calibri" panose="020F0502020204030204" pitchFamily="34" charset="0"/>
                        <a:cs typeface="Times New Roman" panose="02020603050405020304" pitchFamily="18" charset="0"/>
                      </a:endParaRPr>
                    </a:p>
                  </a:txBody>
                  <a:tcPr marL="10323" marR="10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72958083"/>
                  </a:ext>
                </a:extLst>
              </a:tr>
              <a:tr h="327610">
                <a:tc rowSpan="3">
                  <a:txBody>
                    <a:bodyPr/>
                    <a:lstStyle/>
                    <a:p>
                      <a:pPr algn="l">
                        <a:spcBef>
                          <a:spcPts val="200"/>
                        </a:spcBef>
                        <a:spcAft>
                          <a:spcPts val="200"/>
                        </a:spcAft>
                      </a:pPr>
                      <a:r>
                        <a:rPr lang="en-US" sz="1500" dirty="0">
                          <a:effectLst/>
                          <a:latin typeface="Arial Narrow" panose="020B0606020202030204" pitchFamily="34" charset="0"/>
                          <a:ea typeface="Calibri" panose="020F0502020204030204" pitchFamily="34" charset="0"/>
                          <a:cs typeface="Arial" panose="020B0604020202020204" pitchFamily="34" charset="0"/>
                        </a:rPr>
                        <a:t>MTSF</a:t>
                      </a:r>
                      <a:endParaRPr lang="en-ZA" sz="15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10323" marR="10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spcBef>
                          <a:spcPts val="200"/>
                        </a:spcBef>
                        <a:spcAft>
                          <a:spcPts val="200"/>
                        </a:spcAft>
                      </a:pPr>
                      <a:r>
                        <a:rPr lang="en-US" sz="1500" b="1" dirty="0">
                          <a:effectLst/>
                          <a:latin typeface="Arial Narrow" panose="020B0606020202030204" pitchFamily="34" charset="0"/>
                          <a:ea typeface="Times New Roman" panose="02020603050405020304" pitchFamily="18" charset="0"/>
                          <a:cs typeface="Arial" panose="020B0604020202020204" pitchFamily="34" charset="0"/>
                        </a:rPr>
                        <a:t>Priority 2:</a:t>
                      </a:r>
                      <a:endParaRPr lang="en-ZA" sz="1500" dirty="0">
                        <a:effectLst/>
                        <a:latin typeface="Arial Narrow" panose="020B0606020202030204" pitchFamily="34" charset="0"/>
                        <a:ea typeface="Calibri" panose="020F0502020204030204" pitchFamily="34" charset="0"/>
                        <a:cs typeface="Times New Roman" panose="02020603050405020304" pitchFamily="18" charset="0"/>
                      </a:endParaRPr>
                    </a:p>
                    <a:p>
                      <a:pPr algn="l">
                        <a:spcBef>
                          <a:spcPts val="200"/>
                        </a:spcBef>
                        <a:spcAft>
                          <a:spcPts val="200"/>
                        </a:spcAft>
                      </a:pPr>
                      <a:r>
                        <a:rPr lang="en-US" sz="1500" b="1" dirty="0">
                          <a:effectLst/>
                          <a:latin typeface="Arial Narrow" panose="020B0606020202030204" pitchFamily="34" charset="0"/>
                          <a:ea typeface="Times New Roman" panose="02020603050405020304" pitchFamily="18" charset="0"/>
                          <a:cs typeface="Arial" panose="020B0604020202020204" pitchFamily="34" charset="0"/>
                        </a:rPr>
                        <a:t>Economic transformation and </a:t>
                      </a:r>
                      <a:r>
                        <a:rPr lang="en-US" sz="1500" dirty="0">
                          <a:effectLst/>
                          <a:latin typeface="Arial Narrow" panose="020B0606020202030204" pitchFamily="34" charset="0"/>
                          <a:ea typeface="Times New Roman" panose="02020603050405020304" pitchFamily="18" charset="0"/>
                          <a:cs typeface="Arial" panose="020B0604020202020204" pitchFamily="34" charset="0"/>
                        </a:rPr>
                        <a:t>j</a:t>
                      </a:r>
                      <a:r>
                        <a:rPr lang="en-US" sz="1500" b="1" dirty="0">
                          <a:effectLst/>
                          <a:latin typeface="Arial Narrow" panose="020B0606020202030204" pitchFamily="34" charset="0"/>
                          <a:ea typeface="Times New Roman" panose="02020603050405020304" pitchFamily="18" charset="0"/>
                          <a:cs typeface="Arial" panose="020B0604020202020204" pitchFamily="34" charset="0"/>
                        </a:rPr>
                        <a:t>ob</a:t>
                      </a:r>
                      <a:r>
                        <a:rPr lang="en-US" sz="1500" dirty="0">
                          <a:effectLst/>
                          <a:latin typeface="Arial Narrow" panose="020B0606020202030204" pitchFamily="34" charset="0"/>
                          <a:ea typeface="Times New Roman" panose="02020603050405020304" pitchFamily="18" charset="0"/>
                          <a:cs typeface="Arial" panose="020B0604020202020204" pitchFamily="34" charset="0"/>
                        </a:rPr>
                        <a:t> </a:t>
                      </a:r>
                      <a:r>
                        <a:rPr lang="en-US" sz="1500" b="1" dirty="0">
                          <a:effectLst/>
                          <a:latin typeface="Arial Narrow" panose="020B0606020202030204" pitchFamily="34" charset="0"/>
                          <a:ea typeface="Times New Roman" panose="02020603050405020304" pitchFamily="18" charset="0"/>
                          <a:cs typeface="Arial" panose="020B0604020202020204" pitchFamily="34" charset="0"/>
                        </a:rPr>
                        <a:t>creation</a:t>
                      </a:r>
                      <a:endParaRPr lang="en-ZA" sz="15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spcBef>
                          <a:spcPts val="200"/>
                        </a:spcBef>
                        <a:spcAft>
                          <a:spcPts val="200"/>
                        </a:spcAft>
                      </a:pPr>
                      <a:r>
                        <a:rPr lang="en-US" sz="1500" dirty="0">
                          <a:effectLst/>
                          <a:latin typeface="Arial Narrow" panose="020B0606020202030204" pitchFamily="34" charset="0"/>
                          <a:ea typeface="Times New Roman" panose="02020603050405020304" pitchFamily="18" charset="0"/>
                          <a:cs typeface="Arial" panose="020B0604020202020204" pitchFamily="34" charset="0"/>
                        </a:rPr>
                        <a:t>Supply of electricity secured </a:t>
                      </a:r>
                      <a:endParaRPr lang="en-ZA" sz="15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10323" marR="10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200"/>
                        </a:spcBef>
                        <a:spcAft>
                          <a:spcPts val="200"/>
                        </a:spcAft>
                      </a:pPr>
                      <a:r>
                        <a:rPr lang="en-ZA" sz="1500">
                          <a:effectLst/>
                          <a:latin typeface="Arial Narrow" panose="020B0606020202030204" pitchFamily="34" charset="0"/>
                          <a:ea typeface="Times New Roman" panose="02020603050405020304" pitchFamily="18" charset="0"/>
                          <a:cs typeface="Arial" panose="020B0604020202020204" pitchFamily="34" charset="0"/>
                        </a:rPr>
                        <a:t>Improve security of supply for nuclear energy</a:t>
                      </a:r>
                      <a:endParaRPr lang="en-ZA" sz="1500">
                        <a:effectLst/>
                        <a:latin typeface="Arial Narrow" panose="020B0606020202030204" pitchFamily="34" charset="0"/>
                        <a:ea typeface="Calibri" panose="020F0502020204030204" pitchFamily="34" charset="0"/>
                        <a:cs typeface="Times New Roman" panose="02020603050405020304" pitchFamily="18" charset="0"/>
                      </a:endParaRPr>
                    </a:p>
                  </a:txBody>
                  <a:tcPr marL="10323" marR="10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55356532"/>
                  </a:ext>
                </a:extLst>
              </a:tr>
              <a:tr h="655218">
                <a:tc vMerge="1">
                  <a:txBody>
                    <a:bodyPr/>
                    <a:lstStyle/>
                    <a:p>
                      <a:endParaRPr lang="en-ZA"/>
                    </a:p>
                  </a:txBody>
                  <a:tcPr/>
                </a:tc>
                <a:tc vMerge="1">
                  <a:txBody>
                    <a:bodyPr/>
                    <a:lstStyle/>
                    <a:p>
                      <a:endParaRPr lang="en-ZA"/>
                    </a:p>
                  </a:txBody>
                  <a:tcPr/>
                </a:tc>
                <a:tc>
                  <a:txBody>
                    <a:bodyPr/>
                    <a:lstStyle/>
                    <a:p>
                      <a:pPr>
                        <a:spcBef>
                          <a:spcPts val="200"/>
                        </a:spcBef>
                        <a:spcAft>
                          <a:spcPts val="200"/>
                        </a:spcAft>
                      </a:pPr>
                      <a:r>
                        <a:rPr lang="en-US" sz="1500">
                          <a:effectLst/>
                          <a:latin typeface="Arial Narrow" panose="020B0606020202030204" pitchFamily="34" charset="0"/>
                          <a:ea typeface="Calibri" panose="020F0502020204030204" pitchFamily="34" charset="0"/>
                          <a:cs typeface="Times New Roman" panose="02020603050405020304" pitchFamily="18" charset="0"/>
                        </a:rPr>
                        <a:t>Strengthen the control of nuclear material and equipment</a:t>
                      </a:r>
                      <a:endParaRPr lang="en-ZA" sz="15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10323" marR="10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58390879"/>
                  </a:ext>
                </a:extLst>
              </a:tr>
              <a:tr h="655218">
                <a:tc vMerge="1">
                  <a:txBody>
                    <a:bodyPr/>
                    <a:lstStyle/>
                    <a:p>
                      <a:endParaRPr lang="en-ZA"/>
                    </a:p>
                  </a:txBody>
                  <a:tcPr/>
                </a:tc>
                <a:tc vMerge="1">
                  <a:txBody>
                    <a:bodyPr/>
                    <a:lstStyle/>
                    <a:p>
                      <a:endParaRPr lang="en-ZA"/>
                    </a:p>
                  </a:txBody>
                  <a:tcPr/>
                </a:tc>
                <a:tc>
                  <a:txBody>
                    <a:bodyPr/>
                    <a:lstStyle/>
                    <a:p>
                      <a:pPr algn="l">
                        <a:spcBef>
                          <a:spcPts val="200"/>
                        </a:spcBef>
                        <a:spcAft>
                          <a:spcPts val="200"/>
                        </a:spcAft>
                      </a:pPr>
                      <a:r>
                        <a:rPr lang="en-US" sz="1500">
                          <a:effectLst/>
                          <a:latin typeface="Arial Narrow" panose="020B0606020202030204" pitchFamily="34" charset="0"/>
                          <a:ea typeface="Calibri" panose="020F0502020204030204" pitchFamily="34" charset="0"/>
                          <a:cs typeface="Arial" panose="020B0604020202020204" pitchFamily="34" charset="0"/>
                        </a:rPr>
                        <a:t>Strengthen physical protective measures for nuclear material and facilities</a:t>
                      </a:r>
                      <a:endParaRPr lang="en-ZA" sz="1500">
                        <a:effectLst/>
                        <a:latin typeface="Arial Narrow" panose="020B0606020202030204" pitchFamily="34" charset="0"/>
                        <a:ea typeface="Calibri" panose="020F0502020204030204" pitchFamily="34" charset="0"/>
                        <a:cs typeface="Times New Roman" panose="02020603050405020304" pitchFamily="18" charset="0"/>
                      </a:endParaRPr>
                    </a:p>
                  </a:txBody>
                  <a:tcPr marL="10323" marR="10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02674787"/>
                  </a:ext>
                </a:extLst>
              </a:tr>
              <a:tr h="982828">
                <a:tc>
                  <a:txBody>
                    <a:bodyPr/>
                    <a:lstStyle/>
                    <a:p>
                      <a:pPr algn="l">
                        <a:spcBef>
                          <a:spcPts val="200"/>
                        </a:spcBef>
                        <a:spcAft>
                          <a:spcPts val="200"/>
                        </a:spcAft>
                      </a:pPr>
                      <a:r>
                        <a:rPr lang="en-US" sz="1500" b="1">
                          <a:effectLst/>
                          <a:latin typeface="Arial Narrow" panose="020B0606020202030204" pitchFamily="34" charset="0"/>
                          <a:ea typeface="Calibri" panose="020F0502020204030204" pitchFamily="34" charset="0"/>
                          <a:cs typeface="Arial" panose="020B0604020202020204" pitchFamily="34" charset="0"/>
                        </a:rPr>
                        <a:t>ERRP </a:t>
                      </a:r>
                      <a:r>
                        <a:rPr lang="en-US" sz="1500">
                          <a:effectLst/>
                          <a:latin typeface="Arial Narrow" panose="020B0606020202030204" pitchFamily="34" charset="0"/>
                          <a:ea typeface="Calibri" panose="020F0502020204030204" pitchFamily="34" charset="0"/>
                          <a:cs typeface="Arial" panose="020B0604020202020204" pitchFamily="34" charset="0"/>
                        </a:rPr>
                        <a:t/>
                      </a:r>
                      <a:br>
                        <a:rPr lang="en-US" sz="1500">
                          <a:effectLst/>
                          <a:latin typeface="Arial Narrow" panose="020B0606020202030204" pitchFamily="34" charset="0"/>
                          <a:ea typeface="Calibri" panose="020F0502020204030204" pitchFamily="34" charset="0"/>
                          <a:cs typeface="Arial" panose="020B0604020202020204" pitchFamily="34" charset="0"/>
                        </a:rPr>
                      </a:br>
                      <a:r>
                        <a:rPr lang="en-US" sz="1500">
                          <a:effectLst/>
                          <a:latin typeface="Arial Narrow" panose="020B0606020202030204" pitchFamily="34" charset="0"/>
                          <a:ea typeface="Calibri" panose="020F0502020204030204" pitchFamily="34" charset="0"/>
                          <a:cs typeface="Arial" panose="020B0604020202020204" pitchFamily="34" charset="0"/>
                        </a:rPr>
                        <a:t>(Area 1: Ensuring energy security)</a:t>
                      </a:r>
                      <a:endParaRPr lang="en-ZA" sz="1500">
                        <a:effectLst/>
                        <a:latin typeface="Arial Narrow" panose="020B0606020202030204" pitchFamily="34" charset="0"/>
                        <a:ea typeface="Calibri" panose="020F0502020204030204" pitchFamily="34" charset="0"/>
                        <a:cs typeface="Times New Roman" panose="02020603050405020304" pitchFamily="18" charset="0"/>
                      </a:endParaRPr>
                    </a:p>
                  </a:txBody>
                  <a:tcPr marL="10323" marR="10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200"/>
                        </a:spcBef>
                        <a:spcAft>
                          <a:spcPts val="200"/>
                        </a:spcAft>
                      </a:pPr>
                      <a:r>
                        <a:rPr lang="en-US" sz="1500">
                          <a:effectLst/>
                          <a:latin typeface="Arial Narrow" panose="020B0606020202030204" pitchFamily="34" charset="0"/>
                          <a:ea typeface="Calibri" panose="020F0502020204030204" pitchFamily="34" charset="0"/>
                          <a:cs typeface="Arial" panose="020B0604020202020204" pitchFamily="34" charset="0"/>
                        </a:rPr>
                        <a:t>Preparation for the Nuclear Build Programme</a:t>
                      </a:r>
                      <a:endParaRPr lang="en-ZA" sz="1500">
                        <a:effectLst/>
                        <a:latin typeface="Arial Narrow" panose="020B0606020202030204" pitchFamily="34" charset="0"/>
                        <a:ea typeface="Calibri" panose="020F0502020204030204" pitchFamily="34" charset="0"/>
                        <a:cs typeface="Times New Roman" panose="02020603050405020304" pitchFamily="18" charset="0"/>
                      </a:endParaRPr>
                    </a:p>
                  </a:txBody>
                  <a:tcPr marL="10323" marR="10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ZA" sz="1500">
                          <a:effectLst/>
                          <a:latin typeface="Arial Narrow" panose="020B0606020202030204" pitchFamily="34" charset="0"/>
                          <a:ea typeface="Times New Roman" panose="02020603050405020304" pitchFamily="18" charset="0"/>
                          <a:cs typeface="Arial" panose="020B0604020202020204" pitchFamily="34" charset="0"/>
                        </a:rPr>
                        <a:t>Improve security of supply for nuclear energy</a:t>
                      </a:r>
                      <a:endParaRPr lang="en-ZA" sz="1500">
                        <a:effectLst/>
                        <a:latin typeface="Arial Narrow" panose="020B0606020202030204" pitchFamily="34" charset="0"/>
                        <a:ea typeface="Calibri" panose="020F0502020204030204" pitchFamily="34" charset="0"/>
                        <a:cs typeface="Times New Roman" panose="02020603050405020304" pitchFamily="18" charset="0"/>
                      </a:endParaRPr>
                    </a:p>
                  </a:txBody>
                  <a:tcPr marL="10323" marR="10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32346880"/>
                  </a:ext>
                </a:extLst>
              </a:tr>
              <a:tr h="1544443">
                <a:tc gridSpan="3">
                  <a:txBody>
                    <a:bodyPr/>
                    <a:lstStyle/>
                    <a:p>
                      <a:pPr marL="0" indent="0" algn="just">
                        <a:spcBef>
                          <a:spcPts val="200"/>
                        </a:spcBef>
                        <a:spcAft>
                          <a:spcPts val="200"/>
                        </a:spcAft>
                        <a:buFont typeface="+mj-lt"/>
                        <a:buNone/>
                      </a:pPr>
                      <a:r>
                        <a:rPr lang="en-US" sz="1500" b="1" dirty="0">
                          <a:effectLst/>
                          <a:latin typeface="Arial Narrow" panose="020B0606020202030204" pitchFamily="34" charset="0"/>
                          <a:ea typeface="Calibri" panose="020F0502020204030204" pitchFamily="34" charset="0"/>
                          <a:cs typeface="Arial" panose="020B0604020202020204" pitchFamily="34" charset="0"/>
                        </a:rPr>
                        <a:t>Consolidated branch outcomes for 2021/22:</a:t>
                      </a:r>
                      <a:endParaRPr lang="en-ZA" sz="15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indent="-342900" algn="just">
                        <a:spcBef>
                          <a:spcPts val="200"/>
                        </a:spcBef>
                        <a:spcAft>
                          <a:spcPts val="200"/>
                        </a:spcAft>
                        <a:buFont typeface="+mj-lt"/>
                        <a:buAutoNum type="arabicPeriod"/>
                      </a:pPr>
                      <a:r>
                        <a:rPr lang="en-ZA" sz="15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Improve security of supply for nuclear energy</a:t>
                      </a:r>
                      <a:endParaRPr lang="en-ZA" sz="15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marL="342900" indent="-342900" algn="just">
                        <a:spcBef>
                          <a:spcPts val="200"/>
                        </a:spcBef>
                        <a:spcAft>
                          <a:spcPts val="200"/>
                        </a:spcAft>
                        <a:buFont typeface="+mj-lt"/>
                        <a:buAutoNum type="arabicPeriod"/>
                      </a:pPr>
                      <a:r>
                        <a:rPr lang="en-ZA" sz="15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Strengthen the control of nuclear material and equipment</a:t>
                      </a:r>
                    </a:p>
                    <a:p>
                      <a:pPr marL="342900" indent="-342900" algn="just">
                        <a:spcBef>
                          <a:spcPts val="200"/>
                        </a:spcBef>
                        <a:spcAft>
                          <a:spcPts val="200"/>
                        </a:spcAft>
                        <a:buFont typeface="+mj-lt"/>
                        <a:buAutoNum type="arabicPeriod"/>
                      </a:pPr>
                      <a:r>
                        <a:rPr lang="en-ZA" sz="15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Strengthen physical protective measures for nuclear material and facilities</a:t>
                      </a:r>
                      <a:endParaRPr lang="en-ZA" sz="15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10323" marR="10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745609926"/>
                  </a:ext>
                </a:extLst>
              </a:tr>
            </a:tbl>
          </a:graphicData>
        </a:graphic>
      </p:graphicFrame>
    </p:spTree>
    <p:extLst>
      <p:ext uri="{BB962C8B-B14F-4D97-AF65-F5344CB8AC3E}">
        <p14:creationId xmlns="" xmlns:p14="http://schemas.microsoft.com/office/powerpoint/2010/main" val="2013908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36867" name="object 3"/>
          <p:cNvSpPr txBox="1">
            <a:spLocks noChangeArrowheads="1"/>
          </p:cNvSpPr>
          <p:nvPr/>
        </p:nvSpPr>
        <p:spPr bwMode="auto">
          <a:xfrm>
            <a:off x="2424940" y="761927"/>
            <a:ext cx="9695776" cy="5108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98227" rIns="0" bIns="0">
            <a:spAutoFit/>
          </a:bodyPr>
          <a:lstStyle>
            <a:lvl1pPr marL="3556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382697" indent="-369029" defTabSz="872137">
              <a:lnSpc>
                <a:spcPct val="150000"/>
              </a:lnSpc>
              <a:defRPr/>
            </a:pPr>
            <a:r>
              <a:rPr lang="en-GB" sz="1700" b="1" dirty="0">
                <a:solidFill>
                  <a:prstClr val="black"/>
                </a:solidFill>
                <a:latin typeface="Arial Narrow" panose="020B0606020202030204" pitchFamily="34" charset="0"/>
                <a:ea typeface="Calibri" panose="020F0502020204030204" pitchFamily="34" charset="0"/>
                <a:cs typeface="Tahoma" panose="020B0604030504040204" pitchFamily="34" charset="0"/>
              </a:rPr>
              <a:t>The following laws impacts  on the mining and  the energy sectors</a:t>
            </a:r>
            <a:r>
              <a:rPr lang="en-GB" sz="1700" dirty="0">
                <a:solidFill>
                  <a:prstClr val="black"/>
                </a:solidFill>
                <a:latin typeface="Arial Narrow" panose="020B0606020202030204" pitchFamily="34" charset="0"/>
                <a:ea typeface="Calibri" panose="020F0502020204030204" pitchFamily="34" charset="0"/>
                <a:cs typeface="Tahoma" panose="020B0604030504040204" pitchFamily="34" charset="0"/>
              </a:rPr>
              <a:t>:</a:t>
            </a:r>
            <a:endParaRPr lang="en-ZA" sz="17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a:p>
            <a:pPr marL="369029" indent="-369029" defTabSz="872137">
              <a:lnSpc>
                <a:spcPct val="150000"/>
              </a:lnSpc>
              <a:spcBef>
                <a:spcPts val="646"/>
              </a:spcBef>
              <a:buFont typeface="Symbol" panose="05050102010706020507" pitchFamily="18" charset="2"/>
              <a:buChar char=""/>
              <a:defRPr/>
            </a:pPr>
            <a:r>
              <a:rPr lang="en-GB" sz="1700" dirty="0">
                <a:solidFill>
                  <a:srgbClr val="000000"/>
                </a:solidFill>
                <a:latin typeface="Arial Narrow" panose="020B0606020202030204" pitchFamily="34" charset="0"/>
                <a:ea typeface="Times New Roman" panose="02020603050405020304" pitchFamily="18" charset="0"/>
                <a:cs typeface="Tahoma" panose="020B0604030504040204" pitchFamily="34" charset="0"/>
              </a:rPr>
              <a:t>The National Environmental Management Act, 1999 (Act No. 107 of 1999)</a:t>
            </a:r>
            <a:endParaRPr lang="en-ZA" sz="17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endParaRPr>
          </a:p>
          <a:p>
            <a:pPr marL="387350" lvl="1" indent="0" defTabSz="872137">
              <a:lnSpc>
                <a:spcPct val="150000"/>
              </a:lnSpc>
              <a:spcBef>
                <a:spcPts val="646"/>
              </a:spcBef>
              <a:defRPr/>
            </a:pPr>
            <a:r>
              <a:rPr lang="en-GB" sz="1700" dirty="0">
                <a:solidFill>
                  <a:srgbClr val="000000"/>
                </a:solidFill>
                <a:latin typeface="Arial Narrow" panose="020B0606020202030204" pitchFamily="34" charset="0"/>
                <a:ea typeface="Times New Roman" panose="02020603050405020304" pitchFamily="18" charset="0"/>
                <a:cs typeface="Tahoma" panose="020B0604030504040204" pitchFamily="34" charset="0"/>
              </a:rPr>
              <a:t>Has a direct impact on legislative and other measures to reduce carbon emissions, energy efficiency and mitigation of the impact of the generation, refinement and use of energy on the environment.</a:t>
            </a:r>
            <a:endParaRPr lang="en-ZA" sz="17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endParaRPr>
          </a:p>
          <a:p>
            <a:pPr marL="369029" indent="-369029" defTabSz="872137">
              <a:lnSpc>
                <a:spcPct val="150000"/>
              </a:lnSpc>
              <a:spcBef>
                <a:spcPts val="646"/>
              </a:spcBef>
              <a:buFont typeface="Symbol" panose="05050102010706020507" pitchFamily="18" charset="2"/>
              <a:buChar char=""/>
              <a:defRPr/>
            </a:pPr>
            <a:r>
              <a:rPr lang="en-GB" sz="1700" dirty="0">
                <a:solidFill>
                  <a:srgbClr val="000000"/>
                </a:solidFill>
                <a:latin typeface="Arial Narrow" panose="020B0606020202030204" pitchFamily="34" charset="0"/>
                <a:ea typeface="Times New Roman" panose="02020603050405020304" pitchFamily="18" charset="0"/>
                <a:cs typeface="Tahoma" panose="020B0604030504040204" pitchFamily="34" charset="0"/>
              </a:rPr>
              <a:t>The Mineral and Petroleum Resources Development Act, 2002 (Act No. 28 of 2002).</a:t>
            </a:r>
            <a:endParaRPr lang="en-ZA" sz="17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endParaRPr>
          </a:p>
          <a:p>
            <a:pPr marL="369029" indent="-369029" defTabSz="872137">
              <a:lnSpc>
                <a:spcPct val="150000"/>
              </a:lnSpc>
              <a:spcBef>
                <a:spcPts val="646"/>
              </a:spcBef>
              <a:buFont typeface="Symbol" panose="05050102010706020507" pitchFamily="18" charset="2"/>
              <a:buChar char=""/>
              <a:defRPr/>
            </a:pPr>
            <a:r>
              <a:rPr lang="en-GB" sz="1700" dirty="0">
                <a:solidFill>
                  <a:srgbClr val="000000"/>
                </a:solidFill>
                <a:latin typeface="Arial Narrow" panose="020B0606020202030204" pitchFamily="34" charset="0"/>
                <a:ea typeface="Times New Roman" panose="02020603050405020304" pitchFamily="18" charset="0"/>
                <a:cs typeface="Tahoma" panose="020B0604030504040204" pitchFamily="34" charset="0"/>
              </a:rPr>
              <a:t>The Disaster Management Act, 2002 (Act No. 57 of 2002).</a:t>
            </a:r>
            <a:endParaRPr lang="en-ZA" sz="17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endParaRPr>
          </a:p>
          <a:p>
            <a:pPr marL="369029" indent="-369029" defTabSz="872137">
              <a:lnSpc>
                <a:spcPct val="150000"/>
              </a:lnSpc>
              <a:spcBef>
                <a:spcPts val="646"/>
              </a:spcBef>
              <a:buFont typeface="Symbol" panose="05050102010706020507" pitchFamily="18" charset="2"/>
              <a:buChar char=""/>
              <a:defRPr/>
            </a:pPr>
            <a:r>
              <a:rPr lang="en-GB" sz="1700" dirty="0">
                <a:solidFill>
                  <a:srgbClr val="000000"/>
                </a:solidFill>
                <a:latin typeface="Arial Narrow" panose="020B0606020202030204" pitchFamily="34" charset="0"/>
                <a:ea typeface="Times New Roman" panose="02020603050405020304" pitchFamily="18" charset="0"/>
                <a:cs typeface="Tahoma" panose="020B0604030504040204" pitchFamily="34" charset="0"/>
              </a:rPr>
              <a:t>The Hazardous Substances Act, 1973 (Act No. 16 of 1973); and</a:t>
            </a:r>
            <a:endParaRPr lang="en-ZA" sz="17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endParaRPr>
          </a:p>
          <a:p>
            <a:pPr marL="369029" indent="-369029" defTabSz="872137">
              <a:lnSpc>
                <a:spcPct val="150000"/>
              </a:lnSpc>
              <a:spcBef>
                <a:spcPts val="646"/>
              </a:spcBef>
              <a:buFont typeface="Symbol" panose="05050102010706020507" pitchFamily="18" charset="2"/>
              <a:buChar char=""/>
              <a:defRPr/>
            </a:pPr>
            <a:r>
              <a:rPr lang="en-GB" sz="1700" dirty="0">
                <a:solidFill>
                  <a:srgbClr val="000000"/>
                </a:solidFill>
                <a:latin typeface="Arial Narrow" panose="020B0606020202030204" pitchFamily="34" charset="0"/>
                <a:ea typeface="Times New Roman" panose="02020603050405020304" pitchFamily="18" charset="0"/>
                <a:cs typeface="Tahoma" panose="020B0604030504040204" pitchFamily="34" charset="0"/>
              </a:rPr>
              <a:t>The National Ports Act, 2005 (Act No. 12 of 2005).</a:t>
            </a:r>
            <a:endParaRPr lang="en-ZA" sz="17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endParaRPr>
          </a:p>
          <a:p>
            <a:pPr marL="369029" indent="-369029" defTabSz="872137">
              <a:lnSpc>
                <a:spcPct val="150000"/>
              </a:lnSpc>
              <a:spcBef>
                <a:spcPts val="646"/>
              </a:spcBef>
              <a:buFont typeface="Symbol" panose="05050102010706020507" pitchFamily="18" charset="2"/>
              <a:buChar char=""/>
              <a:defRPr/>
            </a:pPr>
            <a:r>
              <a:rPr lang="en-GB" sz="1700" dirty="0">
                <a:solidFill>
                  <a:srgbClr val="000000"/>
                </a:solidFill>
                <a:latin typeface="Arial Narrow" panose="020B0606020202030204" pitchFamily="34" charset="0"/>
                <a:ea typeface="Times New Roman" panose="02020603050405020304" pitchFamily="18" charset="0"/>
                <a:cs typeface="Tahoma" panose="020B0604030504040204" pitchFamily="34" charset="0"/>
              </a:rPr>
              <a:t>Mine Health and Safety Act (Act no 29 of 1996)</a:t>
            </a:r>
            <a:endParaRPr lang="en-ZA" sz="17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endParaRPr>
          </a:p>
          <a:p>
            <a:pPr marL="369029" indent="-369029" defTabSz="872137">
              <a:lnSpc>
                <a:spcPct val="150000"/>
              </a:lnSpc>
              <a:spcBef>
                <a:spcPts val="646"/>
              </a:spcBef>
              <a:buFont typeface="Symbol" panose="05050102010706020507" pitchFamily="18" charset="2"/>
              <a:buChar char=""/>
              <a:defRPr/>
            </a:pPr>
            <a:r>
              <a:rPr lang="en-GB" sz="1700" dirty="0">
                <a:solidFill>
                  <a:srgbClr val="000000"/>
                </a:solidFill>
                <a:latin typeface="Arial Narrow" panose="020B0606020202030204" pitchFamily="34" charset="0"/>
                <a:ea typeface="Times New Roman" panose="02020603050405020304" pitchFamily="18" charset="0"/>
                <a:cs typeface="Tahoma" panose="020B0604030504040204" pitchFamily="34" charset="0"/>
              </a:rPr>
              <a:t>MPRDA -Mineral and Petroleum Resources Development Act (Act no 28 of 2002)</a:t>
            </a:r>
            <a:endParaRPr lang="en-ZA" sz="17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endParaRPr>
          </a:p>
          <a:p>
            <a:pPr marL="369029" indent="-369029" defTabSz="872137">
              <a:lnSpc>
                <a:spcPct val="150000"/>
              </a:lnSpc>
              <a:spcBef>
                <a:spcPts val="646"/>
              </a:spcBef>
              <a:buFont typeface="Symbol" panose="05050102010706020507" pitchFamily="18" charset="2"/>
              <a:buChar char=""/>
              <a:defRPr/>
            </a:pPr>
            <a:r>
              <a:rPr lang="en-GB" sz="1700" dirty="0">
                <a:solidFill>
                  <a:srgbClr val="000000"/>
                </a:solidFill>
                <a:latin typeface="Arial Narrow" panose="020B0606020202030204" pitchFamily="34" charset="0"/>
                <a:ea typeface="Times New Roman" panose="02020603050405020304" pitchFamily="18" charset="0"/>
                <a:cs typeface="Tahoma" panose="020B0604030504040204" pitchFamily="34" charset="0"/>
              </a:rPr>
              <a:t>The National Energy Act, 2008 (Act No. 34 of 2008) </a:t>
            </a:r>
            <a:endParaRPr lang="en-ZA" sz="17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6" name="object 2"/>
          <p:cNvSpPr txBox="1">
            <a:spLocks noGrp="1"/>
          </p:cNvSpPr>
          <p:nvPr>
            <p:ph type="title"/>
          </p:nvPr>
        </p:nvSpPr>
        <p:spPr>
          <a:xfrm>
            <a:off x="2353656" y="88488"/>
            <a:ext cx="9838344" cy="452215"/>
          </a:xfrm>
        </p:spPr>
        <p:txBody>
          <a:bodyPr vert="horz" wrap="square" lIns="0" tIns="8930" rIns="0" bIns="0" numCol="1" rtlCol="0" anchor="t" anchorCtr="0" compatLnSpc="1">
            <a:prstTxWarp prst="textNoShape">
              <a:avLst/>
            </a:prstTxWarp>
            <a:spAutoFit/>
          </a:bodyPr>
          <a:lstStyle/>
          <a:p>
            <a:pPr marL="8929">
              <a:spcBef>
                <a:spcPts val="70"/>
              </a:spcBef>
              <a:tabLst>
                <a:tab pos="1921103" algn="l"/>
              </a:tabLst>
              <a:defRPr/>
            </a:pPr>
            <a:r>
              <a:rPr lang="en-ZA" sz="3200" b="1" dirty="0">
                <a:latin typeface="Arial Narrow" panose="020B0606020202030204" pitchFamily="34" charset="0"/>
              </a:rPr>
              <a:t>LEGISLATIVE MANDATE OF </a:t>
            </a:r>
            <a:r>
              <a:rPr sz="3200" b="1" dirty="0">
                <a:latin typeface="Arial Narrow" panose="020B0606020202030204" pitchFamily="34" charset="0"/>
              </a:rPr>
              <a:t>THE </a:t>
            </a:r>
            <a:r>
              <a:rPr lang="en-ZA" sz="3200" b="1" dirty="0">
                <a:latin typeface="Arial Narrow" panose="020B0606020202030204" pitchFamily="34" charset="0"/>
              </a:rPr>
              <a:t>DMRE</a:t>
            </a:r>
            <a:endParaRPr sz="3200" b="1" spc="-3" dirty="0">
              <a:latin typeface="Arial Narrow" panose="020B0606020202030204" pitchFamily="34" charset="0"/>
            </a:endParaRPr>
          </a:p>
        </p:txBody>
      </p:sp>
    </p:spTree>
    <p:extLst>
      <p:ext uri="{BB962C8B-B14F-4D97-AF65-F5344CB8AC3E}">
        <p14:creationId xmlns="" xmlns:p14="http://schemas.microsoft.com/office/powerpoint/2010/main" val="580609994"/>
      </p:ext>
    </p:extLst>
  </p:cSld>
  <p:clrMapOvr>
    <a:overrideClrMapping bg1="lt1" tx1="dk1" bg2="lt2" tx2="dk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object 2"/>
          <p:cNvSpPr>
            <a:spLocks noGrp="1"/>
          </p:cNvSpPr>
          <p:nvPr>
            <p:ph type="title"/>
          </p:nvPr>
        </p:nvSpPr>
        <p:spPr>
          <a:xfrm>
            <a:off x="1789587" y="0"/>
            <a:ext cx="8935713" cy="895414"/>
          </a:xfrm>
        </p:spPr>
        <p:txBody>
          <a:bodyPr vert="horz" wrap="square" lIns="0" tIns="8930" rIns="0" bIns="0" numCol="1" rtlCol="0" anchor="t" anchorCtr="0" compatLnSpc="1">
            <a:prstTxWarp prst="textNoShape">
              <a:avLst/>
            </a:prstTxWarp>
            <a:spAutoFit/>
          </a:bodyPr>
          <a:lstStyle/>
          <a:p>
            <a:pPr marL="8929">
              <a:spcBef>
                <a:spcPts val="70"/>
              </a:spcBef>
            </a:pPr>
            <a:r>
              <a:rPr lang="en-ZA" altLang="en-US" sz="3200" b="1" dirty="0">
                <a:latin typeface="Arial Narrow" panose="020B0606020202030204" pitchFamily="34" charset="0"/>
                <a:ea typeface="Century Gothic" panose="020B0502020202020204" pitchFamily="34" charset="0"/>
                <a:cs typeface="Century Gothic" panose="020B0502020202020204" pitchFamily="34" charset="0"/>
              </a:rPr>
              <a:t>Programme 6: Planned Targets</a:t>
            </a:r>
            <a:br>
              <a:rPr lang="en-ZA" altLang="en-US" sz="3200" b="1" dirty="0">
                <a:latin typeface="Arial Narrow" panose="020B0606020202030204" pitchFamily="34" charset="0"/>
                <a:ea typeface="Century Gothic" panose="020B0502020202020204" pitchFamily="34" charset="0"/>
                <a:cs typeface="Century Gothic" panose="020B0502020202020204" pitchFamily="34" charset="0"/>
              </a:rPr>
            </a:br>
            <a:endParaRPr lang="en-US" altLang="en-US" sz="3200" b="1" dirty="0">
              <a:latin typeface="Arial Narrow" panose="020B0606020202030204" pitchFamily="34" charset="0"/>
              <a:ea typeface="Century Gothic" panose="020B0502020202020204" pitchFamily="34" charset="0"/>
              <a:cs typeface="Century Gothic" panose="020B0502020202020204" pitchFamily="34" charset="0"/>
            </a:endParaRPr>
          </a:p>
        </p:txBody>
      </p:sp>
      <p:sp>
        <p:nvSpPr>
          <p:cNvPr id="2" name="Rectangle 1"/>
          <p:cNvSpPr/>
          <p:nvPr/>
        </p:nvSpPr>
        <p:spPr>
          <a:xfrm>
            <a:off x="1731023" y="1960242"/>
            <a:ext cx="8935713" cy="655436"/>
          </a:xfrm>
          <a:prstGeom prst="rect">
            <a:avLst/>
          </a:prstGeom>
        </p:spPr>
        <p:txBody>
          <a:bodyPr wrap="square">
            <a:spAutoFit/>
          </a:bodyPr>
          <a:lstStyle/>
          <a:p>
            <a:pPr marL="307524" marR="0" lvl="0" indent="-30752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722"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  </a:t>
            </a:r>
            <a:r>
              <a:rPr kumimoji="0" lang="en-ZA" sz="1722"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en-ZA" sz="1722"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ZA" sz="193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1789588" y="575133"/>
            <a:ext cx="10056048" cy="317952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GB" sz="1507" b="0"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307524" marR="0" lvl="0" indent="-307524"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507"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Procurement framework for the 2 500 MW Nuclear Programme developed </a:t>
            </a:r>
          </a:p>
          <a:p>
            <a:pPr marL="307524" marR="0" lvl="0" indent="-307524"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507"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Four monitoring reports of </a:t>
            </a:r>
            <a:r>
              <a:rPr kumimoji="0" lang="en-US" sz="1507" b="0" i="0" u="none" strike="noStrike" kern="1200" cap="none" spc="0" normalizeH="0" baseline="0" noProof="0" dirty="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Koeberg</a:t>
            </a:r>
            <a:r>
              <a:rPr kumimoji="0" lang="en-US" sz="1507"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s Plant Life Extension Plan through established Technical Oversight Committee meetings</a:t>
            </a:r>
          </a:p>
          <a:p>
            <a:pPr marL="307524" marR="0" lvl="0" indent="-307524"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507"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Feasibility report for the establishment of the CISF submitted to Cabinet for approval</a:t>
            </a:r>
          </a:p>
          <a:p>
            <a:pPr marL="307524" marR="0" lvl="0" indent="-307524"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507"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n-US" sz="1507"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Feasibility study on MPR completed and submitted for gateway review </a:t>
            </a:r>
            <a:endParaRPr kumimoji="0" lang="en-ZA" sz="1507"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307524" marR="0" lvl="0" indent="-307524"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507"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70% of nuclear authorisation applications processed within the 8-week time period</a:t>
            </a:r>
          </a:p>
          <a:p>
            <a:pPr marL="307524" marR="0" lvl="0" indent="-307524"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507"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20 nuclear safeguard compliance reports approved </a:t>
            </a:r>
          </a:p>
          <a:p>
            <a:pPr marL="307524" marR="0" lvl="0" indent="-307524"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507"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12 nuclear security compliance reports on inspections  conducted</a:t>
            </a:r>
            <a:endParaRPr kumimoji="0" lang="en-ZA" sz="1507"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57DF30-2317-4A1D-86CC-8BFEF4250C95}"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39592884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 name="Straight Connector 9">
            <a:extLst>
              <a:ext uri="{FF2B5EF4-FFF2-40B4-BE49-F238E27FC236}">
                <a16:creationId xmlns=""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 xmlns:a16="http://schemas.microsoft.com/office/drawing/2014/main" id="{DF9096E0-E3D3-42EE-932B-7355552CFAC9}"/>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 xmlns:a16="http://schemas.microsoft.com/office/drawing/2014/main" id="{001A8AD0-93F8-4DC6-A0D3-E11676021466}"/>
              </a:ext>
            </a:extLst>
          </p:cNvPr>
          <p:cNvPicPr>
            <a:picLocks noChangeAspect="1"/>
          </p:cNvPicPr>
          <p:nvPr/>
        </p:nvPicPr>
        <p:blipFill>
          <a:blip r:embed="rId6" cstate="print">
            <a:extLst>
              <a:ext uri="{96DAC541-7B7A-43D3-8B79-37D633B846F1}">
                <asvg:svgBlip xmlns:asvg="http://schemas.microsoft.com/office/drawing/2016/SVG/main" xmlns="" r:embed="rId7"/>
              </a:ext>
            </a:extLst>
          </a:blip>
          <a:stretch>
            <a:fillRect/>
          </a:stretch>
        </p:blipFill>
        <p:spPr>
          <a:xfrm>
            <a:off x="11039061" y="5969956"/>
            <a:ext cx="1031245" cy="1006692"/>
          </a:xfrm>
          <a:prstGeom prst="rect">
            <a:avLst/>
          </a:prstGeom>
        </p:spPr>
      </p:pic>
      <p:sp>
        <p:nvSpPr>
          <p:cNvPr id="3" name="Rectangle 2"/>
          <p:cNvSpPr/>
          <p:nvPr/>
        </p:nvSpPr>
        <p:spPr>
          <a:xfrm>
            <a:off x="2182650" y="2084273"/>
            <a:ext cx="9751176" cy="769441"/>
          </a:xfrm>
          <a:prstGeom prst="rect">
            <a:avLst/>
          </a:prstGeom>
        </p:spPr>
        <p:txBody>
          <a:bodyPr wrap="square">
            <a:spAutoFit/>
          </a:bodyPr>
          <a:lstStyle/>
          <a:p>
            <a:pPr lvl="0" algn="ctr"/>
            <a:r>
              <a:rPr lang="en-ZA" sz="4400" b="1" spc="-3" dirty="0">
                <a:latin typeface="Arial Narrow" panose="020B0606020202030204" pitchFamily="34" charset="0"/>
              </a:rPr>
              <a:t>PART D</a:t>
            </a:r>
            <a:r>
              <a:rPr lang="en-ZA" sz="4400" b="1" dirty="0">
                <a:latin typeface="Arial Narrow" panose="020B0606020202030204" pitchFamily="34" charset="0"/>
              </a:rPr>
              <a:t> | BUDGET ALLOCATION</a:t>
            </a:r>
            <a:endParaRPr kumimoji="0" lang="en-ZA" sz="4400" b="1" i="0" u="none" strike="noStrike" kern="1200" cap="none" spc="0" normalizeH="0" baseline="0" noProof="0" dirty="0">
              <a:ln>
                <a:noFill/>
              </a:ln>
              <a:effectLst/>
              <a:uLnTx/>
              <a:uFillTx/>
              <a:latin typeface="Arial Narrow" panose="020B0606020202030204" pitchFamily="34" charset="0"/>
            </a:endParaRPr>
          </a:p>
        </p:txBody>
      </p:sp>
    </p:spTree>
    <p:extLst>
      <p:ext uri="{BB962C8B-B14F-4D97-AF65-F5344CB8AC3E}">
        <p14:creationId xmlns="" xmlns:p14="http://schemas.microsoft.com/office/powerpoint/2010/main" val="19360198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 name="Straight Connector 9">
            <a:extLst>
              <a:ext uri="{FF2B5EF4-FFF2-40B4-BE49-F238E27FC236}">
                <a16:creationId xmlns=""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 xmlns:a16="http://schemas.microsoft.com/office/drawing/2014/main" id="{DF9096E0-E3D3-42EE-932B-7355552CFAC9}"/>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 xmlns:a16="http://schemas.microsoft.com/office/drawing/2014/main" id="{001A8AD0-93F8-4DC6-A0D3-E11676021466}"/>
              </a:ext>
            </a:extLst>
          </p:cNvPr>
          <p:cNvPicPr>
            <a:picLocks noChangeAspect="1"/>
          </p:cNvPicPr>
          <p:nvPr/>
        </p:nvPicPr>
        <p:blipFill>
          <a:blip r:embed="rId6" cstate="print">
            <a:extLst>
              <a:ext uri="{96DAC541-7B7A-43D3-8B79-37D633B846F1}">
                <asvg:svgBlip xmlns:asvg="http://schemas.microsoft.com/office/drawing/2016/SVG/main" xmlns="" r:embed="rId7"/>
              </a:ext>
            </a:extLst>
          </a:blip>
          <a:stretch>
            <a:fillRect/>
          </a:stretch>
        </p:blipFill>
        <p:spPr>
          <a:xfrm>
            <a:off x="11039061" y="5969956"/>
            <a:ext cx="1031245" cy="1006692"/>
          </a:xfrm>
          <a:prstGeom prst="rect">
            <a:avLst/>
          </a:prstGeom>
        </p:spPr>
      </p:pic>
      <p:sp>
        <p:nvSpPr>
          <p:cNvPr id="7" name="Content Placeholder 2">
            <a:extLst>
              <a:ext uri="{FF2B5EF4-FFF2-40B4-BE49-F238E27FC236}">
                <a16:creationId xmlns="" xmlns:a16="http://schemas.microsoft.com/office/drawing/2014/main" id="{79D2AB16-5614-4172-99CA-96FFDC36F36C}"/>
              </a:ext>
            </a:extLst>
          </p:cNvPr>
          <p:cNvSpPr txBox="1">
            <a:spLocks/>
          </p:cNvSpPr>
          <p:nvPr/>
        </p:nvSpPr>
        <p:spPr bwMode="auto">
          <a:xfrm>
            <a:off x="2518949" y="197540"/>
            <a:ext cx="8520112" cy="6219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spcAft>
                <a:spcPct val="0"/>
              </a:spcAft>
              <a:buFont typeface="Arial" panose="020B0604020202020204" pitchFamily="34" charset="0"/>
              <a:buNone/>
            </a:pPr>
            <a:endParaRPr lang="en-US" altLang="en-US" sz="2400" b="1" dirty="0">
              <a:latin typeface="Century Gothic" panose="020B0502020202020204" pitchFamily="34" charset="0"/>
              <a:ea typeface="Century Gothic" panose="020B0502020202020204" pitchFamily="34" charset="0"/>
              <a:cs typeface="Century Gothic" panose="020B0502020202020204" pitchFamily="34" charset="0"/>
            </a:endParaRPr>
          </a:p>
          <a:p>
            <a:pPr algn="ctr" fontAlgn="base">
              <a:spcAft>
                <a:spcPct val="0"/>
              </a:spcAft>
              <a:buFont typeface="Arial" panose="020B0604020202020204" pitchFamily="34" charset="0"/>
              <a:buNone/>
            </a:pPr>
            <a:endParaRPr lang="en-US" altLang="en-US" sz="1100" b="1" dirty="0">
              <a:latin typeface="Century Gothic" panose="020B0502020202020204" pitchFamily="34" charset="0"/>
              <a:ea typeface="Century Gothic" panose="020B0502020202020204" pitchFamily="34" charset="0"/>
              <a:cs typeface="Century Gothic" panose="020B0502020202020204" pitchFamily="34" charset="0"/>
            </a:endParaRPr>
          </a:p>
          <a:p>
            <a:pPr algn="ctr" fontAlgn="base">
              <a:spcAft>
                <a:spcPct val="0"/>
              </a:spcAft>
              <a:buFont typeface="Arial" panose="020B0604020202020204" pitchFamily="34" charset="0"/>
              <a:buNone/>
            </a:pPr>
            <a:endParaRPr lang="en-US" altLang="en-US" sz="1100" b="1" dirty="0">
              <a:latin typeface="Century Gothic" panose="020B0502020202020204" pitchFamily="34" charset="0"/>
              <a:ea typeface="Century Gothic" panose="020B0502020202020204" pitchFamily="34" charset="0"/>
              <a:cs typeface="Century Gothic" panose="020B0502020202020204" pitchFamily="34" charset="0"/>
            </a:endParaRPr>
          </a:p>
          <a:p>
            <a:pPr algn="ctr" fontAlgn="base">
              <a:spcAft>
                <a:spcPct val="0"/>
              </a:spcAft>
              <a:buFont typeface="Arial" panose="020B0604020202020204" pitchFamily="34" charset="0"/>
              <a:buNone/>
            </a:pPr>
            <a:endParaRPr lang="en-US" altLang="en-US" sz="1100" b="1" dirty="0">
              <a:latin typeface="Century Gothic" panose="020B0502020202020204" pitchFamily="34" charset="0"/>
              <a:ea typeface="Century Gothic" panose="020B0502020202020204" pitchFamily="34" charset="0"/>
              <a:cs typeface="Century Gothic" panose="020B0502020202020204" pitchFamily="34" charset="0"/>
            </a:endParaRPr>
          </a:p>
          <a:p>
            <a:pPr algn="ctr" fontAlgn="base">
              <a:spcAft>
                <a:spcPct val="0"/>
              </a:spcAft>
              <a:buFont typeface="Arial" panose="020B0604020202020204" pitchFamily="34" charset="0"/>
              <a:buNone/>
            </a:pPr>
            <a:endParaRPr lang="en-US" altLang="en-US" sz="1100" b="1" dirty="0">
              <a:latin typeface="Century Gothic" panose="020B0502020202020204" pitchFamily="34" charset="0"/>
              <a:ea typeface="Century Gothic" panose="020B0502020202020204" pitchFamily="34" charset="0"/>
              <a:cs typeface="Century Gothic" panose="020B0502020202020204" pitchFamily="34" charset="0"/>
            </a:endParaRPr>
          </a:p>
          <a:p>
            <a:pPr algn="ctr" fontAlgn="base">
              <a:spcAft>
                <a:spcPct val="0"/>
              </a:spcAft>
              <a:buFont typeface="Arial" panose="020B0604020202020204" pitchFamily="34" charset="0"/>
              <a:buNone/>
            </a:pPr>
            <a:endParaRPr lang="en-US" altLang="en-US" sz="1100" b="1" dirty="0">
              <a:latin typeface="Century Gothic" panose="020B0502020202020204" pitchFamily="34" charset="0"/>
              <a:ea typeface="Century Gothic" panose="020B0502020202020204" pitchFamily="34" charset="0"/>
              <a:cs typeface="Century Gothic" panose="020B0502020202020204" pitchFamily="34" charset="0"/>
            </a:endParaRPr>
          </a:p>
          <a:p>
            <a:pPr algn="ctr" fontAlgn="base">
              <a:spcAft>
                <a:spcPct val="0"/>
              </a:spcAft>
              <a:buFont typeface="Arial" panose="020B0604020202020204" pitchFamily="34" charset="0"/>
              <a:buNone/>
            </a:pPr>
            <a:r>
              <a:rPr lang="en-US" altLang="en-US" sz="3200" b="1" dirty="0">
                <a:latin typeface="Century Gothic" panose="020B0502020202020204" pitchFamily="34" charset="0"/>
                <a:ea typeface="Century Gothic" panose="020B0502020202020204" pitchFamily="34" charset="0"/>
                <a:cs typeface="Century Gothic" panose="020B0502020202020204" pitchFamily="34" charset="0"/>
              </a:rPr>
              <a:t>2021 Estimates of National Expenditure (ENE)</a:t>
            </a:r>
          </a:p>
          <a:p>
            <a:pPr algn="ctr" fontAlgn="base">
              <a:spcAft>
                <a:spcPct val="0"/>
              </a:spcAft>
              <a:buFont typeface="Arial" panose="020B0604020202020204" pitchFamily="34" charset="0"/>
              <a:buNone/>
            </a:pPr>
            <a:endParaRPr lang="en-US" altLang="en-US" sz="2400" b="1" dirty="0">
              <a:latin typeface="Century Gothic" panose="020B0502020202020204" pitchFamily="34" charset="0"/>
              <a:ea typeface="Century Gothic" panose="020B0502020202020204" pitchFamily="34" charset="0"/>
              <a:cs typeface="Century Gothic" panose="020B0502020202020204" pitchFamily="34" charset="0"/>
            </a:endParaRPr>
          </a:p>
          <a:p>
            <a:pPr algn="ctr" fontAlgn="base">
              <a:spcAft>
                <a:spcPct val="0"/>
              </a:spcAft>
              <a:buFont typeface="Arial" panose="020B0604020202020204" pitchFamily="34" charset="0"/>
              <a:buNone/>
            </a:pPr>
            <a:endParaRPr lang="en-US" altLang="en-US" sz="2400" b="1" dirty="0">
              <a:latin typeface="Century Gothic" panose="020B0502020202020204" pitchFamily="34" charset="0"/>
              <a:ea typeface="Century Gothic" panose="020B0502020202020204" pitchFamily="34" charset="0"/>
              <a:cs typeface="Century Gothic" panose="020B0502020202020204" pitchFamily="34" charset="0"/>
            </a:endParaRPr>
          </a:p>
          <a:p>
            <a:pPr algn="ctr" fontAlgn="base">
              <a:spcAft>
                <a:spcPct val="0"/>
              </a:spcAft>
              <a:buFont typeface="Arial" panose="020B0604020202020204" pitchFamily="34" charset="0"/>
              <a:buNone/>
            </a:pPr>
            <a:endParaRPr lang="en-US" altLang="en-US" sz="2400" b="1" dirty="0">
              <a:latin typeface="Century Gothic" panose="020B0502020202020204" pitchFamily="34" charset="0"/>
              <a:ea typeface="Century Gothic" panose="020B0502020202020204" pitchFamily="34" charset="0"/>
              <a:cs typeface="Century Gothic" panose="020B0502020202020204" pitchFamily="34" charset="0"/>
            </a:endParaRPr>
          </a:p>
          <a:p>
            <a:pPr algn="ctr" fontAlgn="base">
              <a:spcAft>
                <a:spcPct val="0"/>
              </a:spcAft>
              <a:buFont typeface="Arial" panose="020B0604020202020204" pitchFamily="34" charset="0"/>
              <a:buNone/>
            </a:pPr>
            <a:endParaRPr lang="en-US" altLang="en-US" sz="2400" b="1" dirty="0">
              <a:latin typeface="Century Gothic" panose="020B0502020202020204" pitchFamily="34" charset="0"/>
              <a:ea typeface="Century Gothic" panose="020B0502020202020204" pitchFamily="34" charset="0"/>
              <a:cs typeface="Century Gothic" panose="020B0502020202020204" pitchFamily="34" charset="0"/>
            </a:endParaRPr>
          </a:p>
        </p:txBody>
      </p:sp>
    </p:spTree>
    <p:extLst>
      <p:ext uri="{BB962C8B-B14F-4D97-AF65-F5344CB8AC3E}">
        <p14:creationId xmlns="" xmlns:p14="http://schemas.microsoft.com/office/powerpoint/2010/main" val="15469789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 name="Straight Connector 9">
            <a:extLst>
              <a:ext uri="{FF2B5EF4-FFF2-40B4-BE49-F238E27FC236}">
                <a16:creationId xmlns=""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 xmlns:a16="http://schemas.microsoft.com/office/drawing/2014/main" id="{DF9096E0-E3D3-42EE-932B-7355552CFAC9}"/>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 xmlns:a16="http://schemas.microsoft.com/office/drawing/2014/main" id="{001A8AD0-93F8-4DC6-A0D3-E11676021466}"/>
              </a:ext>
            </a:extLst>
          </p:cNvPr>
          <p:cNvPicPr>
            <a:picLocks noChangeAspect="1"/>
          </p:cNvPicPr>
          <p:nvPr/>
        </p:nvPicPr>
        <p:blipFill>
          <a:blip r:embed="rId6" cstate="print">
            <a:extLst>
              <a:ext uri="{96DAC541-7B7A-43D3-8B79-37D633B846F1}">
                <asvg:svgBlip xmlns:asvg="http://schemas.microsoft.com/office/drawing/2016/SVG/main" xmlns="" r:embed="rId7"/>
              </a:ext>
            </a:extLst>
          </a:blip>
          <a:stretch>
            <a:fillRect/>
          </a:stretch>
        </p:blipFill>
        <p:spPr>
          <a:xfrm>
            <a:off x="11039061" y="5969956"/>
            <a:ext cx="1031245" cy="1006692"/>
          </a:xfrm>
          <a:prstGeom prst="rect">
            <a:avLst/>
          </a:prstGeom>
        </p:spPr>
      </p:pic>
      <p:sp>
        <p:nvSpPr>
          <p:cNvPr id="7" name="Content Placeholder 2">
            <a:extLst>
              <a:ext uri="{FF2B5EF4-FFF2-40B4-BE49-F238E27FC236}">
                <a16:creationId xmlns="" xmlns:a16="http://schemas.microsoft.com/office/drawing/2014/main" id="{79D2AB16-5614-4172-99CA-96FFDC36F36C}"/>
              </a:ext>
            </a:extLst>
          </p:cNvPr>
          <p:cNvSpPr txBox="1">
            <a:spLocks/>
          </p:cNvSpPr>
          <p:nvPr/>
        </p:nvSpPr>
        <p:spPr bwMode="auto">
          <a:xfrm>
            <a:off x="2518949" y="651167"/>
            <a:ext cx="8520112" cy="57661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spcAft>
                <a:spcPct val="0"/>
              </a:spcAft>
              <a:buFont typeface="Arial" panose="020B0604020202020204" pitchFamily="34" charset="0"/>
              <a:buNone/>
            </a:pPr>
            <a:endParaRPr lang="en-US" altLang="en-US" sz="2400" b="1" dirty="0">
              <a:latin typeface="Century Gothic" panose="020B0502020202020204" pitchFamily="34" charset="0"/>
              <a:ea typeface="Century Gothic" panose="020B0502020202020204" pitchFamily="34" charset="0"/>
              <a:cs typeface="Century Gothic" panose="020B0502020202020204" pitchFamily="34" charset="0"/>
            </a:endParaRPr>
          </a:p>
          <a:p>
            <a:pPr algn="ctr" fontAlgn="base">
              <a:spcAft>
                <a:spcPct val="0"/>
              </a:spcAft>
              <a:buFont typeface="Arial" panose="020B0604020202020204" pitchFamily="34" charset="0"/>
              <a:buNone/>
            </a:pPr>
            <a:endParaRPr lang="en-US" altLang="en-US" sz="1100" b="1" dirty="0">
              <a:latin typeface="Century Gothic" panose="020B0502020202020204" pitchFamily="34" charset="0"/>
              <a:ea typeface="Century Gothic" panose="020B0502020202020204" pitchFamily="34" charset="0"/>
              <a:cs typeface="Century Gothic" panose="020B0502020202020204" pitchFamily="34" charset="0"/>
            </a:endParaRPr>
          </a:p>
          <a:p>
            <a:pPr algn="ctr" fontAlgn="base">
              <a:spcAft>
                <a:spcPct val="0"/>
              </a:spcAft>
              <a:buFont typeface="Arial" panose="020B0604020202020204" pitchFamily="34" charset="0"/>
              <a:buNone/>
            </a:pPr>
            <a:endParaRPr lang="en-US" altLang="en-US" sz="1100" b="1" dirty="0">
              <a:latin typeface="Century Gothic" panose="020B0502020202020204" pitchFamily="34" charset="0"/>
              <a:ea typeface="Century Gothic" panose="020B0502020202020204" pitchFamily="34" charset="0"/>
              <a:cs typeface="Century Gothic" panose="020B0502020202020204" pitchFamily="34" charset="0"/>
            </a:endParaRPr>
          </a:p>
          <a:p>
            <a:pPr algn="ctr" fontAlgn="base">
              <a:spcAft>
                <a:spcPct val="0"/>
              </a:spcAft>
              <a:buFont typeface="Arial" panose="020B0604020202020204" pitchFamily="34" charset="0"/>
              <a:buNone/>
            </a:pPr>
            <a:endParaRPr lang="en-US" altLang="en-US" sz="1100" b="1" dirty="0">
              <a:latin typeface="Century Gothic" panose="020B0502020202020204" pitchFamily="34" charset="0"/>
              <a:ea typeface="Century Gothic" panose="020B0502020202020204" pitchFamily="34" charset="0"/>
              <a:cs typeface="Century Gothic" panose="020B0502020202020204" pitchFamily="34" charset="0"/>
            </a:endParaRPr>
          </a:p>
          <a:p>
            <a:pPr algn="ctr" fontAlgn="base">
              <a:spcAft>
                <a:spcPct val="0"/>
              </a:spcAft>
              <a:buFont typeface="Arial" panose="020B0604020202020204" pitchFamily="34" charset="0"/>
              <a:buNone/>
            </a:pPr>
            <a:endParaRPr lang="en-US" altLang="en-US" sz="1100" b="1" dirty="0">
              <a:latin typeface="Century Gothic" panose="020B0502020202020204" pitchFamily="34" charset="0"/>
              <a:ea typeface="Century Gothic" panose="020B0502020202020204" pitchFamily="34" charset="0"/>
              <a:cs typeface="Century Gothic" panose="020B0502020202020204" pitchFamily="34" charset="0"/>
            </a:endParaRPr>
          </a:p>
          <a:p>
            <a:pPr algn="ctr" fontAlgn="base">
              <a:spcAft>
                <a:spcPct val="0"/>
              </a:spcAft>
              <a:buFont typeface="Arial" panose="020B0604020202020204" pitchFamily="34" charset="0"/>
              <a:buNone/>
            </a:pPr>
            <a:endParaRPr lang="en-US" altLang="en-US" sz="1100" b="1" dirty="0">
              <a:latin typeface="Century Gothic" panose="020B0502020202020204" pitchFamily="34" charset="0"/>
              <a:ea typeface="Century Gothic" panose="020B0502020202020204" pitchFamily="34" charset="0"/>
              <a:cs typeface="Century Gothic" panose="020B0502020202020204" pitchFamily="34" charset="0"/>
            </a:endParaRPr>
          </a:p>
          <a:p>
            <a:pPr algn="ctr" fontAlgn="base">
              <a:spcAft>
                <a:spcPct val="0"/>
              </a:spcAft>
              <a:buFont typeface="Arial" panose="020B0604020202020204" pitchFamily="34" charset="0"/>
              <a:buNone/>
            </a:pPr>
            <a:endParaRPr lang="en-US" altLang="en-US" sz="2400" b="1" dirty="0">
              <a:latin typeface="Century Gothic" panose="020B0502020202020204" pitchFamily="34" charset="0"/>
              <a:ea typeface="Century Gothic" panose="020B0502020202020204" pitchFamily="34" charset="0"/>
              <a:cs typeface="Century Gothic" panose="020B0502020202020204" pitchFamily="34" charset="0"/>
            </a:endParaRPr>
          </a:p>
          <a:p>
            <a:pPr algn="ctr" fontAlgn="base">
              <a:spcAft>
                <a:spcPct val="0"/>
              </a:spcAft>
              <a:buFont typeface="Arial" panose="020B0604020202020204" pitchFamily="34" charset="0"/>
              <a:buNone/>
            </a:pPr>
            <a:endParaRPr lang="en-US" altLang="en-US" sz="2400" b="1" dirty="0">
              <a:latin typeface="Century Gothic" panose="020B0502020202020204" pitchFamily="34" charset="0"/>
              <a:ea typeface="Century Gothic" panose="020B0502020202020204" pitchFamily="34" charset="0"/>
              <a:cs typeface="Century Gothic" panose="020B0502020202020204" pitchFamily="34" charset="0"/>
            </a:endParaRPr>
          </a:p>
          <a:p>
            <a:pPr algn="ctr" fontAlgn="base">
              <a:spcAft>
                <a:spcPct val="0"/>
              </a:spcAft>
              <a:buFont typeface="Arial" panose="020B0604020202020204" pitchFamily="34" charset="0"/>
              <a:buNone/>
            </a:pPr>
            <a:endParaRPr lang="en-US" altLang="en-US" sz="2400" b="1" dirty="0">
              <a:latin typeface="Century Gothic" panose="020B0502020202020204" pitchFamily="34" charset="0"/>
              <a:ea typeface="Century Gothic" panose="020B0502020202020204" pitchFamily="34" charset="0"/>
              <a:cs typeface="Century Gothic" panose="020B0502020202020204" pitchFamily="34" charset="0"/>
            </a:endParaRPr>
          </a:p>
          <a:p>
            <a:pPr algn="ctr" fontAlgn="base">
              <a:spcAft>
                <a:spcPct val="0"/>
              </a:spcAft>
              <a:buFont typeface="Arial" panose="020B0604020202020204" pitchFamily="34" charset="0"/>
              <a:buNone/>
            </a:pPr>
            <a:endParaRPr lang="en-US" altLang="en-US" sz="2400" b="1" dirty="0">
              <a:latin typeface="Century Gothic" panose="020B0502020202020204" pitchFamily="34" charset="0"/>
              <a:ea typeface="Century Gothic" panose="020B0502020202020204" pitchFamily="34" charset="0"/>
              <a:cs typeface="Century Gothic" panose="020B0502020202020204" pitchFamily="34" charset="0"/>
            </a:endParaRPr>
          </a:p>
        </p:txBody>
      </p:sp>
      <p:graphicFrame>
        <p:nvGraphicFramePr>
          <p:cNvPr id="8" name="Table 7">
            <a:extLst>
              <a:ext uri="{FF2B5EF4-FFF2-40B4-BE49-F238E27FC236}">
                <a16:creationId xmlns="" xmlns:a16="http://schemas.microsoft.com/office/drawing/2014/main" id="{B9905A6A-3DE6-48D5-B9C0-3881064576BA}"/>
              </a:ext>
            </a:extLst>
          </p:cNvPr>
          <p:cNvGraphicFramePr>
            <a:graphicFrameLocks noGrp="1"/>
          </p:cNvGraphicFramePr>
          <p:nvPr>
            <p:extLst>
              <p:ext uri="{D42A27DB-BD31-4B8C-83A1-F6EECF244321}">
                <p14:modId xmlns="" xmlns:p14="http://schemas.microsoft.com/office/powerpoint/2010/main" val="3115632703"/>
              </p:ext>
            </p:extLst>
          </p:nvPr>
        </p:nvGraphicFramePr>
        <p:xfrm>
          <a:off x="2513172" y="881269"/>
          <a:ext cx="9557133" cy="4792662"/>
        </p:xfrm>
        <a:graphic>
          <a:graphicData uri="http://schemas.openxmlformats.org/drawingml/2006/table">
            <a:tbl>
              <a:tblPr/>
              <a:tblGrid>
                <a:gridCol w="4479198">
                  <a:extLst>
                    <a:ext uri="{9D8B030D-6E8A-4147-A177-3AD203B41FA5}">
                      <a16:colId xmlns="" xmlns:a16="http://schemas.microsoft.com/office/drawing/2014/main" val="20000"/>
                    </a:ext>
                  </a:extLst>
                </a:gridCol>
                <a:gridCol w="1185865">
                  <a:extLst>
                    <a:ext uri="{9D8B030D-6E8A-4147-A177-3AD203B41FA5}">
                      <a16:colId xmlns="" xmlns:a16="http://schemas.microsoft.com/office/drawing/2014/main" val="20001"/>
                    </a:ext>
                  </a:extLst>
                </a:gridCol>
                <a:gridCol w="1261883">
                  <a:extLst>
                    <a:ext uri="{9D8B030D-6E8A-4147-A177-3AD203B41FA5}">
                      <a16:colId xmlns="" xmlns:a16="http://schemas.microsoft.com/office/drawing/2014/main" val="20002"/>
                    </a:ext>
                  </a:extLst>
                </a:gridCol>
                <a:gridCol w="1322696">
                  <a:extLst>
                    <a:ext uri="{9D8B030D-6E8A-4147-A177-3AD203B41FA5}">
                      <a16:colId xmlns="" xmlns:a16="http://schemas.microsoft.com/office/drawing/2014/main" val="20003"/>
                    </a:ext>
                  </a:extLst>
                </a:gridCol>
                <a:gridCol w="1307491">
                  <a:extLst>
                    <a:ext uri="{9D8B030D-6E8A-4147-A177-3AD203B41FA5}">
                      <a16:colId xmlns="" xmlns:a16="http://schemas.microsoft.com/office/drawing/2014/main" val="20004"/>
                    </a:ext>
                  </a:extLst>
                </a:gridCol>
              </a:tblGrid>
              <a:tr h="385434">
                <a:tc row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ZA" sz="1500" b="1" i="0" u="none" strike="noStrike" dirty="0">
                          <a:solidFill>
                            <a:srgbClr val="FFFFFF"/>
                          </a:solidFill>
                          <a:effectLst/>
                          <a:latin typeface="Century Gothic" panose="020B0502020202020204" pitchFamily="34" charset="0"/>
                        </a:rPr>
                        <a:t>Programme Name</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5D28"/>
                    </a:solidFill>
                  </a:tcPr>
                </a:tc>
                <a:tc gridSpan="4">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ZA" sz="1500" b="1" i="0" u="none" strike="noStrike" dirty="0">
                          <a:solidFill>
                            <a:srgbClr val="FFFFFF"/>
                          </a:solidFill>
                          <a:effectLst/>
                          <a:latin typeface="Century Gothic" panose="020B0502020202020204" pitchFamily="34" charset="0"/>
                        </a:rPr>
                        <a:t>BASELINE</a:t>
                      </a:r>
                    </a:p>
                  </a:txBody>
                  <a:tcPr marL="9525" marR="9525" marT="952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6933C"/>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583452">
                <a:tc vMerge="1">
                  <a:txBody>
                    <a:bodyPr/>
                    <a:lstStyle/>
                    <a:p>
                      <a:endParaRPr lang="en-ZA"/>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ZA" sz="1500" b="1" i="0" u="none" strike="noStrike" dirty="0">
                          <a:solidFill>
                            <a:srgbClr val="FFFFFF"/>
                          </a:solidFill>
                          <a:effectLst/>
                          <a:latin typeface="Century Gothic" panose="020B0502020202020204" pitchFamily="34" charset="0"/>
                        </a:rPr>
                        <a:t>2021/22</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5D28"/>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ZA" sz="1500" b="1" i="0" u="none" strike="noStrike" dirty="0">
                          <a:solidFill>
                            <a:srgbClr val="FFFFFF"/>
                          </a:solidFill>
                          <a:effectLst/>
                          <a:latin typeface="Century Gothic" panose="020B0502020202020204" pitchFamily="34" charset="0"/>
                        </a:rPr>
                        <a:t>2022/23</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5D28"/>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ZA" sz="1500" b="1" i="0" u="none" strike="noStrike" dirty="0">
                          <a:solidFill>
                            <a:srgbClr val="FFFFFF"/>
                          </a:solidFill>
                          <a:effectLst/>
                          <a:latin typeface="Century Gothic" panose="020B0502020202020204" pitchFamily="34" charset="0"/>
                        </a:rPr>
                        <a:t>2023/24</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5D28"/>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ZA" sz="1500" b="1" i="0" u="none" strike="noStrike" dirty="0">
                          <a:solidFill>
                            <a:srgbClr val="FFFFFF"/>
                          </a:solidFill>
                          <a:effectLst/>
                          <a:latin typeface="Century Gothic" panose="020B0502020202020204" pitchFamily="34" charset="0"/>
                        </a:rPr>
                        <a:t>TOTAL MTEF</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5D28"/>
                    </a:solidFill>
                  </a:tcPr>
                </a:tc>
                <a:extLst>
                  <a:ext uri="{0D108BD9-81ED-4DB2-BD59-A6C34878D82A}">
                    <a16:rowId xmlns="" xmlns:a16="http://schemas.microsoft.com/office/drawing/2014/main" val="10001"/>
                  </a:ext>
                </a:extLst>
              </a:tr>
              <a:tr h="292791">
                <a:tc vMerge="1">
                  <a:txBody>
                    <a:bodyPr/>
                    <a:lstStyle/>
                    <a:p>
                      <a:endParaRPr lang="en-ZA"/>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ZA" sz="1500" b="1" i="0" u="none" strike="noStrike" dirty="0">
                          <a:solidFill>
                            <a:srgbClr val="000000"/>
                          </a:solidFill>
                          <a:effectLst/>
                          <a:latin typeface="Century Gothic" panose="020B0502020202020204" pitchFamily="34" charset="0"/>
                        </a:rPr>
                        <a:t>R’000</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D79B"/>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ZA" sz="1500" b="1" i="0" u="none" strike="noStrike" dirty="0">
                          <a:solidFill>
                            <a:srgbClr val="000000"/>
                          </a:solidFill>
                          <a:effectLst/>
                          <a:latin typeface="Century Gothic" panose="020B0502020202020204" pitchFamily="34" charset="0"/>
                        </a:rPr>
                        <a:t>R’000</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D79B"/>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ZA" sz="1500" b="1" i="0" u="none" strike="noStrike" dirty="0">
                          <a:solidFill>
                            <a:srgbClr val="000000"/>
                          </a:solidFill>
                          <a:effectLst/>
                          <a:latin typeface="Century Gothic" panose="020B0502020202020204" pitchFamily="34" charset="0"/>
                        </a:rPr>
                        <a:t>R’000</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D79B"/>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ZA" sz="1500" b="1" i="0" u="none" strike="noStrike" dirty="0">
                          <a:solidFill>
                            <a:srgbClr val="000000"/>
                          </a:solidFill>
                          <a:effectLst/>
                          <a:latin typeface="Century Gothic" panose="020B0502020202020204" pitchFamily="34" charset="0"/>
                        </a:rPr>
                        <a:t>R’000</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D79B"/>
                    </a:solidFill>
                  </a:tcPr>
                </a:tc>
                <a:extLst>
                  <a:ext uri="{0D108BD9-81ED-4DB2-BD59-A6C34878D82A}">
                    <a16:rowId xmlns="" xmlns:a16="http://schemas.microsoft.com/office/drawing/2014/main" val="10002"/>
                  </a:ext>
                </a:extLst>
              </a:tr>
              <a:tr h="39905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ZA" sz="1500" b="0" i="0" u="none" strike="noStrike" dirty="0">
                          <a:solidFill>
                            <a:srgbClr val="000000"/>
                          </a:solidFill>
                          <a:effectLst/>
                          <a:latin typeface="Century Gothic" panose="020B0502020202020204" pitchFamily="34" charset="0"/>
                        </a:rPr>
                        <a:t>Administration</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500" b="0" i="0" u="none" strike="noStrike" dirty="0">
                          <a:solidFill>
                            <a:srgbClr val="000000"/>
                          </a:solidFill>
                          <a:effectLst/>
                          <a:latin typeface="Century Gothic" panose="020B0502020202020204" pitchFamily="34" charset="0"/>
                        </a:rPr>
                        <a:t>623,768</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500" b="0" i="0" u="none" strike="noStrike" dirty="0">
                          <a:solidFill>
                            <a:srgbClr val="000000"/>
                          </a:solidFill>
                          <a:effectLst/>
                          <a:latin typeface="Century Gothic" panose="020B0502020202020204" pitchFamily="34" charset="0"/>
                        </a:rPr>
                        <a:t>631,871</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500" b="0" i="0" u="none" strike="noStrike" dirty="0">
                          <a:solidFill>
                            <a:srgbClr val="000000"/>
                          </a:solidFill>
                          <a:effectLst/>
                          <a:latin typeface="Century Gothic" panose="020B0502020202020204" pitchFamily="34" charset="0"/>
                        </a:rPr>
                        <a:t>633,585</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500" b="0" i="0" u="none" strike="noStrike" dirty="0">
                          <a:solidFill>
                            <a:srgbClr val="000000"/>
                          </a:solidFill>
                          <a:effectLst/>
                          <a:latin typeface="Century Gothic" panose="020B0502020202020204" pitchFamily="34" charset="0"/>
                        </a:rPr>
                        <a:t>1,889,224</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9905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ZA" sz="1500" b="0" i="0" u="none" strike="noStrike" dirty="0">
                          <a:solidFill>
                            <a:srgbClr val="000000"/>
                          </a:solidFill>
                          <a:effectLst/>
                          <a:latin typeface="Century Gothic" panose="020B0502020202020204" pitchFamily="34" charset="0"/>
                        </a:rPr>
                        <a:t>Minerals and Petroleum Regulation</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500" b="0" i="0" u="none" strike="noStrike" dirty="0">
                          <a:solidFill>
                            <a:srgbClr val="000000"/>
                          </a:solidFill>
                          <a:effectLst/>
                          <a:latin typeface="Century Gothic" panose="020B0502020202020204" pitchFamily="34" charset="0"/>
                        </a:rPr>
                        <a:t>542,762</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500" b="0" i="0" u="none" strike="noStrike" dirty="0">
                          <a:solidFill>
                            <a:srgbClr val="000000"/>
                          </a:solidFill>
                          <a:effectLst/>
                          <a:latin typeface="Century Gothic" panose="020B0502020202020204" pitchFamily="34" charset="0"/>
                        </a:rPr>
                        <a:t>548,886</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500" b="0" i="0" u="none" strike="noStrike" dirty="0">
                          <a:solidFill>
                            <a:srgbClr val="000000"/>
                          </a:solidFill>
                          <a:effectLst/>
                          <a:latin typeface="Century Gothic" panose="020B0502020202020204" pitchFamily="34" charset="0"/>
                        </a:rPr>
                        <a:t>549,737</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500" b="0" i="0" u="none" strike="noStrike" dirty="0">
                          <a:solidFill>
                            <a:srgbClr val="000000"/>
                          </a:solidFill>
                          <a:effectLst/>
                          <a:latin typeface="Century Gothic" panose="020B0502020202020204" pitchFamily="34" charset="0"/>
                        </a:rPr>
                        <a:t>1,641,385</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BF1DE"/>
                    </a:solidFill>
                  </a:tcPr>
                </a:tc>
                <a:extLst>
                  <a:ext uri="{0D108BD9-81ED-4DB2-BD59-A6C34878D82A}">
                    <a16:rowId xmlns="" xmlns:a16="http://schemas.microsoft.com/office/drawing/2014/main" val="10004"/>
                  </a:ext>
                </a:extLst>
              </a:tr>
              <a:tr h="58345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US" sz="1500" b="0" i="0" u="none" strike="noStrike" dirty="0">
                          <a:solidFill>
                            <a:srgbClr val="000000"/>
                          </a:solidFill>
                          <a:effectLst/>
                          <a:latin typeface="Century Gothic" panose="020B0502020202020204" pitchFamily="34" charset="0"/>
                        </a:rPr>
                        <a:t>Mining, Minerals and Energy Policy Development</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500" b="0" i="0" u="none" strike="noStrike" dirty="0">
                          <a:solidFill>
                            <a:srgbClr val="000000"/>
                          </a:solidFill>
                          <a:effectLst/>
                          <a:latin typeface="Century Gothic" panose="020B0502020202020204" pitchFamily="34" charset="0"/>
                        </a:rPr>
                        <a:t>834,566</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500" b="0" i="0" u="none" strike="noStrike" dirty="0">
                          <a:solidFill>
                            <a:srgbClr val="000000"/>
                          </a:solidFill>
                          <a:effectLst/>
                          <a:latin typeface="Century Gothic" panose="020B0502020202020204" pitchFamily="34" charset="0"/>
                        </a:rPr>
                        <a:t>875,489</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500" b="0" i="0" u="none" strike="noStrike" dirty="0">
                          <a:solidFill>
                            <a:srgbClr val="000000"/>
                          </a:solidFill>
                          <a:effectLst/>
                          <a:latin typeface="Century Gothic" panose="020B0502020202020204" pitchFamily="34" charset="0"/>
                        </a:rPr>
                        <a:t>870,814</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500" b="0" i="0" u="none" strike="noStrike" dirty="0">
                          <a:solidFill>
                            <a:srgbClr val="000000"/>
                          </a:solidFill>
                          <a:effectLst/>
                          <a:latin typeface="Century Gothic" panose="020B0502020202020204" pitchFamily="34" charset="0"/>
                        </a:rPr>
                        <a:t>2,580,869</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9905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US" sz="1500" b="0" i="0" u="none" strike="noStrike" dirty="0">
                          <a:solidFill>
                            <a:srgbClr val="000000"/>
                          </a:solidFill>
                          <a:effectLst/>
                          <a:latin typeface="Century Gothic" panose="020B0502020202020204" pitchFamily="34" charset="0"/>
                        </a:rPr>
                        <a:t>Mine Health and Safety Inspectorate</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500" b="0" i="0" u="none" strike="noStrike" dirty="0">
                          <a:solidFill>
                            <a:srgbClr val="000000"/>
                          </a:solidFill>
                          <a:effectLst/>
                          <a:latin typeface="Century Gothic" panose="020B0502020202020204" pitchFamily="34" charset="0"/>
                        </a:rPr>
                        <a:t>237,668</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500" b="0" i="0" u="none" strike="noStrike" dirty="0">
                          <a:solidFill>
                            <a:srgbClr val="000000"/>
                          </a:solidFill>
                          <a:effectLst/>
                          <a:latin typeface="Century Gothic" panose="020B0502020202020204" pitchFamily="34" charset="0"/>
                        </a:rPr>
                        <a:t>238,817</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500" b="0" i="0" u="none" strike="noStrike" dirty="0">
                          <a:solidFill>
                            <a:srgbClr val="000000"/>
                          </a:solidFill>
                          <a:effectLst/>
                          <a:latin typeface="Century Gothic" panose="020B0502020202020204" pitchFamily="34" charset="0"/>
                        </a:rPr>
                        <a:t>238,861</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500" b="0" i="0" u="none" strike="noStrike" dirty="0">
                          <a:solidFill>
                            <a:srgbClr val="000000"/>
                          </a:solidFill>
                          <a:effectLst/>
                          <a:latin typeface="Century Gothic" panose="020B0502020202020204" pitchFamily="34" charset="0"/>
                        </a:rPr>
                        <a:t>715,346</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BF1DE"/>
                    </a:solidFill>
                  </a:tcPr>
                </a:tc>
                <a:extLst>
                  <a:ext uri="{0D108BD9-81ED-4DB2-BD59-A6C34878D82A}">
                    <a16:rowId xmlns="" xmlns:a16="http://schemas.microsoft.com/office/drawing/2014/main" val="10006"/>
                  </a:ext>
                </a:extLst>
              </a:tr>
              <a:tr h="58345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US" sz="1500" b="0" i="0" u="none" strike="noStrike" dirty="0">
                          <a:solidFill>
                            <a:srgbClr val="000000"/>
                          </a:solidFill>
                          <a:effectLst/>
                          <a:latin typeface="Century Gothic" panose="020B0502020202020204" pitchFamily="34" charset="0"/>
                        </a:rPr>
                        <a:t>Mineral and Energy Resources Programmes and Projects</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500" b="0" i="0" u="none" strike="noStrike" dirty="0">
                          <a:solidFill>
                            <a:srgbClr val="000000"/>
                          </a:solidFill>
                          <a:effectLst/>
                          <a:latin typeface="Century Gothic" panose="020B0502020202020204" pitchFamily="34" charset="0"/>
                        </a:rPr>
                        <a:t>5,830,806</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500" b="0" i="0" u="none" strike="noStrike" dirty="0">
                          <a:solidFill>
                            <a:srgbClr val="000000"/>
                          </a:solidFill>
                          <a:effectLst/>
                          <a:latin typeface="Century Gothic" panose="020B0502020202020204" pitchFamily="34" charset="0"/>
                        </a:rPr>
                        <a:t>6,770,161</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500" b="0" i="0" u="none" strike="noStrike" dirty="0">
                          <a:solidFill>
                            <a:srgbClr val="000000"/>
                          </a:solidFill>
                          <a:effectLst/>
                          <a:latin typeface="Century Gothic" panose="020B0502020202020204" pitchFamily="34" charset="0"/>
                        </a:rPr>
                        <a:t>7,010,158</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500" b="0" i="0" u="none" strike="noStrike" dirty="0">
                          <a:solidFill>
                            <a:srgbClr val="000000"/>
                          </a:solidFill>
                          <a:effectLst/>
                          <a:latin typeface="Century Gothic" panose="020B0502020202020204" pitchFamily="34" charset="0"/>
                        </a:rPr>
                        <a:t>19,611,125</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58345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US" sz="1500" b="0" i="0" u="none" strike="noStrike" dirty="0">
                          <a:solidFill>
                            <a:srgbClr val="000000"/>
                          </a:solidFill>
                          <a:effectLst/>
                          <a:latin typeface="Century Gothic" panose="020B0502020202020204" pitchFamily="34" charset="0"/>
                        </a:rPr>
                        <a:t>Nuclear Energy Regulation and Management</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500" b="0" i="0" u="none" strike="noStrike" dirty="0">
                          <a:solidFill>
                            <a:srgbClr val="000000"/>
                          </a:solidFill>
                          <a:effectLst/>
                          <a:latin typeface="Century Gothic" panose="020B0502020202020204" pitchFamily="34" charset="0"/>
                        </a:rPr>
                        <a:t>1,111,194</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500" b="0" i="0" u="none" strike="noStrike" dirty="0">
                          <a:solidFill>
                            <a:srgbClr val="000000"/>
                          </a:solidFill>
                          <a:effectLst/>
                          <a:latin typeface="Century Gothic" panose="020B0502020202020204" pitchFamily="34" charset="0"/>
                        </a:rPr>
                        <a:t>1,139,547</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500" b="0" i="0" u="none" strike="noStrike" dirty="0">
                          <a:solidFill>
                            <a:srgbClr val="000000"/>
                          </a:solidFill>
                          <a:effectLst/>
                          <a:latin typeface="Century Gothic" panose="020B0502020202020204" pitchFamily="34" charset="0"/>
                        </a:rPr>
                        <a:t>1,133,301</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500" b="0" i="0" u="none" strike="noStrike" dirty="0">
                          <a:solidFill>
                            <a:srgbClr val="000000"/>
                          </a:solidFill>
                          <a:effectLst/>
                          <a:latin typeface="Century Gothic" panose="020B0502020202020204" pitchFamily="34" charset="0"/>
                        </a:rPr>
                        <a:t>3,384,042</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BF1DE"/>
                    </a:solidFill>
                  </a:tcPr>
                </a:tc>
                <a:extLst>
                  <a:ext uri="{0D108BD9-81ED-4DB2-BD59-A6C34878D82A}">
                    <a16:rowId xmlns="" xmlns:a16="http://schemas.microsoft.com/office/drawing/2014/main" val="10008"/>
                  </a:ext>
                </a:extLst>
              </a:tr>
              <a:tr h="58345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endParaRPr lang="en-ZA" sz="1500" b="1" i="0" u="none" strike="noStrike" dirty="0">
                        <a:solidFill>
                          <a:srgbClr val="FFFFFF"/>
                        </a:solidFill>
                        <a:effectLst/>
                        <a:latin typeface="Century Gothic" panose="020B0502020202020204" pitchFamily="34" charset="0"/>
                      </a:endParaRPr>
                    </a:p>
                    <a:p>
                      <a:pPr algn="l" rtl="0" fontAlgn="ctr"/>
                      <a:r>
                        <a:rPr lang="en-ZA" sz="1500" b="1" i="0" u="none" strike="noStrike" dirty="0">
                          <a:solidFill>
                            <a:srgbClr val="FFFFFF"/>
                          </a:solidFill>
                          <a:effectLst/>
                          <a:latin typeface="Century Gothic" panose="020B0502020202020204" pitchFamily="34" charset="0"/>
                        </a:rPr>
                        <a:t>TOTAL</a:t>
                      </a:r>
                    </a:p>
                  </a:txBody>
                  <a:tcPr marL="85729"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5D28"/>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500" b="1" i="0" u="none" strike="noStrike" dirty="0">
                          <a:solidFill>
                            <a:srgbClr val="FFFFFF"/>
                          </a:solidFill>
                          <a:effectLst/>
                          <a:latin typeface="Century Gothic" panose="020B0502020202020204" pitchFamily="34" charset="0"/>
                        </a:rPr>
                        <a:t>9,180,764</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5D28"/>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500" b="1" i="0" u="none" strike="noStrike" dirty="0">
                          <a:solidFill>
                            <a:srgbClr val="FFFFFF"/>
                          </a:solidFill>
                          <a:effectLst/>
                          <a:latin typeface="Century Gothic" panose="020B0502020202020204" pitchFamily="34" charset="0"/>
                        </a:rPr>
                        <a:t>10,204,771</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5D28"/>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500" b="1" i="0" u="none" strike="noStrike" dirty="0">
                          <a:solidFill>
                            <a:srgbClr val="FFFFFF"/>
                          </a:solidFill>
                          <a:effectLst/>
                          <a:latin typeface="Century Gothic" panose="020B0502020202020204" pitchFamily="34" charset="0"/>
                        </a:rPr>
                        <a:t>10,436,456</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5D28"/>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500" b="1" i="0" u="none" strike="noStrike" dirty="0">
                          <a:solidFill>
                            <a:srgbClr val="FFFFFF"/>
                          </a:solidFill>
                          <a:effectLst/>
                          <a:latin typeface="Century Gothic" panose="020B0502020202020204" pitchFamily="34" charset="0"/>
                        </a:rPr>
                        <a:t>29,821,991</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5D28"/>
                    </a:solidFill>
                  </a:tcPr>
                </a:tc>
                <a:extLst>
                  <a:ext uri="{0D108BD9-81ED-4DB2-BD59-A6C34878D82A}">
                    <a16:rowId xmlns="" xmlns:a16="http://schemas.microsoft.com/office/drawing/2014/main" val="10009"/>
                  </a:ext>
                </a:extLst>
              </a:tr>
            </a:tbl>
          </a:graphicData>
        </a:graphic>
      </p:graphicFrame>
      <p:sp>
        <p:nvSpPr>
          <p:cNvPr id="9" name="Title 1">
            <a:extLst>
              <a:ext uri="{FF2B5EF4-FFF2-40B4-BE49-F238E27FC236}">
                <a16:creationId xmlns="" xmlns:a16="http://schemas.microsoft.com/office/drawing/2014/main" id="{51332E8F-3C49-40F7-95FD-42120CA3AB84}"/>
              </a:ext>
            </a:extLst>
          </p:cNvPr>
          <p:cNvSpPr txBox="1">
            <a:spLocks/>
          </p:cNvSpPr>
          <p:nvPr/>
        </p:nvSpPr>
        <p:spPr bwMode="auto">
          <a:xfrm>
            <a:off x="2513172" y="292543"/>
            <a:ext cx="7888287" cy="4700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0"/>
              </a:spcBef>
              <a:spcAft>
                <a:spcPct val="0"/>
              </a:spcAft>
              <a:buFontTx/>
              <a:buNone/>
            </a:pPr>
            <a:r>
              <a:rPr lang="en-US" altLang="en-US" sz="2000" b="1">
                <a:latin typeface="Century Gothic" panose="020B0502020202020204" pitchFamily="34" charset="0"/>
                <a:ea typeface="Century Gothic" panose="020B0502020202020204" pitchFamily="34" charset="0"/>
                <a:cs typeface="Century Gothic" panose="020B0502020202020204" pitchFamily="34" charset="0"/>
              </a:rPr>
              <a:t>2021 MTEF ALLOCATION – SUMMARY PER PROGRAMME </a:t>
            </a:r>
            <a:r>
              <a:rPr lang="en-US" altLang="en-US" sz="1800" b="1">
                <a:latin typeface="Century Gothic" panose="020B0502020202020204" pitchFamily="34" charset="0"/>
                <a:ea typeface="Century Gothic" panose="020B0502020202020204" pitchFamily="34" charset="0"/>
                <a:cs typeface="Century Gothic" panose="020B0502020202020204" pitchFamily="34" charset="0"/>
              </a:rPr>
              <a:t/>
            </a:r>
            <a:br>
              <a:rPr lang="en-US" altLang="en-US" sz="1800" b="1">
                <a:latin typeface="Century Gothic" panose="020B0502020202020204" pitchFamily="34" charset="0"/>
                <a:ea typeface="Century Gothic" panose="020B0502020202020204" pitchFamily="34" charset="0"/>
                <a:cs typeface="Century Gothic" panose="020B0502020202020204" pitchFamily="34" charset="0"/>
              </a:rPr>
            </a:br>
            <a:endParaRPr lang="en-US" altLang="en-US" sz="1800">
              <a:latin typeface="Century Gothic" panose="020B0502020202020204" pitchFamily="34" charset="0"/>
              <a:ea typeface="Century Gothic" panose="020B0502020202020204" pitchFamily="34" charset="0"/>
              <a:cs typeface="Century Gothic" panose="020B0502020202020204" pitchFamily="34" charset="0"/>
            </a:endParaRPr>
          </a:p>
        </p:txBody>
      </p:sp>
    </p:spTree>
    <p:extLst>
      <p:ext uri="{BB962C8B-B14F-4D97-AF65-F5344CB8AC3E}">
        <p14:creationId xmlns="" xmlns:p14="http://schemas.microsoft.com/office/powerpoint/2010/main" val="84775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 name="Straight Connector 9">
            <a:extLst>
              <a:ext uri="{FF2B5EF4-FFF2-40B4-BE49-F238E27FC236}">
                <a16:creationId xmlns=""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 xmlns:a16="http://schemas.microsoft.com/office/drawing/2014/main" id="{DF9096E0-E3D3-42EE-932B-7355552CFAC9}"/>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 xmlns:a16="http://schemas.microsoft.com/office/drawing/2014/main" id="{001A8AD0-93F8-4DC6-A0D3-E11676021466}"/>
              </a:ext>
            </a:extLst>
          </p:cNvPr>
          <p:cNvPicPr>
            <a:picLocks noChangeAspect="1"/>
          </p:cNvPicPr>
          <p:nvPr/>
        </p:nvPicPr>
        <p:blipFill>
          <a:blip r:embed="rId7" cstate="print">
            <a:extLst>
              <a:ext uri="{96DAC541-7B7A-43D3-8B79-37D633B846F1}">
                <asvg:svgBlip xmlns:asvg="http://schemas.microsoft.com/office/drawing/2016/SVG/main" xmlns="" r:embed="rId8"/>
              </a:ext>
            </a:extLst>
          </a:blip>
          <a:stretch>
            <a:fillRect/>
          </a:stretch>
        </p:blipFill>
        <p:spPr>
          <a:xfrm>
            <a:off x="11039061" y="5969956"/>
            <a:ext cx="1031245" cy="1006692"/>
          </a:xfrm>
          <a:prstGeom prst="rect">
            <a:avLst/>
          </a:prstGeom>
        </p:spPr>
      </p:pic>
      <p:sp>
        <p:nvSpPr>
          <p:cNvPr id="7" name="Content Placeholder 2">
            <a:extLst>
              <a:ext uri="{FF2B5EF4-FFF2-40B4-BE49-F238E27FC236}">
                <a16:creationId xmlns="" xmlns:a16="http://schemas.microsoft.com/office/drawing/2014/main" id="{79D2AB16-5614-4172-99CA-96FFDC36F36C}"/>
              </a:ext>
            </a:extLst>
          </p:cNvPr>
          <p:cNvSpPr txBox="1">
            <a:spLocks/>
          </p:cNvSpPr>
          <p:nvPr/>
        </p:nvSpPr>
        <p:spPr bwMode="auto">
          <a:xfrm>
            <a:off x="2518949" y="197540"/>
            <a:ext cx="8520112" cy="6219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1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1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1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1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1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8" name="Content Placeholder 2">
            <a:extLst>
              <a:ext uri="{FF2B5EF4-FFF2-40B4-BE49-F238E27FC236}">
                <a16:creationId xmlns="" xmlns:a16="http://schemas.microsoft.com/office/drawing/2014/main" id="{58332BDB-F1A0-446D-AEB8-7F71EA6EA6F8}"/>
              </a:ext>
            </a:extLst>
          </p:cNvPr>
          <p:cNvSpPr txBox="1">
            <a:spLocks/>
          </p:cNvSpPr>
          <p:nvPr/>
        </p:nvSpPr>
        <p:spPr bwMode="auto">
          <a:xfrm>
            <a:off x="2416752" y="858629"/>
            <a:ext cx="8383588" cy="5118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30000"/>
              </a:lnSpc>
              <a:buSzPct val="104000"/>
            </a:pPr>
            <a:r>
              <a:rPr lang="en-ZA" altLang="en-US" sz="1500" dirty="0">
                <a:solidFill>
                  <a:srgbClr val="000000"/>
                </a:solidFill>
                <a:latin typeface="Arial" panose="020B0604020202020204" pitchFamily="34" charset="0"/>
                <a:ea typeface="Century Gothic" panose="020B0502020202020204" pitchFamily="34" charset="0"/>
                <a:cs typeface="Arial" panose="020B0604020202020204" pitchFamily="34" charset="0"/>
              </a:rPr>
              <a:t>The Department’s total budget over the medium term is R29.82 billion which </a:t>
            </a:r>
            <a:r>
              <a:rPr lang="en-US" altLang="en-US" sz="1500" dirty="0">
                <a:solidFill>
                  <a:srgbClr val="000000"/>
                </a:solidFill>
                <a:latin typeface="Arial" panose="020B0604020202020204" pitchFamily="34" charset="0"/>
                <a:ea typeface="Century Gothic" panose="020B0502020202020204" pitchFamily="34" charset="0"/>
                <a:cs typeface="Arial" panose="020B0604020202020204" pitchFamily="34" charset="0"/>
              </a:rPr>
              <a:t>will be shared by economic classifications as follows:</a:t>
            </a:r>
            <a:endParaRPr lang="en-ZA" altLang="en-US" sz="1500" dirty="0">
              <a:solidFill>
                <a:srgbClr val="000000"/>
              </a:solidFill>
              <a:latin typeface="Arial" panose="020B0604020202020204" pitchFamily="34" charset="0"/>
              <a:ea typeface="Century Gothic" panose="020B0502020202020204" pitchFamily="34" charset="0"/>
              <a:cs typeface="Arial" panose="020B0604020202020204" pitchFamily="34" charset="0"/>
            </a:endParaRPr>
          </a:p>
        </p:txBody>
      </p:sp>
      <p:graphicFrame>
        <p:nvGraphicFramePr>
          <p:cNvPr id="9" name="Table 8">
            <a:extLst>
              <a:ext uri="{FF2B5EF4-FFF2-40B4-BE49-F238E27FC236}">
                <a16:creationId xmlns="" xmlns:a16="http://schemas.microsoft.com/office/drawing/2014/main" id="{4441F337-7848-4E14-8172-ACE286CA0D3E}"/>
              </a:ext>
            </a:extLst>
          </p:cNvPr>
          <p:cNvGraphicFramePr>
            <a:graphicFrameLocks noGrp="1"/>
          </p:cNvGraphicFramePr>
          <p:nvPr>
            <p:extLst>
              <p:ext uri="{D42A27DB-BD31-4B8C-83A1-F6EECF244321}">
                <p14:modId xmlns="" xmlns:p14="http://schemas.microsoft.com/office/powerpoint/2010/main" val="1137326390"/>
              </p:ext>
            </p:extLst>
          </p:nvPr>
        </p:nvGraphicFramePr>
        <p:xfrm>
          <a:off x="2687348" y="1704833"/>
          <a:ext cx="9158288" cy="657225"/>
        </p:xfrm>
        <a:graphic>
          <a:graphicData uri="http://schemas.openxmlformats.org/drawingml/2006/table">
            <a:tbl>
              <a:tblPr/>
              <a:tblGrid>
                <a:gridCol w="3964891">
                  <a:extLst>
                    <a:ext uri="{9D8B030D-6E8A-4147-A177-3AD203B41FA5}">
                      <a16:colId xmlns="" xmlns:a16="http://schemas.microsoft.com/office/drawing/2014/main" val="20000"/>
                    </a:ext>
                  </a:extLst>
                </a:gridCol>
                <a:gridCol w="1102209">
                  <a:extLst>
                    <a:ext uri="{9D8B030D-6E8A-4147-A177-3AD203B41FA5}">
                      <a16:colId xmlns="" xmlns:a16="http://schemas.microsoft.com/office/drawing/2014/main" val="20001"/>
                    </a:ext>
                  </a:extLst>
                </a:gridCol>
                <a:gridCol w="1182580">
                  <a:extLst>
                    <a:ext uri="{9D8B030D-6E8A-4147-A177-3AD203B41FA5}">
                      <a16:colId xmlns="" xmlns:a16="http://schemas.microsoft.com/office/drawing/2014/main" val="20002"/>
                    </a:ext>
                  </a:extLst>
                </a:gridCol>
                <a:gridCol w="995050">
                  <a:extLst>
                    <a:ext uri="{9D8B030D-6E8A-4147-A177-3AD203B41FA5}">
                      <a16:colId xmlns="" xmlns:a16="http://schemas.microsoft.com/office/drawing/2014/main" val="20003"/>
                    </a:ext>
                  </a:extLst>
                </a:gridCol>
                <a:gridCol w="949125">
                  <a:extLst>
                    <a:ext uri="{9D8B030D-6E8A-4147-A177-3AD203B41FA5}">
                      <a16:colId xmlns="" xmlns:a16="http://schemas.microsoft.com/office/drawing/2014/main" val="20004"/>
                    </a:ext>
                  </a:extLst>
                </a:gridCol>
                <a:gridCol w="964433">
                  <a:extLst>
                    <a:ext uri="{9D8B030D-6E8A-4147-A177-3AD203B41FA5}">
                      <a16:colId xmlns="" xmlns:a16="http://schemas.microsoft.com/office/drawing/2014/main" val="20005"/>
                    </a:ext>
                  </a:extLst>
                </a:gridCol>
              </a:tblGrid>
              <a:tr h="283911">
                <a:tc>
                  <a:txBody>
                    <a:bodyPr/>
                    <a:lstStyle/>
                    <a:p>
                      <a:pPr algn="ctr" fontAlgn="ctr"/>
                      <a:r>
                        <a:rPr lang="en-ZA" sz="1000" b="1" i="0" u="none" strike="noStrike" dirty="0">
                          <a:solidFill>
                            <a:srgbClr val="FFFFFF"/>
                          </a:solidFill>
                          <a:effectLst/>
                          <a:latin typeface="Arial" panose="020B0604020202020204" pitchFamily="34" charset="0"/>
                        </a:rPr>
                        <a:t>Department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605C"/>
                    </a:solidFill>
                  </a:tcPr>
                </a:tc>
                <a:tc>
                  <a:txBody>
                    <a:bodyPr/>
                    <a:lstStyle/>
                    <a:p>
                      <a:pPr algn="ctr" fontAlgn="ctr"/>
                      <a:r>
                        <a:rPr lang="en-ZA" sz="1000" b="1" i="0" u="none" strike="noStrike" dirty="0">
                          <a:solidFill>
                            <a:srgbClr val="FFFFFF"/>
                          </a:solidFill>
                          <a:effectLst/>
                          <a:latin typeface="Arial" panose="020B0604020202020204" pitchFamily="34" charset="0"/>
                        </a:rPr>
                        <a:t>Compensation of Employees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605C"/>
                    </a:solidFill>
                  </a:tcPr>
                </a:tc>
                <a:tc>
                  <a:txBody>
                    <a:bodyPr/>
                    <a:lstStyle/>
                    <a:p>
                      <a:pPr algn="ctr" fontAlgn="ctr"/>
                      <a:r>
                        <a:rPr lang="en-ZA" sz="1000" b="1" i="0" u="none" strike="noStrike" dirty="0">
                          <a:solidFill>
                            <a:srgbClr val="FFFFFF"/>
                          </a:solidFill>
                          <a:effectLst/>
                          <a:latin typeface="Arial" panose="020B0604020202020204" pitchFamily="34" charset="0"/>
                        </a:rPr>
                        <a:t>Goods and Services (Operations)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605C"/>
                    </a:solidFill>
                  </a:tcPr>
                </a:tc>
                <a:tc>
                  <a:txBody>
                    <a:bodyPr/>
                    <a:lstStyle/>
                    <a:p>
                      <a:pPr algn="ctr" fontAlgn="ctr"/>
                      <a:r>
                        <a:rPr lang="en-ZA" sz="1000" b="1" i="0" u="none" strike="noStrike" dirty="0">
                          <a:solidFill>
                            <a:srgbClr val="FFFFFF"/>
                          </a:solidFill>
                          <a:effectLst/>
                          <a:latin typeface="Arial" panose="020B0604020202020204" pitchFamily="34" charset="0"/>
                        </a:rPr>
                        <a:t>Transfers and Subsidies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605C"/>
                    </a:solidFill>
                  </a:tcPr>
                </a:tc>
                <a:tc>
                  <a:txBody>
                    <a:bodyPr/>
                    <a:lstStyle/>
                    <a:p>
                      <a:pPr algn="r" fontAlgn="ctr"/>
                      <a:r>
                        <a:rPr lang="en-ZA" sz="1000" b="1" i="0" u="none" strike="noStrike" dirty="0">
                          <a:solidFill>
                            <a:srgbClr val="FFFFFF"/>
                          </a:solidFill>
                          <a:effectLst/>
                          <a:latin typeface="Arial" panose="020B0604020202020204" pitchFamily="34" charset="0"/>
                        </a:rPr>
                        <a:t> Payments for Capital Assets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605C"/>
                    </a:solidFill>
                  </a:tcPr>
                </a:tc>
                <a:tc>
                  <a:txBody>
                    <a:bodyPr/>
                    <a:lstStyle/>
                    <a:p>
                      <a:pPr algn="ctr" fontAlgn="ctr"/>
                      <a:r>
                        <a:rPr lang="en-ZA" sz="1000" b="1" i="0" u="none" strike="noStrike" dirty="0">
                          <a:solidFill>
                            <a:srgbClr val="FFFFFF"/>
                          </a:solidFill>
                          <a:effectLst/>
                          <a:latin typeface="Arial" panose="020B060402020202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605C"/>
                    </a:solidFill>
                  </a:tcPr>
                </a:tc>
                <a:extLst>
                  <a:ext uri="{0D108BD9-81ED-4DB2-BD59-A6C34878D82A}">
                    <a16:rowId xmlns="" xmlns:a16="http://schemas.microsoft.com/office/drawing/2014/main" val="10000"/>
                  </a:ext>
                </a:extLst>
              </a:tr>
              <a:tr h="190500">
                <a:tc>
                  <a:txBody>
                    <a:bodyPr/>
                    <a:lstStyle/>
                    <a:p>
                      <a:pPr algn="l" fontAlgn="ctr"/>
                      <a:r>
                        <a:rPr lang="en-US" sz="1000" b="1" i="0" u="none" strike="noStrike" dirty="0">
                          <a:solidFill>
                            <a:srgbClr val="000000"/>
                          </a:solidFill>
                          <a:effectLst/>
                          <a:latin typeface="Arial" panose="020B0604020202020204" pitchFamily="34" charset="0"/>
                        </a:rPr>
                        <a:t>Department of Mineral Resources and Energy</a:t>
                      </a:r>
                    </a:p>
                  </a:txBody>
                  <a:tcPr marL="17145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        3 111 382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panose="020B0604020202020204" pitchFamily="34" charset="0"/>
                        </a:rPr>
                        <a:t>           1 833 865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1" i="0" u="none" strike="noStrike" dirty="0">
                          <a:solidFill>
                            <a:srgbClr val="000000"/>
                          </a:solidFill>
                          <a:effectLst/>
                          <a:latin typeface="Arial" panose="020B0604020202020204" pitchFamily="34" charset="0"/>
                        </a:rPr>
                        <a:t>24 815 228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1" i="0" u="none" strike="noStrike" dirty="0">
                          <a:solidFill>
                            <a:srgbClr val="000000"/>
                          </a:solidFill>
                          <a:effectLst/>
                          <a:latin typeface="Arial" panose="020B0604020202020204" pitchFamily="34" charset="0"/>
                        </a:rPr>
                        <a:t>          61 516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000" b="1" i="0" u="none" strike="noStrike" dirty="0">
                          <a:solidFill>
                            <a:srgbClr val="000000"/>
                          </a:solidFill>
                          <a:effectLst/>
                          <a:latin typeface="Arial" panose="020B0604020202020204" pitchFamily="34" charset="0"/>
                        </a:rPr>
                        <a:t>    29 821 991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11" name="Title 1">
            <a:extLst>
              <a:ext uri="{FF2B5EF4-FFF2-40B4-BE49-F238E27FC236}">
                <a16:creationId xmlns="" xmlns:a16="http://schemas.microsoft.com/office/drawing/2014/main" id="{764B787F-EC67-4AE5-A440-D718CE02B93B}"/>
              </a:ext>
            </a:extLst>
          </p:cNvPr>
          <p:cNvSpPr txBox="1">
            <a:spLocks/>
          </p:cNvSpPr>
          <p:nvPr/>
        </p:nvSpPr>
        <p:spPr bwMode="auto">
          <a:xfrm>
            <a:off x="2518949" y="308958"/>
            <a:ext cx="8834438"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 typeface="Arial" panose="020B0604020202020204" pitchFamily="34" charset="0"/>
              <a:buNone/>
              <a:defRPr/>
            </a:pPr>
            <a:r>
              <a:rPr lang="en-US" altLang="en-US" sz="1930" b="1" dirty="0">
                <a:latin typeface="Century Gothic" panose="020B0502020202020204" pitchFamily="34" charset="0"/>
                <a:ea typeface="Century Gothic" panose="020B0502020202020204" pitchFamily="34" charset="0"/>
                <a:cs typeface="Century Gothic" panose="020B0502020202020204" pitchFamily="34" charset="0"/>
              </a:rPr>
              <a:t>2021 MTEF ALLOCATION – SUMMARY PER ECONOMIC CLASSIFICATION</a:t>
            </a:r>
          </a:p>
        </p:txBody>
      </p:sp>
      <p:graphicFrame>
        <p:nvGraphicFramePr>
          <p:cNvPr id="13" name="Chart 6">
            <a:extLst>
              <a:ext uri="{FF2B5EF4-FFF2-40B4-BE49-F238E27FC236}">
                <a16:creationId xmlns="" xmlns:a16="http://schemas.microsoft.com/office/drawing/2014/main" id="{4B773EF3-1218-4D4D-BDC2-8DC332D2C275}"/>
              </a:ext>
            </a:extLst>
          </p:cNvPr>
          <p:cNvGraphicFramePr>
            <a:graphicFrameLocks/>
          </p:cNvGraphicFramePr>
          <p:nvPr>
            <p:extLst>
              <p:ext uri="{D42A27DB-BD31-4B8C-83A1-F6EECF244321}">
                <p14:modId xmlns="" xmlns:p14="http://schemas.microsoft.com/office/powerpoint/2010/main" val="1640140604"/>
              </p:ext>
            </p:extLst>
          </p:nvPr>
        </p:nvGraphicFramePr>
        <p:xfrm>
          <a:off x="2687348" y="2511249"/>
          <a:ext cx="9269125" cy="3316288"/>
        </p:xfrm>
        <a:graphic>
          <a:graphicData uri="http://schemas.openxmlformats.org/presentationml/2006/ole">
            <p:oleObj spid="_x0000_s7174" name="Chart" r:id="rId9" imgW="7699915" imgH="3322608" progId="Excel.Sheet.8">
              <p:embed/>
            </p:oleObj>
          </a:graphicData>
        </a:graphic>
      </p:graphicFrame>
    </p:spTree>
    <p:extLst>
      <p:ext uri="{BB962C8B-B14F-4D97-AF65-F5344CB8AC3E}">
        <p14:creationId xmlns="" xmlns:p14="http://schemas.microsoft.com/office/powerpoint/2010/main" val="19814183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 name="Straight Connector 9">
            <a:extLst>
              <a:ext uri="{FF2B5EF4-FFF2-40B4-BE49-F238E27FC236}">
                <a16:creationId xmlns=""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 xmlns:a16="http://schemas.microsoft.com/office/drawing/2014/main" id="{DF9096E0-E3D3-42EE-932B-7355552CFAC9}"/>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 xmlns:a16="http://schemas.microsoft.com/office/drawing/2014/main" id="{001A8AD0-93F8-4DC6-A0D3-E11676021466}"/>
              </a:ext>
            </a:extLst>
          </p:cNvPr>
          <p:cNvPicPr>
            <a:picLocks noChangeAspect="1"/>
          </p:cNvPicPr>
          <p:nvPr/>
        </p:nvPicPr>
        <p:blipFill>
          <a:blip r:embed="rId7" cstate="print">
            <a:extLst>
              <a:ext uri="{96DAC541-7B7A-43D3-8B79-37D633B846F1}">
                <asvg:svgBlip xmlns:asvg="http://schemas.microsoft.com/office/drawing/2016/SVG/main" xmlns="" r:embed="rId8"/>
              </a:ext>
            </a:extLst>
          </a:blip>
          <a:stretch>
            <a:fillRect/>
          </a:stretch>
        </p:blipFill>
        <p:spPr>
          <a:xfrm>
            <a:off x="11039061" y="5969956"/>
            <a:ext cx="1031245" cy="1006692"/>
          </a:xfrm>
          <a:prstGeom prst="rect">
            <a:avLst/>
          </a:prstGeom>
        </p:spPr>
      </p:pic>
      <p:sp>
        <p:nvSpPr>
          <p:cNvPr id="7" name="Content Placeholder 2">
            <a:extLst>
              <a:ext uri="{FF2B5EF4-FFF2-40B4-BE49-F238E27FC236}">
                <a16:creationId xmlns="" xmlns:a16="http://schemas.microsoft.com/office/drawing/2014/main" id="{79D2AB16-5614-4172-99CA-96FFDC36F36C}"/>
              </a:ext>
            </a:extLst>
          </p:cNvPr>
          <p:cNvSpPr txBox="1">
            <a:spLocks/>
          </p:cNvSpPr>
          <p:nvPr/>
        </p:nvSpPr>
        <p:spPr bwMode="auto">
          <a:xfrm>
            <a:off x="2518949" y="197540"/>
            <a:ext cx="8520112" cy="6219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1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1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1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1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1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8" name="Title 1">
            <a:extLst>
              <a:ext uri="{FF2B5EF4-FFF2-40B4-BE49-F238E27FC236}">
                <a16:creationId xmlns="" xmlns:a16="http://schemas.microsoft.com/office/drawing/2014/main" id="{02827D5F-5D2C-4C30-9F33-B047AAF3644E}"/>
              </a:ext>
            </a:extLst>
          </p:cNvPr>
          <p:cNvSpPr txBox="1">
            <a:spLocks/>
          </p:cNvSpPr>
          <p:nvPr/>
        </p:nvSpPr>
        <p:spPr bwMode="auto">
          <a:xfrm>
            <a:off x="2518949" y="197540"/>
            <a:ext cx="9118869" cy="6837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2400" b="1" dirty="0">
                <a:latin typeface="Century Gothic" panose="020B0502020202020204" pitchFamily="34" charset="0"/>
                <a:ea typeface="Century Gothic" panose="020B0502020202020204" pitchFamily="34" charset="0"/>
                <a:cs typeface="Century Gothic" panose="020B0502020202020204" pitchFamily="34" charset="0"/>
              </a:rPr>
              <a:t>2021 MTEF  – DETAILED ECONOMIC CLASSIFICATION </a:t>
            </a:r>
            <a:r>
              <a:rPr lang="en-US" altLang="en-US" sz="1800" b="1" dirty="0">
                <a:latin typeface="Century Gothic" panose="020B0502020202020204" pitchFamily="34" charset="0"/>
                <a:ea typeface="Century Gothic" panose="020B0502020202020204" pitchFamily="34" charset="0"/>
                <a:cs typeface="Century Gothic" panose="020B0502020202020204" pitchFamily="34" charset="0"/>
              </a:rPr>
              <a:t/>
            </a:r>
            <a:br>
              <a:rPr lang="en-US" altLang="en-US" sz="1800" b="1" dirty="0">
                <a:latin typeface="Century Gothic" panose="020B0502020202020204" pitchFamily="34" charset="0"/>
                <a:ea typeface="Century Gothic" panose="020B0502020202020204" pitchFamily="34" charset="0"/>
                <a:cs typeface="Century Gothic" panose="020B0502020202020204" pitchFamily="34" charset="0"/>
              </a:rPr>
            </a:br>
            <a:endParaRPr lang="en-US" altLang="en-US" sz="1800" dirty="0">
              <a:latin typeface="Century Gothic" panose="020B0502020202020204" pitchFamily="34" charset="0"/>
              <a:ea typeface="Century Gothic" panose="020B0502020202020204" pitchFamily="34" charset="0"/>
              <a:cs typeface="Century Gothic" panose="020B0502020202020204" pitchFamily="34" charset="0"/>
            </a:endParaRPr>
          </a:p>
        </p:txBody>
      </p:sp>
      <p:graphicFrame>
        <p:nvGraphicFramePr>
          <p:cNvPr id="9" name="Object 2">
            <a:extLst>
              <a:ext uri="{FF2B5EF4-FFF2-40B4-BE49-F238E27FC236}">
                <a16:creationId xmlns="" xmlns:a16="http://schemas.microsoft.com/office/drawing/2014/main" id="{18B5C888-CCD2-4D40-8102-762F102FB8FE}"/>
              </a:ext>
            </a:extLst>
          </p:cNvPr>
          <p:cNvGraphicFramePr>
            <a:graphicFrameLocks noChangeAspect="1"/>
          </p:cNvGraphicFramePr>
          <p:nvPr>
            <p:extLst>
              <p:ext uri="{D42A27DB-BD31-4B8C-83A1-F6EECF244321}">
                <p14:modId xmlns="" xmlns:p14="http://schemas.microsoft.com/office/powerpoint/2010/main" val="2342743275"/>
              </p:ext>
            </p:extLst>
          </p:nvPr>
        </p:nvGraphicFramePr>
        <p:xfrm>
          <a:off x="2599911" y="791335"/>
          <a:ext cx="9287289" cy="5132388"/>
        </p:xfrm>
        <a:graphic>
          <a:graphicData uri="http://schemas.openxmlformats.org/presentationml/2006/ole">
            <p:oleObj spid="_x0000_s8198" name="Worksheet" r:id="rId9" imgW="6934227" imgH="3705107" progId="Excel.Sheet.12">
              <p:embed/>
            </p:oleObj>
          </a:graphicData>
        </a:graphic>
      </p:graphicFrame>
    </p:spTree>
    <p:extLst>
      <p:ext uri="{BB962C8B-B14F-4D97-AF65-F5344CB8AC3E}">
        <p14:creationId xmlns="" xmlns:p14="http://schemas.microsoft.com/office/powerpoint/2010/main" val="1678676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 name="Straight Connector 9">
            <a:extLst>
              <a:ext uri="{FF2B5EF4-FFF2-40B4-BE49-F238E27FC236}">
                <a16:creationId xmlns=""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 xmlns:a16="http://schemas.microsoft.com/office/drawing/2014/main" id="{DF9096E0-E3D3-42EE-932B-7355552CFAC9}"/>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 xmlns:a16="http://schemas.microsoft.com/office/drawing/2014/main" id="{001A8AD0-93F8-4DC6-A0D3-E11676021466}"/>
              </a:ext>
            </a:extLst>
          </p:cNvPr>
          <p:cNvPicPr>
            <a:picLocks noChangeAspect="1"/>
          </p:cNvPicPr>
          <p:nvPr/>
        </p:nvPicPr>
        <p:blipFill>
          <a:blip r:embed="rId6" cstate="print">
            <a:extLst>
              <a:ext uri="{96DAC541-7B7A-43D3-8B79-37D633B846F1}">
                <asvg:svgBlip xmlns:asvg="http://schemas.microsoft.com/office/drawing/2016/SVG/main" xmlns="" r:embed="rId7"/>
              </a:ext>
            </a:extLst>
          </a:blip>
          <a:stretch>
            <a:fillRect/>
          </a:stretch>
        </p:blipFill>
        <p:spPr>
          <a:xfrm>
            <a:off x="11039061" y="5969956"/>
            <a:ext cx="1031245" cy="1006692"/>
          </a:xfrm>
          <a:prstGeom prst="rect">
            <a:avLst/>
          </a:prstGeom>
        </p:spPr>
      </p:pic>
      <p:sp>
        <p:nvSpPr>
          <p:cNvPr id="7" name="Content Placeholder 2">
            <a:extLst>
              <a:ext uri="{FF2B5EF4-FFF2-40B4-BE49-F238E27FC236}">
                <a16:creationId xmlns="" xmlns:a16="http://schemas.microsoft.com/office/drawing/2014/main" id="{79D2AB16-5614-4172-99CA-96FFDC36F36C}"/>
              </a:ext>
            </a:extLst>
          </p:cNvPr>
          <p:cNvSpPr txBox="1">
            <a:spLocks/>
          </p:cNvSpPr>
          <p:nvPr/>
        </p:nvSpPr>
        <p:spPr bwMode="auto">
          <a:xfrm>
            <a:off x="2546302" y="881269"/>
            <a:ext cx="8520112" cy="6219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just" eaLnBrk="0" fontAlgn="base" hangingPunct="0">
              <a:lnSpc>
                <a:spcPct val="130000"/>
              </a:lnSpc>
              <a:spcBef>
                <a:spcPct val="0"/>
              </a:spcBef>
              <a:spcAft>
                <a:spcPct val="0"/>
              </a:spcAft>
              <a:buSzPct val="104000"/>
              <a:buNone/>
              <a:defRPr/>
            </a:pPr>
            <a:r>
              <a:rPr lang="en-US" altLang="en-US" sz="1500" b="1">
                <a:solidFill>
                  <a:prstClr val="black"/>
                </a:solidFill>
                <a:latin typeface="Arial" panose="020B0604020202020204" pitchFamily="34" charset="0"/>
                <a:cs typeface="Arial" panose="020B0604020202020204" pitchFamily="34" charset="0"/>
              </a:rPr>
              <a:t>Compensation of employees (CoE)</a:t>
            </a:r>
          </a:p>
          <a:p>
            <a:pPr marL="285750" lvl="0" indent="-285750" algn="just" eaLnBrk="0" fontAlgn="base" hangingPunct="0">
              <a:lnSpc>
                <a:spcPct val="120000"/>
              </a:lnSpc>
              <a:spcBef>
                <a:spcPct val="0"/>
              </a:spcBef>
              <a:spcAft>
                <a:spcPct val="0"/>
              </a:spcAft>
              <a:buSzPct val="104000"/>
              <a:defRPr/>
            </a:pPr>
            <a:r>
              <a:rPr lang="en-US" altLang="en-US" sz="1500">
                <a:solidFill>
                  <a:prstClr val="black"/>
                </a:solidFill>
                <a:latin typeface="Arial" panose="020B0604020202020204" pitchFamily="34" charset="0"/>
                <a:cs typeface="Arial" panose="020B0604020202020204" pitchFamily="34" charset="0"/>
              </a:rPr>
              <a:t>Compensation to employees is the third largest cost driver, amounting to R3.1 billion over the MTEF period however, the budget ceiling remain constant at R1.04 billion in each year of the MTEF period against inflation related adjustments on certain benefits (housing allowance/ medical aid contributions) and pay progression (1.5 percent) for all employees.</a:t>
            </a:r>
          </a:p>
          <a:p>
            <a:pPr marL="285750" lvl="0" indent="-285750" algn="just" eaLnBrk="0" fontAlgn="base" hangingPunct="0">
              <a:lnSpc>
                <a:spcPct val="120000"/>
              </a:lnSpc>
              <a:spcBef>
                <a:spcPct val="0"/>
              </a:spcBef>
              <a:spcAft>
                <a:spcPct val="0"/>
              </a:spcAft>
              <a:buSzPct val="104000"/>
              <a:defRPr/>
            </a:pPr>
            <a:r>
              <a:rPr lang="en-US" altLang="en-US" sz="1500">
                <a:solidFill>
                  <a:prstClr val="black"/>
                </a:solidFill>
                <a:latin typeface="Arial" panose="020B0604020202020204" pitchFamily="34" charset="0"/>
                <a:cs typeface="Arial" panose="020B0604020202020204" pitchFamily="34" charset="0"/>
              </a:rPr>
              <a:t>Providing for these inflation related adjustments calls for reprioritization of CoE budget and a downward head count management in order to remain within the set ceiling. </a:t>
            </a:r>
            <a:endParaRPr lang="en-US" altLang="en-US" sz="1500" dirty="0">
              <a:solidFill>
                <a:prstClr val="black"/>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 xmlns:a16="http://schemas.microsoft.com/office/drawing/2014/main" id="{0803C7D7-06F1-44F8-ACA3-9A78A68FD65F}"/>
              </a:ext>
            </a:extLst>
          </p:cNvPr>
          <p:cNvSpPr txBox="1">
            <a:spLocks/>
          </p:cNvSpPr>
          <p:nvPr/>
        </p:nvSpPr>
        <p:spPr bwMode="auto">
          <a:xfrm>
            <a:off x="2319129" y="197540"/>
            <a:ext cx="8719932" cy="5783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0"/>
              </a:spcBef>
              <a:spcAft>
                <a:spcPct val="0"/>
              </a:spcAft>
              <a:buFont typeface="Arial" panose="020B0604020202020204" pitchFamily="34" charset="0"/>
              <a:buNone/>
            </a:pPr>
            <a:r>
              <a:rPr lang="en-US" altLang="en-US" sz="2000" b="1">
                <a:latin typeface="Century Gothic" panose="020B0502020202020204" pitchFamily="34" charset="0"/>
                <a:ea typeface="Century Gothic" panose="020B0502020202020204" pitchFamily="34" charset="0"/>
                <a:cs typeface="Century Gothic" panose="020B0502020202020204" pitchFamily="34" charset="0"/>
              </a:rPr>
              <a:t>OVERVIEW OF MATERIAL ALLOCATION OF THE BUDGET  </a:t>
            </a:r>
          </a:p>
        </p:txBody>
      </p:sp>
    </p:spTree>
    <p:extLst>
      <p:ext uri="{BB962C8B-B14F-4D97-AF65-F5344CB8AC3E}">
        <p14:creationId xmlns="" xmlns:p14="http://schemas.microsoft.com/office/powerpoint/2010/main" val="8085078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 name="Straight Connector 9">
            <a:extLst>
              <a:ext uri="{FF2B5EF4-FFF2-40B4-BE49-F238E27FC236}">
                <a16:creationId xmlns=""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 xmlns:a16="http://schemas.microsoft.com/office/drawing/2014/main" id="{DF9096E0-E3D3-42EE-932B-7355552CFAC9}"/>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 xmlns:a16="http://schemas.microsoft.com/office/drawing/2014/main" id="{001A8AD0-93F8-4DC6-A0D3-E11676021466}"/>
              </a:ext>
            </a:extLst>
          </p:cNvPr>
          <p:cNvPicPr>
            <a:picLocks noChangeAspect="1"/>
          </p:cNvPicPr>
          <p:nvPr/>
        </p:nvPicPr>
        <p:blipFill>
          <a:blip r:embed="rId7" cstate="print">
            <a:extLst>
              <a:ext uri="{96DAC541-7B7A-43D3-8B79-37D633B846F1}">
                <asvg:svgBlip xmlns:asvg="http://schemas.microsoft.com/office/drawing/2016/SVG/main" xmlns="" r:embed="rId8"/>
              </a:ext>
            </a:extLst>
          </a:blip>
          <a:stretch>
            <a:fillRect/>
          </a:stretch>
        </p:blipFill>
        <p:spPr>
          <a:xfrm>
            <a:off x="11039061" y="5969956"/>
            <a:ext cx="1031245" cy="1006692"/>
          </a:xfrm>
          <a:prstGeom prst="rect">
            <a:avLst/>
          </a:prstGeom>
        </p:spPr>
      </p:pic>
      <p:sp>
        <p:nvSpPr>
          <p:cNvPr id="7" name="Content Placeholder 2">
            <a:extLst>
              <a:ext uri="{FF2B5EF4-FFF2-40B4-BE49-F238E27FC236}">
                <a16:creationId xmlns="" xmlns:a16="http://schemas.microsoft.com/office/drawing/2014/main" id="{79D2AB16-5614-4172-99CA-96FFDC36F36C}"/>
              </a:ext>
            </a:extLst>
          </p:cNvPr>
          <p:cNvSpPr txBox="1">
            <a:spLocks/>
          </p:cNvSpPr>
          <p:nvPr/>
        </p:nvSpPr>
        <p:spPr bwMode="auto">
          <a:xfrm>
            <a:off x="2518949" y="197540"/>
            <a:ext cx="8520112" cy="6219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1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1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1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1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1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8" name="Title 1">
            <a:extLst>
              <a:ext uri="{FF2B5EF4-FFF2-40B4-BE49-F238E27FC236}">
                <a16:creationId xmlns="" xmlns:a16="http://schemas.microsoft.com/office/drawing/2014/main" id="{E53654BD-789C-4F0E-ACB0-C471DCE1288A}"/>
              </a:ext>
            </a:extLst>
          </p:cNvPr>
          <p:cNvSpPr txBox="1">
            <a:spLocks/>
          </p:cNvSpPr>
          <p:nvPr/>
        </p:nvSpPr>
        <p:spPr bwMode="auto">
          <a:xfrm>
            <a:off x="2319130" y="164409"/>
            <a:ext cx="7886700"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0"/>
              </a:spcBef>
              <a:spcAft>
                <a:spcPct val="0"/>
              </a:spcAft>
              <a:buFontTx/>
              <a:buNone/>
            </a:pPr>
            <a:r>
              <a:rPr lang="en-US" altLang="en-US" sz="2000" b="1" dirty="0">
                <a:latin typeface="Century Gothic" panose="020B0502020202020204" pitchFamily="34" charset="0"/>
                <a:ea typeface="Century Gothic" panose="020B0502020202020204" pitchFamily="34" charset="0"/>
                <a:cs typeface="Century Gothic" panose="020B0502020202020204" pitchFamily="34" charset="0"/>
              </a:rPr>
              <a:t>2021 MTEF – TRANSFER PAYMENTS SCHEDULE</a:t>
            </a:r>
          </a:p>
        </p:txBody>
      </p:sp>
      <p:graphicFrame>
        <p:nvGraphicFramePr>
          <p:cNvPr id="9" name="Object 1">
            <a:extLst>
              <a:ext uri="{FF2B5EF4-FFF2-40B4-BE49-F238E27FC236}">
                <a16:creationId xmlns="" xmlns:a16="http://schemas.microsoft.com/office/drawing/2014/main" id="{DF3415BB-E7C6-4806-9CD5-92ECABBCAFBF}"/>
              </a:ext>
            </a:extLst>
          </p:cNvPr>
          <p:cNvGraphicFramePr>
            <a:graphicFrameLocks noChangeAspect="1"/>
          </p:cNvGraphicFramePr>
          <p:nvPr>
            <p:extLst>
              <p:ext uri="{D42A27DB-BD31-4B8C-83A1-F6EECF244321}">
                <p14:modId xmlns="" xmlns:p14="http://schemas.microsoft.com/office/powerpoint/2010/main" val="1258988906"/>
              </p:ext>
            </p:extLst>
          </p:nvPr>
        </p:nvGraphicFramePr>
        <p:xfrm>
          <a:off x="2319130" y="580473"/>
          <a:ext cx="9751175" cy="5013325"/>
        </p:xfrm>
        <a:graphic>
          <a:graphicData uri="http://schemas.openxmlformats.org/presentationml/2006/ole">
            <p:oleObj spid="_x0000_s9222" name="Worksheet" r:id="rId9" imgW="8896426" imgH="3733695" progId="Excel.Sheet.12">
              <p:embed/>
            </p:oleObj>
          </a:graphicData>
        </a:graphic>
      </p:graphicFrame>
    </p:spTree>
    <p:extLst>
      <p:ext uri="{BB962C8B-B14F-4D97-AF65-F5344CB8AC3E}">
        <p14:creationId xmlns="" xmlns:p14="http://schemas.microsoft.com/office/powerpoint/2010/main" val="24467608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 name="Straight Connector 9">
            <a:extLst>
              <a:ext uri="{FF2B5EF4-FFF2-40B4-BE49-F238E27FC236}">
                <a16:creationId xmlns=""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 xmlns:a16="http://schemas.microsoft.com/office/drawing/2014/main" id="{DF9096E0-E3D3-42EE-932B-7355552CFAC9}"/>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 xmlns:a16="http://schemas.microsoft.com/office/drawing/2014/main" id="{001A8AD0-93F8-4DC6-A0D3-E11676021466}"/>
              </a:ext>
            </a:extLst>
          </p:cNvPr>
          <p:cNvPicPr>
            <a:picLocks noChangeAspect="1"/>
          </p:cNvPicPr>
          <p:nvPr/>
        </p:nvPicPr>
        <p:blipFill>
          <a:blip r:embed="rId6" cstate="print">
            <a:extLst>
              <a:ext uri="{96DAC541-7B7A-43D3-8B79-37D633B846F1}">
                <asvg:svgBlip xmlns:asvg="http://schemas.microsoft.com/office/drawing/2016/SVG/main" xmlns="" r:embed="rId7"/>
              </a:ext>
            </a:extLst>
          </a:blip>
          <a:stretch>
            <a:fillRect/>
          </a:stretch>
        </p:blipFill>
        <p:spPr>
          <a:xfrm>
            <a:off x="11039061" y="5969956"/>
            <a:ext cx="1031245" cy="1006692"/>
          </a:xfrm>
          <a:prstGeom prst="rect">
            <a:avLst/>
          </a:prstGeom>
        </p:spPr>
      </p:pic>
      <p:sp>
        <p:nvSpPr>
          <p:cNvPr id="7" name="Content Placeholder 2">
            <a:extLst>
              <a:ext uri="{FF2B5EF4-FFF2-40B4-BE49-F238E27FC236}">
                <a16:creationId xmlns="" xmlns:a16="http://schemas.microsoft.com/office/drawing/2014/main" id="{79D2AB16-5614-4172-99CA-96FFDC36F36C}"/>
              </a:ext>
            </a:extLst>
          </p:cNvPr>
          <p:cNvSpPr txBox="1">
            <a:spLocks/>
          </p:cNvSpPr>
          <p:nvPr/>
        </p:nvSpPr>
        <p:spPr bwMode="auto">
          <a:xfrm>
            <a:off x="2518949" y="197540"/>
            <a:ext cx="8520112" cy="6219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1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1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1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1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1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8" name="Title 1">
            <a:extLst>
              <a:ext uri="{FF2B5EF4-FFF2-40B4-BE49-F238E27FC236}">
                <a16:creationId xmlns="" xmlns:a16="http://schemas.microsoft.com/office/drawing/2014/main" id="{46F95DC2-A64C-4260-AF24-795C1AE666BC}"/>
              </a:ext>
            </a:extLst>
          </p:cNvPr>
          <p:cNvSpPr txBox="1">
            <a:spLocks/>
          </p:cNvSpPr>
          <p:nvPr/>
        </p:nvSpPr>
        <p:spPr bwMode="auto">
          <a:xfrm>
            <a:off x="2354917" y="197539"/>
            <a:ext cx="78867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 typeface="Arial" panose="020B0604020202020204" pitchFamily="34" charset="0"/>
              <a:buNone/>
            </a:pPr>
            <a:r>
              <a:rPr lang="en-US" altLang="en-US" sz="2000" b="1">
                <a:latin typeface="Century Gothic" panose="020B0502020202020204" pitchFamily="34" charset="0"/>
                <a:ea typeface="Century Gothic" panose="020B0502020202020204" pitchFamily="34" charset="0"/>
                <a:cs typeface="Century Gothic" panose="020B0502020202020204" pitchFamily="34" charset="0"/>
              </a:rPr>
              <a:t>OVERVIEW OF MATERIAL ALLOCATION OF THE BUDGET  </a:t>
            </a:r>
          </a:p>
        </p:txBody>
      </p:sp>
      <p:sp>
        <p:nvSpPr>
          <p:cNvPr id="9" name="Content Placeholder 2">
            <a:extLst>
              <a:ext uri="{FF2B5EF4-FFF2-40B4-BE49-F238E27FC236}">
                <a16:creationId xmlns="" xmlns:a16="http://schemas.microsoft.com/office/drawing/2014/main" id="{663841F6-7D75-470D-8CD8-62433915DECA}"/>
              </a:ext>
            </a:extLst>
          </p:cNvPr>
          <p:cNvSpPr txBox="1">
            <a:spLocks/>
          </p:cNvSpPr>
          <p:nvPr/>
        </p:nvSpPr>
        <p:spPr bwMode="auto">
          <a:xfrm>
            <a:off x="2354917" y="710647"/>
            <a:ext cx="9615410" cy="5118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0" fontAlgn="base" latinLnBrk="0" hangingPunct="0">
              <a:lnSpc>
                <a:spcPct val="130000"/>
              </a:lnSpc>
              <a:spcBef>
                <a:spcPts val="1000"/>
              </a:spcBef>
              <a:spcAft>
                <a:spcPct val="0"/>
              </a:spcAft>
              <a:buClrTx/>
              <a:buSzPct val="104000"/>
              <a:buFont typeface="Arial" panose="020B0604020202020204" pitchFamily="34" charset="0"/>
              <a:buNone/>
              <a:tabLst/>
              <a:defRPr/>
            </a:pPr>
            <a:r>
              <a:rPr kumimoji="0" lang="en-US" altLang="en-US" sz="15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pitchFamily="34" charset="0"/>
                <a:cs typeface="Arial" panose="020B0604020202020204" pitchFamily="34" charset="0"/>
              </a:rPr>
              <a:t>The Transfers and subsidies classification accounts for 83.2 percent (R24.82 billion) of total Departmental budget, earmarked for transfer to public entities, municipalities and various projects.  The balance of R5.0 billion is allocated to current expenditure (CoE and G&amp;S) and payments for capital assets.</a:t>
            </a:r>
          </a:p>
          <a:p>
            <a:pPr marL="285750" marR="0" lvl="0" indent="-285750" algn="just" defTabSz="914400" rtl="0" eaLnBrk="0" fontAlgn="base" latinLnBrk="0" hangingPunct="0">
              <a:lnSpc>
                <a:spcPct val="130000"/>
              </a:lnSpc>
              <a:spcBef>
                <a:spcPts val="1000"/>
              </a:spcBef>
              <a:spcAft>
                <a:spcPct val="0"/>
              </a:spcAft>
              <a:buClrTx/>
              <a:buSzPct val="104000"/>
              <a:buFont typeface="Arial" panose="020B0604020202020204" pitchFamily="34" charset="0"/>
              <a:buChar char="•"/>
              <a:tabLst/>
              <a:defRPr/>
            </a:pPr>
            <a:r>
              <a:rPr kumimoji="0" lang="en-US" altLang="en-US" sz="15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pitchFamily="34" charset="0"/>
                <a:cs typeface="Arial" panose="020B0604020202020204" pitchFamily="34" charset="0"/>
              </a:rPr>
              <a:t>Transfer payments are expected to increase at an average annual rate of 13.3 percent from R7.49 billion in 2021/22 to R8.80 billion in 2023/24 mainly due to a relatively low base in 2020/21 as a result of one-off reductions effected on electrification programmes.</a:t>
            </a:r>
          </a:p>
          <a:p>
            <a:pPr marL="285750" marR="0" lvl="0" indent="-285750" algn="just" defTabSz="914400" rtl="0" eaLnBrk="0" fontAlgn="base" latinLnBrk="0" hangingPunct="0">
              <a:lnSpc>
                <a:spcPct val="130000"/>
              </a:lnSpc>
              <a:spcBef>
                <a:spcPts val="1000"/>
              </a:spcBef>
              <a:spcAft>
                <a:spcPct val="0"/>
              </a:spcAft>
              <a:buClrTx/>
              <a:buSzPct val="104000"/>
              <a:buFont typeface="Arial" panose="020B0604020202020204" pitchFamily="34" charset="0"/>
              <a:buChar char="•"/>
              <a:tabLst/>
              <a:defRPr/>
            </a:pPr>
            <a:r>
              <a:rPr kumimoji="0" lang="en-US" altLang="en-US" sz="15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pitchFamily="34" charset="0"/>
                <a:cs typeface="Arial" panose="020B0604020202020204" pitchFamily="34" charset="0"/>
              </a:rPr>
              <a:t>The national electrification programme continues to be the Department’s largest spending area with a total of R17.3 billion expected to be spent on INEP-Eskom (R10.28 billion), INEP-Municipalities (R6.3 billion) and INEP Non-grid (R719.8 million) grants in order to extend the nation’s access to electricity through connections to the grid, </a:t>
            </a:r>
            <a:r>
              <a:rPr kumimoji="0" lang="en-ZA" alt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building and upgrading of sub-stations </a:t>
            </a:r>
            <a:r>
              <a:rPr kumimoji="0" lang="en-US" altLang="en-US" sz="15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pitchFamily="34" charset="0"/>
                <a:cs typeface="Arial" panose="020B0604020202020204" pitchFamily="34" charset="0"/>
              </a:rPr>
              <a:t>as well </a:t>
            </a:r>
            <a:r>
              <a:rPr kumimoji="0" lang="en-ZA" alt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 the </a:t>
            </a:r>
            <a:r>
              <a:rPr kumimoji="0" lang="en-US" altLang="en-US" sz="15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pitchFamily="34" charset="0"/>
                <a:cs typeface="Arial" panose="020B0604020202020204" pitchFamily="34" charset="0"/>
              </a:rPr>
              <a:t>provision of Solar Home systems</a:t>
            </a:r>
            <a:r>
              <a:rPr kumimoji="0" lang="en-ZA" alt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285750" marR="0" lvl="0" indent="-285750" algn="just" defTabSz="914400" rtl="0" eaLnBrk="0" fontAlgn="base" latinLnBrk="0" hangingPunct="0">
              <a:lnSpc>
                <a:spcPct val="130000"/>
              </a:lnSpc>
              <a:spcBef>
                <a:spcPts val="1000"/>
              </a:spcBef>
              <a:spcAft>
                <a:spcPct val="0"/>
              </a:spcAft>
              <a:buClrTx/>
              <a:buSzPct val="104000"/>
              <a:buFont typeface="Arial" panose="020B0604020202020204" pitchFamily="34" charset="0"/>
              <a:buChar char="•"/>
              <a:tabLst/>
              <a:defRPr/>
            </a:pPr>
            <a:r>
              <a:rPr kumimoji="0" lang="en-US" alt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Department’s second largest spending area is funding public entities.  In this regard, R6.6 billion over the medium term will be received by entities to fund operations as well as for implementing specific projects on behalf of the Department.  </a:t>
            </a:r>
          </a:p>
          <a:p>
            <a:pPr marL="285750" marR="0" lvl="0" indent="-285750" algn="just" defTabSz="914400" rtl="0" eaLnBrk="0" fontAlgn="base" latinLnBrk="0" hangingPunct="0">
              <a:lnSpc>
                <a:spcPct val="130000"/>
              </a:lnSpc>
              <a:spcBef>
                <a:spcPts val="1000"/>
              </a:spcBef>
              <a:spcAft>
                <a:spcPct val="0"/>
              </a:spcAft>
              <a:buClrTx/>
              <a:buSzPct val="104000"/>
              <a:buFont typeface="Arial" panose="020B0604020202020204" pitchFamily="34" charset="0"/>
              <a:buChar char="•"/>
              <a:tabLst/>
              <a:defRPr/>
            </a:pPr>
            <a:endParaRPr kumimoji="0" lang="en-US" alt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algn="just" defTabSz="914400" rtl="0" eaLnBrk="0" fontAlgn="base" latinLnBrk="0" hangingPunct="0">
              <a:lnSpc>
                <a:spcPct val="130000"/>
              </a:lnSpc>
              <a:spcBef>
                <a:spcPts val="1000"/>
              </a:spcBef>
              <a:spcAft>
                <a:spcPct val="0"/>
              </a:spcAft>
              <a:buClrTx/>
              <a:buSzPct val="104000"/>
              <a:tabLst/>
              <a:defRPr/>
            </a:pPr>
            <a:endParaRPr kumimoji="0" lang="en-US" alt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 xmlns:p14="http://schemas.microsoft.com/office/powerpoint/2010/main" val="27312729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 name="Straight Connector 9">
            <a:extLst>
              <a:ext uri="{FF2B5EF4-FFF2-40B4-BE49-F238E27FC236}">
                <a16:creationId xmlns=""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 xmlns:a16="http://schemas.microsoft.com/office/drawing/2014/main" id="{DF9096E0-E3D3-42EE-932B-7355552CFAC9}"/>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 xmlns:a16="http://schemas.microsoft.com/office/drawing/2014/main" id="{001A8AD0-93F8-4DC6-A0D3-E11676021466}"/>
              </a:ext>
            </a:extLst>
          </p:cNvPr>
          <p:cNvPicPr>
            <a:picLocks noChangeAspect="1"/>
          </p:cNvPicPr>
          <p:nvPr/>
        </p:nvPicPr>
        <p:blipFill>
          <a:blip r:embed="rId6" cstate="print">
            <a:extLst>
              <a:ext uri="{96DAC541-7B7A-43D3-8B79-37D633B846F1}">
                <asvg:svgBlip xmlns:asvg="http://schemas.microsoft.com/office/drawing/2016/SVG/main" xmlns="" r:embed="rId7"/>
              </a:ext>
            </a:extLst>
          </a:blip>
          <a:stretch>
            <a:fillRect/>
          </a:stretch>
        </p:blipFill>
        <p:spPr>
          <a:xfrm>
            <a:off x="11039061" y="5969956"/>
            <a:ext cx="1031245" cy="1006692"/>
          </a:xfrm>
          <a:prstGeom prst="rect">
            <a:avLst/>
          </a:prstGeom>
        </p:spPr>
      </p:pic>
      <p:sp>
        <p:nvSpPr>
          <p:cNvPr id="7" name="Content Placeholder 2">
            <a:extLst>
              <a:ext uri="{FF2B5EF4-FFF2-40B4-BE49-F238E27FC236}">
                <a16:creationId xmlns="" xmlns:a16="http://schemas.microsoft.com/office/drawing/2014/main" id="{79D2AB16-5614-4172-99CA-96FFDC36F36C}"/>
              </a:ext>
            </a:extLst>
          </p:cNvPr>
          <p:cNvSpPr txBox="1">
            <a:spLocks/>
          </p:cNvSpPr>
          <p:nvPr/>
        </p:nvSpPr>
        <p:spPr bwMode="auto">
          <a:xfrm>
            <a:off x="2518949" y="197540"/>
            <a:ext cx="8520112" cy="6219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1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1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1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1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1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8" name="Title 1">
            <a:extLst>
              <a:ext uri="{FF2B5EF4-FFF2-40B4-BE49-F238E27FC236}">
                <a16:creationId xmlns="" xmlns:a16="http://schemas.microsoft.com/office/drawing/2014/main" id="{46F95DC2-A64C-4260-AF24-795C1AE666BC}"/>
              </a:ext>
            </a:extLst>
          </p:cNvPr>
          <p:cNvSpPr txBox="1">
            <a:spLocks/>
          </p:cNvSpPr>
          <p:nvPr/>
        </p:nvSpPr>
        <p:spPr bwMode="auto">
          <a:xfrm>
            <a:off x="2354917" y="197539"/>
            <a:ext cx="78867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 typeface="Arial" panose="020B0604020202020204" pitchFamily="34" charset="0"/>
              <a:buNone/>
            </a:pPr>
            <a:r>
              <a:rPr lang="en-US" altLang="en-US" sz="2000" b="1">
                <a:latin typeface="Century Gothic" panose="020B0502020202020204" pitchFamily="34" charset="0"/>
                <a:ea typeface="Century Gothic" panose="020B0502020202020204" pitchFamily="34" charset="0"/>
                <a:cs typeface="Century Gothic" panose="020B0502020202020204" pitchFamily="34" charset="0"/>
              </a:rPr>
              <a:t>OVERVIEW OF MATERIAL ALLOCATION OF THE BUDGET  </a:t>
            </a:r>
          </a:p>
        </p:txBody>
      </p:sp>
      <p:sp>
        <p:nvSpPr>
          <p:cNvPr id="9" name="Content Placeholder 2">
            <a:extLst>
              <a:ext uri="{FF2B5EF4-FFF2-40B4-BE49-F238E27FC236}">
                <a16:creationId xmlns="" xmlns:a16="http://schemas.microsoft.com/office/drawing/2014/main" id="{663841F6-7D75-470D-8CD8-62433915DECA}"/>
              </a:ext>
            </a:extLst>
          </p:cNvPr>
          <p:cNvSpPr txBox="1">
            <a:spLocks/>
          </p:cNvSpPr>
          <p:nvPr/>
        </p:nvSpPr>
        <p:spPr bwMode="auto">
          <a:xfrm>
            <a:off x="2354917" y="710647"/>
            <a:ext cx="9615410" cy="5118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marR="0" lvl="0" indent="-285750" algn="just" defTabSz="914400" rtl="0" eaLnBrk="0" fontAlgn="base" latinLnBrk="0" hangingPunct="0">
              <a:lnSpc>
                <a:spcPct val="130000"/>
              </a:lnSpc>
              <a:spcBef>
                <a:spcPts val="1000"/>
              </a:spcBef>
              <a:spcAft>
                <a:spcPct val="0"/>
              </a:spcAft>
              <a:buClrTx/>
              <a:buSzPct val="104000"/>
              <a:buFont typeface="Arial" panose="020B0604020202020204" pitchFamily="34" charset="0"/>
              <a:buChar char="•"/>
              <a:tabLst/>
              <a:defRPr/>
            </a:pPr>
            <a:r>
              <a:rPr kumimoji="0" lang="en-ZA" alt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Nuclear Branch follows with an average of 11.35% mainly for funding the South African Nuclear Energy Corporation (NECSA) inclusive of funds for the decommissioning and decontamination of past strategic nuclear facilities as well as nuclear waste, the National Nuclear Regulator (NNR) and for the payment of international membership fees to the IAEA. </a:t>
            </a:r>
            <a:r>
              <a:rPr kumimoji="0" lang="en-US" alt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2021/22, R20 million is earmarked for preparatory work to procure a multipurpose reactor to replace the ageing SAFARI-1 research reactor.</a:t>
            </a:r>
            <a:r>
              <a:rPr kumimoji="0" lang="en-ZA" alt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285750" marR="0" lvl="0" indent="-285750" algn="just"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endParaRPr kumimoji="0" lang="en-ZA" altLang="en-US" sz="16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40455236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6" name="object 2"/>
          <p:cNvSpPr txBox="1">
            <a:spLocks noGrp="1"/>
          </p:cNvSpPr>
          <p:nvPr>
            <p:ph type="title"/>
          </p:nvPr>
        </p:nvSpPr>
        <p:spPr>
          <a:xfrm>
            <a:off x="2406316" y="2153262"/>
            <a:ext cx="9224210" cy="618415"/>
          </a:xfrm>
        </p:spPr>
        <p:txBody>
          <a:bodyPr vert="horz" wrap="square" lIns="0" tIns="8930" rIns="0" bIns="0" numCol="1" rtlCol="0" anchor="t" anchorCtr="0" compatLnSpc="1">
            <a:prstTxWarp prst="textNoShape">
              <a:avLst/>
            </a:prstTxWarp>
            <a:spAutoFit/>
          </a:bodyPr>
          <a:lstStyle/>
          <a:p>
            <a:pPr marL="8929" algn="ctr">
              <a:spcBef>
                <a:spcPts val="70"/>
              </a:spcBef>
              <a:tabLst>
                <a:tab pos="1921103" algn="l"/>
              </a:tabLst>
              <a:defRPr/>
            </a:pPr>
            <a:r>
              <a:rPr lang="en-ZA" b="1" dirty="0">
                <a:latin typeface="Arial Narrow" panose="020B0606020202030204" pitchFamily="34" charset="0"/>
              </a:rPr>
              <a:t>PART A- EXECUTIVE SUMMARY </a:t>
            </a:r>
            <a:endParaRPr b="1" spc="-3" dirty="0">
              <a:latin typeface="Arial Narrow" panose="020B0606020202030204" pitchFamily="34" charset="0"/>
            </a:endParaRPr>
          </a:p>
        </p:txBody>
      </p:sp>
    </p:spTree>
    <p:extLst>
      <p:ext uri="{BB962C8B-B14F-4D97-AF65-F5344CB8AC3E}">
        <p14:creationId xmlns="" xmlns:p14="http://schemas.microsoft.com/office/powerpoint/2010/main" val="960841429"/>
      </p:ext>
    </p:extLst>
  </p:cSld>
  <p:clrMapOvr>
    <a:overrideClrMapping bg1="lt1" tx1="dk1" bg2="lt2" tx2="dk2" accent1="accent1" accent2="accent2" accent3="accent3" accent4="accent4" accent5="accent5" accent6="accent6" hlink="hlink" folHlink="folHlink"/>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 name="Straight Connector 9">
            <a:extLst>
              <a:ext uri="{FF2B5EF4-FFF2-40B4-BE49-F238E27FC236}">
                <a16:creationId xmlns=""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 xmlns:a16="http://schemas.microsoft.com/office/drawing/2014/main" id="{DF9096E0-E3D3-42EE-932B-7355552CFAC9}"/>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 xmlns:a16="http://schemas.microsoft.com/office/drawing/2014/main" id="{001A8AD0-93F8-4DC6-A0D3-E11676021466}"/>
              </a:ext>
            </a:extLst>
          </p:cNvPr>
          <p:cNvPicPr>
            <a:picLocks noChangeAspect="1"/>
          </p:cNvPicPr>
          <p:nvPr/>
        </p:nvPicPr>
        <p:blipFill>
          <a:blip r:embed="rId6" cstate="print">
            <a:extLst>
              <a:ext uri="{96DAC541-7B7A-43D3-8B79-37D633B846F1}">
                <asvg:svgBlip xmlns:asvg="http://schemas.microsoft.com/office/drawing/2016/SVG/main" xmlns="" r:embed="rId7"/>
              </a:ext>
            </a:extLst>
          </a:blip>
          <a:stretch>
            <a:fillRect/>
          </a:stretch>
        </p:blipFill>
        <p:spPr>
          <a:xfrm>
            <a:off x="11039061" y="5969956"/>
            <a:ext cx="1031245" cy="1006692"/>
          </a:xfrm>
          <a:prstGeom prst="rect">
            <a:avLst/>
          </a:prstGeom>
        </p:spPr>
      </p:pic>
      <p:sp>
        <p:nvSpPr>
          <p:cNvPr id="7" name="Content Placeholder 2">
            <a:extLst>
              <a:ext uri="{FF2B5EF4-FFF2-40B4-BE49-F238E27FC236}">
                <a16:creationId xmlns="" xmlns:a16="http://schemas.microsoft.com/office/drawing/2014/main" id="{79D2AB16-5614-4172-99CA-96FFDC36F36C}"/>
              </a:ext>
            </a:extLst>
          </p:cNvPr>
          <p:cNvSpPr txBox="1">
            <a:spLocks/>
          </p:cNvSpPr>
          <p:nvPr/>
        </p:nvSpPr>
        <p:spPr bwMode="auto">
          <a:xfrm>
            <a:off x="2518949" y="197540"/>
            <a:ext cx="8520112" cy="6219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1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1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1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1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1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8" name="Title 1">
            <a:extLst>
              <a:ext uri="{FF2B5EF4-FFF2-40B4-BE49-F238E27FC236}">
                <a16:creationId xmlns="" xmlns:a16="http://schemas.microsoft.com/office/drawing/2014/main" id="{46F95DC2-A64C-4260-AF24-795C1AE666BC}"/>
              </a:ext>
            </a:extLst>
          </p:cNvPr>
          <p:cNvSpPr txBox="1">
            <a:spLocks/>
          </p:cNvSpPr>
          <p:nvPr/>
        </p:nvSpPr>
        <p:spPr bwMode="auto">
          <a:xfrm>
            <a:off x="2354917" y="197539"/>
            <a:ext cx="78867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en-US" sz="2000" b="1" dirty="0">
                <a:latin typeface="Century Gothic" panose="020B0502020202020204" pitchFamily="34" charset="0"/>
                <a:ea typeface="Century Gothic" panose="020B0502020202020204" pitchFamily="34" charset="0"/>
                <a:cs typeface="Century Gothic" panose="020B0502020202020204" pitchFamily="34" charset="0"/>
              </a:rPr>
              <a:t>OVERVIEW OF MATERIAL ALLOCATION OF THE BUDGET  </a:t>
            </a:r>
          </a:p>
        </p:txBody>
      </p:sp>
      <p:sp>
        <p:nvSpPr>
          <p:cNvPr id="9" name="Content Placeholder 2">
            <a:extLst>
              <a:ext uri="{FF2B5EF4-FFF2-40B4-BE49-F238E27FC236}">
                <a16:creationId xmlns="" xmlns:a16="http://schemas.microsoft.com/office/drawing/2014/main" id="{663841F6-7D75-470D-8CD8-62433915DECA}"/>
              </a:ext>
            </a:extLst>
          </p:cNvPr>
          <p:cNvSpPr txBox="1">
            <a:spLocks/>
          </p:cNvSpPr>
          <p:nvPr/>
        </p:nvSpPr>
        <p:spPr bwMode="auto">
          <a:xfrm>
            <a:off x="2354917" y="710647"/>
            <a:ext cx="9615410" cy="5118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marR="0" lvl="0" indent="-285750" algn="just"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endParaRPr kumimoji="0" lang="en-ZA" altLang="en-US" sz="16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Content Placeholder 2">
            <a:extLst>
              <a:ext uri="{FF2B5EF4-FFF2-40B4-BE49-F238E27FC236}">
                <a16:creationId xmlns="" xmlns:a16="http://schemas.microsoft.com/office/drawing/2014/main" id="{64E25251-3A76-474F-B4A2-455CEACCDE25}"/>
              </a:ext>
            </a:extLst>
          </p:cNvPr>
          <p:cNvSpPr txBox="1">
            <a:spLocks/>
          </p:cNvSpPr>
          <p:nvPr/>
        </p:nvSpPr>
        <p:spPr bwMode="auto">
          <a:xfrm>
            <a:off x="2513171" y="591999"/>
            <a:ext cx="9457155" cy="5118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buSzPct val="104000"/>
              <a:defRPr/>
            </a:pPr>
            <a:r>
              <a:rPr lang="en-US" altLang="en-US" sz="1400" dirty="0">
                <a:solidFill>
                  <a:prstClr val="black"/>
                </a:solidFill>
                <a:latin typeface="Arial" panose="020B0604020202020204" pitchFamily="34" charset="0"/>
                <a:cs typeface="Arial" panose="020B0604020202020204" pitchFamily="34" charset="0"/>
              </a:rPr>
              <a:t>Ent</a:t>
            </a:r>
            <a:r>
              <a:rPr lang="en-US" altLang="en-US" sz="1400" b="1" dirty="0">
                <a:solidFill>
                  <a:prstClr val="black"/>
                </a:solidFill>
                <a:latin typeface="Arial" panose="020B0604020202020204" pitchFamily="34" charset="0"/>
                <a:cs typeface="Arial" panose="020B0604020202020204" pitchFamily="34" charset="0"/>
              </a:rPr>
              <a:t>ities will receive funding as follows:</a:t>
            </a:r>
          </a:p>
          <a:p>
            <a:pPr marL="174625" indent="-174625" algn="just">
              <a:lnSpc>
                <a:spcPct val="130000"/>
              </a:lnSpc>
              <a:buSzPct val="104000"/>
              <a:buFont typeface="Arial" panose="020B0604020202020204" pitchFamily="34" charset="0"/>
              <a:buChar char="•"/>
              <a:defRPr/>
            </a:pPr>
            <a:r>
              <a:rPr lang="en-US" altLang="en-US" sz="1400" dirty="0">
                <a:solidFill>
                  <a:prstClr val="black"/>
                </a:solidFill>
                <a:latin typeface="Arial" panose="020B0604020202020204" pitchFamily="34" charset="0"/>
                <a:cs typeface="Arial" panose="020B0604020202020204" pitchFamily="34" charset="0"/>
              </a:rPr>
              <a:t>South African Nuclear Energy Corporation (NECSA)  – R2.9 billion of which R626.6 million is earmarked for the Decommissioning and decontamination of old strategic nuclear facilities and a once-off allocation of R20 million in 2021/22 for preparatory work for the new multipurpose reactor.</a:t>
            </a:r>
          </a:p>
          <a:p>
            <a:pPr marL="174625" indent="-174625" algn="just">
              <a:lnSpc>
                <a:spcPct val="130000"/>
              </a:lnSpc>
              <a:buSzPct val="104000"/>
              <a:buFont typeface="Arial" panose="020B0604020202020204" pitchFamily="34" charset="0"/>
              <a:buChar char="•"/>
              <a:defRPr/>
            </a:pPr>
            <a:r>
              <a:rPr lang="en-US" altLang="en-US" sz="1400" dirty="0">
                <a:solidFill>
                  <a:prstClr val="black"/>
                </a:solidFill>
                <a:latin typeface="Arial" panose="020B0604020202020204" pitchFamily="34" charset="0"/>
                <a:cs typeface="Arial" panose="020B0604020202020204" pitchFamily="34" charset="0"/>
              </a:rPr>
              <a:t>Mintek – R1.3 billion with R366.5 million earmarked for the Rehabilitation of derelict and ownerless mines and R8.4 million for implementing the Expanded public works programme.</a:t>
            </a:r>
          </a:p>
          <a:p>
            <a:pPr marL="174625" indent="-174625" algn="just">
              <a:lnSpc>
                <a:spcPct val="130000"/>
              </a:lnSpc>
              <a:buSzPct val="104000"/>
              <a:buFont typeface="Arial" panose="020B0604020202020204" pitchFamily="34" charset="0"/>
              <a:buChar char="•"/>
              <a:defRPr/>
            </a:pPr>
            <a:r>
              <a:rPr lang="en-US" altLang="en-US" sz="1400" dirty="0">
                <a:solidFill>
                  <a:prstClr val="black"/>
                </a:solidFill>
                <a:latin typeface="Arial" panose="020B0604020202020204" pitchFamily="34" charset="0"/>
                <a:cs typeface="Arial" panose="020B0604020202020204" pitchFamily="34" charset="0"/>
              </a:rPr>
              <a:t>Council for Geoscience (CGS) – R1.2 billion inclusive of R61.2 million to conduct Research for the rehabilitation of derelict and ownerless mines.</a:t>
            </a:r>
          </a:p>
          <a:p>
            <a:pPr marL="174625" indent="-174625" algn="just">
              <a:lnSpc>
                <a:spcPct val="130000"/>
              </a:lnSpc>
              <a:buSzPct val="104000"/>
              <a:buFont typeface="Arial" panose="020B0604020202020204" pitchFamily="34" charset="0"/>
              <a:buChar char="•"/>
              <a:defRPr/>
            </a:pPr>
            <a:r>
              <a:rPr lang="en-ZA" sz="1400" dirty="0">
                <a:solidFill>
                  <a:srgbClr val="000000"/>
                </a:solidFill>
                <a:latin typeface="Arial" panose="020B0604020202020204" pitchFamily="34" charset="0"/>
                <a:cs typeface="Arial" panose="020B0604020202020204" pitchFamily="34" charset="0"/>
              </a:rPr>
              <a:t>Petroleum Agency South Africa</a:t>
            </a:r>
            <a:r>
              <a:rPr lang="en-ZA" sz="1400" dirty="0">
                <a:solidFill>
                  <a:prstClr val="black"/>
                </a:solidFill>
                <a:latin typeface="Arial" panose="020B0604020202020204" pitchFamily="34" charset="0"/>
                <a:cs typeface="Arial" panose="020B0604020202020204" pitchFamily="34" charset="0"/>
              </a:rPr>
              <a:t> (PASA) – R416.6 million operational funding;</a:t>
            </a:r>
          </a:p>
          <a:p>
            <a:pPr marL="174625" indent="-174625" algn="just">
              <a:lnSpc>
                <a:spcPct val="130000"/>
              </a:lnSpc>
              <a:buSzPct val="104000"/>
              <a:buFont typeface="Arial" panose="020B0604020202020204" pitchFamily="34" charset="0"/>
              <a:buChar char="•"/>
              <a:defRPr/>
            </a:pPr>
            <a:r>
              <a:rPr lang="en-US" sz="1400" dirty="0">
                <a:solidFill>
                  <a:srgbClr val="000000"/>
                </a:solidFill>
                <a:latin typeface="Arial" panose="020B0604020202020204" pitchFamily="34" charset="0"/>
                <a:cs typeface="Arial" panose="020B0604020202020204" pitchFamily="34" charset="0"/>
              </a:rPr>
              <a:t>South African National Energy Development Institute</a:t>
            </a:r>
            <a:r>
              <a:rPr lang="en-US" sz="1400" dirty="0">
                <a:solidFill>
                  <a:prstClr val="black"/>
                </a:solidFill>
                <a:latin typeface="Arial" panose="020B0604020202020204" pitchFamily="34" charset="0"/>
                <a:cs typeface="Arial" panose="020B0604020202020204" pitchFamily="34" charset="0"/>
              </a:rPr>
              <a:t> (SANEDI) – R237.6 million operational funding;</a:t>
            </a:r>
          </a:p>
          <a:p>
            <a:pPr marL="174625" indent="-174625" algn="just">
              <a:lnSpc>
                <a:spcPct val="130000"/>
              </a:lnSpc>
              <a:buSzPct val="104000"/>
              <a:buFont typeface="Arial" panose="020B0604020202020204" pitchFamily="34" charset="0"/>
              <a:buChar char="•"/>
              <a:defRPr/>
            </a:pPr>
            <a:r>
              <a:rPr lang="en-US" sz="1400" dirty="0">
                <a:solidFill>
                  <a:srgbClr val="000000"/>
                </a:solidFill>
                <a:latin typeface="Arial" panose="020B0604020202020204" pitchFamily="34" charset="0"/>
                <a:cs typeface="Arial" panose="020B0604020202020204" pitchFamily="34" charset="0"/>
              </a:rPr>
              <a:t>South African Diamond and Precious Metals Regulator</a:t>
            </a:r>
            <a:r>
              <a:rPr lang="en-US" sz="1400" dirty="0">
                <a:solidFill>
                  <a:prstClr val="black"/>
                </a:solidFill>
                <a:latin typeface="Arial" panose="020B0604020202020204" pitchFamily="34" charset="0"/>
                <a:cs typeface="Arial" panose="020B0604020202020204" pitchFamily="34" charset="0"/>
              </a:rPr>
              <a:t> (SADPMR) – R188.1 million operational funds;</a:t>
            </a:r>
          </a:p>
          <a:p>
            <a:pPr marL="174625" indent="-174625" algn="just">
              <a:lnSpc>
                <a:spcPct val="130000"/>
              </a:lnSpc>
              <a:buSzPct val="104000"/>
              <a:buFont typeface="Arial" panose="020B0604020202020204" pitchFamily="34" charset="0"/>
              <a:buChar char="•"/>
              <a:defRPr/>
            </a:pPr>
            <a:r>
              <a:rPr lang="en-ZA" sz="1400" dirty="0">
                <a:solidFill>
                  <a:srgbClr val="000000"/>
                </a:solidFill>
                <a:latin typeface="Arial" panose="020B0604020202020204" pitchFamily="34" charset="0"/>
                <a:cs typeface="Arial" panose="020B0604020202020204" pitchFamily="34" charset="0"/>
              </a:rPr>
              <a:t>National Radioactive Waste Disposal Institute</a:t>
            </a:r>
            <a:r>
              <a:rPr lang="en-ZA" sz="1400" dirty="0">
                <a:solidFill>
                  <a:prstClr val="black"/>
                </a:solidFill>
                <a:latin typeface="Arial" panose="020B0604020202020204" pitchFamily="34" charset="0"/>
                <a:cs typeface="Arial" panose="020B0604020202020204" pitchFamily="34" charset="0"/>
              </a:rPr>
              <a:t> (NRWDI) – R150 million of operational funds;</a:t>
            </a:r>
          </a:p>
          <a:p>
            <a:pPr marL="174625" indent="-174625" algn="just">
              <a:lnSpc>
                <a:spcPct val="130000"/>
              </a:lnSpc>
              <a:buSzPct val="104000"/>
              <a:buFont typeface="Arial" panose="020B0604020202020204" pitchFamily="34" charset="0"/>
              <a:buChar char="•"/>
              <a:defRPr/>
            </a:pPr>
            <a:r>
              <a:rPr lang="en-ZA" sz="1400" dirty="0">
                <a:solidFill>
                  <a:srgbClr val="000000"/>
                </a:solidFill>
                <a:latin typeface="Arial" panose="020B0604020202020204" pitchFamily="34" charset="0"/>
                <a:cs typeface="Arial" panose="020B0604020202020204" pitchFamily="34" charset="0"/>
              </a:rPr>
              <a:t>National Nuclear Regulator</a:t>
            </a:r>
            <a:r>
              <a:rPr lang="en-ZA" sz="1400" dirty="0">
                <a:solidFill>
                  <a:prstClr val="black"/>
                </a:solidFill>
                <a:latin typeface="Arial" panose="020B0604020202020204" pitchFamily="34" charset="0"/>
                <a:cs typeface="Arial" panose="020B0604020202020204" pitchFamily="34" charset="0"/>
              </a:rPr>
              <a:t> (NNR) – R140.3 million operational funding and</a:t>
            </a:r>
          </a:p>
          <a:p>
            <a:pPr marL="174625" indent="-174625" algn="just">
              <a:lnSpc>
                <a:spcPct val="130000"/>
              </a:lnSpc>
              <a:buSzPct val="104000"/>
              <a:buFont typeface="Arial" panose="020B0604020202020204" pitchFamily="34" charset="0"/>
              <a:buChar char="•"/>
              <a:defRPr/>
            </a:pPr>
            <a:r>
              <a:rPr lang="en-US" sz="1400" dirty="0">
                <a:solidFill>
                  <a:srgbClr val="000000"/>
                </a:solidFill>
                <a:latin typeface="Arial" panose="020B0604020202020204" pitchFamily="34" charset="0"/>
                <a:cs typeface="Arial" panose="020B0604020202020204" pitchFamily="34" charset="0"/>
              </a:rPr>
              <a:t>Mine Health and Safety Council</a:t>
            </a:r>
            <a:r>
              <a:rPr lang="en-US" sz="1400" dirty="0">
                <a:solidFill>
                  <a:prstClr val="black"/>
                </a:solidFill>
                <a:latin typeface="Arial" panose="020B0604020202020204" pitchFamily="34" charset="0"/>
                <a:cs typeface="Arial" panose="020B0604020202020204" pitchFamily="34" charset="0"/>
              </a:rPr>
              <a:t> – R14 million </a:t>
            </a:r>
            <a:r>
              <a:rPr lang="en-ZA" sz="1400" dirty="0">
                <a:solidFill>
                  <a:prstClr val="black"/>
                </a:solidFill>
                <a:latin typeface="Arial" panose="020B0604020202020204" pitchFamily="34" charset="0"/>
                <a:cs typeface="Arial" panose="020B0604020202020204" pitchFamily="34" charset="0"/>
              </a:rPr>
              <a:t>of operational funds.</a:t>
            </a:r>
          </a:p>
          <a:p>
            <a:pPr marL="268288" algn="just">
              <a:lnSpc>
                <a:spcPct val="130000"/>
              </a:lnSpc>
              <a:buSzPct val="104000"/>
              <a:defRPr/>
            </a:pPr>
            <a:endParaRPr lang="en-US" altLang="en-US" sz="1500" dirty="0">
              <a:solidFill>
                <a:prstClr val="black"/>
              </a:solidFill>
              <a:latin typeface="Arial" panose="020B0604020202020204" pitchFamily="34" charset="0"/>
              <a:cs typeface="Arial" panose="020B0604020202020204" pitchFamily="34" charset="0"/>
            </a:endParaRPr>
          </a:p>
          <a:p>
            <a:pPr marL="538163" indent="-269875" algn="just">
              <a:lnSpc>
                <a:spcPct val="130000"/>
              </a:lnSpc>
              <a:buSzPct val="104000"/>
              <a:buFont typeface="Arial" panose="020B0604020202020204" pitchFamily="34" charset="0"/>
              <a:buChar char="•"/>
              <a:defRPr/>
            </a:pPr>
            <a:endParaRPr lang="en-US" altLang="en-US" sz="1500" dirty="0">
              <a:solidFill>
                <a:prstClr val="black"/>
              </a:solidFill>
              <a:latin typeface="Arial" panose="020B0604020202020204" pitchFamily="34" charset="0"/>
              <a:cs typeface="Arial" panose="020B0604020202020204" pitchFamily="34" charset="0"/>
            </a:endParaRPr>
          </a:p>
          <a:p>
            <a:pPr marL="285750" indent="-285750" algn="just">
              <a:lnSpc>
                <a:spcPct val="130000"/>
              </a:lnSpc>
              <a:buSzPct val="104000"/>
              <a:buFont typeface="Arial" panose="020B0604020202020204" pitchFamily="34" charset="0"/>
              <a:buChar char="•"/>
              <a:defRPr/>
            </a:pPr>
            <a:endParaRPr lang="en-US" altLang="en-US" sz="1500" dirty="0">
              <a:solidFill>
                <a:prstClr val="black"/>
              </a:solidFill>
              <a:latin typeface="Arial" panose="020B0604020202020204" pitchFamily="34" charset="0"/>
              <a:cs typeface="Arial" panose="020B0604020202020204" pitchFamily="34" charset="0"/>
            </a:endParaRPr>
          </a:p>
          <a:p>
            <a:pPr marL="285750" indent="-285750" algn="just">
              <a:lnSpc>
                <a:spcPct val="130000"/>
              </a:lnSpc>
              <a:buSzPct val="104000"/>
              <a:buFont typeface="Arial" panose="020B0604020202020204" pitchFamily="34" charset="0"/>
              <a:buChar char="•"/>
              <a:defRPr/>
            </a:pPr>
            <a:endParaRPr lang="en-US" altLang="en-US" sz="1500" dirty="0">
              <a:solidFill>
                <a:prstClr val="black"/>
              </a:solidFill>
              <a:latin typeface="Arial" panose="020B0604020202020204" pitchFamily="34" charset="0"/>
              <a:cs typeface="Arial" panose="020B0604020202020204" pitchFamily="34" charset="0"/>
            </a:endParaRPr>
          </a:p>
          <a:p>
            <a:pPr marL="285750" indent="-285750" algn="just">
              <a:lnSpc>
                <a:spcPct val="130000"/>
              </a:lnSpc>
              <a:buSzPct val="104000"/>
              <a:buFont typeface="Arial" panose="020B0604020202020204" pitchFamily="34" charset="0"/>
              <a:buChar char="•"/>
              <a:defRPr/>
            </a:pPr>
            <a:endParaRPr lang="en-US" altLang="en-US" sz="1500" dirty="0">
              <a:solidFill>
                <a:prstClr val="black"/>
              </a:solidFill>
              <a:latin typeface="Arial" panose="020B0604020202020204" pitchFamily="34" charset="0"/>
              <a:cs typeface="Arial" panose="020B0604020202020204" pitchFamily="34" charset="0"/>
            </a:endParaRPr>
          </a:p>
          <a:p>
            <a:pPr marL="285750" indent="-285750" algn="just">
              <a:lnSpc>
                <a:spcPct val="130000"/>
              </a:lnSpc>
              <a:buSzPct val="104000"/>
              <a:buFont typeface="Arial" panose="020B0604020202020204" pitchFamily="34" charset="0"/>
              <a:buChar char="•"/>
              <a:defRPr/>
            </a:pPr>
            <a:endParaRPr lang="en-US" altLang="en-US" sz="1500" dirty="0">
              <a:solidFill>
                <a:prstClr val="black"/>
              </a:solidFill>
              <a:latin typeface="Arial" panose="020B0604020202020204" pitchFamily="34" charset="0"/>
              <a:cs typeface="Arial" panose="020B0604020202020204" pitchFamily="34" charset="0"/>
            </a:endParaRPr>
          </a:p>
          <a:p>
            <a:pPr algn="just">
              <a:lnSpc>
                <a:spcPct val="130000"/>
              </a:lnSpc>
              <a:buSzPct val="104000"/>
              <a:defRPr/>
            </a:pPr>
            <a:endParaRPr lang="en-ZA" altLang="en-US" sz="15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6207993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 name="Straight Connector 9">
            <a:extLst>
              <a:ext uri="{FF2B5EF4-FFF2-40B4-BE49-F238E27FC236}">
                <a16:creationId xmlns=""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 xmlns:a16="http://schemas.microsoft.com/office/drawing/2014/main" id="{DF9096E0-E3D3-42EE-932B-7355552CFAC9}"/>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 xmlns:a16="http://schemas.microsoft.com/office/drawing/2014/main" id="{001A8AD0-93F8-4DC6-A0D3-E11676021466}"/>
              </a:ext>
            </a:extLst>
          </p:cNvPr>
          <p:cNvPicPr>
            <a:picLocks noChangeAspect="1"/>
          </p:cNvPicPr>
          <p:nvPr/>
        </p:nvPicPr>
        <p:blipFill>
          <a:blip r:embed="rId7" cstate="print">
            <a:extLst>
              <a:ext uri="{96DAC541-7B7A-43D3-8B79-37D633B846F1}">
                <asvg:svgBlip xmlns:asvg="http://schemas.microsoft.com/office/drawing/2016/SVG/main" xmlns="" r:embed="rId8"/>
              </a:ext>
            </a:extLst>
          </a:blip>
          <a:stretch>
            <a:fillRect/>
          </a:stretch>
        </p:blipFill>
        <p:spPr>
          <a:xfrm>
            <a:off x="11039061" y="5969956"/>
            <a:ext cx="1031245" cy="1006692"/>
          </a:xfrm>
          <a:prstGeom prst="rect">
            <a:avLst/>
          </a:prstGeom>
        </p:spPr>
      </p:pic>
      <p:sp>
        <p:nvSpPr>
          <p:cNvPr id="7" name="Content Placeholder 2">
            <a:extLst>
              <a:ext uri="{FF2B5EF4-FFF2-40B4-BE49-F238E27FC236}">
                <a16:creationId xmlns="" xmlns:a16="http://schemas.microsoft.com/office/drawing/2014/main" id="{79D2AB16-5614-4172-99CA-96FFDC36F36C}"/>
              </a:ext>
            </a:extLst>
          </p:cNvPr>
          <p:cNvSpPr txBox="1">
            <a:spLocks/>
          </p:cNvSpPr>
          <p:nvPr/>
        </p:nvSpPr>
        <p:spPr bwMode="auto">
          <a:xfrm>
            <a:off x="2518949" y="197540"/>
            <a:ext cx="8520112" cy="6219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1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1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1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1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1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9" name="Content Placeholder 2">
            <a:extLst>
              <a:ext uri="{FF2B5EF4-FFF2-40B4-BE49-F238E27FC236}">
                <a16:creationId xmlns="" xmlns:a16="http://schemas.microsoft.com/office/drawing/2014/main" id="{663841F6-7D75-470D-8CD8-62433915DECA}"/>
              </a:ext>
            </a:extLst>
          </p:cNvPr>
          <p:cNvSpPr txBox="1">
            <a:spLocks/>
          </p:cNvSpPr>
          <p:nvPr/>
        </p:nvSpPr>
        <p:spPr bwMode="auto">
          <a:xfrm>
            <a:off x="2354917" y="710647"/>
            <a:ext cx="9615410" cy="5118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marR="0" lvl="0" indent="-285750" algn="just"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endParaRPr kumimoji="0" lang="en-ZA" altLang="en-US" sz="16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Content Placeholder 2">
            <a:extLst>
              <a:ext uri="{FF2B5EF4-FFF2-40B4-BE49-F238E27FC236}">
                <a16:creationId xmlns="" xmlns:a16="http://schemas.microsoft.com/office/drawing/2014/main" id="{64E25251-3A76-474F-B4A2-455CEACCDE25}"/>
              </a:ext>
            </a:extLst>
          </p:cNvPr>
          <p:cNvSpPr txBox="1">
            <a:spLocks/>
          </p:cNvSpPr>
          <p:nvPr/>
        </p:nvSpPr>
        <p:spPr bwMode="auto">
          <a:xfrm>
            <a:off x="2513171" y="591999"/>
            <a:ext cx="9457155" cy="5118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68288" algn="just">
              <a:lnSpc>
                <a:spcPct val="130000"/>
              </a:lnSpc>
              <a:buSzPct val="104000"/>
              <a:defRPr/>
            </a:pPr>
            <a:endParaRPr lang="en-US" altLang="en-US" sz="1500" dirty="0">
              <a:solidFill>
                <a:prstClr val="black"/>
              </a:solidFill>
              <a:latin typeface="Arial" panose="020B0604020202020204" pitchFamily="34" charset="0"/>
              <a:cs typeface="Arial" panose="020B0604020202020204" pitchFamily="34" charset="0"/>
            </a:endParaRPr>
          </a:p>
          <a:p>
            <a:pPr marL="538163" indent="-269875" algn="just">
              <a:lnSpc>
                <a:spcPct val="130000"/>
              </a:lnSpc>
              <a:buSzPct val="104000"/>
              <a:buFont typeface="Arial" panose="020B0604020202020204" pitchFamily="34" charset="0"/>
              <a:buChar char="•"/>
              <a:defRPr/>
            </a:pPr>
            <a:endParaRPr lang="en-US" altLang="en-US" sz="1500" dirty="0">
              <a:solidFill>
                <a:prstClr val="black"/>
              </a:solidFill>
              <a:latin typeface="Arial" panose="020B0604020202020204" pitchFamily="34" charset="0"/>
              <a:cs typeface="Arial" panose="020B0604020202020204" pitchFamily="34" charset="0"/>
            </a:endParaRPr>
          </a:p>
          <a:p>
            <a:pPr marL="285750" indent="-285750" algn="just">
              <a:lnSpc>
                <a:spcPct val="130000"/>
              </a:lnSpc>
              <a:buSzPct val="104000"/>
              <a:buFont typeface="Arial" panose="020B0604020202020204" pitchFamily="34" charset="0"/>
              <a:buChar char="•"/>
              <a:defRPr/>
            </a:pPr>
            <a:endParaRPr lang="en-US" altLang="en-US" sz="1500" dirty="0">
              <a:solidFill>
                <a:prstClr val="black"/>
              </a:solidFill>
              <a:latin typeface="Arial" panose="020B0604020202020204" pitchFamily="34" charset="0"/>
              <a:cs typeface="Arial" panose="020B0604020202020204" pitchFamily="34" charset="0"/>
            </a:endParaRPr>
          </a:p>
          <a:p>
            <a:pPr marL="285750" indent="-285750" algn="just">
              <a:lnSpc>
                <a:spcPct val="130000"/>
              </a:lnSpc>
              <a:buSzPct val="104000"/>
              <a:buFont typeface="Arial" panose="020B0604020202020204" pitchFamily="34" charset="0"/>
              <a:buChar char="•"/>
              <a:defRPr/>
            </a:pPr>
            <a:endParaRPr lang="en-US" altLang="en-US" sz="1500" dirty="0">
              <a:solidFill>
                <a:prstClr val="black"/>
              </a:solidFill>
              <a:latin typeface="Arial" panose="020B0604020202020204" pitchFamily="34" charset="0"/>
              <a:cs typeface="Arial" panose="020B0604020202020204" pitchFamily="34" charset="0"/>
            </a:endParaRPr>
          </a:p>
          <a:p>
            <a:pPr marL="285750" indent="-285750" algn="just">
              <a:lnSpc>
                <a:spcPct val="130000"/>
              </a:lnSpc>
              <a:buSzPct val="104000"/>
              <a:buFont typeface="Arial" panose="020B0604020202020204" pitchFamily="34" charset="0"/>
              <a:buChar char="•"/>
              <a:defRPr/>
            </a:pPr>
            <a:endParaRPr lang="en-US" altLang="en-US" sz="1500" dirty="0">
              <a:solidFill>
                <a:prstClr val="black"/>
              </a:solidFill>
              <a:latin typeface="Arial" panose="020B0604020202020204" pitchFamily="34" charset="0"/>
              <a:cs typeface="Arial" panose="020B0604020202020204" pitchFamily="34" charset="0"/>
            </a:endParaRPr>
          </a:p>
          <a:p>
            <a:pPr marL="285750" indent="-285750" algn="just">
              <a:lnSpc>
                <a:spcPct val="130000"/>
              </a:lnSpc>
              <a:buSzPct val="104000"/>
              <a:buFont typeface="Arial" panose="020B0604020202020204" pitchFamily="34" charset="0"/>
              <a:buChar char="•"/>
              <a:defRPr/>
            </a:pPr>
            <a:endParaRPr lang="en-US" altLang="en-US" sz="1500" dirty="0">
              <a:solidFill>
                <a:prstClr val="black"/>
              </a:solidFill>
              <a:latin typeface="Arial" panose="020B0604020202020204" pitchFamily="34" charset="0"/>
              <a:cs typeface="Arial" panose="020B0604020202020204" pitchFamily="34" charset="0"/>
            </a:endParaRPr>
          </a:p>
          <a:p>
            <a:pPr algn="just">
              <a:lnSpc>
                <a:spcPct val="130000"/>
              </a:lnSpc>
              <a:buSzPct val="104000"/>
              <a:defRPr/>
            </a:pPr>
            <a:endParaRPr lang="en-ZA" altLang="en-US" sz="1500" dirty="0">
              <a:solidFill>
                <a:prstClr val="black"/>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 xmlns:a16="http://schemas.microsoft.com/office/drawing/2014/main" id="{919DDB49-5CA0-4275-9F08-2C0041135534}"/>
              </a:ext>
            </a:extLst>
          </p:cNvPr>
          <p:cNvSpPr txBox="1">
            <a:spLocks/>
          </p:cNvSpPr>
          <p:nvPr/>
        </p:nvSpPr>
        <p:spPr bwMode="auto">
          <a:xfrm>
            <a:off x="2354917" y="64157"/>
            <a:ext cx="7886700"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2000" b="1" dirty="0">
                <a:latin typeface="Century Gothic" panose="020B0502020202020204" pitchFamily="34" charset="0"/>
                <a:ea typeface="Century Gothic" panose="020B0502020202020204" pitchFamily="34" charset="0"/>
                <a:cs typeface="Century Gothic" panose="020B0502020202020204" pitchFamily="34" charset="0"/>
              </a:rPr>
              <a:t>2021 MTEF – TRANSFER PAYMENTS SCHEDULE - Continued</a:t>
            </a:r>
          </a:p>
        </p:txBody>
      </p:sp>
      <p:graphicFrame>
        <p:nvGraphicFramePr>
          <p:cNvPr id="14" name="Object 1">
            <a:extLst>
              <a:ext uri="{FF2B5EF4-FFF2-40B4-BE49-F238E27FC236}">
                <a16:creationId xmlns="" xmlns:a16="http://schemas.microsoft.com/office/drawing/2014/main" id="{321A7F81-8B5E-40FE-A93A-955EEF7742B3}"/>
              </a:ext>
            </a:extLst>
          </p:cNvPr>
          <p:cNvGraphicFramePr>
            <a:graphicFrameLocks noChangeAspect="1"/>
          </p:cNvGraphicFramePr>
          <p:nvPr>
            <p:extLst>
              <p:ext uri="{D42A27DB-BD31-4B8C-83A1-F6EECF244321}">
                <p14:modId xmlns="" xmlns:p14="http://schemas.microsoft.com/office/powerpoint/2010/main" val="2102763585"/>
              </p:ext>
            </p:extLst>
          </p:nvPr>
        </p:nvGraphicFramePr>
        <p:xfrm>
          <a:off x="2354916" y="473351"/>
          <a:ext cx="9615409" cy="5013325"/>
        </p:xfrm>
        <a:graphic>
          <a:graphicData uri="http://schemas.openxmlformats.org/presentationml/2006/ole">
            <p:oleObj spid="_x0000_s10246" name="Worksheet" r:id="rId9" imgW="8896426" imgH="4343295" progId="Excel.Sheet.12">
              <p:embed/>
            </p:oleObj>
          </a:graphicData>
        </a:graphic>
      </p:graphicFrame>
    </p:spTree>
    <p:extLst>
      <p:ext uri="{BB962C8B-B14F-4D97-AF65-F5344CB8AC3E}">
        <p14:creationId xmlns="" xmlns:p14="http://schemas.microsoft.com/office/powerpoint/2010/main" val="40013250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 name="Straight Connector 9">
            <a:extLst>
              <a:ext uri="{FF2B5EF4-FFF2-40B4-BE49-F238E27FC236}">
                <a16:creationId xmlns=""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 xmlns:a16="http://schemas.microsoft.com/office/drawing/2014/main" id="{DF9096E0-E3D3-42EE-932B-7355552CFAC9}"/>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 xmlns:a16="http://schemas.microsoft.com/office/drawing/2014/main" id="{001A8AD0-93F8-4DC6-A0D3-E11676021466}"/>
              </a:ext>
            </a:extLst>
          </p:cNvPr>
          <p:cNvPicPr>
            <a:picLocks noChangeAspect="1"/>
          </p:cNvPicPr>
          <p:nvPr/>
        </p:nvPicPr>
        <p:blipFill>
          <a:blip r:embed="rId6" cstate="print">
            <a:extLst>
              <a:ext uri="{96DAC541-7B7A-43D3-8B79-37D633B846F1}">
                <asvg:svgBlip xmlns:asvg="http://schemas.microsoft.com/office/drawing/2016/SVG/main" xmlns="" r:embed="rId7"/>
              </a:ext>
            </a:extLst>
          </a:blip>
          <a:stretch>
            <a:fillRect/>
          </a:stretch>
        </p:blipFill>
        <p:spPr>
          <a:xfrm>
            <a:off x="11039061" y="5969956"/>
            <a:ext cx="1031245" cy="1006692"/>
          </a:xfrm>
          <a:prstGeom prst="rect">
            <a:avLst/>
          </a:prstGeom>
        </p:spPr>
      </p:pic>
      <p:sp>
        <p:nvSpPr>
          <p:cNvPr id="7" name="Content Placeholder 2">
            <a:extLst>
              <a:ext uri="{FF2B5EF4-FFF2-40B4-BE49-F238E27FC236}">
                <a16:creationId xmlns="" xmlns:a16="http://schemas.microsoft.com/office/drawing/2014/main" id="{79D2AB16-5614-4172-99CA-96FFDC36F36C}"/>
              </a:ext>
            </a:extLst>
          </p:cNvPr>
          <p:cNvSpPr txBox="1">
            <a:spLocks/>
          </p:cNvSpPr>
          <p:nvPr/>
        </p:nvSpPr>
        <p:spPr bwMode="auto">
          <a:xfrm>
            <a:off x="2518949" y="197540"/>
            <a:ext cx="8520112" cy="6219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1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1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1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1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1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8" name="Title 1">
            <a:extLst>
              <a:ext uri="{FF2B5EF4-FFF2-40B4-BE49-F238E27FC236}">
                <a16:creationId xmlns="" xmlns:a16="http://schemas.microsoft.com/office/drawing/2014/main" id="{46F95DC2-A64C-4260-AF24-795C1AE666BC}"/>
              </a:ext>
            </a:extLst>
          </p:cNvPr>
          <p:cNvSpPr txBox="1">
            <a:spLocks/>
          </p:cNvSpPr>
          <p:nvPr/>
        </p:nvSpPr>
        <p:spPr bwMode="auto">
          <a:xfrm>
            <a:off x="2354917" y="197539"/>
            <a:ext cx="78867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0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9" name="Content Placeholder 2">
            <a:extLst>
              <a:ext uri="{FF2B5EF4-FFF2-40B4-BE49-F238E27FC236}">
                <a16:creationId xmlns="" xmlns:a16="http://schemas.microsoft.com/office/drawing/2014/main" id="{663841F6-7D75-470D-8CD8-62433915DECA}"/>
              </a:ext>
            </a:extLst>
          </p:cNvPr>
          <p:cNvSpPr txBox="1">
            <a:spLocks/>
          </p:cNvSpPr>
          <p:nvPr/>
        </p:nvSpPr>
        <p:spPr bwMode="auto">
          <a:xfrm>
            <a:off x="2354917" y="710647"/>
            <a:ext cx="9615410" cy="5118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marR="0" lvl="0" indent="-285750" algn="just"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endParaRPr kumimoji="0" lang="en-ZA" altLang="en-US" sz="16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itle 1">
            <a:extLst>
              <a:ext uri="{FF2B5EF4-FFF2-40B4-BE49-F238E27FC236}">
                <a16:creationId xmlns="" xmlns:a16="http://schemas.microsoft.com/office/drawing/2014/main" id="{4C07A322-1F3F-421E-BFF6-8E81064F020A}"/>
              </a:ext>
            </a:extLst>
          </p:cNvPr>
          <p:cNvSpPr txBox="1">
            <a:spLocks/>
          </p:cNvSpPr>
          <p:nvPr/>
        </p:nvSpPr>
        <p:spPr bwMode="auto">
          <a:xfrm>
            <a:off x="2518949" y="90382"/>
            <a:ext cx="78867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 typeface="Arial" panose="020B0604020202020204" pitchFamily="34" charset="0"/>
              <a:buNone/>
            </a:pPr>
            <a:r>
              <a:rPr lang="en-US" altLang="en-US" sz="2000" b="1" dirty="0">
                <a:latin typeface="Century Gothic" panose="020B0502020202020204" pitchFamily="34" charset="0"/>
                <a:ea typeface="Century Gothic" panose="020B0502020202020204" pitchFamily="34" charset="0"/>
                <a:cs typeface="Century Gothic" panose="020B0502020202020204" pitchFamily="34" charset="0"/>
              </a:rPr>
              <a:t>OVERVIEW OF MATERIAL ALLOCATION OF THE BUDGET  </a:t>
            </a:r>
          </a:p>
        </p:txBody>
      </p:sp>
      <p:sp>
        <p:nvSpPr>
          <p:cNvPr id="13" name="Content Placeholder 2">
            <a:extLst>
              <a:ext uri="{FF2B5EF4-FFF2-40B4-BE49-F238E27FC236}">
                <a16:creationId xmlns="" xmlns:a16="http://schemas.microsoft.com/office/drawing/2014/main" id="{CD82A3C9-5B78-4856-B576-BC9015BCE939}"/>
              </a:ext>
            </a:extLst>
          </p:cNvPr>
          <p:cNvSpPr txBox="1">
            <a:spLocks/>
          </p:cNvSpPr>
          <p:nvPr/>
        </p:nvSpPr>
        <p:spPr bwMode="auto">
          <a:xfrm>
            <a:off x="2518949" y="669820"/>
            <a:ext cx="9202932" cy="53506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68288" indent="-268288" algn="just">
              <a:lnSpc>
                <a:spcPct val="130000"/>
              </a:lnSpc>
              <a:buSzPct val="104000"/>
              <a:buFont typeface="Arial" panose="020B0604020202020204" pitchFamily="34" charset="0"/>
              <a:buChar char="•"/>
              <a:defRPr/>
            </a:pPr>
            <a:r>
              <a:rPr lang="en-US" sz="1500" dirty="0">
                <a:solidFill>
                  <a:srgbClr val="000000"/>
                </a:solidFill>
                <a:latin typeface="Arial" panose="020B0604020202020204" pitchFamily="34" charset="0"/>
                <a:cs typeface="Arial" panose="020B0604020202020204" pitchFamily="34" charset="0"/>
              </a:rPr>
              <a:t>The energy efficiency and demand-side management (EEDSM) grant will receive R684.2 million over the medium term to </a:t>
            </a:r>
            <a:r>
              <a:rPr lang="en-US" altLang="en-US" sz="1500" dirty="0">
                <a:solidFill>
                  <a:prstClr val="black"/>
                </a:solidFill>
                <a:latin typeface="Arial" panose="020B0604020202020204" pitchFamily="34" charset="0"/>
                <a:cs typeface="Arial" panose="020B0604020202020204" pitchFamily="34" charset="0"/>
              </a:rPr>
              <a:t>enable municipalities to undertake initiatives to upgrade municipal infrastructure to be energy efficient.</a:t>
            </a:r>
          </a:p>
          <a:p>
            <a:pPr marL="268288" indent="-268288" algn="just">
              <a:lnSpc>
                <a:spcPct val="130000"/>
              </a:lnSpc>
              <a:buSzPct val="104000"/>
              <a:buFont typeface="Arial" panose="020B0604020202020204" pitchFamily="34" charset="0"/>
              <a:buChar char="•"/>
              <a:defRPr/>
            </a:pPr>
            <a:r>
              <a:rPr lang="en-US" altLang="en-US" sz="1500" dirty="0">
                <a:solidFill>
                  <a:prstClr val="black"/>
                </a:solidFill>
                <a:latin typeface="Arial" panose="020B0604020202020204" pitchFamily="34" charset="0"/>
                <a:cs typeface="Arial" panose="020B0604020202020204" pitchFamily="34" charset="0"/>
              </a:rPr>
              <a:t>In facilitating the promotion of small scale mining in the country, the IDC as the implementing agent, will receive a total of R81 million over the MTEF period towards the Small Scale Mining.</a:t>
            </a:r>
          </a:p>
          <a:p>
            <a:pPr marL="268288" indent="-268288" algn="just">
              <a:lnSpc>
                <a:spcPct val="130000"/>
              </a:lnSpc>
              <a:buSzPct val="104000"/>
              <a:buFont typeface="Arial" panose="020B0604020202020204" pitchFamily="34" charset="0"/>
              <a:buChar char="•"/>
              <a:defRPr/>
            </a:pPr>
            <a:r>
              <a:rPr lang="en-US" sz="1500" dirty="0">
                <a:solidFill>
                  <a:prstClr val="black"/>
                </a:solidFill>
                <a:latin typeface="Arial" panose="020B0604020202020204" pitchFamily="34" charset="0"/>
                <a:cs typeface="Arial" panose="020B0604020202020204" pitchFamily="34" charset="0"/>
              </a:rPr>
              <a:t>The remaining Transfer payments budget will mainly be paid to multilateral organizations for annual membership fees. </a:t>
            </a:r>
            <a:endParaRPr lang="en-ZA" sz="1500" dirty="0">
              <a:solidFill>
                <a:prstClr val="black"/>
              </a:solidFill>
              <a:latin typeface="Arial" panose="020B0604020202020204" pitchFamily="34" charset="0"/>
              <a:cs typeface="Arial" panose="020B0604020202020204" pitchFamily="34" charset="0"/>
            </a:endParaRPr>
          </a:p>
          <a:p>
            <a:pPr algn="just">
              <a:lnSpc>
                <a:spcPct val="130000"/>
              </a:lnSpc>
              <a:buSzPct val="104000"/>
              <a:defRPr/>
            </a:pPr>
            <a:endParaRPr lang="en-US" altLang="en-US" sz="1500" dirty="0">
              <a:solidFill>
                <a:prstClr val="black"/>
              </a:solidFill>
              <a:latin typeface="Arial" panose="020B0604020202020204" pitchFamily="34" charset="0"/>
              <a:cs typeface="Arial" panose="020B0604020202020204" pitchFamily="34" charset="0"/>
            </a:endParaRPr>
          </a:p>
          <a:p>
            <a:pPr marL="268288" algn="just">
              <a:lnSpc>
                <a:spcPct val="130000"/>
              </a:lnSpc>
              <a:buSzPct val="104000"/>
              <a:defRPr/>
            </a:pPr>
            <a:endParaRPr lang="en-US" altLang="en-US" sz="1500" dirty="0">
              <a:solidFill>
                <a:prstClr val="black"/>
              </a:solidFill>
              <a:latin typeface="Arial" panose="020B0604020202020204" pitchFamily="34" charset="0"/>
              <a:cs typeface="Arial" panose="020B0604020202020204" pitchFamily="34" charset="0"/>
            </a:endParaRPr>
          </a:p>
          <a:p>
            <a:pPr marL="285750" indent="-285750" algn="just">
              <a:lnSpc>
                <a:spcPct val="130000"/>
              </a:lnSpc>
              <a:buSzPct val="104000"/>
              <a:buFont typeface="Arial" panose="020B0604020202020204" pitchFamily="34" charset="0"/>
              <a:buChar char="•"/>
              <a:defRPr/>
            </a:pPr>
            <a:endParaRPr lang="en-US" altLang="en-US" sz="1500" dirty="0">
              <a:solidFill>
                <a:prstClr val="black"/>
              </a:solidFill>
              <a:latin typeface="Arial" panose="020B0604020202020204" pitchFamily="34" charset="0"/>
              <a:cs typeface="Arial" panose="020B0604020202020204" pitchFamily="34" charset="0"/>
            </a:endParaRPr>
          </a:p>
          <a:p>
            <a:pPr marL="285750" indent="-285750" algn="just">
              <a:lnSpc>
                <a:spcPct val="130000"/>
              </a:lnSpc>
              <a:buSzPct val="104000"/>
              <a:buFont typeface="Arial" panose="020B0604020202020204" pitchFamily="34" charset="0"/>
              <a:buChar char="•"/>
              <a:defRPr/>
            </a:pPr>
            <a:endParaRPr lang="en-US" altLang="en-US" sz="1500" dirty="0">
              <a:solidFill>
                <a:prstClr val="black"/>
              </a:solidFill>
              <a:latin typeface="Arial" panose="020B0604020202020204" pitchFamily="34" charset="0"/>
              <a:cs typeface="Arial" panose="020B0604020202020204" pitchFamily="34" charset="0"/>
            </a:endParaRPr>
          </a:p>
          <a:p>
            <a:pPr marL="285750" indent="-285750" algn="just">
              <a:lnSpc>
                <a:spcPct val="130000"/>
              </a:lnSpc>
              <a:buSzPct val="104000"/>
              <a:buFont typeface="Arial" panose="020B0604020202020204" pitchFamily="34" charset="0"/>
              <a:buChar char="•"/>
              <a:defRPr/>
            </a:pPr>
            <a:endParaRPr lang="en-US" altLang="en-US" sz="1500" dirty="0">
              <a:solidFill>
                <a:prstClr val="black"/>
              </a:solidFill>
              <a:latin typeface="Arial" panose="020B0604020202020204" pitchFamily="34" charset="0"/>
              <a:cs typeface="Arial" panose="020B0604020202020204" pitchFamily="34" charset="0"/>
            </a:endParaRPr>
          </a:p>
          <a:p>
            <a:pPr algn="just">
              <a:lnSpc>
                <a:spcPct val="130000"/>
              </a:lnSpc>
              <a:buSzPct val="104000"/>
              <a:defRPr/>
            </a:pPr>
            <a:endParaRPr lang="en-US" altLang="en-US" sz="1500" dirty="0">
              <a:solidFill>
                <a:prstClr val="black"/>
              </a:solidFill>
              <a:latin typeface="Arial" panose="020B0604020202020204" pitchFamily="34" charset="0"/>
              <a:cs typeface="Arial" panose="020B0604020202020204" pitchFamily="34" charset="0"/>
            </a:endParaRPr>
          </a:p>
          <a:p>
            <a:pPr algn="just">
              <a:lnSpc>
                <a:spcPct val="130000"/>
              </a:lnSpc>
              <a:buSzPct val="104000"/>
              <a:defRPr/>
            </a:pPr>
            <a:endParaRPr lang="en-ZA" altLang="en-US" sz="15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3580828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 name="Straight Connector 9">
            <a:extLst>
              <a:ext uri="{FF2B5EF4-FFF2-40B4-BE49-F238E27FC236}">
                <a16:creationId xmlns=""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 xmlns:a16="http://schemas.microsoft.com/office/drawing/2014/main" id="{DF9096E0-E3D3-42EE-932B-7355552CFAC9}"/>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 xmlns:a16="http://schemas.microsoft.com/office/drawing/2014/main" id="{001A8AD0-93F8-4DC6-A0D3-E11676021466}"/>
              </a:ext>
            </a:extLst>
          </p:cNvPr>
          <p:cNvPicPr>
            <a:picLocks noChangeAspect="1"/>
          </p:cNvPicPr>
          <p:nvPr/>
        </p:nvPicPr>
        <p:blipFill>
          <a:blip r:embed="rId6" cstate="print">
            <a:extLst>
              <a:ext uri="{96DAC541-7B7A-43D3-8B79-37D633B846F1}">
                <asvg:svgBlip xmlns:asvg="http://schemas.microsoft.com/office/drawing/2016/SVG/main" xmlns="" r:embed="rId7"/>
              </a:ext>
            </a:extLst>
          </a:blip>
          <a:stretch>
            <a:fillRect/>
          </a:stretch>
        </p:blipFill>
        <p:spPr>
          <a:xfrm>
            <a:off x="11039061" y="5969956"/>
            <a:ext cx="1031245" cy="1006692"/>
          </a:xfrm>
          <a:prstGeom prst="rect">
            <a:avLst/>
          </a:prstGeom>
        </p:spPr>
      </p:pic>
      <p:sp>
        <p:nvSpPr>
          <p:cNvPr id="7" name="Content Placeholder 2">
            <a:extLst>
              <a:ext uri="{FF2B5EF4-FFF2-40B4-BE49-F238E27FC236}">
                <a16:creationId xmlns="" xmlns:a16="http://schemas.microsoft.com/office/drawing/2014/main" id="{79D2AB16-5614-4172-99CA-96FFDC36F36C}"/>
              </a:ext>
            </a:extLst>
          </p:cNvPr>
          <p:cNvSpPr txBox="1">
            <a:spLocks/>
          </p:cNvSpPr>
          <p:nvPr/>
        </p:nvSpPr>
        <p:spPr bwMode="auto">
          <a:xfrm>
            <a:off x="2518949" y="197540"/>
            <a:ext cx="8520112" cy="6219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1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1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1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1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1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8" name="Title 1">
            <a:extLst>
              <a:ext uri="{FF2B5EF4-FFF2-40B4-BE49-F238E27FC236}">
                <a16:creationId xmlns="" xmlns:a16="http://schemas.microsoft.com/office/drawing/2014/main" id="{46F95DC2-A64C-4260-AF24-795C1AE666BC}"/>
              </a:ext>
            </a:extLst>
          </p:cNvPr>
          <p:cNvSpPr txBox="1">
            <a:spLocks/>
          </p:cNvSpPr>
          <p:nvPr/>
        </p:nvSpPr>
        <p:spPr bwMode="auto">
          <a:xfrm>
            <a:off x="2354917" y="197539"/>
            <a:ext cx="78867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0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9" name="Content Placeholder 2">
            <a:extLst>
              <a:ext uri="{FF2B5EF4-FFF2-40B4-BE49-F238E27FC236}">
                <a16:creationId xmlns="" xmlns:a16="http://schemas.microsoft.com/office/drawing/2014/main" id="{663841F6-7D75-470D-8CD8-62433915DECA}"/>
              </a:ext>
            </a:extLst>
          </p:cNvPr>
          <p:cNvSpPr txBox="1">
            <a:spLocks/>
          </p:cNvSpPr>
          <p:nvPr/>
        </p:nvSpPr>
        <p:spPr bwMode="auto">
          <a:xfrm>
            <a:off x="2354917" y="710647"/>
            <a:ext cx="9615410" cy="5118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marR="0" lvl="0" indent="-285750" algn="just"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endParaRPr kumimoji="0" lang="en-ZA" altLang="en-US" sz="16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itle 1">
            <a:extLst>
              <a:ext uri="{FF2B5EF4-FFF2-40B4-BE49-F238E27FC236}">
                <a16:creationId xmlns="" xmlns:a16="http://schemas.microsoft.com/office/drawing/2014/main" id="{4C07A322-1F3F-421E-BFF6-8E81064F020A}"/>
              </a:ext>
            </a:extLst>
          </p:cNvPr>
          <p:cNvSpPr txBox="1">
            <a:spLocks/>
          </p:cNvSpPr>
          <p:nvPr/>
        </p:nvSpPr>
        <p:spPr bwMode="auto">
          <a:xfrm>
            <a:off x="2518949" y="90382"/>
            <a:ext cx="78867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 typeface="Arial" panose="020B0604020202020204" pitchFamily="34" charset="0"/>
              <a:buNone/>
            </a:pPr>
            <a:endParaRPr lang="en-US" altLang="en-US" sz="2000" b="1" dirty="0">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14" name="Title 1">
            <a:extLst>
              <a:ext uri="{FF2B5EF4-FFF2-40B4-BE49-F238E27FC236}">
                <a16:creationId xmlns="" xmlns:a16="http://schemas.microsoft.com/office/drawing/2014/main" id="{F9EAEB95-5473-4E2A-8DEA-1EE16E3C442E}"/>
              </a:ext>
            </a:extLst>
          </p:cNvPr>
          <p:cNvSpPr txBox="1">
            <a:spLocks/>
          </p:cNvSpPr>
          <p:nvPr/>
        </p:nvSpPr>
        <p:spPr bwMode="auto">
          <a:xfrm>
            <a:off x="2354917" y="208479"/>
            <a:ext cx="8416925" cy="38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defRPr/>
            </a:pPr>
            <a:r>
              <a:rPr lang="en-US" altLang="en-US" sz="1650" b="1" dirty="0">
                <a:latin typeface="Century Gothic" panose="020B0502020202020204" pitchFamily="34" charset="0"/>
                <a:ea typeface="Century Gothic" panose="020B0502020202020204" pitchFamily="34" charset="0"/>
                <a:cs typeface="Century Gothic" panose="020B0502020202020204" pitchFamily="34" charset="0"/>
              </a:rPr>
              <a:t>2021/22 FY– ALLOCATIONS PER PROGRAMME AND ECONOMIC CLASSIFICATION </a:t>
            </a:r>
            <a:r>
              <a:rPr lang="en-US" altLang="en-US" sz="1600" b="1" dirty="0">
                <a:latin typeface="Century Gothic" panose="020B0502020202020204" pitchFamily="34" charset="0"/>
                <a:ea typeface="Century Gothic" panose="020B0502020202020204" pitchFamily="34" charset="0"/>
                <a:cs typeface="Century Gothic" panose="020B0502020202020204" pitchFamily="34" charset="0"/>
              </a:rPr>
              <a:t/>
            </a:r>
            <a:br>
              <a:rPr lang="en-US" altLang="en-US" sz="1600" b="1" dirty="0">
                <a:latin typeface="Century Gothic" panose="020B0502020202020204" pitchFamily="34" charset="0"/>
                <a:ea typeface="Century Gothic" panose="020B0502020202020204" pitchFamily="34" charset="0"/>
                <a:cs typeface="Century Gothic" panose="020B0502020202020204" pitchFamily="34" charset="0"/>
              </a:rPr>
            </a:br>
            <a:endParaRPr lang="en-US" altLang="en-US" sz="1600" dirty="0">
              <a:latin typeface="Century Gothic" panose="020B0502020202020204" pitchFamily="34" charset="0"/>
              <a:ea typeface="Century Gothic" panose="020B0502020202020204" pitchFamily="34" charset="0"/>
              <a:cs typeface="Century Gothic" panose="020B0502020202020204" pitchFamily="34" charset="0"/>
            </a:endParaRPr>
          </a:p>
        </p:txBody>
      </p:sp>
      <p:graphicFrame>
        <p:nvGraphicFramePr>
          <p:cNvPr id="16" name="Table 15">
            <a:extLst>
              <a:ext uri="{FF2B5EF4-FFF2-40B4-BE49-F238E27FC236}">
                <a16:creationId xmlns="" xmlns:a16="http://schemas.microsoft.com/office/drawing/2014/main" id="{DA55DB28-2B89-49C8-8BFE-8F3CCE5B33CD}"/>
              </a:ext>
            </a:extLst>
          </p:cNvPr>
          <p:cNvGraphicFramePr>
            <a:graphicFrameLocks noGrp="1"/>
          </p:cNvGraphicFramePr>
          <p:nvPr>
            <p:extLst>
              <p:ext uri="{D42A27DB-BD31-4B8C-83A1-F6EECF244321}">
                <p14:modId xmlns="" xmlns:p14="http://schemas.microsoft.com/office/powerpoint/2010/main" val="11652539"/>
              </p:ext>
            </p:extLst>
          </p:nvPr>
        </p:nvGraphicFramePr>
        <p:xfrm>
          <a:off x="2354916" y="680759"/>
          <a:ext cx="9510352" cy="5262808"/>
        </p:xfrm>
        <a:graphic>
          <a:graphicData uri="http://schemas.openxmlformats.org/drawingml/2006/table">
            <a:tbl>
              <a:tblPr/>
              <a:tblGrid>
                <a:gridCol w="2987520">
                  <a:extLst>
                    <a:ext uri="{9D8B030D-6E8A-4147-A177-3AD203B41FA5}">
                      <a16:colId xmlns="" xmlns:a16="http://schemas.microsoft.com/office/drawing/2014/main" val="20000"/>
                    </a:ext>
                  </a:extLst>
                </a:gridCol>
                <a:gridCol w="1557881">
                  <a:extLst>
                    <a:ext uri="{9D8B030D-6E8A-4147-A177-3AD203B41FA5}">
                      <a16:colId xmlns="" xmlns:a16="http://schemas.microsoft.com/office/drawing/2014/main" val="20001"/>
                    </a:ext>
                  </a:extLst>
                </a:gridCol>
                <a:gridCol w="1152578">
                  <a:extLst>
                    <a:ext uri="{9D8B030D-6E8A-4147-A177-3AD203B41FA5}">
                      <a16:colId xmlns="" xmlns:a16="http://schemas.microsoft.com/office/drawing/2014/main" val="20002"/>
                    </a:ext>
                  </a:extLst>
                </a:gridCol>
                <a:gridCol w="1291901">
                  <a:extLst>
                    <a:ext uri="{9D8B030D-6E8A-4147-A177-3AD203B41FA5}">
                      <a16:colId xmlns="" xmlns:a16="http://schemas.microsoft.com/office/drawing/2014/main" val="20003"/>
                    </a:ext>
                  </a:extLst>
                </a:gridCol>
                <a:gridCol w="1165244">
                  <a:extLst>
                    <a:ext uri="{9D8B030D-6E8A-4147-A177-3AD203B41FA5}">
                      <a16:colId xmlns="" xmlns:a16="http://schemas.microsoft.com/office/drawing/2014/main" val="20004"/>
                    </a:ext>
                  </a:extLst>
                </a:gridCol>
                <a:gridCol w="1355228">
                  <a:extLst>
                    <a:ext uri="{9D8B030D-6E8A-4147-A177-3AD203B41FA5}">
                      <a16:colId xmlns="" xmlns:a16="http://schemas.microsoft.com/office/drawing/2014/main" val="20005"/>
                    </a:ext>
                  </a:extLst>
                </a:gridCol>
              </a:tblGrid>
              <a:tr h="304982">
                <a:tc row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ZA" sz="1300" b="1" i="0" u="none" strike="noStrike" dirty="0">
                          <a:solidFill>
                            <a:srgbClr val="FFFFFF"/>
                          </a:solidFill>
                          <a:effectLst/>
                          <a:latin typeface="Century Gothic" panose="020B0502020202020204" pitchFamily="34" charset="0"/>
                        </a:rPr>
                        <a:t>Programme Name</a:t>
                      </a:r>
                    </a:p>
                  </a:txBody>
                  <a:tcPr marL="8159" marR="8159" marT="8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5D28"/>
                    </a:solidFill>
                  </a:tcPr>
                </a:tc>
                <a:tc gridSpan="5">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ZA" sz="1300" b="1" i="0" u="none" strike="noStrike" dirty="0">
                          <a:solidFill>
                            <a:srgbClr val="FFFFFF"/>
                          </a:solidFill>
                          <a:effectLst/>
                          <a:latin typeface="Arial" panose="020B0604020202020204" pitchFamily="34" charset="0"/>
                        </a:rPr>
                        <a:t>2021/22</a:t>
                      </a:r>
                    </a:p>
                  </a:txBody>
                  <a:tcPr marL="8159" marR="8159" marT="816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6933C"/>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597897">
                <a:tc vMerge="1">
                  <a:txBody>
                    <a:bodyPr/>
                    <a:lstStyle/>
                    <a:p>
                      <a:endParaRPr lang="en-ZA"/>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ZA" sz="1300" b="1" i="0" u="none" strike="noStrike" dirty="0">
                          <a:solidFill>
                            <a:srgbClr val="FFFFFF"/>
                          </a:solidFill>
                          <a:effectLst/>
                          <a:latin typeface="Century Gothic" panose="020B0502020202020204" pitchFamily="34" charset="0"/>
                        </a:rPr>
                        <a:t>Compensation of Employees</a:t>
                      </a:r>
                    </a:p>
                  </a:txBody>
                  <a:tcPr marL="8159" marR="8159" marT="8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5D28"/>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ZA" sz="1300" b="1" i="0" u="none" strike="noStrike" dirty="0">
                          <a:solidFill>
                            <a:srgbClr val="FFFFFF"/>
                          </a:solidFill>
                          <a:effectLst/>
                          <a:latin typeface="Century Gothic" panose="020B0502020202020204" pitchFamily="34" charset="0"/>
                        </a:rPr>
                        <a:t>Goods &amp; Services</a:t>
                      </a:r>
                    </a:p>
                  </a:txBody>
                  <a:tcPr marL="8159" marR="8159" marT="8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5D28"/>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ZA" sz="1300" b="1" i="0" u="none" strike="noStrike" dirty="0">
                          <a:solidFill>
                            <a:srgbClr val="FFFFFF"/>
                          </a:solidFill>
                          <a:effectLst/>
                          <a:latin typeface="Century Gothic" panose="020B0502020202020204" pitchFamily="34" charset="0"/>
                        </a:rPr>
                        <a:t>Transfers &amp; Subsidies</a:t>
                      </a:r>
                    </a:p>
                  </a:txBody>
                  <a:tcPr marL="8159" marR="8159" marT="8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5D28"/>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ZA" sz="1300" b="1" i="0" u="none" strike="noStrike" dirty="0">
                          <a:solidFill>
                            <a:srgbClr val="FFFFFF"/>
                          </a:solidFill>
                          <a:effectLst/>
                          <a:latin typeface="Century Gothic" panose="020B0502020202020204" pitchFamily="34" charset="0"/>
                        </a:rPr>
                        <a:t>Capital Assets</a:t>
                      </a:r>
                    </a:p>
                  </a:txBody>
                  <a:tcPr marL="8159" marR="8159" marT="8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5D28"/>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ZA" sz="1300" b="1" i="0" u="none" strike="noStrike" dirty="0">
                          <a:solidFill>
                            <a:srgbClr val="FFFFFF"/>
                          </a:solidFill>
                          <a:effectLst/>
                          <a:latin typeface="Century Gothic" panose="020B0502020202020204" pitchFamily="34" charset="0"/>
                        </a:rPr>
                        <a:t>TOTAL</a:t>
                      </a:r>
                    </a:p>
                  </a:txBody>
                  <a:tcPr marL="8159" marR="8159" marT="8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5D28"/>
                    </a:solidFill>
                  </a:tcPr>
                </a:tc>
                <a:extLst>
                  <a:ext uri="{0D108BD9-81ED-4DB2-BD59-A6C34878D82A}">
                    <a16:rowId xmlns="" xmlns:a16="http://schemas.microsoft.com/office/drawing/2014/main" val="10001"/>
                  </a:ext>
                </a:extLst>
              </a:tr>
              <a:tr h="605411">
                <a:tc vMerge="1">
                  <a:txBody>
                    <a:bodyPr/>
                    <a:lstStyle/>
                    <a:p>
                      <a:endParaRPr lang="en-ZA"/>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ZA" sz="1300" b="1" i="0" u="none" strike="noStrike" dirty="0">
                          <a:solidFill>
                            <a:srgbClr val="000000"/>
                          </a:solidFill>
                          <a:effectLst/>
                          <a:latin typeface="Century Gothic" panose="020B0502020202020204" pitchFamily="34" charset="0"/>
                        </a:rPr>
                        <a:t> R’000 </a:t>
                      </a:r>
                    </a:p>
                  </a:txBody>
                  <a:tcPr marL="8159" marR="8159" marT="8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D79B"/>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ZA" sz="1300" b="1" i="0" u="none" strike="noStrike" dirty="0">
                          <a:solidFill>
                            <a:srgbClr val="000000"/>
                          </a:solidFill>
                          <a:effectLst/>
                          <a:latin typeface="Century Gothic" panose="020B0502020202020204" pitchFamily="34" charset="0"/>
                        </a:rPr>
                        <a:t> R’000 </a:t>
                      </a:r>
                    </a:p>
                  </a:txBody>
                  <a:tcPr marL="8159" marR="8159" marT="8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D79B"/>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ZA" sz="1300" b="1" i="0" u="none" strike="noStrike" dirty="0">
                          <a:solidFill>
                            <a:srgbClr val="000000"/>
                          </a:solidFill>
                          <a:effectLst/>
                          <a:latin typeface="Century Gothic" panose="020B0502020202020204" pitchFamily="34" charset="0"/>
                        </a:rPr>
                        <a:t> R’000 </a:t>
                      </a:r>
                    </a:p>
                  </a:txBody>
                  <a:tcPr marL="8159" marR="8159" marT="8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D79B"/>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ZA" sz="1300" b="1" i="0" u="none" strike="noStrike" dirty="0">
                          <a:solidFill>
                            <a:srgbClr val="000000"/>
                          </a:solidFill>
                          <a:effectLst/>
                          <a:latin typeface="Century Gothic" panose="020B0502020202020204" pitchFamily="34" charset="0"/>
                        </a:rPr>
                        <a:t> R’000 </a:t>
                      </a:r>
                    </a:p>
                  </a:txBody>
                  <a:tcPr marL="8159" marR="8159" marT="8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D79B"/>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ZA" sz="1300" b="0" i="0" u="none" strike="noStrike" dirty="0">
                          <a:solidFill>
                            <a:srgbClr val="000000"/>
                          </a:solidFill>
                          <a:effectLst/>
                          <a:latin typeface="Century Gothic" panose="020B0502020202020204" pitchFamily="34" charset="0"/>
                        </a:rPr>
                        <a:t> </a:t>
                      </a:r>
                    </a:p>
                    <a:p>
                      <a:pPr marL="0" marR="0" lvl="0" indent="0" algn="ctr" defTabSz="914400" rtl="0" eaLnBrk="1" fontAlgn="ctr" latinLnBrk="0" hangingPunct="1">
                        <a:lnSpc>
                          <a:spcPct val="100000"/>
                        </a:lnSpc>
                        <a:spcBef>
                          <a:spcPts val="0"/>
                        </a:spcBef>
                        <a:spcAft>
                          <a:spcPts val="0"/>
                        </a:spcAft>
                        <a:buClrTx/>
                        <a:buSzTx/>
                        <a:buFontTx/>
                        <a:buNone/>
                        <a:tabLst/>
                        <a:defRPr/>
                      </a:pPr>
                      <a:r>
                        <a:rPr lang="en-ZA" sz="1300" b="1" i="0" u="none" strike="noStrike" dirty="0">
                          <a:solidFill>
                            <a:srgbClr val="000000"/>
                          </a:solidFill>
                          <a:effectLst/>
                          <a:latin typeface="Century Gothic" panose="020B0502020202020204" pitchFamily="34" charset="0"/>
                        </a:rPr>
                        <a:t> R’000 </a:t>
                      </a:r>
                    </a:p>
                    <a:p>
                      <a:pPr algn="ctr" fontAlgn="ctr"/>
                      <a:endParaRPr lang="en-ZA" sz="1300" b="0" i="0" u="none" strike="noStrike" dirty="0">
                        <a:solidFill>
                          <a:srgbClr val="000000"/>
                        </a:solidFill>
                        <a:effectLst/>
                        <a:latin typeface="Century Gothic" panose="020B0502020202020204" pitchFamily="34" charset="0"/>
                      </a:endParaRPr>
                    </a:p>
                  </a:txBody>
                  <a:tcPr marL="8159" marR="8159" marT="8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D79B"/>
                    </a:solidFill>
                  </a:tcPr>
                </a:tc>
                <a:extLst>
                  <a:ext uri="{0D108BD9-81ED-4DB2-BD59-A6C34878D82A}">
                    <a16:rowId xmlns="" xmlns:a16="http://schemas.microsoft.com/office/drawing/2014/main" val="10002"/>
                  </a:ext>
                </a:extLst>
              </a:tr>
              <a:tr h="46005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ZA" sz="1300" b="0" i="0" u="none" strike="noStrike" dirty="0">
                          <a:solidFill>
                            <a:srgbClr val="000000"/>
                          </a:solidFill>
                          <a:effectLst/>
                          <a:latin typeface="Century Gothic" panose="020B0502020202020204" pitchFamily="34" charset="0"/>
                        </a:rPr>
                        <a:t>Administration</a:t>
                      </a:r>
                    </a:p>
                  </a:txBody>
                  <a:tcPr marL="8159" marR="8159" marT="8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300" b="0" i="0" u="none" strike="noStrike" dirty="0">
                          <a:solidFill>
                            <a:srgbClr val="000000"/>
                          </a:solidFill>
                          <a:effectLst/>
                          <a:latin typeface="Century Gothic" panose="020B0502020202020204" pitchFamily="34" charset="0"/>
                        </a:rPr>
                        <a:t>            327,769 </a:t>
                      </a:r>
                    </a:p>
                  </a:txBody>
                  <a:tcPr marL="8159" marR="8159" marT="8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300" b="0" i="0" u="none" strike="noStrike" dirty="0">
                          <a:solidFill>
                            <a:srgbClr val="000000"/>
                          </a:solidFill>
                          <a:effectLst/>
                          <a:latin typeface="Century Gothic" panose="020B0502020202020204" pitchFamily="34" charset="0"/>
                        </a:rPr>
                        <a:t>    274,079 </a:t>
                      </a:r>
                    </a:p>
                  </a:txBody>
                  <a:tcPr marL="8159" marR="8159" marT="8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300" b="0" i="0" u="none" strike="noStrike" dirty="0">
                          <a:solidFill>
                            <a:srgbClr val="000000"/>
                          </a:solidFill>
                          <a:effectLst/>
                          <a:latin typeface="Century Gothic" panose="020B0502020202020204" pitchFamily="34" charset="0"/>
                        </a:rPr>
                        <a:t>               3,551 </a:t>
                      </a:r>
                    </a:p>
                  </a:txBody>
                  <a:tcPr marL="8159" marR="8159" marT="8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300" b="0" i="0" u="none" strike="noStrike" dirty="0">
                          <a:solidFill>
                            <a:srgbClr val="000000"/>
                          </a:solidFill>
                          <a:effectLst/>
                          <a:latin typeface="Century Gothic" panose="020B0502020202020204" pitchFamily="34" charset="0"/>
                        </a:rPr>
                        <a:t>       18,369 </a:t>
                      </a:r>
                    </a:p>
                  </a:txBody>
                  <a:tcPr marL="8159" marR="8159" marT="8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300" b="0" i="0" u="none" strike="noStrike" dirty="0">
                          <a:solidFill>
                            <a:srgbClr val="000000"/>
                          </a:solidFill>
                          <a:effectLst/>
                          <a:latin typeface="Century Gothic" panose="020B0502020202020204" pitchFamily="34" charset="0"/>
                        </a:rPr>
                        <a:t>            623,768 </a:t>
                      </a:r>
                    </a:p>
                  </a:txBody>
                  <a:tcPr marL="8159" marR="8159" marT="8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59789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ZA" sz="1300" b="0" i="0" u="none" strike="noStrike" dirty="0">
                          <a:solidFill>
                            <a:srgbClr val="000000"/>
                          </a:solidFill>
                          <a:effectLst/>
                          <a:latin typeface="Century Gothic" panose="020B0502020202020204" pitchFamily="34" charset="0"/>
                        </a:rPr>
                        <a:t>Minerals and Petroleum Regulation</a:t>
                      </a:r>
                    </a:p>
                  </a:txBody>
                  <a:tcPr marL="8159" marR="8159" marT="8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300" b="0" i="0" u="none" strike="noStrike" dirty="0">
                          <a:solidFill>
                            <a:srgbClr val="000000"/>
                          </a:solidFill>
                          <a:effectLst/>
                          <a:latin typeface="Century Gothic" panose="020B0502020202020204" pitchFamily="34" charset="0"/>
                        </a:rPr>
                        <a:t>            278,846 </a:t>
                      </a:r>
                    </a:p>
                  </a:txBody>
                  <a:tcPr marL="8159" marR="8159" marT="8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300" b="0" i="0" u="none" strike="noStrike" dirty="0">
                          <a:solidFill>
                            <a:srgbClr val="000000"/>
                          </a:solidFill>
                          <a:effectLst/>
                          <a:latin typeface="Century Gothic" panose="020B0502020202020204" pitchFamily="34" charset="0"/>
                        </a:rPr>
                        <a:t>     62,305 </a:t>
                      </a:r>
                    </a:p>
                  </a:txBody>
                  <a:tcPr marL="8159" marR="8159" marT="8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300" b="0" i="0" u="none" strike="noStrike" dirty="0">
                          <a:solidFill>
                            <a:srgbClr val="000000"/>
                          </a:solidFill>
                          <a:effectLst/>
                          <a:latin typeface="Century Gothic" panose="020B0502020202020204" pitchFamily="34" charset="0"/>
                        </a:rPr>
                        <a:t>  201,564 </a:t>
                      </a:r>
                    </a:p>
                  </a:txBody>
                  <a:tcPr marL="8159" marR="8159" marT="8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300" b="0" i="0" u="none" strike="noStrike" dirty="0">
                          <a:solidFill>
                            <a:srgbClr val="000000"/>
                          </a:solidFill>
                          <a:effectLst/>
                          <a:latin typeface="Century Gothic" panose="020B0502020202020204" pitchFamily="34" charset="0"/>
                        </a:rPr>
                        <a:t>        47 </a:t>
                      </a:r>
                    </a:p>
                  </a:txBody>
                  <a:tcPr marL="8159" marR="8159" marT="8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300" b="0" i="0" u="none" strike="noStrike" dirty="0">
                          <a:solidFill>
                            <a:srgbClr val="000000"/>
                          </a:solidFill>
                          <a:effectLst/>
                          <a:latin typeface="Century Gothic" panose="020B0502020202020204" pitchFamily="34" charset="0"/>
                        </a:rPr>
                        <a:t>            542,762 </a:t>
                      </a:r>
                    </a:p>
                  </a:txBody>
                  <a:tcPr marL="8159" marR="8159" marT="8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BF1DE"/>
                    </a:solidFill>
                  </a:tcPr>
                </a:tc>
                <a:extLst>
                  <a:ext uri="{0D108BD9-81ED-4DB2-BD59-A6C34878D82A}">
                    <a16:rowId xmlns="" xmlns:a16="http://schemas.microsoft.com/office/drawing/2014/main" val="10004"/>
                  </a:ext>
                </a:extLst>
              </a:tr>
              <a:tr h="59789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US" sz="1300" b="0" i="0" u="none" strike="noStrike" dirty="0">
                          <a:solidFill>
                            <a:srgbClr val="000000"/>
                          </a:solidFill>
                          <a:effectLst/>
                          <a:latin typeface="Century Gothic" panose="020B0502020202020204" pitchFamily="34" charset="0"/>
                        </a:rPr>
                        <a:t>Mining, Minerals and Energy Policy Development</a:t>
                      </a:r>
                    </a:p>
                  </a:txBody>
                  <a:tcPr marL="8159" marR="8159" marT="8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300" b="0" i="0" u="none" strike="noStrike" dirty="0">
                          <a:solidFill>
                            <a:srgbClr val="000000"/>
                          </a:solidFill>
                          <a:effectLst/>
                          <a:latin typeface="Century Gothic" panose="020B0502020202020204" pitchFamily="34" charset="0"/>
                        </a:rPr>
                        <a:t>            106,245 </a:t>
                      </a:r>
                    </a:p>
                  </a:txBody>
                  <a:tcPr marL="8159" marR="8159" marT="8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300" b="0" i="0" u="none" strike="noStrike" dirty="0">
                          <a:solidFill>
                            <a:srgbClr val="000000"/>
                          </a:solidFill>
                          <a:effectLst/>
                          <a:latin typeface="Century Gothic" panose="020B0502020202020204" pitchFamily="34" charset="0"/>
                        </a:rPr>
                        <a:t>  54,257 </a:t>
                      </a:r>
                    </a:p>
                  </a:txBody>
                  <a:tcPr marL="8159" marR="8159" marT="8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300" b="0" i="0" u="none" strike="noStrike" dirty="0">
                          <a:solidFill>
                            <a:srgbClr val="000000"/>
                          </a:solidFill>
                          <a:effectLst/>
                          <a:latin typeface="Century Gothic" panose="020B0502020202020204" pitchFamily="34" charset="0"/>
                        </a:rPr>
                        <a:t>    673,960 </a:t>
                      </a:r>
                    </a:p>
                  </a:txBody>
                  <a:tcPr marL="8159" marR="8159" marT="8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300" b="0" i="0" u="none" strike="noStrike" dirty="0">
                          <a:solidFill>
                            <a:srgbClr val="000000"/>
                          </a:solidFill>
                          <a:effectLst/>
                          <a:latin typeface="Century Gothic" panose="020B0502020202020204" pitchFamily="34" charset="0"/>
                        </a:rPr>
                        <a:t>      104 </a:t>
                      </a:r>
                    </a:p>
                  </a:txBody>
                  <a:tcPr marL="8159" marR="8159" marT="8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300" b="0" i="0" u="none" strike="noStrike" dirty="0">
                          <a:solidFill>
                            <a:srgbClr val="000000"/>
                          </a:solidFill>
                          <a:effectLst/>
                          <a:latin typeface="Century Gothic" panose="020B0502020202020204" pitchFamily="34" charset="0"/>
                        </a:rPr>
                        <a:t>            834,566 </a:t>
                      </a:r>
                    </a:p>
                  </a:txBody>
                  <a:tcPr marL="8159" marR="8159" marT="8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59789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US" sz="1300" b="0" i="0" u="none" strike="noStrike" dirty="0">
                          <a:solidFill>
                            <a:srgbClr val="000000"/>
                          </a:solidFill>
                          <a:effectLst/>
                          <a:latin typeface="Century Gothic" panose="020B0502020202020204" pitchFamily="34" charset="0"/>
                        </a:rPr>
                        <a:t>Mine Health and Safety Inspectorate</a:t>
                      </a:r>
                    </a:p>
                  </a:txBody>
                  <a:tcPr marL="8159" marR="8159" marT="8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300" b="0" i="0" u="none" strike="noStrike" dirty="0">
                          <a:solidFill>
                            <a:srgbClr val="000000"/>
                          </a:solidFill>
                          <a:effectLst/>
                          <a:latin typeface="Century Gothic" panose="020B0502020202020204" pitchFamily="34" charset="0"/>
                        </a:rPr>
                        <a:t>            194,995 </a:t>
                      </a:r>
                    </a:p>
                  </a:txBody>
                  <a:tcPr marL="8159" marR="8159" marT="8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300" b="0" i="0" u="none" strike="noStrike" dirty="0">
                          <a:solidFill>
                            <a:srgbClr val="000000"/>
                          </a:solidFill>
                          <a:effectLst/>
                          <a:latin typeface="Century Gothic" panose="020B0502020202020204" pitchFamily="34" charset="0"/>
                        </a:rPr>
                        <a:t>  35,084 </a:t>
                      </a:r>
                    </a:p>
                  </a:txBody>
                  <a:tcPr marL="8159" marR="8159" marT="8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300" b="0" i="0" u="none" strike="noStrike" dirty="0">
                          <a:solidFill>
                            <a:srgbClr val="000000"/>
                          </a:solidFill>
                          <a:effectLst/>
                          <a:latin typeface="Century Gothic" panose="020B0502020202020204" pitchFamily="34" charset="0"/>
                        </a:rPr>
                        <a:t>               6,732 </a:t>
                      </a:r>
                    </a:p>
                  </a:txBody>
                  <a:tcPr marL="8159" marR="8159" marT="8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300" b="0" i="0" u="none" strike="noStrike" dirty="0">
                          <a:solidFill>
                            <a:srgbClr val="000000"/>
                          </a:solidFill>
                          <a:effectLst/>
                          <a:latin typeface="Century Gothic" panose="020B0502020202020204" pitchFamily="34" charset="0"/>
                        </a:rPr>
                        <a:t>      857 </a:t>
                      </a:r>
                    </a:p>
                  </a:txBody>
                  <a:tcPr marL="8159" marR="8159" marT="8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300" b="0" i="0" u="none" strike="noStrike" dirty="0">
                          <a:solidFill>
                            <a:srgbClr val="000000"/>
                          </a:solidFill>
                          <a:effectLst/>
                          <a:latin typeface="Century Gothic" panose="020B0502020202020204" pitchFamily="34" charset="0"/>
                        </a:rPr>
                        <a:t>            237,668 </a:t>
                      </a:r>
                    </a:p>
                  </a:txBody>
                  <a:tcPr marL="8159" marR="8159" marT="8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BF1DE"/>
                    </a:solidFill>
                  </a:tcPr>
                </a:tc>
                <a:extLst>
                  <a:ext uri="{0D108BD9-81ED-4DB2-BD59-A6C34878D82A}">
                    <a16:rowId xmlns="" xmlns:a16="http://schemas.microsoft.com/office/drawing/2014/main" val="10006"/>
                  </a:ext>
                </a:extLst>
              </a:tr>
              <a:tr h="59789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US" sz="1300" b="0" i="0" u="none" strike="noStrike" dirty="0">
                          <a:solidFill>
                            <a:srgbClr val="000000"/>
                          </a:solidFill>
                          <a:effectLst/>
                          <a:latin typeface="Century Gothic" panose="020B0502020202020204" pitchFamily="34" charset="0"/>
                        </a:rPr>
                        <a:t>Mineral and Energy Resources Programmes and Projects</a:t>
                      </a:r>
                    </a:p>
                  </a:txBody>
                  <a:tcPr marL="8159" marR="8159" marT="8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300" b="0" i="0" u="none" strike="noStrike" dirty="0">
                          <a:solidFill>
                            <a:srgbClr val="000000"/>
                          </a:solidFill>
                          <a:effectLst/>
                          <a:latin typeface="Century Gothic" panose="020B0502020202020204" pitchFamily="34" charset="0"/>
                        </a:rPr>
                        <a:t>            101,235 </a:t>
                      </a:r>
                    </a:p>
                  </a:txBody>
                  <a:tcPr marL="8159" marR="8159" marT="8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300" b="0" i="0" u="none" strike="noStrike" dirty="0">
                          <a:solidFill>
                            <a:srgbClr val="000000"/>
                          </a:solidFill>
                          <a:effectLst/>
                          <a:latin typeface="Century Gothic" panose="020B0502020202020204" pitchFamily="34" charset="0"/>
                        </a:rPr>
                        <a:t>   194,628 </a:t>
                      </a:r>
                    </a:p>
                  </a:txBody>
                  <a:tcPr marL="8159" marR="8159" marT="8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300" b="0" i="0" u="none" strike="noStrike" dirty="0">
                          <a:solidFill>
                            <a:srgbClr val="000000"/>
                          </a:solidFill>
                          <a:effectLst/>
                          <a:latin typeface="Century Gothic" panose="020B0502020202020204" pitchFamily="34" charset="0"/>
                        </a:rPr>
                        <a:t>    5,534,856 </a:t>
                      </a:r>
                    </a:p>
                  </a:txBody>
                  <a:tcPr marL="8159" marR="8159" marT="8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300" b="0" i="0" u="none" strike="noStrike" dirty="0">
                          <a:solidFill>
                            <a:srgbClr val="000000"/>
                          </a:solidFill>
                          <a:effectLst/>
                          <a:latin typeface="Century Gothic" panose="020B0502020202020204" pitchFamily="34" charset="0"/>
                        </a:rPr>
                        <a:t>        87 </a:t>
                      </a:r>
                    </a:p>
                  </a:txBody>
                  <a:tcPr marL="8159" marR="8159" marT="8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300" b="0" i="0" u="none" strike="noStrike" dirty="0">
                          <a:solidFill>
                            <a:srgbClr val="000000"/>
                          </a:solidFill>
                          <a:effectLst/>
                          <a:latin typeface="Century Gothic" panose="020B0502020202020204" pitchFamily="34" charset="0"/>
                        </a:rPr>
                        <a:t>         5,830,806 </a:t>
                      </a:r>
                    </a:p>
                  </a:txBody>
                  <a:tcPr marL="8159" marR="8159" marT="8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59789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US" sz="1300" b="0" i="0" u="none" strike="noStrike" dirty="0">
                          <a:solidFill>
                            <a:srgbClr val="000000"/>
                          </a:solidFill>
                          <a:effectLst/>
                          <a:latin typeface="Century Gothic" panose="020B0502020202020204" pitchFamily="34" charset="0"/>
                        </a:rPr>
                        <a:t>Nuclear Energy Regulation and Management</a:t>
                      </a:r>
                    </a:p>
                  </a:txBody>
                  <a:tcPr marL="8159" marR="8159" marT="8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300" b="0" i="0" u="none" strike="noStrike" dirty="0">
                          <a:solidFill>
                            <a:srgbClr val="000000"/>
                          </a:solidFill>
                          <a:effectLst/>
                          <a:latin typeface="Century Gothic" panose="020B0502020202020204" pitchFamily="34" charset="0"/>
                        </a:rPr>
                        <a:t>              28,034 </a:t>
                      </a:r>
                    </a:p>
                  </a:txBody>
                  <a:tcPr marL="8159" marR="8159" marT="8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300" b="0" i="0" u="none" strike="noStrike" dirty="0">
                          <a:solidFill>
                            <a:srgbClr val="000000"/>
                          </a:solidFill>
                          <a:effectLst/>
                          <a:latin typeface="Century Gothic" panose="020B0502020202020204" pitchFamily="34" charset="0"/>
                        </a:rPr>
                        <a:t>       11,071 </a:t>
                      </a:r>
                    </a:p>
                  </a:txBody>
                  <a:tcPr marL="8159" marR="8159" marT="8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300" b="0" i="0" u="none" strike="noStrike" dirty="0">
                          <a:solidFill>
                            <a:srgbClr val="000000"/>
                          </a:solidFill>
                          <a:effectLst/>
                          <a:latin typeface="Century Gothic" panose="020B0502020202020204" pitchFamily="34" charset="0"/>
                        </a:rPr>
                        <a:t>  1,072,089 </a:t>
                      </a:r>
                    </a:p>
                  </a:txBody>
                  <a:tcPr marL="8159" marR="8159" marT="8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300" b="0" i="0" u="none" strike="noStrike" dirty="0">
                          <a:solidFill>
                            <a:srgbClr val="000000"/>
                          </a:solidFill>
                          <a:effectLst/>
                          <a:latin typeface="Century Gothic" panose="020B0502020202020204" pitchFamily="34" charset="0"/>
                        </a:rPr>
                        <a:t>           - </a:t>
                      </a:r>
                    </a:p>
                  </a:txBody>
                  <a:tcPr marL="8159" marR="8159" marT="8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300" b="0" i="0" u="none" strike="noStrike" dirty="0">
                          <a:solidFill>
                            <a:srgbClr val="000000"/>
                          </a:solidFill>
                          <a:effectLst/>
                          <a:latin typeface="Century Gothic" panose="020B0502020202020204" pitchFamily="34" charset="0"/>
                        </a:rPr>
                        <a:t>         1,111,194 </a:t>
                      </a:r>
                    </a:p>
                  </a:txBody>
                  <a:tcPr marL="8159" marR="8159" marT="8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BF1DE"/>
                    </a:solidFill>
                  </a:tcPr>
                </a:tc>
                <a:extLst>
                  <a:ext uri="{0D108BD9-81ED-4DB2-BD59-A6C34878D82A}">
                    <a16:rowId xmlns="" xmlns:a16="http://schemas.microsoft.com/office/drawing/2014/main" val="10008"/>
                  </a:ext>
                </a:extLst>
              </a:tr>
              <a:tr h="30498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ZA" sz="1300" b="1" i="0" u="none" strike="noStrike" dirty="0">
                          <a:solidFill>
                            <a:srgbClr val="FFFFFF"/>
                          </a:solidFill>
                          <a:effectLst/>
                          <a:latin typeface="Century Gothic" panose="020B0502020202020204" pitchFamily="34" charset="0"/>
                        </a:rPr>
                        <a:t>Total</a:t>
                      </a:r>
                    </a:p>
                  </a:txBody>
                  <a:tcPr marL="73431" marR="8159" marT="8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5D28"/>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300" b="1" i="0" u="none" strike="noStrike" dirty="0">
                          <a:solidFill>
                            <a:srgbClr val="FFFFFF"/>
                          </a:solidFill>
                          <a:effectLst/>
                          <a:latin typeface="Century Gothic" panose="020B0502020202020204" pitchFamily="34" charset="0"/>
                        </a:rPr>
                        <a:t>         1,037,124 </a:t>
                      </a:r>
                    </a:p>
                  </a:txBody>
                  <a:tcPr marL="8159" marR="8159" marT="8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5D28"/>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300" b="1" i="0" u="none" strike="noStrike" dirty="0">
                          <a:solidFill>
                            <a:srgbClr val="FFFFFF"/>
                          </a:solidFill>
                          <a:effectLst/>
                          <a:latin typeface="Century Gothic" panose="020B0502020202020204" pitchFamily="34" charset="0"/>
                        </a:rPr>
                        <a:t>   631,424 </a:t>
                      </a:r>
                    </a:p>
                  </a:txBody>
                  <a:tcPr marL="8159" marR="8159" marT="8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5D28"/>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300" b="1" i="0" u="none" strike="noStrike" dirty="0">
                          <a:solidFill>
                            <a:srgbClr val="FFFFFF"/>
                          </a:solidFill>
                          <a:effectLst/>
                          <a:latin typeface="Century Gothic" panose="020B0502020202020204" pitchFamily="34" charset="0"/>
                        </a:rPr>
                        <a:t>   7,492,752 </a:t>
                      </a:r>
                    </a:p>
                  </a:txBody>
                  <a:tcPr marL="8159" marR="8159" marT="8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5D28"/>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300" b="1" i="0" u="none" strike="noStrike" dirty="0">
                          <a:solidFill>
                            <a:srgbClr val="FFFFFF"/>
                          </a:solidFill>
                          <a:effectLst/>
                          <a:latin typeface="Century Gothic" panose="020B0502020202020204" pitchFamily="34" charset="0"/>
                        </a:rPr>
                        <a:t> 19,464 </a:t>
                      </a:r>
                    </a:p>
                  </a:txBody>
                  <a:tcPr marL="8159" marR="8159" marT="8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5D28"/>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b"/>
                      <a:r>
                        <a:rPr lang="en-ZA" sz="1300" b="1" i="0" u="none" strike="noStrike" dirty="0">
                          <a:solidFill>
                            <a:srgbClr val="FFFFFF"/>
                          </a:solidFill>
                          <a:effectLst/>
                          <a:latin typeface="Century Gothic" panose="020B0502020202020204" pitchFamily="34" charset="0"/>
                        </a:rPr>
                        <a:t>  9,180,764 </a:t>
                      </a:r>
                    </a:p>
                  </a:txBody>
                  <a:tcPr marL="8159" marR="8159" marT="81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5D28"/>
                    </a:solidFill>
                  </a:tcPr>
                </a:tc>
                <a:extLst>
                  <a:ext uri="{0D108BD9-81ED-4DB2-BD59-A6C34878D82A}">
                    <a16:rowId xmlns="" xmlns:a16="http://schemas.microsoft.com/office/drawing/2014/main" val="10009"/>
                  </a:ext>
                </a:extLst>
              </a:tr>
            </a:tbl>
          </a:graphicData>
        </a:graphic>
      </p:graphicFrame>
    </p:spTree>
    <p:extLst>
      <p:ext uri="{BB962C8B-B14F-4D97-AF65-F5344CB8AC3E}">
        <p14:creationId xmlns="" xmlns:p14="http://schemas.microsoft.com/office/powerpoint/2010/main" val="14983776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 name="Straight Connector 9">
            <a:extLst>
              <a:ext uri="{FF2B5EF4-FFF2-40B4-BE49-F238E27FC236}">
                <a16:creationId xmlns=""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 xmlns:a16="http://schemas.microsoft.com/office/drawing/2014/main" id="{DF9096E0-E3D3-42EE-932B-7355552CFAC9}"/>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 xmlns:a16="http://schemas.microsoft.com/office/drawing/2014/main" id="{001A8AD0-93F8-4DC6-A0D3-E11676021466}"/>
              </a:ext>
            </a:extLst>
          </p:cNvPr>
          <p:cNvPicPr>
            <a:picLocks noChangeAspect="1"/>
          </p:cNvPicPr>
          <p:nvPr/>
        </p:nvPicPr>
        <p:blipFill>
          <a:blip r:embed="rId7" cstate="print">
            <a:extLst>
              <a:ext uri="{96DAC541-7B7A-43D3-8B79-37D633B846F1}">
                <asvg:svgBlip xmlns:asvg="http://schemas.microsoft.com/office/drawing/2016/SVG/main" xmlns="" r:embed="rId8"/>
              </a:ext>
            </a:extLst>
          </a:blip>
          <a:stretch>
            <a:fillRect/>
          </a:stretch>
        </p:blipFill>
        <p:spPr>
          <a:xfrm>
            <a:off x="11039061" y="5969956"/>
            <a:ext cx="1031245" cy="1006692"/>
          </a:xfrm>
          <a:prstGeom prst="rect">
            <a:avLst/>
          </a:prstGeom>
        </p:spPr>
      </p:pic>
      <p:sp>
        <p:nvSpPr>
          <p:cNvPr id="7" name="Content Placeholder 2">
            <a:extLst>
              <a:ext uri="{FF2B5EF4-FFF2-40B4-BE49-F238E27FC236}">
                <a16:creationId xmlns="" xmlns:a16="http://schemas.microsoft.com/office/drawing/2014/main" id="{79D2AB16-5614-4172-99CA-96FFDC36F36C}"/>
              </a:ext>
            </a:extLst>
          </p:cNvPr>
          <p:cNvSpPr txBox="1">
            <a:spLocks/>
          </p:cNvSpPr>
          <p:nvPr/>
        </p:nvSpPr>
        <p:spPr bwMode="auto">
          <a:xfrm>
            <a:off x="2518949" y="197540"/>
            <a:ext cx="8520112" cy="6219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1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1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1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1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1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8" name="Title 1">
            <a:extLst>
              <a:ext uri="{FF2B5EF4-FFF2-40B4-BE49-F238E27FC236}">
                <a16:creationId xmlns="" xmlns:a16="http://schemas.microsoft.com/office/drawing/2014/main" id="{46F95DC2-A64C-4260-AF24-795C1AE666BC}"/>
              </a:ext>
            </a:extLst>
          </p:cNvPr>
          <p:cNvSpPr txBox="1">
            <a:spLocks/>
          </p:cNvSpPr>
          <p:nvPr/>
        </p:nvSpPr>
        <p:spPr bwMode="auto">
          <a:xfrm>
            <a:off x="2354917" y="197539"/>
            <a:ext cx="78867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0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9" name="Content Placeholder 2">
            <a:extLst>
              <a:ext uri="{FF2B5EF4-FFF2-40B4-BE49-F238E27FC236}">
                <a16:creationId xmlns="" xmlns:a16="http://schemas.microsoft.com/office/drawing/2014/main" id="{663841F6-7D75-470D-8CD8-62433915DECA}"/>
              </a:ext>
            </a:extLst>
          </p:cNvPr>
          <p:cNvSpPr txBox="1">
            <a:spLocks/>
          </p:cNvSpPr>
          <p:nvPr/>
        </p:nvSpPr>
        <p:spPr bwMode="auto">
          <a:xfrm>
            <a:off x="2354917" y="710647"/>
            <a:ext cx="9615410" cy="5118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marR="0" lvl="0" indent="-285750" algn="just"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endParaRPr kumimoji="0" lang="en-ZA" altLang="en-US" sz="16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itle 1">
            <a:extLst>
              <a:ext uri="{FF2B5EF4-FFF2-40B4-BE49-F238E27FC236}">
                <a16:creationId xmlns="" xmlns:a16="http://schemas.microsoft.com/office/drawing/2014/main" id="{4C07A322-1F3F-421E-BFF6-8E81064F020A}"/>
              </a:ext>
            </a:extLst>
          </p:cNvPr>
          <p:cNvSpPr txBox="1">
            <a:spLocks/>
          </p:cNvSpPr>
          <p:nvPr/>
        </p:nvSpPr>
        <p:spPr bwMode="auto">
          <a:xfrm>
            <a:off x="2518949" y="90382"/>
            <a:ext cx="78867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0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13" name="Content Placeholder 2">
            <a:extLst>
              <a:ext uri="{FF2B5EF4-FFF2-40B4-BE49-F238E27FC236}">
                <a16:creationId xmlns="" xmlns:a16="http://schemas.microsoft.com/office/drawing/2014/main" id="{CD82A3C9-5B78-4856-B576-BC9015BCE939}"/>
              </a:ext>
            </a:extLst>
          </p:cNvPr>
          <p:cNvSpPr txBox="1">
            <a:spLocks/>
          </p:cNvSpPr>
          <p:nvPr/>
        </p:nvSpPr>
        <p:spPr bwMode="auto">
          <a:xfrm>
            <a:off x="2518949" y="669820"/>
            <a:ext cx="9202932" cy="53506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0" fontAlgn="base" latinLnBrk="0" hangingPunct="0">
              <a:lnSpc>
                <a:spcPct val="130000"/>
              </a:lnSpc>
              <a:spcBef>
                <a:spcPts val="1000"/>
              </a:spcBef>
              <a:spcAft>
                <a:spcPct val="0"/>
              </a:spcAft>
              <a:buClrTx/>
              <a:buSzPct val="104000"/>
              <a:buFont typeface="Arial" panose="020B0604020202020204" pitchFamily="34" charset="0"/>
              <a:buNone/>
              <a:tabLst/>
              <a:defRPr/>
            </a:pPr>
            <a:endParaRPr kumimoji="0" lang="en-US" alt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68288" marR="0" lvl="0" indent="0" algn="just" defTabSz="914400" rtl="0" eaLnBrk="0" fontAlgn="base" latinLnBrk="0" hangingPunct="0">
              <a:lnSpc>
                <a:spcPct val="130000"/>
              </a:lnSpc>
              <a:spcBef>
                <a:spcPts val="1000"/>
              </a:spcBef>
              <a:spcAft>
                <a:spcPct val="0"/>
              </a:spcAft>
              <a:buClrTx/>
              <a:buSzPct val="104000"/>
              <a:buFont typeface="Arial" panose="020B0604020202020204" pitchFamily="34" charset="0"/>
              <a:buNone/>
              <a:tabLst/>
              <a:defRPr/>
            </a:pPr>
            <a:endParaRPr kumimoji="0" lang="en-US" alt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0" fontAlgn="base" latinLnBrk="0" hangingPunct="0">
              <a:lnSpc>
                <a:spcPct val="130000"/>
              </a:lnSpc>
              <a:spcBef>
                <a:spcPts val="1000"/>
              </a:spcBef>
              <a:spcAft>
                <a:spcPct val="0"/>
              </a:spcAft>
              <a:buClrTx/>
              <a:buSzPct val="104000"/>
              <a:buFont typeface="Arial" panose="020B0604020202020204" pitchFamily="34" charset="0"/>
              <a:buChar char="•"/>
              <a:tabLst/>
              <a:defRPr/>
            </a:pPr>
            <a:endParaRPr kumimoji="0" lang="en-US" alt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0" fontAlgn="base" latinLnBrk="0" hangingPunct="0">
              <a:lnSpc>
                <a:spcPct val="130000"/>
              </a:lnSpc>
              <a:spcBef>
                <a:spcPts val="1000"/>
              </a:spcBef>
              <a:spcAft>
                <a:spcPct val="0"/>
              </a:spcAft>
              <a:buClrTx/>
              <a:buSzPct val="104000"/>
              <a:buFont typeface="Arial" panose="020B0604020202020204" pitchFamily="34" charset="0"/>
              <a:buChar char="•"/>
              <a:tabLst/>
              <a:defRPr/>
            </a:pPr>
            <a:endParaRPr kumimoji="0" lang="en-US" alt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0" fontAlgn="base" latinLnBrk="0" hangingPunct="0">
              <a:lnSpc>
                <a:spcPct val="130000"/>
              </a:lnSpc>
              <a:spcBef>
                <a:spcPts val="1000"/>
              </a:spcBef>
              <a:spcAft>
                <a:spcPct val="0"/>
              </a:spcAft>
              <a:buClrTx/>
              <a:buSzPct val="104000"/>
              <a:buFont typeface="Arial" panose="020B0604020202020204" pitchFamily="34" charset="0"/>
              <a:buChar char="•"/>
              <a:tabLst/>
              <a:defRPr/>
            </a:pPr>
            <a:endParaRPr kumimoji="0" lang="en-US" alt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0" fontAlgn="base" latinLnBrk="0" hangingPunct="0">
              <a:lnSpc>
                <a:spcPct val="130000"/>
              </a:lnSpc>
              <a:spcBef>
                <a:spcPts val="1000"/>
              </a:spcBef>
              <a:spcAft>
                <a:spcPct val="0"/>
              </a:spcAft>
              <a:buClrTx/>
              <a:buSzPct val="104000"/>
              <a:buFont typeface="Arial" panose="020B0604020202020204" pitchFamily="34" charset="0"/>
              <a:buNone/>
              <a:tabLst/>
              <a:defRPr/>
            </a:pPr>
            <a:endParaRPr kumimoji="0" lang="en-US" alt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0" fontAlgn="base" latinLnBrk="0" hangingPunct="0">
              <a:lnSpc>
                <a:spcPct val="130000"/>
              </a:lnSpc>
              <a:spcBef>
                <a:spcPts val="1000"/>
              </a:spcBef>
              <a:spcAft>
                <a:spcPct val="0"/>
              </a:spcAft>
              <a:buClrTx/>
              <a:buSzPct val="104000"/>
              <a:buFont typeface="Arial" panose="020B0604020202020204" pitchFamily="34" charset="0"/>
              <a:buNone/>
              <a:tabLst/>
              <a:defRPr/>
            </a:pPr>
            <a:endParaRPr kumimoji="0" lang="en-ZA" alt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Title 1">
            <a:extLst>
              <a:ext uri="{FF2B5EF4-FFF2-40B4-BE49-F238E27FC236}">
                <a16:creationId xmlns="" xmlns:a16="http://schemas.microsoft.com/office/drawing/2014/main" id="{D5AC82DB-9274-4285-83FD-3C5A316F84F3}"/>
              </a:ext>
            </a:extLst>
          </p:cNvPr>
          <p:cNvSpPr txBox="1">
            <a:spLocks/>
          </p:cNvSpPr>
          <p:nvPr/>
        </p:nvSpPr>
        <p:spPr bwMode="auto">
          <a:xfrm>
            <a:off x="2479140" y="143961"/>
            <a:ext cx="78867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 typeface="Arial" panose="020B0604020202020204" pitchFamily="34" charset="0"/>
              <a:buNone/>
            </a:pPr>
            <a:r>
              <a:rPr lang="en-US" altLang="en-US" sz="2000" b="1" dirty="0">
                <a:latin typeface="Century Gothic" panose="020B0502020202020204" pitchFamily="34" charset="0"/>
                <a:ea typeface="Century Gothic" panose="020B0502020202020204" pitchFamily="34" charset="0"/>
                <a:cs typeface="Century Gothic" panose="020B0502020202020204" pitchFamily="34" charset="0"/>
              </a:rPr>
              <a:t>2021/22 FY - OVERVIEW OF MATERIAL ALLOCATIONS  </a:t>
            </a:r>
          </a:p>
        </p:txBody>
      </p:sp>
      <p:sp>
        <p:nvSpPr>
          <p:cNvPr id="16" name="Content Placeholder 2">
            <a:extLst>
              <a:ext uri="{FF2B5EF4-FFF2-40B4-BE49-F238E27FC236}">
                <a16:creationId xmlns="" xmlns:a16="http://schemas.microsoft.com/office/drawing/2014/main" id="{C24A3F18-2DA4-41C3-9EA5-0D9720597BE8}"/>
              </a:ext>
            </a:extLst>
          </p:cNvPr>
          <p:cNvSpPr txBox="1">
            <a:spLocks/>
          </p:cNvSpPr>
          <p:nvPr/>
        </p:nvSpPr>
        <p:spPr bwMode="auto">
          <a:xfrm>
            <a:off x="2354917" y="616242"/>
            <a:ext cx="9366964" cy="4781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marR="0" lvl="0" indent="-285750" algn="just" defTabSz="914400" rtl="0" eaLnBrk="0" fontAlgn="base" latinLnBrk="0" hangingPunct="0">
              <a:lnSpc>
                <a:spcPct val="130000"/>
              </a:lnSpc>
              <a:spcBef>
                <a:spcPts val="100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DMRE’s main appropriation in the 2021/22 financial year is R9.2 billion, transfers accounts for  82% (R7.5b) while operational costs, inclusive of Compensation of employees, goods &amp; services and capital assets, accounts for R1.7 billion or 18.4%.  </a:t>
            </a:r>
          </a:p>
          <a:p>
            <a:pPr marL="285750" marR="0" lvl="0" indent="-285750" algn="just" defTabSz="914400" rtl="0" eaLnBrk="0" fontAlgn="base" latinLnBrk="0" hangingPunct="0">
              <a:lnSpc>
                <a:spcPct val="130000"/>
              </a:lnSpc>
              <a:spcBef>
                <a:spcPts val="100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spending trend in 2021/22 is consistent with that of previous financial years as reflected below:</a:t>
            </a:r>
          </a:p>
          <a:p>
            <a:pPr marL="285750" marR="0" lvl="0" indent="-285750" algn="just" defTabSz="914400" rtl="0" eaLnBrk="0" fontAlgn="base" latinLnBrk="0" hangingPunct="0">
              <a:lnSpc>
                <a:spcPct val="130000"/>
              </a:lnSpc>
              <a:spcBef>
                <a:spcPts val="1000"/>
              </a:spcBef>
              <a:spcAft>
                <a:spcPct val="0"/>
              </a:spcAft>
              <a:buClrTx/>
              <a:buSzTx/>
              <a:buFont typeface="Arial" panose="020B0604020202020204" pitchFamily="34" charset="0"/>
              <a:buChar char="•"/>
              <a:tabLst/>
              <a:defRPr/>
            </a:pPr>
            <a:endParaRPr kumimoji="0" lang="en-ZA" alt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0" fontAlgn="base" latinLnBrk="0" hangingPunct="0">
              <a:lnSpc>
                <a:spcPct val="130000"/>
              </a:lnSpc>
              <a:spcBef>
                <a:spcPts val="1000"/>
              </a:spcBef>
              <a:spcAft>
                <a:spcPct val="0"/>
              </a:spcAft>
              <a:buClrTx/>
              <a:buSzTx/>
              <a:buFont typeface="Arial" panose="020B0604020202020204" pitchFamily="34" charset="0"/>
              <a:buChar char="•"/>
              <a:tabLst/>
              <a:defRPr/>
            </a:pPr>
            <a:endParaRPr kumimoji="0" lang="en-ZA" altLang="en-US" sz="16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endParaRPr kumimoji="0" lang="en-ZA" altLang="en-US" sz="16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7" name="Chart 4">
            <a:extLst>
              <a:ext uri="{FF2B5EF4-FFF2-40B4-BE49-F238E27FC236}">
                <a16:creationId xmlns="" xmlns:a16="http://schemas.microsoft.com/office/drawing/2014/main" id="{E7ED20B4-E3E4-4E9F-BED8-B9C439A80656}"/>
              </a:ext>
            </a:extLst>
          </p:cNvPr>
          <p:cNvGraphicFramePr>
            <a:graphicFrameLocks/>
          </p:cNvGraphicFramePr>
          <p:nvPr>
            <p:extLst>
              <p:ext uri="{D42A27DB-BD31-4B8C-83A1-F6EECF244321}">
                <p14:modId xmlns="" xmlns:p14="http://schemas.microsoft.com/office/powerpoint/2010/main" val="1410688906"/>
              </p:ext>
            </p:extLst>
          </p:nvPr>
        </p:nvGraphicFramePr>
        <p:xfrm>
          <a:off x="2594727" y="1891668"/>
          <a:ext cx="9375600" cy="4078288"/>
        </p:xfrm>
        <a:graphic>
          <a:graphicData uri="http://schemas.openxmlformats.org/presentationml/2006/ole">
            <p:oleObj spid="_x0000_s11270" name="Chart" r:id="rId9" imgW="8492464" imgH="4084674" progId="Excel.Sheet.8">
              <p:embed/>
            </p:oleObj>
          </a:graphicData>
        </a:graphic>
      </p:graphicFrame>
    </p:spTree>
    <p:extLst>
      <p:ext uri="{BB962C8B-B14F-4D97-AF65-F5344CB8AC3E}">
        <p14:creationId xmlns="" xmlns:p14="http://schemas.microsoft.com/office/powerpoint/2010/main" val="15651874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 name="Straight Connector 9">
            <a:extLst>
              <a:ext uri="{FF2B5EF4-FFF2-40B4-BE49-F238E27FC236}">
                <a16:creationId xmlns=""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 xmlns:a16="http://schemas.microsoft.com/office/drawing/2014/main" id="{DF9096E0-E3D3-42EE-932B-7355552CFAC9}"/>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 xmlns:a16="http://schemas.microsoft.com/office/drawing/2014/main" id="{001A8AD0-93F8-4DC6-A0D3-E11676021466}"/>
              </a:ext>
            </a:extLst>
          </p:cNvPr>
          <p:cNvPicPr>
            <a:picLocks noChangeAspect="1"/>
          </p:cNvPicPr>
          <p:nvPr/>
        </p:nvPicPr>
        <p:blipFill>
          <a:blip r:embed="rId6" cstate="print">
            <a:extLst>
              <a:ext uri="{96DAC541-7B7A-43D3-8B79-37D633B846F1}">
                <asvg:svgBlip xmlns:asvg="http://schemas.microsoft.com/office/drawing/2016/SVG/main" xmlns="" r:embed="rId7"/>
              </a:ext>
            </a:extLst>
          </a:blip>
          <a:stretch>
            <a:fillRect/>
          </a:stretch>
        </p:blipFill>
        <p:spPr>
          <a:xfrm>
            <a:off x="11039061" y="5969956"/>
            <a:ext cx="1031245" cy="1006692"/>
          </a:xfrm>
          <a:prstGeom prst="rect">
            <a:avLst/>
          </a:prstGeom>
        </p:spPr>
      </p:pic>
      <p:sp>
        <p:nvSpPr>
          <p:cNvPr id="7" name="Content Placeholder 2">
            <a:extLst>
              <a:ext uri="{FF2B5EF4-FFF2-40B4-BE49-F238E27FC236}">
                <a16:creationId xmlns="" xmlns:a16="http://schemas.microsoft.com/office/drawing/2014/main" id="{79D2AB16-5614-4172-99CA-96FFDC36F36C}"/>
              </a:ext>
            </a:extLst>
          </p:cNvPr>
          <p:cNvSpPr txBox="1">
            <a:spLocks/>
          </p:cNvSpPr>
          <p:nvPr/>
        </p:nvSpPr>
        <p:spPr bwMode="auto">
          <a:xfrm>
            <a:off x="2518949" y="197540"/>
            <a:ext cx="8520112" cy="6219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1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1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1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1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11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8" name="Title 1">
            <a:extLst>
              <a:ext uri="{FF2B5EF4-FFF2-40B4-BE49-F238E27FC236}">
                <a16:creationId xmlns="" xmlns:a16="http://schemas.microsoft.com/office/drawing/2014/main" id="{46F95DC2-A64C-4260-AF24-795C1AE666BC}"/>
              </a:ext>
            </a:extLst>
          </p:cNvPr>
          <p:cNvSpPr txBox="1">
            <a:spLocks/>
          </p:cNvSpPr>
          <p:nvPr/>
        </p:nvSpPr>
        <p:spPr bwMode="auto">
          <a:xfrm>
            <a:off x="2354917" y="197539"/>
            <a:ext cx="78867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0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9" name="Content Placeholder 2">
            <a:extLst>
              <a:ext uri="{FF2B5EF4-FFF2-40B4-BE49-F238E27FC236}">
                <a16:creationId xmlns="" xmlns:a16="http://schemas.microsoft.com/office/drawing/2014/main" id="{663841F6-7D75-470D-8CD8-62433915DECA}"/>
              </a:ext>
            </a:extLst>
          </p:cNvPr>
          <p:cNvSpPr txBox="1">
            <a:spLocks/>
          </p:cNvSpPr>
          <p:nvPr/>
        </p:nvSpPr>
        <p:spPr bwMode="auto">
          <a:xfrm>
            <a:off x="2354917" y="710647"/>
            <a:ext cx="9615410" cy="5118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marR="0" lvl="0" indent="-285750" algn="just"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endParaRPr kumimoji="0" lang="en-ZA" altLang="en-US" sz="16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itle 1">
            <a:extLst>
              <a:ext uri="{FF2B5EF4-FFF2-40B4-BE49-F238E27FC236}">
                <a16:creationId xmlns="" xmlns:a16="http://schemas.microsoft.com/office/drawing/2014/main" id="{4C07A322-1F3F-421E-BFF6-8E81064F020A}"/>
              </a:ext>
            </a:extLst>
          </p:cNvPr>
          <p:cNvSpPr txBox="1">
            <a:spLocks/>
          </p:cNvSpPr>
          <p:nvPr/>
        </p:nvSpPr>
        <p:spPr bwMode="auto">
          <a:xfrm>
            <a:off x="2518949" y="90382"/>
            <a:ext cx="78867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0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13" name="Content Placeholder 2">
            <a:extLst>
              <a:ext uri="{FF2B5EF4-FFF2-40B4-BE49-F238E27FC236}">
                <a16:creationId xmlns="" xmlns:a16="http://schemas.microsoft.com/office/drawing/2014/main" id="{CD82A3C9-5B78-4856-B576-BC9015BCE939}"/>
              </a:ext>
            </a:extLst>
          </p:cNvPr>
          <p:cNvSpPr txBox="1">
            <a:spLocks/>
          </p:cNvSpPr>
          <p:nvPr/>
        </p:nvSpPr>
        <p:spPr bwMode="auto">
          <a:xfrm>
            <a:off x="2518949" y="669820"/>
            <a:ext cx="9202932" cy="53506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0" fontAlgn="base" latinLnBrk="0" hangingPunct="0">
              <a:lnSpc>
                <a:spcPct val="130000"/>
              </a:lnSpc>
              <a:spcBef>
                <a:spcPts val="1000"/>
              </a:spcBef>
              <a:spcAft>
                <a:spcPct val="0"/>
              </a:spcAft>
              <a:buClrTx/>
              <a:buSzPct val="104000"/>
              <a:buFont typeface="Arial" panose="020B0604020202020204" pitchFamily="34" charset="0"/>
              <a:buNone/>
              <a:tabLst/>
              <a:defRPr/>
            </a:pPr>
            <a:endParaRPr kumimoji="0" lang="en-US" alt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68288" marR="0" lvl="0" indent="0" algn="just" defTabSz="914400" rtl="0" eaLnBrk="0" fontAlgn="base" latinLnBrk="0" hangingPunct="0">
              <a:lnSpc>
                <a:spcPct val="130000"/>
              </a:lnSpc>
              <a:spcBef>
                <a:spcPts val="1000"/>
              </a:spcBef>
              <a:spcAft>
                <a:spcPct val="0"/>
              </a:spcAft>
              <a:buClrTx/>
              <a:buSzPct val="104000"/>
              <a:buFont typeface="Arial" panose="020B0604020202020204" pitchFamily="34" charset="0"/>
              <a:buNone/>
              <a:tabLst/>
              <a:defRPr/>
            </a:pPr>
            <a:endParaRPr kumimoji="0" lang="en-US" alt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0" fontAlgn="base" latinLnBrk="0" hangingPunct="0">
              <a:lnSpc>
                <a:spcPct val="130000"/>
              </a:lnSpc>
              <a:spcBef>
                <a:spcPts val="1000"/>
              </a:spcBef>
              <a:spcAft>
                <a:spcPct val="0"/>
              </a:spcAft>
              <a:buClrTx/>
              <a:buSzPct val="104000"/>
              <a:buFont typeface="Arial" panose="020B0604020202020204" pitchFamily="34" charset="0"/>
              <a:buChar char="•"/>
              <a:tabLst/>
              <a:defRPr/>
            </a:pPr>
            <a:endParaRPr kumimoji="0" lang="en-US" alt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0" fontAlgn="base" latinLnBrk="0" hangingPunct="0">
              <a:lnSpc>
                <a:spcPct val="130000"/>
              </a:lnSpc>
              <a:spcBef>
                <a:spcPts val="1000"/>
              </a:spcBef>
              <a:spcAft>
                <a:spcPct val="0"/>
              </a:spcAft>
              <a:buClrTx/>
              <a:buSzPct val="104000"/>
              <a:buFont typeface="Arial" panose="020B0604020202020204" pitchFamily="34" charset="0"/>
              <a:buChar char="•"/>
              <a:tabLst/>
              <a:defRPr/>
            </a:pPr>
            <a:endParaRPr kumimoji="0" lang="en-US" alt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0" fontAlgn="base" latinLnBrk="0" hangingPunct="0">
              <a:lnSpc>
                <a:spcPct val="130000"/>
              </a:lnSpc>
              <a:spcBef>
                <a:spcPts val="1000"/>
              </a:spcBef>
              <a:spcAft>
                <a:spcPct val="0"/>
              </a:spcAft>
              <a:buClrTx/>
              <a:buSzPct val="104000"/>
              <a:buFont typeface="Arial" panose="020B0604020202020204" pitchFamily="34" charset="0"/>
              <a:buChar char="•"/>
              <a:tabLst/>
              <a:defRPr/>
            </a:pPr>
            <a:endParaRPr kumimoji="0" lang="en-US" alt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0" fontAlgn="base" latinLnBrk="0" hangingPunct="0">
              <a:lnSpc>
                <a:spcPct val="130000"/>
              </a:lnSpc>
              <a:spcBef>
                <a:spcPts val="1000"/>
              </a:spcBef>
              <a:spcAft>
                <a:spcPct val="0"/>
              </a:spcAft>
              <a:buClrTx/>
              <a:buSzPct val="104000"/>
              <a:buFont typeface="Arial" panose="020B0604020202020204" pitchFamily="34" charset="0"/>
              <a:buNone/>
              <a:tabLst/>
              <a:defRPr/>
            </a:pPr>
            <a:endParaRPr kumimoji="0" lang="en-US" alt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0" fontAlgn="base" latinLnBrk="0" hangingPunct="0">
              <a:lnSpc>
                <a:spcPct val="130000"/>
              </a:lnSpc>
              <a:spcBef>
                <a:spcPts val="1000"/>
              </a:spcBef>
              <a:spcAft>
                <a:spcPct val="0"/>
              </a:spcAft>
              <a:buClrTx/>
              <a:buSzPct val="104000"/>
              <a:buFont typeface="Arial" panose="020B0604020202020204" pitchFamily="34" charset="0"/>
              <a:buNone/>
              <a:tabLst/>
              <a:defRPr/>
            </a:pPr>
            <a:endParaRPr kumimoji="0" lang="en-ZA" alt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Title 1">
            <a:extLst>
              <a:ext uri="{FF2B5EF4-FFF2-40B4-BE49-F238E27FC236}">
                <a16:creationId xmlns="" xmlns:a16="http://schemas.microsoft.com/office/drawing/2014/main" id="{544E2D70-B46B-47BF-977E-1E59E28FD350}"/>
              </a:ext>
            </a:extLst>
          </p:cNvPr>
          <p:cNvSpPr txBox="1">
            <a:spLocks/>
          </p:cNvSpPr>
          <p:nvPr/>
        </p:nvSpPr>
        <p:spPr bwMode="auto">
          <a:xfrm>
            <a:off x="2518949" y="219418"/>
            <a:ext cx="78867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 typeface="Arial" panose="020B0604020202020204" pitchFamily="34" charset="0"/>
              <a:buNone/>
            </a:pPr>
            <a:r>
              <a:rPr lang="en-US" altLang="en-US" sz="1900" b="1" dirty="0">
                <a:latin typeface="Century Gothic" panose="020B0502020202020204" pitchFamily="34" charset="0"/>
                <a:ea typeface="Century Gothic" panose="020B0502020202020204" pitchFamily="34" charset="0"/>
                <a:cs typeface="Century Gothic" panose="020B0502020202020204" pitchFamily="34" charset="0"/>
              </a:rPr>
              <a:t>2021/22 FY -OVERVIEW OF MATERIAL ALLOCATION OF THE BUDGET  </a:t>
            </a:r>
          </a:p>
        </p:txBody>
      </p:sp>
      <p:sp>
        <p:nvSpPr>
          <p:cNvPr id="16" name="Content Placeholder 2">
            <a:extLst>
              <a:ext uri="{FF2B5EF4-FFF2-40B4-BE49-F238E27FC236}">
                <a16:creationId xmlns="" xmlns:a16="http://schemas.microsoft.com/office/drawing/2014/main" id="{7A7D1571-FAA8-4A12-983A-3302881CE90A}"/>
              </a:ext>
            </a:extLst>
          </p:cNvPr>
          <p:cNvSpPr txBox="1">
            <a:spLocks/>
          </p:cNvSpPr>
          <p:nvPr/>
        </p:nvSpPr>
        <p:spPr bwMode="auto">
          <a:xfrm>
            <a:off x="2270502" y="651747"/>
            <a:ext cx="9594765" cy="5426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68288" indent="-268288" algn="just">
              <a:lnSpc>
                <a:spcPct val="130000"/>
              </a:lnSpc>
              <a:buSzPct val="104000"/>
              <a:buFont typeface="Arial" panose="020B0604020202020204" pitchFamily="34" charset="0"/>
              <a:buChar char="•"/>
              <a:defRPr/>
            </a:pPr>
            <a:r>
              <a:rPr lang="en-US" sz="1500" dirty="0">
                <a:solidFill>
                  <a:srgbClr val="000000"/>
                </a:solidFill>
                <a:latin typeface="Arial" panose="020B0604020202020204" pitchFamily="34" charset="0"/>
                <a:cs typeface="Arial" panose="020B0604020202020204" pitchFamily="34" charset="0"/>
              </a:rPr>
              <a:t>The decrease in 2020/21 FY is due to funds redirected from the electrification programme towards the Covid-19 relief package. </a:t>
            </a:r>
            <a:endParaRPr lang="en-US" altLang="en-US" sz="1500" dirty="0">
              <a:solidFill>
                <a:prstClr val="black"/>
              </a:solidFill>
              <a:latin typeface="Arial" panose="020B0604020202020204" pitchFamily="34" charset="0"/>
              <a:cs typeface="Arial" panose="020B0604020202020204" pitchFamily="34" charset="0"/>
            </a:endParaRPr>
          </a:p>
          <a:p>
            <a:pPr marL="268288" indent="-268288" algn="just">
              <a:lnSpc>
                <a:spcPct val="130000"/>
              </a:lnSpc>
              <a:buSzPct val="104000"/>
              <a:buFont typeface="Arial" panose="020B0604020202020204" pitchFamily="34" charset="0"/>
              <a:buChar char="•"/>
              <a:defRPr/>
            </a:pPr>
            <a:r>
              <a:rPr lang="en-US" altLang="en-US" sz="1500" dirty="0">
                <a:solidFill>
                  <a:prstClr val="black"/>
                </a:solidFill>
                <a:latin typeface="Arial" panose="020B0604020202020204" pitchFamily="34" charset="0"/>
                <a:cs typeface="Arial" panose="020B0604020202020204" pitchFamily="34" charset="0"/>
              </a:rPr>
              <a:t>Primary focus will continue to be on the national electrification programme with projected expenditure of R5.1 billion in 2021/22.</a:t>
            </a:r>
          </a:p>
          <a:p>
            <a:pPr marL="268288" indent="-268288" algn="just">
              <a:lnSpc>
                <a:spcPct val="130000"/>
              </a:lnSpc>
              <a:buSzPct val="104000"/>
              <a:buFont typeface="Arial" panose="020B0604020202020204" pitchFamily="34" charset="0"/>
              <a:buChar char="•"/>
              <a:defRPr/>
            </a:pPr>
            <a:r>
              <a:rPr lang="en-US" sz="1500" dirty="0">
                <a:solidFill>
                  <a:prstClr val="black"/>
                </a:solidFill>
                <a:latin typeface="Arial" panose="020B0604020202020204" pitchFamily="34" charset="0"/>
                <a:cs typeface="Arial" panose="020B0604020202020204" pitchFamily="34" charset="0"/>
              </a:rPr>
              <a:t>Transfer payments to public entities is projected at R2.1 billion to fund operations and implement specific projects of which 44.5 percent will be received by NECSA for both its operations as well as the decommissioning and decontamination of old strategic nuclear facilities. NECSA is also expected to commence with preparatory work necessary for the replacement of the current reactor and for this purpose, R20 million has been set-aside.</a:t>
            </a:r>
          </a:p>
          <a:p>
            <a:pPr marL="268288" indent="-268288" algn="just">
              <a:lnSpc>
                <a:spcPct val="130000"/>
              </a:lnSpc>
              <a:buSzPct val="104000"/>
              <a:buFont typeface="Arial" panose="020B0604020202020204" pitchFamily="34" charset="0"/>
              <a:buChar char="•"/>
              <a:defRPr/>
            </a:pPr>
            <a:r>
              <a:rPr lang="en-US" sz="1500" dirty="0">
                <a:solidFill>
                  <a:prstClr val="black"/>
                </a:solidFill>
                <a:latin typeface="Arial" panose="020B0604020202020204" pitchFamily="34" charset="0"/>
                <a:cs typeface="Arial" panose="020B0604020202020204" pitchFamily="34" charset="0"/>
              </a:rPr>
              <a:t>Included in transfers to Mintek and CGS is a total of R140.4 million for work around the Rehabilitation of derelict and ownerless mines. </a:t>
            </a:r>
            <a:endParaRPr lang="en-ZA" sz="1500" dirty="0">
              <a:solidFill>
                <a:prstClr val="black"/>
              </a:solidFill>
              <a:latin typeface="Arial" panose="020B0604020202020204" pitchFamily="34" charset="0"/>
              <a:cs typeface="Arial" panose="020B0604020202020204" pitchFamily="34" charset="0"/>
            </a:endParaRPr>
          </a:p>
          <a:p>
            <a:pPr marL="285750" indent="-285750" algn="just">
              <a:lnSpc>
                <a:spcPct val="130000"/>
              </a:lnSpc>
              <a:buSzPct val="104000"/>
              <a:buFont typeface="Arial" panose="020B0604020202020204" pitchFamily="34" charset="0"/>
              <a:buChar char="•"/>
              <a:defRPr/>
            </a:pPr>
            <a:r>
              <a:rPr lang="en-US" altLang="en-US" sz="1500" dirty="0">
                <a:solidFill>
                  <a:prstClr val="black"/>
                </a:solidFill>
                <a:latin typeface="Arial" panose="020B0604020202020204" pitchFamily="34" charset="0"/>
                <a:cs typeface="Arial" panose="020B0604020202020204" pitchFamily="34" charset="0"/>
              </a:rPr>
              <a:t>Compensation of employees (CoE) – R1.04 billion is specifically and exclusively appropriated for employees’ remuneration.</a:t>
            </a:r>
          </a:p>
          <a:p>
            <a:pPr marL="285750" indent="-285750" algn="just">
              <a:lnSpc>
                <a:spcPct val="120000"/>
              </a:lnSpc>
              <a:buSzPct val="104000"/>
              <a:buFont typeface="Arial" panose="020B0604020202020204" pitchFamily="34" charset="0"/>
              <a:buChar char="•"/>
              <a:defRPr/>
            </a:pPr>
            <a:r>
              <a:rPr lang="en-US" altLang="en-US" sz="1500" dirty="0">
                <a:solidFill>
                  <a:prstClr val="black"/>
                </a:solidFill>
                <a:latin typeface="Arial" panose="020B0604020202020204" pitchFamily="34" charset="0"/>
                <a:cs typeface="Arial" panose="020B0604020202020204" pitchFamily="34" charset="0"/>
              </a:rPr>
              <a:t>Goods and services (G&amp;S) -  R631.4 million will be utilized for the procurement of various goods and services inclusive of R70 million earmarked for the development of the national electrification master plan.</a:t>
            </a:r>
          </a:p>
          <a:p>
            <a:pPr marL="285750" indent="-285750" algn="just">
              <a:lnSpc>
                <a:spcPct val="130000"/>
              </a:lnSpc>
              <a:buSzPct val="104000"/>
              <a:buFont typeface="Arial" panose="020B0604020202020204" pitchFamily="34" charset="0"/>
              <a:buChar char="•"/>
              <a:defRPr/>
            </a:pPr>
            <a:endParaRPr lang="en-US" altLang="en-US" sz="1500" dirty="0">
              <a:solidFill>
                <a:prstClr val="black"/>
              </a:solidFill>
              <a:latin typeface="Arial" panose="020B0604020202020204" pitchFamily="34" charset="0"/>
              <a:cs typeface="Arial" panose="020B0604020202020204" pitchFamily="34" charset="0"/>
            </a:endParaRPr>
          </a:p>
          <a:p>
            <a:pPr marL="268288" algn="just">
              <a:lnSpc>
                <a:spcPct val="130000"/>
              </a:lnSpc>
              <a:buSzPct val="104000"/>
              <a:defRPr/>
            </a:pPr>
            <a:endParaRPr lang="en-US" altLang="en-US" sz="1500" dirty="0">
              <a:solidFill>
                <a:prstClr val="black"/>
              </a:solidFill>
              <a:latin typeface="Arial" panose="020B0604020202020204" pitchFamily="34" charset="0"/>
              <a:cs typeface="Arial" panose="020B0604020202020204" pitchFamily="34" charset="0"/>
            </a:endParaRPr>
          </a:p>
          <a:p>
            <a:pPr marL="285750" indent="-285750" algn="just">
              <a:lnSpc>
                <a:spcPct val="130000"/>
              </a:lnSpc>
              <a:buSzPct val="104000"/>
              <a:buFont typeface="Arial" panose="020B0604020202020204" pitchFamily="34" charset="0"/>
              <a:buChar char="•"/>
              <a:defRPr/>
            </a:pPr>
            <a:endParaRPr lang="en-US" altLang="en-US" sz="1500" dirty="0">
              <a:solidFill>
                <a:prstClr val="black"/>
              </a:solidFill>
              <a:latin typeface="Arial" panose="020B0604020202020204" pitchFamily="34" charset="0"/>
              <a:cs typeface="Arial" panose="020B0604020202020204" pitchFamily="34" charset="0"/>
            </a:endParaRPr>
          </a:p>
          <a:p>
            <a:pPr marL="285750" indent="-285750" algn="just">
              <a:lnSpc>
                <a:spcPct val="130000"/>
              </a:lnSpc>
              <a:buSzPct val="104000"/>
              <a:buFont typeface="Arial" panose="020B0604020202020204" pitchFamily="34" charset="0"/>
              <a:buChar char="•"/>
              <a:defRPr/>
            </a:pPr>
            <a:endParaRPr lang="en-US" altLang="en-US" sz="1500" dirty="0">
              <a:solidFill>
                <a:prstClr val="black"/>
              </a:solidFill>
              <a:latin typeface="Arial" panose="020B0604020202020204" pitchFamily="34" charset="0"/>
              <a:cs typeface="Arial" panose="020B0604020202020204" pitchFamily="34" charset="0"/>
            </a:endParaRPr>
          </a:p>
          <a:p>
            <a:pPr marL="285750" indent="-285750" algn="just">
              <a:lnSpc>
                <a:spcPct val="130000"/>
              </a:lnSpc>
              <a:buSzPct val="104000"/>
              <a:buFont typeface="Arial" panose="020B0604020202020204" pitchFamily="34" charset="0"/>
              <a:buChar char="•"/>
              <a:defRPr/>
            </a:pPr>
            <a:endParaRPr lang="en-US" altLang="en-US" sz="1500" dirty="0">
              <a:solidFill>
                <a:prstClr val="black"/>
              </a:solidFill>
              <a:latin typeface="Arial" panose="020B0604020202020204" pitchFamily="34" charset="0"/>
              <a:cs typeface="Arial" panose="020B0604020202020204" pitchFamily="34" charset="0"/>
            </a:endParaRPr>
          </a:p>
          <a:p>
            <a:pPr algn="just">
              <a:lnSpc>
                <a:spcPct val="130000"/>
              </a:lnSpc>
              <a:buSzPct val="104000"/>
              <a:defRPr/>
            </a:pPr>
            <a:endParaRPr lang="en-US" altLang="en-US" sz="1500" dirty="0">
              <a:solidFill>
                <a:prstClr val="black"/>
              </a:solidFill>
              <a:latin typeface="Arial" panose="020B0604020202020204" pitchFamily="34" charset="0"/>
              <a:cs typeface="Arial" panose="020B0604020202020204" pitchFamily="34" charset="0"/>
            </a:endParaRPr>
          </a:p>
          <a:p>
            <a:pPr algn="just">
              <a:lnSpc>
                <a:spcPct val="130000"/>
              </a:lnSpc>
              <a:buSzPct val="104000"/>
              <a:defRPr/>
            </a:pPr>
            <a:endParaRPr lang="en-ZA" altLang="en-US" sz="15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5070651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24BF82D0-0CFB-45A4-B5E5-436CEE4B8CF3}"/>
              </a:ext>
            </a:extLst>
          </p:cNvPr>
          <p:cNvSpPr/>
          <p:nvPr/>
        </p:nvSpPr>
        <p:spPr>
          <a:xfrm>
            <a:off x="0" y="5976730"/>
            <a:ext cx="12192000" cy="8812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5" name="Title 4">
            <a:extLst>
              <a:ext uri="{FF2B5EF4-FFF2-40B4-BE49-F238E27FC236}">
                <a16:creationId xmlns="" xmlns:a16="http://schemas.microsoft.com/office/drawing/2014/main" id="{32361A9D-F3F6-4D21-AE2B-75B797194DD8}"/>
              </a:ext>
            </a:extLst>
          </p:cNvPr>
          <p:cNvSpPr>
            <a:spLocks noGrp="1"/>
          </p:cNvSpPr>
          <p:nvPr>
            <p:ph type="title"/>
          </p:nvPr>
        </p:nvSpPr>
        <p:spPr>
          <a:xfrm>
            <a:off x="1826760" y="363867"/>
            <a:ext cx="8885604" cy="2852737"/>
          </a:xfrm>
        </p:spPr>
        <p:txBody>
          <a:bodyPr/>
          <a:lstStyle/>
          <a:p>
            <a:pPr algn="ctr"/>
            <a:r>
              <a:rPr lang="en-ZA" dirty="0">
                <a:solidFill>
                  <a:schemeClr val="bg1">
                    <a:lumMod val="50000"/>
                  </a:schemeClr>
                </a:solidFill>
              </a:rPr>
              <a:t>Thank You</a:t>
            </a:r>
            <a:endParaRPr lang="en-US" dirty="0">
              <a:solidFill>
                <a:schemeClr val="bg1">
                  <a:lumMod val="50000"/>
                </a:schemeClr>
              </a:solidFill>
            </a:endParaRPr>
          </a:p>
        </p:txBody>
      </p:sp>
      <p:cxnSp>
        <p:nvCxnSpPr>
          <p:cNvPr id="10" name="Straight Connector 9">
            <a:extLst>
              <a:ext uri="{FF2B5EF4-FFF2-40B4-BE49-F238E27FC236}">
                <a16:creationId xmlns="" xmlns:a16="http://schemas.microsoft.com/office/drawing/2014/main" id="{6481CD73-79C3-4928-B576-43059C21526D}"/>
              </a:ext>
            </a:extLst>
          </p:cNvPr>
          <p:cNvCxnSpPr/>
          <p:nvPr/>
        </p:nvCxnSpPr>
        <p:spPr>
          <a:xfrm>
            <a:off x="0" y="5976730"/>
            <a:ext cx="12192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 xmlns:a16="http://schemas.microsoft.com/office/drawing/2014/main" id="{DF9096E0-E3D3-42EE-932B-7355552CFAC9}"/>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26732" y="6029738"/>
            <a:ext cx="1992398" cy="848329"/>
          </a:xfrm>
          <a:prstGeom prst="rect">
            <a:avLst/>
          </a:prstGeom>
        </p:spPr>
      </p:pic>
      <p:pic>
        <p:nvPicPr>
          <p:cNvPr id="15" name="Graphic 14">
            <a:extLst>
              <a:ext uri="{FF2B5EF4-FFF2-40B4-BE49-F238E27FC236}">
                <a16:creationId xmlns="" xmlns:a16="http://schemas.microsoft.com/office/drawing/2014/main" id="{001A8AD0-93F8-4DC6-A0D3-E11676021466}"/>
              </a:ext>
            </a:extLst>
          </p:cNvPr>
          <p:cNvPicPr>
            <a:picLocks noChangeAspect="1"/>
          </p:cNvPicPr>
          <p:nvPr/>
        </p:nvPicPr>
        <p:blipFill>
          <a:blip r:embed="rId5" cstate="print">
            <a:extLst>
              <a:ext uri="{96DAC541-7B7A-43D3-8B79-37D633B846F1}">
                <asvg:svgBlip xmlns:asvg="http://schemas.microsoft.com/office/drawing/2016/SVG/main" xmlns="" r:embed="rId6"/>
              </a:ext>
            </a:extLst>
          </a:blip>
          <a:stretch>
            <a:fillRect/>
          </a:stretch>
        </p:blipFill>
        <p:spPr>
          <a:xfrm>
            <a:off x="11039061" y="5969956"/>
            <a:ext cx="1031245" cy="1006692"/>
          </a:xfrm>
          <a:prstGeom prst="rect">
            <a:avLst/>
          </a:prstGeom>
        </p:spPr>
      </p:pic>
    </p:spTree>
    <p:extLst>
      <p:ext uri="{BB962C8B-B14F-4D97-AF65-F5344CB8AC3E}">
        <p14:creationId xmlns="" xmlns:p14="http://schemas.microsoft.com/office/powerpoint/2010/main" val="20568692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2309919" y="631951"/>
            <a:ext cx="9695268" cy="5757987"/>
          </a:xfrm>
          <a:prstGeom prst="rect">
            <a:avLst/>
          </a:prstGeom>
        </p:spPr>
        <p:txBody>
          <a:bodyPr wrap="square">
            <a:spAutoFit/>
          </a:bodyPr>
          <a:lstStyle/>
          <a:p>
            <a:pPr algn="just">
              <a:lnSpc>
                <a:spcPct val="150000"/>
              </a:lnSpc>
              <a:spcAft>
                <a:spcPts val="1076"/>
              </a:spcAft>
            </a:pPr>
            <a:r>
              <a:rPr lang="en-US" sz="1700" b="1" u="sng" dirty="0">
                <a:solidFill>
                  <a:srgbClr val="252525"/>
                </a:solidFill>
                <a:latin typeface="Arial Narrow" panose="020B0606020202030204" pitchFamily="34" charset="0"/>
                <a:ea typeface="Calibri" panose="020F0502020204030204" pitchFamily="34" charset="0"/>
                <a:cs typeface="Arial" panose="020B0604020202020204" pitchFamily="34" charset="0"/>
              </a:rPr>
              <a:t>On 15 March 2020, the President </a:t>
            </a:r>
            <a:r>
              <a:rPr lang="en-US" sz="1700" dirty="0">
                <a:solidFill>
                  <a:srgbClr val="252525"/>
                </a:solidFill>
                <a:latin typeface="Arial Narrow" panose="020B0606020202030204" pitchFamily="34" charset="0"/>
                <a:ea typeface="Calibri" panose="020F0502020204030204" pitchFamily="34" charset="0"/>
                <a:cs typeface="Arial" panose="020B0604020202020204" pitchFamily="34" charset="0"/>
              </a:rPr>
              <a:t>of South Africa declared a national state of disaster in terms of the Disaster Management Act of 2002 after the World Health </a:t>
            </a:r>
            <a:r>
              <a:rPr lang="en-US" sz="1700" dirty="0" err="1">
                <a:solidFill>
                  <a:srgbClr val="252525"/>
                </a:solidFill>
                <a:latin typeface="Arial Narrow" panose="020B0606020202030204" pitchFamily="34" charset="0"/>
                <a:ea typeface="Calibri" panose="020F0502020204030204" pitchFamily="34" charset="0"/>
                <a:cs typeface="Arial" panose="020B0604020202020204" pitchFamily="34" charset="0"/>
              </a:rPr>
              <a:t>Organisation</a:t>
            </a:r>
            <a:r>
              <a:rPr lang="en-US" sz="1700" dirty="0">
                <a:solidFill>
                  <a:srgbClr val="252525"/>
                </a:solidFill>
                <a:latin typeface="Arial Narrow" panose="020B0606020202030204" pitchFamily="34" charset="0"/>
                <a:ea typeface="Calibri" panose="020F0502020204030204" pitchFamily="34" charset="0"/>
                <a:cs typeface="Arial" panose="020B0604020202020204" pitchFamily="34" charset="0"/>
              </a:rPr>
              <a:t> (WHO) declared COVID-19 a global pandemic.</a:t>
            </a:r>
            <a:endParaRPr lang="en-ZA" sz="1700"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50000"/>
              </a:lnSpc>
              <a:spcAft>
                <a:spcPts val="1076"/>
              </a:spcAft>
            </a:pPr>
            <a:r>
              <a:rPr lang="en-US" sz="1700" b="1" u="sng" dirty="0">
                <a:solidFill>
                  <a:srgbClr val="252525"/>
                </a:solidFill>
                <a:latin typeface="Arial Narrow" panose="020B0606020202030204" pitchFamily="34" charset="0"/>
                <a:ea typeface="Calibri" panose="020F0502020204030204" pitchFamily="34" charset="0"/>
                <a:cs typeface="Arial" panose="020B0604020202020204" pitchFamily="34" charset="0"/>
              </a:rPr>
              <a:t>The COVID-19 pandemic has had a serious impact on societies </a:t>
            </a:r>
            <a:r>
              <a:rPr lang="en-US" sz="1700" dirty="0">
                <a:solidFill>
                  <a:srgbClr val="252525"/>
                </a:solidFill>
                <a:latin typeface="Arial Narrow" panose="020B0606020202030204" pitchFamily="34" charset="0"/>
                <a:ea typeface="Calibri" panose="020F0502020204030204" pitchFamily="34" charset="0"/>
                <a:cs typeface="Arial" panose="020B0604020202020204" pitchFamily="34" charset="0"/>
              </a:rPr>
              <a:t>and has had an immeasurable impact on economies and industries around the world. The mining and energy industries, being industries that operate on a global scale and rely heavily on people employed, were not spared from this pandemic. </a:t>
            </a:r>
            <a:endParaRPr lang="en-ZA" sz="1700"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50000"/>
              </a:lnSpc>
              <a:spcAft>
                <a:spcPts val="1076"/>
              </a:spcAft>
            </a:pPr>
            <a:r>
              <a:rPr lang="en-US" sz="1700" b="1" u="sng" spc="-11" dirty="0">
                <a:solidFill>
                  <a:srgbClr val="252525"/>
                </a:solidFill>
                <a:latin typeface="Arial Narrow" panose="020B0606020202030204" pitchFamily="34" charset="0"/>
                <a:ea typeface="Calibri" panose="020F0502020204030204" pitchFamily="34" charset="0"/>
              </a:rPr>
              <a:t>An effective and efficient response to the pandemic</a:t>
            </a:r>
            <a:r>
              <a:rPr lang="en-US" sz="1700" spc="-11" dirty="0">
                <a:solidFill>
                  <a:srgbClr val="252525"/>
                </a:solidFill>
                <a:latin typeface="Arial Narrow" panose="020B0606020202030204" pitchFamily="34" charset="0"/>
                <a:ea typeface="Calibri" panose="020F0502020204030204" pitchFamily="34" charset="0"/>
              </a:rPr>
              <a:t>, in the form of lockdown restrictions aimed at flattening the curve, has resulted in an economic halt that will have to be revived after the lockdown.</a:t>
            </a:r>
            <a:r>
              <a:rPr lang="en-US" sz="1700" spc="-11" dirty="0">
                <a:latin typeface="Arial Narrow" panose="020B0606020202030204" pitchFamily="34" charset="0"/>
                <a:ea typeface="Calibri" panose="020F0502020204030204" pitchFamily="34" charset="0"/>
              </a:rPr>
              <a:t> </a:t>
            </a:r>
          </a:p>
          <a:p>
            <a:pPr algn="just">
              <a:lnSpc>
                <a:spcPct val="150000"/>
              </a:lnSpc>
              <a:spcAft>
                <a:spcPts val="1076"/>
              </a:spcAft>
            </a:pPr>
            <a:r>
              <a:rPr lang="en-ZA" sz="1700" dirty="0">
                <a:latin typeface="Arial Narrow" panose="020B0606020202030204" pitchFamily="34" charset="0"/>
                <a:ea typeface="Calibri" panose="020F0502020204030204" pitchFamily="34" charset="0"/>
                <a:cs typeface="Times New Roman" panose="02020603050405020304" pitchFamily="18" charset="0"/>
              </a:rPr>
              <a:t>The government, through the National Command Council, resolved to re-open the economy in a risk-adjusted approach. </a:t>
            </a:r>
            <a:r>
              <a:rPr lang="en-ZA" sz="1700" b="1" u="sng" dirty="0">
                <a:latin typeface="Arial Narrow" panose="020B0606020202030204" pitchFamily="34" charset="0"/>
                <a:ea typeface="Calibri" panose="020F0502020204030204" pitchFamily="34" charset="0"/>
                <a:cs typeface="Times New Roman" panose="02020603050405020304" pitchFamily="18" charset="0"/>
              </a:rPr>
              <a:t>It became imperative that the complex initiatives of the Department of Mineral Resources and Energy (DMRE), which were aimed at stimulating the economy</a:t>
            </a:r>
            <a:r>
              <a:rPr lang="en-ZA" sz="1700" dirty="0">
                <a:latin typeface="Arial Narrow" panose="020B0606020202030204" pitchFamily="34" charset="0"/>
                <a:ea typeface="Calibri" panose="020F0502020204030204" pitchFamily="34" charset="0"/>
                <a:cs typeface="Times New Roman" panose="02020603050405020304" pitchFamily="18" charset="0"/>
              </a:rPr>
              <a:t>, fit into this framework, as they deal with the Department’s operational readiness, the South African mining industry’s health and safety readiness, as well as interventions and responses within the broader mining and energy sectors.</a:t>
            </a:r>
          </a:p>
          <a:p>
            <a:pPr algn="just">
              <a:lnSpc>
                <a:spcPct val="150000"/>
              </a:lnSpc>
              <a:spcAft>
                <a:spcPts val="1076"/>
              </a:spcAft>
            </a:pPr>
            <a:endParaRPr lang="en-ZA" sz="1700"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10" name="object 2"/>
          <p:cNvSpPr txBox="1">
            <a:spLocks noGrp="1"/>
          </p:cNvSpPr>
          <p:nvPr>
            <p:ph type="title"/>
          </p:nvPr>
        </p:nvSpPr>
        <p:spPr>
          <a:xfrm>
            <a:off x="2309919" y="88489"/>
            <a:ext cx="9882081" cy="452215"/>
          </a:xfrm>
        </p:spPr>
        <p:txBody>
          <a:bodyPr vert="horz" wrap="square" lIns="0" tIns="8930" rIns="0" bIns="0" numCol="1" rtlCol="0" anchor="t" anchorCtr="0" compatLnSpc="1">
            <a:prstTxWarp prst="textNoShape">
              <a:avLst/>
            </a:prstTxWarp>
            <a:spAutoFit/>
          </a:bodyPr>
          <a:lstStyle/>
          <a:p>
            <a:pPr marL="8929">
              <a:spcBef>
                <a:spcPts val="70"/>
              </a:spcBef>
              <a:defRPr/>
            </a:pPr>
            <a:r>
              <a:rPr sz="3200" b="1" spc="-3" dirty="0">
                <a:latin typeface="Arial Narrow" panose="020B0606020202030204" pitchFamily="34" charset="0"/>
              </a:rPr>
              <a:t>EXECUTIVE</a:t>
            </a:r>
            <a:r>
              <a:rPr sz="3200" b="1" spc="-56" dirty="0">
                <a:latin typeface="Arial Narrow" panose="020B0606020202030204" pitchFamily="34" charset="0"/>
              </a:rPr>
              <a:t> </a:t>
            </a:r>
            <a:r>
              <a:rPr sz="3200" b="1" spc="-3" dirty="0">
                <a:latin typeface="Arial Narrow" panose="020B0606020202030204" pitchFamily="34" charset="0"/>
              </a:rPr>
              <a:t>SUMMARY</a:t>
            </a:r>
          </a:p>
        </p:txBody>
      </p:sp>
      <p:sp>
        <p:nvSpPr>
          <p:cNvPr id="3" name="Slide Number Placeholder 2"/>
          <p:cNvSpPr>
            <a:spLocks noGrp="1"/>
          </p:cNvSpPr>
          <p:nvPr>
            <p:ph type="sldNum" sz="quarter" idx="12"/>
          </p:nvPr>
        </p:nvSpPr>
        <p:spPr/>
        <p:txBody>
          <a:bodyPr/>
          <a:lstStyle/>
          <a:p>
            <a:pPr>
              <a:defRPr/>
            </a:pPr>
            <a:fld id="{EFC1C99A-A5A6-43BD-9DD5-0BB52CB06A4F}" type="slidenum">
              <a:rPr lang="en-US" altLang="en-US" smtClean="0"/>
              <a:pPr>
                <a:defRPr/>
              </a:pPr>
              <a:t>9</a:t>
            </a:fld>
            <a:endParaRPr lang="en-US" altLang="en-US"/>
          </a:p>
        </p:txBody>
      </p:sp>
    </p:spTree>
    <p:extLst>
      <p:ext uri="{BB962C8B-B14F-4D97-AF65-F5344CB8AC3E}">
        <p14:creationId xmlns="" xmlns:p14="http://schemas.microsoft.com/office/powerpoint/2010/main" val="3858579420"/>
      </p:ext>
    </p:extLst>
  </p:cSld>
  <p:clrMapOvr>
    <a:overrideClrMapping bg1="lt1" tx1="dk1" bg2="lt2" tx2="dk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BSF7RsnvLKtBO.5CWzEyP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BSF7RsnvLKtBO.5CWzEyP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BSF7RsnvLKtBO.5CWzEyP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BSF7RsnvLKtBO.5CWzEyP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BSF7RsnvLKtBO.5CWzEyP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BSF7RsnvLKtBO.5CWzEyP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7400</TotalTime>
  <Words>9391</Words>
  <Application>Microsoft Office PowerPoint</Application>
  <PresentationFormat>Custom</PresentationFormat>
  <Paragraphs>1088</Paragraphs>
  <Slides>86</Slides>
  <Notes>25</Notes>
  <HiddenSlides>0</HiddenSlides>
  <MMClips>0</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86</vt:i4>
      </vt:variant>
    </vt:vector>
  </HeadingPairs>
  <TitlesOfParts>
    <vt:vector size="91" baseType="lpstr">
      <vt:lpstr>Office Theme</vt:lpstr>
      <vt:lpstr>1_Office Theme</vt:lpstr>
      <vt:lpstr>think-cell Slide</vt:lpstr>
      <vt:lpstr>Chart</vt:lpstr>
      <vt:lpstr>Worksheet</vt:lpstr>
      <vt:lpstr>Slide 1</vt:lpstr>
      <vt:lpstr>Slide 2</vt:lpstr>
      <vt:lpstr>PRESENTATION LAYOUT</vt:lpstr>
      <vt:lpstr>INTRODUCTION</vt:lpstr>
      <vt:lpstr>MANDATE</vt:lpstr>
      <vt:lpstr>LEGISLATIVE MANDATE OF THE DMRE</vt:lpstr>
      <vt:lpstr>LEGISLATIVE MANDATE OF THE DMRE</vt:lpstr>
      <vt:lpstr>PART A- EXECUTIVE SUMMARY </vt:lpstr>
      <vt:lpstr>EXECUTIVE SUMMARY</vt:lpstr>
      <vt:lpstr>EXECUTIVE SUMMARY</vt:lpstr>
      <vt:lpstr>EXECUTIVE SUMMARY</vt:lpstr>
      <vt:lpstr>EXECUTIVE SUMMARY</vt:lpstr>
      <vt:lpstr>EXECUTIVE SUMMARY</vt:lpstr>
      <vt:lpstr>EXECUTIVE SUMMARY</vt:lpstr>
      <vt:lpstr>EXECUTIVE SUMMARY</vt:lpstr>
      <vt:lpstr>EXECUTIVE SUMMARY</vt:lpstr>
      <vt:lpstr>EXECUTIVE SUMMARY</vt:lpstr>
      <vt:lpstr>EXECUTIVE SUMMARY</vt:lpstr>
      <vt:lpstr>EXECUTIVE SUMMARY</vt:lpstr>
      <vt:lpstr>EXECUTIVE SUMMARY</vt:lpstr>
      <vt:lpstr>EXECUTIVE SUMMARY</vt:lpstr>
      <vt:lpstr>EXECUTIVE SUMMARY</vt:lpstr>
      <vt:lpstr>Slide 23</vt:lpstr>
      <vt:lpstr>EXECUTIVE SUMMARY</vt:lpstr>
      <vt:lpstr>EXECUTIVE SUMMARY</vt:lpstr>
      <vt:lpstr>EXECUTIVE SUMMARY</vt:lpstr>
      <vt:lpstr>EXECUTIVE SUMMARY</vt:lpstr>
      <vt:lpstr>EXECUTIVE SUMMARY</vt:lpstr>
      <vt:lpstr>EXECUTIVE SUMMARY</vt:lpstr>
      <vt:lpstr>EXECUTIVE SUMMARY</vt:lpstr>
      <vt:lpstr>EXECUTIVE SUMMARY</vt:lpstr>
      <vt:lpstr>EXECUTIVE SUMMARY</vt:lpstr>
      <vt:lpstr>EXECUTIVE SUMMARY</vt:lpstr>
      <vt:lpstr>PART B | 2021-2022  ANNUAL PERFORMANCE PLAN</vt:lpstr>
      <vt:lpstr>DMRE START-UP STRUCTURE </vt:lpstr>
      <vt:lpstr>ENTITIES REPORTING TO DMRE</vt:lpstr>
      <vt:lpstr>Key Initiatives and Targets that contributes to the MTSF priorities</vt:lpstr>
      <vt:lpstr>Key Initiatives and Targets that contributes to the MTSF priorities</vt:lpstr>
      <vt:lpstr>Key Initiatives and Targets that contributes to the MTSF priorities</vt:lpstr>
      <vt:lpstr>Key Initiatives and Targets that contributes to the MTSF priorities</vt:lpstr>
      <vt:lpstr>Key Initiatives and Targets that contributes to the MTSF priorities</vt:lpstr>
      <vt:lpstr>Key Initiatives and Targets that contributes to the MTSF priorities</vt:lpstr>
      <vt:lpstr>Slide 43</vt:lpstr>
      <vt:lpstr>Programme 1: Administration</vt:lpstr>
      <vt:lpstr>Strategic linkages to key national frameworks including the MTSF and the ERRP</vt:lpstr>
      <vt:lpstr>Programme 1:Planned Targets</vt:lpstr>
      <vt:lpstr>PROGRAMME 2: MINERALS AND PETROLEUM REGULATION (MPR)</vt:lpstr>
      <vt:lpstr>Programme 2: Minerals and Petroleum Regulation (MPR)</vt:lpstr>
      <vt:lpstr>Strategic linkages to key national frameworks including the MTSF and ERRP</vt:lpstr>
      <vt:lpstr>Programme 2: Planned Targets </vt:lpstr>
      <vt:lpstr>Slide 51</vt:lpstr>
      <vt:lpstr>Programme 3: Mining, Minerals and Energy Policy Development (MMEPD)</vt:lpstr>
      <vt:lpstr>Strategic linkages to key national frameworks including MTSF and ERRP</vt:lpstr>
      <vt:lpstr>Strategic linkages to key national frameworks including MTSF and ERRP</vt:lpstr>
      <vt:lpstr>Programme 3: Planned Targets</vt:lpstr>
      <vt:lpstr>Programme 3: Planned Targets</vt:lpstr>
      <vt:lpstr>Programme 3: Planned Targets</vt:lpstr>
      <vt:lpstr>Slide 58</vt:lpstr>
      <vt:lpstr>PROGRAMME 4: MINE HEALTH AND SAFETY INSPECTORATE (MHSI) </vt:lpstr>
      <vt:lpstr> Strategic linkages to key national frameworks including MTSF and ERRP  </vt:lpstr>
      <vt:lpstr>Programme 3: Planned Targets </vt:lpstr>
      <vt:lpstr>Slide 62</vt:lpstr>
      <vt:lpstr>Programme 5: Programmes and Projects </vt:lpstr>
      <vt:lpstr>Strategic linkages to key national frameworks including MTSF and ERRP </vt:lpstr>
      <vt:lpstr>Strategic linkages to key national frameworks including MTSF and ERRP </vt:lpstr>
      <vt:lpstr>Programme 5: Planned Targets</vt:lpstr>
      <vt:lpstr>Slide 67</vt:lpstr>
      <vt:lpstr>Programme 6: Nuclear</vt:lpstr>
      <vt:lpstr>Strategic linkages to key national frameworks including MTSF and ERRP</vt:lpstr>
      <vt:lpstr>Programme 6: Planned Targets </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Msizi Nyalungu</dc:creator>
  <cp:lastModifiedBy>USER</cp:lastModifiedBy>
  <cp:revision>259</cp:revision>
  <cp:lastPrinted>2021-03-10T14:38:21Z</cp:lastPrinted>
  <dcterms:created xsi:type="dcterms:W3CDTF">2020-05-28T19:48:51Z</dcterms:created>
  <dcterms:modified xsi:type="dcterms:W3CDTF">2021-05-06T11:17:00Z</dcterms:modified>
</cp:coreProperties>
</file>