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diagrams/layout1.xml" ContentType="application/vnd.openxmlformats-officedocument.drawingml.diagramLayou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diagrams/data1.xml" ContentType="application/vnd.openxmlformats-officedocument.drawingml.diagramData+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1" r:id="rId1"/>
  </p:sldMasterIdLst>
  <p:notesMasterIdLst>
    <p:notesMasterId r:id="rId44"/>
  </p:notesMasterIdLst>
  <p:handoutMasterIdLst>
    <p:handoutMasterId r:id="rId45"/>
  </p:handoutMasterIdLst>
  <p:sldIdLst>
    <p:sldId id="716" r:id="rId2"/>
    <p:sldId id="735" r:id="rId3"/>
    <p:sldId id="785" r:id="rId4"/>
    <p:sldId id="786" r:id="rId5"/>
    <p:sldId id="753" r:id="rId6"/>
    <p:sldId id="811" r:id="rId7"/>
    <p:sldId id="812" r:id="rId8"/>
    <p:sldId id="763" r:id="rId9"/>
    <p:sldId id="787" r:id="rId10"/>
    <p:sldId id="764" r:id="rId11"/>
    <p:sldId id="788" r:id="rId12"/>
    <p:sldId id="789" r:id="rId13"/>
    <p:sldId id="766" r:id="rId14"/>
    <p:sldId id="814" r:id="rId15"/>
    <p:sldId id="742" r:id="rId16"/>
    <p:sldId id="767" r:id="rId17"/>
    <p:sldId id="754" r:id="rId18"/>
    <p:sldId id="755" r:id="rId19"/>
    <p:sldId id="783" r:id="rId20"/>
    <p:sldId id="813" r:id="rId21"/>
    <p:sldId id="768" r:id="rId22"/>
    <p:sldId id="791" r:id="rId23"/>
    <p:sldId id="794" r:id="rId24"/>
    <p:sldId id="795" r:id="rId25"/>
    <p:sldId id="793" r:id="rId26"/>
    <p:sldId id="796" r:id="rId27"/>
    <p:sldId id="792" r:id="rId28"/>
    <p:sldId id="797" r:id="rId29"/>
    <p:sldId id="798" r:id="rId30"/>
    <p:sldId id="799" r:id="rId31"/>
    <p:sldId id="800" r:id="rId32"/>
    <p:sldId id="801" r:id="rId33"/>
    <p:sldId id="806" r:id="rId34"/>
    <p:sldId id="807" r:id="rId35"/>
    <p:sldId id="808" r:id="rId36"/>
    <p:sldId id="809" r:id="rId37"/>
    <p:sldId id="810" r:id="rId38"/>
    <p:sldId id="802" r:id="rId39"/>
    <p:sldId id="803" r:id="rId40"/>
    <p:sldId id="804" r:id="rId41"/>
    <p:sldId id="805" r:id="rId42"/>
    <p:sldId id="733" r:id="rId43"/>
  </p:sldIdLst>
  <p:sldSz cx="9144000" cy="6858000" type="screen4x3"/>
  <p:notesSz cx="6797675" cy="9926638"/>
  <p:defaultTextStyle>
    <a:defPPr>
      <a:defRPr lang="en-US"/>
    </a:defPPr>
    <a:lvl1pPr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1pPr>
    <a:lvl2pPr marL="457200"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2pPr>
    <a:lvl3pPr marL="914400"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3pPr>
    <a:lvl4pPr marL="1371600"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4pPr>
    <a:lvl5pPr marL="1828800"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7635"/>
    <a:srgbClr val="005828"/>
    <a:srgbClr val="007E39"/>
    <a:srgbClr val="C0C0C0"/>
    <a:srgbClr val="00FFFF"/>
    <a:srgbClr val="B2B2B2"/>
    <a:srgbClr val="DDDDDD"/>
    <a:srgbClr val="FFFF6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81" autoAdjust="0"/>
    <p:restoredTop sz="92883" autoAdjust="0"/>
  </p:normalViewPr>
  <p:slideViewPr>
    <p:cSldViewPr>
      <p:cViewPr varScale="1">
        <p:scale>
          <a:sx n="68" d="100"/>
          <a:sy n="68" d="100"/>
        </p:scale>
        <p:origin x="-144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804"/>
    </p:cViewPr>
  </p:sorterViewPr>
  <p:notesViewPr>
    <p:cSldViewPr>
      <p:cViewPr>
        <p:scale>
          <a:sx n="100" d="100"/>
          <a:sy n="100" d="100"/>
        </p:scale>
        <p:origin x="-780" y="348"/>
      </p:cViewPr>
      <p:guideLst>
        <p:guide orient="horz" pos="3127"/>
        <p:guide pos="2141"/>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F3BBB17-F498-4D39-9057-075023130985}" type="doc">
      <dgm:prSet loTypeId="urn:microsoft.com/office/officeart/2005/8/layout/orgChart1" loCatId="hierarchy" qsTypeId="urn:microsoft.com/office/officeart/2005/8/quickstyle/simple5" qsCatId="simple" csTypeId="urn:microsoft.com/office/officeart/2005/8/colors/colorful4" csCatId="colorful" phldr="1"/>
      <dgm:spPr/>
      <dgm:t>
        <a:bodyPr/>
        <a:lstStyle/>
        <a:p>
          <a:endParaRPr lang="en-US"/>
        </a:p>
      </dgm:t>
    </dgm:pt>
    <dgm:pt modelId="{00A70318-3C63-455F-91D0-CFFBC3B639C2}">
      <dgm:prSet phldrT="[Text]" custT="1"/>
      <dgm:spPr/>
      <dgm:t>
        <a:bodyPr/>
        <a:lstStyle/>
        <a:p>
          <a:r>
            <a:rPr lang="en-US" sz="900" b="1" dirty="0">
              <a:solidFill>
                <a:schemeClr val="tx1"/>
              </a:solidFill>
              <a:latin typeface="Arial" panose="020B0604020202020204" pitchFamily="34" charset="0"/>
              <a:cs typeface="Arial" panose="020B0604020202020204" pitchFamily="34" charset="0"/>
            </a:rPr>
            <a:t>General Manager </a:t>
          </a:r>
        </a:p>
        <a:p>
          <a:r>
            <a:rPr lang="en-US" sz="900" b="1" dirty="0">
              <a:solidFill>
                <a:schemeClr val="tx1"/>
              </a:solidFill>
              <a:latin typeface="Arial" panose="020B0604020202020204" pitchFamily="34" charset="0"/>
              <a:cs typeface="Arial" panose="020B0604020202020204" pitchFamily="34" charset="0"/>
            </a:rPr>
            <a:t>(1 x CD)</a:t>
          </a:r>
        </a:p>
      </dgm:t>
    </dgm:pt>
    <dgm:pt modelId="{F00578AB-F64F-4A82-860B-6EE83B9E7723}" type="parTrans" cxnId="{39AFB9BF-64FB-40A4-A4BE-D7DFC8B77B0A}">
      <dgm:prSet/>
      <dgm:spPr/>
      <dgm:t>
        <a:bodyPr/>
        <a:lstStyle/>
        <a:p>
          <a:endParaRPr lang="en-US" sz="2400"/>
        </a:p>
      </dgm:t>
    </dgm:pt>
    <dgm:pt modelId="{E6597AA7-10C1-4CD0-9C2E-0C2EF57DDED5}" type="sibTrans" cxnId="{39AFB9BF-64FB-40A4-A4BE-D7DFC8B77B0A}">
      <dgm:prSet/>
      <dgm:spPr/>
      <dgm:t>
        <a:bodyPr/>
        <a:lstStyle/>
        <a:p>
          <a:endParaRPr lang="en-US" sz="2400"/>
        </a:p>
      </dgm:t>
    </dgm:pt>
    <dgm:pt modelId="{3C5927BA-0240-46B4-83D5-2C5CD0717B62}" type="asst">
      <dgm:prSet phldrT="[Text]" custT="1"/>
      <dgm:spPr/>
      <dgm:t>
        <a:bodyPr/>
        <a:lstStyle/>
        <a:p>
          <a:r>
            <a:rPr lang="en-US" sz="1000" b="1" dirty="0">
              <a:solidFill>
                <a:schemeClr val="tx1"/>
              </a:solidFill>
              <a:latin typeface="Arial" panose="020B0604020202020204" pitchFamily="34" charset="0"/>
              <a:cs typeface="Arial" panose="020B0604020202020204" pitchFamily="34" charset="0"/>
            </a:rPr>
            <a:t>PA ( 1 x SAO)</a:t>
          </a:r>
        </a:p>
      </dgm:t>
    </dgm:pt>
    <dgm:pt modelId="{A182A642-CE1A-4942-BBB9-7BDA2F6847D2}" type="parTrans" cxnId="{9EA1E453-C8CC-4799-93F5-43AFCFDA0149}">
      <dgm:prSet/>
      <dgm:spPr/>
      <dgm:t>
        <a:bodyPr/>
        <a:lstStyle/>
        <a:p>
          <a:endParaRPr lang="en-US" sz="2400"/>
        </a:p>
      </dgm:t>
    </dgm:pt>
    <dgm:pt modelId="{C9E47759-9568-40FC-99EB-285575396F40}" type="sibTrans" cxnId="{9EA1E453-C8CC-4799-93F5-43AFCFDA0149}">
      <dgm:prSet/>
      <dgm:spPr/>
      <dgm:t>
        <a:bodyPr/>
        <a:lstStyle/>
        <a:p>
          <a:endParaRPr lang="en-US" sz="2400"/>
        </a:p>
      </dgm:t>
    </dgm:pt>
    <dgm:pt modelId="{3C9DEE21-E687-4592-8F63-B780E0122F8D}">
      <dgm:prSet phldrT="[Text]" custT="1"/>
      <dgm:spPr/>
      <dgm:t>
        <a:bodyPr/>
        <a:lstStyle/>
        <a:p>
          <a:r>
            <a:rPr lang="en-US" sz="1000" b="1" dirty="0">
              <a:solidFill>
                <a:schemeClr val="tx1"/>
              </a:solidFill>
              <a:latin typeface="Arial" panose="020B0604020202020204" pitchFamily="34" charset="0"/>
              <a:cs typeface="Arial" panose="020B0604020202020204" pitchFamily="34" charset="0"/>
            </a:rPr>
            <a:t>CFO (1 x D)</a:t>
          </a:r>
        </a:p>
      </dgm:t>
    </dgm:pt>
    <dgm:pt modelId="{4EAE6944-8478-4A43-A15F-F0F254A41A3C}" type="parTrans" cxnId="{34DABA10-303F-42C5-B7FD-02FD7747187D}">
      <dgm:prSet/>
      <dgm:spPr/>
      <dgm:t>
        <a:bodyPr/>
        <a:lstStyle/>
        <a:p>
          <a:endParaRPr lang="en-US" sz="2400"/>
        </a:p>
      </dgm:t>
    </dgm:pt>
    <dgm:pt modelId="{76319451-08F1-4879-8F4B-22918EB3D6A1}" type="sibTrans" cxnId="{34DABA10-303F-42C5-B7FD-02FD7747187D}">
      <dgm:prSet/>
      <dgm:spPr/>
      <dgm:t>
        <a:bodyPr/>
        <a:lstStyle/>
        <a:p>
          <a:endParaRPr lang="en-US" sz="2400"/>
        </a:p>
      </dgm:t>
    </dgm:pt>
    <dgm:pt modelId="{38FDBE19-0F3F-42BC-893B-F99163595DD8}">
      <dgm:prSet phldrT="[Text]" custT="1"/>
      <dgm:spPr/>
      <dgm:t>
        <a:bodyPr/>
        <a:lstStyle/>
        <a:p>
          <a:r>
            <a:rPr lang="en-US" sz="1000" b="1" dirty="0">
              <a:solidFill>
                <a:schemeClr val="tx1"/>
              </a:solidFill>
              <a:latin typeface="Arial" panose="020B0604020202020204" pitchFamily="34" charset="0"/>
              <a:cs typeface="Arial" panose="020B0604020202020204" pitchFamily="34" charset="0"/>
            </a:rPr>
            <a:t>Operations Director</a:t>
          </a:r>
        </a:p>
        <a:p>
          <a:r>
            <a:rPr lang="en-US" sz="1000" b="1" dirty="0">
              <a:solidFill>
                <a:schemeClr val="tx1"/>
              </a:solidFill>
              <a:latin typeface="Arial" panose="020B0604020202020204" pitchFamily="34" charset="0"/>
              <a:cs typeface="Arial" panose="020B0604020202020204" pitchFamily="34" charset="0"/>
            </a:rPr>
            <a:t> (1 x D)</a:t>
          </a:r>
        </a:p>
      </dgm:t>
    </dgm:pt>
    <dgm:pt modelId="{7683D994-AD0F-4B5D-AB4F-0E59D9A286BC}" type="parTrans" cxnId="{6C863EF1-9423-4BA8-9DB6-879681189B93}">
      <dgm:prSet/>
      <dgm:spPr/>
      <dgm:t>
        <a:bodyPr/>
        <a:lstStyle/>
        <a:p>
          <a:endParaRPr lang="en-US" sz="2400"/>
        </a:p>
      </dgm:t>
    </dgm:pt>
    <dgm:pt modelId="{D391F1A7-0F7C-43AE-A7D3-E6E8C1FDE2C3}" type="sibTrans" cxnId="{6C863EF1-9423-4BA8-9DB6-879681189B93}">
      <dgm:prSet/>
      <dgm:spPr/>
      <dgm:t>
        <a:bodyPr/>
        <a:lstStyle/>
        <a:p>
          <a:endParaRPr lang="en-US" sz="2400"/>
        </a:p>
      </dgm:t>
    </dgm:pt>
    <dgm:pt modelId="{5F79359E-887F-4D63-B0E8-B1F97C82A9C0}">
      <dgm:prSet phldrT="[Text]" custT="1"/>
      <dgm:spPr/>
      <dgm:t>
        <a:bodyPr/>
        <a:lstStyle/>
        <a:p>
          <a:r>
            <a:rPr lang="en-US" sz="900" dirty="0"/>
            <a:t>Risk, Fraud, </a:t>
          </a:r>
          <a:r>
            <a:rPr lang="en-US" sz="1000" b="1" dirty="0" err="1">
              <a:solidFill>
                <a:schemeClr val="tx1"/>
              </a:solidFill>
              <a:latin typeface="Arial" panose="020B0604020202020204" pitchFamily="34" charset="0"/>
              <a:cs typeface="Arial" panose="020B0604020202020204" pitchFamily="34" charset="0"/>
            </a:rPr>
            <a:t>AudIt</a:t>
          </a:r>
          <a:r>
            <a:rPr lang="en-US" sz="1000" b="1" dirty="0">
              <a:solidFill>
                <a:schemeClr val="tx1"/>
              </a:solidFill>
              <a:latin typeface="Arial" panose="020B0604020202020204" pitchFamily="34" charset="0"/>
              <a:cs typeface="Arial" panose="020B0604020202020204" pitchFamily="34" charset="0"/>
            </a:rPr>
            <a:t>, Performance Reporting &amp; Compliance (1 </a:t>
          </a:r>
          <a:r>
            <a:rPr lang="en-US" sz="900" dirty="0">
              <a:solidFill>
                <a:schemeClr val="tx1"/>
              </a:solidFill>
            </a:rPr>
            <a:t>x</a:t>
          </a:r>
          <a:r>
            <a:rPr lang="en-US" sz="900" dirty="0"/>
            <a:t> D)</a:t>
          </a:r>
        </a:p>
      </dgm:t>
    </dgm:pt>
    <dgm:pt modelId="{410AB981-5C4B-4873-AF98-2AB4FCBABF10}" type="parTrans" cxnId="{AE0C4123-F677-4CAF-8403-BAB4F1BAD889}">
      <dgm:prSet/>
      <dgm:spPr/>
      <dgm:t>
        <a:bodyPr/>
        <a:lstStyle/>
        <a:p>
          <a:endParaRPr lang="en-US" sz="2400"/>
        </a:p>
      </dgm:t>
    </dgm:pt>
    <dgm:pt modelId="{F4D9ECD9-5228-4EA3-ABF9-C9FEA908D8E4}" type="sibTrans" cxnId="{AE0C4123-F677-4CAF-8403-BAB4F1BAD889}">
      <dgm:prSet/>
      <dgm:spPr/>
      <dgm:t>
        <a:bodyPr/>
        <a:lstStyle/>
        <a:p>
          <a:endParaRPr lang="en-US" sz="2400"/>
        </a:p>
      </dgm:t>
    </dgm:pt>
    <dgm:pt modelId="{F7A4A951-17B7-4225-9CE2-EBC41F87085A}" type="asst">
      <dgm:prSet custT="1"/>
      <dgm:spPr>
        <a:solidFill>
          <a:schemeClr val="bg1"/>
        </a:solidFill>
      </dgm:spPr>
      <dgm:t>
        <a:bodyPr/>
        <a:lstStyle/>
        <a:p>
          <a:r>
            <a:rPr lang="en-US" sz="1000" b="1" dirty="0">
              <a:solidFill>
                <a:schemeClr val="tx1"/>
              </a:solidFill>
              <a:latin typeface="Arial" panose="020B0604020202020204" pitchFamily="34" charset="0"/>
              <a:cs typeface="Arial" panose="020B0604020202020204" pitchFamily="34" charset="0"/>
            </a:rPr>
            <a:t>PA ( 1 x AO)</a:t>
          </a:r>
        </a:p>
      </dgm:t>
    </dgm:pt>
    <dgm:pt modelId="{AE9038B7-44BA-4329-85A8-0C75C870E07D}" type="parTrans" cxnId="{4B474B7D-1C1E-40C0-8A88-FF1ABE197215}">
      <dgm:prSet/>
      <dgm:spPr/>
      <dgm:t>
        <a:bodyPr/>
        <a:lstStyle/>
        <a:p>
          <a:endParaRPr lang="en-US" sz="2400"/>
        </a:p>
      </dgm:t>
    </dgm:pt>
    <dgm:pt modelId="{03EFFD74-D1FE-4B48-89B6-20D770E71C1A}" type="sibTrans" cxnId="{4B474B7D-1C1E-40C0-8A88-FF1ABE197215}">
      <dgm:prSet/>
      <dgm:spPr/>
      <dgm:t>
        <a:bodyPr/>
        <a:lstStyle/>
        <a:p>
          <a:endParaRPr lang="en-US" sz="2400"/>
        </a:p>
      </dgm:t>
    </dgm:pt>
    <dgm:pt modelId="{32A18ED7-6721-46C3-8C31-72D5D7CA6B76}">
      <dgm:prSet custT="1"/>
      <dgm:spPr>
        <a:solidFill>
          <a:schemeClr val="bg1"/>
        </a:solidFill>
      </dgm:spPr>
      <dgm:t>
        <a:bodyPr/>
        <a:lstStyle/>
        <a:p>
          <a:r>
            <a:rPr lang="en-US" sz="1000" b="1" dirty="0">
              <a:solidFill>
                <a:schemeClr val="tx1"/>
              </a:solidFill>
              <a:latin typeface="Arial" panose="020B0604020202020204" pitchFamily="34" charset="0"/>
              <a:cs typeface="Arial" panose="020B0604020202020204" pitchFamily="34" charset="0"/>
            </a:rPr>
            <a:t>Debt Management</a:t>
          </a:r>
        </a:p>
        <a:p>
          <a:r>
            <a:rPr lang="en-US" sz="1000" b="1" dirty="0">
              <a:solidFill>
                <a:schemeClr val="tx1"/>
              </a:solidFill>
              <a:latin typeface="Arial" panose="020B0604020202020204" pitchFamily="34" charset="0"/>
              <a:cs typeface="Arial" panose="020B0604020202020204" pitchFamily="34" charset="0"/>
            </a:rPr>
            <a:t>(1 x DD)</a:t>
          </a:r>
        </a:p>
        <a:p>
          <a:r>
            <a:rPr lang="en-US" sz="1000" b="1" dirty="0">
              <a:solidFill>
                <a:schemeClr val="tx1"/>
              </a:solidFill>
              <a:latin typeface="Arial" panose="020B0604020202020204" pitchFamily="34" charset="0"/>
              <a:cs typeface="Arial" panose="020B0604020202020204" pitchFamily="34" charset="0"/>
            </a:rPr>
            <a:t>1 x (ASD)</a:t>
          </a:r>
        </a:p>
        <a:p>
          <a:r>
            <a:rPr lang="en-US" sz="1000" b="1" dirty="0">
              <a:solidFill>
                <a:schemeClr val="tx1"/>
              </a:solidFill>
              <a:latin typeface="Arial" panose="020B0604020202020204" pitchFamily="34" charset="0"/>
              <a:cs typeface="Arial" panose="020B0604020202020204" pitchFamily="34" charset="0"/>
            </a:rPr>
            <a:t>1 x SA ( new</a:t>
          </a:r>
          <a:r>
            <a:rPr lang="en-US" sz="900" dirty="0"/>
            <a:t>)</a:t>
          </a:r>
        </a:p>
      </dgm:t>
    </dgm:pt>
    <dgm:pt modelId="{D294B499-BCA9-43F9-B50E-8D9FE2ED4C80}" type="parTrans" cxnId="{31FCBAC7-6C0B-4244-9D6E-E51A81F3AC7E}">
      <dgm:prSet/>
      <dgm:spPr/>
      <dgm:t>
        <a:bodyPr/>
        <a:lstStyle/>
        <a:p>
          <a:endParaRPr lang="en-US" sz="2400"/>
        </a:p>
      </dgm:t>
    </dgm:pt>
    <dgm:pt modelId="{D1A8D00F-A1D9-47AF-A35F-E090CC888414}" type="sibTrans" cxnId="{31FCBAC7-6C0B-4244-9D6E-E51A81F3AC7E}">
      <dgm:prSet/>
      <dgm:spPr/>
      <dgm:t>
        <a:bodyPr/>
        <a:lstStyle/>
        <a:p>
          <a:endParaRPr lang="en-US" sz="2400"/>
        </a:p>
      </dgm:t>
    </dgm:pt>
    <dgm:pt modelId="{E5F7F3F3-42C4-4F5A-8158-FBA2EC64CEBB}" type="asst">
      <dgm:prSet custT="1"/>
      <dgm:spPr>
        <a:solidFill>
          <a:schemeClr val="bg1"/>
        </a:solidFill>
      </dgm:spPr>
      <dgm:t>
        <a:bodyPr/>
        <a:lstStyle/>
        <a:p>
          <a:r>
            <a:rPr lang="en-US" sz="1000" b="1" dirty="0">
              <a:solidFill>
                <a:schemeClr val="tx1"/>
              </a:solidFill>
              <a:latin typeface="Arial" panose="020B0604020202020204" pitchFamily="34" charset="0"/>
              <a:cs typeface="Arial" panose="020B0604020202020204" pitchFamily="34" charset="0"/>
            </a:rPr>
            <a:t>PA ( 1 X SAO)</a:t>
          </a:r>
        </a:p>
      </dgm:t>
    </dgm:pt>
    <dgm:pt modelId="{AA848AE3-A1BE-448B-A812-5EA4746184CB}" type="parTrans" cxnId="{05B0E9CC-7DCD-4795-B897-3BB1AE8014E3}">
      <dgm:prSet/>
      <dgm:spPr/>
      <dgm:t>
        <a:bodyPr/>
        <a:lstStyle/>
        <a:p>
          <a:endParaRPr lang="en-US" sz="2400"/>
        </a:p>
      </dgm:t>
    </dgm:pt>
    <dgm:pt modelId="{67C6B26A-A44C-4A1A-85DD-FB1FFB77D691}" type="sibTrans" cxnId="{05B0E9CC-7DCD-4795-B897-3BB1AE8014E3}">
      <dgm:prSet/>
      <dgm:spPr/>
      <dgm:t>
        <a:bodyPr/>
        <a:lstStyle/>
        <a:p>
          <a:endParaRPr lang="en-US" sz="2400"/>
        </a:p>
      </dgm:t>
    </dgm:pt>
    <dgm:pt modelId="{D1FEF490-9DAE-483D-BD4D-DF9C6C36E0A2}" type="asst">
      <dgm:prSet custT="1"/>
      <dgm:spPr>
        <a:solidFill>
          <a:schemeClr val="bg1"/>
        </a:solidFill>
      </dgm:spPr>
      <dgm:t>
        <a:bodyPr/>
        <a:lstStyle/>
        <a:p>
          <a:r>
            <a:rPr lang="en-US" sz="1000" b="1" dirty="0">
              <a:solidFill>
                <a:schemeClr val="tx1"/>
              </a:solidFill>
              <a:latin typeface="Arial" panose="020B0604020202020204" pitchFamily="34" charset="0"/>
              <a:cs typeface="Arial" panose="020B0604020202020204" pitchFamily="34" charset="0"/>
            </a:rPr>
            <a:t>PA ( 1 X SAO</a:t>
          </a:r>
          <a:r>
            <a:rPr lang="en-US" sz="900" dirty="0"/>
            <a:t>)</a:t>
          </a:r>
        </a:p>
      </dgm:t>
    </dgm:pt>
    <dgm:pt modelId="{CAB86C48-64B2-4166-B9FE-F255B2FA7067}" type="parTrans" cxnId="{D885E8CF-7B0A-45F8-9C7B-8BC0D407104C}">
      <dgm:prSet/>
      <dgm:spPr/>
      <dgm:t>
        <a:bodyPr/>
        <a:lstStyle/>
        <a:p>
          <a:endParaRPr lang="en-US" sz="2400"/>
        </a:p>
      </dgm:t>
    </dgm:pt>
    <dgm:pt modelId="{B269C827-0E5F-4E84-9274-B47393AEC997}" type="sibTrans" cxnId="{D885E8CF-7B0A-45F8-9C7B-8BC0D407104C}">
      <dgm:prSet/>
      <dgm:spPr/>
      <dgm:t>
        <a:bodyPr/>
        <a:lstStyle/>
        <a:p>
          <a:endParaRPr lang="en-US" sz="2400"/>
        </a:p>
      </dgm:t>
    </dgm:pt>
    <dgm:pt modelId="{B6AF747A-7C71-46A8-91E1-62DF390DCDFD}">
      <dgm:prSet custT="1"/>
      <dgm:spPr>
        <a:solidFill>
          <a:schemeClr val="bg1"/>
        </a:solidFill>
      </dgm:spPr>
      <dgm:t>
        <a:bodyPr/>
        <a:lstStyle/>
        <a:p>
          <a:r>
            <a:rPr lang="en-US" sz="900" b="1" dirty="0">
              <a:solidFill>
                <a:schemeClr val="tx1"/>
              </a:solidFill>
              <a:latin typeface="Arial" panose="020B0604020202020204" pitchFamily="34" charset="0"/>
              <a:cs typeface="Arial" panose="020B0604020202020204" pitchFamily="34" charset="0"/>
            </a:rPr>
            <a:t>Technologist ( 1 x DD)</a:t>
          </a:r>
        </a:p>
      </dgm:t>
    </dgm:pt>
    <dgm:pt modelId="{BE794382-009D-4E6F-9C3D-AE47A91460D9}" type="parTrans" cxnId="{4B449FE6-2AE6-47BD-861A-53C3387E9B0C}">
      <dgm:prSet/>
      <dgm:spPr/>
      <dgm:t>
        <a:bodyPr/>
        <a:lstStyle/>
        <a:p>
          <a:endParaRPr lang="en-US" sz="2400"/>
        </a:p>
      </dgm:t>
    </dgm:pt>
    <dgm:pt modelId="{6F0A93B6-BFEF-4EAC-BEA0-FCEC4874FB21}" type="sibTrans" cxnId="{4B449FE6-2AE6-47BD-861A-53C3387E9B0C}">
      <dgm:prSet/>
      <dgm:spPr/>
      <dgm:t>
        <a:bodyPr/>
        <a:lstStyle/>
        <a:p>
          <a:endParaRPr lang="en-US" sz="2400"/>
        </a:p>
      </dgm:t>
    </dgm:pt>
    <dgm:pt modelId="{2E2CD13A-F102-44DA-8D13-ABA20AB67E37}">
      <dgm:prSet custT="1"/>
      <dgm:spPr>
        <a:solidFill>
          <a:schemeClr val="bg1"/>
        </a:solidFill>
      </dgm:spPr>
      <dgm:t>
        <a:bodyPr/>
        <a:lstStyle/>
        <a:p>
          <a:r>
            <a:rPr lang="en-US" sz="900" b="1" dirty="0">
              <a:solidFill>
                <a:schemeClr val="tx1"/>
              </a:solidFill>
              <a:latin typeface="Arial" panose="020B0604020202020204" pitchFamily="34" charset="0"/>
              <a:cs typeface="Arial" panose="020B0604020202020204" pitchFamily="34" charset="0"/>
            </a:rPr>
            <a:t>Financial Management</a:t>
          </a:r>
        </a:p>
        <a:p>
          <a:r>
            <a:rPr lang="en-US" sz="1000" b="1" dirty="0">
              <a:solidFill>
                <a:schemeClr val="tx1"/>
              </a:solidFill>
              <a:latin typeface="Arial" panose="020B0604020202020204" pitchFamily="34" charset="0"/>
              <a:cs typeface="Arial" panose="020B0604020202020204" pitchFamily="34" charset="0"/>
            </a:rPr>
            <a:t>1 x DD</a:t>
          </a:r>
        </a:p>
        <a:p>
          <a:r>
            <a:rPr lang="en-US" sz="1000" b="1" dirty="0">
              <a:solidFill>
                <a:schemeClr val="tx1"/>
              </a:solidFill>
              <a:latin typeface="Arial" panose="020B0604020202020204" pitchFamily="34" charset="0"/>
              <a:cs typeface="Arial" panose="020B0604020202020204" pitchFamily="34" charset="0"/>
            </a:rPr>
            <a:t>1 x ASD</a:t>
          </a:r>
        </a:p>
        <a:p>
          <a:r>
            <a:rPr lang="en-US" sz="1000" b="1" dirty="0">
              <a:solidFill>
                <a:schemeClr val="tx1"/>
              </a:solidFill>
              <a:latin typeface="Arial" panose="020B0604020202020204" pitchFamily="34" charset="0"/>
              <a:cs typeface="Arial" panose="020B0604020202020204" pitchFamily="34" charset="0"/>
            </a:rPr>
            <a:t>1 X ASD (Procurement New)</a:t>
          </a:r>
        </a:p>
        <a:p>
          <a:r>
            <a:rPr lang="en-US" sz="1000" b="1" dirty="0">
              <a:solidFill>
                <a:schemeClr val="tx1"/>
              </a:solidFill>
              <a:latin typeface="Arial" panose="020B0604020202020204" pitchFamily="34" charset="0"/>
              <a:cs typeface="Arial" panose="020B0604020202020204" pitchFamily="34" charset="0"/>
            </a:rPr>
            <a:t>1 X S</a:t>
          </a:r>
          <a:r>
            <a:rPr lang="en-US" sz="900" dirty="0">
              <a:solidFill>
                <a:schemeClr val="tx1"/>
              </a:solidFill>
              <a:latin typeface="Arial" panose="020B0604020202020204" pitchFamily="34" charset="0"/>
              <a:cs typeface="Arial" panose="020B0604020202020204" pitchFamily="34" charset="0"/>
            </a:rPr>
            <a:t>A</a:t>
          </a:r>
        </a:p>
      </dgm:t>
    </dgm:pt>
    <dgm:pt modelId="{3BCEC5B9-BCE2-4150-BA46-86305B8DE426}" type="parTrans" cxnId="{136AADF1-B8BF-45B3-A967-BB087E04B245}">
      <dgm:prSet/>
      <dgm:spPr/>
      <dgm:t>
        <a:bodyPr/>
        <a:lstStyle/>
        <a:p>
          <a:endParaRPr lang="en-US" sz="2400"/>
        </a:p>
      </dgm:t>
    </dgm:pt>
    <dgm:pt modelId="{EB0C7361-751C-4761-867A-DA06EDD0FDAF}" type="sibTrans" cxnId="{136AADF1-B8BF-45B3-A967-BB087E04B245}">
      <dgm:prSet/>
      <dgm:spPr/>
      <dgm:t>
        <a:bodyPr/>
        <a:lstStyle/>
        <a:p>
          <a:endParaRPr lang="en-US" sz="2400"/>
        </a:p>
      </dgm:t>
    </dgm:pt>
    <dgm:pt modelId="{F88C4E74-C524-4DD8-B254-A57ED1E73162}">
      <dgm:prSet custT="1"/>
      <dgm:spPr/>
      <dgm:t>
        <a:bodyPr/>
        <a:lstStyle/>
        <a:p>
          <a:r>
            <a:rPr lang="en-US" sz="1000" b="1" dirty="0">
              <a:solidFill>
                <a:schemeClr val="tx1"/>
              </a:solidFill>
              <a:latin typeface="Arial" panose="020B0604020202020204" pitchFamily="34" charset="0"/>
              <a:cs typeface="Arial" panose="020B0604020202020204" pitchFamily="34" charset="0"/>
            </a:rPr>
            <a:t>Call Centre Agents</a:t>
          </a:r>
        </a:p>
        <a:p>
          <a:r>
            <a:rPr lang="en-US" sz="1000" b="1" dirty="0">
              <a:solidFill>
                <a:schemeClr val="tx1"/>
              </a:solidFill>
              <a:latin typeface="Arial" panose="020B0604020202020204" pitchFamily="34" charset="0"/>
              <a:cs typeface="Arial" panose="020B0604020202020204" pitchFamily="34" charset="0"/>
            </a:rPr>
            <a:t> (4 x Level 5</a:t>
          </a:r>
          <a:r>
            <a:rPr lang="en-US" sz="900" dirty="0"/>
            <a:t>)</a:t>
          </a:r>
        </a:p>
      </dgm:t>
    </dgm:pt>
    <dgm:pt modelId="{36D969F3-8878-4F33-A017-71FACCEC3F9C}" type="parTrans" cxnId="{6026BEE1-C468-49FB-908F-E562190C6991}">
      <dgm:prSet/>
      <dgm:spPr/>
      <dgm:t>
        <a:bodyPr/>
        <a:lstStyle/>
        <a:p>
          <a:endParaRPr lang="en-US" sz="2400"/>
        </a:p>
      </dgm:t>
    </dgm:pt>
    <dgm:pt modelId="{699CBCF2-1371-4083-B687-63D7BFDF8612}" type="sibTrans" cxnId="{6026BEE1-C468-49FB-908F-E562190C6991}">
      <dgm:prSet/>
      <dgm:spPr/>
      <dgm:t>
        <a:bodyPr/>
        <a:lstStyle/>
        <a:p>
          <a:endParaRPr lang="en-US" sz="2400"/>
        </a:p>
      </dgm:t>
    </dgm:pt>
    <dgm:pt modelId="{3FF49CC5-E5D0-4BF3-8B43-0A0B7C96A2D1}">
      <dgm:prSet custT="1"/>
      <dgm:spPr/>
      <dgm:t>
        <a:bodyPr/>
        <a:lstStyle/>
        <a:p>
          <a:r>
            <a:rPr lang="en-US" sz="1000" b="1" dirty="0">
              <a:solidFill>
                <a:schemeClr val="tx1"/>
              </a:solidFill>
              <a:latin typeface="Arial" panose="020B0604020202020204" pitchFamily="34" charset="0"/>
              <a:cs typeface="Arial" panose="020B0604020202020204" pitchFamily="34" charset="0"/>
            </a:rPr>
            <a:t>Technician (1 x ASD)</a:t>
          </a:r>
        </a:p>
      </dgm:t>
    </dgm:pt>
    <dgm:pt modelId="{3F42DC2C-C1CB-4728-8FB4-FDF0CD64A096}" type="parTrans" cxnId="{B6746B2B-8AB2-4F3B-9F82-873F960347B4}">
      <dgm:prSet/>
      <dgm:spPr/>
      <dgm:t>
        <a:bodyPr/>
        <a:lstStyle/>
        <a:p>
          <a:endParaRPr lang="en-US" sz="2400"/>
        </a:p>
      </dgm:t>
    </dgm:pt>
    <dgm:pt modelId="{D45B795D-6EC9-4811-BD8E-4BE9D0375E7D}" type="sibTrans" cxnId="{B6746B2B-8AB2-4F3B-9F82-873F960347B4}">
      <dgm:prSet/>
      <dgm:spPr/>
      <dgm:t>
        <a:bodyPr/>
        <a:lstStyle/>
        <a:p>
          <a:endParaRPr lang="en-US" sz="2400"/>
        </a:p>
      </dgm:t>
    </dgm:pt>
    <dgm:pt modelId="{8F9EB27B-5FDA-4850-946E-97C5FD8C48F7}">
      <dgm:prSet custT="1"/>
      <dgm:spPr/>
      <dgm:t>
        <a:bodyPr/>
        <a:lstStyle/>
        <a:p>
          <a:r>
            <a:rPr lang="en-US" sz="900" b="1" dirty="0">
              <a:solidFill>
                <a:schemeClr val="tx1"/>
              </a:solidFill>
              <a:latin typeface="Arial" panose="020B0604020202020204" pitchFamily="34" charset="0"/>
              <a:cs typeface="Arial" panose="020B0604020202020204" pitchFamily="34" charset="0"/>
            </a:rPr>
            <a:t>Senior Admin Officer</a:t>
          </a:r>
        </a:p>
        <a:p>
          <a:r>
            <a:rPr lang="en-US" sz="900" b="1" dirty="0">
              <a:solidFill>
                <a:schemeClr val="tx1"/>
              </a:solidFill>
              <a:latin typeface="Arial" panose="020B0604020202020204" pitchFamily="34" charset="0"/>
              <a:cs typeface="Arial" panose="020B0604020202020204" pitchFamily="34" charset="0"/>
            </a:rPr>
            <a:t>(1 x SAO)</a:t>
          </a:r>
        </a:p>
      </dgm:t>
    </dgm:pt>
    <dgm:pt modelId="{26511A0F-55A2-4BE5-8A05-132C6B40CB29}" type="parTrans" cxnId="{B729A987-ED92-4B6E-9C6E-362D97BD2186}">
      <dgm:prSet/>
      <dgm:spPr/>
      <dgm:t>
        <a:bodyPr/>
        <a:lstStyle/>
        <a:p>
          <a:endParaRPr lang="en-US" sz="2400"/>
        </a:p>
      </dgm:t>
    </dgm:pt>
    <dgm:pt modelId="{98F143F1-7AF2-4A90-AEE7-EE60C560308B}" type="sibTrans" cxnId="{B729A987-ED92-4B6E-9C6E-362D97BD2186}">
      <dgm:prSet/>
      <dgm:spPr/>
      <dgm:t>
        <a:bodyPr/>
        <a:lstStyle/>
        <a:p>
          <a:endParaRPr lang="en-US" sz="2400"/>
        </a:p>
      </dgm:t>
    </dgm:pt>
    <dgm:pt modelId="{6777BB6A-3850-4045-8A06-9AECE51AE402}">
      <dgm:prSet custT="1"/>
      <dgm:spPr>
        <a:solidFill>
          <a:schemeClr val="bg1"/>
        </a:solidFill>
      </dgm:spPr>
      <dgm:t>
        <a:bodyPr/>
        <a:lstStyle/>
        <a:p>
          <a:r>
            <a:rPr lang="en-US" sz="900" dirty="0"/>
            <a:t>Risk, Fraud, </a:t>
          </a:r>
          <a:r>
            <a:rPr lang="en-US" sz="1000" b="1" dirty="0" err="1">
              <a:solidFill>
                <a:schemeClr val="tx1"/>
              </a:solidFill>
              <a:latin typeface="Arial" panose="020B0604020202020204" pitchFamily="34" charset="0"/>
              <a:cs typeface="Arial" panose="020B0604020202020204" pitchFamily="34" charset="0"/>
            </a:rPr>
            <a:t>AudIt</a:t>
          </a:r>
          <a:r>
            <a:rPr lang="en-US" sz="1000" b="1" dirty="0">
              <a:solidFill>
                <a:schemeClr val="tx1"/>
              </a:solidFill>
              <a:latin typeface="Arial" panose="020B0604020202020204" pitchFamily="34" charset="0"/>
              <a:cs typeface="Arial" panose="020B0604020202020204" pitchFamily="34" charset="0"/>
            </a:rPr>
            <a:t>, Performance Reporting &amp; Compliance (</a:t>
          </a:r>
          <a:r>
            <a:rPr lang="en-US" sz="1000" b="1" dirty="0">
              <a:latin typeface="Arial" panose="020B0604020202020204" pitchFamily="34" charset="0"/>
              <a:cs typeface="Arial" panose="020B0604020202020204" pitchFamily="34" charset="0"/>
            </a:rPr>
            <a:t>1 x </a:t>
          </a:r>
          <a:r>
            <a:rPr lang="en-US" sz="900" dirty="0"/>
            <a:t>DD)</a:t>
          </a:r>
        </a:p>
      </dgm:t>
    </dgm:pt>
    <dgm:pt modelId="{BD348F6F-D26F-4BBA-9B0F-5F7F6BFA4BD6}" type="parTrans" cxnId="{AF0F108D-37DE-4853-B158-A38280D814BD}">
      <dgm:prSet/>
      <dgm:spPr/>
      <dgm:t>
        <a:bodyPr/>
        <a:lstStyle/>
        <a:p>
          <a:endParaRPr lang="en-US" sz="2400"/>
        </a:p>
      </dgm:t>
    </dgm:pt>
    <dgm:pt modelId="{CF51E1DD-D56F-4BE2-9808-8199B808BF20}" type="sibTrans" cxnId="{AF0F108D-37DE-4853-B158-A38280D814BD}">
      <dgm:prSet/>
      <dgm:spPr/>
      <dgm:t>
        <a:bodyPr/>
        <a:lstStyle/>
        <a:p>
          <a:endParaRPr lang="en-US" sz="2400"/>
        </a:p>
      </dgm:t>
    </dgm:pt>
    <dgm:pt modelId="{7354AA6D-32C2-4BB2-A006-1884AC7838CF}">
      <dgm:prSet custT="1"/>
      <dgm:spPr/>
      <dgm:t>
        <a:bodyPr/>
        <a:lstStyle/>
        <a:p>
          <a:r>
            <a:rPr lang="en-US" sz="1050" b="1" dirty="0">
              <a:solidFill>
                <a:schemeClr val="tx1"/>
              </a:solidFill>
            </a:rPr>
            <a:t>Compliance</a:t>
          </a:r>
        </a:p>
        <a:p>
          <a:r>
            <a:rPr lang="en-US" sz="1050" b="1" dirty="0">
              <a:solidFill>
                <a:schemeClr val="tx1"/>
              </a:solidFill>
            </a:rPr>
            <a:t>(1 x ASD</a:t>
          </a:r>
          <a:r>
            <a:rPr lang="en-US" sz="900" dirty="0"/>
            <a:t>)</a:t>
          </a:r>
        </a:p>
      </dgm:t>
    </dgm:pt>
    <dgm:pt modelId="{0189D8BC-40B5-404E-AC3A-E196719DE93A}" type="parTrans" cxnId="{CBB1DA05-64D8-42CD-B129-23AC08CC32E7}">
      <dgm:prSet/>
      <dgm:spPr/>
      <dgm:t>
        <a:bodyPr/>
        <a:lstStyle/>
        <a:p>
          <a:endParaRPr lang="en-US" sz="2400"/>
        </a:p>
      </dgm:t>
    </dgm:pt>
    <dgm:pt modelId="{E1EE95DF-1E26-490B-8331-6BC94CE35C09}" type="sibTrans" cxnId="{CBB1DA05-64D8-42CD-B129-23AC08CC32E7}">
      <dgm:prSet/>
      <dgm:spPr/>
      <dgm:t>
        <a:bodyPr/>
        <a:lstStyle/>
        <a:p>
          <a:endParaRPr lang="en-US" sz="2400"/>
        </a:p>
      </dgm:t>
    </dgm:pt>
    <dgm:pt modelId="{AF0F553E-545D-4227-ADF5-2DBB98A02D37}">
      <dgm:prSet custT="1"/>
      <dgm:spPr/>
      <dgm:t>
        <a:bodyPr/>
        <a:lstStyle/>
        <a:p>
          <a:r>
            <a:rPr lang="en-US" sz="900" b="1" dirty="0">
              <a:solidFill>
                <a:schemeClr val="tx1"/>
              </a:solidFill>
              <a:latin typeface="Arial" panose="020B0604020202020204" pitchFamily="34" charset="0"/>
              <a:cs typeface="Arial" panose="020B0604020202020204" pitchFamily="34" charset="0"/>
            </a:rPr>
            <a:t>Fraud Management</a:t>
          </a:r>
        </a:p>
        <a:p>
          <a:r>
            <a:rPr lang="en-US" sz="900" b="1" dirty="0">
              <a:solidFill>
                <a:schemeClr val="tx1"/>
              </a:solidFill>
              <a:latin typeface="Arial" panose="020B0604020202020204" pitchFamily="34" charset="0"/>
              <a:cs typeface="Arial" panose="020B0604020202020204" pitchFamily="34" charset="0"/>
            </a:rPr>
            <a:t>(1 x ASD</a:t>
          </a:r>
          <a:r>
            <a:rPr lang="en-US" sz="900" dirty="0"/>
            <a:t>)</a:t>
          </a:r>
        </a:p>
      </dgm:t>
    </dgm:pt>
    <dgm:pt modelId="{10B08F02-BC87-4EFD-BC8D-18B9AB3CA225}" type="parTrans" cxnId="{F8BFBADC-EFC4-4EE4-95AF-55E1DC7882FA}">
      <dgm:prSet/>
      <dgm:spPr/>
      <dgm:t>
        <a:bodyPr/>
        <a:lstStyle/>
        <a:p>
          <a:endParaRPr lang="en-US" sz="2400"/>
        </a:p>
      </dgm:t>
    </dgm:pt>
    <dgm:pt modelId="{EFD16C8F-D028-41E2-B3BA-9BC64E1C07F5}" type="sibTrans" cxnId="{F8BFBADC-EFC4-4EE4-95AF-55E1DC7882FA}">
      <dgm:prSet/>
      <dgm:spPr/>
      <dgm:t>
        <a:bodyPr/>
        <a:lstStyle/>
        <a:p>
          <a:endParaRPr lang="en-US" sz="2400"/>
        </a:p>
      </dgm:t>
    </dgm:pt>
    <dgm:pt modelId="{28314D0A-B63C-46E5-9569-036D9F5ABF3D}" type="pres">
      <dgm:prSet presAssocID="{EF3BBB17-F498-4D39-9057-075023130985}" presName="hierChild1" presStyleCnt="0">
        <dgm:presLayoutVars>
          <dgm:orgChart val="1"/>
          <dgm:chPref val="1"/>
          <dgm:dir/>
          <dgm:animOne val="branch"/>
          <dgm:animLvl val="lvl"/>
          <dgm:resizeHandles/>
        </dgm:presLayoutVars>
      </dgm:prSet>
      <dgm:spPr/>
      <dgm:t>
        <a:bodyPr/>
        <a:lstStyle/>
        <a:p>
          <a:endParaRPr lang="en-US"/>
        </a:p>
      </dgm:t>
    </dgm:pt>
    <dgm:pt modelId="{25CD4148-A0E3-4498-AC92-88382AAB7837}" type="pres">
      <dgm:prSet presAssocID="{00A70318-3C63-455F-91D0-CFFBC3B639C2}" presName="hierRoot1" presStyleCnt="0">
        <dgm:presLayoutVars>
          <dgm:hierBranch val="init"/>
        </dgm:presLayoutVars>
      </dgm:prSet>
      <dgm:spPr/>
    </dgm:pt>
    <dgm:pt modelId="{52E06404-77C5-4F61-97A3-71912145A49C}" type="pres">
      <dgm:prSet presAssocID="{00A70318-3C63-455F-91D0-CFFBC3B639C2}" presName="rootComposite1" presStyleCnt="0"/>
      <dgm:spPr/>
    </dgm:pt>
    <dgm:pt modelId="{4AC21A4B-CF97-461D-AB5B-A25907C27DEF}" type="pres">
      <dgm:prSet presAssocID="{00A70318-3C63-455F-91D0-CFFBC3B639C2}" presName="rootText1" presStyleLbl="node0" presStyleIdx="0" presStyleCnt="1">
        <dgm:presLayoutVars>
          <dgm:chPref val="3"/>
        </dgm:presLayoutVars>
      </dgm:prSet>
      <dgm:spPr/>
      <dgm:t>
        <a:bodyPr/>
        <a:lstStyle/>
        <a:p>
          <a:endParaRPr lang="en-US"/>
        </a:p>
      </dgm:t>
    </dgm:pt>
    <dgm:pt modelId="{E02A8FB5-B23B-407A-9BD7-21F8E1369730}" type="pres">
      <dgm:prSet presAssocID="{00A70318-3C63-455F-91D0-CFFBC3B639C2}" presName="rootConnector1" presStyleLbl="node1" presStyleIdx="0" presStyleCnt="0"/>
      <dgm:spPr/>
      <dgm:t>
        <a:bodyPr/>
        <a:lstStyle/>
        <a:p>
          <a:endParaRPr lang="en-US"/>
        </a:p>
      </dgm:t>
    </dgm:pt>
    <dgm:pt modelId="{B59FF9C1-54FD-483D-8FCB-893313FFF806}" type="pres">
      <dgm:prSet presAssocID="{00A70318-3C63-455F-91D0-CFFBC3B639C2}" presName="hierChild2" presStyleCnt="0"/>
      <dgm:spPr/>
    </dgm:pt>
    <dgm:pt modelId="{03E79C8B-DBCE-4F1F-9C7C-8A889B9EFE1A}" type="pres">
      <dgm:prSet presAssocID="{4EAE6944-8478-4A43-A15F-F0F254A41A3C}" presName="Name37" presStyleLbl="parChTrans1D2" presStyleIdx="0" presStyleCnt="4"/>
      <dgm:spPr/>
      <dgm:t>
        <a:bodyPr/>
        <a:lstStyle/>
        <a:p>
          <a:endParaRPr lang="en-US"/>
        </a:p>
      </dgm:t>
    </dgm:pt>
    <dgm:pt modelId="{C7D085FD-BC99-4F42-83C2-EF35DD506CE6}" type="pres">
      <dgm:prSet presAssocID="{3C9DEE21-E687-4592-8F63-B780E0122F8D}" presName="hierRoot2" presStyleCnt="0">
        <dgm:presLayoutVars>
          <dgm:hierBranch val="init"/>
        </dgm:presLayoutVars>
      </dgm:prSet>
      <dgm:spPr/>
    </dgm:pt>
    <dgm:pt modelId="{DD6038D2-FEAB-46A3-9BFA-63B3CDE67B4A}" type="pres">
      <dgm:prSet presAssocID="{3C9DEE21-E687-4592-8F63-B780E0122F8D}" presName="rootComposite" presStyleCnt="0"/>
      <dgm:spPr/>
    </dgm:pt>
    <dgm:pt modelId="{21357BDE-4745-42A3-9336-F5199C61441C}" type="pres">
      <dgm:prSet presAssocID="{3C9DEE21-E687-4592-8F63-B780E0122F8D}" presName="rootText" presStyleLbl="node2" presStyleIdx="0" presStyleCnt="3">
        <dgm:presLayoutVars>
          <dgm:chPref val="3"/>
        </dgm:presLayoutVars>
      </dgm:prSet>
      <dgm:spPr/>
      <dgm:t>
        <a:bodyPr/>
        <a:lstStyle/>
        <a:p>
          <a:endParaRPr lang="en-US"/>
        </a:p>
      </dgm:t>
    </dgm:pt>
    <dgm:pt modelId="{F9F40DFD-2DE6-4EC3-AB6A-45A247D1E0EE}" type="pres">
      <dgm:prSet presAssocID="{3C9DEE21-E687-4592-8F63-B780E0122F8D}" presName="rootConnector" presStyleLbl="node2" presStyleIdx="0" presStyleCnt="3"/>
      <dgm:spPr/>
      <dgm:t>
        <a:bodyPr/>
        <a:lstStyle/>
        <a:p>
          <a:endParaRPr lang="en-US"/>
        </a:p>
      </dgm:t>
    </dgm:pt>
    <dgm:pt modelId="{706103D9-4FB8-4647-9301-83E757C2834A}" type="pres">
      <dgm:prSet presAssocID="{3C9DEE21-E687-4592-8F63-B780E0122F8D}" presName="hierChild4" presStyleCnt="0"/>
      <dgm:spPr/>
    </dgm:pt>
    <dgm:pt modelId="{B1070CC7-57DE-4AA0-B423-4BF68A97AF7E}" type="pres">
      <dgm:prSet presAssocID="{D294B499-BCA9-43F9-B50E-8D9FE2ED4C80}" presName="Name37" presStyleLbl="parChTrans1D3" presStyleIdx="0" presStyleCnt="7"/>
      <dgm:spPr/>
      <dgm:t>
        <a:bodyPr/>
        <a:lstStyle/>
        <a:p>
          <a:endParaRPr lang="en-US"/>
        </a:p>
      </dgm:t>
    </dgm:pt>
    <dgm:pt modelId="{4C24919D-8C55-4B1A-9F10-EF4988AC6163}" type="pres">
      <dgm:prSet presAssocID="{32A18ED7-6721-46C3-8C31-72D5D7CA6B76}" presName="hierRoot2" presStyleCnt="0">
        <dgm:presLayoutVars>
          <dgm:hierBranch val="init"/>
        </dgm:presLayoutVars>
      </dgm:prSet>
      <dgm:spPr/>
    </dgm:pt>
    <dgm:pt modelId="{C8565AAE-321B-4FD1-820E-F1A1B3A8B280}" type="pres">
      <dgm:prSet presAssocID="{32A18ED7-6721-46C3-8C31-72D5D7CA6B76}" presName="rootComposite" presStyleCnt="0"/>
      <dgm:spPr/>
    </dgm:pt>
    <dgm:pt modelId="{FF6E595E-E9C9-4AB8-8DCB-F732D09E6FBF}" type="pres">
      <dgm:prSet presAssocID="{32A18ED7-6721-46C3-8C31-72D5D7CA6B76}" presName="rootText" presStyleLbl="node3" presStyleIdx="0" presStyleCnt="4" custScaleY="159862">
        <dgm:presLayoutVars>
          <dgm:chPref val="3"/>
        </dgm:presLayoutVars>
      </dgm:prSet>
      <dgm:spPr/>
      <dgm:t>
        <a:bodyPr/>
        <a:lstStyle/>
        <a:p>
          <a:endParaRPr lang="en-US"/>
        </a:p>
      </dgm:t>
    </dgm:pt>
    <dgm:pt modelId="{910F02C7-9B9A-45AD-A15F-6A452FD52D6E}" type="pres">
      <dgm:prSet presAssocID="{32A18ED7-6721-46C3-8C31-72D5D7CA6B76}" presName="rootConnector" presStyleLbl="node3" presStyleIdx="0" presStyleCnt="4"/>
      <dgm:spPr/>
      <dgm:t>
        <a:bodyPr/>
        <a:lstStyle/>
        <a:p>
          <a:endParaRPr lang="en-US"/>
        </a:p>
      </dgm:t>
    </dgm:pt>
    <dgm:pt modelId="{F52FFD48-3C75-4B75-A0A4-BB09661A9822}" type="pres">
      <dgm:prSet presAssocID="{32A18ED7-6721-46C3-8C31-72D5D7CA6B76}" presName="hierChild4" presStyleCnt="0"/>
      <dgm:spPr/>
    </dgm:pt>
    <dgm:pt modelId="{F0F54166-1FE7-4397-A04C-268438345BD5}" type="pres">
      <dgm:prSet presAssocID="{32A18ED7-6721-46C3-8C31-72D5D7CA6B76}" presName="hierChild5" presStyleCnt="0"/>
      <dgm:spPr/>
    </dgm:pt>
    <dgm:pt modelId="{1D163D39-B6DA-4337-A414-ED2F252FB764}" type="pres">
      <dgm:prSet presAssocID="{3BCEC5B9-BCE2-4150-BA46-86305B8DE426}" presName="Name37" presStyleLbl="parChTrans1D3" presStyleIdx="1" presStyleCnt="7"/>
      <dgm:spPr/>
      <dgm:t>
        <a:bodyPr/>
        <a:lstStyle/>
        <a:p>
          <a:endParaRPr lang="en-US"/>
        </a:p>
      </dgm:t>
    </dgm:pt>
    <dgm:pt modelId="{CC1CBCF2-023B-474D-9E2B-810848768C57}" type="pres">
      <dgm:prSet presAssocID="{2E2CD13A-F102-44DA-8D13-ABA20AB67E37}" presName="hierRoot2" presStyleCnt="0">
        <dgm:presLayoutVars>
          <dgm:hierBranch val="init"/>
        </dgm:presLayoutVars>
      </dgm:prSet>
      <dgm:spPr/>
    </dgm:pt>
    <dgm:pt modelId="{378413C7-8805-46CA-9C2E-62E035B28406}" type="pres">
      <dgm:prSet presAssocID="{2E2CD13A-F102-44DA-8D13-ABA20AB67E37}" presName="rootComposite" presStyleCnt="0"/>
      <dgm:spPr/>
    </dgm:pt>
    <dgm:pt modelId="{6C012AEF-6995-4073-A929-99887C26A26A}" type="pres">
      <dgm:prSet presAssocID="{2E2CD13A-F102-44DA-8D13-ABA20AB67E37}" presName="rootText" presStyleLbl="node3" presStyleIdx="1" presStyleCnt="4" custScaleX="106544" custScaleY="220668">
        <dgm:presLayoutVars>
          <dgm:chPref val="3"/>
        </dgm:presLayoutVars>
      </dgm:prSet>
      <dgm:spPr/>
      <dgm:t>
        <a:bodyPr/>
        <a:lstStyle/>
        <a:p>
          <a:endParaRPr lang="en-US"/>
        </a:p>
      </dgm:t>
    </dgm:pt>
    <dgm:pt modelId="{8E45AEBB-B0F8-46EE-BFA5-A19C9BA4BB03}" type="pres">
      <dgm:prSet presAssocID="{2E2CD13A-F102-44DA-8D13-ABA20AB67E37}" presName="rootConnector" presStyleLbl="node3" presStyleIdx="1" presStyleCnt="4"/>
      <dgm:spPr/>
      <dgm:t>
        <a:bodyPr/>
        <a:lstStyle/>
        <a:p>
          <a:endParaRPr lang="en-US"/>
        </a:p>
      </dgm:t>
    </dgm:pt>
    <dgm:pt modelId="{DA45424B-71FA-4EF9-BAB5-E58AC9D7BB8F}" type="pres">
      <dgm:prSet presAssocID="{2E2CD13A-F102-44DA-8D13-ABA20AB67E37}" presName="hierChild4" presStyleCnt="0"/>
      <dgm:spPr/>
    </dgm:pt>
    <dgm:pt modelId="{9A8F0DC0-3FA2-4AD6-A10D-388F97939E43}" type="pres">
      <dgm:prSet presAssocID="{2E2CD13A-F102-44DA-8D13-ABA20AB67E37}" presName="hierChild5" presStyleCnt="0"/>
      <dgm:spPr/>
    </dgm:pt>
    <dgm:pt modelId="{3D379C5C-B94E-4EAF-A815-DCFECF820D0D}" type="pres">
      <dgm:prSet presAssocID="{3C9DEE21-E687-4592-8F63-B780E0122F8D}" presName="hierChild5" presStyleCnt="0"/>
      <dgm:spPr/>
    </dgm:pt>
    <dgm:pt modelId="{491F31D1-4ACB-4BB2-8166-3CC04E79360F}" type="pres">
      <dgm:prSet presAssocID="{AE9038B7-44BA-4329-85A8-0C75C870E07D}" presName="Name111" presStyleLbl="parChTrans1D3" presStyleIdx="2" presStyleCnt="7"/>
      <dgm:spPr/>
      <dgm:t>
        <a:bodyPr/>
        <a:lstStyle/>
        <a:p>
          <a:endParaRPr lang="en-US"/>
        </a:p>
      </dgm:t>
    </dgm:pt>
    <dgm:pt modelId="{A089913B-E378-4796-87D7-EF15CD818DCB}" type="pres">
      <dgm:prSet presAssocID="{F7A4A951-17B7-4225-9CE2-EBC41F87085A}" presName="hierRoot3" presStyleCnt="0">
        <dgm:presLayoutVars>
          <dgm:hierBranch val="init"/>
        </dgm:presLayoutVars>
      </dgm:prSet>
      <dgm:spPr/>
    </dgm:pt>
    <dgm:pt modelId="{8E47D33B-85B8-4794-89D9-9278A534150D}" type="pres">
      <dgm:prSet presAssocID="{F7A4A951-17B7-4225-9CE2-EBC41F87085A}" presName="rootComposite3" presStyleCnt="0"/>
      <dgm:spPr/>
    </dgm:pt>
    <dgm:pt modelId="{461A0765-F986-4B0D-9BA8-F3D3FD5F45A2}" type="pres">
      <dgm:prSet presAssocID="{F7A4A951-17B7-4225-9CE2-EBC41F87085A}" presName="rootText3" presStyleLbl="asst2" presStyleIdx="0" presStyleCnt="3" custScaleY="134766" custLinFactNeighborX="6572" custLinFactNeighborY="-26760">
        <dgm:presLayoutVars>
          <dgm:chPref val="3"/>
        </dgm:presLayoutVars>
      </dgm:prSet>
      <dgm:spPr/>
      <dgm:t>
        <a:bodyPr/>
        <a:lstStyle/>
        <a:p>
          <a:endParaRPr lang="en-US"/>
        </a:p>
      </dgm:t>
    </dgm:pt>
    <dgm:pt modelId="{4DBF1F4B-70AA-45CB-93EA-DF1EC35F7EBD}" type="pres">
      <dgm:prSet presAssocID="{F7A4A951-17B7-4225-9CE2-EBC41F87085A}" presName="rootConnector3" presStyleLbl="asst2" presStyleIdx="0" presStyleCnt="3"/>
      <dgm:spPr/>
      <dgm:t>
        <a:bodyPr/>
        <a:lstStyle/>
        <a:p>
          <a:endParaRPr lang="en-US"/>
        </a:p>
      </dgm:t>
    </dgm:pt>
    <dgm:pt modelId="{7C0F2AE3-E9EB-4DF2-9E2A-108FB92A69A3}" type="pres">
      <dgm:prSet presAssocID="{F7A4A951-17B7-4225-9CE2-EBC41F87085A}" presName="hierChild6" presStyleCnt="0"/>
      <dgm:spPr/>
    </dgm:pt>
    <dgm:pt modelId="{282C50C1-74A2-4F30-B49C-4BB038F01B29}" type="pres">
      <dgm:prSet presAssocID="{F7A4A951-17B7-4225-9CE2-EBC41F87085A}" presName="hierChild7" presStyleCnt="0"/>
      <dgm:spPr/>
    </dgm:pt>
    <dgm:pt modelId="{2420C5C0-8F3A-47F9-8B8F-16E2D08C1E8C}" type="pres">
      <dgm:prSet presAssocID="{7683D994-AD0F-4B5D-AB4F-0E59D9A286BC}" presName="Name37" presStyleLbl="parChTrans1D2" presStyleIdx="1" presStyleCnt="4"/>
      <dgm:spPr/>
      <dgm:t>
        <a:bodyPr/>
        <a:lstStyle/>
        <a:p>
          <a:endParaRPr lang="en-US"/>
        </a:p>
      </dgm:t>
    </dgm:pt>
    <dgm:pt modelId="{FA5B804F-81F1-47B5-AF9C-17CFEE6BC6EB}" type="pres">
      <dgm:prSet presAssocID="{38FDBE19-0F3F-42BC-893B-F99163595DD8}" presName="hierRoot2" presStyleCnt="0">
        <dgm:presLayoutVars>
          <dgm:hierBranch val="init"/>
        </dgm:presLayoutVars>
      </dgm:prSet>
      <dgm:spPr/>
    </dgm:pt>
    <dgm:pt modelId="{E6098CCF-F36A-4075-A60E-B2E1FDAD6DDD}" type="pres">
      <dgm:prSet presAssocID="{38FDBE19-0F3F-42BC-893B-F99163595DD8}" presName="rootComposite" presStyleCnt="0"/>
      <dgm:spPr/>
    </dgm:pt>
    <dgm:pt modelId="{3B44CD9A-7EAF-4568-AB4F-4A1F88ED2C65}" type="pres">
      <dgm:prSet presAssocID="{38FDBE19-0F3F-42BC-893B-F99163595DD8}" presName="rootText" presStyleLbl="node2" presStyleIdx="1" presStyleCnt="3" custLinFactNeighborX="3442" custLinFactNeighborY="-6445">
        <dgm:presLayoutVars>
          <dgm:chPref val="3"/>
        </dgm:presLayoutVars>
      </dgm:prSet>
      <dgm:spPr/>
      <dgm:t>
        <a:bodyPr/>
        <a:lstStyle/>
        <a:p>
          <a:endParaRPr lang="en-US"/>
        </a:p>
      </dgm:t>
    </dgm:pt>
    <dgm:pt modelId="{610E0551-45B5-490C-A10C-C81928E09A37}" type="pres">
      <dgm:prSet presAssocID="{38FDBE19-0F3F-42BC-893B-F99163595DD8}" presName="rootConnector" presStyleLbl="node2" presStyleIdx="1" presStyleCnt="3"/>
      <dgm:spPr/>
      <dgm:t>
        <a:bodyPr/>
        <a:lstStyle/>
        <a:p>
          <a:endParaRPr lang="en-US"/>
        </a:p>
      </dgm:t>
    </dgm:pt>
    <dgm:pt modelId="{4CF90F25-8D03-4577-B204-56A4B380DB02}" type="pres">
      <dgm:prSet presAssocID="{38FDBE19-0F3F-42BC-893B-F99163595DD8}" presName="hierChild4" presStyleCnt="0"/>
      <dgm:spPr/>
    </dgm:pt>
    <dgm:pt modelId="{58540376-F25A-4F6C-815D-D7B6C18232FB}" type="pres">
      <dgm:prSet presAssocID="{BE794382-009D-4E6F-9C3D-AE47A91460D9}" presName="Name37" presStyleLbl="parChTrans1D3" presStyleIdx="3" presStyleCnt="7"/>
      <dgm:spPr/>
      <dgm:t>
        <a:bodyPr/>
        <a:lstStyle/>
        <a:p>
          <a:endParaRPr lang="en-US"/>
        </a:p>
      </dgm:t>
    </dgm:pt>
    <dgm:pt modelId="{01E56B02-9944-4AFC-9863-1F9E90B1F4BF}" type="pres">
      <dgm:prSet presAssocID="{B6AF747A-7C71-46A8-91E1-62DF390DCDFD}" presName="hierRoot2" presStyleCnt="0">
        <dgm:presLayoutVars>
          <dgm:hierBranch val="init"/>
        </dgm:presLayoutVars>
      </dgm:prSet>
      <dgm:spPr/>
    </dgm:pt>
    <dgm:pt modelId="{5F6B3333-84B6-49C2-9D27-CA69CBBEB61C}" type="pres">
      <dgm:prSet presAssocID="{B6AF747A-7C71-46A8-91E1-62DF390DCDFD}" presName="rootComposite" presStyleCnt="0"/>
      <dgm:spPr/>
    </dgm:pt>
    <dgm:pt modelId="{2672BFEC-B160-4C8C-B9AB-10BC250431BA}" type="pres">
      <dgm:prSet presAssocID="{B6AF747A-7C71-46A8-91E1-62DF390DCDFD}" presName="rootText" presStyleLbl="node3" presStyleIdx="2" presStyleCnt="4">
        <dgm:presLayoutVars>
          <dgm:chPref val="3"/>
        </dgm:presLayoutVars>
      </dgm:prSet>
      <dgm:spPr/>
      <dgm:t>
        <a:bodyPr/>
        <a:lstStyle/>
        <a:p>
          <a:endParaRPr lang="en-US"/>
        </a:p>
      </dgm:t>
    </dgm:pt>
    <dgm:pt modelId="{D7CB7923-6901-4129-95DE-65934092A8FB}" type="pres">
      <dgm:prSet presAssocID="{B6AF747A-7C71-46A8-91E1-62DF390DCDFD}" presName="rootConnector" presStyleLbl="node3" presStyleIdx="2" presStyleCnt="4"/>
      <dgm:spPr/>
      <dgm:t>
        <a:bodyPr/>
        <a:lstStyle/>
        <a:p>
          <a:endParaRPr lang="en-US"/>
        </a:p>
      </dgm:t>
    </dgm:pt>
    <dgm:pt modelId="{AFC62716-7AC4-4070-91A5-91907DFAA034}" type="pres">
      <dgm:prSet presAssocID="{B6AF747A-7C71-46A8-91E1-62DF390DCDFD}" presName="hierChild4" presStyleCnt="0"/>
      <dgm:spPr/>
    </dgm:pt>
    <dgm:pt modelId="{0CC86C19-4CE2-4219-875D-AF78BDED7EDC}" type="pres">
      <dgm:prSet presAssocID="{3F42DC2C-C1CB-4728-8FB4-FDF0CD64A096}" presName="Name37" presStyleLbl="parChTrans1D4" presStyleIdx="0" presStyleCnt="5"/>
      <dgm:spPr/>
      <dgm:t>
        <a:bodyPr/>
        <a:lstStyle/>
        <a:p>
          <a:endParaRPr lang="en-US"/>
        </a:p>
      </dgm:t>
    </dgm:pt>
    <dgm:pt modelId="{C7AB0602-365B-488C-A660-EFF8CBD2E632}" type="pres">
      <dgm:prSet presAssocID="{3FF49CC5-E5D0-4BF3-8B43-0A0B7C96A2D1}" presName="hierRoot2" presStyleCnt="0">
        <dgm:presLayoutVars>
          <dgm:hierBranch val="init"/>
        </dgm:presLayoutVars>
      </dgm:prSet>
      <dgm:spPr/>
    </dgm:pt>
    <dgm:pt modelId="{41CE0129-B784-4B50-8456-0277D2FAF7CE}" type="pres">
      <dgm:prSet presAssocID="{3FF49CC5-E5D0-4BF3-8B43-0A0B7C96A2D1}" presName="rootComposite" presStyleCnt="0"/>
      <dgm:spPr/>
    </dgm:pt>
    <dgm:pt modelId="{F423A3C0-691D-4D30-922A-5C6E451287C6}" type="pres">
      <dgm:prSet presAssocID="{3FF49CC5-E5D0-4BF3-8B43-0A0B7C96A2D1}" presName="rootText" presStyleLbl="node4" presStyleIdx="0" presStyleCnt="5">
        <dgm:presLayoutVars>
          <dgm:chPref val="3"/>
        </dgm:presLayoutVars>
      </dgm:prSet>
      <dgm:spPr/>
      <dgm:t>
        <a:bodyPr/>
        <a:lstStyle/>
        <a:p>
          <a:endParaRPr lang="en-US"/>
        </a:p>
      </dgm:t>
    </dgm:pt>
    <dgm:pt modelId="{1FBC11A0-DA08-49F5-878A-242DF09F0971}" type="pres">
      <dgm:prSet presAssocID="{3FF49CC5-E5D0-4BF3-8B43-0A0B7C96A2D1}" presName="rootConnector" presStyleLbl="node4" presStyleIdx="0" presStyleCnt="5"/>
      <dgm:spPr/>
      <dgm:t>
        <a:bodyPr/>
        <a:lstStyle/>
        <a:p>
          <a:endParaRPr lang="en-US"/>
        </a:p>
      </dgm:t>
    </dgm:pt>
    <dgm:pt modelId="{A8111DB9-BABB-4E04-9FAA-97A7808DD8E9}" type="pres">
      <dgm:prSet presAssocID="{3FF49CC5-E5D0-4BF3-8B43-0A0B7C96A2D1}" presName="hierChild4" presStyleCnt="0"/>
      <dgm:spPr/>
    </dgm:pt>
    <dgm:pt modelId="{4803F03F-6038-4967-965D-4751190448CE}" type="pres">
      <dgm:prSet presAssocID="{3FF49CC5-E5D0-4BF3-8B43-0A0B7C96A2D1}" presName="hierChild5" presStyleCnt="0"/>
      <dgm:spPr/>
    </dgm:pt>
    <dgm:pt modelId="{DE40DFBC-A2BC-47F3-96AC-FD7DA85D1DCE}" type="pres">
      <dgm:prSet presAssocID="{36D969F3-8878-4F33-A017-71FACCEC3F9C}" presName="Name37" presStyleLbl="parChTrans1D4" presStyleIdx="1" presStyleCnt="5"/>
      <dgm:spPr/>
      <dgm:t>
        <a:bodyPr/>
        <a:lstStyle/>
        <a:p>
          <a:endParaRPr lang="en-US"/>
        </a:p>
      </dgm:t>
    </dgm:pt>
    <dgm:pt modelId="{C5B7968D-7CF3-43CE-BBEF-E7C5605E9557}" type="pres">
      <dgm:prSet presAssocID="{F88C4E74-C524-4DD8-B254-A57ED1E73162}" presName="hierRoot2" presStyleCnt="0">
        <dgm:presLayoutVars>
          <dgm:hierBranch val="init"/>
        </dgm:presLayoutVars>
      </dgm:prSet>
      <dgm:spPr/>
    </dgm:pt>
    <dgm:pt modelId="{79BD8C2C-CA68-4AC7-88F8-9AC8A8671A9C}" type="pres">
      <dgm:prSet presAssocID="{F88C4E74-C524-4DD8-B254-A57ED1E73162}" presName="rootComposite" presStyleCnt="0"/>
      <dgm:spPr/>
    </dgm:pt>
    <dgm:pt modelId="{AC106076-1EE2-4DF6-AD20-D27F28670EC1}" type="pres">
      <dgm:prSet presAssocID="{F88C4E74-C524-4DD8-B254-A57ED1E73162}" presName="rootText" presStyleLbl="node4" presStyleIdx="1" presStyleCnt="5">
        <dgm:presLayoutVars>
          <dgm:chPref val="3"/>
        </dgm:presLayoutVars>
      </dgm:prSet>
      <dgm:spPr/>
      <dgm:t>
        <a:bodyPr/>
        <a:lstStyle/>
        <a:p>
          <a:endParaRPr lang="en-US"/>
        </a:p>
      </dgm:t>
    </dgm:pt>
    <dgm:pt modelId="{F6D72FD1-D7C2-43DE-BAF0-6157A4EA4090}" type="pres">
      <dgm:prSet presAssocID="{F88C4E74-C524-4DD8-B254-A57ED1E73162}" presName="rootConnector" presStyleLbl="node4" presStyleIdx="1" presStyleCnt="5"/>
      <dgm:spPr/>
      <dgm:t>
        <a:bodyPr/>
        <a:lstStyle/>
        <a:p>
          <a:endParaRPr lang="en-US"/>
        </a:p>
      </dgm:t>
    </dgm:pt>
    <dgm:pt modelId="{28243833-8390-41D1-B71C-052991A2A0BF}" type="pres">
      <dgm:prSet presAssocID="{F88C4E74-C524-4DD8-B254-A57ED1E73162}" presName="hierChild4" presStyleCnt="0"/>
      <dgm:spPr/>
    </dgm:pt>
    <dgm:pt modelId="{89889971-8B55-40E8-B456-9A6DF4E73AB9}" type="pres">
      <dgm:prSet presAssocID="{F88C4E74-C524-4DD8-B254-A57ED1E73162}" presName="hierChild5" presStyleCnt="0"/>
      <dgm:spPr/>
    </dgm:pt>
    <dgm:pt modelId="{E48F220D-8AB6-4E15-979D-CDEECE2C9C58}" type="pres">
      <dgm:prSet presAssocID="{26511A0F-55A2-4BE5-8A05-132C6B40CB29}" presName="Name37" presStyleLbl="parChTrans1D4" presStyleIdx="2" presStyleCnt="5"/>
      <dgm:spPr/>
      <dgm:t>
        <a:bodyPr/>
        <a:lstStyle/>
        <a:p>
          <a:endParaRPr lang="en-US"/>
        </a:p>
      </dgm:t>
    </dgm:pt>
    <dgm:pt modelId="{BF066EC1-8805-441A-B536-666257F7C3C9}" type="pres">
      <dgm:prSet presAssocID="{8F9EB27B-5FDA-4850-946E-97C5FD8C48F7}" presName="hierRoot2" presStyleCnt="0">
        <dgm:presLayoutVars>
          <dgm:hierBranch val="init"/>
        </dgm:presLayoutVars>
      </dgm:prSet>
      <dgm:spPr/>
    </dgm:pt>
    <dgm:pt modelId="{BEF025B1-C026-4C5A-8F8B-F6AA0640C0AA}" type="pres">
      <dgm:prSet presAssocID="{8F9EB27B-5FDA-4850-946E-97C5FD8C48F7}" presName="rootComposite" presStyleCnt="0"/>
      <dgm:spPr/>
    </dgm:pt>
    <dgm:pt modelId="{EBA62EEF-0FF4-49D9-8757-F37D443735FE}" type="pres">
      <dgm:prSet presAssocID="{8F9EB27B-5FDA-4850-946E-97C5FD8C48F7}" presName="rootText" presStyleLbl="node4" presStyleIdx="2" presStyleCnt="5">
        <dgm:presLayoutVars>
          <dgm:chPref val="3"/>
        </dgm:presLayoutVars>
      </dgm:prSet>
      <dgm:spPr/>
      <dgm:t>
        <a:bodyPr/>
        <a:lstStyle/>
        <a:p>
          <a:endParaRPr lang="en-US"/>
        </a:p>
      </dgm:t>
    </dgm:pt>
    <dgm:pt modelId="{5A4B7304-26FC-4AF1-8A3E-E43685BF63D4}" type="pres">
      <dgm:prSet presAssocID="{8F9EB27B-5FDA-4850-946E-97C5FD8C48F7}" presName="rootConnector" presStyleLbl="node4" presStyleIdx="2" presStyleCnt="5"/>
      <dgm:spPr/>
      <dgm:t>
        <a:bodyPr/>
        <a:lstStyle/>
        <a:p>
          <a:endParaRPr lang="en-US"/>
        </a:p>
      </dgm:t>
    </dgm:pt>
    <dgm:pt modelId="{23E880F1-AEF2-4BD8-8FB9-258E59A43EEE}" type="pres">
      <dgm:prSet presAssocID="{8F9EB27B-5FDA-4850-946E-97C5FD8C48F7}" presName="hierChild4" presStyleCnt="0"/>
      <dgm:spPr/>
    </dgm:pt>
    <dgm:pt modelId="{1D9E82C6-B8F0-4769-8C64-6111BE81848F}" type="pres">
      <dgm:prSet presAssocID="{8F9EB27B-5FDA-4850-946E-97C5FD8C48F7}" presName="hierChild5" presStyleCnt="0"/>
      <dgm:spPr/>
    </dgm:pt>
    <dgm:pt modelId="{E641EB7A-DDA9-4211-A326-F18E749DBD91}" type="pres">
      <dgm:prSet presAssocID="{B6AF747A-7C71-46A8-91E1-62DF390DCDFD}" presName="hierChild5" presStyleCnt="0"/>
      <dgm:spPr/>
    </dgm:pt>
    <dgm:pt modelId="{7B6C798B-7500-47DB-82BC-2336E429EB27}" type="pres">
      <dgm:prSet presAssocID="{38FDBE19-0F3F-42BC-893B-F99163595DD8}" presName="hierChild5" presStyleCnt="0"/>
      <dgm:spPr/>
    </dgm:pt>
    <dgm:pt modelId="{86146144-F457-4561-A278-7956C8BE86BA}" type="pres">
      <dgm:prSet presAssocID="{AA848AE3-A1BE-448B-A812-5EA4746184CB}" presName="Name111" presStyleLbl="parChTrans1D3" presStyleIdx="4" presStyleCnt="7"/>
      <dgm:spPr/>
      <dgm:t>
        <a:bodyPr/>
        <a:lstStyle/>
        <a:p>
          <a:endParaRPr lang="en-US"/>
        </a:p>
      </dgm:t>
    </dgm:pt>
    <dgm:pt modelId="{44083DAD-F67C-4FFB-8137-32AFE0576009}" type="pres">
      <dgm:prSet presAssocID="{E5F7F3F3-42C4-4F5A-8158-FBA2EC64CEBB}" presName="hierRoot3" presStyleCnt="0">
        <dgm:presLayoutVars>
          <dgm:hierBranch val="init"/>
        </dgm:presLayoutVars>
      </dgm:prSet>
      <dgm:spPr/>
    </dgm:pt>
    <dgm:pt modelId="{C30A221B-7EB1-4382-9CD3-44898725795E}" type="pres">
      <dgm:prSet presAssocID="{E5F7F3F3-42C4-4F5A-8158-FBA2EC64CEBB}" presName="rootComposite3" presStyleCnt="0"/>
      <dgm:spPr/>
    </dgm:pt>
    <dgm:pt modelId="{39D5448E-D91A-40C5-AC26-7E194B48E133}" type="pres">
      <dgm:prSet presAssocID="{E5F7F3F3-42C4-4F5A-8158-FBA2EC64CEBB}" presName="rootText3" presStyleLbl="asst2" presStyleIdx="1" presStyleCnt="3">
        <dgm:presLayoutVars>
          <dgm:chPref val="3"/>
        </dgm:presLayoutVars>
      </dgm:prSet>
      <dgm:spPr/>
      <dgm:t>
        <a:bodyPr/>
        <a:lstStyle/>
        <a:p>
          <a:endParaRPr lang="en-US"/>
        </a:p>
      </dgm:t>
    </dgm:pt>
    <dgm:pt modelId="{61645464-636C-4209-B698-C0C0E36D96D7}" type="pres">
      <dgm:prSet presAssocID="{E5F7F3F3-42C4-4F5A-8158-FBA2EC64CEBB}" presName="rootConnector3" presStyleLbl="asst2" presStyleIdx="1" presStyleCnt="3"/>
      <dgm:spPr/>
      <dgm:t>
        <a:bodyPr/>
        <a:lstStyle/>
        <a:p>
          <a:endParaRPr lang="en-US"/>
        </a:p>
      </dgm:t>
    </dgm:pt>
    <dgm:pt modelId="{5AEB448A-FB5A-42A5-8061-8B195F52C7AC}" type="pres">
      <dgm:prSet presAssocID="{E5F7F3F3-42C4-4F5A-8158-FBA2EC64CEBB}" presName="hierChild6" presStyleCnt="0"/>
      <dgm:spPr/>
    </dgm:pt>
    <dgm:pt modelId="{56094E8F-32F4-411A-AFE7-2E428215B562}" type="pres">
      <dgm:prSet presAssocID="{E5F7F3F3-42C4-4F5A-8158-FBA2EC64CEBB}" presName="hierChild7" presStyleCnt="0"/>
      <dgm:spPr/>
    </dgm:pt>
    <dgm:pt modelId="{9522C407-CD58-4847-AF8A-D020F064CA29}" type="pres">
      <dgm:prSet presAssocID="{410AB981-5C4B-4873-AF98-2AB4FCBABF10}" presName="Name37" presStyleLbl="parChTrans1D2" presStyleIdx="2" presStyleCnt="4"/>
      <dgm:spPr/>
      <dgm:t>
        <a:bodyPr/>
        <a:lstStyle/>
        <a:p>
          <a:endParaRPr lang="en-US"/>
        </a:p>
      </dgm:t>
    </dgm:pt>
    <dgm:pt modelId="{B0A2239A-DCE9-45D6-8CCD-0213B9A68900}" type="pres">
      <dgm:prSet presAssocID="{5F79359E-887F-4D63-B0E8-B1F97C82A9C0}" presName="hierRoot2" presStyleCnt="0">
        <dgm:presLayoutVars>
          <dgm:hierBranch val="init"/>
        </dgm:presLayoutVars>
      </dgm:prSet>
      <dgm:spPr/>
    </dgm:pt>
    <dgm:pt modelId="{773D58DB-6F71-46C5-8884-1131F62D966D}" type="pres">
      <dgm:prSet presAssocID="{5F79359E-887F-4D63-B0E8-B1F97C82A9C0}" presName="rootComposite" presStyleCnt="0"/>
      <dgm:spPr/>
    </dgm:pt>
    <dgm:pt modelId="{97064424-AF73-4696-A383-374777E35698}" type="pres">
      <dgm:prSet presAssocID="{5F79359E-887F-4D63-B0E8-B1F97C82A9C0}" presName="rootText" presStyleLbl="node2" presStyleIdx="2" presStyleCnt="3">
        <dgm:presLayoutVars>
          <dgm:chPref val="3"/>
        </dgm:presLayoutVars>
      </dgm:prSet>
      <dgm:spPr/>
      <dgm:t>
        <a:bodyPr/>
        <a:lstStyle/>
        <a:p>
          <a:endParaRPr lang="en-US"/>
        </a:p>
      </dgm:t>
    </dgm:pt>
    <dgm:pt modelId="{2174FC98-A578-4B00-B88F-657D020A99EF}" type="pres">
      <dgm:prSet presAssocID="{5F79359E-887F-4D63-B0E8-B1F97C82A9C0}" presName="rootConnector" presStyleLbl="node2" presStyleIdx="2" presStyleCnt="3"/>
      <dgm:spPr/>
      <dgm:t>
        <a:bodyPr/>
        <a:lstStyle/>
        <a:p>
          <a:endParaRPr lang="en-US"/>
        </a:p>
      </dgm:t>
    </dgm:pt>
    <dgm:pt modelId="{C515E09A-8415-4D8E-BC68-E4163FFE3423}" type="pres">
      <dgm:prSet presAssocID="{5F79359E-887F-4D63-B0E8-B1F97C82A9C0}" presName="hierChild4" presStyleCnt="0"/>
      <dgm:spPr/>
    </dgm:pt>
    <dgm:pt modelId="{87D2C148-DE83-426A-82BC-3191A6312FBF}" type="pres">
      <dgm:prSet presAssocID="{BD348F6F-D26F-4BBA-9B0F-5F7F6BFA4BD6}" presName="Name37" presStyleLbl="parChTrans1D3" presStyleIdx="5" presStyleCnt="7"/>
      <dgm:spPr/>
      <dgm:t>
        <a:bodyPr/>
        <a:lstStyle/>
        <a:p>
          <a:endParaRPr lang="en-US"/>
        </a:p>
      </dgm:t>
    </dgm:pt>
    <dgm:pt modelId="{418B35E1-3365-418F-90AA-030E433884E3}" type="pres">
      <dgm:prSet presAssocID="{6777BB6A-3850-4045-8A06-9AECE51AE402}" presName="hierRoot2" presStyleCnt="0">
        <dgm:presLayoutVars>
          <dgm:hierBranch val="init"/>
        </dgm:presLayoutVars>
      </dgm:prSet>
      <dgm:spPr/>
    </dgm:pt>
    <dgm:pt modelId="{4DE82E5E-0DA8-4E1D-9790-89856D36C74D}" type="pres">
      <dgm:prSet presAssocID="{6777BB6A-3850-4045-8A06-9AECE51AE402}" presName="rootComposite" presStyleCnt="0"/>
      <dgm:spPr/>
    </dgm:pt>
    <dgm:pt modelId="{502EAF4D-1191-45B5-BC4F-AEAD52010A5A}" type="pres">
      <dgm:prSet presAssocID="{6777BB6A-3850-4045-8A06-9AECE51AE402}" presName="rootText" presStyleLbl="node3" presStyleIdx="3" presStyleCnt="4">
        <dgm:presLayoutVars>
          <dgm:chPref val="3"/>
        </dgm:presLayoutVars>
      </dgm:prSet>
      <dgm:spPr/>
      <dgm:t>
        <a:bodyPr/>
        <a:lstStyle/>
        <a:p>
          <a:endParaRPr lang="en-US"/>
        </a:p>
      </dgm:t>
    </dgm:pt>
    <dgm:pt modelId="{807A2A3E-5791-4461-8BE4-17935CA69AB3}" type="pres">
      <dgm:prSet presAssocID="{6777BB6A-3850-4045-8A06-9AECE51AE402}" presName="rootConnector" presStyleLbl="node3" presStyleIdx="3" presStyleCnt="4"/>
      <dgm:spPr/>
      <dgm:t>
        <a:bodyPr/>
        <a:lstStyle/>
        <a:p>
          <a:endParaRPr lang="en-US"/>
        </a:p>
      </dgm:t>
    </dgm:pt>
    <dgm:pt modelId="{F2FFFE39-A023-4017-B006-4BB9E26FADCE}" type="pres">
      <dgm:prSet presAssocID="{6777BB6A-3850-4045-8A06-9AECE51AE402}" presName="hierChild4" presStyleCnt="0"/>
      <dgm:spPr/>
    </dgm:pt>
    <dgm:pt modelId="{2254ACD1-04D0-4D1F-B815-E7E56B731648}" type="pres">
      <dgm:prSet presAssocID="{0189D8BC-40B5-404E-AC3A-E196719DE93A}" presName="Name37" presStyleLbl="parChTrans1D4" presStyleIdx="3" presStyleCnt="5"/>
      <dgm:spPr/>
      <dgm:t>
        <a:bodyPr/>
        <a:lstStyle/>
        <a:p>
          <a:endParaRPr lang="en-US"/>
        </a:p>
      </dgm:t>
    </dgm:pt>
    <dgm:pt modelId="{2088DEEF-B13D-402B-9767-8C2F49C4ECA5}" type="pres">
      <dgm:prSet presAssocID="{7354AA6D-32C2-4BB2-A006-1884AC7838CF}" presName="hierRoot2" presStyleCnt="0">
        <dgm:presLayoutVars>
          <dgm:hierBranch val="init"/>
        </dgm:presLayoutVars>
      </dgm:prSet>
      <dgm:spPr/>
    </dgm:pt>
    <dgm:pt modelId="{68458EFC-19D1-4A70-8B74-4E48F2042E76}" type="pres">
      <dgm:prSet presAssocID="{7354AA6D-32C2-4BB2-A006-1884AC7838CF}" presName="rootComposite" presStyleCnt="0"/>
      <dgm:spPr/>
    </dgm:pt>
    <dgm:pt modelId="{F1B40CF6-6F9D-4097-9B3F-8B67326D1BB5}" type="pres">
      <dgm:prSet presAssocID="{7354AA6D-32C2-4BB2-A006-1884AC7838CF}" presName="rootText" presStyleLbl="node4" presStyleIdx="3" presStyleCnt="5">
        <dgm:presLayoutVars>
          <dgm:chPref val="3"/>
        </dgm:presLayoutVars>
      </dgm:prSet>
      <dgm:spPr/>
      <dgm:t>
        <a:bodyPr/>
        <a:lstStyle/>
        <a:p>
          <a:endParaRPr lang="en-US"/>
        </a:p>
      </dgm:t>
    </dgm:pt>
    <dgm:pt modelId="{13EB7A94-3BF1-4234-B2E2-AA6889AABA98}" type="pres">
      <dgm:prSet presAssocID="{7354AA6D-32C2-4BB2-A006-1884AC7838CF}" presName="rootConnector" presStyleLbl="node4" presStyleIdx="3" presStyleCnt="5"/>
      <dgm:spPr/>
      <dgm:t>
        <a:bodyPr/>
        <a:lstStyle/>
        <a:p>
          <a:endParaRPr lang="en-US"/>
        </a:p>
      </dgm:t>
    </dgm:pt>
    <dgm:pt modelId="{EDCDF957-A613-4D73-92E1-EB3E88F4B03E}" type="pres">
      <dgm:prSet presAssocID="{7354AA6D-32C2-4BB2-A006-1884AC7838CF}" presName="hierChild4" presStyleCnt="0"/>
      <dgm:spPr/>
    </dgm:pt>
    <dgm:pt modelId="{D98E0FD8-2AB2-44F4-99CE-8CA6F94F9C38}" type="pres">
      <dgm:prSet presAssocID="{7354AA6D-32C2-4BB2-A006-1884AC7838CF}" presName="hierChild5" presStyleCnt="0"/>
      <dgm:spPr/>
    </dgm:pt>
    <dgm:pt modelId="{ED748495-D36E-4766-AA67-1706D2AC7918}" type="pres">
      <dgm:prSet presAssocID="{10B08F02-BC87-4EFD-BC8D-18B9AB3CA225}" presName="Name37" presStyleLbl="parChTrans1D4" presStyleIdx="4" presStyleCnt="5"/>
      <dgm:spPr/>
      <dgm:t>
        <a:bodyPr/>
        <a:lstStyle/>
        <a:p>
          <a:endParaRPr lang="en-US"/>
        </a:p>
      </dgm:t>
    </dgm:pt>
    <dgm:pt modelId="{0901D169-588A-44ED-8E27-F17894D8B6EA}" type="pres">
      <dgm:prSet presAssocID="{AF0F553E-545D-4227-ADF5-2DBB98A02D37}" presName="hierRoot2" presStyleCnt="0">
        <dgm:presLayoutVars>
          <dgm:hierBranch val="init"/>
        </dgm:presLayoutVars>
      </dgm:prSet>
      <dgm:spPr/>
    </dgm:pt>
    <dgm:pt modelId="{83EE5C5B-9DE2-405D-9004-C202BC62115C}" type="pres">
      <dgm:prSet presAssocID="{AF0F553E-545D-4227-ADF5-2DBB98A02D37}" presName="rootComposite" presStyleCnt="0"/>
      <dgm:spPr/>
    </dgm:pt>
    <dgm:pt modelId="{88F459C3-3B33-405C-BD72-7964C30992AC}" type="pres">
      <dgm:prSet presAssocID="{AF0F553E-545D-4227-ADF5-2DBB98A02D37}" presName="rootText" presStyleLbl="node4" presStyleIdx="4" presStyleCnt="5">
        <dgm:presLayoutVars>
          <dgm:chPref val="3"/>
        </dgm:presLayoutVars>
      </dgm:prSet>
      <dgm:spPr/>
      <dgm:t>
        <a:bodyPr/>
        <a:lstStyle/>
        <a:p>
          <a:endParaRPr lang="en-US"/>
        </a:p>
      </dgm:t>
    </dgm:pt>
    <dgm:pt modelId="{D0C97BFF-E8C0-4CD3-8AFD-F49228A602E6}" type="pres">
      <dgm:prSet presAssocID="{AF0F553E-545D-4227-ADF5-2DBB98A02D37}" presName="rootConnector" presStyleLbl="node4" presStyleIdx="4" presStyleCnt="5"/>
      <dgm:spPr/>
      <dgm:t>
        <a:bodyPr/>
        <a:lstStyle/>
        <a:p>
          <a:endParaRPr lang="en-US"/>
        </a:p>
      </dgm:t>
    </dgm:pt>
    <dgm:pt modelId="{D9D04C85-17D5-40E2-B5DE-657FC18CC0D4}" type="pres">
      <dgm:prSet presAssocID="{AF0F553E-545D-4227-ADF5-2DBB98A02D37}" presName="hierChild4" presStyleCnt="0"/>
      <dgm:spPr/>
    </dgm:pt>
    <dgm:pt modelId="{E07591BD-52A1-4CFB-950C-58176769700A}" type="pres">
      <dgm:prSet presAssocID="{AF0F553E-545D-4227-ADF5-2DBB98A02D37}" presName="hierChild5" presStyleCnt="0"/>
      <dgm:spPr/>
    </dgm:pt>
    <dgm:pt modelId="{C174AE52-DB72-45DB-8B46-162D3504D936}" type="pres">
      <dgm:prSet presAssocID="{6777BB6A-3850-4045-8A06-9AECE51AE402}" presName="hierChild5" presStyleCnt="0"/>
      <dgm:spPr/>
    </dgm:pt>
    <dgm:pt modelId="{17518FED-CF5E-414A-B087-10FC1855F4B8}" type="pres">
      <dgm:prSet presAssocID="{5F79359E-887F-4D63-B0E8-B1F97C82A9C0}" presName="hierChild5" presStyleCnt="0"/>
      <dgm:spPr/>
    </dgm:pt>
    <dgm:pt modelId="{F1304366-CC00-4492-A23B-84BEB7137E4A}" type="pres">
      <dgm:prSet presAssocID="{CAB86C48-64B2-4166-B9FE-F255B2FA7067}" presName="Name111" presStyleLbl="parChTrans1D3" presStyleIdx="6" presStyleCnt="7"/>
      <dgm:spPr/>
      <dgm:t>
        <a:bodyPr/>
        <a:lstStyle/>
        <a:p>
          <a:endParaRPr lang="en-US"/>
        </a:p>
      </dgm:t>
    </dgm:pt>
    <dgm:pt modelId="{6444A6FD-ED50-4876-B4DB-2D8C7D95EF00}" type="pres">
      <dgm:prSet presAssocID="{D1FEF490-9DAE-483D-BD4D-DF9C6C36E0A2}" presName="hierRoot3" presStyleCnt="0">
        <dgm:presLayoutVars>
          <dgm:hierBranch val="init"/>
        </dgm:presLayoutVars>
      </dgm:prSet>
      <dgm:spPr/>
    </dgm:pt>
    <dgm:pt modelId="{7BBB6288-CEA1-4C57-B7CE-C62006F1D080}" type="pres">
      <dgm:prSet presAssocID="{D1FEF490-9DAE-483D-BD4D-DF9C6C36E0A2}" presName="rootComposite3" presStyleCnt="0"/>
      <dgm:spPr/>
    </dgm:pt>
    <dgm:pt modelId="{DBE8104F-FBCD-4FDF-9AFC-A74ACFC8EEA1}" type="pres">
      <dgm:prSet presAssocID="{D1FEF490-9DAE-483D-BD4D-DF9C6C36E0A2}" presName="rootText3" presStyleLbl="asst2" presStyleIdx="2" presStyleCnt="3">
        <dgm:presLayoutVars>
          <dgm:chPref val="3"/>
        </dgm:presLayoutVars>
      </dgm:prSet>
      <dgm:spPr/>
      <dgm:t>
        <a:bodyPr/>
        <a:lstStyle/>
        <a:p>
          <a:endParaRPr lang="en-US"/>
        </a:p>
      </dgm:t>
    </dgm:pt>
    <dgm:pt modelId="{88163F39-F285-44C5-9AFC-5782C9A0755A}" type="pres">
      <dgm:prSet presAssocID="{D1FEF490-9DAE-483D-BD4D-DF9C6C36E0A2}" presName="rootConnector3" presStyleLbl="asst2" presStyleIdx="2" presStyleCnt="3"/>
      <dgm:spPr/>
      <dgm:t>
        <a:bodyPr/>
        <a:lstStyle/>
        <a:p>
          <a:endParaRPr lang="en-US"/>
        </a:p>
      </dgm:t>
    </dgm:pt>
    <dgm:pt modelId="{31E376BF-B2E4-4507-BDC0-B02887B36AF3}" type="pres">
      <dgm:prSet presAssocID="{D1FEF490-9DAE-483D-BD4D-DF9C6C36E0A2}" presName="hierChild6" presStyleCnt="0"/>
      <dgm:spPr/>
    </dgm:pt>
    <dgm:pt modelId="{E40C0F70-1270-4004-9711-897F4837F7FC}" type="pres">
      <dgm:prSet presAssocID="{D1FEF490-9DAE-483D-BD4D-DF9C6C36E0A2}" presName="hierChild7" presStyleCnt="0"/>
      <dgm:spPr/>
    </dgm:pt>
    <dgm:pt modelId="{A7999BE3-9C34-45DE-A9CC-DD0996FAD56E}" type="pres">
      <dgm:prSet presAssocID="{00A70318-3C63-455F-91D0-CFFBC3B639C2}" presName="hierChild3" presStyleCnt="0"/>
      <dgm:spPr/>
    </dgm:pt>
    <dgm:pt modelId="{553A7418-ECFE-4908-B9EE-0D0E8299033D}" type="pres">
      <dgm:prSet presAssocID="{A182A642-CE1A-4942-BBB9-7BDA2F6847D2}" presName="Name111" presStyleLbl="parChTrans1D2" presStyleIdx="3" presStyleCnt="4"/>
      <dgm:spPr/>
      <dgm:t>
        <a:bodyPr/>
        <a:lstStyle/>
        <a:p>
          <a:endParaRPr lang="en-US"/>
        </a:p>
      </dgm:t>
    </dgm:pt>
    <dgm:pt modelId="{BC03B6D3-491B-439A-A022-FEEB39A79D9B}" type="pres">
      <dgm:prSet presAssocID="{3C5927BA-0240-46B4-83D5-2C5CD0717B62}" presName="hierRoot3" presStyleCnt="0">
        <dgm:presLayoutVars>
          <dgm:hierBranch val="init"/>
        </dgm:presLayoutVars>
      </dgm:prSet>
      <dgm:spPr/>
    </dgm:pt>
    <dgm:pt modelId="{FBEA999E-DBEB-45D6-9454-2A00629FFDD0}" type="pres">
      <dgm:prSet presAssocID="{3C5927BA-0240-46B4-83D5-2C5CD0717B62}" presName="rootComposite3" presStyleCnt="0"/>
      <dgm:spPr/>
    </dgm:pt>
    <dgm:pt modelId="{A66A2F35-C9ED-4103-AA39-535A80598352}" type="pres">
      <dgm:prSet presAssocID="{3C5927BA-0240-46B4-83D5-2C5CD0717B62}" presName="rootText3" presStyleLbl="asst1" presStyleIdx="0" presStyleCnt="1">
        <dgm:presLayoutVars>
          <dgm:chPref val="3"/>
        </dgm:presLayoutVars>
      </dgm:prSet>
      <dgm:spPr/>
      <dgm:t>
        <a:bodyPr/>
        <a:lstStyle/>
        <a:p>
          <a:endParaRPr lang="en-US"/>
        </a:p>
      </dgm:t>
    </dgm:pt>
    <dgm:pt modelId="{6EDA6618-10B6-4880-959F-8A8E5324ADF4}" type="pres">
      <dgm:prSet presAssocID="{3C5927BA-0240-46B4-83D5-2C5CD0717B62}" presName="rootConnector3" presStyleLbl="asst1" presStyleIdx="0" presStyleCnt="1"/>
      <dgm:spPr/>
      <dgm:t>
        <a:bodyPr/>
        <a:lstStyle/>
        <a:p>
          <a:endParaRPr lang="en-US"/>
        </a:p>
      </dgm:t>
    </dgm:pt>
    <dgm:pt modelId="{9BCC6F36-0DA7-4A02-8F4F-E3B9FEE19267}" type="pres">
      <dgm:prSet presAssocID="{3C5927BA-0240-46B4-83D5-2C5CD0717B62}" presName="hierChild6" presStyleCnt="0"/>
      <dgm:spPr/>
    </dgm:pt>
    <dgm:pt modelId="{7A5C3D46-13A4-45A7-85AB-4C252D7CE30F}" type="pres">
      <dgm:prSet presAssocID="{3C5927BA-0240-46B4-83D5-2C5CD0717B62}" presName="hierChild7" presStyleCnt="0"/>
      <dgm:spPr/>
    </dgm:pt>
  </dgm:ptLst>
  <dgm:cxnLst>
    <dgm:cxn modelId="{0AB3CD08-C704-4760-808E-58073F72586E}" type="presOf" srcId="{7354AA6D-32C2-4BB2-A006-1884AC7838CF}" destId="{13EB7A94-3BF1-4234-B2E2-AA6889AABA98}" srcOrd="1" destOrd="0" presId="urn:microsoft.com/office/officeart/2005/8/layout/orgChart1"/>
    <dgm:cxn modelId="{D5786209-8426-47F3-A74C-C4FDD0356016}" type="presOf" srcId="{D1FEF490-9DAE-483D-BD4D-DF9C6C36E0A2}" destId="{88163F39-F285-44C5-9AFC-5782C9A0755A}" srcOrd="1" destOrd="0" presId="urn:microsoft.com/office/officeart/2005/8/layout/orgChart1"/>
    <dgm:cxn modelId="{408BCE00-36B7-46B1-ACCA-605CC9C95EC8}" type="presOf" srcId="{3C5927BA-0240-46B4-83D5-2C5CD0717B62}" destId="{A66A2F35-C9ED-4103-AA39-535A80598352}" srcOrd="0" destOrd="0" presId="urn:microsoft.com/office/officeart/2005/8/layout/orgChart1"/>
    <dgm:cxn modelId="{4425A3C1-D64F-4ABD-B96F-CB1C0EEAC4CD}" type="presOf" srcId="{6777BB6A-3850-4045-8A06-9AECE51AE402}" destId="{807A2A3E-5791-4461-8BE4-17935CA69AB3}" srcOrd="1" destOrd="0" presId="urn:microsoft.com/office/officeart/2005/8/layout/orgChart1"/>
    <dgm:cxn modelId="{F8BFBADC-EFC4-4EE4-95AF-55E1DC7882FA}" srcId="{6777BB6A-3850-4045-8A06-9AECE51AE402}" destId="{AF0F553E-545D-4227-ADF5-2DBB98A02D37}" srcOrd="1" destOrd="0" parTransId="{10B08F02-BC87-4EFD-BC8D-18B9AB3CA225}" sibTransId="{EFD16C8F-D028-41E2-B3BA-9BC64E1C07F5}"/>
    <dgm:cxn modelId="{3F2B7A5E-B355-4BC9-89A9-442BADFF758D}" type="presOf" srcId="{3FF49CC5-E5D0-4BF3-8B43-0A0B7C96A2D1}" destId="{1FBC11A0-DA08-49F5-878A-242DF09F0971}" srcOrd="1" destOrd="0" presId="urn:microsoft.com/office/officeart/2005/8/layout/orgChart1"/>
    <dgm:cxn modelId="{4B449FE6-2AE6-47BD-861A-53C3387E9B0C}" srcId="{38FDBE19-0F3F-42BC-893B-F99163595DD8}" destId="{B6AF747A-7C71-46A8-91E1-62DF390DCDFD}" srcOrd="1" destOrd="0" parTransId="{BE794382-009D-4E6F-9C3D-AE47A91460D9}" sibTransId="{6F0A93B6-BFEF-4EAC-BEA0-FCEC4874FB21}"/>
    <dgm:cxn modelId="{BDAE8A1B-099A-480D-9988-EEDFDBB4A2A9}" type="presOf" srcId="{3C9DEE21-E687-4592-8F63-B780E0122F8D}" destId="{F9F40DFD-2DE6-4EC3-AB6A-45A247D1E0EE}" srcOrd="1" destOrd="0" presId="urn:microsoft.com/office/officeart/2005/8/layout/orgChart1"/>
    <dgm:cxn modelId="{1D272F37-10CD-4D46-B60D-93BC85E21EDD}" type="presOf" srcId="{BD348F6F-D26F-4BBA-9B0F-5F7F6BFA4BD6}" destId="{87D2C148-DE83-426A-82BC-3191A6312FBF}" srcOrd="0" destOrd="0" presId="urn:microsoft.com/office/officeart/2005/8/layout/orgChart1"/>
    <dgm:cxn modelId="{7B3C8E48-141D-468B-916C-75ABC6E7A8BF}" type="presOf" srcId="{3C5927BA-0240-46B4-83D5-2C5CD0717B62}" destId="{6EDA6618-10B6-4880-959F-8A8E5324ADF4}" srcOrd="1" destOrd="0" presId="urn:microsoft.com/office/officeart/2005/8/layout/orgChart1"/>
    <dgm:cxn modelId="{6C863EF1-9423-4BA8-9DB6-879681189B93}" srcId="{00A70318-3C63-455F-91D0-CFFBC3B639C2}" destId="{38FDBE19-0F3F-42BC-893B-F99163595DD8}" srcOrd="2" destOrd="0" parTransId="{7683D994-AD0F-4B5D-AB4F-0E59D9A286BC}" sibTransId="{D391F1A7-0F7C-43AE-A7D3-E6E8C1FDE2C3}"/>
    <dgm:cxn modelId="{34DABA10-303F-42C5-B7FD-02FD7747187D}" srcId="{00A70318-3C63-455F-91D0-CFFBC3B639C2}" destId="{3C9DEE21-E687-4592-8F63-B780E0122F8D}" srcOrd="1" destOrd="0" parTransId="{4EAE6944-8478-4A43-A15F-F0F254A41A3C}" sibTransId="{76319451-08F1-4879-8F4B-22918EB3D6A1}"/>
    <dgm:cxn modelId="{51F6C2A5-10BB-4879-9805-E715CDEE6046}" type="presOf" srcId="{00A70318-3C63-455F-91D0-CFFBC3B639C2}" destId="{E02A8FB5-B23B-407A-9BD7-21F8E1369730}" srcOrd="1" destOrd="0" presId="urn:microsoft.com/office/officeart/2005/8/layout/orgChart1"/>
    <dgm:cxn modelId="{3AEC34F4-0F81-47F0-998C-A84BD437F1B6}" type="presOf" srcId="{3BCEC5B9-BCE2-4150-BA46-86305B8DE426}" destId="{1D163D39-B6DA-4337-A414-ED2F252FB764}" srcOrd="0" destOrd="0" presId="urn:microsoft.com/office/officeart/2005/8/layout/orgChart1"/>
    <dgm:cxn modelId="{7F6C10DD-DC9F-49C7-BB69-A28EE5BB577E}" type="presOf" srcId="{E5F7F3F3-42C4-4F5A-8158-FBA2EC64CEBB}" destId="{39D5448E-D91A-40C5-AC26-7E194B48E133}" srcOrd="0" destOrd="0" presId="urn:microsoft.com/office/officeart/2005/8/layout/orgChart1"/>
    <dgm:cxn modelId="{3C2697F4-24F7-4880-803F-5720DD18147E}" type="presOf" srcId="{7683D994-AD0F-4B5D-AB4F-0E59D9A286BC}" destId="{2420C5C0-8F3A-47F9-8B8F-16E2D08C1E8C}" srcOrd="0" destOrd="0" presId="urn:microsoft.com/office/officeart/2005/8/layout/orgChart1"/>
    <dgm:cxn modelId="{5A35C64E-963E-4BDB-8D5D-4317EFDCA2BA}" type="presOf" srcId="{F7A4A951-17B7-4225-9CE2-EBC41F87085A}" destId="{461A0765-F986-4B0D-9BA8-F3D3FD5F45A2}" srcOrd="0" destOrd="0" presId="urn:microsoft.com/office/officeart/2005/8/layout/orgChart1"/>
    <dgm:cxn modelId="{AF2E2021-92D2-4951-83FF-ACFFC4A4B885}" type="presOf" srcId="{3C9DEE21-E687-4592-8F63-B780E0122F8D}" destId="{21357BDE-4745-42A3-9336-F5199C61441C}" srcOrd="0" destOrd="0" presId="urn:microsoft.com/office/officeart/2005/8/layout/orgChart1"/>
    <dgm:cxn modelId="{F8EEB9AA-B608-405B-8F93-DC10FA910EE2}" type="presOf" srcId="{F7A4A951-17B7-4225-9CE2-EBC41F87085A}" destId="{4DBF1F4B-70AA-45CB-93EA-DF1EC35F7EBD}" srcOrd="1" destOrd="0" presId="urn:microsoft.com/office/officeart/2005/8/layout/orgChart1"/>
    <dgm:cxn modelId="{B022E2C9-CDE5-4932-BEA8-48CFA0D902F8}" type="presOf" srcId="{EF3BBB17-F498-4D39-9057-075023130985}" destId="{28314D0A-B63C-46E5-9569-036D9F5ABF3D}" srcOrd="0" destOrd="0" presId="urn:microsoft.com/office/officeart/2005/8/layout/orgChart1"/>
    <dgm:cxn modelId="{3E072EAD-B5FE-424D-9706-A3A33B525AA4}" type="presOf" srcId="{0189D8BC-40B5-404E-AC3A-E196719DE93A}" destId="{2254ACD1-04D0-4D1F-B815-E7E56B731648}" srcOrd="0" destOrd="0" presId="urn:microsoft.com/office/officeart/2005/8/layout/orgChart1"/>
    <dgm:cxn modelId="{136AADF1-B8BF-45B3-A967-BB087E04B245}" srcId="{3C9DEE21-E687-4592-8F63-B780E0122F8D}" destId="{2E2CD13A-F102-44DA-8D13-ABA20AB67E37}" srcOrd="2" destOrd="0" parTransId="{3BCEC5B9-BCE2-4150-BA46-86305B8DE426}" sibTransId="{EB0C7361-751C-4761-867A-DA06EDD0FDAF}"/>
    <dgm:cxn modelId="{88AA506C-0A15-44AB-B1C0-AD055277DCD5}" type="presOf" srcId="{5F79359E-887F-4D63-B0E8-B1F97C82A9C0}" destId="{97064424-AF73-4696-A383-374777E35698}" srcOrd="0" destOrd="0" presId="urn:microsoft.com/office/officeart/2005/8/layout/orgChart1"/>
    <dgm:cxn modelId="{DC77E140-65F5-4D2F-837F-5C54B89E484D}" type="presOf" srcId="{4EAE6944-8478-4A43-A15F-F0F254A41A3C}" destId="{03E79C8B-DBCE-4F1F-9C7C-8A889B9EFE1A}" srcOrd="0" destOrd="0" presId="urn:microsoft.com/office/officeart/2005/8/layout/orgChart1"/>
    <dgm:cxn modelId="{B6746B2B-8AB2-4F3B-9F82-873F960347B4}" srcId="{B6AF747A-7C71-46A8-91E1-62DF390DCDFD}" destId="{3FF49CC5-E5D0-4BF3-8B43-0A0B7C96A2D1}" srcOrd="0" destOrd="0" parTransId="{3F42DC2C-C1CB-4728-8FB4-FDF0CD64A096}" sibTransId="{D45B795D-6EC9-4811-BD8E-4BE9D0375E7D}"/>
    <dgm:cxn modelId="{267F136D-15EA-4AFB-B5CC-081AC2597387}" type="presOf" srcId="{AE9038B7-44BA-4329-85A8-0C75C870E07D}" destId="{491F31D1-4ACB-4BB2-8166-3CC04E79360F}" srcOrd="0" destOrd="0" presId="urn:microsoft.com/office/officeart/2005/8/layout/orgChart1"/>
    <dgm:cxn modelId="{FD714835-2EE8-40C3-AFE4-140EBB546CFC}" type="presOf" srcId="{38FDBE19-0F3F-42BC-893B-F99163595DD8}" destId="{3B44CD9A-7EAF-4568-AB4F-4A1F88ED2C65}" srcOrd="0" destOrd="0" presId="urn:microsoft.com/office/officeart/2005/8/layout/orgChart1"/>
    <dgm:cxn modelId="{B2E0AE76-B184-4039-B578-2711D4B7A063}" type="presOf" srcId="{7354AA6D-32C2-4BB2-A006-1884AC7838CF}" destId="{F1B40CF6-6F9D-4097-9B3F-8B67326D1BB5}" srcOrd="0" destOrd="0" presId="urn:microsoft.com/office/officeart/2005/8/layout/orgChart1"/>
    <dgm:cxn modelId="{58FB45D2-7FC8-4EB9-8FBA-89EAC3037823}" type="presOf" srcId="{B6AF747A-7C71-46A8-91E1-62DF390DCDFD}" destId="{2672BFEC-B160-4C8C-B9AB-10BC250431BA}" srcOrd="0" destOrd="0" presId="urn:microsoft.com/office/officeart/2005/8/layout/orgChart1"/>
    <dgm:cxn modelId="{6026BEE1-C468-49FB-908F-E562190C6991}" srcId="{B6AF747A-7C71-46A8-91E1-62DF390DCDFD}" destId="{F88C4E74-C524-4DD8-B254-A57ED1E73162}" srcOrd="1" destOrd="0" parTransId="{36D969F3-8878-4F33-A017-71FACCEC3F9C}" sibTransId="{699CBCF2-1371-4083-B687-63D7BFDF8612}"/>
    <dgm:cxn modelId="{FC6EB5D4-9366-4C09-9D72-8827DB21B244}" type="presOf" srcId="{00A70318-3C63-455F-91D0-CFFBC3B639C2}" destId="{4AC21A4B-CF97-461D-AB5B-A25907C27DEF}" srcOrd="0" destOrd="0" presId="urn:microsoft.com/office/officeart/2005/8/layout/orgChart1"/>
    <dgm:cxn modelId="{F27C22C9-AF89-4DD3-AC31-41F816E772C3}" type="presOf" srcId="{8F9EB27B-5FDA-4850-946E-97C5FD8C48F7}" destId="{EBA62EEF-0FF4-49D9-8757-F37D443735FE}" srcOrd="0" destOrd="0" presId="urn:microsoft.com/office/officeart/2005/8/layout/orgChart1"/>
    <dgm:cxn modelId="{6C6BE734-92A9-45CA-BCD1-7739CE8BF848}" type="presOf" srcId="{5F79359E-887F-4D63-B0E8-B1F97C82A9C0}" destId="{2174FC98-A578-4B00-B88F-657D020A99EF}" srcOrd="1" destOrd="0" presId="urn:microsoft.com/office/officeart/2005/8/layout/orgChart1"/>
    <dgm:cxn modelId="{9EA1E453-C8CC-4799-93F5-43AFCFDA0149}" srcId="{00A70318-3C63-455F-91D0-CFFBC3B639C2}" destId="{3C5927BA-0240-46B4-83D5-2C5CD0717B62}" srcOrd="0" destOrd="0" parTransId="{A182A642-CE1A-4942-BBB9-7BDA2F6847D2}" sibTransId="{C9E47759-9568-40FC-99EB-285575396F40}"/>
    <dgm:cxn modelId="{A22833C4-92F6-4D49-992A-38C993CC8E02}" type="presOf" srcId="{AF0F553E-545D-4227-ADF5-2DBB98A02D37}" destId="{D0C97BFF-E8C0-4CD3-8AFD-F49228A602E6}" srcOrd="1" destOrd="0" presId="urn:microsoft.com/office/officeart/2005/8/layout/orgChart1"/>
    <dgm:cxn modelId="{6B90A03E-E6EB-4202-9B04-DDEC0B720CFD}" type="presOf" srcId="{CAB86C48-64B2-4166-B9FE-F255B2FA7067}" destId="{F1304366-CC00-4492-A23B-84BEB7137E4A}" srcOrd="0" destOrd="0" presId="urn:microsoft.com/office/officeart/2005/8/layout/orgChart1"/>
    <dgm:cxn modelId="{31FCBAC7-6C0B-4244-9D6E-E51A81F3AC7E}" srcId="{3C9DEE21-E687-4592-8F63-B780E0122F8D}" destId="{32A18ED7-6721-46C3-8C31-72D5D7CA6B76}" srcOrd="1" destOrd="0" parTransId="{D294B499-BCA9-43F9-B50E-8D9FE2ED4C80}" sibTransId="{D1A8D00F-A1D9-47AF-A35F-E090CC888414}"/>
    <dgm:cxn modelId="{39AFB9BF-64FB-40A4-A4BE-D7DFC8B77B0A}" srcId="{EF3BBB17-F498-4D39-9057-075023130985}" destId="{00A70318-3C63-455F-91D0-CFFBC3B639C2}" srcOrd="0" destOrd="0" parTransId="{F00578AB-F64F-4A82-860B-6EE83B9E7723}" sibTransId="{E6597AA7-10C1-4CD0-9C2E-0C2EF57DDED5}"/>
    <dgm:cxn modelId="{462E74EC-F20A-4F80-ACDC-2E85CAC8F601}" type="presOf" srcId="{26511A0F-55A2-4BE5-8A05-132C6B40CB29}" destId="{E48F220D-8AB6-4E15-979D-CDEECE2C9C58}" srcOrd="0" destOrd="0" presId="urn:microsoft.com/office/officeart/2005/8/layout/orgChart1"/>
    <dgm:cxn modelId="{961984EC-B5E5-442F-98EA-5DC7986C98EF}" type="presOf" srcId="{D1FEF490-9DAE-483D-BD4D-DF9C6C36E0A2}" destId="{DBE8104F-FBCD-4FDF-9AFC-A74ACFC8EEA1}" srcOrd="0" destOrd="0" presId="urn:microsoft.com/office/officeart/2005/8/layout/orgChart1"/>
    <dgm:cxn modelId="{A8169C5F-E9A2-4803-82F1-18054072F91C}" type="presOf" srcId="{AF0F553E-545D-4227-ADF5-2DBB98A02D37}" destId="{88F459C3-3B33-405C-BD72-7964C30992AC}" srcOrd="0" destOrd="0" presId="urn:microsoft.com/office/officeart/2005/8/layout/orgChart1"/>
    <dgm:cxn modelId="{1E072471-BA3F-4F61-9F5E-9298EFB5756C}" type="presOf" srcId="{10B08F02-BC87-4EFD-BC8D-18B9AB3CA225}" destId="{ED748495-D36E-4766-AA67-1706D2AC7918}" srcOrd="0" destOrd="0" presId="urn:microsoft.com/office/officeart/2005/8/layout/orgChart1"/>
    <dgm:cxn modelId="{CBB1DA05-64D8-42CD-B129-23AC08CC32E7}" srcId="{6777BB6A-3850-4045-8A06-9AECE51AE402}" destId="{7354AA6D-32C2-4BB2-A006-1884AC7838CF}" srcOrd="0" destOrd="0" parTransId="{0189D8BC-40B5-404E-AC3A-E196719DE93A}" sibTransId="{E1EE95DF-1E26-490B-8331-6BC94CE35C09}"/>
    <dgm:cxn modelId="{05B0E9CC-7DCD-4795-B897-3BB1AE8014E3}" srcId="{38FDBE19-0F3F-42BC-893B-F99163595DD8}" destId="{E5F7F3F3-42C4-4F5A-8158-FBA2EC64CEBB}" srcOrd="0" destOrd="0" parTransId="{AA848AE3-A1BE-448B-A812-5EA4746184CB}" sibTransId="{67C6B26A-A44C-4A1A-85DD-FB1FFB77D691}"/>
    <dgm:cxn modelId="{F1F2950E-F3C3-43CE-8329-AFA5FC07B796}" type="presOf" srcId="{F88C4E74-C524-4DD8-B254-A57ED1E73162}" destId="{AC106076-1EE2-4DF6-AD20-D27F28670EC1}" srcOrd="0" destOrd="0" presId="urn:microsoft.com/office/officeart/2005/8/layout/orgChart1"/>
    <dgm:cxn modelId="{D1310D7F-E566-4A35-843A-1FBBB84C1FF2}" type="presOf" srcId="{3F42DC2C-C1CB-4728-8FB4-FDF0CD64A096}" destId="{0CC86C19-4CE2-4219-875D-AF78BDED7EDC}" srcOrd="0" destOrd="0" presId="urn:microsoft.com/office/officeart/2005/8/layout/orgChart1"/>
    <dgm:cxn modelId="{6CE4D0DC-C65C-47F4-8CC2-88AD1F90D445}" type="presOf" srcId="{D294B499-BCA9-43F9-B50E-8D9FE2ED4C80}" destId="{B1070CC7-57DE-4AA0-B423-4BF68A97AF7E}" srcOrd="0" destOrd="0" presId="urn:microsoft.com/office/officeart/2005/8/layout/orgChart1"/>
    <dgm:cxn modelId="{B35D9DDD-0C4B-49C2-AE55-96EB62925C45}" type="presOf" srcId="{2E2CD13A-F102-44DA-8D13-ABA20AB67E37}" destId="{6C012AEF-6995-4073-A929-99887C26A26A}" srcOrd="0" destOrd="0" presId="urn:microsoft.com/office/officeart/2005/8/layout/orgChart1"/>
    <dgm:cxn modelId="{3B9D193F-4FC4-4B0D-BA8A-72C5AD7D3A7D}" type="presOf" srcId="{2E2CD13A-F102-44DA-8D13-ABA20AB67E37}" destId="{8E45AEBB-B0F8-46EE-BFA5-A19C9BA4BB03}" srcOrd="1" destOrd="0" presId="urn:microsoft.com/office/officeart/2005/8/layout/orgChart1"/>
    <dgm:cxn modelId="{C9F0D72B-434E-49C7-931B-C4CBDD66E14B}" type="presOf" srcId="{38FDBE19-0F3F-42BC-893B-F99163595DD8}" destId="{610E0551-45B5-490C-A10C-C81928E09A37}" srcOrd="1" destOrd="0" presId="urn:microsoft.com/office/officeart/2005/8/layout/orgChart1"/>
    <dgm:cxn modelId="{A2BEF6A2-CDE3-4762-876E-D99ECE750D74}" type="presOf" srcId="{F88C4E74-C524-4DD8-B254-A57ED1E73162}" destId="{F6D72FD1-D7C2-43DE-BAF0-6157A4EA4090}" srcOrd="1" destOrd="0" presId="urn:microsoft.com/office/officeart/2005/8/layout/orgChart1"/>
    <dgm:cxn modelId="{D885E8CF-7B0A-45F8-9C7B-8BC0D407104C}" srcId="{5F79359E-887F-4D63-B0E8-B1F97C82A9C0}" destId="{D1FEF490-9DAE-483D-BD4D-DF9C6C36E0A2}" srcOrd="0" destOrd="0" parTransId="{CAB86C48-64B2-4166-B9FE-F255B2FA7067}" sibTransId="{B269C827-0E5F-4E84-9274-B47393AEC997}"/>
    <dgm:cxn modelId="{2278FB52-1A43-4AD0-9CC8-6E0AA148C073}" type="presOf" srcId="{8F9EB27B-5FDA-4850-946E-97C5FD8C48F7}" destId="{5A4B7304-26FC-4AF1-8A3E-E43685BF63D4}" srcOrd="1" destOrd="0" presId="urn:microsoft.com/office/officeart/2005/8/layout/orgChart1"/>
    <dgm:cxn modelId="{B26EA09F-805B-4E2A-B49B-3176043D08D4}" type="presOf" srcId="{32A18ED7-6721-46C3-8C31-72D5D7CA6B76}" destId="{910F02C7-9B9A-45AD-A15F-6A452FD52D6E}" srcOrd="1" destOrd="0" presId="urn:microsoft.com/office/officeart/2005/8/layout/orgChart1"/>
    <dgm:cxn modelId="{B729A987-ED92-4B6E-9C6E-362D97BD2186}" srcId="{B6AF747A-7C71-46A8-91E1-62DF390DCDFD}" destId="{8F9EB27B-5FDA-4850-946E-97C5FD8C48F7}" srcOrd="2" destOrd="0" parTransId="{26511A0F-55A2-4BE5-8A05-132C6B40CB29}" sibTransId="{98F143F1-7AF2-4A90-AEE7-EE60C560308B}"/>
    <dgm:cxn modelId="{A6900FE0-FC9B-4753-9175-5F3AC846FE00}" type="presOf" srcId="{BE794382-009D-4E6F-9C3D-AE47A91460D9}" destId="{58540376-F25A-4F6C-815D-D7B6C18232FB}" srcOrd="0" destOrd="0" presId="urn:microsoft.com/office/officeart/2005/8/layout/orgChart1"/>
    <dgm:cxn modelId="{AFA7CC5A-9776-4BB9-A719-341402625390}" type="presOf" srcId="{36D969F3-8878-4F33-A017-71FACCEC3F9C}" destId="{DE40DFBC-A2BC-47F3-96AC-FD7DA85D1DCE}" srcOrd="0" destOrd="0" presId="urn:microsoft.com/office/officeart/2005/8/layout/orgChart1"/>
    <dgm:cxn modelId="{9D8DAF5C-B61D-4943-A910-818623FB0D3D}" type="presOf" srcId="{B6AF747A-7C71-46A8-91E1-62DF390DCDFD}" destId="{D7CB7923-6901-4129-95DE-65934092A8FB}" srcOrd="1" destOrd="0" presId="urn:microsoft.com/office/officeart/2005/8/layout/orgChart1"/>
    <dgm:cxn modelId="{7903DD01-A5D3-493F-91C8-2D4EE05E4E0E}" type="presOf" srcId="{410AB981-5C4B-4873-AF98-2AB4FCBABF10}" destId="{9522C407-CD58-4847-AF8A-D020F064CA29}" srcOrd="0" destOrd="0" presId="urn:microsoft.com/office/officeart/2005/8/layout/orgChart1"/>
    <dgm:cxn modelId="{4B474B7D-1C1E-40C0-8A88-FF1ABE197215}" srcId="{3C9DEE21-E687-4592-8F63-B780E0122F8D}" destId="{F7A4A951-17B7-4225-9CE2-EBC41F87085A}" srcOrd="0" destOrd="0" parTransId="{AE9038B7-44BA-4329-85A8-0C75C870E07D}" sibTransId="{03EFFD74-D1FE-4B48-89B6-20D770E71C1A}"/>
    <dgm:cxn modelId="{6589E659-250D-434F-9C39-F179859057C2}" type="presOf" srcId="{AA848AE3-A1BE-448B-A812-5EA4746184CB}" destId="{86146144-F457-4561-A278-7956C8BE86BA}" srcOrd="0" destOrd="0" presId="urn:microsoft.com/office/officeart/2005/8/layout/orgChart1"/>
    <dgm:cxn modelId="{0BFE175F-51DA-46D0-B571-C44F2989E948}" type="presOf" srcId="{A182A642-CE1A-4942-BBB9-7BDA2F6847D2}" destId="{553A7418-ECFE-4908-B9EE-0D0E8299033D}" srcOrd="0" destOrd="0" presId="urn:microsoft.com/office/officeart/2005/8/layout/orgChart1"/>
    <dgm:cxn modelId="{AE0C4123-F677-4CAF-8403-BAB4F1BAD889}" srcId="{00A70318-3C63-455F-91D0-CFFBC3B639C2}" destId="{5F79359E-887F-4D63-B0E8-B1F97C82A9C0}" srcOrd="3" destOrd="0" parTransId="{410AB981-5C4B-4873-AF98-2AB4FCBABF10}" sibTransId="{F4D9ECD9-5228-4EA3-ABF9-C9FEA908D8E4}"/>
    <dgm:cxn modelId="{AD467FCA-BEAD-4488-A59A-9DE9ADE9F81C}" type="presOf" srcId="{3FF49CC5-E5D0-4BF3-8B43-0A0B7C96A2D1}" destId="{F423A3C0-691D-4D30-922A-5C6E451287C6}" srcOrd="0" destOrd="0" presId="urn:microsoft.com/office/officeart/2005/8/layout/orgChart1"/>
    <dgm:cxn modelId="{AF0F108D-37DE-4853-B158-A38280D814BD}" srcId="{5F79359E-887F-4D63-B0E8-B1F97C82A9C0}" destId="{6777BB6A-3850-4045-8A06-9AECE51AE402}" srcOrd="1" destOrd="0" parTransId="{BD348F6F-D26F-4BBA-9B0F-5F7F6BFA4BD6}" sibTransId="{CF51E1DD-D56F-4BE2-9808-8199B808BF20}"/>
    <dgm:cxn modelId="{6488B070-D59C-4586-B380-73B75F124CFA}" type="presOf" srcId="{6777BB6A-3850-4045-8A06-9AECE51AE402}" destId="{502EAF4D-1191-45B5-BC4F-AEAD52010A5A}" srcOrd="0" destOrd="0" presId="urn:microsoft.com/office/officeart/2005/8/layout/orgChart1"/>
    <dgm:cxn modelId="{F861D86C-0479-4594-AC7B-6D152F1A90D1}" type="presOf" srcId="{E5F7F3F3-42C4-4F5A-8158-FBA2EC64CEBB}" destId="{61645464-636C-4209-B698-C0C0E36D96D7}" srcOrd="1" destOrd="0" presId="urn:microsoft.com/office/officeart/2005/8/layout/orgChart1"/>
    <dgm:cxn modelId="{1E289B1A-578F-4019-889E-4FF389B7AB4C}" type="presOf" srcId="{32A18ED7-6721-46C3-8C31-72D5D7CA6B76}" destId="{FF6E595E-E9C9-4AB8-8DCB-F732D09E6FBF}" srcOrd="0" destOrd="0" presId="urn:microsoft.com/office/officeart/2005/8/layout/orgChart1"/>
    <dgm:cxn modelId="{D7807CF7-D4C8-4CAF-BC66-D5D2EE1CF3BB}" type="presParOf" srcId="{28314D0A-B63C-46E5-9569-036D9F5ABF3D}" destId="{25CD4148-A0E3-4498-AC92-88382AAB7837}" srcOrd="0" destOrd="0" presId="urn:microsoft.com/office/officeart/2005/8/layout/orgChart1"/>
    <dgm:cxn modelId="{95F554B0-A5B5-4B07-9F3B-D04B513F35CE}" type="presParOf" srcId="{25CD4148-A0E3-4498-AC92-88382AAB7837}" destId="{52E06404-77C5-4F61-97A3-71912145A49C}" srcOrd="0" destOrd="0" presId="urn:microsoft.com/office/officeart/2005/8/layout/orgChart1"/>
    <dgm:cxn modelId="{CA08D0F7-6B91-4C4F-998D-9E5688C3A09A}" type="presParOf" srcId="{52E06404-77C5-4F61-97A3-71912145A49C}" destId="{4AC21A4B-CF97-461D-AB5B-A25907C27DEF}" srcOrd="0" destOrd="0" presId="urn:microsoft.com/office/officeart/2005/8/layout/orgChart1"/>
    <dgm:cxn modelId="{AFB4EDF8-43C8-432B-B4EE-3D2BB80418FF}" type="presParOf" srcId="{52E06404-77C5-4F61-97A3-71912145A49C}" destId="{E02A8FB5-B23B-407A-9BD7-21F8E1369730}" srcOrd="1" destOrd="0" presId="urn:microsoft.com/office/officeart/2005/8/layout/orgChart1"/>
    <dgm:cxn modelId="{236A263C-B35F-4F7F-B8DA-6A423F09474D}" type="presParOf" srcId="{25CD4148-A0E3-4498-AC92-88382AAB7837}" destId="{B59FF9C1-54FD-483D-8FCB-893313FFF806}" srcOrd="1" destOrd="0" presId="urn:microsoft.com/office/officeart/2005/8/layout/orgChart1"/>
    <dgm:cxn modelId="{8B146B27-18B4-49E1-9E56-D54B67DF83B8}" type="presParOf" srcId="{B59FF9C1-54FD-483D-8FCB-893313FFF806}" destId="{03E79C8B-DBCE-4F1F-9C7C-8A889B9EFE1A}" srcOrd="0" destOrd="0" presId="urn:microsoft.com/office/officeart/2005/8/layout/orgChart1"/>
    <dgm:cxn modelId="{41C82793-EDFD-4A73-87A1-229E7D7E70CC}" type="presParOf" srcId="{B59FF9C1-54FD-483D-8FCB-893313FFF806}" destId="{C7D085FD-BC99-4F42-83C2-EF35DD506CE6}" srcOrd="1" destOrd="0" presId="urn:microsoft.com/office/officeart/2005/8/layout/orgChart1"/>
    <dgm:cxn modelId="{5DF8922B-E39E-4F95-ACCE-EF39ED3816F6}" type="presParOf" srcId="{C7D085FD-BC99-4F42-83C2-EF35DD506CE6}" destId="{DD6038D2-FEAB-46A3-9BFA-63B3CDE67B4A}" srcOrd="0" destOrd="0" presId="urn:microsoft.com/office/officeart/2005/8/layout/orgChart1"/>
    <dgm:cxn modelId="{F6CFD115-0F19-4170-87E1-00355E5994BA}" type="presParOf" srcId="{DD6038D2-FEAB-46A3-9BFA-63B3CDE67B4A}" destId="{21357BDE-4745-42A3-9336-F5199C61441C}" srcOrd="0" destOrd="0" presId="urn:microsoft.com/office/officeart/2005/8/layout/orgChart1"/>
    <dgm:cxn modelId="{68FF085F-7956-4E76-A04C-7F76F19D505E}" type="presParOf" srcId="{DD6038D2-FEAB-46A3-9BFA-63B3CDE67B4A}" destId="{F9F40DFD-2DE6-4EC3-AB6A-45A247D1E0EE}" srcOrd="1" destOrd="0" presId="urn:microsoft.com/office/officeart/2005/8/layout/orgChart1"/>
    <dgm:cxn modelId="{E18F0718-02C7-4C54-B29C-91FB392A7666}" type="presParOf" srcId="{C7D085FD-BC99-4F42-83C2-EF35DD506CE6}" destId="{706103D9-4FB8-4647-9301-83E757C2834A}" srcOrd="1" destOrd="0" presId="urn:microsoft.com/office/officeart/2005/8/layout/orgChart1"/>
    <dgm:cxn modelId="{0F2800D0-A1B2-483F-A893-998C64B2ED86}" type="presParOf" srcId="{706103D9-4FB8-4647-9301-83E757C2834A}" destId="{B1070CC7-57DE-4AA0-B423-4BF68A97AF7E}" srcOrd="0" destOrd="0" presId="urn:microsoft.com/office/officeart/2005/8/layout/orgChart1"/>
    <dgm:cxn modelId="{2DEC421A-8FCF-40D6-9FCE-AF6E5D54D77F}" type="presParOf" srcId="{706103D9-4FB8-4647-9301-83E757C2834A}" destId="{4C24919D-8C55-4B1A-9F10-EF4988AC6163}" srcOrd="1" destOrd="0" presId="urn:microsoft.com/office/officeart/2005/8/layout/orgChart1"/>
    <dgm:cxn modelId="{01D13CD8-528F-4F90-AE18-84E9AED0CA92}" type="presParOf" srcId="{4C24919D-8C55-4B1A-9F10-EF4988AC6163}" destId="{C8565AAE-321B-4FD1-820E-F1A1B3A8B280}" srcOrd="0" destOrd="0" presId="urn:microsoft.com/office/officeart/2005/8/layout/orgChart1"/>
    <dgm:cxn modelId="{4621A928-90CC-46CF-938F-768EE4B084ED}" type="presParOf" srcId="{C8565AAE-321B-4FD1-820E-F1A1B3A8B280}" destId="{FF6E595E-E9C9-4AB8-8DCB-F732D09E6FBF}" srcOrd="0" destOrd="0" presId="urn:microsoft.com/office/officeart/2005/8/layout/orgChart1"/>
    <dgm:cxn modelId="{73806236-1C46-4590-86B0-A159AC2397C3}" type="presParOf" srcId="{C8565AAE-321B-4FD1-820E-F1A1B3A8B280}" destId="{910F02C7-9B9A-45AD-A15F-6A452FD52D6E}" srcOrd="1" destOrd="0" presId="urn:microsoft.com/office/officeart/2005/8/layout/orgChart1"/>
    <dgm:cxn modelId="{8475E1A3-708D-4CD0-B105-0BA25DE242C6}" type="presParOf" srcId="{4C24919D-8C55-4B1A-9F10-EF4988AC6163}" destId="{F52FFD48-3C75-4B75-A0A4-BB09661A9822}" srcOrd="1" destOrd="0" presId="urn:microsoft.com/office/officeart/2005/8/layout/orgChart1"/>
    <dgm:cxn modelId="{7C0B4088-1C10-4E76-80D1-7A18798FE250}" type="presParOf" srcId="{4C24919D-8C55-4B1A-9F10-EF4988AC6163}" destId="{F0F54166-1FE7-4397-A04C-268438345BD5}" srcOrd="2" destOrd="0" presId="urn:microsoft.com/office/officeart/2005/8/layout/orgChart1"/>
    <dgm:cxn modelId="{AF7BA6FF-A3CF-4623-BFDE-A4F99F93D462}" type="presParOf" srcId="{706103D9-4FB8-4647-9301-83E757C2834A}" destId="{1D163D39-B6DA-4337-A414-ED2F252FB764}" srcOrd="2" destOrd="0" presId="urn:microsoft.com/office/officeart/2005/8/layout/orgChart1"/>
    <dgm:cxn modelId="{1CB62723-2DBD-44BC-B4BF-187348031FB1}" type="presParOf" srcId="{706103D9-4FB8-4647-9301-83E757C2834A}" destId="{CC1CBCF2-023B-474D-9E2B-810848768C57}" srcOrd="3" destOrd="0" presId="urn:microsoft.com/office/officeart/2005/8/layout/orgChart1"/>
    <dgm:cxn modelId="{AD749FF0-E012-434B-9066-FC29D27EB700}" type="presParOf" srcId="{CC1CBCF2-023B-474D-9E2B-810848768C57}" destId="{378413C7-8805-46CA-9C2E-62E035B28406}" srcOrd="0" destOrd="0" presId="urn:microsoft.com/office/officeart/2005/8/layout/orgChart1"/>
    <dgm:cxn modelId="{F995F2CB-371D-4B3D-B6FD-536A97EBB552}" type="presParOf" srcId="{378413C7-8805-46CA-9C2E-62E035B28406}" destId="{6C012AEF-6995-4073-A929-99887C26A26A}" srcOrd="0" destOrd="0" presId="urn:microsoft.com/office/officeart/2005/8/layout/orgChart1"/>
    <dgm:cxn modelId="{9DF197C1-DFF7-44FA-B92B-9CFC7E09671A}" type="presParOf" srcId="{378413C7-8805-46CA-9C2E-62E035B28406}" destId="{8E45AEBB-B0F8-46EE-BFA5-A19C9BA4BB03}" srcOrd="1" destOrd="0" presId="urn:microsoft.com/office/officeart/2005/8/layout/orgChart1"/>
    <dgm:cxn modelId="{A02A5242-88EE-4FDA-813B-200F7E20E3D6}" type="presParOf" srcId="{CC1CBCF2-023B-474D-9E2B-810848768C57}" destId="{DA45424B-71FA-4EF9-BAB5-E58AC9D7BB8F}" srcOrd="1" destOrd="0" presId="urn:microsoft.com/office/officeart/2005/8/layout/orgChart1"/>
    <dgm:cxn modelId="{891E3490-522B-4E37-9D2A-E0248F4B370B}" type="presParOf" srcId="{CC1CBCF2-023B-474D-9E2B-810848768C57}" destId="{9A8F0DC0-3FA2-4AD6-A10D-388F97939E43}" srcOrd="2" destOrd="0" presId="urn:microsoft.com/office/officeart/2005/8/layout/orgChart1"/>
    <dgm:cxn modelId="{CB3108C5-EE97-48CC-BA54-A05088A2B13D}" type="presParOf" srcId="{C7D085FD-BC99-4F42-83C2-EF35DD506CE6}" destId="{3D379C5C-B94E-4EAF-A815-DCFECF820D0D}" srcOrd="2" destOrd="0" presId="urn:microsoft.com/office/officeart/2005/8/layout/orgChart1"/>
    <dgm:cxn modelId="{A05A99FA-FB36-4E64-978E-28434826358D}" type="presParOf" srcId="{3D379C5C-B94E-4EAF-A815-DCFECF820D0D}" destId="{491F31D1-4ACB-4BB2-8166-3CC04E79360F}" srcOrd="0" destOrd="0" presId="urn:microsoft.com/office/officeart/2005/8/layout/orgChart1"/>
    <dgm:cxn modelId="{AC0DF58F-8295-4062-9D68-812B075237A0}" type="presParOf" srcId="{3D379C5C-B94E-4EAF-A815-DCFECF820D0D}" destId="{A089913B-E378-4796-87D7-EF15CD818DCB}" srcOrd="1" destOrd="0" presId="urn:microsoft.com/office/officeart/2005/8/layout/orgChart1"/>
    <dgm:cxn modelId="{7E6CC657-A1B4-46C9-BCDD-61A2CEFB4642}" type="presParOf" srcId="{A089913B-E378-4796-87D7-EF15CD818DCB}" destId="{8E47D33B-85B8-4794-89D9-9278A534150D}" srcOrd="0" destOrd="0" presId="urn:microsoft.com/office/officeart/2005/8/layout/orgChart1"/>
    <dgm:cxn modelId="{9E0A2D4E-F155-456B-A5D2-B73C7B545EF3}" type="presParOf" srcId="{8E47D33B-85B8-4794-89D9-9278A534150D}" destId="{461A0765-F986-4B0D-9BA8-F3D3FD5F45A2}" srcOrd="0" destOrd="0" presId="urn:microsoft.com/office/officeart/2005/8/layout/orgChart1"/>
    <dgm:cxn modelId="{1FECC743-2E9F-4195-A435-5206703098E7}" type="presParOf" srcId="{8E47D33B-85B8-4794-89D9-9278A534150D}" destId="{4DBF1F4B-70AA-45CB-93EA-DF1EC35F7EBD}" srcOrd="1" destOrd="0" presId="urn:microsoft.com/office/officeart/2005/8/layout/orgChart1"/>
    <dgm:cxn modelId="{D8CFD26E-680C-4E88-A5F4-C2F7D315F653}" type="presParOf" srcId="{A089913B-E378-4796-87D7-EF15CD818DCB}" destId="{7C0F2AE3-E9EB-4DF2-9E2A-108FB92A69A3}" srcOrd="1" destOrd="0" presId="urn:microsoft.com/office/officeart/2005/8/layout/orgChart1"/>
    <dgm:cxn modelId="{941E31FF-79DA-4E1E-8EE5-0ACFBFC9E490}" type="presParOf" srcId="{A089913B-E378-4796-87D7-EF15CD818DCB}" destId="{282C50C1-74A2-4F30-B49C-4BB038F01B29}" srcOrd="2" destOrd="0" presId="urn:microsoft.com/office/officeart/2005/8/layout/orgChart1"/>
    <dgm:cxn modelId="{6687CB62-329D-4F72-A308-6C97AC0C7B3E}" type="presParOf" srcId="{B59FF9C1-54FD-483D-8FCB-893313FFF806}" destId="{2420C5C0-8F3A-47F9-8B8F-16E2D08C1E8C}" srcOrd="2" destOrd="0" presId="urn:microsoft.com/office/officeart/2005/8/layout/orgChart1"/>
    <dgm:cxn modelId="{62FC6204-408F-4F93-9123-E190393C4F42}" type="presParOf" srcId="{B59FF9C1-54FD-483D-8FCB-893313FFF806}" destId="{FA5B804F-81F1-47B5-AF9C-17CFEE6BC6EB}" srcOrd="3" destOrd="0" presId="urn:microsoft.com/office/officeart/2005/8/layout/orgChart1"/>
    <dgm:cxn modelId="{29B513CD-56F7-4A23-B6EF-9AF32648B8DA}" type="presParOf" srcId="{FA5B804F-81F1-47B5-AF9C-17CFEE6BC6EB}" destId="{E6098CCF-F36A-4075-A60E-B2E1FDAD6DDD}" srcOrd="0" destOrd="0" presId="urn:microsoft.com/office/officeart/2005/8/layout/orgChart1"/>
    <dgm:cxn modelId="{65B506A8-95E3-42A5-96E2-2363D6261562}" type="presParOf" srcId="{E6098CCF-F36A-4075-A60E-B2E1FDAD6DDD}" destId="{3B44CD9A-7EAF-4568-AB4F-4A1F88ED2C65}" srcOrd="0" destOrd="0" presId="urn:microsoft.com/office/officeart/2005/8/layout/orgChart1"/>
    <dgm:cxn modelId="{B29DCD56-2ACE-4C64-9465-EC09699EA5AA}" type="presParOf" srcId="{E6098CCF-F36A-4075-A60E-B2E1FDAD6DDD}" destId="{610E0551-45B5-490C-A10C-C81928E09A37}" srcOrd="1" destOrd="0" presId="urn:microsoft.com/office/officeart/2005/8/layout/orgChart1"/>
    <dgm:cxn modelId="{9908F45F-EB2B-41D1-85BE-E309F675C559}" type="presParOf" srcId="{FA5B804F-81F1-47B5-AF9C-17CFEE6BC6EB}" destId="{4CF90F25-8D03-4577-B204-56A4B380DB02}" srcOrd="1" destOrd="0" presId="urn:microsoft.com/office/officeart/2005/8/layout/orgChart1"/>
    <dgm:cxn modelId="{46284004-6666-47DD-9AA5-F3057141B39A}" type="presParOf" srcId="{4CF90F25-8D03-4577-B204-56A4B380DB02}" destId="{58540376-F25A-4F6C-815D-D7B6C18232FB}" srcOrd="0" destOrd="0" presId="urn:microsoft.com/office/officeart/2005/8/layout/orgChart1"/>
    <dgm:cxn modelId="{3F8427B7-2075-4339-BB81-BB35B1531D7A}" type="presParOf" srcId="{4CF90F25-8D03-4577-B204-56A4B380DB02}" destId="{01E56B02-9944-4AFC-9863-1F9E90B1F4BF}" srcOrd="1" destOrd="0" presId="urn:microsoft.com/office/officeart/2005/8/layout/orgChart1"/>
    <dgm:cxn modelId="{37731724-9FC3-40CF-B49E-96F2B0479081}" type="presParOf" srcId="{01E56B02-9944-4AFC-9863-1F9E90B1F4BF}" destId="{5F6B3333-84B6-49C2-9D27-CA69CBBEB61C}" srcOrd="0" destOrd="0" presId="urn:microsoft.com/office/officeart/2005/8/layout/orgChart1"/>
    <dgm:cxn modelId="{AC0517FA-657B-4B58-B717-AFAA1883C65D}" type="presParOf" srcId="{5F6B3333-84B6-49C2-9D27-CA69CBBEB61C}" destId="{2672BFEC-B160-4C8C-B9AB-10BC250431BA}" srcOrd="0" destOrd="0" presId="urn:microsoft.com/office/officeart/2005/8/layout/orgChart1"/>
    <dgm:cxn modelId="{82E76592-23E1-4B73-A0BD-982623E8FF4C}" type="presParOf" srcId="{5F6B3333-84B6-49C2-9D27-CA69CBBEB61C}" destId="{D7CB7923-6901-4129-95DE-65934092A8FB}" srcOrd="1" destOrd="0" presId="urn:microsoft.com/office/officeart/2005/8/layout/orgChart1"/>
    <dgm:cxn modelId="{85D82D40-51BF-481C-BA25-D7DF76CFD008}" type="presParOf" srcId="{01E56B02-9944-4AFC-9863-1F9E90B1F4BF}" destId="{AFC62716-7AC4-4070-91A5-91907DFAA034}" srcOrd="1" destOrd="0" presId="urn:microsoft.com/office/officeart/2005/8/layout/orgChart1"/>
    <dgm:cxn modelId="{75D69037-1023-434E-8FC9-16C0B04564C9}" type="presParOf" srcId="{AFC62716-7AC4-4070-91A5-91907DFAA034}" destId="{0CC86C19-4CE2-4219-875D-AF78BDED7EDC}" srcOrd="0" destOrd="0" presId="urn:microsoft.com/office/officeart/2005/8/layout/orgChart1"/>
    <dgm:cxn modelId="{6BD0FA27-35A4-41E6-B280-416BB106C9E8}" type="presParOf" srcId="{AFC62716-7AC4-4070-91A5-91907DFAA034}" destId="{C7AB0602-365B-488C-A660-EFF8CBD2E632}" srcOrd="1" destOrd="0" presId="urn:microsoft.com/office/officeart/2005/8/layout/orgChart1"/>
    <dgm:cxn modelId="{543A7EC7-2878-46AF-9CE9-786F8FD8EF96}" type="presParOf" srcId="{C7AB0602-365B-488C-A660-EFF8CBD2E632}" destId="{41CE0129-B784-4B50-8456-0277D2FAF7CE}" srcOrd="0" destOrd="0" presId="urn:microsoft.com/office/officeart/2005/8/layout/orgChart1"/>
    <dgm:cxn modelId="{D7E00FA2-8C42-4521-B5C4-C42990322B24}" type="presParOf" srcId="{41CE0129-B784-4B50-8456-0277D2FAF7CE}" destId="{F423A3C0-691D-4D30-922A-5C6E451287C6}" srcOrd="0" destOrd="0" presId="urn:microsoft.com/office/officeart/2005/8/layout/orgChart1"/>
    <dgm:cxn modelId="{FC6ADEFE-C20D-4BF0-B91B-F3DF218647CA}" type="presParOf" srcId="{41CE0129-B784-4B50-8456-0277D2FAF7CE}" destId="{1FBC11A0-DA08-49F5-878A-242DF09F0971}" srcOrd="1" destOrd="0" presId="urn:microsoft.com/office/officeart/2005/8/layout/orgChart1"/>
    <dgm:cxn modelId="{B87A3588-1F95-48E3-81EF-DD0FD23BD047}" type="presParOf" srcId="{C7AB0602-365B-488C-A660-EFF8CBD2E632}" destId="{A8111DB9-BABB-4E04-9FAA-97A7808DD8E9}" srcOrd="1" destOrd="0" presId="urn:microsoft.com/office/officeart/2005/8/layout/orgChart1"/>
    <dgm:cxn modelId="{A1159371-4FE2-4F6E-A470-6F767BA7B43F}" type="presParOf" srcId="{C7AB0602-365B-488C-A660-EFF8CBD2E632}" destId="{4803F03F-6038-4967-965D-4751190448CE}" srcOrd="2" destOrd="0" presId="urn:microsoft.com/office/officeart/2005/8/layout/orgChart1"/>
    <dgm:cxn modelId="{0540B2E0-252A-4B8F-BAD9-A0FD8704007D}" type="presParOf" srcId="{AFC62716-7AC4-4070-91A5-91907DFAA034}" destId="{DE40DFBC-A2BC-47F3-96AC-FD7DA85D1DCE}" srcOrd="2" destOrd="0" presId="urn:microsoft.com/office/officeart/2005/8/layout/orgChart1"/>
    <dgm:cxn modelId="{876292A3-1202-4802-98A7-D9B74889DFEE}" type="presParOf" srcId="{AFC62716-7AC4-4070-91A5-91907DFAA034}" destId="{C5B7968D-7CF3-43CE-BBEF-E7C5605E9557}" srcOrd="3" destOrd="0" presId="urn:microsoft.com/office/officeart/2005/8/layout/orgChart1"/>
    <dgm:cxn modelId="{B6E68BFC-7E9E-4273-B6FD-42EC52C03CB5}" type="presParOf" srcId="{C5B7968D-7CF3-43CE-BBEF-E7C5605E9557}" destId="{79BD8C2C-CA68-4AC7-88F8-9AC8A8671A9C}" srcOrd="0" destOrd="0" presId="urn:microsoft.com/office/officeart/2005/8/layout/orgChart1"/>
    <dgm:cxn modelId="{FB7D5A8C-71AC-4FB0-B5C9-3D96BC8086CD}" type="presParOf" srcId="{79BD8C2C-CA68-4AC7-88F8-9AC8A8671A9C}" destId="{AC106076-1EE2-4DF6-AD20-D27F28670EC1}" srcOrd="0" destOrd="0" presId="urn:microsoft.com/office/officeart/2005/8/layout/orgChart1"/>
    <dgm:cxn modelId="{C5B66A94-826B-4469-B0BE-2C95D3280F86}" type="presParOf" srcId="{79BD8C2C-CA68-4AC7-88F8-9AC8A8671A9C}" destId="{F6D72FD1-D7C2-43DE-BAF0-6157A4EA4090}" srcOrd="1" destOrd="0" presId="urn:microsoft.com/office/officeart/2005/8/layout/orgChart1"/>
    <dgm:cxn modelId="{2BD6AEDD-1BEF-40D7-A0F2-B422D3C8DBFF}" type="presParOf" srcId="{C5B7968D-7CF3-43CE-BBEF-E7C5605E9557}" destId="{28243833-8390-41D1-B71C-052991A2A0BF}" srcOrd="1" destOrd="0" presId="urn:microsoft.com/office/officeart/2005/8/layout/orgChart1"/>
    <dgm:cxn modelId="{FD7401D6-BB95-49F6-8E98-5160DCCE6975}" type="presParOf" srcId="{C5B7968D-7CF3-43CE-BBEF-E7C5605E9557}" destId="{89889971-8B55-40E8-B456-9A6DF4E73AB9}" srcOrd="2" destOrd="0" presId="urn:microsoft.com/office/officeart/2005/8/layout/orgChart1"/>
    <dgm:cxn modelId="{8C4BA68B-D1EC-414C-8E70-CFF0F71914B3}" type="presParOf" srcId="{AFC62716-7AC4-4070-91A5-91907DFAA034}" destId="{E48F220D-8AB6-4E15-979D-CDEECE2C9C58}" srcOrd="4" destOrd="0" presId="urn:microsoft.com/office/officeart/2005/8/layout/orgChart1"/>
    <dgm:cxn modelId="{4A0A0019-D66D-4194-94CF-FBF75A4EFE65}" type="presParOf" srcId="{AFC62716-7AC4-4070-91A5-91907DFAA034}" destId="{BF066EC1-8805-441A-B536-666257F7C3C9}" srcOrd="5" destOrd="0" presId="urn:microsoft.com/office/officeart/2005/8/layout/orgChart1"/>
    <dgm:cxn modelId="{2E7980D3-E8CC-4C8F-8237-9A0140245ECB}" type="presParOf" srcId="{BF066EC1-8805-441A-B536-666257F7C3C9}" destId="{BEF025B1-C026-4C5A-8F8B-F6AA0640C0AA}" srcOrd="0" destOrd="0" presId="urn:microsoft.com/office/officeart/2005/8/layout/orgChart1"/>
    <dgm:cxn modelId="{0293AE2A-6AA4-4B14-8EF8-4CB96F52DB98}" type="presParOf" srcId="{BEF025B1-C026-4C5A-8F8B-F6AA0640C0AA}" destId="{EBA62EEF-0FF4-49D9-8757-F37D443735FE}" srcOrd="0" destOrd="0" presId="urn:microsoft.com/office/officeart/2005/8/layout/orgChart1"/>
    <dgm:cxn modelId="{55E201B2-1D6A-4E49-9B79-521ABB4D0BFB}" type="presParOf" srcId="{BEF025B1-C026-4C5A-8F8B-F6AA0640C0AA}" destId="{5A4B7304-26FC-4AF1-8A3E-E43685BF63D4}" srcOrd="1" destOrd="0" presId="urn:microsoft.com/office/officeart/2005/8/layout/orgChart1"/>
    <dgm:cxn modelId="{9A9EDEEC-6ACF-454F-A6BD-1EB19192203C}" type="presParOf" srcId="{BF066EC1-8805-441A-B536-666257F7C3C9}" destId="{23E880F1-AEF2-4BD8-8FB9-258E59A43EEE}" srcOrd="1" destOrd="0" presId="urn:microsoft.com/office/officeart/2005/8/layout/orgChart1"/>
    <dgm:cxn modelId="{2318DAE1-2764-4DDE-8FAF-DADB030909D7}" type="presParOf" srcId="{BF066EC1-8805-441A-B536-666257F7C3C9}" destId="{1D9E82C6-B8F0-4769-8C64-6111BE81848F}" srcOrd="2" destOrd="0" presId="urn:microsoft.com/office/officeart/2005/8/layout/orgChart1"/>
    <dgm:cxn modelId="{86C8B4B8-7A2D-4C92-BE5B-35E09AB32395}" type="presParOf" srcId="{01E56B02-9944-4AFC-9863-1F9E90B1F4BF}" destId="{E641EB7A-DDA9-4211-A326-F18E749DBD91}" srcOrd="2" destOrd="0" presId="urn:microsoft.com/office/officeart/2005/8/layout/orgChart1"/>
    <dgm:cxn modelId="{1538B102-1A6C-4D02-B7FB-D2F55292A11E}" type="presParOf" srcId="{FA5B804F-81F1-47B5-AF9C-17CFEE6BC6EB}" destId="{7B6C798B-7500-47DB-82BC-2336E429EB27}" srcOrd="2" destOrd="0" presId="urn:microsoft.com/office/officeart/2005/8/layout/orgChart1"/>
    <dgm:cxn modelId="{57A74BFD-ABA0-4552-87E8-1A3E0D42D2BE}" type="presParOf" srcId="{7B6C798B-7500-47DB-82BC-2336E429EB27}" destId="{86146144-F457-4561-A278-7956C8BE86BA}" srcOrd="0" destOrd="0" presId="urn:microsoft.com/office/officeart/2005/8/layout/orgChart1"/>
    <dgm:cxn modelId="{F15391B0-84CD-4C46-89E3-53E3633BDA85}" type="presParOf" srcId="{7B6C798B-7500-47DB-82BC-2336E429EB27}" destId="{44083DAD-F67C-4FFB-8137-32AFE0576009}" srcOrd="1" destOrd="0" presId="urn:microsoft.com/office/officeart/2005/8/layout/orgChart1"/>
    <dgm:cxn modelId="{D6BB399F-04C0-457F-ABC4-AACF79B5F230}" type="presParOf" srcId="{44083DAD-F67C-4FFB-8137-32AFE0576009}" destId="{C30A221B-7EB1-4382-9CD3-44898725795E}" srcOrd="0" destOrd="0" presId="urn:microsoft.com/office/officeart/2005/8/layout/orgChart1"/>
    <dgm:cxn modelId="{E69DD18A-F145-4933-9DDE-F6A003E255FF}" type="presParOf" srcId="{C30A221B-7EB1-4382-9CD3-44898725795E}" destId="{39D5448E-D91A-40C5-AC26-7E194B48E133}" srcOrd="0" destOrd="0" presId="urn:microsoft.com/office/officeart/2005/8/layout/orgChart1"/>
    <dgm:cxn modelId="{F22F78BA-ECBC-4A02-9DD9-E03050618FE3}" type="presParOf" srcId="{C30A221B-7EB1-4382-9CD3-44898725795E}" destId="{61645464-636C-4209-B698-C0C0E36D96D7}" srcOrd="1" destOrd="0" presId="urn:microsoft.com/office/officeart/2005/8/layout/orgChart1"/>
    <dgm:cxn modelId="{7E746882-365B-4D18-BDA8-247F2887ADD6}" type="presParOf" srcId="{44083DAD-F67C-4FFB-8137-32AFE0576009}" destId="{5AEB448A-FB5A-42A5-8061-8B195F52C7AC}" srcOrd="1" destOrd="0" presId="urn:microsoft.com/office/officeart/2005/8/layout/orgChart1"/>
    <dgm:cxn modelId="{B2D92BA4-EBBE-4464-B9A4-FF72D10FC53A}" type="presParOf" srcId="{44083DAD-F67C-4FFB-8137-32AFE0576009}" destId="{56094E8F-32F4-411A-AFE7-2E428215B562}" srcOrd="2" destOrd="0" presId="urn:microsoft.com/office/officeart/2005/8/layout/orgChart1"/>
    <dgm:cxn modelId="{ED016F25-61FD-4DCB-AFBB-DE6E986F4F14}" type="presParOf" srcId="{B59FF9C1-54FD-483D-8FCB-893313FFF806}" destId="{9522C407-CD58-4847-AF8A-D020F064CA29}" srcOrd="4" destOrd="0" presId="urn:microsoft.com/office/officeart/2005/8/layout/orgChart1"/>
    <dgm:cxn modelId="{926967B2-DFB4-45E4-A73C-E9445CF6356F}" type="presParOf" srcId="{B59FF9C1-54FD-483D-8FCB-893313FFF806}" destId="{B0A2239A-DCE9-45D6-8CCD-0213B9A68900}" srcOrd="5" destOrd="0" presId="urn:microsoft.com/office/officeart/2005/8/layout/orgChart1"/>
    <dgm:cxn modelId="{240566F2-F8ED-411D-982A-78ABCDB6FD42}" type="presParOf" srcId="{B0A2239A-DCE9-45D6-8CCD-0213B9A68900}" destId="{773D58DB-6F71-46C5-8884-1131F62D966D}" srcOrd="0" destOrd="0" presId="urn:microsoft.com/office/officeart/2005/8/layout/orgChart1"/>
    <dgm:cxn modelId="{837CB4B8-3627-4A57-A1B7-EC0F6FC06C66}" type="presParOf" srcId="{773D58DB-6F71-46C5-8884-1131F62D966D}" destId="{97064424-AF73-4696-A383-374777E35698}" srcOrd="0" destOrd="0" presId="urn:microsoft.com/office/officeart/2005/8/layout/orgChart1"/>
    <dgm:cxn modelId="{72F58D37-681B-48BE-B0C5-42D4C0D84440}" type="presParOf" srcId="{773D58DB-6F71-46C5-8884-1131F62D966D}" destId="{2174FC98-A578-4B00-B88F-657D020A99EF}" srcOrd="1" destOrd="0" presId="urn:microsoft.com/office/officeart/2005/8/layout/orgChart1"/>
    <dgm:cxn modelId="{A9AC88EC-DED0-4E2F-94B4-60C975F61DBD}" type="presParOf" srcId="{B0A2239A-DCE9-45D6-8CCD-0213B9A68900}" destId="{C515E09A-8415-4D8E-BC68-E4163FFE3423}" srcOrd="1" destOrd="0" presId="urn:microsoft.com/office/officeart/2005/8/layout/orgChart1"/>
    <dgm:cxn modelId="{2E0B0F69-F491-4C76-BD97-71D2FDA7D299}" type="presParOf" srcId="{C515E09A-8415-4D8E-BC68-E4163FFE3423}" destId="{87D2C148-DE83-426A-82BC-3191A6312FBF}" srcOrd="0" destOrd="0" presId="urn:microsoft.com/office/officeart/2005/8/layout/orgChart1"/>
    <dgm:cxn modelId="{D95E5E04-8DDB-48D3-9A01-31736AB4E607}" type="presParOf" srcId="{C515E09A-8415-4D8E-BC68-E4163FFE3423}" destId="{418B35E1-3365-418F-90AA-030E433884E3}" srcOrd="1" destOrd="0" presId="urn:microsoft.com/office/officeart/2005/8/layout/orgChart1"/>
    <dgm:cxn modelId="{36B6B1D8-D175-4F1B-A800-52190429BC71}" type="presParOf" srcId="{418B35E1-3365-418F-90AA-030E433884E3}" destId="{4DE82E5E-0DA8-4E1D-9790-89856D36C74D}" srcOrd="0" destOrd="0" presId="urn:microsoft.com/office/officeart/2005/8/layout/orgChart1"/>
    <dgm:cxn modelId="{8EBFF56B-8555-46CD-B59D-BBB5834A7D91}" type="presParOf" srcId="{4DE82E5E-0DA8-4E1D-9790-89856D36C74D}" destId="{502EAF4D-1191-45B5-BC4F-AEAD52010A5A}" srcOrd="0" destOrd="0" presId="urn:microsoft.com/office/officeart/2005/8/layout/orgChart1"/>
    <dgm:cxn modelId="{4AD338BE-E45B-45CB-9E8D-78BFE2F8A719}" type="presParOf" srcId="{4DE82E5E-0DA8-4E1D-9790-89856D36C74D}" destId="{807A2A3E-5791-4461-8BE4-17935CA69AB3}" srcOrd="1" destOrd="0" presId="urn:microsoft.com/office/officeart/2005/8/layout/orgChart1"/>
    <dgm:cxn modelId="{88617BB3-E0ED-45AA-9446-EBCE2766AA64}" type="presParOf" srcId="{418B35E1-3365-418F-90AA-030E433884E3}" destId="{F2FFFE39-A023-4017-B006-4BB9E26FADCE}" srcOrd="1" destOrd="0" presId="urn:microsoft.com/office/officeart/2005/8/layout/orgChart1"/>
    <dgm:cxn modelId="{B54851CD-55B5-4BAC-8E4E-0C868290325A}" type="presParOf" srcId="{F2FFFE39-A023-4017-B006-4BB9E26FADCE}" destId="{2254ACD1-04D0-4D1F-B815-E7E56B731648}" srcOrd="0" destOrd="0" presId="urn:microsoft.com/office/officeart/2005/8/layout/orgChart1"/>
    <dgm:cxn modelId="{AB167A3D-5B77-4FE7-9B82-1FE3BB9FE62E}" type="presParOf" srcId="{F2FFFE39-A023-4017-B006-4BB9E26FADCE}" destId="{2088DEEF-B13D-402B-9767-8C2F49C4ECA5}" srcOrd="1" destOrd="0" presId="urn:microsoft.com/office/officeart/2005/8/layout/orgChart1"/>
    <dgm:cxn modelId="{3E120A2E-9B78-461E-8E99-53C5A68A4B0A}" type="presParOf" srcId="{2088DEEF-B13D-402B-9767-8C2F49C4ECA5}" destId="{68458EFC-19D1-4A70-8B74-4E48F2042E76}" srcOrd="0" destOrd="0" presId="urn:microsoft.com/office/officeart/2005/8/layout/orgChart1"/>
    <dgm:cxn modelId="{5D423817-FDCE-4A11-85D7-A1B2864A39F7}" type="presParOf" srcId="{68458EFC-19D1-4A70-8B74-4E48F2042E76}" destId="{F1B40CF6-6F9D-4097-9B3F-8B67326D1BB5}" srcOrd="0" destOrd="0" presId="urn:microsoft.com/office/officeart/2005/8/layout/orgChart1"/>
    <dgm:cxn modelId="{63DFC447-70F6-4190-A6CA-E9AFC39F3CB9}" type="presParOf" srcId="{68458EFC-19D1-4A70-8B74-4E48F2042E76}" destId="{13EB7A94-3BF1-4234-B2E2-AA6889AABA98}" srcOrd="1" destOrd="0" presId="urn:microsoft.com/office/officeart/2005/8/layout/orgChart1"/>
    <dgm:cxn modelId="{503EB3A9-57B0-4A52-A087-2E0C1FC4B3E5}" type="presParOf" srcId="{2088DEEF-B13D-402B-9767-8C2F49C4ECA5}" destId="{EDCDF957-A613-4D73-92E1-EB3E88F4B03E}" srcOrd="1" destOrd="0" presId="urn:microsoft.com/office/officeart/2005/8/layout/orgChart1"/>
    <dgm:cxn modelId="{57C59424-B357-43B5-96B6-D0471A62C0FF}" type="presParOf" srcId="{2088DEEF-B13D-402B-9767-8C2F49C4ECA5}" destId="{D98E0FD8-2AB2-44F4-99CE-8CA6F94F9C38}" srcOrd="2" destOrd="0" presId="urn:microsoft.com/office/officeart/2005/8/layout/orgChart1"/>
    <dgm:cxn modelId="{25BC12F3-424F-42CA-AEF8-E049B8D4D41B}" type="presParOf" srcId="{F2FFFE39-A023-4017-B006-4BB9E26FADCE}" destId="{ED748495-D36E-4766-AA67-1706D2AC7918}" srcOrd="2" destOrd="0" presId="urn:microsoft.com/office/officeart/2005/8/layout/orgChart1"/>
    <dgm:cxn modelId="{24FD1D9D-2C84-4D32-B784-796D5D8E9226}" type="presParOf" srcId="{F2FFFE39-A023-4017-B006-4BB9E26FADCE}" destId="{0901D169-588A-44ED-8E27-F17894D8B6EA}" srcOrd="3" destOrd="0" presId="urn:microsoft.com/office/officeart/2005/8/layout/orgChart1"/>
    <dgm:cxn modelId="{28D4F459-5E16-466F-94A7-44A4D4CBA85F}" type="presParOf" srcId="{0901D169-588A-44ED-8E27-F17894D8B6EA}" destId="{83EE5C5B-9DE2-405D-9004-C202BC62115C}" srcOrd="0" destOrd="0" presId="urn:microsoft.com/office/officeart/2005/8/layout/orgChart1"/>
    <dgm:cxn modelId="{93519531-7AB5-4AC5-8FFB-331F789B7490}" type="presParOf" srcId="{83EE5C5B-9DE2-405D-9004-C202BC62115C}" destId="{88F459C3-3B33-405C-BD72-7964C30992AC}" srcOrd="0" destOrd="0" presId="urn:microsoft.com/office/officeart/2005/8/layout/orgChart1"/>
    <dgm:cxn modelId="{FA41A4D1-C612-4619-B5FE-867FC452A027}" type="presParOf" srcId="{83EE5C5B-9DE2-405D-9004-C202BC62115C}" destId="{D0C97BFF-E8C0-4CD3-8AFD-F49228A602E6}" srcOrd="1" destOrd="0" presId="urn:microsoft.com/office/officeart/2005/8/layout/orgChart1"/>
    <dgm:cxn modelId="{93D09552-4298-4184-A00C-F8F932B82AF7}" type="presParOf" srcId="{0901D169-588A-44ED-8E27-F17894D8B6EA}" destId="{D9D04C85-17D5-40E2-B5DE-657FC18CC0D4}" srcOrd="1" destOrd="0" presId="urn:microsoft.com/office/officeart/2005/8/layout/orgChart1"/>
    <dgm:cxn modelId="{D089DBC1-4E5C-4D6F-BB7A-E2F90485BB86}" type="presParOf" srcId="{0901D169-588A-44ED-8E27-F17894D8B6EA}" destId="{E07591BD-52A1-4CFB-950C-58176769700A}" srcOrd="2" destOrd="0" presId="urn:microsoft.com/office/officeart/2005/8/layout/orgChart1"/>
    <dgm:cxn modelId="{41A79E96-51BE-483F-87A4-9681050F1716}" type="presParOf" srcId="{418B35E1-3365-418F-90AA-030E433884E3}" destId="{C174AE52-DB72-45DB-8B46-162D3504D936}" srcOrd="2" destOrd="0" presId="urn:microsoft.com/office/officeart/2005/8/layout/orgChart1"/>
    <dgm:cxn modelId="{8226B57A-BD82-4C17-9095-AEC5BD0BDE96}" type="presParOf" srcId="{B0A2239A-DCE9-45D6-8CCD-0213B9A68900}" destId="{17518FED-CF5E-414A-B087-10FC1855F4B8}" srcOrd="2" destOrd="0" presId="urn:microsoft.com/office/officeart/2005/8/layout/orgChart1"/>
    <dgm:cxn modelId="{A9A77E15-E1F1-4A05-9465-F158C8E85E7E}" type="presParOf" srcId="{17518FED-CF5E-414A-B087-10FC1855F4B8}" destId="{F1304366-CC00-4492-A23B-84BEB7137E4A}" srcOrd="0" destOrd="0" presId="urn:microsoft.com/office/officeart/2005/8/layout/orgChart1"/>
    <dgm:cxn modelId="{CC2F535B-6347-4F8B-85C1-E9B2A753FB2A}" type="presParOf" srcId="{17518FED-CF5E-414A-B087-10FC1855F4B8}" destId="{6444A6FD-ED50-4876-B4DB-2D8C7D95EF00}" srcOrd="1" destOrd="0" presId="urn:microsoft.com/office/officeart/2005/8/layout/orgChart1"/>
    <dgm:cxn modelId="{95D6B5D1-0238-40F3-B238-1A91983D2870}" type="presParOf" srcId="{6444A6FD-ED50-4876-B4DB-2D8C7D95EF00}" destId="{7BBB6288-CEA1-4C57-B7CE-C62006F1D080}" srcOrd="0" destOrd="0" presId="urn:microsoft.com/office/officeart/2005/8/layout/orgChart1"/>
    <dgm:cxn modelId="{B48B3362-D7F7-4965-A2D2-A73383EEB91B}" type="presParOf" srcId="{7BBB6288-CEA1-4C57-B7CE-C62006F1D080}" destId="{DBE8104F-FBCD-4FDF-9AFC-A74ACFC8EEA1}" srcOrd="0" destOrd="0" presId="urn:microsoft.com/office/officeart/2005/8/layout/orgChart1"/>
    <dgm:cxn modelId="{5D60658A-ABE9-400C-B5BA-E9FDD4E230E5}" type="presParOf" srcId="{7BBB6288-CEA1-4C57-B7CE-C62006F1D080}" destId="{88163F39-F285-44C5-9AFC-5782C9A0755A}" srcOrd="1" destOrd="0" presId="urn:microsoft.com/office/officeart/2005/8/layout/orgChart1"/>
    <dgm:cxn modelId="{FA80452B-546B-4D35-B877-1CAAB0A11492}" type="presParOf" srcId="{6444A6FD-ED50-4876-B4DB-2D8C7D95EF00}" destId="{31E376BF-B2E4-4507-BDC0-B02887B36AF3}" srcOrd="1" destOrd="0" presId="urn:microsoft.com/office/officeart/2005/8/layout/orgChart1"/>
    <dgm:cxn modelId="{962C99A8-CDC5-4240-BBC0-CA32247EC03E}" type="presParOf" srcId="{6444A6FD-ED50-4876-B4DB-2D8C7D95EF00}" destId="{E40C0F70-1270-4004-9711-897F4837F7FC}" srcOrd="2" destOrd="0" presId="urn:microsoft.com/office/officeart/2005/8/layout/orgChart1"/>
    <dgm:cxn modelId="{ED3FD7A3-9ED0-40A9-994B-4AAF5148D6BF}" type="presParOf" srcId="{25CD4148-A0E3-4498-AC92-88382AAB7837}" destId="{A7999BE3-9C34-45DE-A9CC-DD0996FAD56E}" srcOrd="2" destOrd="0" presId="urn:microsoft.com/office/officeart/2005/8/layout/orgChart1"/>
    <dgm:cxn modelId="{ABFD4D04-294F-49C7-9AAD-8F566F1205B7}" type="presParOf" srcId="{A7999BE3-9C34-45DE-A9CC-DD0996FAD56E}" destId="{553A7418-ECFE-4908-B9EE-0D0E8299033D}" srcOrd="0" destOrd="0" presId="urn:microsoft.com/office/officeart/2005/8/layout/orgChart1"/>
    <dgm:cxn modelId="{FD44601D-6D38-49B8-A645-681B8FECA1DD}" type="presParOf" srcId="{A7999BE3-9C34-45DE-A9CC-DD0996FAD56E}" destId="{BC03B6D3-491B-439A-A022-FEEB39A79D9B}" srcOrd="1" destOrd="0" presId="urn:microsoft.com/office/officeart/2005/8/layout/orgChart1"/>
    <dgm:cxn modelId="{8394F25F-843E-4DA4-8B85-1D9D0D16A196}" type="presParOf" srcId="{BC03B6D3-491B-439A-A022-FEEB39A79D9B}" destId="{FBEA999E-DBEB-45D6-9454-2A00629FFDD0}" srcOrd="0" destOrd="0" presId="urn:microsoft.com/office/officeart/2005/8/layout/orgChart1"/>
    <dgm:cxn modelId="{6D4E737E-6ABA-4614-95C5-E74B3334F716}" type="presParOf" srcId="{FBEA999E-DBEB-45D6-9454-2A00629FFDD0}" destId="{A66A2F35-C9ED-4103-AA39-535A80598352}" srcOrd="0" destOrd="0" presId="urn:microsoft.com/office/officeart/2005/8/layout/orgChart1"/>
    <dgm:cxn modelId="{874FD5F1-A845-4ECA-BAD3-D7F495D60EAC}" type="presParOf" srcId="{FBEA999E-DBEB-45D6-9454-2A00629FFDD0}" destId="{6EDA6618-10B6-4880-959F-8A8E5324ADF4}" srcOrd="1" destOrd="0" presId="urn:microsoft.com/office/officeart/2005/8/layout/orgChart1"/>
    <dgm:cxn modelId="{B4D16CA2-4953-4D0B-A92E-F37DF48A5985}" type="presParOf" srcId="{BC03B6D3-491B-439A-A022-FEEB39A79D9B}" destId="{9BCC6F36-0DA7-4A02-8F4F-E3B9FEE19267}" srcOrd="1" destOrd="0" presId="urn:microsoft.com/office/officeart/2005/8/layout/orgChart1"/>
    <dgm:cxn modelId="{7D3AB490-0799-496A-BE41-B7E1DAA6435E}" type="presParOf" srcId="{BC03B6D3-491B-439A-A022-FEEB39A79D9B}" destId="{7A5C3D46-13A4-45A7-85AB-4C252D7CE30F}" srcOrd="2" destOrd="0" presId="urn:microsoft.com/office/officeart/2005/8/layout/orgChart1"/>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0226" name="Rectangle 2"/>
          <p:cNvSpPr>
            <a:spLocks noGrp="1" noChangeArrowheads="1"/>
          </p:cNvSpPr>
          <p:nvPr>
            <p:ph type="hdr" sz="quarter"/>
          </p:nvPr>
        </p:nvSpPr>
        <p:spPr bwMode="auto">
          <a:xfrm>
            <a:off x="0" y="1"/>
            <a:ext cx="2945659" cy="496332"/>
          </a:xfrm>
          <a:prstGeom prst="rect">
            <a:avLst/>
          </a:prstGeom>
          <a:noFill/>
          <a:ln>
            <a:noFill/>
          </a:ln>
          <a:effectLst/>
        </p:spPr>
        <p:txBody>
          <a:bodyPr vert="horz" wrap="square" lIns="95558" tIns="47779" rIns="95558" bIns="47779" numCol="1" anchor="t" anchorCtr="0" compatLnSpc="1">
            <a:prstTxWarp prst="textNoShape">
              <a:avLst/>
            </a:prstTxWarp>
          </a:bodyPr>
          <a:lstStyle>
            <a:lvl1pPr eaLnBrk="1" hangingPunct="1">
              <a:defRPr sz="1300">
                <a:latin typeface="Arial" charset="0"/>
                <a:ea typeface="+mn-ea"/>
                <a:cs typeface="+mn-cs"/>
              </a:defRPr>
            </a:lvl1pPr>
          </a:lstStyle>
          <a:p>
            <a:pPr>
              <a:defRPr/>
            </a:pPr>
            <a:endParaRPr lang="en-GB" altLang="en-US"/>
          </a:p>
        </p:txBody>
      </p:sp>
      <p:sp>
        <p:nvSpPr>
          <p:cNvPr id="180227" name="Rectangle 3"/>
          <p:cNvSpPr>
            <a:spLocks noGrp="1" noChangeArrowheads="1"/>
          </p:cNvSpPr>
          <p:nvPr>
            <p:ph type="dt" sz="quarter" idx="1"/>
          </p:nvPr>
        </p:nvSpPr>
        <p:spPr bwMode="auto">
          <a:xfrm>
            <a:off x="3852017" y="1"/>
            <a:ext cx="2945659" cy="496332"/>
          </a:xfrm>
          <a:prstGeom prst="rect">
            <a:avLst/>
          </a:prstGeom>
          <a:noFill/>
          <a:ln>
            <a:noFill/>
          </a:ln>
          <a:effectLst/>
        </p:spPr>
        <p:txBody>
          <a:bodyPr vert="horz" wrap="square" lIns="95558" tIns="47779" rIns="95558" bIns="47779" numCol="1" anchor="t" anchorCtr="0" compatLnSpc="1">
            <a:prstTxWarp prst="textNoShape">
              <a:avLst/>
            </a:prstTxWarp>
          </a:bodyPr>
          <a:lstStyle>
            <a:lvl1pPr algn="r" eaLnBrk="1" hangingPunct="1">
              <a:defRPr sz="1300">
                <a:latin typeface="Arial" pitchFamily="34" charset="0"/>
                <a:cs typeface="Arial" pitchFamily="34" charset="0"/>
              </a:defRPr>
            </a:lvl1pPr>
          </a:lstStyle>
          <a:p>
            <a:pPr>
              <a:defRPr/>
            </a:pPr>
            <a:fld id="{AFBEEC46-EE1B-4D69-A0E7-0ECD5BBA1CD3}" type="datetimeFigureOut">
              <a:rPr lang="en-GB" altLang="en-US"/>
              <a:pPr>
                <a:defRPr/>
              </a:pPr>
              <a:t>06/05/2021</a:t>
            </a:fld>
            <a:endParaRPr lang="en-GB" altLang="en-US"/>
          </a:p>
        </p:txBody>
      </p:sp>
      <p:sp>
        <p:nvSpPr>
          <p:cNvPr id="180228" name="Rectangle 4"/>
          <p:cNvSpPr>
            <a:spLocks noGrp="1" noChangeArrowheads="1"/>
          </p:cNvSpPr>
          <p:nvPr>
            <p:ph type="ftr" sz="quarter" idx="2"/>
          </p:nvPr>
        </p:nvSpPr>
        <p:spPr bwMode="auto">
          <a:xfrm>
            <a:off x="0" y="9430306"/>
            <a:ext cx="2945659" cy="496332"/>
          </a:xfrm>
          <a:prstGeom prst="rect">
            <a:avLst/>
          </a:prstGeom>
          <a:noFill/>
          <a:ln>
            <a:noFill/>
          </a:ln>
          <a:effectLst/>
        </p:spPr>
        <p:txBody>
          <a:bodyPr vert="horz" wrap="square" lIns="95558" tIns="47779" rIns="95558" bIns="47779" numCol="1" anchor="b" anchorCtr="0" compatLnSpc="1">
            <a:prstTxWarp prst="textNoShape">
              <a:avLst/>
            </a:prstTxWarp>
          </a:bodyPr>
          <a:lstStyle>
            <a:lvl1pPr eaLnBrk="1" hangingPunct="1">
              <a:defRPr sz="1300">
                <a:latin typeface="Arial" charset="0"/>
                <a:ea typeface="+mn-ea"/>
                <a:cs typeface="+mn-cs"/>
              </a:defRPr>
            </a:lvl1pPr>
          </a:lstStyle>
          <a:p>
            <a:pPr>
              <a:defRPr/>
            </a:pPr>
            <a:endParaRPr lang="en-GB" altLang="en-US"/>
          </a:p>
        </p:txBody>
      </p:sp>
      <p:sp>
        <p:nvSpPr>
          <p:cNvPr id="180229" name="Rectangle 5"/>
          <p:cNvSpPr>
            <a:spLocks noGrp="1" noChangeArrowheads="1"/>
          </p:cNvSpPr>
          <p:nvPr>
            <p:ph type="sldNum" sz="quarter" idx="3"/>
          </p:nvPr>
        </p:nvSpPr>
        <p:spPr bwMode="auto">
          <a:xfrm>
            <a:off x="3852017" y="9430306"/>
            <a:ext cx="2945659" cy="496332"/>
          </a:xfrm>
          <a:prstGeom prst="rect">
            <a:avLst/>
          </a:prstGeom>
          <a:noFill/>
          <a:ln>
            <a:noFill/>
          </a:ln>
          <a:effectLst/>
        </p:spPr>
        <p:txBody>
          <a:bodyPr vert="horz" wrap="square" lIns="95558" tIns="47779" rIns="95558" bIns="47779" numCol="1" anchor="b" anchorCtr="0" compatLnSpc="1">
            <a:prstTxWarp prst="textNoShape">
              <a:avLst/>
            </a:prstTxWarp>
          </a:bodyPr>
          <a:lstStyle>
            <a:lvl1pPr algn="r" eaLnBrk="1" hangingPunct="1">
              <a:defRPr sz="1300">
                <a:latin typeface="Arial" pitchFamily="34" charset="0"/>
                <a:cs typeface="Arial" pitchFamily="34" charset="0"/>
              </a:defRPr>
            </a:lvl1pPr>
          </a:lstStyle>
          <a:p>
            <a:pPr>
              <a:defRPr/>
            </a:pPr>
            <a:fld id="{DF3FABFE-3103-4C00-8288-2F52FB90BC2E}" type="slidenum">
              <a:rPr lang="en-GB" altLang="en-US"/>
              <a:pPr>
                <a:defRPr/>
              </a:pPr>
              <a:t>‹#›</a:t>
            </a:fld>
            <a:endParaRPr lang="en-GB" altLang="en-US"/>
          </a:p>
        </p:txBody>
      </p:sp>
    </p:spTree>
    <p:extLst>
      <p:ext uri="{BB962C8B-B14F-4D97-AF65-F5344CB8AC3E}">
        <p14:creationId xmlns:p14="http://schemas.microsoft.com/office/powerpoint/2010/main" xmlns="" val="23319402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62" name="Rectangle 2"/>
          <p:cNvSpPr>
            <a:spLocks noGrp="1" noChangeArrowheads="1"/>
          </p:cNvSpPr>
          <p:nvPr>
            <p:ph type="hdr" sz="quarter"/>
          </p:nvPr>
        </p:nvSpPr>
        <p:spPr bwMode="auto">
          <a:xfrm>
            <a:off x="0" y="1"/>
            <a:ext cx="2945659" cy="496332"/>
          </a:xfrm>
          <a:prstGeom prst="rect">
            <a:avLst/>
          </a:prstGeom>
          <a:noFill/>
          <a:ln>
            <a:noFill/>
          </a:ln>
          <a:effectLst/>
        </p:spPr>
        <p:txBody>
          <a:bodyPr vert="horz" wrap="square" lIns="95558" tIns="47779" rIns="95558" bIns="47779" numCol="1" anchor="t" anchorCtr="0" compatLnSpc="1">
            <a:prstTxWarp prst="textNoShape">
              <a:avLst/>
            </a:prstTxWarp>
          </a:bodyPr>
          <a:lstStyle>
            <a:lvl1pPr eaLnBrk="1" hangingPunct="1">
              <a:defRPr sz="1300">
                <a:latin typeface="Arial" charset="0"/>
                <a:ea typeface="+mn-ea"/>
                <a:cs typeface="+mn-cs"/>
              </a:defRPr>
            </a:lvl1pPr>
          </a:lstStyle>
          <a:p>
            <a:pPr>
              <a:defRPr/>
            </a:pPr>
            <a:endParaRPr lang="en-GB" altLang="en-US"/>
          </a:p>
        </p:txBody>
      </p:sp>
      <p:sp>
        <p:nvSpPr>
          <p:cNvPr id="194563" name="Rectangle 3"/>
          <p:cNvSpPr>
            <a:spLocks noGrp="1" noChangeArrowheads="1"/>
          </p:cNvSpPr>
          <p:nvPr>
            <p:ph type="dt" idx="1"/>
          </p:nvPr>
        </p:nvSpPr>
        <p:spPr bwMode="auto">
          <a:xfrm>
            <a:off x="3852017" y="1"/>
            <a:ext cx="2945659" cy="496332"/>
          </a:xfrm>
          <a:prstGeom prst="rect">
            <a:avLst/>
          </a:prstGeom>
          <a:noFill/>
          <a:ln>
            <a:noFill/>
          </a:ln>
          <a:effectLst/>
        </p:spPr>
        <p:txBody>
          <a:bodyPr vert="horz" wrap="square" lIns="95558" tIns="47779" rIns="95558" bIns="47779" numCol="1" anchor="t" anchorCtr="0" compatLnSpc="1">
            <a:prstTxWarp prst="textNoShape">
              <a:avLst/>
            </a:prstTxWarp>
          </a:bodyPr>
          <a:lstStyle>
            <a:lvl1pPr algn="r" eaLnBrk="1" hangingPunct="1">
              <a:defRPr sz="1300">
                <a:latin typeface="Arial" pitchFamily="34" charset="0"/>
                <a:cs typeface="Arial" pitchFamily="34" charset="0"/>
              </a:defRPr>
            </a:lvl1pPr>
          </a:lstStyle>
          <a:p>
            <a:pPr>
              <a:defRPr/>
            </a:pPr>
            <a:fld id="{8E613ABB-CA67-4065-A03E-E95A809316AF}" type="datetimeFigureOut">
              <a:rPr lang="en-GB" altLang="en-US"/>
              <a:pPr>
                <a:defRPr/>
              </a:pPr>
              <a:t>06/05/2021</a:t>
            </a:fld>
            <a:endParaRPr lang="en-GB" altLang="en-US"/>
          </a:p>
        </p:txBody>
      </p:sp>
      <p:sp>
        <p:nvSpPr>
          <p:cNvPr id="819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94565" name="Rectangle 5"/>
          <p:cNvSpPr>
            <a:spLocks noGrp="1" noChangeArrowheads="1"/>
          </p:cNvSpPr>
          <p:nvPr>
            <p:ph type="body" sz="quarter" idx="3"/>
          </p:nvPr>
        </p:nvSpPr>
        <p:spPr bwMode="auto">
          <a:xfrm>
            <a:off x="906357" y="4715153"/>
            <a:ext cx="4984961" cy="4466987"/>
          </a:xfrm>
          <a:prstGeom prst="rect">
            <a:avLst/>
          </a:prstGeom>
          <a:noFill/>
          <a:ln>
            <a:noFill/>
          </a:ln>
          <a:effectLst/>
        </p:spPr>
        <p:txBody>
          <a:bodyPr vert="horz" wrap="square" lIns="95558" tIns="47779" rIns="95558" bIns="47779" numCol="1" anchor="t" anchorCtr="0" compatLnSpc="1">
            <a:prstTxWarp prst="textNoShape">
              <a:avLst/>
            </a:prstTxWarp>
          </a:bodyPr>
          <a:lstStyle/>
          <a:p>
            <a:pPr lvl="0"/>
            <a:r>
              <a:rPr lang="en-GB" altLang="en-US" noProof="0"/>
              <a:t>Click to edit Master text styles</a:t>
            </a:r>
          </a:p>
          <a:p>
            <a:pPr lvl="1"/>
            <a:r>
              <a:rPr lang="en-GB" altLang="en-US" noProof="0"/>
              <a:t>Second level</a:t>
            </a:r>
          </a:p>
          <a:p>
            <a:pPr lvl="2"/>
            <a:r>
              <a:rPr lang="en-GB" altLang="en-US" noProof="0"/>
              <a:t>Third level</a:t>
            </a:r>
          </a:p>
          <a:p>
            <a:pPr lvl="3"/>
            <a:r>
              <a:rPr lang="en-GB" altLang="en-US" noProof="0"/>
              <a:t>Fourth level</a:t>
            </a:r>
          </a:p>
          <a:p>
            <a:pPr lvl="4"/>
            <a:r>
              <a:rPr lang="en-GB" altLang="en-US" noProof="0"/>
              <a:t>Fifth level</a:t>
            </a:r>
          </a:p>
        </p:txBody>
      </p:sp>
      <p:sp>
        <p:nvSpPr>
          <p:cNvPr id="194566" name="Rectangle 6"/>
          <p:cNvSpPr>
            <a:spLocks noGrp="1" noChangeArrowheads="1"/>
          </p:cNvSpPr>
          <p:nvPr>
            <p:ph type="ftr" sz="quarter" idx="4"/>
          </p:nvPr>
        </p:nvSpPr>
        <p:spPr bwMode="auto">
          <a:xfrm>
            <a:off x="0" y="9430306"/>
            <a:ext cx="2945659" cy="496332"/>
          </a:xfrm>
          <a:prstGeom prst="rect">
            <a:avLst/>
          </a:prstGeom>
          <a:noFill/>
          <a:ln>
            <a:noFill/>
          </a:ln>
          <a:effectLst/>
        </p:spPr>
        <p:txBody>
          <a:bodyPr vert="horz" wrap="square" lIns="95558" tIns="47779" rIns="95558" bIns="47779" numCol="1" anchor="b" anchorCtr="0" compatLnSpc="1">
            <a:prstTxWarp prst="textNoShape">
              <a:avLst/>
            </a:prstTxWarp>
          </a:bodyPr>
          <a:lstStyle>
            <a:lvl1pPr eaLnBrk="1" hangingPunct="1">
              <a:defRPr sz="1300">
                <a:latin typeface="Arial" charset="0"/>
                <a:ea typeface="+mn-ea"/>
                <a:cs typeface="+mn-cs"/>
              </a:defRPr>
            </a:lvl1pPr>
          </a:lstStyle>
          <a:p>
            <a:pPr>
              <a:defRPr/>
            </a:pPr>
            <a:endParaRPr lang="en-GB" altLang="en-US"/>
          </a:p>
        </p:txBody>
      </p:sp>
      <p:sp>
        <p:nvSpPr>
          <p:cNvPr id="194567" name="Rectangle 7"/>
          <p:cNvSpPr>
            <a:spLocks noGrp="1" noChangeArrowheads="1"/>
          </p:cNvSpPr>
          <p:nvPr>
            <p:ph type="sldNum" sz="quarter" idx="5"/>
          </p:nvPr>
        </p:nvSpPr>
        <p:spPr bwMode="auto">
          <a:xfrm>
            <a:off x="3852017" y="9430306"/>
            <a:ext cx="2945659" cy="496332"/>
          </a:xfrm>
          <a:prstGeom prst="rect">
            <a:avLst/>
          </a:prstGeom>
          <a:noFill/>
          <a:ln>
            <a:noFill/>
          </a:ln>
          <a:effectLst/>
        </p:spPr>
        <p:txBody>
          <a:bodyPr vert="horz" wrap="square" lIns="95558" tIns="47779" rIns="95558" bIns="47779" numCol="1" anchor="b" anchorCtr="0" compatLnSpc="1">
            <a:prstTxWarp prst="textNoShape">
              <a:avLst/>
            </a:prstTxWarp>
          </a:bodyPr>
          <a:lstStyle>
            <a:lvl1pPr algn="r" eaLnBrk="1" hangingPunct="1">
              <a:defRPr sz="1300">
                <a:latin typeface="Arial" pitchFamily="34" charset="0"/>
                <a:cs typeface="Arial" pitchFamily="34" charset="0"/>
              </a:defRPr>
            </a:lvl1pPr>
          </a:lstStyle>
          <a:p>
            <a:pPr>
              <a:defRPr/>
            </a:pPr>
            <a:fld id="{D8701C46-0BC3-44F2-B6B1-19A129A71195}" type="slidenum">
              <a:rPr lang="en-GB" altLang="en-US"/>
              <a:pPr>
                <a:defRPr/>
              </a:pPr>
              <a:t>‹#›</a:t>
            </a:fld>
            <a:endParaRPr lang="en-GB" altLang="en-US"/>
          </a:p>
        </p:txBody>
      </p:sp>
    </p:spTree>
    <p:extLst>
      <p:ext uri="{BB962C8B-B14F-4D97-AF65-F5344CB8AC3E}">
        <p14:creationId xmlns:p14="http://schemas.microsoft.com/office/powerpoint/2010/main" xmlns="" val="93594459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pPr>
              <a:defRPr/>
            </a:pPr>
            <a:fld id="{3766D2E7-6D6F-45B3-8F2E-BCAA12BE6670}" type="slidenum">
              <a:rPr lang="en-ZA" smtClean="0"/>
              <a:pPr>
                <a:defRPr/>
              </a:pPr>
              <a:t>1</a:t>
            </a:fld>
            <a:endParaRPr lang="en-ZA"/>
          </a:p>
        </p:txBody>
      </p:sp>
    </p:spTree>
    <p:extLst>
      <p:ext uri="{BB962C8B-B14F-4D97-AF65-F5344CB8AC3E}">
        <p14:creationId xmlns:p14="http://schemas.microsoft.com/office/powerpoint/2010/main" xmlns="" val="944330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a:defRPr/>
            </a:pPr>
            <a:fld id="{D8701C46-0BC3-44F2-B6B1-19A129A71195}" type="slidenum">
              <a:rPr lang="en-GB" altLang="en-US" smtClean="0"/>
              <a:pPr>
                <a:defRPr/>
              </a:pPr>
              <a:t>34</a:t>
            </a:fld>
            <a:endParaRPr lang="en-GB" altLang="en-US"/>
          </a:p>
        </p:txBody>
      </p:sp>
    </p:spTree>
    <p:extLst>
      <p:ext uri="{BB962C8B-B14F-4D97-AF65-F5344CB8AC3E}">
        <p14:creationId xmlns:p14="http://schemas.microsoft.com/office/powerpoint/2010/main" xmlns="" val="17462383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a:defRPr/>
            </a:pPr>
            <a:fld id="{D8701C46-0BC3-44F2-B6B1-19A129A71195}" type="slidenum">
              <a:rPr lang="en-GB" altLang="en-US" smtClean="0"/>
              <a:pPr>
                <a:defRPr/>
              </a:pPr>
              <a:t>35</a:t>
            </a:fld>
            <a:endParaRPr lang="en-GB" altLang="en-US"/>
          </a:p>
        </p:txBody>
      </p:sp>
    </p:spTree>
    <p:extLst>
      <p:ext uri="{BB962C8B-B14F-4D97-AF65-F5344CB8AC3E}">
        <p14:creationId xmlns:p14="http://schemas.microsoft.com/office/powerpoint/2010/main" xmlns="" val="17769228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a:defRPr/>
            </a:pPr>
            <a:fld id="{D8701C46-0BC3-44F2-B6B1-19A129A71195}" type="slidenum">
              <a:rPr lang="en-GB" altLang="en-US" smtClean="0"/>
              <a:pPr>
                <a:defRPr/>
              </a:pPr>
              <a:t>38</a:t>
            </a:fld>
            <a:endParaRPr lang="en-GB" altLang="en-US"/>
          </a:p>
        </p:txBody>
      </p:sp>
    </p:spTree>
    <p:extLst>
      <p:ext uri="{BB962C8B-B14F-4D97-AF65-F5344CB8AC3E}">
        <p14:creationId xmlns:p14="http://schemas.microsoft.com/office/powerpoint/2010/main" xmlns="" val="40634255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a:defRPr/>
            </a:pPr>
            <a:fld id="{D8701C46-0BC3-44F2-B6B1-19A129A71195}" type="slidenum">
              <a:rPr lang="en-GB" altLang="en-US" smtClean="0"/>
              <a:pPr>
                <a:defRPr/>
              </a:pPr>
              <a:t>39</a:t>
            </a:fld>
            <a:endParaRPr lang="en-GB" altLang="en-US"/>
          </a:p>
        </p:txBody>
      </p:sp>
    </p:spTree>
    <p:extLst>
      <p:ext uri="{BB962C8B-B14F-4D97-AF65-F5344CB8AC3E}">
        <p14:creationId xmlns:p14="http://schemas.microsoft.com/office/powerpoint/2010/main" xmlns="" val="31350425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ZA"/>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ea typeface="ＭＳ Ｐゴシック" panose="020B0600070205080204" pitchFamily="34" charset="-128"/>
              </a:defRPr>
            </a:lvl1pPr>
            <a:lvl2pPr marL="716575" indent="-275606">
              <a:defRPr>
                <a:solidFill>
                  <a:schemeClr val="tx1"/>
                </a:solidFill>
                <a:latin typeface="Calibri" panose="020F0502020204030204" pitchFamily="34" charset="0"/>
                <a:ea typeface="ＭＳ Ｐゴシック" panose="020B0600070205080204" pitchFamily="34" charset="-128"/>
              </a:defRPr>
            </a:lvl2pPr>
            <a:lvl3pPr marL="1102424" indent="-220485">
              <a:defRPr>
                <a:solidFill>
                  <a:schemeClr val="tx1"/>
                </a:solidFill>
                <a:latin typeface="Calibri" panose="020F0502020204030204" pitchFamily="34" charset="0"/>
                <a:ea typeface="ＭＳ Ｐゴシック" panose="020B0600070205080204" pitchFamily="34" charset="-128"/>
              </a:defRPr>
            </a:lvl3pPr>
            <a:lvl4pPr marL="1543393" indent="-220485">
              <a:defRPr>
                <a:solidFill>
                  <a:schemeClr val="tx1"/>
                </a:solidFill>
                <a:latin typeface="Calibri" panose="020F0502020204030204" pitchFamily="34" charset="0"/>
                <a:ea typeface="ＭＳ Ｐゴシック" panose="020B0600070205080204" pitchFamily="34" charset="-128"/>
              </a:defRPr>
            </a:lvl4pPr>
            <a:lvl5pPr marL="1984362" indent="-220485">
              <a:defRPr>
                <a:solidFill>
                  <a:schemeClr val="tx1"/>
                </a:solidFill>
                <a:latin typeface="Calibri" panose="020F0502020204030204" pitchFamily="34" charset="0"/>
                <a:ea typeface="ＭＳ Ｐゴシック" panose="020B0600070205080204" pitchFamily="34" charset="-128"/>
              </a:defRPr>
            </a:lvl5pPr>
            <a:lvl6pPr marL="2425332" indent="-220485"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866301" indent="-220485"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307271" indent="-220485"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748240" indent="-220485"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fld id="{505CB0EA-C77B-4E3B-8EE0-38656DDB2B6C}" type="slidenum">
              <a:rPr lang="en-ZA" smtClean="0"/>
              <a:pPr/>
              <a:t>42</a:t>
            </a:fld>
            <a:endParaRPr lang="en-ZA"/>
          </a:p>
        </p:txBody>
      </p:sp>
    </p:spTree>
    <p:extLst>
      <p:ext uri="{BB962C8B-B14F-4D97-AF65-F5344CB8AC3E}">
        <p14:creationId xmlns:p14="http://schemas.microsoft.com/office/powerpoint/2010/main" xmlns="" val="13907894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Rot="1" noChangeAspect="1" noChangeArrowheads="1" noTextEdit="1"/>
          </p:cNvSpPr>
          <p:nvPr>
            <p:ph type="sldImg"/>
          </p:nvPr>
        </p:nvSpPr>
        <p:spPr>
          <a:solidFill>
            <a:srgbClr val="FFFFFF"/>
          </a:solidFill>
          <a:ln/>
        </p:spPr>
      </p:sp>
      <p:sp>
        <p:nvSpPr>
          <p:cNvPr id="10243" name="Rectangle 1027"/>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GB" altLang="en-US">
              <a:ea typeface="ＭＳ Ｐゴシック" pitchFamily="34" charset="-128"/>
            </a:endParaRPr>
          </a:p>
        </p:txBody>
      </p:sp>
    </p:spTree>
    <p:extLst>
      <p:ext uri="{BB962C8B-B14F-4D97-AF65-F5344CB8AC3E}">
        <p14:creationId xmlns:p14="http://schemas.microsoft.com/office/powerpoint/2010/main" xmlns="" val="3430144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ZA"/>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ea typeface="ＭＳ Ｐゴシック" panose="020B0600070205080204" pitchFamily="34" charset="-128"/>
              </a:defRPr>
            </a:lvl1pPr>
            <a:lvl2pPr marL="716575" indent="-275606">
              <a:defRPr>
                <a:solidFill>
                  <a:schemeClr val="tx1"/>
                </a:solidFill>
                <a:latin typeface="Calibri" panose="020F0502020204030204" pitchFamily="34" charset="0"/>
                <a:ea typeface="ＭＳ Ｐゴシック" panose="020B0600070205080204" pitchFamily="34" charset="-128"/>
              </a:defRPr>
            </a:lvl2pPr>
            <a:lvl3pPr marL="1102424" indent="-220485">
              <a:defRPr>
                <a:solidFill>
                  <a:schemeClr val="tx1"/>
                </a:solidFill>
                <a:latin typeface="Calibri" panose="020F0502020204030204" pitchFamily="34" charset="0"/>
                <a:ea typeface="ＭＳ Ｐゴシック" panose="020B0600070205080204" pitchFamily="34" charset="-128"/>
              </a:defRPr>
            </a:lvl3pPr>
            <a:lvl4pPr marL="1543393" indent="-220485">
              <a:defRPr>
                <a:solidFill>
                  <a:schemeClr val="tx1"/>
                </a:solidFill>
                <a:latin typeface="Calibri" panose="020F0502020204030204" pitchFamily="34" charset="0"/>
                <a:ea typeface="ＭＳ Ｐゴシック" panose="020B0600070205080204" pitchFamily="34" charset="-128"/>
              </a:defRPr>
            </a:lvl4pPr>
            <a:lvl5pPr marL="1984362" indent="-220485">
              <a:defRPr>
                <a:solidFill>
                  <a:schemeClr val="tx1"/>
                </a:solidFill>
                <a:latin typeface="Calibri" panose="020F0502020204030204" pitchFamily="34" charset="0"/>
                <a:ea typeface="ＭＳ Ｐゴシック" panose="020B0600070205080204" pitchFamily="34" charset="-128"/>
              </a:defRPr>
            </a:lvl5pPr>
            <a:lvl6pPr marL="2425332" indent="-220485"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866301" indent="-220485"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307271" indent="-220485"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748240" indent="-220485"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fld id="{FE60FFFD-F94F-4AF0-9306-70A8C0D972F6}" type="slidenum">
              <a:rPr lang="en-ZA" smtClean="0"/>
              <a:pPr/>
              <a:t>15</a:t>
            </a:fld>
            <a:endParaRPr lang="en-ZA"/>
          </a:p>
        </p:txBody>
      </p:sp>
    </p:spTree>
    <p:extLst>
      <p:ext uri="{BB962C8B-B14F-4D97-AF65-F5344CB8AC3E}">
        <p14:creationId xmlns:p14="http://schemas.microsoft.com/office/powerpoint/2010/main" xmlns="" val="20076670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a:defRPr/>
            </a:pPr>
            <a:fld id="{D8701C46-0BC3-44F2-B6B1-19A129A71195}" type="slidenum">
              <a:rPr lang="en-GB" altLang="en-US" smtClean="0"/>
              <a:pPr>
                <a:defRPr/>
              </a:pPr>
              <a:t>22</a:t>
            </a:fld>
            <a:endParaRPr lang="en-GB" altLang="en-US"/>
          </a:p>
        </p:txBody>
      </p:sp>
    </p:spTree>
    <p:extLst>
      <p:ext uri="{BB962C8B-B14F-4D97-AF65-F5344CB8AC3E}">
        <p14:creationId xmlns:p14="http://schemas.microsoft.com/office/powerpoint/2010/main" xmlns="" val="33818050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a:defRPr/>
            </a:pPr>
            <a:fld id="{D8701C46-0BC3-44F2-B6B1-19A129A71195}" type="slidenum">
              <a:rPr lang="en-GB" altLang="en-US" smtClean="0"/>
              <a:pPr>
                <a:defRPr/>
              </a:pPr>
              <a:t>25</a:t>
            </a:fld>
            <a:endParaRPr lang="en-GB" altLang="en-US"/>
          </a:p>
        </p:txBody>
      </p:sp>
    </p:spTree>
    <p:extLst>
      <p:ext uri="{BB962C8B-B14F-4D97-AF65-F5344CB8AC3E}">
        <p14:creationId xmlns:p14="http://schemas.microsoft.com/office/powerpoint/2010/main" xmlns="" val="32363239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a:defRPr/>
            </a:pPr>
            <a:fld id="{D8701C46-0BC3-44F2-B6B1-19A129A71195}" type="slidenum">
              <a:rPr lang="en-GB" altLang="en-US" smtClean="0"/>
              <a:pPr>
                <a:defRPr/>
              </a:pPr>
              <a:t>27</a:t>
            </a:fld>
            <a:endParaRPr lang="en-GB" altLang="en-US"/>
          </a:p>
        </p:txBody>
      </p:sp>
    </p:spTree>
    <p:extLst>
      <p:ext uri="{BB962C8B-B14F-4D97-AF65-F5344CB8AC3E}">
        <p14:creationId xmlns:p14="http://schemas.microsoft.com/office/powerpoint/2010/main" xmlns="" val="28195698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a:defRPr/>
            </a:pPr>
            <a:fld id="{D8701C46-0BC3-44F2-B6B1-19A129A71195}" type="slidenum">
              <a:rPr lang="en-GB" altLang="en-US" smtClean="0"/>
              <a:pPr>
                <a:defRPr/>
              </a:pPr>
              <a:t>29</a:t>
            </a:fld>
            <a:endParaRPr lang="en-GB" altLang="en-US"/>
          </a:p>
        </p:txBody>
      </p:sp>
    </p:spTree>
    <p:extLst>
      <p:ext uri="{BB962C8B-B14F-4D97-AF65-F5344CB8AC3E}">
        <p14:creationId xmlns:p14="http://schemas.microsoft.com/office/powerpoint/2010/main" xmlns="" val="3770270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a:defRPr/>
            </a:pPr>
            <a:fld id="{D8701C46-0BC3-44F2-B6B1-19A129A71195}" type="slidenum">
              <a:rPr lang="en-GB" altLang="en-US" smtClean="0"/>
              <a:pPr>
                <a:defRPr/>
              </a:pPr>
              <a:t>30</a:t>
            </a:fld>
            <a:endParaRPr lang="en-GB" altLang="en-US"/>
          </a:p>
        </p:txBody>
      </p:sp>
    </p:spTree>
    <p:extLst>
      <p:ext uri="{BB962C8B-B14F-4D97-AF65-F5344CB8AC3E}">
        <p14:creationId xmlns:p14="http://schemas.microsoft.com/office/powerpoint/2010/main" xmlns="" val="35024848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a:defRPr/>
            </a:pPr>
            <a:fld id="{D8701C46-0BC3-44F2-B6B1-19A129A71195}" type="slidenum">
              <a:rPr lang="en-GB" altLang="en-US" smtClean="0"/>
              <a:pPr>
                <a:defRPr/>
              </a:pPr>
              <a:t>33</a:t>
            </a:fld>
            <a:endParaRPr lang="en-GB" altLang="en-US"/>
          </a:p>
        </p:txBody>
      </p:sp>
    </p:spTree>
    <p:extLst>
      <p:ext uri="{BB962C8B-B14F-4D97-AF65-F5344CB8AC3E}">
        <p14:creationId xmlns:p14="http://schemas.microsoft.com/office/powerpoint/2010/main" xmlns="" val="34043223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58B245A-A869-47CE-A8A0-B290D92C354D}" type="slidenum">
              <a:rPr lang="en-GB" altLang="en-US">
                <a:solidFill>
                  <a:srgbClr val="000000"/>
                </a:solidFill>
              </a:rPr>
              <a:pPr>
                <a:defRPr/>
              </a:pPr>
              <a:t>‹#›</a:t>
            </a:fld>
            <a:endParaRPr lang="en-GB" altLang="en-US">
              <a:solidFill>
                <a:srgbClr val="000000"/>
              </a:solidFill>
            </a:endParaRPr>
          </a:p>
        </p:txBody>
      </p:sp>
    </p:spTree>
    <p:extLst>
      <p:ext uri="{BB962C8B-B14F-4D97-AF65-F5344CB8AC3E}">
        <p14:creationId xmlns:p14="http://schemas.microsoft.com/office/powerpoint/2010/main" xmlns="" val="2066010647"/>
      </p:ext>
    </p:extLst>
  </p:cSld>
  <p:clrMapOvr>
    <a:masterClrMapping/>
  </p:clrMapOvr>
  <p:transition spd="med">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4BC6194-5527-4F5F-90EF-DA52BB272A80}" type="slidenum">
              <a:rPr lang="en-GB" altLang="en-US">
                <a:solidFill>
                  <a:srgbClr val="000000"/>
                </a:solidFill>
              </a:rPr>
              <a:pPr>
                <a:defRPr/>
              </a:pPr>
              <a:t>‹#›</a:t>
            </a:fld>
            <a:endParaRPr lang="en-GB" altLang="en-US">
              <a:solidFill>
                <a:srgbClr val="000000"/>
              </a:solidFill>
            </a:endParaRPr>
          </a:p>
        </p:txBody>
      </p:sp>
    </p:spTree>
    <p:extLst>
      <p:ext uri="{BB962C8B-B14F-4D97-AF65-F5344CB8AC3E}">
        <p14:creationId xmlns:p14="http://schemas.microsoft.com/office/powerpoint/2010/main" xmlns="" val="3344223896"/>
      </p:ext>
    </p:extLst>
  </p:cSld>
  <p:clrMapOvr>
    <a:masterClrMapping/>
  </p:clrMapOvr>
  <p:transition spd="med">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9A48B47-41C0-46D8-A928-AD3C33955283}" type="slidenum">
              <a:rPr lang="en-GB" altLang="en-US">
                <a:solidFill>
                  <a:srgbClr val="000000"/>
                </a:solidFill>
              </a:rPr>
              <a:pPr>
                <a:defRPr/>
              </a:pPr>
              <a:t>‹#›</a:t>
            </a:fld>
            <a:endParaRPr lang="en-GB" altLang="en-US">
              <a:solidFill>
                <a:srgbClr val="000000"/>
              </a:solidFill>
            </a:endParaRPr>
          </a:p>
        </p:txBody>
      </p:sp>
    </p:spTree>
    <p:extLst>
      <p:ext uri="{BB962C8B-B14F-4D97-AF65-F5344CB8AC3E}">
        <p14:creationId xmlns:p14="http://schemas.microsoft.com/office/powerpoint/2010/main" xmlns="" val="988551121"/>
      </p:ext>
    </p:extLst>
  </p:cSld>
  <p:clrMapOvr>
    <a:masterClrMapping/>
  </p:clrMapOvr>
  <p:transition spd="med">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81896" y="3407780"/>
            <a:ext cx="6858000" cy="1655762"/>
          </a:xfrm>
          <a:prstGeom prst="rect">
            <a:avLst/>
          </a:prstGeom>
        </p:spPr>
        <p:txBody>
          <a:bodyPr>
            <a:normAutofit/>
          </a:bodyPr>
          <a:lstStyle>
            <a:lvl1pPr marL="0" indent="0" algn="ctr">
              <a:buNone/>
              <a:defRPr sz="3200" b="1">
                <a:effectLst/>
                <a:latin typeface="Arial" pitchFamily="34" charset="0"/>
                <a:cs typeface="Arial"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dirty="0"/>
          </a:p>
        </p:txBody>
      </p:sp>
      <p:sp>
        <p:nvSpPr>
          <p:cNvPr id="4" name="Date Placeholder 3"/>
          <p:cNvSpPr>
            <a:spLocks noGrp="1"/>
          </p:cNvSpPr>
          <p:nvPr>
            <p:ph type="dt" sz="half" idx="10"/>
          </p:nvPr>
        </p:nvSpPr>
        <p:spPr>
          <a:xfrm>
            <a:off x="104775" y="6402388"/>
            <a:ext cx="2057400" cy="365125"/>
          </a:xfrm>
        </p:spPr>
        <p:txBody>
          <a:bodyPr/>
          <a:lstStyle>
            <a:lvl1pPr fontAlgn="base">
              <a:spcBef>
                <a:spcPct val="0"/>
              </a:spcBef>
              <a:spcAft>
                <a:spcPct val="0"/>
              </a:spcAft>
              <a:defRPr>
                <a:latin typeface="Calibri" pitchFamily="34" charset="0"/>
                <a:ea typeface="ＭＳ Ｐゴシック" pitchFamily="34" charset="-128"/>
              </a:defRPr>
            </a:lvl1pPr>
          </a:lstStyle>
          <a:p>
            <a:pPr>
              <a:defRPr/>
            </a:pPr>
            <a:endParaRPr lang="en-ZA"/>
          </a:p>
        </p:txBody>
      </p:sp>
      <p:sp>
        <p:nvSpPr>
          <p:cNvPr id="5" name="Slide Number Placeholder 5"/>
          <p:cNvSpPr>
            <a:spLocks noGrp="1"/>
          </p:cNvSpPr>
          <p:nvPr>
            <p:ph type="sldNum" sz="quarter" idx="11"/>
          </p:nvPr>
        </p:nvSpPr>
        <p:spPr>
          <a:xfrm>
            <a:off x="6907213" y="6345238"/>
            <a:ext cx="2057400" cy="365125"/>
          </a:xfrm>
        </p:spPr>
        <p:txBody>
          <a:bodyPr/>
          <a:lstStyle>
            <a:lvl1pPr>
              <a:defRPr/>
            </a:lvl1pPr>
          </a:lstStyle>
          <a:p>
            <a:pPr>
              <a:defRPr/>
            </a:pPr>
            <a:fld id="{CCF64042-63EB-4B22-BB99-A60F13206909}" type="slidenum">
              <a:rPr lang="en-ZA"/>
              <a:pPr>
                <a:defRPr/>
              </a:pPr>
              <a:t>‹#›</a:t>
            </a:fld>
            <a:endParaRPr lang="en-ZA"/>
          </a:p>
        </p:txBody>
      </p:sp>
    </p:spTree>
    <p:extLst>
      <p:ext uri="{BB962C8B-B14F-4D97-AF65-F5344CB8AC3E}">
        <p14:creationId xmlns:p14="http://schemas.microsoft.com/office/powerpoint/2010/main" xmlns="" val="38967231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81896" y="3407780"/>
            <a:ext cx="6858000" cy="1655762"/>
          </a:xfrm>
          <a:prstGeom prst="rect">
            <a:avLst/>
          </a:prstGeom>
        </p:spPr>
        <p:txBody>
          <a:bodyPr>
            <a:normAutofit/>
          </a:bodyPr>
          <a:lstStyle>
            <a:lvl1pPr marL="0" indent="0" algn="ctr">
              <a:buNone/>
              <a:defRPr sz="3200" b="1">
                <a:effectLst/>
                <a:latin typeface="Arial" pitchFamily="34" charset="0"/>
                <a:cs typeface="Arial"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dirty="0"/>
          </a:p>
        </p:txBody>
      </p:sp>
      <p:sp>
        <p:nvSpPr>
          <p:cNvPr id="4" name="Date Placeholder 3"/>
          <p:cNvSpPr>
            <a:spLocks noGrp="1"/>
          </p:cNvSpPr>
          <p:nvPr>
            <p:ph type="dt" sz="half" idx="10"/>
          </p:nvPr>
        </p:nvSpPr>
        <p:spPr>
          <a:xfrm>
            <a:off x="104775" y="6402388"/>
            <a:ext cx="2057400" cy="365125"/>
          </a:xfrm>
        </p:spPr>
        <p:txBody>
          <a:bodyPr/>
          <a:lstStyle>
            <a:lvl1pPr fontAlgn="base">
              <a:spcBef>
                <a:spcPct val="0"/>
              </a:spcBef>
              <a:spcAft>
                <a:spcPct val="0"/>
              </a:spcAft>
              <a:defRPr>
                <a:latin typeface="Calibri" pitchFamily="34" charset="0"/>
                <a:ea typeface="ＭＳ Ｐゴシック" pitchFamily="34" charset="-128"/>
              </a:defRPr>
            </a:lvl1pPr>
          </a:lstStyle>
          <a:p>
            <a:pPr>
              <a:defRPr/>
            </a:pPr>
            <a:endParaRPr lang="en-ZA"/>
          </a:p>
        </p:txBody>
      </p:sp>
      <p:sp>
        <p:nvSpPr>
          <p:cNvPr id="5" name="Slide Number Placeholder 5"/>
          <p:cNvSpPr>
            <a:spLocks noGrp="1"/>
          </p:cNvSpPr>
          <p:nvPr>
            <p:ph type="sldNum" sz="quarter" idx="11"/>
          </p:nvPr>
        </p:nvSpPr>
        <p:spPr>
          <a:xfrm>
            <a:off x="6907213" y="6345238"/>
            <a:ext cx="2057400" cy="365125"/>
          </a:xfrm>
        </p:spPr>
        <p:txBody>
          <a:bodyPr/>
          <a:lstStyle>
            <a:lvl1pPr>
              <a:defRPr/>
            </a:lvl1pPr>
          </a:lstStyle>
          <a:p>
            <a:pPr>
              <a:defRPr/>
            </a:pPr>
            <a:fld id="{CCF64042-63EB-4B22-BB99-A60F13206909}" type="slidenum">
              <a:rPr lang="en-ZA"/>
              <a:pPr>
                <a:defRPr/>
              </a:pPr>
              <a:t>‹#›</a:t>
            </a:fld>
            <a:endParaRPr lang="en-ZA"/>
          </a:p>
        </p:txBody>
      </p:sp>
    </p:spTree>
    <p:extLst>
      <p:ext uri="{BB962C8B-B14F-4D97-AF65-F5344CB8AC3E}">
        <p14:creationId xmlns:p14="http://schemas.microsoft.com/office/powerpoint/2010/main" xmlns="" val="42221994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8_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81896" y="3407780"/>
            <a:ext cx="6858000" cy="1655762"/>
          </a:xfrm>
          <a:prstGeom prst="rect">
            <a:avLst/>
          </a:prstGeom>
        </p:spPr>
        <p:txBody>
          <a:bodyPr>
            <a:normAutofit/>
          </a:bodyPr>
          <a:lstStyle>
            <a:lvl1pPr marL="0" indent="0" algn="ctr">
              <a:buNone/>
              <a:defRPr sz="3200" b="1">
                <a:effectLst/>
                <a:latin typeface="Arial" pitchFamily="34" charset="0"/>
                <a:cs typeface="Arial"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dirty="0"/>
          </a:p>
        </p:txBody>
      </p:sp>
      <p:sp>
        <p:nvSpPr>
          <p:cNvPr id="4" name="Date Placeholder 3"/>
          <p:cNvSpPr>
            <a:spLocks noGrp="1"/>
          </p:cNvSpPr>
          <p:nvPr>
            <p:ph type="dt" sz="half" idx="10"/>
          </p:nvPr>
        </p:nvSpPr>
        <p:spPr>
          <a:xfrm>
            <a:off x="104775" y="6402388"/>
            <a:ext cx="2057400" cy="365125"/>
          </a:xfrm>
        </p:spPr>
        <p:txBody>
          <a:bodyPr/>
          <a:lstStyle>
            <a:lvl1pPr fontAlgn="base">
              <a:spcBef>
                <a:spcPct val="0"/>
              </a:spcBef>
              <a:spcAft>
                <a:spcPct val="0"/>
              </a:spcAft>
              <a:defRPr>
                <a:latin typeface="Calibri" pitchFamily="34" charset="0"/>
                <a:ea typeface="ＭＳ Ｐゴシック" pitchFamily="34" charset="-128"/>
              </a:defRPr>
            </a:lvl1pPr>
          </a:lstStyle>
          <a:p>
            <a:pPr>
              <a:defRPr/>
            </a:pPr>
            <a:endParaRPr lang="en-ZA"/>
          </a:p>
        </p:txBody>
      </p:sp>
      <p:sp>
        <p:nvSpPr>
          <p:cNvPr id="5" name="Slide Number Placeholder 5"/>
          <p:cNvSpPr>
            <a:spLocks noGrp="1"/>
          </p:cNvSpPr>
          <p:nvPr>
            <p:ph type="sldNum" sz="quarter" idx="11"/>
          </p:nvPr>
        </p:nvSpPr>
        <p:spPr>
          <a:xfrm>
            <a:off x="6907213" y="6345238"/>
            <a:ext cx="2057400" cy="365125"/>
          </a:xfrm>
        </p:spPr>
        <p:txBody>
          <a:bodyPr/>
          <a:lstStyle>
            <a:lvl1pPr>
              <a:defRPr/>
            </a:lvl1pPr>
          </a:lstStyle>
          <a:p>
            <a:pPr>
              <a:defRPr/>
            </a:pPr>
            <a:fld id="{CCF64042-63EB-4B22-BB99-A60F13206909}" type="slidenum">
              <a:rPr lang="en-ZA"/>
              <a:pPr>
                <a:defRPr/>
              </a:pPr>
              <a:t>‹#›</a:t>
            </a:fld>
            <a:endParaRPr lang="en-ZA"/>
          </a:p>
        </p:txBody>
      </p:sp>
    </p:spTree>
    <p:extLst>
      <p:ext uri="{BB962C8B-B14F-4D97-AF65-F5344CB8AC3E}">
        <p14:creationId xmlns:p14="http://schemas.microsoft.com/office/powerpoint/2010/main" xmlns="" val="1290705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41CC7C3-C5F4-4A64-A561-2FBF0EB3B565}" type="slidenum">
              <a:rPr lang="en-GB" altLang="en-US">
                <a:solidFill>
                  <a:srgbClr val="000000"/>
                </a:solidFill>
              </a:rPr>
              <a:pPr>
                <a:defRPr/>
              </a:pPr>
              <a:t>‹#›</a:t>
            </a:fld>
            <a:endParaRPr lang="en-GB" altLang="en-US">
              <a:solidFill>
                <a:srgbClr val="000000"/>
              </a:solidFill>
            </a:endParaRPr>
          </a:p>
        </p:txBody>
      </p:sp>
    </p:spTree>
    <p:extLst>
      <p:ext uri="{BB962C8B-B14F-4D97-AF65-F5344CB8AC3E}">
        <p14:creationId xmlns:p14="http://schemas.microsoft.com/office/powerpoint/2010/main" xmlns="" val="2445659859"/>
      </p:ext>
    </p:extLst>
  </p:cSld>
  <p:clrMapOvr>
    <a:masterClrMapping/>
  </p:clrMapOvr>
  <p:transition spd="med">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5CDDDCB-5789-41B5-B20E-87D0BA89F08F}" type="slidenum">
              <a:rPr lang="en-GB" altLang="en-US">
                <a:solidFill>
                  <a:srgbClr val="000000"/>
                </a:solidFill>
              </a:rPr>
              <a:pPr>
                <a:defRPr/>
              </a:pPr>
              <a:t>‹#›</a:t>
            </a:fld>
            <a:endParaRPr lang="en-GB" altLang="en-US">
              <a:solidFill>
                <a:srgbClr val="000000"/>
              </a:solidFill>
            </a:endParaRPr>
          </a:p>
        </p:txBody>
      </p:sp>
    </p:spTree>
    <p:extLst>
      <p:ext uri="{BB962C8B-B14F-4D97-AF65-F5344CB8AC3E}">
        <p14:creationId xmlns:p14="http://schemas.microsoft.com/office/powerpoint/2010/main" xmlns="" val="328081274"/>
      </p:ext>
    </p:extLst>
  </p:cSld>
  <p:clrMapOvr>
    <a:masterClrMapping/>
  </p:clrMapOvr>
  <p:transition spd="med">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DD3AB39-CCCD-4A3C-B99C-7F79D03DB92C}" type="slidenum">
              <a:rPr lang="en-GB" altLang="en-US">
                <a:solidFill>
                  <a:srgbClr val="000000"/>
                </a:solidFill>
              </a:rPr>
              <a:pPr>
                <a:defRPr/>
              </a:pPr>
              <a:t>‹#›</a:t>
            </a:fld>
            <a:endParaRPr lang="en-GB" altLang="en-US">
              <a:solidFill>
                <a:srgbClr val="000000"/>
              </a:solidFill>
            </a:endParaRPr>
          </a:p>
        </p:txBody>
      </p:sp>
    </p:spTree>
    <p:extLst>
      <p:ext uri="{BB962C8B-B14F-4D97-AF65-F5344CB8AC3E}">
        <p14:creationId xmlns:p14="http://schemas.microsoft.com/office/powerpoint/2010/main" xmlns="" val="1432897174"/>
      </p:ext>
    </p:extLst>
  </p:cSld>
  <p:clrMapOvr>
    <a:masterClrMapping/>
  </p:clrMapOvr>
  <p:transition spd="med">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Rectangle 4"/>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85B62C9F-33AB-4BD7-89F5-C8999F15F41D}" type="slidenum">
              <a:rPr lang="en-GB" altLang="en-US">
                <a:solidFill>
                  <a:srgbClr val="000000"/>
                </a:solidFill>
              </a:rPr>
              <a:pPr>
                <a:defRPr/>
              </a:pPr>
              <a:t>‹#›</a:t>
            </a:fld>
            <a:endParaRPr lang="en-GB" altLang="en-US">
              <a:solidFill>
                <a:srgbClr val="000000"/>
              </a:solidFill>
            </a:endParaRPr>
          </a:p>
        </p:txBody>
      </p:sp>
    </p:spTree>
    <p:extLst>
      <p:ext uri="{BB962C8B-B14F-4D97-AF65-F5344CB8AC3E}">
        <p14:creationId xmlns:p14="http://schemas.microsoft.com/office/powerpoint/2010/main" xmlns="" val="1343442722"/>
      </p:ext>
    </p:extLst>
  </p:cSld>
  <p:clrMapOvr>
    <a:masterClrMapping/>
  </p:clrMapOvr>
  <p:transition spd="med">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Rectangle 4"/>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AB10011-7BA1-4183-BE5D-01EA27C512DF}" type="slidenum">
              <a:rPr lang="en-GB" altLang="en-US">
                <a:solidFill>
                  <a:srgbClr val="000000"/>
                </a:solidFill>
              </a:rPr>
              <a:pPr>
                <a:defRPr/>
              </a:pPr>
              <a:t>‹#›</a:t>
            </a:fld>
            <a:endParaRPr lang="en-GB" altLang="en-US">
              <a:solidFill>
                <a:srgbClr val="000000"/>
              </a:solidFill>
            </a:endParaRPr>
          </a:p>
        </p:txBody>
      </p:sp>
    </p:spTree>
    <p:extLst>
      <p:ext uri="{BB962C8B-B14F-4D97-AF65-F5344CB8AC3E}">
        <p14:creationId xmlns:p14="http://schemas.microsoft.com/office/powerpoint/2010/main" xmlns="" val="2664344852"/>
      </p:ext>
    </p:extLst>
  </p:cSld>
  <p:clrMapOvr>
    <a:masterClrMapping/>
  </p:clrMapOvr>
  <p:transition spd="med">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662B693B-19BA-4C45-9523-3F81F25ED561}" type="slidenum">
              <a:rPr lang="en-GB" altLang="en-US">
                <a:solidFill>
                  <a:srgbClr val="000000"/>
                </a:solidFill>
              </a:rPr>
              <a:pPr>
                <a:defRPr/>
              </a:pPr>
              <a:t>‹#›</a:t>
            </a:fld>
            <a:endParaRPr lang="en-GB" altLang="en-US">
              <a:solidFill>
                <a:srgbClr val="000000"/>
              </a:solidFill>
            </a:endParaRPr>
          </a:p>
        </p:txBody>
      </p:sp>
    </p:spTree>
    <p:extLst>
      <p:ext uri="{BB962C8B-B14F-4D97-AF65-F5344CB8AC3E}">
        <p14:creationId xmlns:p14="http://schemas.microsoft.com/office/powerpoint/2010/main" xmlns="" val="1734775352"/>
      </p:ext>
    </p:extLst>
  </p:cSld>
  <p:clrMapOvr>
    <a:masterClrMapping/>
  </p:clrMapOvr>
  <p:transition spd="med">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59F41E6-CE01-4697-BC9F-1B94ACF825BB}" type="slidenum">
              <a:rPr lang="en-GB" altLang="en-US">
                <a:solidFill>
                  <a:srgbClr val="000000"/>
                </a:solidFill>
              </a:rPr>
              <a:pPr>
                <a:defRPr/>
              </a:pPr>
              <a:t>‹#›</a:t>
            </a:fld>
            <a:endParaRPr lang="en-GB" altLang="en-US">
              <a:solidFill>
                <a:srgbClr val="000000"/>
              </a:solidFill>
            </a:endParaRPr>
          </a:p>
        </p:txBody>
      </p:sp>
    </p:spTree>
    <p:extLst>
      <p:ext uri="{BB962C8B-B14F-4D97-AF65-F5344CB8AC3E}">
        <p14:creationId xmlns:p14="http://schemas.microsoft.com/office/powerpoint/2010/main" xmlns="" val="4138741677"/>
      </p:ext>
    </p:extLst>
  </p:cSld>
  <p:clrMapOvr>
    <a:masterClrMapping/>
  </p:clrMapOvr>
  <p:transition spd="med">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ZA"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ADDAA02-325D-4C9E-A8DA-B7DA4A6ACCF0}" type="slidenum">
              <a:rPr lang="en-GB" altLang="en-US">
                <a:solidFill>
                  <a:srgbClr val="000000"/>
                </a:solidFill>
              </a:rPr>
              <a:pPr>
                <a:defRPr/>
              </a:pPr>
              <a:t>‹#›</a:t>
            </a:fld>
            <a:endParaRPr lang="en-GB" altLang="en-US">
              <a:solidFill>
                <a:srgbClr val="000000"/>
              </a:solidFill>
            </a:endParaRPr>
          </a:p>
        </p:txBody>
      </p:sp>
    </p:spTree>
    <p:extLst>
      <p:ext uri="{BB962C8B-B14F-4D97-AF65-F5344CB8AC3E}">
        <p14:creationId xmlns:p14="http://schemas.microsoft.com/office/powerpoint/2010/main" xmlns="" val="3351704408"/>
      </p:ext>
    </p:extLst>
  </p:cSld>
  <p:clrMapOvr>
    <a:masterClrMapping/>
  </p:clrMapOvr>
  <p:transition spd="med">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l" eaLnBrk="1" hangingPunct="1">
              <a:defRPr sz="1400">
                <a:latin typeface="Times New Roman" charset="0"/>
                <a:ea typeface="+mn-ea"/>
                <a:cs typeface="+mn-cs"/>
              </a:defRPr>
            </a:lvl1pPr>
          </a:lstStyle>
          <a:p>
            <a:pPr>
              <a:defRPr/>
            </a:pPr>
            <a:endParaRPr lang="en-GB" altLang="en-US">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latin typeface="Times New Roman" charset="0"/>
                <a:ea typeface="+mn-ea"/>
                <a:cs typeface="+mn-cs"/>
              </a:defRPr>
            </a:lvl1pPr>
          </a:lstStyle>
          <a:p>
            <a:pPr>
              <a:defRPr/>
            </a:pPr>
            <a:endParaRPr lang="en-GB" altLang="en-US">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9F06F395-4229-4DEC-B1EB-96F94C7BB36B}" type="slidenum">
              <a:rPr lang="en-GB" altLang="en-US">
                <a:solidFill>
                  <a:srgbClr val="000000"/>
                </a:solidFill>
                <a:latin typeface="Times New Roman" pitchFamily="18" charset="0"/>
                <a:ea typeface="MS PGothic" pitchFamily="34" charset="-128"/>
              </a:rPr>
              <a:pPr>
                <a:defRPr/>
              </a:pPr>
              <a:t>‹#›</a:t>
            </a:fld>
            <a:endParaRPr lang="en-GB" altLang="en-US">
              <a:solidFill>
                <a:srgbClr val="000000"/>
              </a:solidFill>
              <a:latin typeface="Times New Roman" pitchFamily="18" charset="0"/>
              <a:ea typeface="MS PGothic" pitchFamily="34" charset="-128"/>
            </a:endParaRPr>
          </a:p>
        </p:txBody>
      </p:sp>
    </p:spTree>
    <p:extLst>
      <p:ext uri="{BB962C8B-B14F-4D97-AF65-F5344CB8AC3E}">
        <p14:creationId xmlns:p14="http://schemas.microsoft.com/office/powerpoint/2010/main" xmlns="" val="202771000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5" r:id="rId13"/>
    <p:sldLayoutId id="2147483690" r:id="rId14"/>
  </p:sldLayoutIdLst>
  <p:transition spd="med">
    <p:wipe dir="r"/>
  </p:transition>
  <p:hf hdr="0" ftr="0" dt="0"/>
  <p:txStyles>
    <p:titleStyle>
      <a:lvl1pPr algn="ctr" rtl="0" eaLnBrk="0" fontAlgn="base" hangingPunct="0">
        <a:spcBef>
          <a:spcPct val="0"/>
        </a:spcBef>
        <a:spcAft>
          <a:spcPct val="0"/>
        </a:spcAft>
        <a:defRPr sz="4400">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4400">
          <a:solidFill>
            <a:schemeClr val="tx2"/>
          </a:solidFill>
          <a:latin typeface="Times New Roman" charset="0"/>
          <a:ea typeface="MS PGothic" pitchFamily="34" charset="-128"/>
          <a:cs typeface="MS PGothic" charset="0"/>
        </a:defRPr>
      </a:lvl2pPr>
      <a:lvl3pPr algn="ctr" rtl="0" eaLnBrk="0" fontAlgn="base" hangingPunct="0">
        <a:spcBef>
          <a:spcPct val="0"/>
        </a:spcBef>
        <a:spcAft>
          <a:spcPct val="0"/>
        </a:spcAft>
        <a:defRPr sz="4400">
          <a:solidFill>
            <a:schemeClr val="tx2"/>
          </a:solidFill>
          <a:latin typeface="Times New Roman" charset="0"/>
          <a:ea typeface="MS PGothic" pitchFamily="34" charset="-128"/>
          <a:cs typeface="MS PGothic" charset="0"/>
        </a:defRPr>
      </a:lvl3pPr>
      <a:lvl4pPr algn="ctr" rtl="0" eaLnBrk="0" fontAlgn="base" hangingPunct="0">
        <a:spcBef>
          <a:spcPct val="0"/>
        </a:spcBef>
        <a:spcAft>
          <a:spcPct val="0"/>
        </a:spcAft>
        <a:defRPr sz="4400">
          <a:solidFill>
            <a:schemeClr val="tx2"/>
          </a:solidFill>
          <a:latin typeface="Times New Roman" charset="0"/>
          <a:ea typeface="MS PGothic" pitchFamily="34" charset="-128"/>
          <a:cs typeface="MS PGothic" charset="0"/>
        </a:defRPr>
      </a:lvl4pPr>
      <a:lvl5pPr algn="ctr" rtl="0" eaLnBrk="0" fontAlgn="base" hangingPunct="0">
        <a:spcBef>
          <a:spcPct val="0"/>
        </a:spcBef>
        <a:spcAft>
          <a:spcPct val="0"/>
        </a:spcAft>
        <a:defRPr sz="4400">
          <a:solidFill>
            <a:schemeClr val="tx2"/>
          </a:solidFill>
          <a:latin typeface="Times New Roman" charset="0"/>
          <a:ea typeface="MS PGothic" pitchFamily="34" charset="-128"/>
          <a:cs typeface="MS PGothic"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800">
          <a:solidFill>
            <a:schemeClr val="tx1"/>
          </a:solidFill>
          <a:latin typeface="+mn-lt"/>
          <a:ea typeface="MS PGothic" pitchFamily="34" charset="-128"/>
          <a:cs typeface="MS PGothic" charset="0"/>
        </a:defRPr>
      </a:lvl2pPr>
      <a:lvl3pPr marL="1143000" indent="-228600" algn="l" rtl="0" eaLnBrk="0" fontAlgn="base" hangingPunct="0">
        <a:spcBef>
          <a:spcPct val="20000"/>
        </a:spcBef>
        <a:spcAft>
          <a:spcPct val="0"/>
        </a:spcAft>
        <a:buChar char="•"/>
        <a:defRPr sz="2400">
          <a:solidFill>
            <a:schemeClr val="tx1"/>
          </a:solidFill>
          <a:latin typeface="+mn-lt"/>
          <a:ea typeface="MS PGothic" pitchFamily="34" charset="-128"/>
          <a:cs typeface="MS PGothic" charset="0"/>
        </a:defRPr>
      </a:lvl3pPr>
      <a:lvl4pPr marL="1600200" indent="-22860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4pPr>
      <a:lvl5pPr marL="2057400" indent="-22860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png"/><Relationship Id="rId7" Type="http://schemas.openxmlformats.org/officeDocument/2006/relationships/diagramColors" Target="../diagrams/colors1.xml"/><Relationship Id="rId2" Type="http://schemas.openxmlformats.org/officeDocument/2006/relationships/notesSlide" Target="../notesSlides/notesSlide3.xml"/><Relationship Id="rId1" Type="http://schemas.openxmlformats.org/officeDocument/2006/relationships/slideLayout" Target="../slideLayouts/slideLayout13.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250825" y="2349500"/>
            <a:ext cx="8604250" cy="2536825"/>
          </a:xfrm>
          <a:prstGeom prst="rect">
            <a:avLst/>
          </a:prstGeom>
        </p:spPr>
        <p:txBody>
          <a:bodyPr anchor="ct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endParaRPr lang="en-ZA" b="1" dirty="0">
              <a:solidFill>
                <a:srgbClr val="70AD47">
                  <a:lumMod val="75000"/>
                </a:srgbClr>
              </a:solidFill>
              <a:effectLst>
                <a:outerShdw blurRad="38100" dist="38100" dir="2700000" algn="tl">
                  <a:srgbClr val="000000">
                    <a:alpha val="43137"/>
                  </a:srgbClr>
                </a:outerShdw>
              </a:effectLst>
              <a:latin typeface="Arial" pitchFamily="34" charset="0"/>
              <a:cs typeface="Arial" pitchFamily="34" charset="0"/>
            </a:endParaRPr>
          </a:p>
          <a:p>
            <a:pPr fontAlgn="auto">
              <a:spcAft>
                <a:spcPts val="0"/>
              </a:spcAft>
              <a:defRPr/>
            </a:pPr>
            <a:endParaRPr lang="en-ZA" b="1" dirty="0">
              <a:solidFill>
                <a:srgbClr val="70AD47">
                  <a:lumMod val="75000"/>
                </a:srgbClr>
              </a:solidFill>
              <a:effectLst>
                <a:outerShdw blurRad="38100" dist="38100" dir="2700000" algn="tl">
                  <a:srgbClr val="000000">
                    <a:alpha val="43137"/>
                  </a:srgbClr>
                </a:outerShdw>
              </a:effectLst>
              <a:latin typeface="Arial" pitchFamily="34" charset="0"/>
              <a:cs typeface="Arial" pitchFamily="34" charset="0"/>
            </a:endParaRPr>
          </a:p>
          <a:p>
            <a:pPr fontAlgn="auto">
              <a:spcAft>
                <a:spcPts val="0"/>
              </a:spcAft>
              <a:defRPr/>
            </a:pPr>
            <a:endParaRPr lang="en-ZA" b="1" dirty="0">
              <a:solidFill>
                <a:srgbClr val="70AD47">
                  <a:lumMod val="75000"/>
                </a:srgbClr>
              </a:solidFill>
              <a:effectLst>
                <a:outerShdw blurRad="38100" dist="38100" dir="2700000" algn="tl">
                  <a:srgbClr val="000000">
                    <a:alpha val="43137"/>
                  </a:srgbClr>
                </a:outerShdw>
              </a:effectLst>
              <a:latin typeface="Arial" pitchFamily="34" charset="0"/>
              <a:cs typeface="Arial" pitchFamily="34" charset="0"/>
            </a:endParaRPr>
          </a:p>
        </p:txBody>
      </p:sp>
      <p:sp>
        <p:nvSpPr>
          <p:cNvPr id="11269" name="Slide Number Placeholder 1"/>
          <p:cNvSpPr>
            <a:spLocks noGrp="1"/>
          </p:cNvSpPr>
          <p:nvPr>
            <p:ph type="sldNum"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fld id="{8B016937-48B9-4C17-A178-91718FB5F024}" type="slidenum">
              <a:rPr lang="en-ZA" smtClean="0">
                <a:solidFill>
                  <a:srgbClr val="898989"/>
                </a:solidFill>
              </a:rPr>
              <a:pPr/>
              <a:t>1</a:t>
            </a:fld>
            <a:endParaRPr lang="en-ZA">
              <a:solidFill>
                <a:srgbClr val="898989"/>
              </a:solidFill>
            </a:endParaRPr>
          </a:p>
        </p:txBody>
      </p:sp>
      <p:sp>
        <p:nvSpPr>
          <p:cNvPr id="9" name="Title 1"/>
          <p:cNvSpPr>
            <a:spLocks noGrp="1"/>
          </p:cNvSpPr>
          <p:nvPr>
            <p:ph type="ctrTitle" idx="4294967295"/>
          </p:nvPr>
        </p:nvSpPr>
        <p:spPr>
          <a:xfrm>
            <a:off x="457200" y="1143001"/>
            <a:ext cx="8637588" cy="1981200"/>
          </a:xfrm>
          <a:prstGeom prst="rect">
            <a:avLst/>
          </a:prstGeom>
        </p:spPr>
        <p:txBody>
          <a:bodyPr/>
          <a:lstStyle/>
          <a:p>
            <a:pPr eaLnBrk="1" fontAlgn="auto" hangingPunct="1">
              <a:spcAft>
                <a:spcPts val="0"/>
              </a:spcAft>
              <a:defRPr/>
            </a:pPr>
            <a:r>
              <a:rPr lang="en-ZA" sz="3600" b="1" cap="small" dirty="0">
                <a:effectLst>
                  <a:outerShdw blurRad="38100" dist="38100" dir="2700000" algn="tl">
                    <a:srgbClr val="000000">
                      <a:alpha val="43137"/>
                    </a:srgbClr>
                  </a:outerShdw>
                </a:effectLst>
                <a:latin typeface="Arial" pitchFamily="34" charset="0"/>
                <a:cs typeface="Arial" pitchFamily="34" charset="0"/>
              </a:rPr>
              <a:t/>
            </a:r>
            <a:br>
              <a:rPr lang="en-ZA" sz="3600" b="1" cap="small" dirty="0">
                <a:effectLst>
                  <a:outerShdw blurRad="38100" dist="38100" dir="2700000" algn="tl">
                    <a:srgbClr val="000000">
                      <a:alpha val="43137"/>
                    </a:srgbClr>
                  </a:outerShdw>
                </a:effectLst>
                <a:latin typeface="Arial" pitchFamily="34" charset="0"/>
                <a:cs typeface="Arial" pitchFamily="34" charset="0"/>
              </a:rPr>
            </a:br>
            <a:r>
              <a:rPr lang="en-ZA" sz="3600" b="1" cap="small" dirty="0">
                <a:effectLst>
                  <a:outerShdw blurRad="38100" dist="38100" dir="2700000" algn="tl">
                    <a:srgbClr val="000000">
                      <a:alpha val="43137"/>
                    </a:srgbClr>
                  </a:outerShdw>
                </a:effectLst>
                <a:latin typeface="Arial" pitchFamily="34" charset="0"/>
                <a:cs typeface="Arial" pitchFamily="34" charset="0"/>
              </a:rPr>
              <a:t>Driving Licence Card Account 2021/22 annual performance plan </a:t>
            </a:r>
            <a:r>
              <a:rPr lang="en-ZA" sz="3600" b="1" dirty="0">
                <a:solidFill>
                  <a:srgbClr val="70AD47">
                    <a:lumMod val="75000"/>
                  </a:srgbClr>
                </a:solidFill>
                <a:effectLst>
                  <a:outerShdw blurRad="38100" dist="38100" dir="2700000" algn="tl">
                    <a:srgbClr val="000000">
                      <a:alpha val="43137"/>
                    </a:srgbClr>
                  </a:outerShdw>
                </a:effectLst>
                <a:latin typeface="Arial" pitchFamily="34" charset="0"/>
                <a:cs typeface="Arial" pitchFamily="34" charset="0"/>
              </a:rPr>
              <a:t/>
            </a:r>
            <a:br>
              <a:rPr lang="en-ZA" sz="3600" b="1" dirty="0">
                <a:solidFill>
                  <a:srgbClr val="70AD47">
                    <a:lumMod val="75000"/>
                  </a:srgbClr>
                </a:solidFill>
                <a:effectLst>
                  <a:outerShdw blurRad="38100" dist="38100" dir="2700000" algn="tl">
                    <a:srgbClr val="000000">
                      <a:alpha val="43137"/>
                    </a:srgbClr>
                  </a:outerShdw>
                </a:effectLst>
                <a:latin typeface="Arial" pitchFamily="34" charset="0"/>
                <a:cs typeface="Arial" pitchFamily="34" charset="0"/>
              </a:rPr>
            </a:br>
            <a:r>
              <a:rPr lang="en-ZA" b="1" cap="small" dirty="0">
                <a:effectLst>
                  <a:outerShdw blurRad="38100" dist="38100" dir="2700000" algn="tl">
                    <a:srgbClr val="000000">
                      <a:alpha val="43137"/>
                    </a:srgbClr>
                  </a:outerShdw>
                </a:effectLst>
                <a:latin typeface="Arial" pitchFamily="34" charset="0"/>
                <a:cs typeface="Arial" pitchFamily="34" charset="0"/>
              </a:rPr>
              <a:t/>
            </a:r>
            <a:br>
              <a:rPr lang="en-ZA" b="1" cap="small" dirty="0">
                <a:effectLst>
                  <a:outerShdw blurRad="38100" dist="38100" dir="2700000" algn="tl">
                    <a:srgbClr val="000000">
                      <a:alpha val="43137"/>
                    </a:srgbClr>
                  </a:outerShdw>
                </a:effectLst>
                <a:latin typeface="Arial" pitchFamily="34" charset="0"/>
                <a:cs typeface="Arial" pitchFamily="34" charset="0"/>
              </a:rPr>
            </a:br>
            <a:endParaRPr lang="en-ZA" b="1" cap="small" dirty="0">
              <a:effectLst>
                <a:outerShdw blurRad="38100" dist="38100" dir="2700000" algn="tl">
                  <a:srgbClr val="000000">
                    <a:alpha val="43137"/>
                  </a:srgbClr>
                </a:outerShdw>
              </a:effectLst>
              <a:latin typeface="Arial" pitchFamily="34" charset="0"/>
              <a:cs typeface="Arial" pitchFamily="34" charset="0"/>
            </a:endParaRPr>
          </a:p>
        </p:txBody>
      </p:sp>
      <p:pic>
        <p:nvPicPr>
          <p:cNvPr id="8"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986587" y="-23739"/>
            <a:ext cx="2157413" cy="7747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1" name="Picture 7"/>
          <p:cNvPicPr>
            <a:picLocks noChangeAspect="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15269" y="2590799"/>
            <a:ext cx="9028731" cy="4119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4091615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smtClean="0"/>
              <a:t> </a:t>
            </a:r>
            <a:r>
              <a:rPr lang="en-ZA" dirty="0"/>
              <a:t/>
            </a:r>
            <a:br>
              <a:rPr lang="en-ZA" dirty="0"/>
            </a:br>
            <a:endParaRPr lang="en-ZA" dirty="0"/>
          </a:p>
        </p:txBody>
      </p:sp>
      <p:sp>
        <p:nvSpPr>
          <p:cNvPr id="3" name="Content Placeholder 2"/>
          <p:cNvSpPr>
            <a:spLocks noGrp="1"/>
          </p:cNvSpPr>
          <p:nvPr>
            <p:ph idx="1"/>
          </p:nvPr>
        </p:nvSpPr>
        <p:spPr>
          <a:xfrm>
            <a:off x="304800" y="1116105"/>
            <a:ext cx="8763000" cy="5473699"/>
          </a:xfrm>
        </p:spPr>
        <p:txBody>
          <a:bodyPr/>
          <a:lstStyle/>
          <a:p>
            <a:pPr marL="0" indent="0" algn="just">
              <a:lnSpc>
                <a:spcPct val="107000"/>
              </a:lnSpc>
              <a:spcAft>
                <a:spcPts val="800"/>
              </a:spcAft>
              <a:buNone/>
            </a:pPr>
            <a:r>
              <a:rPr lang="en-ZA" sz="1800" b="1" kern="1200" dirty="0" smtClean="0">
                <a:solidFill>
                  <a:srgbClr val="000000"/>
                </a:solidFill>
                <a:latin typeface="Arial" panose="020B0604020202020204" pitchFamily="34" charset="0"/>
                <a:ea typeface="ＭＳ Ｐゴシック" panose="020B0600070205080204" pitchFamily="34" charset="-128"/>
                <a:cs typeface="Arial" panose="020B0604020202020204" pitchFamily="34" charset="0"/>
              </a:rPr>
              <a:t>3.2.2 Infrastructure</a:t>
            </a:r>
            <a:endParaRPr lang="en-ZA" sz="1800" b="1" kern="1200" dirty="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a:p>
            <a:pPr marL="6350" indent="-6350" algn="just">
              <a:lnSpc>
                <a:spcPct val="104000"/>
              </a:lnSpc>
              <a:spcAft>
                <a:spcPts val="20"/>
              </a:spcAft>
            </a:pPr>
            <a:r>
              <a:rPr lang="en-ZA" sz="1800" dirty="0" smtClean="0">
                <a:solidFill>
                  <a:srgbClr val="000000"/>
                </a:solidFill>
                <a:effectLst/>
                <a:latin typeface="Arial" panose="020B0604020202020204" pitchFamily="34" charset="0"/>
                <a:ea typeface="Calibri" panose="020F0502020204030204" pitchFamily="34" charset="0"/>
                <a:cs typeface="Arial" panose="020B0604020202020204" pitchFamily="34" charset="0"/>
              </a:rPr>
              <a:t>In </a:t>
            </a:r>
            <a:r>
              <a:rPr lang="en-ZA"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2020/21, the DLCA extended the web and </a:t>
            </a:r>
            <a:r>
              <a:rPr lang="en-ZA" sz="18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sms</a:t>
            </a:r>
            <a:r>
              <a:rPr lang="en-ZA"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enquiry services to the </a:t>
            </a:r>
            <a:r>
              <a:rPr lang="en-ZA" sz="18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PrDP</a:t>
            </a:r>
            <a:r>
              <a:rPr lang="en-ZA"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functionality. Applicants can </a:t>
            </a:r>
            <a:r>
              <a:rPr lang="en-ZA" sz="18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sms</a:t>
            </a:r>
            <a:r>
              <a:rPr lang="en-ZA"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their ID number to </a:t>
            </a:r>
            <a:r>
              <a:rPr lang="en-ZA" sz="1800" dirty="0">
                <a:effectLst/>
                <a:latin typeface="Arial" panose="020B0604020202020204" pitchFamily="34" charset="0"/>
                <a:ea typeface="Calibri" panose="020F0502020204030204" pitchFamily="34" charset="0"/>
                <a:cs typeface="Arial" panose="020B0604020202020204" pitchFamily="34" charset="0"/>
              </a:rPr>
              <a:t>44215</a:t>
            </a:r>
            <a:r>
              <a:rPr lang="en-ZA"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and receive a response regarding the status of their </a:t>
            </a:r>
            <a:r>
              <a:rPr lang="en-ZA" sz="18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PrDP</a:t>
            </a:r>
            <a:r>
              <a:rPr lang="en-ZA"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criminal record check or go to the Department of Transport website to perform the same enquiry. </a:t>
            </a:r>
            <a:endParaRPr lang="en-ZA" sz="18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p>
            <a:pPr marL="6350" indent="-6350" algn="just">
              <a:lnSpc>
                <a:spcPct val="104000"/>
              </a:lnSpc>
              <a:spcAft>
                <a:spcPts val="20"/>
              </a:spcAft>
            </a:pPr>
            <a:endParaRPr lang="en-ZA" sz="18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p>
            <a:pPr marL="6350" indent="-6350" algn="just">
              <a:lnSpc>
                <a:spcPct val="104000"/>
              </a:lnSpc>
              <a:spcAft>
                <a:spcPts val="20"/>
              </a:spcAft>
            </a:pPr>
            <a:r>
              <a:rPr lang="en-ZA"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The piloting of the mobile bus was concluded in August 2020 and it was deemed successful. The pilot has led to the Gauteng Department of Roads &amp; Transport adopting the model for the 4 electric buses to be used to address any driving licence backlog experienced during COVID-19 lockdown restrictions. </a:t>
            </a:r>
            <a:endParaRPr lang="en-ZA" sz="18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p>
            <a:pPr marL="6350" indent="-6350" algn="just">
              <a:lnSpc>
                <a:spcPct val="104000"/>
              </a:lnSpc>
              <a:spcAft>
                <a:spcPts val="20"/>
              </a:spcAft>
            </a:pPr>
            <a:endParaRPr lang="en-ZA" sz="18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p>
            <a:pPr marL="6350" indent="-6350" algn="just">
              <a:lnSpc>
                <a:spcPct val="104000"/>
              </a:lnSpc>
              <a:spcAft>
                <a:spcPts val="20"/>
              </a:spcAft>
            </a:pPr>
            <a:r>
              <a:rPr lang="en-ZA"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The Digital strategy involves the adoption of digital technologies in order to position the DLCA as an agile, innovative and service orientated organisation. The digital strategy will be implemented in 2 phases namely (1) Digital Enablement and (2) Digital Transformation. </a:t>
            </a:r>
            <a:endParaRPr lang="en-ZA" sz="18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p:txBody>
      </p:sp>
      <p:sp>
        <p:nvSpPr>
          <p:cNvPr id="4" name="Slide Number Placeholder 3"/>
          <p:cNvSpPr>
            <a:spLocks noGrp="1"/>
          </p:cNvSpPr>
          <p:nvPr>
            <p:ph type="sldNum" sz="quarter" idx="12"/>
          </p:nvPr>
        </p:nvSpPr>
        <p:spPr/>
        <p:txBody>
          <a:bodyPr/>
          <a:lstStyle/>
          <a:p>
            <a:pPr>
              <a:defRPr/>
            </a:pPr>
            <a:fld id="{E41CC7C3-C5F4-4A64-A561-2FBF0EB3B565}" type="slidenum">
              <a:rPr lang="en-GB" altLang="en-US" smtClean="0">
                <a:solidFill>
                  <a:srgbClr val="000000"/>
                </a:solidFill>
              </a:rPr>
              <a:pPr>
                <a:defRPr/>
              </a:pPr>
              <a:t>10</a:t>
            </a:fld>
            <a:endParaRPr lang="en-GB" altLang="en-US">
              <a:solidFill>
                <a:srgbClr val="000000"/>
              </a:solidFill>
            </a:endParaRPr>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986587" y="0"/>
            <a:ext cx="2157413" cy="7747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93549565"/>
      </p:ext>
    </p:extLst>
  </p:cSld>
  <p:clrMapOvr>
    <a:masterClrMapping/>
  </p:clrMapOvr>
  <p:transition spd="med">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1DFF6CA-C366-450F-8842-B85DF8CE2F38}"/>
              </a:ext>
            </a:extLst>
          </p:cNvPr>
          <p:cNvSpPr>
            <a:spLocks noGrp="1"/>
          </p:cNvSpPr>
          <p:nvPr>
            <p:ph type="title"/>
          </p:nvPr>
        </p:nvSpPr>
        <p:spPr/>
        <p:txBody>
          <a:bodyPr/>
          <a:lstStyle/>
          <a:p>
            <a:r>
              <a:rPr kumimoji="0" lang="en-ZA" sz="2400" b="1" i="0" u="none" strike="noStrike" kern="1200" cap="none" spc="0" normalizeH="0" baseline="0" noProof="0" dirty="0" smtClean="0">
                <a:ln>
                  <a:noFill/>
                </a:ln>
                <a:solidFill>
                  <a:srgbClr val="000000"/>
                </a:solidFill>
                <a:effectLst/>
                <a:uLnTx/>
                <a:uFillTx/>
                <a:latin typeface="Arial" panose="020B0604020202020204" pitchFamily="34" charset="0"/>
                <a:ea typeface="ＭＳ Ｐゴシック" panose="020B0600070205080204" pitchFamily="34" charset="-128"/>
                <a:cs typeface="Arial" panose="020B0604020202020204" pitchFamily="34" charset="0"/>
              </a:rPr>
              <a:t>3.2.2 Infrastructure </a:t>
            </a:r>
            <a:r>
              <a:rPr kumimoji="0" lang="en-ZA" sz="2400" b="1" i="1" u="none" strike="noStrike" kern="1200" cap="none" spc="0" normalizeH="0" baseline="0" noProof="0" dirty="0" err="1">
                <a:ln>
                  <a:noFill/>
                </a:ln>
                <a:solidFill>
                  <a:srgbClr val="000000"/>
                </a:solidFill>
                <a:effectLst/>
                <a:uLnTx/>
                <a:uFillTx/>
                <a:latin typeface="Arial" panose="020B0604020202020204" pitchFamily="34" charset="0"/>
                <a:ea typeface="ＭＳ Ｐゴシック" panose="020B0600070205080204" pitchFamily="34" charset="-128"/>
                <a:cs typeface="Arial" panose="020B0604020202020204" pitchFamily="34" charset="0"/>
              </a:rPr>
              <a:t>cont</a:t>
            </a:r>
            <a:endParaRPr lang="en-ZA" i="1" dirty="0"/>
          </a:p>
        </p:txBody>
      </p:sp>
      <p:sp>
        <p:nvSpPr>
          <p:cNvPr id="3" name="Content Placeholder 2">
            <a:extLst>
              <a:ext uri="{FF2B5EF4-FFF2-40B4-BE49-F238E27FC236}">
                <a16:creationId xmlns:a16="http://schemas.microsoft.com/office/drawing/2014/main" xmlns="" id="{7D5D2AEB-E920-44C5-85B7-765C85EAAA48}"/>
              </a:ext>
            </a:extLst>
          </p:cNvPr>
          <p:cNvSpPr>
            <a:spLocks noGrp="1"/>
          </p:cNvSpPr>
          <p:nvPr>
            <p:ph idx="1"/>
          </p:nvPr>
        </p:nvSpPr>
        <p:spPr>
          <a:xfrm>
            <a:off x="152400" y="1524000"/>
            <a:ext cx="8915400" cy="5029200"/>
          </a:xfrm>
        </p:spPr>
        <p:txBody>
          <a:bodyPr/>
          <a:lstStyle/>
          <a:p>
            <a:pPr>
              <a:buFont typeface="Wingdings" panose="05000000000000000000" pitchFamily="2" charset="2"/>
              <a:buChar char="v"/>
            </a:pPr>
            <a:r>
              <a:rPr lang="en-ZA" sz="18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Digital Enablement - Smart enrolment</a:t>
            </a:r>
            <a:endParaRPr lang="en-ZA" sz="18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p>
            <a:r>
              <a:rPr lang="en-ZA" sz="1800" dirty="0">
                <a:effectLst/>
                <a:latin typeface="Arial" panose="020B0604020202020204" pitchFamily="34" charset="0"/>
                <a:ea typeface="Calibri" panose="020F0502020204030204" pitchFamily="34" charset="0"/>
              </a:rPr>
              <a:t>The digital enablement strategy involves addition of a digital layer to existing </a:t>
            </a:r>
            <a:r>
              <a:rPr lang="en-US" sz="1800" dirty="0">
                <a:effectLst/>
                <a:latin typeface="Arial" panose="020B0604020202020204" pitchFamily="34" charset="0"/>
                <a:ea typeface="Calibri" panose="020F0502020204030204" pitchFamily="34" charset="0"/>
              </a:rPr>
              <a:t>business touchpoints to drive efficiencies and improve experiences.</a:t>
            </a:r>
          </a:p>
          <a:p>
            <a:r>
              <a:rPr lang="en-US" sz="1800" dirty="0">
                <a:effectLst/>
                <a:latin typeface="Arial" panose="020B0604020202020204" pitchFamily="34" charset="0"/>
                <a:ea typeface="Calibri" panose="020F0502020204030204" pitchFamily="34" charset="0"/>
              </a:rPr>
              <a:t>Dubbed Smart Enrolment, the project objective is to use digital technology to allow for the collection of enrolment data through multiple channels.</a:t>
            </a:r>
          </a:p>
          <a:p>
            <a:r>
              <a:rPr lang="en-US" sz="1800" dirty="0">
                <a:effectLst/>
                <a:latin typeface="Arial" panose="020B0604020202020204" pitchFamily="34" charset="0"/>
                <a:ea typeface="Calibri" panose="020F0502020204030204" pitchFamily="34" charset="0"/>
              </a:rPr>
              <a:t>Smart enrolment coincides with the end of the live enrolment unit contract and creating opportunity to introduce alternative instruments to facilitate the collection of enrolment data.</a:t>
            </a:r>
          </a:p>
          <a:p>
            <a:pPr>
              <a:buFont typeface="Wingdings" panose="05000000000000000000" pitchFamily="2" charset="2"/>
              <a:buChar char="v"/>
            </a:pPr>
            <a:r>
              <a:rPr lang="en-ZA" sz="18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Digital Transformation</a:t>
            </a:r>
            <a:r>
              <a:rPr lang="en-ZA"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 </a:t>
            </a:r>
            <a:r>
              <a:rPr lang="en-ZA" sz="18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new driving licence card</a:t>
            </a:r>
          </a:p>
          <a:p>
            <a:pPr>
              <a:buFont typeface="Arial" panose="020B0604020202020204" pitchFamily="34" charset="0"/>
              <a:buChar char="•"/>
            </a:pPr>
            <a:r>
              <a:rPr lang="en-US" sz="1800" dirty="0">
                <a:effectLst/>
                <a:latin typeface="Arial" panose="020B0604020202020204" pitchFamily="34" charset="0"/>
                <a:ea typeface="Calibri" panose="020F0502020204030204" pitchFamily="34" charset="0"/>
              </a:rPr>
              <a:t>The introduction of the new driving </a:t>
            </a:r>
            <a:r>
              <a:rPr lang="en-US" sz="1800" dirty="0" err="1">
                <a:effectLst/>
                <a:latin typeface="Arial" panose="020B0604020202020204" pitchFamily="34" charset="0"/>
                <a:ea typeface="Calibri" panose="020F0502020204030204" pitchFamily="34" charset="0"/>
              </a:rPr>
              <a:t>licence</a:t>
            </a:r>
            <a:r>
              <a:rPr lang="en-US" sz="1800" dirty="0">
                <a:effectLst/>
                <a:latin typeface="Arial" panose="020B0604020202020204" pitchFamily="34" charset="0"/>
                <a:ea typeface="Calibri" panose="020F0502020204030204" pitchFamily="34" charset="0"/>
              </a:rPr>
              <a:t> involves a new design of the driving </a:t>
            </a:r>
            <a:r>
              <a:rPr lang="en-US" sz="1800" dirty="0" err="1">
                <a:effectLst/>
                <a:latin typeface="Arial" panose="020B0604020202020204" pitchFamily="34" charset="0"/>
                <a:ea typeface="Calibri" panose="020F0502020204030204" pitchFamily="34" charset="0"/>
              </a:rPr>
              <a:t>licence</a:t>
            </a:r>
            <a:r>
              <a:rPr lang="en-US" sz="1800" dirty="0">
                <a:effectLst/>
                <a:latin typeface="Arial" panose="020B0604020202020204" pitchFamily="34" charset="0"/>
                <a:ea typeface="Calibri" panose="020F0502020204030204" pitchFamily="34" charset="0"/>
              </a:rPr>
              <a:t> card and the re-engineering of processes to allow for agility and focusing on delivering services efficiently and quickly</a:t>
            </a:r>
          </a:p>
          <a:p>
            <a:endParaRPr lang="en-ZA" sz="1800" dirty="0"/>
          </a:p>
        </p:txBody>
      </p:sp>
      <p:sp>
        <p:nvSpPr>
          <p:cNvPr id="4" name="Slide Number Placeholder 3">
            <a:extLst>
              <a:ext uri="{FF2B5EF4-FFF2-40B4-BE49-F238E27FC236}">
                <a16:creationId xmlns:a16="http://schemas.microsoft.com/office/drawing/2014/main" xmlns="" id="{ACEF7B12-2C15-4E7C-8BAB-4162F194A51E}"/>
              </a:ext>
            </a:extLst>
          </p:cNvPr>
          <p:cNvSpPr>
            <a:spLocks noGrp="1"/>
          </p:cNvSpPr>
          <p:nvPr>
            <p:ph type="sldNum" sz="quarter" idx="12"/>
          </p:nvPr>
        </p:nvSpPr>
        <p:spPr/>
        <p:txBody>
          <a:bodyPr/>
          <a:lstStyle/>
          <a:p>
            <a:pPr>
              <a:defRPr/>
            </a:pPr>
            <a:fld id="{E41CC7C3-C5F4-4A64-A561-2FBF0EB3B565}" type="slidenum">
              <a:rPr lang="en-GB" altLang="en-US" smtClean="0">
                <a:solidFill>
                  <a:srgbClr val="000000"/>
                </a:solidFill>
              </a:rPr>
              <a:pPr>
                <a:defRPr/>
              </a:pPr>
              <a:t>11</a:t>
            </a:fld>
            <a:endParaRPr lang="en-GB" altLang="en-US">
              <a:solidFill>
                <a:srgbClr val="000000"/>
              </a:solidFill>
            </a:endParaRPr>
          </a:p>
        </p:txBody>
      </p:sp>
      <p:pic>
        <p:nvPicPr>
          <p:cNvPr id="5" name="Picture 2">
            <a:extLst>
              <a:ext uri="{FF2B5EF4-FFF2-40B4-BE49-F238E27FC236}">
                <a16:creationId xmlns:a16="http://schemas.microsoft.com/office/drawing/2014/main" xmlns="" id="{874F533E-BB01-4B3F-BD08-9C25BAFE579F}"/>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986587" y="0"/>
            <a:ext cx="2157413" cy="7747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82089257"/>
      </p:ext>
    </p:extLst>
  </p:cSld>
  <p:clrMapOvr>
    <a:masterClrMapping/>
  </p:clrMapOvr>
  <p:transition spd="med">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76934D3-3DB7-4012-9205-E83F242CD395}"/>
              </a:ext>
            </a:extLst>
          </p:cNvPr>
          <p:cNvSpPr>
            <a:spLocks noGrp="1"/>
          </p:cNvSpPr>
          <p:nvPr>
            <p:ph type="title"/>
          </p:nvPr>
        </p:nvSpPr>
        <p:spPr/>
        <p:txBody>
          <a:bodyPr/>
          <a:lstStyle/>
          <a:p>
            <a:r>
              <a:rPr kumimoji="0" lang="en-ZA" sz="2400" b="1" i="0" u="none" strike="noStrike" kern="1200" cap="none" spc="0" normalizeH="0" baseline="0" noProof="0" dirty="0" smtClean="0">
                <a:ln>
                  <a:noFill/>
                </a:ln>
                <a:solidFill>
                  <a:srgbClr val="000000"/>
                </a:solidFill>
                <a:effectLst/>
                <a:uLnTx/>
                <a:uFillTx/>
                <a:latin typeface="Arial" panose="020B0604020202020204" pitchFamily="34" charset="0"/>
                <a:ea typeface="ＭＳ Ｐゴシック" panose="020B0600070205080204" pitchFamily="34" charset="-128"/>
                <a:cs typeface="Arial" panose="020B0604020202020204" pitchFamily="34" charset="0"/>
              </a:rPr>
              <a:t>3.2.2 Infrastructure </a:t>
            </a:r>
            <a:r>
              <a:rPr kumimoji="0" lang="en-ZA" sz="2400" b="1" i="1" u="none" strike="noStrike" kern="1200" cap="none" spc="0" normalizeH="0" baseline="0" noProof="0" dirty="0" err="1">
                <a:ln>
                  <a:noFill/>
                </a:ln>
                <a:solidFill>
                  <a:srgbClr val="000000"/>
                </a:solidFill>
                <a:effectLst/>
                <a:uLnTx/>
                <a:uFillTx/>
                <a:latin typeface="Arial" panose="020B0604020202020204" pitchFamily="34" charset="0"/>
                <a:ea typeface="ＭＳ Ｐゴシック" panose="020B0600070205080204" pitchFamily="34" charset="-128"/>
                <a:cs typeface="Arial" panose="020B0604020202020204" pitchFamily="34" charset="0"/>
              </a:rPr>
              <a:t>cont</a:t>
            </a:r>
            <a:endParaRPr lang="en-ZA" dirty="0"/>
          </a:p>
        </p:txBody>
      </p:sp>
      <p:sp>
        <p:nvSpPr>
          <p:cNvPr id="3" name="Content Placeholder 2">
            <a:extLst>
              <a:ext uri="{FF2B5EF4-FFF2-40B4-BE49-F238E27FC236}">
                <a16:creationId xmlns:a16="http://schemas.microsoft.com/office/drawing/2014/main" xmlns="" id="{27D90E33-8C9B-4431-8300-896DD236275F}"/>
              </a:ext>
            </a:extLst>
          </p:cNvPr>
          <p:cNvSpPr>
            <a:spLocks noGrp="1"/>
          </p:cNvSpPr>
          <p:nvPr>
            <p:ph idx="1"/>
          </p:nvPr>
        </p:nvSpPr>
        <p:spPr/>
        <p:txBody>
          <a:bodyPr/>
          <a:lstStyle/>
          <a:p>
            <a:pPr marL="342900" marR="0" lvl="0" indent="-34290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sz="1800" b="0" i="0" u="none" strike="noStrike" kern="0" cap="none" spc="0" normalizeH="0" baseline="0" noProof="0" dirty="0">
                <a:ln>
                  <a:noFill/>
                </a:ln>
                <a:solidFill>
                  <a:srgbClr val="000000"/>
                </a:solidFill>
                <a:effectLst/>
                <a:uLnTx/>
                <a:uFillTx/>
                <a:latin typeface="Arial" panose="020B0604020202020204" pitchFamily="34" charset="0"/>
                <a:ea typeface="Calibri" panose="020F0502020204030204" pitchFamily="34" charset="0"/>
              </a:rPr>
              <a:t>The project will allow for the adoption of digital technologies such as block-chain and other related technologies which will form the platform for an integration transport system as indicated below</a:t>
            </a:r>
            <a:endParaRPr kumimoji="0" lang="en-ZA" sz="1800" b="0" i="0" u="none" strike="noStrike" kern="0" cap="none" spc="0" normalizeH="0" baseline="0" noProof="0" dirty="0">
              <a:ln>
                <a:noFill/>
              </a:ln>
              <a:solidFill>
                <a:srgbClr val="000000"/>
              </a:solidFill>
              <a:effectLst/>
              <a:uLnTx/>
              <a:uFillTx/>
              <a:latin typeface="Arial" panose="020B0604020202020204" pitchFamily="34" charset="0"/>
              <a:ea typeface="Century Gothic" panose="020B0502020202020204" pitchFamily="34" charset="0"/>
              <a:cs typeface="Century Gothic" panose="020B0502020202020204" pitchFamily="34" charset="0"/>
            </a:endParaRPr>
          </a:p>
          <a:p>
            <a:endParaRPr lang="en-ZA" dirty="0"/>
          </a:p>
        </p:txBody>
      </p:sp>
      <p:sp>
        <p:nvSpPr>
          <p:cNvPr id="4" name="Slide Number Placeholder 3">
            <a:extLst>
              <a:ext uri="{FF2B5EF4-FFF2-40B4-BE49-F238E27FC236}">
                <a16:creationId xmlns:a16="http://schemas.microsoft.com/office/drawing/2014/main" xmlns="" id="{DA57500E-219F-4DA9-B5A8-5C8CFDA36F49}"/>
              </a:ext>
            </a:extLst>
          </p:cNvPr>
          <p:cNvSpPr>
            <a:spLocks noGrp="1"/>
          </p:cNvSpPr>
          <p:nvPr>
            <p:ph type="sldNum" sz="quarter" idx="12"/>
          </p:nvPr>
        </p:nvSpPr>
        <p:spPr/>
        <p:txBody>
          <a:bodyPr/>
          <a:lstStyle/>
          <a:p>
            <a:pPr>
              <a:defRPr/>
            </a:pPr>
            <a:fld id="{E41CC7C3-C5F4-4A64-A561-2FBF0EB3B565}" type="slidenum">
              <a:rPr lang="en-GB" altLang="en-US" smtClean="0">
                <a:solidFill>
                  <a:srgbClr val="000000"/>
                </a:solidFill>
              </a:rPr>
              <a:pPr>
                <a:defRPr/>
              </a:pPr>
              <a:t>12</a:t>
            </a:fld>
            <a:endParaRPr lang="en-GB" altLang="en-US">
              <a:solidFill>
                <a:srgbClr val="000000"/>
              </a:solidFill>
            </a:endParaRPr>
          </a:p>
        </p:txBody>
      </p:sp>
      <p:pic>
        <p:nvPicPr>
          <p:cNvPr id="6" name="Picture 5">
            <a:extLst>
              <a:ext uri="{FF2B5EF4-FFF2-40B4-BE49-F238E27FC236}">
                <a16:creationId xmlns:a16="http://schemas.microsoft.com/office/drawing/2014/main" xmlns="" id="{364D1976-6E03-42A9-9A5D-12DDAE4D38CE}"/>
              </a:ext>
            </a:extLst>
          </p:cNvPr>
          <p:cNvPicPr/>
          <p:nvPr/>
        </p:nvPicPr>
        <p:blipFill>
          <a:blip r:embed="rId2" cstate="print">
            <a:extLst>
              <a:ext uri="{28A0092B-C50C-407E-A947-70E740481C1C}">
                <a14:useLocalDpi xmlns:a14="http://schemas.microsoft.com/office/drawing/2010/main" xmlns="" val="0"/>
              </a:ext>
            </a:extLst>
          </a:blip>
          <a:stretch>
            <a:fillRect/>
          </a:stretch>
        </p:blipFill>
        <p:spPr>
          <a:xfrm>
            <a:off x="1524000" y="3021330"/>
            <a:ext cx="5731510" cy="2034540"/>
          </a:xfrm>
          <a:prstGeom prst="rect">
            <a:avLst/>
          </a:prstGeom>
        </p:spPr>
      </p:pic>
      <p:pic>
        <p:nvPicPr>
          <p:cNvPr id="7" name="Picture 2">
            <a:extLst>
              <a:ext uri="{FF2B5EF4-FFF2-40B4-BE49-F238E27FC236}">
                <a16:creationId xmlns:a16="http://schemas.microsoft.com/office/drawing/2014/main" xmlns="" id="{874F533E-BB01-4B3F-BD08-9C25BAFE579F}"/>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986587" y="0"/>
            <a:ext cx="2157413" cy="7747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96330979"/>
      </p:ext>
    </p:extLst>
  </p:cSld>
  <p:clrMapOvr>
    <a:masterClrMapping/>
  </p:clrMapOvr>
  <p:transition spd="med">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6350" indent="-6350">
              <a:lnSpc>
                <a:spcPct val="104000"/>
              </a:lnSpc>
              <a:spcAft>
                <a:spcPts val="20"/>
              </a:spcAft>
            </a:pPr>
            <a:r>
              <a:rPr lang="en-ZA" sz="4800" dirty="0">
                <a:latin typeface="Cambria" panose="02040503050406030204" pitchFamily="18" charset="0"/>
                <a:ea typeface="MS Mincho"/>
                <a:cs typeface="Times New Roman" panose="02020603050405020304" pitchFamily="18" charset="0"/>
              </a:rPr>
              <a:t/>
            </a:r>
            <a:br>
              <a:rPr lang="en-ZA" sz="4800" dirty="0">
                <a:latin typeface="Cambria" panose="02040503050406030204" pitchFamily="18" charset="0"/>
                <a:ea typeface="MS Mincho"/>
                <a:cs typeface="Times New Roman" panose="02020603050405020304" pitchFamily="18" charset="0"/>
              </a:rPr>
            </a:br>
            <a:endParaRPr lang="en-ZA" dirty="0"/>
          </a:p>
        </p:txBody>
      </p:sp>
      <p:sp>
        <p:nvSpPr>
          <p:cNvPr id="3" name="Content Placeholder 2"/>
          <p:cNvSpPr>
            <a:spLocks noGrp="1"/>
          </p:cNvSpPr>
          <p:nvPr>
            <p:ph idx="1"/>
          </p:nvPr>
        </p:nvSpPr>
        <p:spPr>
          <a:xfrm>
            <a:off x="228600" y="1219200"/>
            <a:ext cx="8763000" cy="5105400"/>
          </a:xfrm>
        </p:spPr>
        <p:txBody>
          <a:bodyPr/>
          <a:lstStyle/>
          <a:p>
            <a:pPr marL="0" indent="0" algn="just">
              <a:lnSpc>
                <a:spcPct val="107000"/>
              </a:lnSpc>
              <a:spcAft>
                <a:spcPts val="800"/>
              </a:spcAft>
              <a:buNone/>
            </a:pPr>
            <a:r>
              <a:rPr lang="en-ZA" sz="1800" b="1" kern="1200" dirty="0" smtClean="0">
                <a:solidFill>
                  <a:srgbClr val="000000"/>
                </a:solidFill>
                <a:latin typeface="Arial" panose="020B0604020202020204" pitchFamily="34" charset="0"/>
                <a:ea typeface="ＭＳ Ｐゴシック" panose="020B0600070205080204" pitchFamily="34" charset="-128"/>
                <a:cs typeface="Arial" panose="020B0604020202020204" pitchFamily="34" charset="0"/>
              </a:rPr>
              <a:t>3.2.3 DLCA </a:t>
            </a:r>
            <a:r>
              <a:rPr lang="en-ZA" sz="1800" b="1" kern="12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Risk Statement</a:t>
            </a:r>
          </a:p>
          <a:p>
            <a:pPr algn="just">
              <a:lnSpc>
                <a:spcPct val="104000"/>
              </a:lnSpc>
              <a:spcAft>
                <a:spcPts val="20"/>
              </a:spcAft>
            </a:pPr>
            <a:r>
              <a:rPr lang="en-ZA" sz="1800" dirty="0" smtClean="0">
                <a:solidFill>
                  <a:srgbClr val="000000"/>
                </a:solidFill>
                <a:latin typeface="Arial" pitchFamily="34" charset="0"/>
                <a:cs typeface="Arial" pitchFamily="34" charset="0"/>
              </a:rPr>
              <a:t>The </a:t>
            </a:r>
            <a:r>
              <a:rPr lang="en-ZA" sz="1800" dirty="0">
                <a:solidFill>
                  <a:srgbClr val="000000"/>
                </a:solidFill>
                <a:latin typeface="Arial" pitchFamily="34" charset="0"/>
                <a:cs typeface="Arial" pitchFamily="34" charset="0"/>
              </a:rPr>
              <a:t>realisation of our strategic plan depends on the Entity being able to take calculated risks in a way that does not jeopardise the direct interests of stakeholders</a:t>
            </a:r>
            <a:r>
              <a:rPr lang="en-ZA" sz="1800" dirty="0" smtClean="0">
                <a:solidFill>
                  <a:srgbClr val="000000"/>
                </a:solidFill>
                <a:latin typeface="Arial" pitchFamily="34" charset="0"/>
                <a:cs typeface="Arial" pitchFamily="34" charset="0"/>
              </a:rPr>
              <a:t>.</a:t>
            </a:r>
            <a:endParaRPr lang="en-ZA" sz="1800" dirty="0">
              <a:solidFill>
                <a:srgbClr val="000000"/>
              </a:solidFill>
              <a:latin typeface="Arial" pitchFamily="34" charset="0"/>
              <a:cs typeface="Arial" pitchFamily="34" charset="0"/>
            </a:endParaRPr>
          </a:p>
          <a:p>
            <a:pPr algn="just">
              <a:lnSpc>
                <a:spcPct val="104000"/>
              </a:lnSpc>
              <a:spcAft>
                <a:spcPts val="20"/>
              </a:spcAft>
            </a:pPr>
            <a:r>
              <a:rPr lang="en-ZA" sz="1800" dirty="0">
                <a:solidFill>
                  <a:srgbClr val="000000"/>
                </a:solidFill>
                <a:latin typeface="Arial" pitchFamily="34" charset="0"/>
                <a:cs typeface="Arial" pitchFamily="34" charset="0"/>
              </a:rPr>
              <a:t> DLCA personnel subscribe to the fundamental principles that all resources will be applied economically to ensure:</a:t>
            </a:r>
          </a:p>
          <a:p>
            <a:pPr marL="457200" lvl="1" indent="-457200" algn="just">
              <a:lnSpc>
                <a:spcPct val="104000"/>
              </a:lnSpc>
              <a:spcAft>
                <a:spcPts val="20"/>
              </a:spcAft>
              <a:buFont typeface="+mj-lt"/>
              <a:buAutoNum type="alphaLcPeriod"/>
            </a:pPr>
            <a:r>
              <a:rPr lang="en-ZA" sz="1800" dirty="0">
                <a:solidFill>
                  <a:srgbClr val="000000"/>
                </a:solidFill>
                <a:latin typeface="Arial" pitchFamily="34" charset="0"/>
                <a:cs typeface="Arial" pitchFamily="34" charset="0"/>
              </a:rPr>
              <a:t>The highest standards of service delivery;</a:t>
            </a:r>
          </a:p>
          <a:p>
            <a:pPr marL="457200" lvl="1" indent="-457200" algn="just">
              <a:lnSpc>
                <a:spcPct val="104000"/>
              </a:lnSpc>
              <a:spcAft>
                <a:spcPts val="20"/>
              </a:spcAft>
              <a:buFont typeface="+mj-lt"/>
              <a:buAutoNum type="alphaLcPeriod"/>
            </a:pPr>
            <a:r>
              <a:rPr lang="en-ZA" sz="1800" dirty="0">
                <a:solidFill>
                  <a:srgbClr val="000000"/>
                </a:solidFill>
                <a:latin typeface="Arial" pitchFamily="34" charset="0"/>
                <a:cs typeface="Arial" pitchFamily="34" charset="0"/>
              </a:rPr>
              <a:t>A management system containing the appropriate elements aimed at minimizing risks and costs in the interest of all stakeholders;</a:t>
            </a:r>
          </a:p>
          <a:p>
            <a:pPr marL="457200" lvl="1" indent="-457200" algn="just">
              <a:lnSpc>
                <a:spcPct val="104000"/>
              </a:lnSpc>
              <a:spcAft>
                <a:spcPts val="20"/>
              </a:spcAft>
              <a:buFont typeface="+mj-lt"/>
              <a:buAutoNum type="alphaLcPeriod"/>
              <a:tabLst>
                <a:tab pos="450215" algn="l"/>
              </a:tabLst>
            </a:pPr>
            <a:r>
              <a:rPr lang="en-ZA" sz="1800" dirty="0">
                <a:solidFill>
                  <a:srgbClr val="000000"/>
                </a:solidFill>
                <a:latin typeface="Arial" pitchFamily="34" charset="0"/>
                <a:cs typeface="Arial" pitchFamily="34" charset="0"/>
              </a:rPr>
              <a:t>Education and training of all officials to ensure continuous improvement in knowledge, skills and capabilities which facilitate consistent conformance to the stakeholders expectations; and</a:t>
            </a:r>
          </a:p>
          <a:p>
            <a:pPr marL="457200" lvl="1" indent="-457200" algn="just">
              <a:lnSpc>
                <a:spcPct val="104000"/>
              </a:lnSpc>
              <a:spcAft>
                <a:spcPts val="20"/>
              </a:spcAft>
              <a:buFont typeface="+mj-lt"/>
              <a:buAutoNum type="alphaLcPeriod"/>
            </a:pPr>
            <a:r>
              <a:rPr lang="en-ZA" sz="1800" dirty="0">
                <a:solidFill>
                  <a:srgbClr val="000000"/>
                </a:solidFill>
                <a:latin typeface="Arial" pitchFamily="34" charset="0"/>
                <a:cs typeface="Arial" pitchFamily="34" charset="0"/>
              </a:rPr>
              <a:t>Maintaining an environment, which promotes the right attitude and sensitivity towards internal and external stakeholder satisfaction.</a:t>
            </a:r>
            <a:r>
              <a:rPr lang="en-ZA" sz="1800" dirty="0">
                <a:latin typeface="Arial" panose="020B0604020202020204" pitchFamily="34" charset="0"/>
                <a:ea typeface="Calibri" panose="020F0502020204030204" pitchFamily="34" charset="0"/>
                <a:cs typeface="Times New Roman" panose="02020603050405020304" pitchFamily="18" charset="0"/>
              </a:rPr>
              <a:t> </a:t>
            </a:r>
            <a:endParaRPr lang="en-ZA" sz="1800" dirty="0">
              <a:latin typeface="Cambria" panose="02040503050406030204" pitchFamily="18" charset="0"/>
              <a:ea typeface="MS Mincho"/>
              <a:cs typeface="Times New Roman" panose="02020603050405020304" pitchFamily="18" charset="0"/>
            </a:endParaRPr>
          </a:p>
          <a:p>
            <a:pPr marL="186690" indent="0" algn="just">
              <a:spcAft>
                <a:spcPts val="0"/>
              </a:spcAft>
              <a:buNone/>
            </a:pPr>
            <a:r>
              <a:rPr lang="en-ZA" dirty="0">
                <a:latin typeface="Arial" panose="020B0604020202020204" pitchFamily="34" charset="0"/>
                <a:ea typeface="Calibri" panose="020F0502020204030204" pitchFamily="34" charset="0"/>
                <a:cs typeface="Times New Roman" panose="02020603050405020304" pitchFamily="18" charset="0"/>
              </a:rPr>
              <a:t> </a:t>
            </a:r>
            <a:endParaRPr lang="en-ZA" sz="3600" dirty="0">
              <a:latin typeface="Cambria" panose="02040503050406030204" pitchFamily="18" charset="0"/>
              <a:ea typeface="MS Mincho"/>
              <a:cs typeface="Times New Roman" panose="02020603050405020304" pitchFamily="18" charset="0"/>
            </a:endParaRPr>
          </a:p>
          <a:p>
            <a:endParaRPr lang="en-ZA" dirty="0"/>
          </a:p>
        </p:txBody>
      </p:sp>
      <p:sp>
        <p:nvSpPr>
          <p:cNvPr id="4" name="Slide Number Placeholder 3"/>
          <p:cNvSpPr>
            <a:spLocks noGrp="1"/>
          </p:cNvSpPr>
          <p:nvPr>
            <p:ph type="sldNum" sz="quarter" idx="12"/>
          </p:nvPr>
        </p:nvSpPr>
        <p:spPr/>
        <p:txBody>
          <a:bodyPr/>
          <a:lstStyle/>
          <a:p>
            <a:pPr>
              <a:defRPr/>
            </a:pPr>
            <a:fld id="{E41CC7C3-C5F4-4A64-A561-2FBF0EB3B565}" type="slidenum">
              <a:rPr lang="en-GB" altLang="en-US" smtClean="0">
                <a:solidFill>
                  <a:srgbClr val="000000"/>
                </a:solidFill>
              </a:rPr>
              <a:pPr>
                <a:defRPr/>
              </a:pPr>
              <a:t>13</a:t>
            </a:fld>
            <a:endParaRPr lang="en-GB" altLang="en-US">
              <a:solidFill>
                <a:srgbClr val="000000"/>
              </a:solidFill>
            </a:endParaRPr>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979660" y="-24653"/>
            <a:ext cx="2157413" cy="7747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728010737"/>
      </p:ext>
    </p:extLst>
  </p:cSld>
  <p:clrMapOvr>
    <a:masterClrMapping/>
  </p:clrMapOvr>
  <p:transition spd="med">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E41CC7C3-C5F4-4A64-A561-2FBF0EB3B565}" type="slidenum">
              <a:rPr lang="en-GB" altLang="en-US" smtClean="0">
                <a:solidFill>
                  <a:srgbClr val="000000"/>
                </a:solidFill>
              </a:rPr>
              <a:pPr>
                <a:defRPr/>
              </a:pPr>
              <a:t>14</a:t>
            </a:fld>
            <a:endParaRPr lang="en-GB" altLang="en-US">
              <a:solidFill>
                <a:srgbClr val="000000"/>
              </a:solidFill>
            </a:endParaRPr>
          </a:p>
        </p:txBody>
      </p:sp>
      <p:sp>
        <p:nvSpPr>
          <p:cNvPr id="3" name="Content Placeholder 2"/>
          <p:cNvSpPr>
            <a:spLocks noGrp="1"/>
          </p:cNvSpPr>
          <p:nvPr>
            <p:ph idx="4294967295"/>
          </p:nvPr>
        </p:nvSpPr>
        <p:spPr>
          <a:xfrm>
            <a:off x="457200" y="533400"/>
            <a:ext cx="8458200" cy="5562600"/>
          </a:xfrm>
        </p:spPr>
        <p:txBody>
          <a:bodyPr/>
          <a:lstStyle/>
          <a:p>
            <a:pPr marL="0" lvl="0" indent="0" algn="just">
              <a:lnSpc>
                <a:spcPct val="107000"/>
              </a:lnSpc>
              <a:spcAft>
                <a:spcPts val="800"/>
              </a:spcAft>
              <a:buNone/>
            </a:pPr>
            <a:r>
              <a:rPr lang="en-ZA" sz="1800" b="1" kern="1200" dirty="0" smtClean="0">
                <a:solidFill>
                  <a:srgbClr val="000000"/>
                </a:solidFill>
                <a:latin typeface="Arial" panose="020B0604020202020204" pitchFamily="34" charset="0"/>
                <a:ea typeface="ＭＳ Ｐゴシック" panose="020B0600070205080204" pitchFamily="34" charset="-128"/>
                <a:cs typeface="Arial" panose="020B0604020202020204" pitchFamily="34" charset="0"/>
              </a:rPr>
              <a:t>3.2.4 Organisational </a:t>
            </a:r>
            <a:r>
              <a:rPr lang="en-ZA" sz="1800" b="1" kern="12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Environment </a:t>
            </a:r>
          </a:p>
          <a:p>
            <a:pPr lvl="0" algn="just">
              <a:spcAft>
                <a:spcPts val="0"/>
              </a:spcAft>
            </a:pPr>
            <a:r>
              <a:rPr lang="en-ZA" sz="2000" dirty="0" smtClean="0">
                <a:solidFill>
                  <a:srgbClr val="000000"/>
                </a:solidFill>
                <a:latin typeface="Arial" pitchFamily="34" charset="0"/>
                <a:cs typeface="Arial" pitchFamily="34" charset="0"/>
              </a:rPr>
              <a:t>structure</a:t>
            </a:r>
            <a:r>
              <a:rPr lang="en-ZA" sz="2000" dirty="0">
                <a:solidFill>
                  <a:srgbClr val="000000"/>
                </a:solidFill>
                <a:latin typeface="Arial" pitchFamily="34" charset="0"/>
                <a:cs typeface="Arial" pitchFamily="34" charset="0"/>
              </a:rPr>
              <a:t> was approved by the Minister of Transport in 2015. When the DLCA took-over the production function in May 2015, it became apparent that the approved structure would not provide sufficient capacity for optimal performance of the entity. The current team is working beyond its capabilities to ensure that the objectives are met</a:t>
            </a:r>
            <a:r>
              <a:rPr lang="en-ZA" sz="2000" dirty="0" smtClean="0">
                <a:solidFill>
                  <a:srgbClr val="000000"/>
                </a:solidFill>
                <a:latin typeface="Arial" pitchFamily="34" charset="0"/>
                <a:cs typeface="Arial" pitchFamily="34" charset="0"/>
              </a:rPr>
              <a:t>.</a:t>
            </a:r>
          </a:p>
          <a:p>
            <a:pPr algn="just">
              <a:spcAft>
                <a:spcPts val="0"/>
              </a:spcAft>
            </a:pPr>
            <a:r>
              <a:rPr lang="en-ZA" sz="2000" dirty="0">
                <a:solidFill>
                  <a:srgbClr val="000000"/>
                </a:solidFill>
                <a:latin typeface="Arial" pitchFamily="34" charset="0"/>
                <a:cs typeface="Arial" pitchFamily="34" charset="0"/>
              </a:rPr>
              <a:t>It is with pure dedication and working overtime that the current team has managed to reach its objectives. However, this model is not sustainable and places a heavy burden on the current employees. </a:t>
            </a:r>
          </a:p>
          <a:p>
            <a:pPr algn="just">
              <a:lnSpc>
                <a:spcPct val="104000"/>
              </a:lnSpc>
              <a:spcAft>
                <a:spcPts val="20"/>
              </a:spcAft>
            </a:pPr>
            <a:r>
              <a:rPr lang="en-ZA" sz="2000" dirty="0" smtClean="0">
                <a:solidFill>
                  <a:srgbClr val="000000"/>
                </a:solidFill>
                <a:latin typeface="Arial" panose="020B0604020202020204" pitchFamily="34" charset="0"/>
                <a:ea typeface="Calibri" panose="020F0502020204030204" pitchFamily="34" charset="0"/>
                <a:cs typeface="Arial" panose="020B0604020202020204" pitchFamily="34" charset="0"/>
              </a:rPr>
              <a:t>It </a:t>
            </a:r>
            <a:r>
              <a:rPr lang="en-ZA" sz="2000" dirty="0">
                <a:solidFill>
                  <a:srgbClr val="000000"/>
                </a:solidFill>
                <a:latin typeface="Arial" panose="020B0604020202020204" pitchFamily="34" charset="0"/>
                <a:ea typeface="Calibri" panose="020F0502020204030204" pitchFamily="34" charset="0"/>
                <a:cs typeface="Arial" panose="020B0604020202020204" pitchFamily="34" charset="0"/>
              </a:rPr>
              <a:t>is imperative that the proposed organisational structure be finalized and the Entity be adequately capacitated as it faces a risk of loss of institutional knowledge and expertise. </a:t>
            </a:r>
            <a:endParaRPr lang="en-ZA" sz="1600" dirty="0">
              <a:solidFill>
                <a:srgbClr val="000000"/>
              </a:solidFill>
              <a:latin typeface="Arial" panose="020B0604020202020204" pitchFamily="34" charset="0"/>
              <a:ea typeface="Century Gothic" panose="020B0502020202020204" pitchFamily="34" charset="0"/>
              <a:cs typeface="Century Gothic" panose="020B0502020202020204" pitchFamily="34" charset="0"/>
            </a:endParaRPr>
          </a:p>
          <a:p>
            <a:pPr algn="just">
              <a:lnSpc>
                <a:spcPct val="104000"/>
              </a:lnSpc>
              <a:spcAft>
                <a:spcPts val="20"/>
              </a:spcAft>
            </a:pPr>
            <a:r>
              <a:rPr lang="en-ZA" sz="2000" dirty="0" smtClean="0">
                <a:solidFill>
                  <a:srgbClr val="000000"/>
                </a:solidFill>
                <a:latin typeface="Arial" panose="020B0604020202020204" pitchFamily="34" charset="0"/>
                <a:ea typeface="Calibri" panose="020F0502020204030204" pitchFamily="34" charset="0"/>
                <a:cs typeface="Arial" panose="020B0604020202020204" pitchFamily="34" charset="0"/>
              </a:rPr>
              <a:t>Below </a:t>
            </a:r>
            <a:r>
              <a:rPr lang="en-ZA" sz="2000" dirty="0">
                <a:solidFill>
                  <a:srgbClr val="000000"/>
                </a:solidFill>
                <a:latin typeface="Arial" panose="020B0604020202020204" pitchFamily="34" charset="0"/>
                <a:ea typeface="Calibri" panose="020F0502020204030204" pitchFamily="34" charset="0"/>
                <a:cs typeface="Arial" panose="020B0604020202020204" pitchFamily="34" charset="0"/>
              </a:rPr>
              <a:t>diagram depicts the current DLCA structure</a:t>
            </a:r>
          </a:p>
          <a:p>
            <a:pPr marL="6350" indent="-6350" algn="just">
              <a:lnSpc>
                <a:spcPct val="104000"/>
              </a:lnSpc>
              <a:spcAft>
                <a:spcPts val="20"/>
              </a:spcAft>
            </a:pPr>
            <a:endParaRPr lang="en-ZA" sz="1600" dirty="0">
              <a:solidFill>
                <a:srgbClr val="000000"/>
              </a:solidFill>
              <a:latin typeface="Arial" panose="020B0604020202020204" pitchFamily="34" charset="0"/>
              <a:ea typeface="Century Gothic" panose="020B0502020202020204" pitchFamily="34" charset="0"/>
              <a:cs typeface="Century Gothic" panose="020B0502020202020204" pitchFamily="34" charset="0"/>
            </a:endParaRPr>
          </a:p>
          <a:p>
            <a:endParaRPr lang="en-ZA" dirty="0"/>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979660" y="-24653"/>
            <a:ext cx="2157413" cy="7747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313337367"/>
      </p:ext>
    </p:extLst>
  </p:cSld>
  <p:clrMapOvr>
    <a:masterClrMapping/>
  </p:clrMapOvr>
  <p:transition spd="med">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Title 1"/>
          <p:cNvSpPr txBox="1">
            <a:spLocks/>
          </p:cNvSpPr>
          <p:nvPr/>
        </p:nvSpPr>
        <p:spPr bwMode="auto">
          <a:xfrm>
            <a:off x="34636" y="400048"/>
            <a:ext cx="9144000" cy="9667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a:lnSpc>
                <a:spcPct val="150000"/>
              </a:lnSpc>
            </a:pPr>
            <a:r>
              <a:rPr lang="en-US" altLang="en-US" sz="2400" b="1" dirty="0">
                <a:solidFill>
                  <a:srgbClr val="000000"/>
                </a:solidFill>
                <a:latin typeface="Arial" panose="020B0604020202020204" pitchFamily="34" charset="0"/>
                <a:cs typeface="Arial" panose="020B0604020202020204" pitchFamily="34" charset="0"/>
              </a:rPr>
              <a:t>Organogram</a:t>
            </a:r>
          </a:p>
        </p:txBody>
      </p:sp>
      <p:sp>
        <p:nvSpPr>
          <p:cNvPr id="6" name="Subtitle 2"/>
          <p:cNvSpPr>
            <a:spLocks noGrp="1"/>
          </p:cNvSpPr>
          <p:nvPr>
            <p:ph type="subTitle" idx="1"/>
          </p:nvPr>
        </p:nvSpPr>
        <p:spPr>
          <a:xfrm>
            <a:off x="492125" y="1752600"/>
            <a:ext cx="8208963" cy="4435476"/>
          </a:xfrm>
        </p:spPr>
        <p:txBody>
          <a:bodyPr rtlCol="0">
            <a:normAutofit/>
          </a:bodyPr>
          <a:lstStyle/>
          <a:p>
            <a:pPr algn="just" eaLnBrk="1" fontAlgn="auto" hangingPunct="1">
              <a:lnSpc>
                <a:spcPct val="120000"/>
              </a:lnSpc>
              <a:spcBef>
                <a:spcPts val="0"/>
              </a:spcBef>
              <a:spcAft>
                <a:spcPts val="0"/>
              </a:spcAft>
              <a:defRPr/>
            </a:pPr>
            <a:endParaRPr lang="en-ZA" sz="2000" b="0" kern="0" dirty="0">
              <a:solidFill>
                <a:sysClr val="windowText" lastClr="000000"/>
              </a:solidFill>
              <a:effectLst>
                <a:outerShdw blurRad="38100" dist="38100" dir="2700000" algn="tl">
                  <a:srgbClr val="000000">
                    <a:alpha val="43137"/>
                  </a:srgbClr>
                </a:outerShdw>
              </a:effectLst>
              <a:cs typeface="+mn-cs"/>
            </a:endParaRPr>
          </a:p>
        </p:txBody>
      </p:sp>
      <p:sp>
        <p:nvSpPr>
          <p:cNvPr id="13317" name="Slide Number Placeholder 1"/>
          <p:cNvSpPr>
            <a:spLocks noGrp="1"/>
          </p:cNvSpPr>
          <p:nvPr>
            <p:ph type="sldNum"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fld id="{A504A016-2DA3-473A-A750-975132AF6252}" type="slidenum">
              <a:rPr lang="en-ZA" smtClean="0">
                <a:solidFill>
                  <a:srgbClr val="898989"/>
                </a:solidFill>
              </a:rPr>
              <a:pPr/>
              <a:t>15</a:t>
            </a:fld>
            <a:endParaRPr lang="en-ZA">
              <a:solidFill>
                <a:srgbClr val="898989"/>
              </a:solidFill>
            </a:endParaRPr>
          </a:p>
        </p:txBody>
      </p:sp>
      <p:pic>
        <p:nvPicPr>
          <p:cNvPr id="7"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993514" y="-6318"/>
            <a:ext cx="2157413" cy="58838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aphicFrame>
        <p:nvGraphicFramePr>
          <p:cNvPr id="10" name="Diagram 9"/>
          <p:cNvGraphicFramePr/>
          <p:nvPr>
            <p:extLst>
              <p:ext uri="{D42A27DB-BD31-4B8C-83A1-F6EECF244321}">
                <p14:modId xmlns:p14="http://schemas.microsoft.com/office/powerpoint/2010/main" xmlns="" val="3940767706"/>
              </p:ext>
            </p:extLst>
          </p:nvPr>
        </p:nvGraphicFramePr>
        <p:xfrm>
          <a:off x="761135" y="1393173"/>
          <a:ext cx="7973289" cy="507444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xmlns="" val="38979288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8890" indent="-8890">
              <a:lnSpc>
                <a:spcPct val="150000"/>
              </a:lnSpc>
              <a:spcAft>
                <a:spcPts val="0"/>
              </a:spcAft>
            </a:pPr>
            <a:r>
              <a:rPr lang="en-ZA" sz="4800" dirty="0">
                <a:latin typeface="Cambria" panose="02040503050406030204" pitchFamily="18" charset="0"/>
                <a:ea typeface="MS Mincho"/>
                <a:cs typeface="Times New Roman" panose="02020603050405020304" pitchFamily="18" charset="0"/>
              </a:rPr>
              <a:t/>
            </a:r>
            <a:br>
              <a:rPr lang="en-ZA" sz="4800" dirty="0">
                <a:latin typeface="Cambria" panose="02040503050406030204" pitchFamily="18" charset="0"/>
                <a:ea typeface="MS Mincho"/>
                <a:cs typeface="Times New Roman" panose="02020603050405020304" pitchFamily="18" charset="0"/>
              </a:rPr>
            </a:br>
            <a:endParaRPr lang="en-ZA" dirty="0"/>
          </a:p>
        </p:txBody>
      </p:sp>
      <p:sp>
        <p:nvSpPr>
          <p:cNvPr id="3" name="Content Placeholder 2"/>
          <p:cNvSpPr>
            <a:spLocks noGrp="1"/>
          </p:cNvSpPr>
          <p:nvPr>
            <p:ph idx="1"/>
          </p:nvPr>
        </p:nvSpPr>
        <p:spPr>
          <a:xfrm>
            <a:off x="694006" y="800278"/>
            <a:ext cx="7772400" cy="4114800"/>
          </a:xfrm>
        </p:spPr>
        <p:txBody>
          <a:bodyPr/>
          <a:lstStyle/>
          <a:p>
            <a:pPr marL="0" indent="0" algn="just">
              <a:lnSpc>
                <a:spcPct val="107000"/>
              </a:lnSpc>
              <a:spcAft>
                <a:spcPts val="800"/>
              </a:spcAft>
              <a:buNone/>
            </a:pPr>
            <a:r>
              <a:rPr lang="en-ZA" sz="1800" b="1" kern="1200" dirty="0" smtClean="0">
                <a:solidFill>
                  <a:srgbClr val="000000"/>
                </a:solidFill>
                <a:latin typeface="Arial" panose="020B0604020202020204" pitchFamily="34" charset="0"/>
                <a:ea typeface="ＭＳ Ｐゴシック" panose="020B0600070205080204" pitchFamily="34" charset="-128"/>
                <a:cs typeface="Arial" panose="020B0604020202020204" pitchFamily="34" charset="0"/>
              </a:rPr>
              <a:t>3.2.5 Quality </a:t>
            </a:r>
            <a:r>
              <a:rPr lang="en-ZA" sz="1800" b="1" kern="12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environment</a:t>
            </a:r>
          </a:p>
          <a:p>
            <a:pPr algn="just">
              <a:lnSpc>
                <a:spcPct val="107000"/>
              </a:lnSpc>
              <a:spcAft>
                <a:spcPts val="800"/>
              </a:spcAft>
            </a:pPr>
            <a:r>
              <a:rPr lang="en-ZA" sz="1800" dirty="0" smtClean="0">
                <a:solidFill>
                  <a:srgbClr val="000000"/>
                </a:solidFill>
                <a:latin typeface="Arial" pitchFamily="34" charset="0"/>
                <a:cs typeface="Arial" pitchFamily="34" charset="0"/>
              </a:rPr>
              <a:t>DLCA </a:t>
            </a:r>
            <a:r>
              <a:rPr lang="en-ZA" sz="1800" dirty="0">
                <a:solidFill>
                  <a:srgbClr val="000000"/>
                </a:solidFill>
                <a:latin typeface="Arial" pitchFamily="34" charset="0"/>
                <a:cs typeface="Arial" pitchFamily="34" charset="0"/>
              </a:rPr>
              <a:t>was certified as ISO 9001: 2015 compliant on 25 June 2019 and the certificate will expire on 28 June 2022. The entity undergoes surveillance audit annually which are conducted by the SABS.</a:t>
            </a:r>
          </a:p>
          <a:p>
            <a:endParaRPr lang="en-ZA" dirty="0"/>
          </a:p>
        </p:txBody>
      </p:sp>
      <p:sp>
        <p:nvSpPr>
          <p:cNvPr id="4" name="Slide Number Placeholder 3"/>
          <p:cNvSpPr>
            <a:spLocks noGrp="1"/>
          </p:cNvSpPr>
          <p:nvPr>
            <p:ph type="sldNum" sz="quarter" idx="12"/>
          </p:nvPr>
        </p:nvSpPr>
        <p:spPr/>
        <p:txBody>
          <a:bodyPr/>
          <a:lstStyle/>
          <a:p>
            <a:pPr>
              <a:defRPr/>
            </a:pPr>
            <a:fld id="{E41CC7C3-C5F4-4A64-A561-2FBF0EB3B565}" type="slidenum">
              <a:rPr lang="en-GB" altLang="en-US" smtClean="0">
                <a:solidFill>
                  <a:srgbClr val="000000"/>
                </a:solidFill>
              </a:rPr>
              <a:pPr>
                <a:defRPr/>
              </a:pPr>
              <a:t>16</a:t>
            </a:fld>
            <a:endParaRPr lang="en-GB" altLang="en-US">
              <a:solidFill>
                <a:srgbClr val="000000"/>
              </a:solidFill>
            </a:endParaRPr>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986587" y="13855"/>
            <a:ext cx="2157413" cy="7747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635800817"/>
      </p:ext>
    </p:extLst>
  </p:cSld>
  <p:clrMapOvr>
    <a:masterClrMapping/>
  </p:clrMapOvr>
  <p:transition spd="med">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7772400" cy="1143000"/>
          </a:xfrm>
        </p:spPr>
        <p:txBody>
          <a:bodyPr/>
          <a:lstStyle/>
          <a:p>
            <a:r>
              <a:rPr lang="en-ZA" sz="2400" b="1" kern="120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4</a:t>
            </a:r>
            <a:r>
              <a:rPr lang="en-ZA" sz="2400" b="1" kern="1200" dirty="0" smtClean="0">
                <a:solidFill>
                  <a:schemeClr val="tx1"/>
                </a:solidFill>
                <a:latin typeface="Arial" panose="020B0604020202020204" pitchFamily="34" charset="0"/>
                <a:ea typeface="ＭＳ Ｐゴシック" panose="020B0600070205080204" pitchFamily="34" charset="-128"/>
                <a:cs typeface="Arial" panose="020B0604020202020204" pitchFamily="34" charset="0"/>
              </a:rPr>
              <a:t>. </a:t>
            </a:r>
            <a:r>
              <a:rPr lang="en-ZA" sz="2400" b="1" kern="120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DLCA Vision and Mission</a:t>
            </a:r>
          </a:p>
        </p:txBody>
      </p:sp>
      <p:sp>
        <p:nvSpPr>
          <p:cNvPr id="3" name="Content Placeholder 2"/>
          <p:cNvSpPr>
            <a:spLocks noGrp="1"/>
          </p:cNvSpPr>
          <p:nvPr>
            <p:ph idx="1"/>
          </p:nvPr>
        </p:nvSpPr>
        <p:spPr>
          <a:xfrm>
            <a:off x="685800" y="1447800"/>
            <a:ext cx="7772400" cy="4648200"/>
          </a:xfrm>
        </p:spPr>
        <p:txBody>
          <a:bodyPr/>
          <a:lstStyle/>
          <a:p>
            <a:pPr lvl="0"/>
            <a:r>
              <a:rPr lang="en-ZA" sz="1800" b="1" kern="1200" dirty="0">
                <a:latin typeface="Arial" panose="020B0604020202020204" pitchFamily="34" charset="0"/>
                <a:ea typeface="ＭＳ Ｐゴシック" panose="020B0600070205080204" pitchFamily="34" charset="-128"/>
                <a:cs typeface="Arial" panose="020B0604020202020204" pitchFamily="34" charset="0"/>
              </a:rPr>
              <a:t>Vision </a:t>
            </a:r>
          </a:p>
          <a:p>
            <a:r>
              <a:rPr lang="en-ZA" sz="1800" dirty="0"/>
              <a:t> </a:t>
            </a:r>
            <a:r>
              <a:rPr lang="en-ZA" sz="1800" dirty="0">
                <a:solidFill>
                  <a:srgbClr val="000000"/>
                </a:solidFill>
                <a:latin typeface="Arial" pitchFamily="34" charset="0"/>
                <a:cs typeface="Arial" pitchFamily="34" charset="0"/>
              </a:rPr>
              <a:t>To be the trusted leader in the provision of authentic, secure and quality driving licenses</a:t>
            </a:r>
            <a:r>
              <a:rPr lang="en-ZA" sz="1800" dirty="0" smtClean="0"/>
              <a:t>.</a:t>
            </a:r>
          </a:p>
          <a:p>
            <a:pPr marL="0" indent="0">
              <a:buNone/>
            </a:pPr>
            <a:endParaRPr lang="en-ZA" sz="1800" dirty="0"/>
          </a:p>
          <a:p>
            <a:r>
              <a:rPr lang="en-ZA" sz="1800" b="1" kern="1200" dirty="0">
                <a:latin typeface="Arial" panose="020B0604020202020204" pitchFamily="34" charset="0"/>
                <a:ea typeface="ＭＳ Ｐゴシック" panose="020B0600070205080204" pitchFamily="34" charset="-128"/>
                <a:cs typeface="Arial" panose="020B0604020202020204" pitchFamily="34" charset="0"/>
              </a:rPr>
              <a:t>Mission </a:t>
            </a:r>
          </a:p>
          <a:p>
            <a:r>
              <a:rPr lang="en-ZA" sz="1800" dirty="0">
                <a:solidFill>
                  <a:srgbClr val="000000"/>
                </a:solidFill>
                <a:latin typeface="Arial" pitchFamily="34" charset="0"/>
                <a:cs typeface="Arial" pitchFamily="34" charset="0"/>
              </a:rPr>
              <a:t>To achieve our vision, we will:</a:t>
            </a:r>
          </a:p>
          <a:p>
            <a:pPr lvl="0"/>
            <a:r>
              <a:rPr lang="en-ZA" sz="1800" dirty="0">
                <a:solidFill>
                  <a:srgbClr val="000000"/>
                </a:solidFill>
                <a:latin typeface="Arial" pitchFamily="34" charset="0"/>
                <a:cs typeface="Arial" pitchFamily="34" charset="0"/>
              </a:rPr>
              <a:t>Prioritize service delivery towards the satisfaction of all our clients</a:t>
            </a:r>
          </a:p>
          <a:p>
            <a:pPr lvl="0"/>
            <a:r>
              <a:rPr lang="en-ZA" sz="1800" dirty="0">
                <a:solidFill>
                  <a:srgbClr val="000000"/>
                </a:solidFill>
                <a:latin typeface="Arial" pitchFamily="34" charset="0"/>
                <a:cs typeface="Arial" pitchFamily="34" charset="0"/>
              </a:rPr>
              <a:t>Continuously evolve our delivery in line with technology and innovation</a:t>
            </a:r>
          </a:p>
          <a:p>
            <a:pPr lvl="0"/>
            <a:r>
              <a:rPr lang="en-ZA" sz="1800" dirty="0">
                <a:solidFill>
                  <a:srgbClr val="000000"/>
                </a:solidFill>
                <a:latin typeface="Arial" pitchFamily="34" charset="0"/>
                <a:cs typeface="Arial" pitchFamily="34" charset="0"/>
              </a:rPr>
              <a:t>Foster collaborative relationships with all relevant regulatory stakeholders</a:t>
            </a:r>
          </a:p>
          <a:p>
            <a:pPr lvl="0"/>
            <a:r>
              <a:rPr lang="en-ZA" sz="1800" dirty="0">
                <a:solidFill>
                  <a:srgbClr val="000000"/>
                </a:solidFill>
                <a:latin typeface="Arial" pitchFamily="34" charset="0"/>
                <a:cs typeface="Arial" pitchFamily="34" charset="0"/>
              </a:rPr>
              <a:t>Inspire and empower human capital to nurture excellence</a:t>
            </a:r>
          </a:p>
          <a:p>
            <a:endParaRPr lang="en-ZA" dirty="0"/>
          </a:p>
        </p:txBody>
      </p:sp>
      <p:sp>
        <p:nvSpPr>
          <p:cNvPr id="4" name="Slide Number Placeholder 3"/>
          <p:cNvSpPr>
            <a:spLocks noGrp="1"/>
          </p:cNvSpPr>
          <p:nvPr>
            <p:ph type="sldNum" sz="quarter" idx="12"/>
          </p:nvPr>
        </p:nvSpPr>
        <p:spPr/>
        <p:txBody>
          <a:bodyPr/>
          <a:lstStyle/>
          <a:p>
            <a:pPr>
              <a:defRPr/>
            </a:pPr>
            <a:fld id="{E41CC7C3-C5F4-4A64-A561-2FBF0EB3B565}" type="slidenum">
              <a:rPr lang="en-GB" altLang="en-US" smtClean="0">
                <a:solidFill>
                  <a:srgbClr val="000000"/>
                </a:solidFill>
              </a:rPr>
              <a:pPr>
                <a:defRPr/>
              </a:pPr>
              <a:t>17</a:t>
            </a:fld>
            <a:endParaRPr lang="en-GB" altLang="en-US">
              <a:solidFill>
                <a:srgbClr val="000000"/>
              </a:solidFill>
            </a:endParaRPr>
          </a:p>
        </p:txBody>
      </p:sp>
      <p:pic>
        <p:nvPicPr>
          <p:cNvPr id="5" name="Picture 4"/>
          <p:cNvPicPr>
            <a:picLocks noChangeAspect="1"/>
          </p:cNvPicPr>
          <p:nvPr/>
        </p:nvPicPr>
        <p:blipFill>
          <a:blip r:embed="rId2" cstate="print"/>
          <a:stretch>
            <a:fillRect/>
          </a:stretch>
        </p:blipFill>
        <p:spPr>
          <a:xfrm>
            <a:off x="6971974" y="0"/>
            <a:ext cx="2158171" cy="780356"/>
          </a:xfrm>
          <a:prstGeom prst="rect">
            <a:avLst/>
          </a:prstGeom>
        </p:spPr>
      </p:pic>
    </p:spTree>
    <p:extLst>
      <p:ext uri="{BB962C8B-B14F-4D97-AF65-F5344CB8AC3E}">
        <p14:creationId xmlns:p14="http://schemas.microsoft.com/office/powerpoint/2010/main" xmlns="" val="2219065696"/>
      </p:ext>
    </p:extLst>
  </p:cSld>
  <p:clrMapOvr>
    <a:masterClrMapping/>
  </p:clrMapOvr>
  <p:transition spd="med">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8376" y="0"/>
            <a:ext cx="7772400" cy="914400"/>
          </a:xfrm>
        </p:spPr>
        <p:txBody>
          <a:bodyPr/>
          <a:lstStyle/>
          <a:p>
            <a:r>
              <a:rPr lang="en-ZA" sz="2400" b="1" kern="1200" dirty="0" smtClean="0">
                <a:solidFill>
                  <a:srgbClr val="000000"/>
                </a:solidFill>
                <a:latin typeface="Arial" panose="020B0604020202020204" pitchFamily="34" charset="0"/>
                <a:ea typeface="ＭＳ Ｐゴシック" panose="020B0600070205080204" pitchFamily="34" charset="-128"/>
                <a:cs typeface="Arial" panose="020B0604020202020204" pitchFamily="34" charset="0"/>
              </a:rPr>
              <a:t>5. </a:t>
            </a:r>
            <a:r>
              <a:rPr lang="en-ZA" sz="2400" b="1" kern="12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DLCA Values and Principles  </a:t>
            </a:r>
            <a:endParaRPr lang="en-ZA"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4167868608"/>
              </p:ext>
            </p:extLst>
          </p:nvPr>
        </p:nvGraphicFramePr>
        <p:xfrm>
          <a:off x="685800" y="862507"/>
          <a:ext cx="7772400" cy="5168449"/>
        </p:xfrm>
        <a:graphic>
          <a:graphicData uri="http://schemas.openxmlformats.org/drawingml/2006/table">
            <a:tbl>
              <a:tblPr firstRow="1" firstCol="1" bandRow="1"/>
              <a:tblGrid>
                <a:gridCol w="1809806">
                  <a:extLst>
                    <a:ext uri="{9D8B030D-6E8A-4147-A177-3AD203B41FA5}">
                      <a16:colId xmlns:a16="http://schemas.microsoft.com/office/drawing/2014/main" xmlns="" val="2140229985"/>
                    </a:ext>
                  </a:extLst>
                </a:gridCol>
                <a:gridCol w="5962594">
                  <a:extLst>
                    <a:ext uri="{9D8B030D-6E8A-4147-A177-3AD203B41FA5}">
                      <a16:colId xmlns:a16="http://schemas.microsoft.com/office/drawing/2014/main" xmlns="" val="4107284906"/>
                    </a:ext>
                  </a:extLst>
                </a:gridCol>
              </a:tblGrid>
              <a:tr h="230689">
                <a:tc>
                  <a:txBody>
                    <a:bodyPr/>
                    <a:lstStyle/>
                    <a:p>
                      <a:pPr>
                        <a:spcAft>
                          <a:spcPts val="0"/>
                        </a:spcAft>
                        <a:tabLst>
                          <a:tab pos="270510" algn="l"/>
                        </a:tabLst>
                      </a:pPr>
                      <a:r>
                        <a:rPr lang="en-ZA" sz="1200" b="1">
                          <a:effectLst/>
                          <a:latin typeface="Arial" panose="020B0604020202020204" pitchFamily="34" charset="0"/>
                          <a:ea typeface="MS Mincho"/>
                          <a:cs typeface="Times New Roman" panose="02020603050405020304" pitchFamily="18" charset="0"/>
                        </a:rPr>
                        <a:t>Value </a:t>
                      </a:r>
                      <a:endParaRPr lang="en-ZA" sz="12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7D31"/>
                    </a:solidFill>
                  </a:tcPr>
                </a:tc>
                <a:tc>
                  <a:txBody>
                    <a:bodyPr/>
                    <a:lstStyle/>
                    <a:p>
                      <a:pPr>
                        <a:spcAft>
                          <a:spcPts val="0"/>
                        </a:spcAft>
                        <a:tabLst>
                          <a:tab pos="270510" algn="l"/>
                        </a:tabLst>
                      </a:pPr>
                      <a:r>
                        <a:rPr lang="en-ZA" sz="1200" b="1">
                          <a:effectLst/>
                          <a:latin typeface="Arial" panose="020B0604020202020204" pitchFamily="34" charset="0"/>
                          <a:ea typeface="MS Mincho"/>
                          <a:cs typeface="Times New Roman" panose="02020603050405020304" pitchFamily="18" charset="0"/>
                        </a:rPr>
                        <a:t>Principle </a:t>
                      </a:r>
                      <a:endParaRPr lang="en-ZA" sz="12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7D31"/>
                    </a:solidFill>
                  </a:tcPr>
                </a:tc>
                <a:extLst>
                  <a:ext uri="{0D108BD9-81ED-4DB2-BD59-A6C34878D82A}">
                    <a16:rowId xmlns:a16="http://schemas.microsoft.com/office/drawing/2014/main" xmlns="" val="1928298135"/>
                  </a:ext>
                </a:extLst>
              </a:tr>
              <a:tr h="634394">
                <a:tc>
                  <a:txBody>
                    <a:bodyPr/>
                    <a:lstStyle/>
                    <a:p>
                      <a:pPr>
                        <a:spcBef>
                          <a:spcPts val="1200"/>
                        </a:spcBef>
                        <a:spcAft>
                          <a:spcPts val="1200"/>
                        </a:spcAft>
                        <a:tabLst>
                          <a:tab pos="270510" algn="l"/>
                        </a:tabLst>
                      </a:pPr>
                      <a:r>
                        <a:rPr lang="en-ZA" sz="1800" b="1" dirty="0">
                          <a:solidFill>
                            <a:srgbClr val="000000"/>
                          </a:solidFill>
                          <a:effectLst/>
                          <a:latin typeface="Arial" panose="020B0604020202020204" pitchFamily="34" charset="0"/>
                          <a:ea typeface="MS Mincho"/>
                          <a:cs typeface="Times New Roman" panose="02020603050405020304" pitchFamily="18" charset="0"/>
                        </a:rPr>
                        <a:t>People </a:t>
                      </a:r>
                      <a:r>
                        <a:rPr lang="en-ZA" sz="1800" b="1" dirty="0" err="1">
                          <a:solidFill>
                            <a:srgbClr val="000000"/>
                          </a:solidFill>
                          <a:effectLst/>
                          <a:latin typeface="Arial" panose="020B0604020202020204" pitchFamily="34" charset="0"/>
                          <a:ea typeface="MS Mincho"/>
                          <a:cs typeface="Times New Roman" panose="02020603050405020304" pitchFamily="18" charset="0"/>
                        </a:rPr>
                        <a:t>Centered</a:t>
                      </a:r>
                      <a:endParaRPr lang="en-ZA" sz="18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ZA"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We are here to serve you our customers. Our people are our enduring advantage. Their </a:t>
                      </a:r>
                      <a:r>
                        <a:rPr lang="en-ZA" sz="18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caliber</a:t>
                      </a:r>
                      <a:r>
                        <a:rPr lang="en-ZA"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passion and commitment sets us apart. We value transformation and encourage diversity. Performance counts</a:t>
                      </a:r>
                      <a:endParaRPr lang="en-ZA" sz="18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123010233"/>
                  </a:ext>
                </a:extLst>
              </a:tr>
              <a:tr h="634394">
                <a:tc>
                  <a:txBody>
                    <a:bodyPr/>
                    <a:lstStyle/>
                    <a:p>
                      <a:pPr>
                        <a:spcBef>
                          <a:spcPts val="1200"/>
                        </a:spcBef>
                        <a:spcAft>
                          <a:spcPts val="1200"/>
                        </a:spcAft>
                        <a:tabLst>
                          <a:tab pos="270510" algn="l"/>
                        </a:tabLst>
                      </a:pPr>
                      <a:r>
                        <a:rPr lang="en-ZA" sz="1800" b="1">
                          <a:solidFill>
                            <a:srgbClr val="000000"/>
                          </a:solidFill>
                          <a:effectLst/>
                          <a:latin typeface="Arial" panose="020B0604020202020204" pitchFamily="34" charset="0"/>
                          <a:ea typeface="MS Mincho"/>
                          <a:cs typeface="Times New Roman" panose="02020603050405020304" pitchFamily="18" charset="0"/>
                        </a:rPr>
                        <a:t>Accountability</a:t>
                      </a:r>
                      <a:endParaRPr lang="en-ZA" sz="18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ZA" sz="18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We are focused on delivering, and we do what we say we will do. We hold ourselves accountable for our work, our behavior, our ethics and our actions. We aim to deliver.</a:t>
                      </a:r>
                      <a:endParaRPr lang="en-ZA" sz="18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96371273"/>
                  </a:ext>
                </a:extLst>
              </a:tr>
              <a:tr h="634394">
                <a:tc>
                  <a:txBody>
                    <a:bodyPr/>
                    <a:lstStyle/>
                    <a:p>
                      <a:pPr>
                        <a:spcBef>
                          <a:spcPts val="1200"/>
                        </a:spcBef>
                        <a:spcAft>
                          <a:spcPts val="1200"/>
                        </a:spcAft>
                        <a:tabLst>
                          <a:tab pos="270510" algn="l"/>
                        </a:tabLst>
                      </a:pPr>
                      <a:r>
                        <a:rPr lang="en-ZA" sz="1800" b="1">
                          <a:solidFill>
                            <a:srgbClr val="000000"/>
                          </a:solidFill>
                          <a:effectLst/>
                          <a:latin typeface="Arial" panose="020B0604020202020204" pitchFamily="34" charset="0"/>
                          <a:ea typeface="MS Mincho"/>
                          <a:cs typeface="Times New Roman" panose="02020603050405020304" pitchFamily="18" charset="0"/>
                        </a:rPr>
                        <a:t>Integrity</a:t>
                      </a:r>
                      <a:endParaRPr lang="en-ZA" sz="18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ZA" sz="18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We maintain the highest level of transparency, honesty, fairness and respect when we deal with each other, our customers and our stakeholders.</a:t>
                      </a:r>
                      <a:endParaRPr lang="en-ZA" sz="18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526120442"/>
                  </a:ext>
                </a:extLst>
              </a:tr>
              <a:tr h="845859">
                <a:tc>
                  <a:txBody>
                    <a:bodyPr/>
                    <a:lstStyle/>
                    <a:p>
                      <a:pPr>
                        <a:spcBef>
                          <a:spcPts val="1200"/>
                        </a:spcBef>
                        <a:spcAft>
                          <a:spcPts val="1200"/>
                        </a:spcAft>
                        <a:tabLst>
                          <a:tab pos="270510" algn="l"/>
                        </a:tabLst>
                      </a:pPr>
                      <a:r>
                        <a:rPr lang="en-ZA" sz="1800" b="1">
                          <a:solidFill>
                            <a:srgbClr val="000000"/>
                          </a:solidFill>
                          <a:effectLst/>
                          <a:latin typeface="Arial" panose="020B0604020202020204" pitchFamily="34" charset="0"/>
                          <a:ea typeface="MS Mincho"/>
                          <a:cs typeface="Times New Roman" panose="02020603050405020304" pitchFamily="18" charset="0"/>
                        </a:rPr>
                        <a:t>Excellence</a:t>
                      </a:r>
                      <a:endParaRPr lang="en-ZA" sz="18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ZA" sz="18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We are inspired by excellence in everything we do. We strive for exceptional business standards, superior performance and professionalism within a framework of sound governance and affordability.</a:t>
                      </a:r>
                      <a:endParaRPr lang="en-ZA" sz="18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657229956"/>
                  </a:ext>
                </a:extLst>
              </a:tr>
              <a:tr h="807411">
                <a:tc>
                  <a:txBody>
                    <a:bodyPr/>
                    <a:lstStyle/>
                    <a:p>
                      <a:pPr>
                        <a:spcBef>
                          <a:spcPts val="1200"/>
                        </a:spcBef>
                        <a:spcAft>
                          <a:spcPts val="1200"/>
                        </a:spcAft>
                        <a:tabLst>
                          <a:tab pos="270510" algn="l"/>
                        </a:tabLst>
                      </a:pPr>
                      <a:r>
                        <a:rPr lang="en-ZA" sz="1800" b="1">
                          <a:solidFill>
                            <a:srgbClr val="000000"/>
                          </a:solidFill>
                          <a:effectLst/>
                          <a:latin typeface="Arial" panose="020B0604020202020204" pitchFamily="34" charset="0"/>
                          <a:ea typeface="MS Mincho"/>
                          <a:cs typeface="Times New Roman" panose="02020603050405020304" pitchFamily="18" charset="0"/>
                        </a:rPr>
                        <a:t>Passion</a:t>
                      </a:r>
                      <a:endParaRPr lang="en-ZA" sz="1800">
                        <a:effectLst/>
                        <a:latin typeface="Cambria" panose="02040503050406030204" pitchFamily="18" charset="0"/>
                        <a:ea typeface="MS Mincho"/>
                        <a:cs typeface="Times New Roman" panose="02020603050405020304" pitchFamily="18" charset="0"/>
                      </a:endParaRPr>
                    </a:p>
                    <a:p>
                      <a:pPr>
                        <a:spcBef>
                          <a:spcPts val="1200"/>
                        </a:spcBef>
                        <a:spcAft>
                          <a:spcPts val="1200"/>
                        </a:spcAft>
                        <a:tabLst>
                          <a:tab pos="270510" algn="l"/>
                        </a:tabLst>
                      </a:pPr>
                      <a:r>
                        <a:rPr lang="en-ZA" sz="1800" b="1">
                          <a:solidFill>
                            <a:srgbClr val="000000"/>
                          </a:solidFill>
                          <a:effectLst/>
                          <a:latin typeface="Arial" panose="020B0604020202020204" pitchFamily="34" charset="0"/>
                          <a:ea typeface="MS Mincho"/>
                          <a:cs typeface="Times New Roman" panose="02020603050405020304" pitchFamily="18" charset="0"/>
                        </a:rPr>
                        <a:t> </a:t>
                      </a:r>
                      <a:endParaRPr lang="en-ZA" sz="18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ZA"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We love what we do. We are passionate about our brand and promote a positive, energizing, optimistic and fun environment. Our reputation relies on the advocacy and enthusiasm of every employee.</a:t>
                      </a:r>
                      <a:endParaRPr lang="en-ZA" sz="18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264584545"/>
                  </a:ext>
                </a:extLst>
              </a:tr>
            </a:tbl>
          </a:graphicData>
        </a:graphic>
      </p:graphicFrame>
      <p:sp>
        <p:nvSpPr>
          <p:cNvPr id="4" name="Slide Number Placeholder 3"/>
          <p:cNvSpPr>
            <a:spLocks noGrp="1"/>
          </p:cNvSpPr>
          <p:nvPr>
            <p:ph type="sldNum" sz="quarter" idx="12"/>
          </p:nvPr>
        </p:nvSpPr>
        <p:spPr/>
        <p:txBody>
          <a:bodyPr/>
          <a:lstStyle/>
          <a:p>
            <a:pPr>
              <a:defRPr/>
            </a:pPr>
            <a:fld id="{E41CC7C3-C5F4-4A64-A561-2FBF0EB3B565}" type="slidenum">
              <a:rPr lang="en-GB" altLang="en-US" smtClean="0">
                <a:solidFill>
                  <a:srgbClr val="000000"/>
                </a:solidFill>
              </a:rPr>
              <a:pPr>
                <a:defRPr/>
              </a:pPr>
              <a:t>18</a:t>
            </a:fld>
            <a:endParaRPr lang="en-GB" altLang="en-US">
              <a:solidFill>
                <a:srgbClr val="000000"/>
              </a:solidFill>
            </a:endParaRPr>
          </a:p>
        </p:txBody>
      </p:sp>
      <p:pic>
        <p:nvPicPr>
          <p:cNvPr id="6" name="Picture 5"/>
          <p:cNvPicPr>
            <a:picLocks noChangeAspect="1"/>
          </p:cNvPicPr>
          <p:nvPr/>
        </p:nvPicPr>
        <p:blipFill>
          <a:blip r:embed="rId2" cstate="print"/>
          <a:stretch>
            <a:fillRect/>
          </a:stretch>
        </p:blipFill>
        <p:spPr>
          <a:xfrm>
            <a:off x="6985829" y="0"/>
            <a:ext cx="2158171" cy="780356"/>
          </a:xfrm>
          <a:prstGeom prst="rect">
            <a:avLst/>
          </a:prstGeom>
        </p:spPr>
      </p:pic>
    </p:spTree>
    <p:extLst>
      <p:ext uri="{BB962C8B-B14F-4D97-AF65-F5344CB8AC3E}">
        <p14:creationId xmlns:p14="http://schemas.microsoft.com/office/powerpoint/2010/main" xmlns="" val="3378609293"/>
      </p:ext>
    </p:extLst>
  </p:cSld>
  <p:clrMapOvr>
    <a:masterClrMapping/>
  </p:clrMapOvr>
  <p:transition spd="med">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825"/>
            <a:ext cx="7772400" cy="741875"/>
          </a:xfrm>
        </p:spPr>
        <p:txBody>
          <a:bodyPr/>
          <a:lstStyle/>
          <a:p>
            <a:pPr lvl="0">
              <a:lnSpc>
                <a:spcPct val="107000"/>
              </a:lnSpc>
              <a:spcAft>
                <a:spcPts val="0"/>
              </a:spcAft>
            </a:pPr>
            <a:r>
              <a:rPr lang="en-ZA" sz="2400" b="1" dirty="0" smtClean="0">
                <a:solidFill>
                  <a:schemeClr val="tx1"/>
                </a:solidFill>
                <a:latin typeface="Arial" panose="020B0604020202020204" pitchFamily="34" charset="0"/>
                <a:ea typeface="Century Gothic" panose="020B0502020202020204" pitchFamily="34" charset="0"/>
                <a:cs typeface="Century Gothic" panose="020B0502020202020204" pitchFamily="34" charset="0"/>
              </a:rPr>
              <a:t>6. Expenditure </a:t>
            </a:r>
            <a:r>
              <a:rPr lang="en-ZA" sz="2400" b="1" dirty="0">
                <a:solidFill>
                  <a:schemeClr val="tx1"/>
                </a:solidFill>
                <a:latin typeface="Arial" panose="020B0604020202020204" pitchFamily="34" charset="0"/>
                <a:ea typeface="Century Gothic" panose="020B0502020202020204" pitchFamily="34" charset="0"/>
                <a:cs typeface="Century Gothic" panose="020B0502020202020204" pitchFamily="34" charset="0"/>
              </a:rPr>
              <a:t>Analysis </a:t>
            </a:r>
            <a:r>
              <a:rPr lang="en-ZA" sz="2400" b="1" dirty="0">
                <a:solidFill>
                  <a:srgbClr val="984806"/>
                </a:solidFill>
                <a:latin typeface="Arial" panose="020B0604020202020204" pitchFamily="34" charset="0"/>
                <a:ea typeface="Century Gothic" panose="020B0502020202020204" pitchFamily="34" charset="0"/>
                <a:cs typeface="Century Gothic" panose="020B0502020202020204" pitchFamily="34" charset="0"/>
              </a:rPr>
              <a:t/>
            </a:r>
            <a:br>
              <a:rPr lang="en-ZA" sz="2400" b="1" dirty="0">
                <a:solidFill>
                  <a:srgbClr val="984806"/>
                </a:solidFill>
                <a:latin typeface="Arial" panose="020B0604020202020204" pitchFamily="34" charset="0"/>
                <a:ea typeface="Century Gothic" panose="020B0502020202020204" pitchFamily="34" charset="0"/>
                <a:cs typeface="Century Gothic" panose="020B0502020202020204" pitchFamily="34" charset="0"/>
              </a:rPr>
            </a:br>
            <a:r>
              <a:rPr lang="en-ZA" sz="2400" b="1" kern="1200" dirty="0" smtClean="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endParaRPr lang="en-ZA" sz="2400" b="1" kern="1200" dirty="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Slide Number Placeholder 3"/>
          <p:cNvSpPr>
            <a:spLocks noGrp="1"/>
          </p:cNvSpPr>
          <p:nvPr>
            <p:ph type="sldNum" sz="quarter" idx="12"/>
          </p:nvPr>
        </p:nvSpPr>
        <p:spPr/>
        <p:txBody>
          <a:bodyPr/>
          <a:lstStyle/>
          <a:p>
            <a:pPr>
              <a:defRPr/>
            </a:pPr>
            <a:fld id="{E41CC7C3-C5F4-4A64-A561-2FBF0EB3B565}" type="slidenum">
              <a:rPr lang="en-GB" altLang="en-US" smtClean="0">
                <a:solidFill>
                  <a:srgbClr val="000000"/>
                </a:solidFill>
              </a:rPr>
              <a:pPr>
                <a:defRPr/>
              </a:pPr>
              <a:t>19</a:t>
            </a:fld>
            <a:endParaRPr lang="en-GB" altLang="en-US" dirty="0">
              <a:solidFill>
                <a:srgbClr val="000000"/>
              </a:solidFill>
            </a:endParaRPr>
          </a:p>
        </p:txBody>
      </p:sp>
      <p:pic>
        <p:nvPicPr>
          <p:cNvPr id="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986587" y="0"/>
            <a:ext cx="2157413" cy="7747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aphicFrame>
        <p:nvGraphicFramePr>
          <p:cNvPr id="7" name="Content Placeholder 6"/>
          <p:cNvGraphicFramePr>
            <a:graphicFrameLocks noGrp="1"/>
          </p:cNvGraphicFramePr>
          <p:nvPr>
            <p:ph idx="1"/>
            <p:extLst>
              <p:ext uri="{D42A27DB-BD31-4B8C-83A1-F6EECF244321}">
                <p14:modId xmlns:p14="http://schemas.microsoft.com/office/powerpoint/2010/main" xmlns="" val="4138747970"/>
              </p:ext>
            </p:extLst>
          </p:nvPr>
        </p:nvGraphicFramePr>
        <p:xfrm>
          <a:off x="152400" y="774700"/>
          <a:ext cx="8762999" cy="5105397"/>
        </p:xfrm>
        <a:graphic>
          <a:graphicData uri="http://schemas.openxmlformats.org/drawingml/2006/table">
            <a:tbl>
              <a:tblPr firstRow="1" firstCol="1" bandRow="1"/>
              <a:tblGrid>
                <a:gridCol w="1424252">
                  <a:extLst>
                    <a:ext uri="{9D8B030D-6E8A-4147-A177-3AD203B41FA5}">
                      <a16:colId xmlns:a16="http://schemas.microsoft.com/office/drawing/2014/main" xmlns="" val="1945354232"/>
                    </a:ext>
                  </a:extLst>
                </a:gridCol>
                <a:gridCol w="666521">
                  <a:extLst>
                    <a:ext uri="{9D8B030D-6E8A-4147-A177-3AD203B41FA5}">
                      <a16:colId xmlns:a16="http://schemas.microsoft.com/office/drawing/2014/main" xmlns="" val="3464393167"/>
                    </a:ext>
                  </a:extLst>
                </a:gridCol>
                <a:gridCol w="666521">
                  <a:extLst>
                    <a:ext uri="{9D8B030D-6E8A-4147-A177-3AD203B41FA5}">
                      <a16:colId xmlns:a16="http://schemas.microsoft.com/office/drawing/2014/main" xmlns="" val="3232485837"/>
                    </a:ext>
                  </a:extLst>
                </a:gridCol>
                <a:gridCol w="666521">
                  <a:extLst>
                    <a:ext uri="{9D8B030D-6E8A-4147-A177-3AD203B41FA5}">
                      <a16:colId xmlns:a16="http://schemas.microsoft.com/office/drawing/2014/main" xmlns="" val="3277311225"/>
                    </a:ext>
                  </a:extLst>
                </a:gridCol>
                <a:gridCol w="666521">
                  <a:extLst>
                    <a:ext uri="{9D8B030D-6E8A-4147-A177-3AD203B41FA5}">
                      <a16:colId xmlns:a16="http://schemas.microsoft.com/office/drawing/2014/main" xmlns="" val="2990586876"/>
                    </a:ext>
                  </a:extLst>
                </a:gridCol>
                <a:gridCol w="666521">
                  <a:extLst>
                    <a:ext uri="{9D8B030D-6E8A-4147-A177-3AD203B41FA5}">
                      <a16:colId xmlns:a16="http://schemas.microsoft.com/office/drawing/2014/main" xmlns="" val="3975037797"/>
                    </a:ext>
                  </a:extLst>
                </a:gridCol>
                <a:gridCol w="666521">
                  <a:extLst>
                    <a:ext uri="{9D8B030D-6E8A-4147-A177-3AD203B41FA5}">
                      <a16:colId xmlns:a16="http://schemas.microsoft.com/office/drawing/2014/main" xmlns="" val="2646132591"/>
                    </a:ext>
                  </a:extLst>
                </a:gridCol>
                <a:gridCol w="666521">
                  <a:extLst>
                    <a:ext uri="{9D8B030D-6E8A-4147-A177-3AD203B41FA5}">
                      <a16:colId xmlns:a16="http://schemas.microsoft.com/office/drawing/2014/main" xmlns="" val="885146766"/>
                    </a:ext>
                  </a:extLst>
                </a:gridCol>
                <a:gridCol w="673537">
                  <a:extLst>
                    <a:ext uri="{9D8B030D-6E8A-4147-A177-3AD203B41FA5}">
                      <a16:colId xmlns:a16="http://schemas.microsoft.com/office/drawing/2014/main" xmlns="" val="3888269468"/>
                    </a:ext>
                  </a:extLst>
                </a:gridCol>
                <a:gridCol w="666521">
                  <a:extLst>
                    <a:ext uri="{9D8B030D-6E8A-4147-A177-3AD203B41FA5}">
                      <a16:colId xmlns:a16="http://schemas.microsoft.com/office/drawing/2014/main" xmlns="" val="1632070179"/>
                    </a:ext>
                  </a:extLst>
                </a:gridCol>
                <a:gridCol w="666521">
                  <a:extLst>
                    <a:ext uri="{9D8B030D-6E8A-4147-A177-3AD203B41FA5}">
                      <a16:colId xmlns:a16="http://schemas.microsoft.com/office/drawing/2014/main" xmlns="" val="3699644012"/>
                    </a:ext>
                  </a:extLst>
                </a:gridCol>
                <a:gridCol w="666521">
                  <a:extLst>
                    <a:ext uri="{9D8B030D-6E8A-4147-A177-3AD203B41FA5}">
                      <a16:colId xmlns:a16="http://schemas.microsoft.com/office/drawing/2014/main" xmlns="" val="1498934513"/>
                    </a:ext>
                  </a:extLst>
                </a:gridCol>
              </a:tblGrid>
              <a:tr h="905534">
                <a:tc rowSpan="2">
                  <a:txBody>
                    <a:bodyPr/>
                    <a:lstStyle/>
                    <a:p>
                      <a:pPr marL="6350" indent="-6350" algn="ctr">
                        <a:lnSpc>
                          <a:spcPct val="104000"/>
                        </a:lnSpc>
                        <a:spcAft>
                          <a:spcPts val="0"/>
                        </a:spcAft>
                      </a:pPr>
                      <a:r>
                        <a:rPr lang="en-ZA" sz="1000" b="1">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Description</a:t>
                      </a:r>
                      <a:endParaRPr lang="en-ZA" sz="10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a:txBody>
                    <a:bodyPr/>
                    <a:lstStyle/>
                    <a:p>
                      <a:pPr marL="6350" indent="-6350" algn="just">
                        <a:lnSpc>
                          <a:spcPct val="104000"/>
                        </a:lnSpc>
                        <a:spcAft>
                          <a:spcPts val="0"/>
                        </a:spcAft>
                      </a:pPr>
                      <a:r>
                        <a:rPr lang="en-ZA" sz="1000" b="1">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Budget R'000</a:t>
                      </a:r>
                      <a:endParaRPr lang="en-ZA" sz="10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a:txBody>
                    <a:bodyPr/>
                    <a:lstStyle/>
                    <a:p>
                      <a:pPr marL="6350" indent="-6350" algn="just">
                        <a:lnSpc>
                          <a:spcPct val="104000"/>
                        </a:lnSpc>
                        <a:spcAft>
                          <a:spcPts val="0"/>
                        </a:spcAft>
                      </a:pPr>
                      <a:r>
                        <a:rPr lang="en-ZA" sz="1000" b="1">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Audited</a:t>
                      </a:r>
                      <a:br>
                        <a:rPr lang="en-ZA" sz="1000" b="1">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br>
                      <a:r>
                        <a:rPr lang="en-ZA" sz="1000" b="1">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outcome R'000</a:t>
                      </a:r>
                      <a:endParaRPr lang="en-ZA" sz="10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a:txBody>
                    <a:bodyPr/>
                    <a:lstStyle/>
                    <a:p>
                      <a:pPr marL="6350" indent="-6350" algn="just">
                        <a:lnSpc>
                          <a:spcPct val="104000"/>
                        </a:lnSpc>
                        <a:spcAft>
                          <a:spcPts val="0"/>
                        </a:spcAft>
                      </a:pPr>
                      <a:r>
                        <a:rPr lang="en-ZA" sz="1000" b="1">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Budget R'000</a:t>
                      </a:r>
                      <a:endParaRPr lang="en-ZA" sz="10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a:txBody>
                    <a:bodyPr/>
                    <a:lstStyle/>
                    <a:p>
                      <a:pPr marL="6350" indent="-6350" algn="just">
                        <a:lnSpc>
                          <a:spcPct val="104000"/>
                        </a:lnSpc>
                        <a:spcAft>
                          <a:spcPts val="0"/>
                        </a:spcAft>
                      </a:pPr>
                      <a:r>
                        <a:rPr lang="en-ZA" sz="1000" b="1" dirty="0">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Audited</a:t>
                      </a:r>
                      <a:br>
                        <a:rPr lang="en-ZA" sz="1000" b="1" dirty="0">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br>
                      <a:r>
                        <a:rPr lang="en-ZA" sz="1000" b="1" dirty="0">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outcome </a:t>
                      </a:r>
                      <a:r>
                        <a:rPr lang="en-ZA" sz="1000" b="1" dirty="0" err="1">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R'000</a:t>
                      </a:r>
                      <a:endParaRPr lang="en-ZA" sz="10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a:txBody>
                    <a:bodyPr/>
                    <a:lstStyle/>
                    <a:p>
                      <a:pPr marL="6350" indent="-6350" algn="just">
                        <a:lnSpc>
                          <a:spcPct val="104000"/>
                        </a:lnSpc>
                        <a:spcAft>
                          <a:spcPts val="0"/>
                        </a:spcAft>
                      </a:pPr>
                      <a:r>
                        <a:rPr lang="en-ZA" sz="1000" b="1" dirty="0">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Budget </a:t>
                      </a:r>
                      <a:r>
                        <a:rPr lang="en-ZA" sz="1000" b="1" dirty="0" err="1">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R'000</a:t>
                      </a:r>
                      <a:endParaRPr lang="en-ZA" sz="10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a:txBody>
                    <a:bodyPr/>
                    <a:lstStyle/>
                    <a:p>
                      <a:pPr marL="6350" indent="-6350" algn="just">
                        <a:lnSpc>
                          <a:spcPct val="104000"/>
                        </a:lnSpc>
                        <a:spcAft>
                          <a:spcPts val="0"/>
                        </a:spcAft>
                      </a:pPr>
                      <a:r>
                        <a:rPr lang="en-ZA" sz="1000" b="1">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Audited</a:t>
                      </a:r>
                      <a:br>
                        <a:rPr lang="en-ZA" sz="1000" b="1">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br>
                      <a:r>
                        <a:rPr lang="en-ZA" sz="1000" b="1">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outcome R'000</a:t>
                      </a:r>
                      <a:endParaRPr lang="en-ZA" sz="10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a:txBody>
                    <a:bodyPr/>
                    <a:lstStyle/>
                    <a:p>
                      <a:pPr marL="6350" indent="-6350" algn="just">
                        <a:lnSpc>
                          <a:spcPct val="104000"/>
                        </a:lnSpc>
                        <a:spcAft>
                          <a:spcPts val="0"/>
                        </a:spcAft>
                      </a:pPr>
                      <a:r>
                        <a:rPr lang="en-ZA" sz="1000" b="1">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Budget</a:t>
                      </a:r>
                      <a:br>
                        <a:rPr lang="en-ZA" sz="1000" b="1">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br>
                      <a:r>
                        <a:rPr lang="en-ZA" sz="1000" b="1">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estimate R'000</a:t>
                      </a:r>
                      <a:endParaRPr lang="en-ZA" sz="10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a:txBody>
                    <a:bodyPr/>
                    <a:lstStyle/>
                    <a:p>
                      <a:pPr marL="6350" indent="-6350" algn="just">
                        <a:lnSpc>
                          <a:spcPct val="104000"/>
                        </a:lnSpc>
                        <a:spcAft>
                          <a:spcPts val="0"/>
                        </a:spcAft>
                      </a:pPr>
                      <a:r>
                        <a:rPr lang="en-ZA" sz="1000" b="1">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Approved budget R'000</a:t>
                      </a:r>
                      <a:endParaRPr lang="en-ZA" sz="10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gridSpan="3">
                  <a:txBody>
                    <a:bodyPr/>
                    <a:lstStyle/>
                    <a:p>
                      <a:pPr marL="6350" indent="-6350" algn="ctr">
                        <a:lnSpc>
                          <a:spcPct val="104000"/>
                        </a:lnSpc>
                        <a:spcAft>
                          <a:spcPts val="0"/>
                        </a:spcAft>
                      </a:pPr>
                      <a:r>
                        <a:rPr lang="en-ZA" sz="1000" b="1">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 Medium-term estimate R'000</a:t>
                      </a:r>
                      <a:endParaRPr lang="en-ZA" sz="10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2521817607"/>
                  </a:ext>
                </a:extLst>
              </a:tr>
              <a:tr h="301844">
                <a:tc vMerge="1">
                  <a:txBody>
                    <a:bodyPr/>
                    <a:lstStyle/>
                    <a:p>
                      <a:endParaRPr lang="en-ZA"/>
                    </a:p>
                  </a:txBody>
                  <a:tcPr/>
                </a:tc>
                <a:tc gridSpan="2">
                  <a:txBody>
                    <a:bodyPr/>
                    <a:lstStyle/>
                    <a:p>
                      <a:pPr marL="6350" indent="-6350" algn="ctr">
                        <a:lnSpc>
                          <a:spcPct val="104000"/>
                        </a:lnSpc>
                        <a:spcAft>
                          <a:spcPts val="0"/>
                        </a:spcAft>
                      </a:pPr>
                      <a:r>
                        <a:rPr lang="en-ZA" sz="1000" b="1">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2017/18</a:t>
                      </a:r>
                      <a:endParaRPr lang="en-ZA" sz="10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hMerge="1">
                  <a:txBody>
                    <a:bodyPr/>
                    <a:lstStyle/>
                    <a:p>
                      <a:endParaRPr lang="en-ZA"/>
                    </a:p>
                  </a:txBody>
                  <a:tcPr/>
                </a:tc>
                <a:tc gridSpan="2">
                  <a:txBody>
                    <a:bodyPr/>
                    <a:lstStyle/>
                    <a:p>
                      <a:pPr marL="6350" indent="-6350" algn="ctr">
                        <a:lnSpc>
                          <a:spcPct val="104000"/>
                        </a:lnSpc>
                        <a:spcAft>
                          <a:spcPts val="0"/>
                        </a:spcAft>
                      </a:pPr>
                      <a:r>
                        <a:rPr lang="en-ZA" sz="1000" b="1">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2018/19</a:t>
                      </a:r>
                      <a:endParaRPr lang="en-ZA" sz="10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hMerge="1">
                  <a:txBody>
                    <a:bodyPr/>
                    <a:lstStyle/>
                    <a:p>
                      <a:endParaRPr lang="en-ZA"/>
                    </a:p>
                  </a:txBody>
                  <a:tcPr/>
                </a:tc>
                <a:tc gridSpan="2">
                  <a:txBody>
                    <a:bodyPr/>
                    <a:lstStyle/>
                    <a:p>
                      <a:pPr marL="6350" indent="-6350" algn="ctr">
                        <a:lnSpc>
                          <a:spcPct val="104000"/>
                        </a:lnSpc>
                        <a:spcAft>
                          <a:spcPts val="0"/>
                        </a:spcAft>
                      </a:pPr>
                      <a:r>
                        <a:rPr lang="en-ZA" sz="1000" b="1">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2019/20</a:t>
                      </a:r>
                      <a:endParaRPr lang="en-ZA" sz="10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hMerge="1">
                  <a:txBody>
                    <a:bodyPr/>
                    <a:lstStyle/>
                    <a:p>
                      <a:endParaRPr lang="en-ZA"/>
                    </a:p>
                  </a:txBody>
                  <a:tcPr/>
                </a:tc>
                <a:tc gridSpan="2">
                  <a:txBody>
                    <a:bodyPr/>
                    <a:lstStyle/>
                    <a:p>
                      <a:pPr marL="6350" indent="-6350" algn="ctr">
                        <a:lnSpc>
                          <a:spcPct val="104000"/>
                        </a:lnSpc>
                        <a:spcAft>
                          <a:spcPts val="0"/>
                        </a:spcAft>
                      </a:pPr>
                      <a:r>
                        <a:rPr lang="en-ZA" sz="1000" b="1">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2020/21</a:t>
                      </a:r>
                      <a:endParaRPr lang="en-ZA" sz="10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hMerge="1">
                  <a:txBody>
                    <a:bodyPr/>
                    <a:lstStyle/>
                    <a:p>
                      <a:endParaRPr lang="en-ZA"/>
                    </a:p>
                  </a:txBody>
                  <a:tcPr/>
                </a:tc>
                <a:tc>
                  <a:txBody>
                    <a:bodyPr/>
                    <a:lstStyle/>
                    <a:p>
                      <a:pPr marL="6350" indent="-6350" algn="just">
                        <a:lnSpc>
                          <a:spcPct val="104000"/>
                        </a:lnSpc>
                        <a:spcAft>
                          <a:spcPts val="0"/>
                        </a:spcAft>
                      </a:pPr>
                      <a:r>
                        <a:rPr lang="en-ZA" sz="1000" b="1">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2021/22</a:t>
                      </a:r>
                      <a:endParaRPr lang="en-ZA" sz="10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a:txBody>
                    <a:bodyPr/>
                    <a:lstStyle/>
                    <a:p>
                      <a:pPr marL="6350" indent="-6350" algn="just">
                        <a:lnSpc>
                          <a:spcPct val="104000"/>
                        </a:lnSpc>
                        <a:spcAft>
                          <a:spcPts val="0"/>
                        </a:spcAft>
                      </a:pPr>
                      <a:r>
                        <a:rPr lang="en-ZA" sz="1000" b="1">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2022/23</a:t>
                      </a:r>
                      <a:endParaRPr lang="en-ZA" sz="10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a:txBody>
                    <a:bodyPr/>
                    <a:lstStyle/>
                    <a:p>
                      <a:pPr marL="6350" indent="-6350" algn="just">
                        <a:lnSpc>
                          <a:spcPct val="104000"/>
                        </a:lnSpc>
                        <a:spcAft>
                          <a:spcPts val="0"/>
                        </a:spcAft>
                      </a:pPr>
                      <a:r>
                        <a:rPr lang="en-ZA" sz="1000" b="1">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2023/24</a:t>
                      </a:r>
                      <a:endParaRPr lang="en-ZA" sz="10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extLst>
                  <a:ext uri="{0D108BD9-81ED-4DB2-BD59-A6C34878D82A}">
                    <a16:rowId xmlns:a16="http://schemas.microsoft.com/office/drawing/2014/main" xmlns="" val="2299237479"/>
                  </a:ext>
                </a:extLst>
              </a:tr>
              <a:tr h="316937">
                <a:tc>
                  <a:txBody>
                    <a:bodyPr/>
                    <a:lstStyle/>
                    <a:p>
                      <a:pPr marL="6350" indent="-6350" algn="just">
                        <a:lnSpc>
                          <a:spcPct val="104000"/>
                        </a:lnSpc>
                        <a:spcAft>
                          <a:spcPts val="0"/>
                        </a:spcAft>
                      </a:pPr>
                      <a:r>
                        <a:rPr lang="en-ZA" sz="1000" b="1">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Revenue</a:t>
                      </a:r>
                      <a:endParaRPr lang="en-ZA" sz="10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indent="-6350" algn="just">
                        <a:lnSpc>
                          <a:spcPct val="104000"/>
                        </a:lnSpc>
                        <a:spcAft>
                          <a:spcPts val="0"/>
                        </a:spcAft>
                      </a:pPr>
                      <a:r>
                        <a:rPr lang="en-ZA" sz="1000">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 </a:t>
                      </a:r>
                      <a:endParaRPr lang="en-ZA" sz="10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indent="-6350" algn="just">
                        <a:lnSpc>
                          <a:spcPct val="104000"/>
                        </a:lnSpc>
                        <a:spcAft>
                          <a:spcPts val="0"/>
                        </a:spcAft>
                      </a:pPr>
                      <a:r>
                        <a:rPr lang="en-ZA" sz="1000">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 </a:t>
                      </a:r>
                      <a:endParaRPr lang="en-ZA" sz="10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indent="-6350" algn="just">
                        <a:lnSpc>
                          <a:spcPct val="104000"/>
                        </a:lnSpc>
                        <a:spcAft>
                          <a:spcPts val="0"/>
                        </a:spcAft>
                      </a:pPr>
                      <a:r>
                        <a:rPr lang="en-ZA" sz="1000">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 </a:t>
                      </a:r>
                      <a:endParaRPr lang="en-ZA" sz="10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indent="-6350" algn="just">
                        <a:lnSpc>
                          <a:spcPct val="104000"/>
                        </a:lnSpc>
                        <a:spcAft>
                          <a:spcPts val="0"/>
                        </a:spcAft>
                      </a:pPr>
                      <a:r>
                        <a:rPr lang="en-ZA" sz="1000">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 </a:t>
                      </a:r>
                      <a:endParaRPr lang="en-ZA" sz="10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indent="-6350" algn="just">
                        <a:lnSpc>
                          <a:spcPct val="104000"/>
                        </a:lnSpc>
                        <a:spcAft>
                          <a:spcPts val="0"/>
                        </a:spcAft>
                      </a:pPr>
                      <a:r>
                        <a:rPr lang="en-ZA" sz="1000">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 </a:t>
                      </a:r>
                      <a:endParaRPr lang="en-ZA" sz="10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indent="-6350" algn="just">
                        <a:lnSpc>
                          <a:spcPct val="104000"/>
                        </a:lnSpc>
                        <a:spcAft>
                          <a:spcPts val="0"/>
                        </a:spcAft>
                      </a:pPr>
                      <a:r>
                        <a:rPr lang="en-ZA" sz="1000">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 </a:t>
                      </a:r>
                      <a:endParaRPr lang="en-ZA" sz="10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indent="-6350" algn="just">
                        <a:lnSpc>
                          <a:spcPct val="104000"/>
                        </a:lnSpc>
                        <a:spcAft>
                          <a:spcPts val="0"/>
                        </a:spcAft>
                      </a:pPr>
                      <a:r>
                        <a:rPr lang="en-ZA" sz="1000">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 </a:t>
                      </a:r>
                      <a:endParaRPr lang="en-ZA" sz="10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indent="-6350" algn="just">
                        <a:lnSpc>
                          <a:spcPct val="104000"/>
                        </a:lnSpc>
                        <a:spcAft>
                          <a:spcPts val="0"/>
                        </a:spcAft>
                      </a:pPr>
                      <a:r>
                        <a:rPr lang="en-ZA" sz="1000">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 </a:t>
                      </a:r>
                      <a:endParaRPr lang="en-ZA" sz="10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indent="-6350" algn="just">
                        <a:lnSpc>
                          <a:spcPct val="104000"/>
                        </a:lnSpc>
                        <a:spcAft>
                          <a:spcPts val="0"/>
                        </a:spcAft>
                      </a:pPr>
                      <a:r>
                        <a:rPr lang="en-ZA" sz="1000">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 </a:t>
                      </a:r>
                      <a:endParaRPr lang="en-ZA" sz="10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indent="-6350" algn="just">
                        <a:lnSpc>
                          <a:spcPct val="104000"/>
                        </a:lnSpc>
                        <a:spcAft>
                          <a:spcPts val="0"/>
                        </a:spcAft>
                      </a:pPr>
                      <a:r>
                        <a:rPr lang="en-ZA" sz="1000">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 </a:t>
                      </a:r>
                      <a:endParaRPr lang="en-ZA" sz="10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indent="-6350" algn="just">
                        <a:lnSpc>
                          <a:spcPct val="104000"/>
                        </a:lnSpc>
                        <a:spcAft>
                          <a:spcPts val="0"/>
                        </a:spcAft>
                      </a:pPr>
                      <a:r>
                        <a:rPr lang="en-ZA" sz="1000">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 </a:t>
                      </a:r>
                      <a:endParaRPr lang="en-ZA" sz="10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603558821"/>
                  </a:ext>
                </a:extLst>
              </a:tr>
              <a:tr h="301844">
                <a:tc>
                  <a:txBody>
                    <a:bodyPr/>
                    <a:lstStyle/>
                    <a:p>
                      <a:pPr marL="6350" indent="-6350" algn="just">
                        <a:lnSpc>
                          <a:spcPct val="104000"/>
                        </a:lnSpc>
                        <a:spcAft>
                          <a:spcPts val="0"/>
                        </a:spcAft>
                      </a:pPr>
                      <a:r>
                        <a:rPr lang="en-ZA" sz="1000">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Administrative fees</a:t>
                      </a:r>
                      <a:endParaRPr lang="en-ZA" sz="10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indent="-6350" algn="r">
                        <a:lnSpc>
                          <a:spcPct val="104000"/>
                        </a:lnSpc>
                        <a:spcAft>
                          <a:spcPts val="0"/>
                        </a:spcAft>
                      </a:pPr>
                      <a:r>
                        <a:rPr lang="en-ZA" sz="1000">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   </a:t>
                      </a:r>
                      <a:endParaRPr lang="en-ZA" sz="10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indent="-6350" algn="r">
                        <a:lnSpc>
                          <a:spcPct val="104000"/>
                        </a:lnSpc>
                        <a:spcAft>
                          <a:spcPts val="0"/>
                        </a:spcAft>
                      </a:pPr>
                      <a:r>
                        <a:rPr lang="en-ZA" sz="1000">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42 </a:t>
                      </a:r>
                      <a:endParaRPr lang="en-ZA" sz="10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indent="-6350" algn="r">
                        <a:lnSpc>
                          <a:spcPct val="104000"/>
                        </a:lnSpc>
                        <a:spcAft>
                          <a:spcPts val="0"/>
                        </a:spcAft>
                      </a:pPr>
                      <a:r>
                        <a:rPr lang="en-ZA" sz="1000">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   </a:t>
                      </a:r>
                      <a:endParaRPr lang="en-ZA" sz="10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indent="-6350" algn="r">
                        <a:lnSpc>
                          <a:spcPct val="104000"/>
                        </a:lnSpc>
                        <a:spcAft>
                          <a:spcPts val="0"/>
                        </a:spcAft>
                      </a:pPr>
                      <a:r>
                        <a:rPr lang="en-ZA" sz="1000">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48 </a:t>
                      </a:r>
                      <a:endParaRPr lang="en-ZA" sz="10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indent="-6350" algn="r">
                        <a:lnSpc>
                          <a:spcPct val="104000"/>
                        </a:lnSpc>
                        <a:spcAft>
                          <a:spcPts val="0"/>
                        </a:spcAft>
                      </a:pPr>
                      <a:r>
                        <a:rPr lang="en-ZA" sz="1000">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   </a:t>
                      </a:r>
                      <a:endParaRPr lang="en-ZA" sz="10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indent="-6350" algn="r">
                        <a:lnSpc>
                          <a:spcPct val="104000"/>
                        </a:lnSpc>
                        <a:spcAft>
                          <a:spcPts val="0"/>
                        </a:spcAft>
                      </a:pPr>
                      <a:r>
                        <a:rPr lang="en-ZA" sz="1000">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34 </a:t>
                      </a:r>
                      <a:endParaRPr lang="en-ZA" sz="10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indent="-6350" algn="r">
                        <a:lnSpc>
                          <a:spcPct val="104000"/>
                        </a:lnSpc>
                        <a:spcAft>
                          <a:spcPts val="0"/>
                        </a:spcAft>
                      </a:pPr>
                      <a:r>
                        <a:rPr lang="en-ZA" sz="1000">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   </a:t>
                      </a:r>
                      <a:endParaRPr lang="en-ZA" sz="10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indent="-6350" algn="r">
                        <a:lnSpc>
                          <a:spcPct val="104000"/>
                        </a:lnSpc>
                        <a:spcAft>
                          <a:spcPts val="0"/>
                        </a:spcAft>
                      </a:pPr>
                      <a:r>
                        <a:rPr lang="en-ZA" sz="1000">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53 </a:t>
                      </a:r>
                      <a:endParaRPr lang="en-ZA" sz="10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indent="-6350" algn="r">
                        <a:lnSpc>
                          <a:spcPct val="104000"/>
                        </a:lnSpc>
                        <a:spcAft>
                          <a:spcPts val="0"/>
                        </a:spcAft>
                      </a:pPr>
                      <a:r>
                        <a:rPr lang="en-ZA" sz="1000">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55 </a:t>
                      </a:r>
                      <a:endParaRPr lang="en-ZA" sz="10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indent="-6350" algn="r">
                        <a:lnSpc>
                          <a:spcPct val="104000"/>
                        </a:lnSpc>
                        <a:spcAft>
                          <a:spcPts val="0"/>
                        </a:spcAft>
                      </a:pPr>
                      <a:r>
                        <a:rPr lang="en-ZA" sz="1000">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58 </a:t>
                      </a:r>
                      <a:endParaRPr lang="en-ZA" sz="10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indent="-6350" algn="r">
                        <a:lnSpc>
                          <a:spcPct val="104000"/>
                        </a:lnSpc>
                        <a:spcAft>
                          <a:spcPts val="0"/>
                        </a:spcAft>
                      </a:pPr>
                      <a:r>
                        <a:rPr lang="en-ZA" sz="1000">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61 </a:t>
                      </a:r>
                      <a:endParaRPr lang="en-ZA" sz="10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610694939"/>
                  </a:ext>
                </a:extLst>
              </a:tr>
              <a:tr h="301844">
                <a:tc>
                  <a:txBody>
                    <a:bodyPr/>
                    <a:lstStyle/>
                    <a:p>
                      <a:pPr marL="6350" indent="-6350" algn="just">
                        <a:lnSpc>
                          <a:spcPct val="104000"/>
                        </a:lnSpc>
                        <a:spcAft>
                          <a:spcPts val="0"/>
                        </a:spcAft>
                      </a:pPr>
                      <a:r>
                        <a:rPr lang="en-ZA" sz="1000">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Sales of cards</a:t>
                      </a:r>
                      <a:endParaRPr lang="en-ZA" sz="10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indent="-6350" algn="r">
                        <a:lnSpc>
                          <a:spcPct val="104000"/>
                        </a:lnSpc>
                        <a:spcAft>
                          <a:spcPts val="0"/>
                        </a:spcAft>
                      </a:pPr>
                      <a:r>
                        <a:rPr lang="en-ZA" sz="1000">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181 729 </a:t>
                      </a:r>
                      <a:endParaRPr lang="en-ZA" sz="10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indent="-6350" algn="r">
                        <a:lnSpc>
                          <a:spcPct val="104000"/>
                        </a:lnSpc>
                        <a:spcAft>
                          <a:spcPts val="0"/>
                        </a:spcAft>
                      </a:pPr>
                      <a:r>
                        <a:rPr lang="en-ZA" sz="1000">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202 302 </a:t>
                      </a:r>
                      <a:endParaRPr lang="en-ZA" sz="10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indent="-6350" algn="r">
                        <a:lnSpc>
                          <a:spcPct val="104000"/>
                        </a:lnSpc>
                        <a:spcAft>
                          <a:spcPts val="0"/>
                        </a:spcAft>
                      </a:pPr>
                      <a:r>
                        <a:rPr lang="en-ZA" sz="1000">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189 696 </a:t>
                      </a:r>
                      <a:endParaRPr lang="en-ZA" sz="10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indent="-6350" algn="r">
                        <a:lnSpc>
                          <a:spcPct val="104000"/>
                        </a:lnSpc>
                        <a:spcAft>
                          <a:spcPts val="0"/>
                        </a:spcAft>
                      </a:pPr>
                      <a:r>
                        <a:rPr lang="en-ZA" sz="1000">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211 211 </a:t>
                      </a:r>
                      <a:endParaRPr lang="en-ZA" sz="10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indent="-6350" algn="r">
                        <a:lnSpc>
                          <a:spcPct val="104000"/>
                        </a:lnSpc>
                        <a:spcAft>
                          <a:spcPts val="0"/>
                        </a:spcAft>
                      </a:pPr>
                      <a:r>
                        <a:rPr lang="en-ZA" sz="1000">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222 456 </a:t>
                      </a:r>
                      <a:endParaRPr lang="en-ZA" sz="10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indent="-6350" algn="r">
                        <a:lnSpc>
                          <a:spcPct val="104000"/>
                        </a:lnSpc>
                        <a:spcAft>
                          <a:spcPts val="0"/>
                        </a:spcAft>
                      </a:pPr>
                      <a:r>
                        <a:rPr lang="en-ZA" sz="1000">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200 828 </a:t>
                      </a:r>
                      <a:endParaRPr lang="en-ZA" sz="10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indent="-6350" algn="r">
                        <a:lnSpc>
                          <a:spcPct val="104000"/>
                        </a:lnSpc>
                        <a:spcAft>
                          <a:spcPts val="0"/>
                        </a:spcAft>
                      </a:pPr>
                      <a:r>
                        <a:rPr lang="en-ZA" sz="1000">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233 801 </a:t>
                      </a:r>
                      <a:endParaRPr lang="en-ZA" sz="10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indent="-6350" algn="r">
                        <a:lnSpc>
                          <a:spcPct val="104000"/>
                        </a:lnSpc>
                        <a:spcAft>
                          <a:spcPts val="0"/>
                        </a:spcAft>
                      </a:pPr>
                      <a:r>
                        <a:rPr lang="en-ZA" sz="1000">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178 152 </a:t>
                      </a:r>
                      <a:endParaRPr lang="en-ZA" sz="10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indent="-6350" algn="r">
                        <a:lnSpc>
                          <a:spcPct val="104000"/>
                        </a:lnSpc>
                        <a:spcAft>
                          <a:spcPts val="0"/>
                        </a:spcAft>
                      </a:pPr>
                      <a:r>
                        <a:rPr lang="en-ZA" sz="1000">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245 436 </a:t>
                      </a:r>
                      <a:endParaRPr lang="en-ZA" sz="10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indent="-6350" algn="r">
                        <a:lnSpc>
                          <a:spcPct val="104000"/>
                        </a:lnSpc>
                        <a:spcAft>
                          <a:spcPts val="0"/>
                        </a:spcAft>
                      </a:pPr>
                      <a:r>
                        <a:rPr lang="en-ZA" sz="1000">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257 217 </a:t>
                      </a:r>
                      <a:endParaRPr lang="en-ZA" sz="10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indent="-6350" algn="r">
                        <a:lnSpc>
                          <a:spcPct val="104000"/>
                        </a:lnSpc>
                        <a:spcAft>
                          <a:spcPts val="0"/>
                        </a:spcAft>
                      </a:pPr>
                      <a:r>
                        <a:rPr lang="en-ZA" sz="1000">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268 792 </a:t>
                      </a:r>
                      <a:endParaRPr lang="en-ZA" sz="10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940645984"/>
                  </a:ext>
                </a:extLst>
              </a:tr>
              <a:tr h="301844">
                <a:tc>
                  <a:txBody>
                    <a:bodyPr/>
                    <a:lstStyle/>
                    <a:p>
                      <a:pPr marL="6350" indent="-6350" algn="just">
                        <a:lnSpc>
                          <a:spcPct val="104000"/>
                        </a:lnSpc>
                        <a:spcAft>
                          <a:spcPts val="0"/>
                        </a:spcAft>
                      </a:pPr>
                      <a:r>
                        <a:rPr lang="en-ZA" sz="1000">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Interest received</a:t>
                      </a:r>
                      <a:endParaRPr lang="en-ZA" sz="10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indent="-6350" algn="r">
                        <a:lnSpc>
                          <a:spcPct val="104000"/>
                        </a:lnSpc>
                        <a:spcAft>
                          <a:spcPts val="0"/>
                        </a:spcAft>
                      </a:pPr>
                      <a:r>
                        <a:rPr lang="en-ZA" sz="1000">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24 566 </a:t>
                      </a:r>
                      <a:endParaRPr lang="en-ZA" sz="10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indent="-6350" algn="r">
                        <a:lnSpc>
                          <a:spcPct val="104000"/>
                        </a:lnSpc>
                        <a:spcAft>
                          <a:spcPts val="0"/>
                        </a:spcAft>
                      </a:pPr>
                      <a:r>
                        <a:rPr lang="en-ZA" sz="1000">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26 741 </a:t>
                      </a:r>
                      <a:endParaRPr lang="en-ZA" sz="10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indent="-6350" algn="r">
                        <a:lnSpc>
                          <a:spcPct val="104000"/>
                        </a:lnSpc>
                        <a:spcAft>
                          <a:spcPts val="0"/>
                        </a:spcAft>
                      </a:pPr>
                      <a:r>
                        <a:rPr lang="en-ZA" sz="1000">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33 426 </a:t>
                      </a:r>
                      <a:endParaRPr lang="en-ZA" sz="10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indent="-6350" algn="r">
                        <a:lnSpc>
                          <a:spcPct val="104000"/>
                        </a:lnSpc>
                        <a:spcAft>
                          <a:spcPts val="0"/>
                        </a:spcAft>
                      </a:pPr>
                      <a:r>
                        <a:rPr lang="en-ZA" sz="1000">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26 006 </a:t>
                      </a:r>
                      <a:endParaRPr lang="en-ZA" sz="10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indent="-6350" algn="r">
                        <a:lnSpc>
                          <a:spcPct val="104000"/>
                        </a:lnSpc>
                        <a:spcAft>
                          <a:spcPts val="0"/>
                        </a:spcAft>
                      </a:pPr>
                      <a:r>
                        <a:rPr lang="en-ZA" sz="1000">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32 385 </a:t>
                      </a:r>
                      <a:endParaRPr lang="en-ZA" sz="10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indent="-6350" algn="r">
                        <a:lnSpc>
                          <a:spcPct val="104000"/>
                        </a:lnSpc>
                        <a:spcAft>
                          <a:spcPts val="0"/>
                        </a:spcAft>
                      </a:pPr>
                      <a:r>
                        <a:rPr lang="en-ZA" sz="1000">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26 919 </a:t>
                      </a:r>
                      <a:endParaRPr lang="en-ZA" sz="10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indent="-6350" algn="r">
                        <a:lnSpc>
                          <a:spcPct val="104000"/>
                        </a:lnSpc>
                        <a:spcAft>
                          <a:spcPts val="0"/>
                        </a:spcAft>
                      </a:pPr>
                      <a:r>
                        <a:rPr lang="en-ZA" sz="1000">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34 036 </a:t>
                      </a:r>
                      <a:endParaRPr lang="en-ZA" sz="10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indent="-6350" algn="r">
                        <a:lnSpc>
                          <a:spcPct val="104000"/>
                        </a:lnSpc>
                        <a:spcAft>
                          <a:spcPts val="0"/>
                        </a:spcAft>
                      </a:pPr>
                      <a:r>
                        <a:rPr lang="en-ZA" sz="1000">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24 036 </a:t>
                      </a:r>
                      <a:endParaRPr lang="en-ZA" sz="10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indent="-6350" algn="r">
                        <a:lnSpc>
                          <a:spcPct val="104000"/>
                        </a:lnSpc>
                        <a:spcAft>
                          <a:spcPts val="0"/>
                        </a:spcAft>
                      </a:pPr>
                      <a:r>
                        <a:rPr lang="en-ZA" sz="1000">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10 238 </a:t>
                      </a:r>
                      <a:endParaRPr lang="en-ZA" sz="10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indent="-6350" algn="r">
                        <a:lnSpc>
                          <a:spcPct val="104000"/>
                        </a:lnSpc>
                        <a:spcAft>
                          <a:spcPts val="0"/>
                        </a:spcAft>
                      </a:pPr>
                      <a:r>
                        <a:rPr lang="en-ZA" sz="1000">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10 750 </a:t>
                      </a:r>
                      <a:endParaRPr lang="en-ZA" sz="10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indent="-6350" algn="r">
                        <a:lnSpc>
                          <a:spcPct val="104000"/>
                        </a:lnSpc>
                        <a:spcAft>
                          <a:spcPts val="0"/>
                        </a:spcAft>
                      </a:pPr>
                      <a:r>
                        <a:rPr lang="en-ZA" sz="1000">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11 234 </a:t>
                      </a:r>
                      <a:endParaRPr lang="en-ZA" sz="10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340538173"/>
                  </a:ext>
                </a:extLst>
              </a:tr>
              <a:tr h="316937">
                <a:tc>
                  <a:txBody>
                    <a:bodyPr/>
                    <a:lstStyle/>
                    <a:p>
                      <a:pPr marL="6350" indent="-6350" algn="just">
                        <a:lnSpc>
                          <a:spcPct val="104000"/>
                        </a:lnSpc>
                        <a:spcAft>
                          <a:spcPts val="0"/>
                        </a:spcAft>
                      </a:pPr>
                      <a:r>
                        <a:rPr lang="en-ZA" sz="1000">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Transfers received</a:t>
                      </a:r>
                      <a:endParaRPr lang="en-ZA" sz="10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indent="-6350" algn="r">
                        <a:lnSpc>
                          <a:spcPct val="104000"/>
                        </a:lnSpc>
                        <a:spcAft>
                          <a:spcPts val="0"/>
                        </a:spcAft>
                      </a:pPr>
                      <a:r>
                        <a:rPr lang="en-ZA" sz="1000">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   -   </a:t>
                      </a:r>
                      <a:endParaRPr lang="en-ZA" sz="10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indent="-6350" algn="r">
                        <a:lnSpc>
                          <a:spcPct val="104000"/>
                        </a:lnSpc>
                        <a:spcAft>
                          <a:spcPts val="0"/>
                        </a:spcAft>
                      </a:pPr>
                      <a:r>
                        <a:rPr lang="en-ZA" sz="1000">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           7 </a:t>
                      </a:r>
                      <a:endParaRPr lang="en-ZA" sz="10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indent="-6350" algn="r">
                        <a:lnSpc>
                          <a:spcPct val="104000"/>
                        </a:lnSpc>
                        <a:spcAft>
                          <a:spcPts val="0"/>
                        </a:spcAft>
                      </a:pPr>
                      <a:r>
                        <a:rPr lang="en-ZA" sz="1000">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      -   </a:t>
                      </a:r>
                      <a:endParaRPr lang="en-ZA" sz="10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indent="-6350" algn="r">
                        <a:lnSpc>
                          <a:spcPct val="104000"/>
                        </a:lnSpc>
                        <a:spcAft>
                          <a:spcPts val="0"/>
                        </a:spcAft>
                      </a:pPr>
                      <a:r>
                        <a:rPr lang="en-ZA" sz="1000">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  -   </a:t>
                      </a:r>
                      <a:endParaRPr lang="en-ZA" sz="10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indent="-6350" algn="r">
                        <a:lnSpc>
                          <a:spcPct val="104000"/>
                        </a:lnSpc>
                        <a:spcAft>
                          <a:spcPts val="0"/>
                        </a:spcAft>
                      </a:pPr>
                      <a:r>
                        <a:rPr lang="en-ZA" sz="1000">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   -   </a:t>
                      </a:r>
                      <a:endParaRPr lang="en-ZA" sz="10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indent="-6350" algn="r">
                        <a:lnSpc>
                          <a:spcPct val="104000"/>
                        </a:lnSpc>
                        <a:spcAft>
                          <a:spcPts val="0"/>
                        </a:spcAft>
                      </a:pPr>
                      <a:r>
                        <a:rPr lang="en-ZA" sz="1000">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     -   </a:t>
                      </a:r>
                      <a:endParaRPr lang="en-ZA" sz="10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indent="-6350" algn="r">
                        <a:lnSpc>
                          <a:spcPct val="104000"/>
                        </a:lnSpc>
                        <a:spcAft>
                          <a:spcPts val="0"/>
                        </a:spcAft>
                      </a:pPr>
                      <a:r>
                        <a:rPr lang="en-ZA" sz="1000">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       -   </a:t>
                      </a:r>
                      <a:endParaRPr lang="en-ZA" sz="10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indent="-6350" algn="r">
                        <a:lnSpc>
                          <a:spcPct val="104000"/>
                        </a:lnSpc>
                        <a:spcAft>
                          <a:spcPts val="0"/>
                        </a:spcAft>
                      </a:pPr>
                      <a:r>
                        <a:rPr lang="en-ZA" sz="1000">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     -   </a:t>
                      </a:r>
                      <a:endParaRPr lang="en-ZA" sz="10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indent="-6350" algn="r">
                        <a:lnSpc>
                          <a:spcPct val="104000"/>
                        </a:lnSpc>
                        <a:spcAft>
                          <a:spcPts val="0"/>
                        </a:spcAft>
                      </a:pPr>
                      <a:r>
                        <a:rPr lang="en-ZA" sz="1000">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     -   </a:t>
                      </a:r>
                      <a:endParaRPr lang="en-ZA" sz="10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indent="-6350" algn="r">
                        <a:lnSpc>
                          <a:spcPct val="104000"/>
                        </a:lnSpc>
                        <a:spcAft>
                          <a:spcPts val="0"/>
                        </a:spcAft>
                      </a:pPr>
                      <a:r>
                        <a:rPr lang="en-ZA" sz="1000">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         -   </a:t>
                      </a:r>
                      <a:endParaRPr lang="en-ZA" sz="10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indent="-6350" algn="r">
                        <a:lnSpc>
                          <a:spcPct val="104000"/>
                        </a:lnSpc>
                        <a:spcAft>
                          <a:spcPts val="0"/>
                        </a:spcAft>
                      </a:pPr>
                      <a:r>
                        <a:rPr lang="en-ZA" sz="1000">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      -   </a:t>
                      </a:r>
                      <a:endParaRPr lang="en-ZA" sz="10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46958514"/>
                  </a:ext>
                </a:extLst>
              </a:tr>
              <a:tr h="301844">
                <a:tc>
                  <a:txBody>
                    <a:bodyPr/>
                    <a:lstStyle/>
                    <a:p>
                      <a:pPr marL="6350" indent="-6350" algn="just">
                        <a:lnSpc>
                          <a:spcPct val="104000"/>
                        </a:lnSpc>
                        <a:spcAft>
                          <a:spcPts val="0"/>
                        </a:spcAft>
                      </a:pPr>
                      <a:r>
                        <a:rPr lang="en-ZA" sz="1000" b="1">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Total revenue</a:t>
                      </a:r>
                      <a:endParaRPr lang="en-ZA" sz="10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6350" indent="-6350" algn="just">
                        <a:lnSpc>
                          <a:spcPct val="104000"/>
                        </a:lnSpc>
                        <a:spcAft>
                          <a:spcPts val="0"/>
                        </a:spcAft>
                      </a:pPr>
                      <a:r>
                        <a:rPr lang="en-ZA" sz="1000" b="1">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206 327 </a:t>
                      </a:r>
                      <a:endParaRPr lang="en-ZA" sz="10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6350" indent="-6350" algn="just">
                        <a:lnSpc>
                          <a:spcPct val="104000"/>
                        </a:lnSpc>
                        <a:spcAft>
                          <a:spcPts val="0"/>
                        </a:spcAft>
                      </a:pPr>
                      <a:r>
                        <a:rPr lang="en-ZA" sz="1000" b="1">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229 780 </a:t>
                      </a:r>
                      <a:endParaRPr lang="en-ZA" sz="10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6350" indent="-6350" algn="just">
                        <a:lnSpc>
                          <a:spcPct val="104000"/>
                        </a:lnSpc>
                        <a:spcAft>
                          <a:spcPts val="0"/>
                        </a:spcAft>
                      </a:pPr>
                      <a:r>
                        <a:rPr lang="en-ZA" sz="1000" b="1">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223 133 </a:t>
                      </a:r>
                      <a:endParaRPr lang="en-ZA" sz="10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6350" indent="-6350" algn="just">
                        <a:lnSpc>
                          <a:spcPct val="104000"/>
                        </a:lnSpc>
                        <a:spcAft>
                          <a:spcPts val="0"/>
                        </a:spcAft>
                      </a:pPr>
                      <a:r>
                        <a:rPr lang="en-ZA" sz="1000" b="1">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237 265 </a:t>
                      </a:r>
                      <a:endParaRPr lang="en-ZA" sz="10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6350" indent="-6350" algn="just">
                        <a:lnSpc>
                          <a:spcPct val="104000"/>
                        </a:lnSpc>
                        <a:spcAft>
                          <a:spcPts val="0"/>
                        </a:spcAft>
                      </a:pPr>
                      <a:r>
                        <a:rPr lang="en-ZA" sz="1000" b="1">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254 841 </a:t>
                      </a:r>
                      <a:endParaRPr lang="en-ZA" sz="10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6350" indent="-6350" algn="just">
                        <a:lnSpc>
                          <a:spcPct val="104000"/>
                        </a:lnSpc>
                        <a:spcAft>
                          <a:spcPts val="0"/>
                        </a:spcAft>
                      </a:pPr>
                      <a:r>
                        <a:rPr lang="en-ZA" sz="1000" b="1">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227 781 </a:t>
                      </a:r>
                      <a:endParaRPr lang="en-ZA" sz="10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6350" indent="-6350" algn="just">
                        <a:lnSpc>
                          <a:spcPct val="104000"/>
                        </a:lnSpc>
                        <a:spcAft>
                          <a:spcPts val="0"/>
                        </a:spcAft>
                      </a:pPr>
                      <a:r>
                        <a:rPr lang="en-ZA" sz="1000" b="1">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267 837 </a:t>
                      </a:r>
                      <a:endParaRPr lang="en-ZA" sz="10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6350" indent="-6350" algn="just">
                        <a:lnSpc>
                          <a:spcPct val="104000"/>
                        </a:lnSpc>
                        <a:spcAft>
                          <a:spcPts val="0"/>
                        </a:spcAft>
                      </a:pPr>
                      <a:r>
                        <a:rPr lang="en-ZA" sz="1000" b="1">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202 241 </a:t>
                      </a:r>
                      <a:endParaRPr lang="en-ZA" sz="10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6350" indent="-6350" algn="just">
                        <a:lnSpc>
                          <a:spcPct val="104000"/>
                        </a:lnSpc>
                        <a:spcAft>
                          <a:spcPts val="0"/>
                        </a:spcAft>
                      </a:pPr>
                      <a:r>
                        <a:rPr lang="en-ZA" sz="1000" b="1">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255 729 </a:t>
                      </a:r>
                      <a:endParaRPr lang="en-ZA" sz="10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6350" indent="-6350" algn="just">
                        <a:lnSpc>
                          <a:spcPct val="104000"/>
                        </a:lnSpc>
                        <a:spcAft>
                          <a:spcPts val="0"/>
                        </a:spcAft>
                      </a:pPr>
                      <a:r>
                        <a:rPr lang="en-ZA" sz="1000" b="1">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268 025 </a:t>
                      </a:r>
                      <a:endParaRPr lang="en-ZA" sz="10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6350" indent="-6350" algn="just">
                        <a:lnSpc>
                          <a:spcPct val="104000"/>
                        </a:lnSpc>
                        <a:spcAft>
                          <a:spcPts val="0"/>
                        </a:spcAft>
                      </a:pPr>
                      <a:r>
                        <a:rPr lang="en-ZA" sz="1000" b="1">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280 086 </a:t>
                      </a:r>
                      <a:endParaRPr lang="en-ZA" sz="10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1774201482"/>
                  </a:ext>
                </a:extLst>
              </a:tr>
              <a:tr h="316937">
                <a:tc>
                  <a:txBody>
                    <a:bodyPr/>
                    <a:lstStyle/>
                    <a:p>
                      <a:pPr marL="6350" indent="-6350" algn="just">
                        <a:lnSpc>
                          <a:spcPct val="104000"/>
                        </a:lnSpc>
                        <a:spcAft>
                          <a:spcPts val="0"/>
                        </a:spcAft>
                      </a:pPr>
                      <a:r>
                        <a:rPr lang="en-ZA" sz="1000" b="1">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Expenses</a:t>
                      </a:r>
                      <a:endParaRPr lang="en-ZA" sz="10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nSpc>
                          <a:spcPct val="107000"/>
                        </a:lnSpc>
                      </a:pPr>
                      <a:endParaRPr lang="en-ZA" sz="1100">
                        <a:effectLst/>
                        <a:latin typeface="Calibri" panose="020F0502020204030204" pitchFamily="34" charset="0"/>
                        <a:cs typeface="Times New Roman" panose="02020603050405020304" pitchFamily="18" charset="0"/>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07000"/>
                        </a:lnSpc>
                      </a:pPr>
                      <a:endParaRPr lang="en-ZA" sz="1100">
                        <a:effectLst/>
                        <a:latin typeface="Calibri" panose="020F0502020204030204" pitchFamily="34" charset="0"/>
                        <a:cs typeface="Times New Roman" panose="02020603050405020304" pitchFamily="18" charset="0"/>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07000"/>
                        </a:lnSpc>
                      </a:pPr>
                      <a:endParaRPr lang="en-ZA" sz="1100">
                        <a:effectLst/>
                        <a:latin typeface="Calibri" panose="020F0502020204030204" pitchFamily="34" charset="0"/>
                        <a:cs typeface="Times New Roman" panose="02020603050405020304" pitchFamily="18" charset="0"/>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07000"/>
                        </a:lnSpc>
                      </a:pPr>
                      <a:endParaRPr lang="en-ZA" sz="1100">
                        <a:effectLst/>
                        <a:latin typeface="Calibri" panose="020F0502020204030204" pitchFamily="34" charset="0"/>
                        <a:cs typeface="Times New Roman" panose="02020603050405020304" pitchFamily="18" charset="0"/>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07000"/>
                        </a:lnSpc>
                      </a:pPr>
                      <a:endParaRPr lang="en-ZA" sz="1100">
                        <a:effectLst/>
                        <a:latin typeface="Calibri" panose="020F0502020204030204" pitchFamily="34" charset="0"/>
                        <a:cs typeface="Times New Roman" panose="02020603050405020304" pitchFamily="18" charset="0"/>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07000"/>
                        </a:lnSpc>
                      </a:pPr>
                      <a:endParaRPr lang="en-ZA" sz="1100">
                        <a:effectLst/>
                        <a:latin typeface="Calibri" panose="020F0502020204030204" pitchFamily="34" charset="0"/>
                        <a:cs typeface="Times New Roman" panose="02020603050405020304" pitchFamily="18" charset="0"/>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07000"/>
                        </a:lnSpc>
                      </a:pPr>
                      <a:endParaRPr lang="en-ZA" sz="1100">
                        <a:effectLst/>
                        <a:latin typeface="Calibri" panose="020F0502020204030204" pitchFamily="34" charset="0"/>
                        <a:cs typeface="Times New Roman" panose="02020603050405020304" pitchFamily="18" charset="0"/>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07000"/>
                        </a:lnSpc>
                      </a:pPr>
                      <a:endParaRPr lang="en-ZA" sz="1100">
                        <a:effectLst/>
                        <a:latin typeface="Calibri" panose="020F0502020204030204" pitchFamily="34" charset="0"/>
                        <a:cs typeface="Times New Roman" panose="02020603050405020304" pitchFamily="18" charset="0"/>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07000"/>
                        </a:lnSpc>
                      </a:pPr>
                      <a:endParaRPr lang="en-ZA" sz="1100">
                        <a:effectLst/>
                        <a:latin typeface="Calibri" panose="020F0502020204030204" pitchFamily="34" charset="0"/>
                        <a:cs typeface="Times New Roman" panose="02020603050405020304" pitchFamily="18" charset="0"/>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07000"/>
                        </a:lnSpc>
                      </a:pPr>
                      <a:endParaRPr lang="en-ZA" sz="1100">
                        <a:effectLst/>
                        <a:latin typeface="Calibri" panose="020F0502020204030204" pitchFamily="34" charset="0"/>
                        <a:cs typeface="Times New Roman" panose="02020603050405020304" pitchFamily="18" charset="0"/>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07000"/>
                        </a:lnSpc>
                      </a:pPr>
                      <a:endParaRPr lang="en-ZA" sz="1100">
                        <a:effectLst/>
                        <a:latin typeface="Calibri" panose="020F0502020204030204" pitchFamily="34" charset="0"/>
                        <a:cs typeface="Times New Roman" panose="02020603050405020304" pitchFamily="18" charset="0"/>
                      </a:endParaRPr>
                    </a:p>
                  </a:txBody>
                  <a:tcPr marL="68580" marR="6858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681619396"/>
                  </a:ext>
                </a:extLst>
              </a:tr>
              <a:tr h="502270">
                <a:tc>
                  <a:txBody>
                    <a:bodyPr/>
                    <a:lstStyle/>
                    <a:p>
                      <a:pPr marL="6350" indent="-6350" algn="l">
                        <a:lnSpc>
                          <a:spcPct val="104000"/>
                        </a:lnSpc>
                        <a:spcAft>
                          <a:spcPts val="0"/>
                        </a:spcAft>
                      </a:pPr>
                      <a:r>
                        <a:rPr lang="en-ZA" sz="1000" dirty="0">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Compensation of employees</a:t>
                      </a:r>
                      <a:endParaRPr lang="en-ZA" sz="10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indent="-6350" algn="r">
                        <a:lnSpc>
                          <a:spcPct val="104000"/>
                        </a:lnSpc>
                        <a:spcAft>
                          <a:spcPts val="0"/>
                        </a:spcAft>
                      </a:pPr>
                      <a:r>
                        <a:rPr lang="en-ZA" sz="1000">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34 845 </a:t>
                      </a:r>
                      <a:endParaRPr lang="en-ZA" sz="10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indent="-6350" algn="r">
                        <a:lnSpc>
                          <a:spcPct val="104000"/>
                        </a:lnSpc>
                        <a:spcAft>
                          <a:spcPts val="0"/>
                        </a:spcAft>
                      </a:pPr>
                      <a:r>
                        <a:rPr lang="en-ZA" sz="1000">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12 668 </a:t>
                      </a:r>
                      <a:endParaRPr lang="en-ZA" sz="10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indent="-6350" algn="r">
                        <a:lnSpc>
                          <a:spcPct val="104000"/>
                        </a:lnSpc>
                        <a:spcAft>
                          <a:spcPts val="0"/>
                        </a:spcAft>
                      </a:pPr>
                      <a:r>
                        <a:rPr lang="en-ZA" sz="1000">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37 798 </a:t>
                      </a:r>
                      <a:endParaRPr lang="en-ZA" sz="10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indent="-6350" algn="r">
                        <a:lnSpc>
                          <a:spcPct val="104000"/>
                        </a:lnSpc>
                        <a:spcAft>
                          <a:spcPts val="0"/>
                        </a:spcAft>
                      </a:pPr>
                      <a:r>
                        <a:rPr lang="en-ZA" sz="1000">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18 973 </a:t>
                      </a:r>
                      <a:endParaRPr lang="en-ZA" sz="10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indent="-6350" algn="r">
                        <a:lnSpc>
                          <a:spcPct val="104000"/>
                        </a:lnSpc>
                        <a:spcAft>
                          <a:spcPts val="0"/>
                        </a:spcAft>
                      </a:pPr>
                      <a:r>
                        <a:rPr lang="en-ZA" sz="1000">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20 130 </a:t>
                      </a:r>
                      <a:endParaRPr lang="en-ZA" sz="10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indent="-6350" algn="r">
                        <a:lnSpc>
                          <a:spcPct val="104000"/>
                        </a:lnSpc>
                        <a:spcAft>
                          <a:spcPts val="0"/>
                        </a:spcAft>
                      </a:pPr>
                      <a:r>
                        <a:rPr lang="en-ZA" sz="1000">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19 663 </a:t>
                      </a:r>
                      <a:endParaRPr lang="en-ZA" sz="10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indent="-6350" algn="r">
                        <a:lnSpc>
                          <a:spcPct val="104000"/>
                        </a:lnSpc>
                        <a:spcAft>
                          <a:spcPts val="0"/>
                        </a:spcAft>
                      </a:pPr>
                      <a:r>
                        <a:rPr lang="en-ZA" sz="1000">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38 783 </a:t>
                      </a:r>
                      <a:endParaRPr lang="en-ZA" sz="10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indent="-6350" algn="r">
                        <a:lnSpc>
                          <a:spcPct val="104000"/>
                        </a:lnSpc>
                        <a:spcAft>
                          <a:spcPts val="0"/>
                        </a:spcAft>
                      </a:pPr>
                      <a:r>
                        <a:rPr lang="en-ZA" sz="1000">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24 042 </a:t>
                      </a:r>
                      <a:endParaRPr lang="en-ZA" sz="10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indent="-6350" algn="r">
                        <a:lnSpc>
                          <a:spcPct val="104000"/>
                        </a:lnSpc>
                        <a:spcAft>
                          <a:spcPts val="0"/>
                        </a:spcAft>
                      </a:pPr>
                      <a:r>
                        <a:rPr lang="en-ZA" sz="1000">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31 633 </a:t>
                      </a:r>
                      <a:endParaRPr lang="en-ZA" sz="10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indent="-6350" algn="r">
                        <a:lnSpc>
                          <a:spcPct val="104000"/>
                        </a:lnSpc>
                        <a:spcAft>
                          <a:spcPts val="0"/>
                        </a:spcAft>
                      </a:pPr>
                      <a:r>
                        <a:rPr lang="en-ZA" sz="1000">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33 221 </a:t>
                      </a:r>
                      <a:endParaRPr lang="en-ZA" sz="10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indent="-6350" algn="r">
                        <a:lnSpc>
                          <a:spcPct val="104000"/>
                        </a:lnSpc>
                        <a:spcAft>
                          <a:spcPts val="0"/>
                        </a:spcAft>
                      </a:pPr>
                      <a:r>
                        <a:rPr lang="en-ZA" sz="1000">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34 833 </a:t>
                      </a:r>
                      <a:endParaRPr lang="en-ZA" sz="10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529238910"/>
                  </a:ext>
                </a:extLst>
              </a:tr>
              <a:tr h="301844">
                <a:tc>
                  <a:txBody>
                    <a:bodyPr/>
                    <a:lstStyle/>
                    <a:p>
                      <a:pPr marL="6350" indent="-6350" algn="just">
                        <a:lnSpc>
                          <a:spcPct val="104000"/>
                        </a:lnSpc>
                        <a:spcAft>
                          <a:spcPts val="0"/>
                        </a:spcAft>
                      </a:pPr>
                      <a:r>
                        <a:rPr lang="en-ZA" sz="1000">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Goods and services</a:t>
                      </a:r>
                      <a:endParaRPr lang="en-ZA" sz="10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indent="-6350" algn="r">
                        <a:lnSpc>
                          <a:spcPct val="104000"/>
                        </a:lnSpc>
                        <a:spcAft>
                          <a:spcPts val="0"/>
                        </a:spcAft>
                      </a:pPr>
                      <a:r>
                        <a:rPr lang="en-ZA" sz="1000">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127 341 </a:t>
                      </a:r>
                      <a:endParaRPr lang="en-ZA" sz="10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indent="-6350" algn="r">
                        <a:lnSpc>
                          <a:spcPct val="104000"/>
                        </a:lnSpc>
                        <a:spcAft>
                          <a:spcPts val="0"/>
                        </a:spcAft>
                      </a:pPr>
                      <a:r>
                        <a:rPr lang="en-ZA" sz="1000">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107 936 </a:t>
                      </a:r>
                      <a:endParaRPr lang="en-ZA" sz="10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indent="-6350" algn="r">
                        <a:lnSpc>
                          <a:spcPct val="104000"/>
                        </a:lnSpc>
                        <a:spcAft>
                          <a:spcPts val="0"/>
                        </a:spcAft>
                      </a:pPr>
                      <a:r>
                        <a:rPr lang="en-ZA" sz="1000">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144 855 </a:t>
                      </a:r>
                      <a:endParaRPr lang="en-ZA" sz="10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indent="-6350" algn="r">
                        <a:lnSpc>
                          <a:spcPct val="104000"/>
                        </a:lnSpc>
                        <a:spcAft>
                          <a:spcPts val="0"/>
                        </a:spcAft>
                      </a:pPr>
                      <a:r>
                        <a:rPr lang="en-ZA" sz="1000">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112 253 </a:t>
                      </a:r>
                      <a:endParaRPr lang="en-ZA" sz="10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indent="-6350" algn="r">
                        <a:lnSpc>
                          <a:spcPct val="104000"/>
                        </a:lnSpc>
                        <a:spcAft>
                          <a:spcPts val="0"/>
                        </a:spcAft>
                      </a:pPr>
                      <a:r>
                        <a:rPr lang="en-ZA" sz="1000">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187 572 </a:t>
                      </a:r>
                      <a:endParaRPr lang="en-ZA" sz="10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indent="-6350" algn="r">
                        <a:lnSpc>
                          <a:spcPct val="104000"/>
                        </a:lnSpc>
                        <a:spcAft>
                          <a:spcPts val="0"/>
                        </a:spcAft>
                      </a:pPr>
                      <a:r>
                        <a:rPr lang="en-ZA" sz="1000">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105 643 </a:t>
                      </a:r>
                      <a:endParaRPr lang="en-ZA" sz="10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indent="-6350" algn="r">
                        <a:lnSpc>
                          <a:spcPct val="104000"/>
                        </a:lnSpc>
                        <a:spcAft>
                          <a:spcPts val="0"/>
                        </a:spcAft>
                      </a:pPr>
                      <a:r>
                        <a:rPr lang="en-ZA" sz="1000">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141 485 </a:t>
                      </a:r>
                      <a:endParaRPr lang="en-ZA" sz="10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indent="-6350" algn="r">
                        <a:lnSpc>
                          <a:spcPct val="104000"/>
                        </a:lnSpc>
                        <a:spcAft>
                          <a:spcPts val="0"/>
                        </a:spcAft>
                      </a:pPr>
                      <a:r>
                        <a:rPr lang="en-ZA" sz="1000">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127 393 </a:t>
                      </a:r>
                      <a:endParaRPr lang="en-ZA" sz="10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indent="-6350" algn="r">
                        <a:lnSpc>
                          <a:spcPct val="104000"/>
                        </a:lnSpc>
                        <a:spcAft>
                          <a:spcPts val="0"/>
                        </a:spcAft>
                      </a:pPr>
                      <a:r>
                        <a:rPr lang="en-ZA" sz="1000">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133 577 </a:t>
                      </a:r>
                      <a:endParaRPr lang="en-ZA" sz="10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indent="-6350" algn="r">
                        <a:lnSpc>
                          <a:spcPct val="104000"/>
                        </a:lnSpc>
                        <a:spcAft>
                          <a:spcPts val="0"/>
                        </a:spcAft>
                      </a:pPr>
                      <a:r>
                        <a:rPr lang="en-ZA" sz="1000">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140 243 </a:t>
                      </a:r>
                      <a:endParaRPr lang="en-ZA" sz="10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indent="-6350" algn="r">
                        <a:lnSpc>
                          <a:spcPct val="104000"/>
                        </a:lnSpc>
                        <a:spcAft>
                          <a:spcPts val="0"/>
                        </a:spcAft>
                      </a:pPr>
                      <a:r>
                        <a:rPr lang="en-ZA" sz="1000">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144 255 </a:t>
                      </a:r>
                      <a:endParaRPr lang="en-ZA" sz="10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872661694"/>
                  </a:ext>
                </a:extLst>
              </a:tr>
              <a:tr h="316937">
                <a:tc>
                  <a:txBody>
                    <a:bodyPr/>
                    <a:lstStyle/>
                    <a:p>
                      <a:pPr marL="6350" indent="-6350" algn="just">
                        <a:lnSpc>
                          <a:spcPct val="104000"/>
                        </a:lnSpc>
                        <a:spcAft>
                          <a:spcPts val="0"/>
                        </a:spcAft>
                      </a:pPr>
                      <a:r>
                        <a:rPr lang="en-ZA" sz="1000">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Depreciation</a:t>
                      </a:r>
                      <a:endParaRPr lang="en-ZA" sz="10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indent="-6350" algn="r">
                        <a:lnSpc>
                          <a:spcPct val="104000"/>
                        </a:lnSpc>
                        <a:spcAft>
                          <a:spcPts val="0"/>
                        </a:spcAft>
                      </a:pPr>
                      <a:r>
                        <a:rPr lang="en-ZA" sz="1000">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44 141 </a:t>
                      </a:r>
                      <a:endParaRPr lang="en-ZA" sz="10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indent="-6350" algn="r">
                        <a:lnSpc>
                          <a:spcPct val="104000"/>
                        </a:lnSpc>
                        <a:spcAft>
                          <a:spcPts val="0"/>
                        </a:spcAft>
                      </a:pPr>
                      <a:r>
                        <a:rPr lang="en-ZA" sz="1000">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17 315 </a:t>
                      </a:r>
                      <a:endParaRPr lang="en-ZA" sz="10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indent="-6350" algn="r">
                        <a:lnSpc>
                          <a:spcPct val="104000"/>
                        </a:lnSpc>
                        <a:spcAft>
                          <a:spcPts val="0"/>
                        </a:spcAft>
                      </a:pPr>
                      <a:r>
                        <a:rPr lang="en-ZA" sz="1000">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40 480 </a:t>
                      </a:r>
                      <a:endParaRPr lang="en-ZA" sz="10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indent="-6350" algn="r">
                        <a:lnSpc>
                          <a:spcPct val="104000"/>
                        </a:lnSpc>
                        <a:spcAft>
                          <a:spcPts val="0"/>
                        </a:spcAft>
                      </a:pPr>
                      <a:r>
                        <a:rPr lang="en-ZA" sz="1000">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32 593 </a:t>
                      </a:r>
                      <a:endParaRPr lang="en-ZA" sz="10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indent="-6350" algn="r">
                        <a:lnSpc>
                          <a:spcPct val="104000"/>
                        </a:lnSpc>
                        <a:spcAft>
                          <a:spcPts val="0"/>
                        </a:spcAft>
                      </a:pPr>
                      <a:r>
                        <a:rPr lang="en-ZA" sz="1000">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37 339 </a:t>
                      </a:r>
                      <a:endParaRPr lang="en-ZA" sz="10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indent="-6350" algn="r">
                        <a:lnSpc>
                          <a:spcPct val="104000"/>
                        </a:lnSpc>
                        <a:spcAft>
                          <a:spcPts val="0"/>
                        </a:spcAft>
                      </a:pPr>
                      <a:r>
                        <a:rPr lang="en-ZA" sz="1000">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34 444 </a:t>
                      </a:r>
                      <a:endParaRPr lang="en-ZA" sz="10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indent="-6350" algn="r">
                        <a:lnSpc>
                          <a:spcPct val="104000"/>
                        </a:lnSpc>
                        <a:spcAft>
                          <a:spcPts val="0"/>
                        </a:spcAft>
                      </a:pPr>
                      <a:r>
                        <a:rPr lang="en-ZA" sz="1000">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49 906 </a:t>
                      </a:r>
                      <a:endParaRPr lang="en-ZA" sz="10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indent="-6350" algn="r">
                        <a:lnSpc>
                          <a:spcPct val="104000"/>
                        </a:lnSpc>
                        <a:spcAft>
                          <a:spcPts val="0"/>
                        </a:spcAft>
                      </a:pPr>
                      <a:r>
                        <a:rPr lang="en-ZA" sz="1000">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49 906 </a:t>
                      </a:r>
                      <a:endParaRPr lang="en-ZA" sz="10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indent="-6350" algn="r">
                        <a:lnSpc>
                          <a:spcPct val="104000"/>
                        </a:lnSpc>
                        <a:spcAft>
                          <a:spcPts val="0"/>
                        </a:spcAft>
                      </a:pPr>
                      <a:r>
                        <a:rPr lang="en-ZA" sz="1000">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52 132 </a:t>
                      </a:r>
                      <a:endParaRPr lang="en-ZA" sz="10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indent="-6350" algn="r">
                        <a:lnSpc>
                          <a:spcPct val="104000"/>
                        </a:lnSpc>
                        <a:spcAft>
                          <a:spcPts val="0"/>
                        </a:spcAft>
                      </a:pPr>
                      <a:r>
                        <a:rPr lang="en-ZA" sz="1000">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52 132 </a:t>
                      </a:r>
                      <a:endParaRPr lang="en-ZA" sz="10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indent="-6350" algn="r">
                        <a:lnSpc>
                          <a:spcPct val="104000"/>
                        </a:lnSpc>
                        <a:spcAft>
                          <a:spcPts val="0"/>
                        </a:spcAft>
                      </a:pPr>
                      <a:r>
                        <a:rPr lang="en-ZA" sz="1000">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45 366 </a:t>
                      </a:r>
                      <a:endParaRPr lang="en-ZA" sz="10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683305802"/>
                  </a:ext>
                </a:extLst>
              </a:tr>
              <a:tr h="301844">
                <a:tc>
                  <a:txBody>
                    <a:bodyPr/>
                    <a:lstStyle/>
                    <a:p>
                      <a:pPr marL="6350" indent="-6350" algn="just">
                        <a:lnSpc>
                          <a:spcPct val="104000"/>
                        </a:lnSpc>
                        <a:spcAft>
                          <a:spcPts val="0"/>
                        </a:spcAft>
                      </a:pPr>
                      <a:r>
                        <a:rPr lang="en-ZA" sz="1000" b="1">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Total expenses</a:t>
                      </a:r>
                      <a:endParaRPr lang="en-ZA" sz="10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6350" indent="-6350" algn="r">
                        <a:lnSpc>
                          <a:spcPct val="104000"/>
                        </a:lnSpc>
                        <a:spcAft>
                          <a:spcPts val="0"/>
                        </a:spcAft>
                      </a:pPr>
                      <a:r>
                        <a:rPr lang="en-ZA" sz="1000" b="1">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206 327 </a:t>
                      </a:r>
                      <a:endParaRPr lang="en-ZA" sz="10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indent="-6350" algn="r">
                        <a:lnSpc>
                          <a:spcPct val="104000"/>
                        </a:lnSpc>
                        <a:spcAft>
                          <a:spcPts val="0"/>
                        </a:spcAft>
                      </a:pPr>
                      <a:r>
                        <a:rPr lang="en-ZA" sz="1000" b="1">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137 919 </a:t>
                      </a:r>
                      <a:endParaRPr lang="en-ZA" sz="10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indent="-6350" algn="r">
                        <a:lnSpc>
                          <a:spcPct val="104000"/>
                        </a:lnSpc>
                        <a:spcAft>
                          <a:spcPts val="0"/>
                        </a:spcAft>
                      </a:pPr>
                      <a:r>
                        <a:rPr lang="en-ZA" sz="1000" b="1">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223 133 </a:t>
                      </a:r>
                      <a:endParaRPr lang="en-ZA" sz="10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indent="-6350" algn="r">
                        <a:lnSpc>
                          <a:spcPct val="104000"/>
                        </a:lnSpc>
                        <a:spcAft>
                          <a:spcPts val="0"/>
                        </a:spcAft>
                      </a:pPr>
                      <a:r>
                        <a:rPr lang="en-ZA" sz="1000" b="1">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163 819 </a:t>
                      </a:r>
                      <a:endParaRPr lang="en-ZA" sz="10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indent="-6350" algn="r">
                        <a:lnSpc>
                          <a:spcPct val="104000"/>
                        </a:lnSpc>
                        <a:spcAft>
                          <a:spcPts val="0"/>
                        </a:spcAft>
                      </a:pPr>
                      <a:r>
                        <a:rPr lang="en-ZA" sz="1000" b="1">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245 041 </a:t>
                      </a:r>
                      <a:endParaRPr lang="en-ZA" sz="10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indent="-6350" algn="r">
                        <a:lnSpc>
                          <a:spcPct val="104000"/>
                        </a:lnSpc>
                        <a:spcAft>
                          <a:spcPts val="0"/>
                        </a:spcAft>
                      </a:pPr>
                      <a:r>
                        <a:rPr lang="en-ZA" sz="1000" b="1">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159 750 </a:t>
                      </a:r>
                      <a:endParaRPr lang="en-ZA" sz="10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indent="-6350" algn="r">
                        <a:lnSpc>
                          <a:spcPct val="104000"/>
                        </a:lnSpc>
                        <a:spcAft>
                          <a:spcPts val="0"/>
                        </a:spcAft>
                      </a:pPr>
                      <a:r>
                        <a:rPr lang="en-ZA" sz="1000" b="1">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230 174 </a:t>
                      </a:r>
                      <a:endParaRPr lang="en-ZA" sz="10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indent="-6350" algn="r">
                        <a:lnSpc>
                          <a:spcPct val="104000"/>
                        </a:lnSpc>
                        <a:spcAft>
                          <a:spcPts val="0"/>
                        </a:spcAft>
                      </a:pPr>
                      <a:r>
                        <a:rPr lang="en-ZA" sz="1000" b="1">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201 341 </a:t>
                      </a:r>
                      <a:endParaRPr lang="en-ZA" sz="10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indent="-6350" algn="r">
                        <a:lnSpc>
                          <a:spcPct val="104000"/>
                        </a:lnSpc>
                        <a:spcAft>
                          <a:spcPts val="0"/>
                        </a:spcAft>
                      </a:pPr>
                      <a:r>
                        <a:rPr lang="en-ZA" sz="1000" b="1">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217 342 </a:t>
                      </a:r>
                      <a:endParaRPr lang="en-ZA" sz="10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indent="-6350" algn="r">
                        <a:lnSpc>
                          <a:spcPct val="104000"/>
                        </a:lnSpc>
                        <a:spcAft>
                          <a:spcPts val="0"/>
                        </a:spcAft>
                      </a:pPr>
                      <a:r>
                        <a:rPr lang="en-ZA" sz="1000" b="1">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225 596 </a:t>
                      </a:r>
                      <a:endParaRPr lang="en-ZA" sz="10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indent="-6350" algn="r">
                        <a:lnSpc>
                          <a:spcPct val="104000"/>
                        </a:lnSpc>
                        <a:spcAft>
                          <a:spcPts val="0"/>
                        </a:spcAft>
                      </a:pPr>
                      <a:r>
                        <a:rPr lang="en-ZA" sz="1000" b="1">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224 454 </a:t>
                      </a:r>
                      <a:endParaRPr lang="en-ZA" sz="10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32972426"/>
                  </a:ext>
                </a:extLst>
              </a:tr>
              <a:tr h="316937">
                <a:tc>
                  <a:txBody>
                    <a:bodyPr/>
                    <a:lstStyle/>
                    <a:p>
                      <a:pPr marL="6350" indent="-6350" algn="just">
                        <a:lnSpc>
                          <a:spcPct val="104000"/>
                        </a:lnSpc>
                        <a:spcAft>
                          <a:spcPts val="0"/>
                        </a:spcAft>
                      </a:pPr>
                      <a:r>
                        <a:rPr lang="en-ZA" sz="1000">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Surplus/(Deficit)</a:t>
                      </a:r>
                      <a:endParaRPr lang="en-ZA" sz="10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b">
                    <a:lnL>
                      <a:noFill/>
                    </a:lnL>
                    <a:lnR>
                      <a:noFill/>
                    </a:lnR>
                    <a:lnT>
                      <a:noFill/>
                    </a:lnT>
                    <a:lnB>
                      <a:noFill/>
                    </a:lnB>
                  </a:tcPr>
                </a:tc>
                <a:tc>
                  <a:txBody>
                    <a:bodyPr/>
                    <a:lstStyle/>
                    <a:p>
                      <a:pPr marL="6350" indent="-6350" algn="r">
                        <a:lnSpc>
                          <a:spcPct val="104000"/>
                        </a:lnSpc>
                        <a:spcAft>
                          <a:spcPts val="0"/>
                        </a:spcAft>
                      </a:pPr>
                      <a:r>
                        <a:rPr lang="en-ZA" sz="1000">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   -   </a:t>
                      </a:r>
                      <a:endParaRPr lang="en-ZA" sz="10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marL="6350" indent="-6350" algn="r">
                        <a:lnSpc>
                          <a:spcPct val="104000"/>
                        </a:lnSpc>
                        <a:spcAft>
                          <a:spcPts val="0"/>
                        </a:spcAft>
                      </a:pPr>
                      <a:r>
                        <a:rPr lang="en-ZA" sz="1000">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91 861 </a:t>
                      </a:r>
                      <a:endParaRPr lang="en-ZA" sz="10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marL="6350" indent="-6350" algn="r">
                        <a:lnSpc>
                          <a:spcPct val="104000"/>
                        </a:lnSpc>
                        <a:spcAft>
                          <a:spcPts val="0"/>
                        </a:spcAft>
                      </a:pPr>
                      <a:r>
                        <a:rPr lang="en-ZA" sz="1000">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      -   </a:t>
                      </a:r>
                      <a:endParaRPr lang="en-ZA" sz="10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marL="6350" indent="-6350" algn="r">
                        <a:lnSpc>
                          <a:spcPct val="104000"/>
                        </a:lnSpc>
                        <a:spcAft>
                          <a:spcPts val="0"/>
                        </a:spcAft>
                      </a:pPr>
                      <a:r>
                        <a:rPr lang="en-ZA" sz="1000" dirty="0">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73 446 </a:t>
                      </a:r>
                      <a:endParaRPr lang="en-ZA" sz="10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marL="6350" indent="-6350" algn="r">
                        <a:lnSpc>
                          <a:spcPct val="104000"/>
                        </a:lnSpc>
                        <a:spcAft>
                          <a:spcPts val="0"/>
                        </a:spcAft>
                      </a:pPr>
                      <a:r>
                        <a:rPr lang="en-ZA" sz="1000">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  9 800 </a:t>
                      </a:r>
                      <a:endParaRPr lang="en-ZA" sz="10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marL="6350" indent="-6350" algn="r">
                        <a:lnSpc>
                          <a:spcPct val="104000"/>
                        </a:lnSpc>
                        <a:spcAft>
                          <a:spcPts val="0"/>
                        </a:spcAft>
                      </a:pPr>
                      <a:r>
                        <a:rPr lang="en-ZA" sz="1000">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68 031 </a:t>
                      </a:r>
                      <a:endParaRPr lang="en-ZA" sz="10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marL="6350" indent="-6350" algn="r">
                        <a:lnSpc>
                          <a:spcPct val="104000"/>
                        </a:lnSpc>
                        <a:spcAft>
                          <a:spcPts val="0"/>
                        </a:spcAft>
                      </a:pPr>
                      <a:r>
                        <a:rPr lang="en-ZA" sz="1000">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37 663 </a:t>
                      </a:r>
                      <a:endParaRPr lang="en-ZA" sz="10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marL="6350" indent="-6350" algn="r">
                        <a:lnSpc>
                          <a:spcPct val="104000"/>
                        </a:lnSpc>
                        <a:spcAft>
                          <a:spcPts val="0"/>
                        </a:spcAft>
                      </a:pPr>
                      <a:r>
                        <a:rPr lang="en-ZA" sz="1000">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900 </a:t>
                      </a:r>
                      <a:endParaRPr lang="en-ZA" sz="10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marL="6350" indent="-6350" algn="r">
                        <a:lnSpc>
                          <a:spcPct val="104000"/>
                        </a:lnSpc>
                        <a:spcAft>
                          <a:spcPts val="0"/>
                        </a:spcAft>
                      </a:pPr>
                      <a:r>
                        <a:rPr lang="en-ZA" sz="1000">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38 387 </a:t>
                      </a:r>
                      <a:endParaRPr lang="en-ZA" sz="10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marL="6350" indent="-6350" algn="r">
                        <a:lnSpc>
                          <a:spcPct val="104000"/>
                        </a:lnSpc>
                        <a:spcAft>
                          <a:spcPts val="0"/>
                        </a:spcAft>
                      </a:pPr>
                      <a:r>
                        <a:rPr lang="en-ZA" sz="1000">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42 429 </a:t>
                      </a:r>
                      <a:endParaRPr lang="en-ZA" sz="10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marL="6350" indent="-6350" algn="r">
                        <a:lnSpc>
                          <a:spcPct val="104000"/>
                        </a:lnSpc>
                        <a:spcAft>
                          <a:spcPts val="0"/>
                        </a:spcAft>
                      </a:pPr>
                      <a:r>
                        <a:rPr lang="en-ZA" sz="1000" dirty="0">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55 632 </a:t>
                      </a:r>
                      <a:endParaRPr lang="en-ZA" sz="10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extLst>
                  <a:ext uri="{0D108BD9-81ED-4DB2-BD59-A6C34878D82A}">
                    <a16:rowId xmlns:a16="http://schemas.microsoft.com/office/drawing/2014/main" xmlns="" val="1143106395"/>
                  </a:ext>
                </a:extLst>
              </a:tr>
            </a:tbl>
          </a:graphicData>
        </a:graphic>
      </p:graphicFrame>
    </p:spTree>
    <p:extLst>
      <p:ext uri="{BB962C8B-B14F-4D97-AF65-F5344CB8AC3E}">
        <p14:creationId xmlns:p14="http://schemas.microsoft.com/office/powerpoint/2010/main" xmlns="" val="3897060049"/>
      </p:ext>
    </p:extLst>
  </p:cSld>
  <p:clrMapOvr>
    <a:masterClrMapping/>
  </p:clrMapOvr>
  <p:transition spd="med">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Text Box 4"/>
          <p:cNvSpPr txBox="1">
            <a:spLocks noChangeArrowheads="1"/>
          </p:cNvSpPr>
          <p:nvPr/>
        </p:nvSpPr>
        <p:spPr bwMode="auto">
          <a:xfrm>
            <a:off x="8686800" y="6553200"/>
            <a:ext cx="282575"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spcBef>
                <a:spcPct val="0"/>
              </a:spcBef>
              <a:buFontTx/>
              <a:buNone/>
            </a:pPr>
            <a:fld id="{FEEA4385-F762-4AF9-9B34-7DB617902E69}" type="slidenum">
              <a:rPr lang="en-US" altLang="en-US" sz="1400"/>
              <a:pPr>
                <a:spcBef>
                  <a:spcPct val="0"/>
                </a:spcBef>
                <a:buFontTx/>
                <a:buNone/>
              </a:pPr>
              <a:t>2</a:t>
            </a:fld>
            <a:endParaRPr lang="en-US" altLang="en-US" sz="1400"/>
          </a:p>
        </p:txBody>
      </p:sp>
      <p:pic>
        <p:nvPicPr>
          <p:cNvPr id="3077" name="Picture 5">
            <a:hlinkClick r:id="rId3" action="ppaction://hlinksldjump"/>
          </p:cNvPr>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7010400" y="11113"/>
            <a:ext cx="2133600" cy="752475"/>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pic>
      <p:pic>
        <p:nvPicPr>
          <p:cNvPr id="9" name="Picture 1"/>
          <p:cNvPicPr>
            <a:picLocks noChangeAspect="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8334375" y="6127652"/>
            <a:ext cx="809625" cy="685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 name="Content Placeholder 2"/>
          <p:cNvSpPr txBox="1">
            <a:spLocks/>
          </p:cNvSpPr>
          <p:nvPr/>
        </p:nvSpPr>
        <p:spPr bwMode="auto">
          <a:xfrm>
            <a:off x="304800" y="1806428"/>
            <a:ext cx="8551422" cy="4108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514350" indent="-514350">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just">
              <a:lnSpc>
                <a:spcPct val="150000"/>
              </a:lnSpc>
              <a:buFont typeface="Calibri Light" panose="020F0302020204030204" pitchFamily="34" charset="0"/>
              <a:buAutoNum type="arabicPeriod"/>
            </a:pPr>
            <a:r>
              <a:rPr lang="en-ZA" sz="2000" dirty="0" smtClean="0">
                <a:solidFill>
                  <a:prstClr val="black"/>
                </a:solidFill>
                <a:latin typeface="Arial" panose="020B0604020202020204" pitchFamily="34" charset="0"/>
                <a:cs typeface="Arial" panose="020B0604020202020204" pitchFamily="34" charset="0"/>
              </a:rPr>
              <a:t>Relevant </a:t>
            </a:r>
            <a:r>
              <a:rPr lang="en-ZA" sz="2000" dirty="0">
                <a:solidFill>
                  <a:prstClr val="black"/>
                </a:solidFill>
                <a:latin typeface="Arial" panose="020B0604020202020204" pitchFamily="34" charset="0"/>
                <a:cs typeface="Arial" panose="020B0604020202020204" pitchFamily="34" charset="0"/>
              </a:rPr>
              <a:t>legislative and policy </a:t>
            </a:r>
            <a:r>
              <a:rPr lang="en-ZA" sz="2000" dirty="0" smtClean="0">
                <a:solidFill>
                  <a:prstClr val="black"/>
                </a:solidFill>
                <a:latin typeface="Arial" panose="020B0604020202020204" pitchFamily="34" charset="0"/>
                <a:cs typeface="Arial" panose="020B0604020202020204" pitchFamily="34" charset="0"/>
              </a:rPr>
              <a:t>mandates</a:t>
            </a:r>
            <a:r>
              <a:rPr lang="en-US" altLang="en-US" sz="2000" dirty="0" smtClean="0">
                <a:solidFill>
                  <a:prstClr val="black"/>
                </a:solidFill>
                <a:latin typeface="Arial" panose="020B0604020202020204" pitchFamily="34" charset="0"/>
                <a:cs typeface="Arial" panose="020B0604020202020204" pitchFamily="34" charset="0"/>
              </a:rPr>
              <a:t>   </a:t>
            </a:r>
            <a:endParaRPr lang="en-US" altLang="en-US" sz="2000" dirty="0">
              <a:solidFill>
                <a:prstClr val="black"/>
              </a:solidFill>
              <a:latin typeface="Arial" panose="020B0604020202020204" pitchFamily="34" charset="0"/>
              <a:cs typeface="Arial" panose="020B0604020202020204" pitchFamily="34" charset="0"/>
            </a:endParaRPr>
          </a:p>
          <a:p>
            <a:pPr algn="just">
              <a:lnSpc>
                <a:spcPct val="150000"/>
              </a:lnSpc>
              <a:buFont typeface="Calibri Light" panose="020F0302020204030204" pitchFamily="34" charset="0"/>
              <a:buAutoNum type="arabicPeriod"/>
            </a:pPr>
            <a:r>
              <a:rPr lang="en-US" altLang="en-US" sz="2000" dirty="0">
                <a:solidFill>
                  <a:prstClr val="black"/>
                </a:solidFill>
                <a:latin typeface="Arial" panose="020B0604020202020204" pitchFamily="34" charset="0"/>
                <a:cs typeface="Arial" panose="020B0604020202020204" pitchFamily="34" charset="0"/>
              </a:rPr>
              <a:t>Relevant court ruling </a:t>
            </a:r>
          </a:p>
          <a:p>
            <a:pPr algn="just">
              <a:lnSpc>
                <a:spcPct val="150000"/>
              </a:lnSpc>
              <a:buFont typeface="Calibri Light" panose="020F0302020204030204" pitchFamily="34" charset="0"/>
              <a:buAutoNum type="arabicPeriod"/>
            </a:pPr>
            <a:r>
              <a:rPr lang="en-US" altLang="en-US" sz="2000" dirty="0" smtClean="0">
                <a:solidFill>
                  <a:prstClr val="black"/>
                </a:solidFill>
                <a:latin typeface="Arial" panose="020B0604020202020204" pitchFamily="34" charset="0"/>
                <a:cs typeface="Arial" panose="020B0604020202020204" pitchFamily="34" charset="0"/>
              </a:rPr>
              <a:t>Situational </a:t>
            </a:r>
            <a:r>
              <a:rPr lang="en-US" altLang="en-US" sz="2000" dirty="0">
                <a:solidFill>
                  <a:prstClr val="black"/>
                </a:solidFill>
                <a:latin typeface="Arial" panose="020B0604020202020204" pitchFamily="34" charset="0"/>
                <a:cs typeface="Arial" panose="020B0604020202020204" pitchFamily="34" charset="0"/>
              </a:rPr>
              <a:t>analysis</a:t>
            </a:r>
          </a:p>
          <a:p>
            <a:pPr algn="just">
              <a:lnSpc>
                <a:spcPct val="150000"/>
              </a:lnSpc>
              <a:buFont typeface="Calibri Light" panose="020F0302020204030204" pitchFamily="34" charset="0"/>
              <a:buAutoNum type="arabicPeriod"/>
            </a:pPr>
            <a:r>
              <a:rPr lang="en-US" altLang="en-US" sz="2000" dirty="0">
                <a:solidFill>
                  <a:prstClr val="black"/>
                </a:solidFill>
                <a:latin typeface="Arial" panose="020B0604020202020204" pitchFamily="34" charset="0"/>
                <a:cs typeface="Arial" panose="020B0604020202020204" pitchFamily="34" charset="0"/>
              </a:rPr>
              <a:t>DLCA Vision and </a:t>
            </a:r>
            <a:r>
              <a:rPr lang="en-US" altLang="en-US" sz="2000" dirty="0" smtClean="0">
                <a:solidFill>
                  <a:prstClr val="black"/>
                </a:solidFill>
                <a:latin typeface="Arial" panose="020B0604020202020204" pitchFamily="34" charset="0"/>
                <a:cs typeface="Arial" panose="020B0604020202020204" pitchFamily="34" charset="0"/>
              </a:rPr>
              <a:t>Mission</a:t>
            </a:r>
          </a:p>
          <a:p>
            <a:pPr algn="just">
              <a:lnSpc>
                <a:spcPct val="150000"/>
              </a:lnSpc>
              <a:buFont typeface="Calibri Light" panose="020F0302020204030204" pitchFamily="34" charset="0"/>
              <a:buAutoNum type="arabicPeriod"/>
            </a:pPr>
            <a:r>
              <a:rPr lang="en-US" altLang="en-US" sz="2000" dirty="0">
                <a:solidFill>
                  <a:prstClr val="black"/>
                </a:solidFill>
                <a:latin typeface="Arial" panose="020B0604020202020204" pitchFamily="34" charset="0"/>
                <a:cs typeface="Arial" panose="020B0604020202020204" pitchFamily="34" charset="0"/>
              </a:rPr>
              <a:t>DLCA Values and Principles </a:t>
            </a:r>
            <a:endParaRPr lang="en-US" altLang="en-US" sz="2000" dirty="0" smtClean="0">
              <a:solidFill>
                <a:prstClr val="black"/>
              </a:solidFill>
              <a:latin typeface="Arial" panose="020B0604020202020204" pitchFamily="34" charset="0"/>
              <a:cs typeface="Arial" panose="020B0604020202020204" pitchFamily="34" charset="0"/>
            </a:endParaRPr>
          </a:p>
          <a:p>
            <a:pPr algn="just">
              <a:lnSpc>
                <a:spcPct val="150000"/>
              </a:lnSpc>
              <a:buFont typeface="Calibri Light" panose="020F0302020204030204" pitchFamily="34" charset="0"/>
              <a:buAutoNum type="arabicPeriod"/>
            </a:pPr>
            <a:r>
              <a:rPr lang="en-US" altLang="en-US" sz="2000" dirty="0">
                <a:solidFill>
                  <a:prstClr val="black"/>
                </a:solidFill>
                <a:latin typeface="Arial" panose="020B0604020202020204" pitchFamily="34" charset="0"/>
                <a:cs typeface="Arial" panose="020B0604020202020204" pitchFamily="34" charset="0"/>
              </a:rPr>
              <a:t>Expenditure </a:t>
            </a:r>
            <a:r>
              <a:rPr lang="en-US" altLang="en-US" sz="2000" dirty="0" smtClean="0">
                <a:solidFill>
                  <a:prstClr val="black"/>
                </a:solidFill>
                <a:latin typeface="Arial" panose="020B0604020202020204" pitchFamily="34" charset="0"/>
                <a:cs typeface="Arial" panose="020B0604020202020204" pitchFamily="34" charset="0"/>
              </a:rPr>
              <a:t>Analysis</a:t>
            </a:r>
          </a:p>
          <a:p>
            <a:pPr algn="just">
              <a:lnSpc>
                <a:spcPct val="150000"/>
              </a:lnSpc>
              <a:buFont typeface="Calibri Light" panose="020F0302020204030204" pitchFamily="34" charset="0"/>
              <a:buAutoNum type="arabicPeriod"/>
            </a:pPr>
            <a:r>
              <a:rPr lang="en-US" altLang="en-US" sz="2000" dirty="0">
                <a:solidFill>
                  <a:prstClr val="black"/>
                </a:solidFill>
                <a:latin typeface="Arial" panose="020B0604020202020204" pitchFamily="34" charset="0"/>
                <a:cs typeface="Arial" panose="020B0604020202020204" pitchFamily="34" charset="0"/>
              </a:rPr>
              <a:t>Purpose per </a:t>
            </a:r>
            <a:r>
              <a:rPr lang="en-US" altLang="en-US" sz="2000" dirty="0" smtClean="0">
                <a:solidFill>
                  <a:prstClr val="black"/>
                </a:solidFill>
                <a:latin typeface="Arial" panose="020B0604020202020204" pitchFamily="34" charset="0"/>
                <a:cs typeface="Arial" panose="020B0604020202020204" pitchFamily="34" charset="0"/>
              </a:rPr>
              <a:t>Programme</a:t>
            </a:r>
          </a:p>
          <a:p>
            <a:pPr algn="just">
              <a:lnSpc>
                <a:spcPct val="150000"/>
              </a:lnSpc>
              <a:buFont typeface="Calibri Light" panose="020F0302020204030204" pitchFamily="34" charset="0"/>
              <a:buAutoNum type="arabicPeriod"/>
            </a:pPr>
            <a:r>
              <a:rPr lang="en-US" altLang="en-US" sz="2000" dirty="0" smtClean="0">
                <a:solidFill>
                  <a:prstClr val="black"/>
                </a:solidFill>
                <a:latin typeface="Arial" panose="020B0604020202020204" pitchFamily="34" charset="0"/>
                <a:cs typeface="Arial" panose="020B0604020202020204" pitchFamily="34" charset="0"/>
              </a:rPr>
              <a:t>Driving </a:t>
            </a:r>
            <a:r>
              <a:rPr lang="en-US" altLang="en-US" sz="2000" dirty="0">
                <a:solidFill>
                  <a:prstClr val="black"/>
                </a:solidFill>
                <a:latin typeface="Arial" panose="020B0604020202020204" pitchFamily="34" charset="0"/>
                <a:cs typeface="Arial" panose="020B0604020202020204" pitchFamily="34" charset="0"/>
              </a:rPr>
              <a:t>Licence Card Account Programme Performance Information  </a:t>
            </a:r>
            <a:endParaRPr lang="en-US" altLang="en-US" sz="2000" dirty="0" smtClean="0">
              <a:solidFill>
                <a:prstClr val="black"/>
              </a:solidFill>
              <a:latin typeface="Arial" panose="020B0604020202020204" pitchFamily="34" charset="0"/>
              <a:cs typeface="Arial" panose="020B0604020202020204" pitchFamily="34" charset="0"/>
            </a:endParaRPr>
          </a:p>
          <a:p>
            <a:pPr algn="just">
              <a:lnSpc>
                <a:spcPct val="150000"/>
              </a:lnSpc>
              <a:buFont typeface="Calibri Light" panose="020F0302020204030204" pitchFamily="34" charset="0"/>
              <a:buAutoNum type="arabicPeriod"/>
            </a:pPr>
            <a:r>
              <a:rPr lang="en-US" altLang="en-US" sz="2000" dirty="0" smtClean="0">
                <a:solidFill>
                  <a:prstClr val="black"/>
                </a:solidFill>
                <a:latin typeface="Arial" panose="020B0604020202020204" pitchFamily="34" charset="0"/>
                <a:cs typeface="Arial" panose="020B0604020202020204" pitchFamily="34" charset="0"/>
              </a:rPr>
              <a:t>Key </a:t>
            </a:r>
            <a:r>
              <a:rPr lang="en-US" altLang="en-US" sz="2000" dirty="0">
                <a:solidFill>
                  <a:prstClr val="black"/>
                </a:solidFill>
                <a:latin typeface="Arial" panose="020B0604020202020204" pitchFamily="34" charset="0"/>
                <a:cs typeface="Arial" panose="020B0604020202020204" pitchFamily="34" charset="0"/>
              </a:rPr>
              <a:t>Challenges for attention over the MTSF </a:t>
            </a:r>
          </a:p>
          <a:p>
            <a:pPr marL="0" indent="0" algn="just">
              <a:lnSpc>
                <a:spcPct val="150000"/>
              </a:lnSpc>
            </a:pPr>
            <a:endParaRPr lang="en-US" altLang="en-US" sz="2000" dirty="0">
              <a:solidFill>
                <a:prstClr val="black"/>
              </a:solidFill>
              <a:latin typeface="Arial" panose="020B0604020202020204" pitchFamily="34" charset="0"/>
              <a:cs typeface="Arial" panose="020B0604020202020204" pitchFamily="34" charset="0"/>
            </a:endParaRPr>
          </a:p>
        </p:txBody>
      </p:sp>
      <p:sp>
        <p:nvSpPr>
          <p:cNvPr id="11" name="Title 1"/>
          <p:cNvSpPr txBox="1">
            <a:spLocks/>
          </p:cNvSpPr>
          <p:nvPr/>
        </p:nvSpPr>
        <p:spPr bwMode="auto">
          <a:xfrm>
            <a:off x="0" y="692150"/>
            <a:ext cx="91440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eaLnBrk="1" hangingPunct="1"/>
            <a:r>
              <a:rPr lang="en-US" sz="2400" b="1" dirty="0">
                <a:solidFill>
                  <a:prstClr val="black"/>
                </a:solidFill>
                <a:latin typeface="Arial" panose="020B0604020202020204" pitchFamily="34" charset="0"/>
                <a:cs typeface="Arial" panose="020B0604020202020204" pitchFamily="34" charset="0"/>
              </a:rPr>
              <a:t>PRESENTATION OUTLINE</a:t>
            </a:r>
          </a:p>
        </p:txBody>
      </p:sp>
    </p:spTree>
    <p:extLst>
      <p:ext uri="{BB962C8B-B14F-4D97-AF65-F5344CB8AC3E}">
        <p14:creationId xmlns:p14="http://schemas.microsoft.com/office/powerpoint/2010/main" xmlns="" val="3296488175"/>
      </p:ext>
    </p:extLst>
  </p:cSld>
  <p:clrMapOvr>
    <a:masterClrMapping/>
  </p:clrMapOvr>
  <p:transition spd="med">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sz="2400" b="1" dirty="0" smtClean="0">
                <a:latin typeface="Arial" panose="020B0604020202020204" pitchFamily="34" charset="0"/>
                <a:cs typeface="Arial" panose="020B0604020202020204" pitchFamily="34" charset="0"/>
              </a:rPr>
              <a:t>7. Purpose per programme </a:t>
            </a:r>
            <a:endParaRPr lang="en-ZA" sz="2400" b="1" dirty="0">
              <a:latin typeface="Arial" panose="020B0604020202020204" pitchFamily="34" charset="0"/>
              <a:cs typeface="Arial" panose="020B0604020202020204"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1824295211"/>
              </p:ext>
            </p:extLst>
          </p:nvPr>
        </p:nvGraphicFramePr>
        <p:xfrm>
          <a:off x="685800" y="1899920"/>
          <a:ext cx="7772400" cy="2717800"/>
        </p:xfrm>
        <a:graphic>
          <a:graphicData uri="http://schemas.openxmlformats.org/drawingml/2006/table">
            <a:tbl>
              <a:tblPr firstRow="1" bandRow="1">
                <a:tableStyleId>{16D9F66E-5EB9-4882-86FB-DCBF35E3C3E4}</a:tableStyleId>
              </a:tblPr>
              <a:tblGrid>
                <a:gridCol w="5105400">
                  <a:extLst>
                    <a:ext uri="{9D8B030D-6E8A-4147-A177-3AD203B41FA5}">
                      <a16:colId xmlns:a16="http://schemas.microsoft.com/office/drawing/2014/main" xmlns="" val="2837884369"/>
                    </a:ext>
                  </a:extLst>
                </a:gridCol>
                <a:gridCol w="2667000">
                  <a:extLst>
                    <a:ext uri="{9D8B030D-6E8A-4147-A177-3AD203B41FA5}">
                      <a16:colId xmlns:a16="http://schemas.microsoft.com/office/drawing/2014/main" xmlns="" val="3103943056"/>
                    </a:ext>
                  </a:extLst>
                </a:gridCol>
              </a:tblGrid>
              <a:tr h="370840">
                <a:tc>
                  <a:txBody>
                    <a:bodyPr/>
                    <a:lstStyle/>
                    <a:p>
                      <a:pPr algn="ctr"/>
                      <a:r>
                        <a:rPr lang="en-ZA" dirty="0" smtClean="0">
                          <a:latin typeface="Arial" panose="020B0604020202020204" pitchFamily="34" charset="0"/>
                          <a:cs typeface="Arial" panose="020B0604020202020204" pitchFamily="34" charset="0"/>
                        </a:rPr>
                        <a:t>Purpose </a:t>
                      </a:r>
                      <a:endParaRPr lang="en-ZA" dirty="0">
                        <a:latin typeface="Arial" panose="020B0604020202020204" pitchFamily="34" charset="0"/>
                        <a:cs typeface="Arial" panose="020B0604020202020204" pitchFamily="34" charset="0"/>
                      </a:endParaRPr>
                    </a:p>
                  </a:txBody>
                  <a:tcPr/>
                </a:tc>
                <a:tc>
                  <a:txBody>
                    <a:bodyPr/>
                    <a:lstStyle/>
                    <a:p>
                      <a:pPr algn="ctr"/>
                      <a:r>
                        <a:rPr lang="en-ZA" dirty="0" smtClean="0">
                          <a:latin typeface="Arial" panose="020B0604020202020204" pitchFamily="34" charset="0"/>
                          <a:cs typeface="Arial" panose="020B0604020202020204" pitchFamily="34" charset="0"/>
                        </a:rPr>
                        <a:t>Programme</a:t>
                      </a:r>
                      <a:endParaRPr lang="en-ZA"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2470002035"/>
                  </a:ext>
                </a:extLst>
              </a:tr>
              <a:tr h="624840">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ZA" sz="1400" dirty="0" smtClean="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rPr>
                        <a:t>To provide effective leadership, strategic management and corporate support to the entity </a:t>
                      </a:r>
                      <a:endParaRPr kumimoji="0" lang="en-ZA" sz="1400" b="0" i="0" u="none" strike="noStrike" kern="0" cap="none" spc="0" normalizeH="0" baseline="0" dirty="0">
                        <a:ln>
                          <a:noFill/>
                        </a:ln>
                        <a:solidFill>
                          <a:srgbClr val="000000"/>
                        </a:solidFill>
                        <a:effectLst/>
                        <a:uLnTx/>
                        <a:uFillTx/>
                        <a:latin typeface="Arial" pitchFamily="34" charset="0"/>
                        <a:ea typeface="MS PGothic" pitchFamily="34" charset="-128"/>
                        <a:cs typeface="Arial"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ZA" sz="1400" b="0" i="0" u="none" strike="noStrike" kern="0" cap="none" spc="0" normalizeH="0" baseline="0" dirty="0" smtClean="0">
                          <a:ln>
                            <a:noFill/>
                          </a:ln>
                          <a:solidFill>
                            <a:srgbClr val="000000"/>
                          </a:solidFill>
                          <a:effectLst/>
                          <a:uLnTx/>
                          <a:uFillTx/>
                          <a:latin typeface="Arial" pitchFamily="34" charset="0"/>
                          <a:ea typeface="MS PGothic" pitchFamily="34" charset="-128"/>
                          <a:cs typeface="Arial" pitchFamily="34" charset="0"/>
                        </a:rPr>
                        <a:t>Administration </a:t>
                      </a:r>
                      <a:endParaRPr kumimoji="0" lang="en-ZA" sz="1400" b="0" i="0" u="none" strike="noStrike" kern="0" cap="none" spc="0" normalizeH="0" baseline="0" dirty="0">
                        <a:ln>
                          <a:noFill/>
                        </a:ln>
                        <a:solidFill>
                          <a:srgbClr val="000000"/>
                        </a:solidFill>
                        <a:effectLst/>
                        <a:uLnTx/>
                        <a:uFillTx/>
                        <a:latin typeface="Arial" pitchFamily="34" charset="0"/>
                        <a:ea typeface="MS PGothic" pitchFamily="34" charset="-128"/>
                        <a:cs typeface="Arial" pitchFamily="34" charset="0"/>
                      </a:endParaRPr>
                    </a:p>
                  </a:txBody>
                  <a:tcPr/>
                </a:tc>
                <a:extLst>
                  <a:ext uri="{0D108BD9-81ED-4DB2-BD59-A6C34878D82A}">
                    <a16:rowId xmlns:a16="http://schemas.microsoft.com/office/drawing/2014/main" xmlns="" val="267792473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ZA" sz="1400" dirty="0" smtClean="0">
                          <a:effectLst/>
                          <a:latin typeface="Arial" panose="020B0604020202020204" pitchFamily="34" charset="0"/>
                          <a:ea typeface="Century Gothic" panose="020B0502020202020204" pitchFamily="34" charset="0"/>
                        </a:rPr>
                        <a:t>To produce and deliver a highly secure, quality and durable driving licence</a:t>
                      </a:r>
                      <a:r>
                        <a:rPr lang="en-ZA" sz="1400" dirty="0" smtClean="0">
                          <a:effectLst/>
                          <a:latin typeface="Arial" panose="020B0604020202020204" pitchFamily="34" charset="0"/>
                          <a:ea typeface="Century Gothic" panose="020B0502020202020204" pitchFamily="34" charset="0"/>
                          <a:cs typeface="Century Gothic" panose="020B0502020202020204" pitchFamily="34" charset="0"/>
                        </a:rPr>
                        <a:t> </a:t>
                      </a:r>
                      <a:endParaRPr lang="en-ZA"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ZA" sz="1400" b="0" i="0" u="none" strike="noStrike" kern="0" cap="none" spc="0" normalizeH="0" baseline="0" dirty="0" smtClean="0">
                          <a:ln>
                            <a:noFill/>
                          </a:ln>
                          <a:solidFill>
                            <a:srgbClr val="000000"/>
                          </a:solidFill>
                          <a:effectLst/>
                          <a:uLnTx/>
                          <a:uFillTx/>
                          <a:latin typeface="Arial" pitchFamily="34" charset="0"/>
                          <a:ea typeface="MS PGothic" pitchFamily="34" charset="-128"/>
                          <a:cs typeface="Arial" pitchFamily="34" charset="0"/>
                        </a:rPr>
                        <a:t>Production </a:t>
                      </a:r>
                      <a:endParaRPr kumimoji="0" lang="en-ZA" sz="1400" b="0" i="0" u="none" strike="noStrike" kern="0" cap="none" spc="0" normalizeH="0" baseline="0" dirty="0">
                        <a:ln>
                          <a:noFill/>
                        </a:ln>
                        <a:solidFill>
                          <a:srgbClr val="000000"/>
                        </a:solidFill>
                        <a:effectLst/>
                        <a:uLnTx/>
                        <a:uFillTx/>
                        <a:latin typeface="Arial" pitchFamily="34" charset="0"/>
                        <a:ea typeface="MS PGothic" pitchFamily="34" charset="-128"/>
                        <a:cs typeface="Arial" pitchFamily="34" charset="0"/>
                      </a:endParaRPr>
                    </a:p>
                  </a:txBody>
                  <a:tcPr/>
                </a:tc>
                <a:extLst>
                  <a:ext uri="{0D108BD9-81ED-4DB2-BD59-A6C34878D82A}">
                    <a16:rowId xmlns:a16="http://schemas.microsoft.com/office/drawing/2014/main" xmlns="" val="4114151788"/>
                  </a:ext>
                </a:extLst>
              </a:tr>
              <a:tr h="370840">
                <a:tc>
                  <a:txBody>
                    <a:bodyPr/>
                    <a:lstStyle/>
                    <a:p>
                      <a:r>
                        <a:rPr lang="en-ZA" sz="1400" dirty="0" smtClean="0">
                          <a:effectLst/>
                          <a:latin typeface="Arial" panose="020B0604020202020204" pitchFamily="34" charset="0"/>
                          <a:ea typeface="Century Gothic" panose="020B0502020202020204" pitchFamily="34" charset="0"/>
                          <a:cs typeface="Century Gothic" panose="020B0502020202020204" pitchFamily="34" charset="0"/>
                        </a:rPr>
                        <a:t>To provide effective and efficient ICT infrastructure </a:t>
                      </a:r>
                      <a:endParaRPr lang="en-ZA" sz="1400" dirty="0"/>
                    </a:p>
                  </a:txBody>
                  <a:tcPr/>
                </a:tc>
                <a:tc>
                  <a:txBody>
                    <a:bodyPr/>
                    <a:lstStyle/>
                    <a:p>
                      <a:r>
                        <a:rPr lang="en-ZA" sz="1400" kern="1200" dirty="0" smtClean="0">
                          <a:solidFill>
                            <a:schemeClr val="dk1"/>
                          </a:solidFill>
                          <a:effectLst/>
                          <a:latin typeface="Arial" panose="020B0604020202020204" pitchFamily="34" charset="0"/>
                          <a:ea typeface="Century Gothic" panose="020B0502020202020204" pitchFamily="34" charset="0"/>
                          <a:cs typeface="Century Gothic" panose="020B0502020202020204" pitchFamily="34" charset="0"/>
                        </a:rPr>
                        <a:t>Infrastructure Management</a:t>
                      </a:r>
                      <a:endParaRPr lang="en-ZA" sz="1400" kern="1200" dirty="0">
                        <a:solidFill>
                          <a:schemeClr val="dk1"/>
                        </a:solidFill>
                        <a:effectLst/>
                        <a:latin typeface="Arial" panose="020B0604020202020204" pitchFamily="34" charset="0"/>
                        <a:ea typeface="Century Gothic" panose="020B0502020202020204" pitchFamily="34" charset="0"/>
                        <a:cs typeface="Century Gothic" panose="020B0502020202020204" pitchFamily="34" charset="0"/>
                      </a:endParaRPr>
                    </a:p>
                  </a:txBody>
                  <a:tcPr/>
                </a:tc>
                <a:extLst>
                  <a:ext uri="{0D108BD9-81ED-4DB2-BD59-A6C34878D82A}">
                    <a16:rowId xmlns:a16="http://schemas.microsoft.com/office/drawing/2014/main" xmlns="" val="1929111069"/>
                  </a:ext>
                </a:extLst>
              </a:tr>
              <a:tr h="833120">
                <a:tc>
                  <a:txBody>
                    <a:bodyPr/>
                    <a:lstStyle/>
                    <a:p>
                      <a:r>
                        <a:rPr lang="en-ZA" sz="1400" dirty="0" smtClean="0">
                          <a:effectLst/>
                          <a:latin typeface="Arial" panose="020B0604020202020204" pitchFamily="34" charset="0"/>
                          <a:ea typeface="Century Gothic" panose="020B0502020202020204" pitchFamily="34" charset="0"/>
                          <a:cs typeface="Century Gothic" panose="020B0502020202020204" pitchFamily="34" charset="0"/>
                        </a:rPr>
                        <a:t>To improve operational effectiveness and customer service in line with </a:t>
                      </a:r>
                      <a:r>
                        <a:rPr lang="en-ZA" sz="1400" dirty="0" err="1" smtClean="0">
                          <a:effectLst/>
                          <a:latin typeface="Arial" panose="020B0604020202020204" pitchFamily="34" charset="0"/>
                          <a:ea typeface="Century Gothic" panose="020B0502020202020204" pitchFamily="34" charset="0"/>
                          <a:cs typeface="Century Gothic" panose="020B0502020202020204" pitchFamily="34" charset="0"/>
                        </a:rPr>
                        <a:t>Batho</a:t>
                      </a:r>
                      <a:r>
                        <a:rPr lang="en-ZA" sz="1400" dirty="0" smtClean="0">
                          <a:effectLst/>
                          <a:latin typeface="Arial" panose="020B0604020202020204" pitchFamily="34" charset="0"/>
                          <a:ea typeface="Century Gothic" panose="020B0502020202020204" pitchFamily="34" charset="0"/>
                          <a:cs typeface="Century Gothic" panose="020B0502020202020204" pitchFamily="34" charset="0"/>
                        </a:rPr>
                        <a:t>-Pele Principles </a:t>
                      </a:r>
                      <a:endParaRPr lang="en-ZA" sz="1400" dirty="0"/>
                    </a:p>
                  </a:txBody>
                  <a:tcPr/>
                </a:tc>
                <a:tc>
                  <a:txBody>
                    <a:bodyPr/>
                    <a:lstStyle/>
                    <a:p>
                      <a:r>
                        <a:rPr lang="en-ZA" sz="1400" kern="1200" dirty="0" smtClean="0">
                          <a:solidFill>
                            <a:schemeClr val="dk1"/>
                          </a:solidFill>
                          <a:effectLst/>
                          <a:latin typeface="Arial" panose="020B0604020202020204" pitchFamily="34" charset="0"/>
                          <a:ea typeface="Century Gothic" panose="020B0502020202020204" pitchFamily="34" charset="0"/>
                          <a:cs typeface="Century Gothic" panose="020B0502020202020204" pitchFamily="34" charset="0"/>
                        </a:rPr>
                        <a:t>Service Delivery </a:t>
                      </a:r>
                      <a:endParaRPr lang="en-ZA" sz="1400" kern="1200" dirty="0">
                        <a:solidFill>
                          <a:schemeClr val="dk1"/>
                        </a:solidFill>
                        <a:effectLst/>
                        <a:latin typeface="Arial" panose="020B0604020202020204" pitchFamily="34" charset="0"/>
                        <a:ea typeface="Century Gothic" panose="020B0502020202020204" pitchFamily="34" charset="0"/>
                        <a:cs typeface="Century Gothic" panose="020B0502020202020204" pitchFamily="34" charset="0"/>
                      </a:endParaRPr>
                    </a:p>
                  </a:txBody>
                  <a:tcPr/>
                </a:tc>
                <a:extLst>
                  <a:ext uri="{0D108BD9-81ED-4DB2-BD59-A6C34878D82A}">
                    <a16:rowId xmlns:a16="http://schemas.microsoft.com/office/drawing/2014/main" xmlns="" val="693447946"/>
                  </a:ext>
                </a:extLst>
              </a:tr>
            </a:tbl>
          </a:graphicData>
        </a:graphic>
      </p:graphicFrame>
      <p:pic>
        <p:nvPicPr>
          <p:cNvPr id="7"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986587" y="0"/>
            <a:ext cx="2157413" cy="7747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9" name="Slide Number Placeholder 3"/>
          <p:cNvSpPr>
            <a:spLocks noGrp="1"/>
          </p:cNvSpPr>
          <p:nvPr>
            <p:ph type="sldNum" sz="quarter" idx="12"/>
          </p:nvPr>
        </p:nvSpPr>
        <p:spPr>
          <a:xfrm>
            <a:off x="7086600" y="6324600"/>
            <a:ext cx="1905000" cy="457200"/>
          </a:xfrm>
        </p:spPr>
        <p:txBody>
          <a:bodyPr/>
          <a:lstStyle/>
          <a:p>
            <a:pPr>
              <a:defRPr/>
            </a:pPr>
            <a:fld id="{E41CC7C3-C5F4-4A64-A561-2FBF0EB3B565}" type="slidenum">
              <a:rPr lang="en-GB" altLang="en-US" smtClean="0">
                <a:solidFill>
                  <a:srgbClr val="000000"/>
                </a:solidFill>
              </a:rPr>
              <a:pPr>
                <a:defRPr/>
              </a:pPr>
              <a:t>20</a:t>
            </a:fld>
            <a:endParaRPr lang="en-GB" altLang="en-US" dirty="0">
              <a:solidFill>
                <a:srgbClr val="000000"/>
              </a:solidFill>
            </a:endParaRPr>
          </a:p>
        </p:txBody>
      </p:sp>
    </p:spTree>
    <p:extLst>
      <p:ext uri="{BB962C8B-B14F-4D97-AF65-F5344CB8AC3E}">
        <p14:creationId xmlns:p14="http://schemas.microsoft.com/office/powerpoint/2010/main" xmlns="" val="3432911528"/>
      </p:ext>
    </p:extLst>
  </p:cSld>
  <p:clrMapOvr>
    <a:masterClrMapping/>
  </p:clrMapOvr>
  <p:transition spd="med">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311"/>
            <a:ext cx="7772400" cy="1371600"/>
          </a:xfrm>
        </p:spPr>
        <p:txBody>
          <a:bodyPr/>
          <a:lstStyle/>
          <a:p>
            <a:r>
              <a:rPr lang="en-ZA" sz="2400" b="1" dirty="0" smtClean="0">
                <a:latin typeface="Arial" panose="020B0604020202020204" pitchFamily="34" charset="0"/>
                <a:ea typeface="Century Gothic" panose="020B0502020202020204" pitchFamily="34" charset="0"/>
                <a:cs typeface="Century Gothic" panose="020B0502020202020204" pitchFamily="34" charset="0"/>
              </a:rPr>
              <a:t>8. Driving </a:t>
            </a:r>
            <a:r>
              <a:rPr lang="en-ZA" sz="2400" b="1" dirty="0">
                <a:latin typeface="Arial" panose="020B0604020202020204" pitchFamily="34" charset="0"/>
                <a:ea typeface="Century Gothic" panose="020B0502020202020204" pitchFamily="34" charset="0"/>
                <a:cs typeface="Century Gothic" panose="020B0502020202020204" pitchFamily="34" charset="0"/>
              </a:rPr>
              <a:t>Licence Card Account Programme Performance Information </a:t>
            </a:r>
            <a:br>
              <a:rPr lang="en-ZA" sz="2400" b="1" dirty="0">
                <a:latin typeface="Arial" panose="020B0604020202020204" pitchFamily="34" charset="0"/>
                <a:ea typeface="Century Gothic" panose="020B0502020202020204" pitchFamily="34" charset="0"/>
                <a:cs typeface="Century Gothic" panose="020B0502020202020204" pitchFamily="34" charset="0"/>
              </a:rPr>
            </a:br>
            <a:endParaRPr lang="en-ZA" sz="2400" b="1" kern="1200" dirty="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3" name="Content Placeholder 2"/>
          <p:cNvSpPr>
            <a:spLocks noGrp="1"/>
          </p:cNvSpPr>
          <p:nvPr>
            <p:ph idx="1"/>
          </p:nvPr>
        </p:nvSpPr>
        <p:spPr>
          <a:xfrm>
            <a:off x="0" y="990600"/>
            <a:ext cx="9144000" cy="4818829"/>
          </a:xfrm>
        </p:spPr>
        <p:txBody>
          <a:bodyPr/>
          <a:lstStyle/>
          <a:p>
            <a:pPr marL="0" lvl="0" indent="0">
              <a:lnSpc>
                <a:spcPct val="107000"/>
              </a:lnSpc>
              <a:buNone/>
            </a:pPr>
            <a:r>
              <a:rPr lang="en-ZA" sz="1800" b="1" dirty="0" smtClean="0">
                <a:effectLst/>
                <a:latin typeface="Arial" panose="020B0604020202020204" pitchFamily="34" charset="0"/>
                <a:ea typeface="Century Gothic" panose="020B0502020202020204" pitchFamily="34" charset="0"/>
                <a:cs typeface="Century Gothic" panose="020B0502020202020204" pitchFamily="34" charset="0"/>
              </a:rPr>
              <a:t>Programme</a:t>
            </a:r>
            <a:r>
              <a:rPr lang="en-ZA" sz="1800" b="1" dirty="0">
                <a:effectLst/>
                <a:latin typeface="Arial" panose="020B0604020202020204" pitchFamily="34" charset="0"/>
                <a:ea typeface="Century Gothic" panose="020B0502020202020204" pitchFamily="34" charset="0"/>
                <a:cs typeface="Century Gothic" panose="020B0502020202020204" pitchFamily="34" charset="0"/>
              </a:rPr>
              <a:t>:  Administration </a:t>
            </a:r>
          </a:p>
          <a:p>
            <a:pPr marL="0" indent="0">
              <a:buNone/>
            </a:pPr>
            <a:r>
              <a:rPr lang="en-ZA" sz="1800" b="1" dirty="0" smtClean="0">
                <a:solidFill>
                  <a:srgbClr val="000000"/>
                </a:solidFill>
                <a:effectLst/>
                <a:latin typeface="Arial" panose="020B0604020202020204" pitchFamily="34" charset="0"/>
                <a:ea typeface="Century Gothic" panose="020B0502020202020204" pitchFamily="34" charset="0"/>
                <a:cs typeface="Arial" panose="020B0604020202020204" pitchFamily="34" charset="0"/>
              </a:rPr>
              <a:t>Sub-Programme: Corporate </a:t>
            </a:r>
            <a:r>
              <a:rPr lang="en-ZA" sz="1800" b="1" dirty="0">
                <a:solidFill>
                  <a:srgbClr val="000000"/>
                </a:solidFill>
                <a:latin typeface="Arial" panose="020B0604020202020204" pitchFamily="34" charset="0"/>
                <a:ea typeface="Century Gothic" panose="020B0502020202020204" pitchFamily="34" charset="0"/>
                <a:cs typeface="Arial" panose="020B0604020202020204" pitchFamily="34" charset="0"/>
              </a:rPr>
              <a:t>services </a:t>
            </a:r>
            <a:endParaRPr lang="en-ZA" sz="1800" b="1" dirty="0" smtClean="0">
              <a:solidFill>
                <a:srgbClr val="000000"/>
              </a:solidFill>
              <a:latin typeface="Arial" panose="020B0604020202020204" pitchFamily="34" charset="0"/>
              <a:ea typeface="Century Gothic" panose="020B0502020202020204" pitchFamily="34" charset="0"/>
              <a:cs typeface="Arial" panose="020B0604020202020204" pitchFamily="34" charset="0"/>
            </a:endParaRPr>
          </a:p>
          <a:p>
            <a:pPr marL="0" indent="0" defTabSz="457200">
              <a:lnSpc>
                <a:spcPct val="130000"/>
              </a:lnSpc>
              <a:spcBef>
                <a:spcPct val="0"/>
              </a:spcBef>
              <a:buNone/>
            </a:pPr>
            <a:r>
              <a:rPr lang="en-ZA" sz="1800" b="1" dirty="0">
                <a:solidFill>
                  <a:srgbClr val="000000"/>
                </a:solidFill>
                <a:latin typeface="Arial" panose="020B0604020202020204" pitchFamily="34" charset="0"/>
                <a:ea typeface="Century Gothic" panose="020B0502020202020204" pitchFamily="34" charset="0"/>
                <a:cs typeface="Arial" panose="020B0604020202020204" pitchFamily="34" charset="0"/>
              </a:rPr>
              <a:t>Priority 2: </a:t>
            </a:r>
            <a:r>
              <a:rPr lang="en-ZA" altLang="en-US" sz="1800" b="1" dirty="0">
                <a:solidFill>
                  <a:srgbClr val="000000"/>
                </a:solidFill>
                <a:latin typeface="Arial" panose="020B0604020202020204" pitchFamily="34" charset="0"/>
                <a:ea typeface="Century Gothic" panose="020B0502020202020204" pitchFamily="34" charset="0"/>
                <a:cs typeface="Arial" panose="020B0604020202020204" pitchFamily="34" charset="0"/>
              </a:rPr>
              <a:t>Economic Transformation and Job </a:t>
            </a:r>
            <a:r>
              <a:rPr lang="en-ZA" altLang="en-US" sz="1800" b="1" dirty="0" smtClean="0">
                <a:solidFill>
                  <a:srgbClr val="000000"/>
                </a:solidFill>
                <a:latin typeface="Arial" panose="020B0604020202020204" pitchFamily="34" charset="0"/>
                <a:ea typeface="Century Gothic" panose="020B0502020202020204" pitchFamily="34" charset="0"/>
                <a:cs typeface="Arial" panose="020B0604020202020204" pitchFamily="34" charset="0"/>
              </a:rPr>
              <a:t>Creation, and</a:t>
            </a:r>
            <a:endParaRPr lang="en-ZA" sz="1800" b="1" dirty="0">
              <a:solidFill>
                <a:srgbClr val="000000"/>
              </a:solidFill>
              <a:latin typeface="Arial" panose="020B0604020202020204" pitchFamily="34" charset="0"/>
              <a:ea typeface="Century Gothic" panose="020B0502020202020204" pitchFamily="34" charset="0"/>
              <a:cs typeface="Arial" panose="020B0604020202020204" pitchFamily="34" charset="0"/>
            </a:endParaRPr>
          </a:p>
          <a:p>
            <a:pPr marL="0" lvl="0" indent="0" defTabSz="457200">
              <a:lnSpc>
                <a:spcPct val="130000"/>
              </a:lnSpc>
              <a:spcBef>
                <a:spcPct val="0"/>
              </a:spcBef>
              <a:buNone/>
            </a:pPr>
            <a:r>
              <a:rPr lang="en-ZA" sz="1800" b="1" dirty="0" smtClean="0">
                <a:solidFill>
                  <a:srgbClr val="000000"/>
                </a:solidFill>
                <a:latin typeface="Arial" panose="020B0604020202020204" pitchFamily="34" charset="0"/>
                <a:ea typeface="Century Gothic" panose="020B0502020202020204" pitchFamily="34" charset="0"/>
                <a:cs typeface="Arial" panose="020B0604020202020204" pitchFamily="34" charset="0"/>
              </a:rPr>
              <a:t>Priority 3 : </a:t>
            </a:r>
            <a:r>
              <a:rPr lang="en-ZA" sz="1800" b="1" dirty="0">
                <a:solidFill>
                  <a:srgbClr val="000000"/>
                </a:solidFill>
                <a:latin typeface="Arial" panose="020B0604020202020204" pitchFamily="34" charset="0"/>
                <a:ea typeface="Century Gothic" panose="020B0502020202020204" pitchFamily="34" charset="0"/>
                <a:cs typeface="Arial" panose="020B0604020202020204" pitchFamily="34" charset="0"/>
              </a:rPr>
              <a:t>Education, Skills and </a:t>
            </a:r>
            <a:r>
              <a:rPr lang="en-ZA" sz="1800" b="1" dirty="0" smtClean="0">
                <a:solidFill>
                  <a:srgbClr val="000000"/>
                </a:solidFill>
                <a:latin typeface="Arial" panose="020B0604020202020204" pitchFamily="34" charset="0"/>
                <a:ea typeface="Century Gothic" panose="020B0502020202020204" pitchFamily="34" charset="0"/>
                <a:cs typeface="Arial" panose="020B0604020202020204" pitchFamily="34" charset="0"/>
              </a:rPr>
              <a:t>Health</a:t>
            </a:r>
          </a:p>
          <a:p>
            <a:pPr marL="0" lvl="0" indent="0" defTabSz="457200">
              <a:lnSpc>
                <a:spcPct val="130000"/>
              </a:lnSpc>
              <a:spcBef>
                <a:spcPct val="0"/>
              </a:spcBef>
              <a:buNone/>
            </a:pPr>
            <a:r>
              <a:rPr lang="en-ZA" sz="1800" b="1" dirty="0" smtClean="0">
                <a:solidFill>
                  <a:srgbClr val="000000"/>
                </a:solidFill>
                <a:latin typeface="Arial" panose="020B0604020202020204" pitchFamily="34" charset="0"/>
                <a:ea typeface="Century Gothic" panose="020B0502020202020204" pitchFamily="34" charset="0"/>
                <a:cs typeface="Arial" panose="020B0604020202020204" pitchFamily="34" charset="0"/>
              </a:rPr>
              <a:t>Priority 4: Consolidating </a:t>
            </a:r>
            <a:r>
              <a:rPr lang="en-ZA" sz="1800" b="1" dirty="0">
                <a:solidFill>
                  <a:srgbClr val="000000"/>
                </a:solidFill>
                <a:latin typeface="Arial" panose="020B0604020202020204" pitchFamily="34" charset="0"/>
                <a:ea typeface="Century Gothic" panose="020B0502020202020204" pitchFamily="34" charset="0"/>
                <a:cs typeface="Arial" panose="020B0604020202020204" pitchFamily="34" charset="0"/>
              </a:rPr>
              <a:t>the Social Wage through Reliable and Quality Basic Services </a:t>
            </a:r>
            <a:endParaRPr lang="en-ZA" sz="1800" b="1" dirty="0" smtClean="0">
              <a:solidFill>
                <a:srgbClr val="000000"/>
              </a:solidFill>
              <a:latin typeface="Arial" panose="020B0604020202020204" pitchFamily="34" charset="0"/>
              <a:ea typeface="Century Gothic" panose="020B0502020202020204" pitchFamily="34" charset="0"/>
              <a:cs typeface="Arial" panose="020B0604020202020204" pitchFamily="34" charset="0"/>
            </a:endParaRPr>
          </a:p>
          <a:p>
            <a:pPr marL="0" indent="0">
              <a:buNone/>
            </a:pPr>
            <a:r>
              <a:rPr lang="en-ZA" sz="1800" b="1" dirty="0" smtClean="0">
                <a:effectLst/>
                <a:latin typeface="Arial" panose="020B0604020202020204" pitchFamily="34" charset="0"/>
                <a:ea typeface="Century Gothic" panose="020B0502020202020204" pitchFamily="34" charset="0"/>
                <a:cs typeface="Century Gothic" panose="020B0502020202020204" pitchFamily="34" charset="0"/>
              </a:rPr>
              <a:t>Outcomes</a:t>
            </a:r>
            <a:r>
              <a:rPr lang="en-ZA" sz="1800" b="1" dirty="0">
                <a:effectLst/>
                <a:latin typeface="Arial" panose="020B0604020202020204" pitchFamily="34" charset="0"/>
                <a:ea typeface="Century Gothic" panose="020B0502020202020204" pitchFamily="34" charset="0"/>
                <a:cs typeface="Century Gothic" panose="020B0502020202020204" pitchFamily="34" charset="0"/>
              </a:rPr>
              <a:t>, Outputs, Performance indicator and Targets </a:t>
            </a:r>
          </a:p>
          <a:p>
            <a:pPr marL="0" indent="0">
              <a:buNone/>
            </a:pPr>
            <a:endParaRPr lang="en-ZA" sz="18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p>
            <a:pPr marL="0" indent="0">
              <a:buNone/>
            </a:pPr>
            <a:endParaRPr lang="en-ZA" sz="1800" b="1" dirty="0">
              <a:effectLst/>
              <a:latin typeface="Arial" panose="020B0604020202020204" pitchFamily="34" charset="0"/>
              <a:ea typeface="Century Gothic" panose="020B0502020202020204" pitchFamily="34" charset="0"/>
              <a:cs typeface="Century Gothic" panose="020B0502020202020204" pitchFamily="34" charset="0"/>
            </a:endParaRPr>
          </a:p>
          <a:p>
            <a:endParaRPr lang="en-ZA" dirty="0"/>
          </a:p>
        </p:txBody>
      </p:sp>
      <p:sp>
        <p:nvSpPr>
          <p:cNvPr id="4" name="Slide Number Placeholder 3"/>
          <p:cNvSpPr>
            <a:spLocks noGrp="1"/>
          </p:cNvSpPr>
          <p:nvPr>
            <p:ph type="sldNum" sz="quarter" idx="12"/>
          </p:nvPr>
        </p:nvSpPr>
        <p:spPr>
          <a:xfrm>
            <a:off x="7112793" y="6417212"/>
            <a:ext cx="1905000" cy="457200"/>
          </a:xfrm>
        </p:spPr>
        <p:txBody>
          <a:bodyPr/>
          <a:lstStyle/>
          <a:p>
            <a:pPr>
              <a:defRPr/>
            </a:pPr>
            <a:fld id="{E41CC7C3-C5F4-4A64-A561-2FBF0EB3B565}" type="slidenum">
              <a:rPr lang="en-GB" altLang="en-US" smtClean="0">
                <a:solidFill>
                  <a:srgbClr val="000000"/>
                </a:solidFill>
              </a:rPr>
              <a:pPr>
                <a:defRPr/>
              </a:pPr>
              <a:t>21</a:t>
            </a:fld>
            <a:endParaRPr lang="en-GB" altLang="en-US" dirty="0">
              <a:solidFill>
                <a:srgbClr val="000000"/>
              </a:solidFill>
            </a:endParaRPr>
          </a:p>
        </p:txBody>
      </p:sp>
      <p:pic>
        <p:nvPicPr>
          <p:cNvPr id="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986587" y="-20782"/>
            <a:ext cx="2157413" cy="7747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aphicFrame>
        <p:nvGraphicFramePr>
          <p:cNvPr id="5" name="Table 8">
            <a:extLst>
              <a:ext uri="{FF2B5EF4-FFF2-40B4-BE49-F238E27FC236}">
                <a16:creationId xmlns:a16="http://schemas.microsoft.com/office/drawing/2014/main" xmlns="" id="{717CC3D5-0382-4FDF-9B44-F8823DE6BDB5}"/>
              </a:ext>
            </a:extLst>
          </p:cNvPr>
          <p:cNvGraphicFramePr>
            <a:graphicFrameLocks noGrp="1"/>
          </p:cNvGraphicFramePr>
          <p:nvPr>
            <p:extLst>
              <p:ext uri="{D42A27DB-BD31-4B8C-83A1-F6EECF244321}">
                <p14:modId xmlns:p14="http://schemas.microsoft.com/office/powerpoint/2010/main" xmlns="" val="3279099511"/>
              </p:ext>
            </p:extLst>
          </p:nvPr>
        </p:nvGraphicFramePr>
        <p:xfrm>
          <a:off x="76200" y="3404703"/>
          <a:ext cx="8991600" cy="2851983"/>
        </p:xfrm>
        <a:graphic>
          <a:graphicData uri="http://schemas.openxmlformats.org/drawingml/2006/table">
            <a:tbl>
              <a:tblPr firstRow="1" bandRow="1">
                <a:tableStyleId>{16D9F66E-5EB9-4882-86FB-DCBF35E3C3E4}</a:tableStyleId>
              </a:tblPr>
              <a:tblGrid>
                <a:gridCol w="1107812">
                  <a:extLst>
                    <a:ext uri="{9D8B030D-6E8A-4147-A177-3AD203B41FA5}">
                      <a16:colId xmlns:a16="http://schemas.microsoft.com/office/drawing/2014/main" xmlns="" val="2124419296"/>
                    </a:ext>
                  </a:extLst>
                </a:gridCol>
                <a:gridCol w="973079">
                  <a:extLst>
                    <a:ext uri="{9D8B030D-6E8A-4147-A177-3AD203B41FA5}">
                      <a16:colId xmlns:a16="http://schemas.microsoft.com/office/drawing/2014/main" xmlns="" val="1045215037"/>
                    </a:ext>
                  </a:extLst>
                </a:gridCol>
                <a:gridCol w="1197636">
                  <a:extLst>
                    <a:ext uri="{9D8B030D-6E8A-4147-A177-3AD203B41FA5}">
                      <a16:colId xmlns:a16="http://schemas.microsoft.com/office/drawing/2014/main" xmlns="" val="3707229319"/>
                    </a:ext>
                  </a:extLst>
                </a:gridCol>
                <a:gridCol w="1132113">
                  <a:extLst>
                    <a:ext uri="{9D8B030D-6E8A-4147-A177-3AD203B41FA5}">
                      <a16:colId xmlns:a16="http://schemas.microsoft.com/office/drawing/2014/main" xmlns="" val="3779846957"/>
                    </a:ext>
                  </a:extLst>
                </a:gridCol>
                <a:gridCol w="1188306">
                  <a:extLst>
                    <a:ext uri="{9D8B030D-6E8A-4147-A177-3AD203B41FA5}">
                      <a16:colId xmlns:a16="http://schemas.microsoft.com/office/drawing/2014/main" xmlns="" val="3708573310"/>
                    </a:ext>
                  </a:extLst>
                </a:gridCol>
                <a:gridCol w="1197636">
                  <a:extLst>
                    <a:ext uri="{9D8B030D-6E8A-4147-A177-3AD203B41FA5}">
                      <a16:colId xmlns:a16="http://schemas.microsoft.com/office/drawing/2014/main" xmlns="" val="48803561"/>
                    </a:ext>
                  </a:extLst>
                </a:gridCol>
                <a:gridCol w="1023417">
                  <a:extLst>
                    <a:ext uri="{9D8B030D-6E8A-4147-A177-3AD203B41FA5}">
                      <a16:colId xmlns:a16="http://schemas.microsoft.com/office/drawing/2014/main" xmlns="" val="96067168"/>
                    </a:ext>
                  </a:extLst>
                </a:gridCol>
                <a:gridCol w="1171601">
                  <a:extLst>
                    <a:ext uri="{9D8B030D-6E8A-4147-A177-3AD203B41FA5}">
                      <a16:colId xmlns:a16="http://schemas.microsoft.com/office/drawing/2014/main" xmlns="" val="2637923249"/>
                    </a:ext>
                  </a:extLst>
                </a:gridCol>
              </a:tblGrid>
              <a:tr h="291663">
                <a:tc rowSpan="3">
                  <a:txBody>
                    <a:bodyPr/>
                    <a:lstStyle/>
                    <a:p>
                      <a:pPr marL="6350" indent="-6350" algn="l">
                        <a:lnSpc>
                          <a:spcPct val="150000"/>
                        </a:lnSpc>
                        <a:spcAft>
                          <a:spcPts val="20"/>
                        </a:spcAft>
                      </a:pPr>
                      <a:r>
                        <a:rPr lang="en-ZA" sz="1200" b="1"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Performance Outcome</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ctr"/>
                </a:tc>
                <a:tc rowSpan="3">
                  <a:txBody>
                    <a:bodyPr/>
                    <a:lstStyle/>
                    <a:p>
                      <a:pPr marL="6350" indent="-6350" algn="ctr">
                        <a:lnSpc>
                          <a:spcPct val="150000"/>
                        </a:lnSpc>
                        <a:spcAft>
                          <a:spcPts val="20"/>
                        </a:spcAft>
                      </a:pPr>
                      <a:r>
                        <a:rPr lang="en-ZA" sz="1200" b="1"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Output</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ctr"/>
                </a:tc>
                <a:tc rowSpan="3">
                  <a:txBody>
                    <a:bodyPr/>
                    <a:lstStyle/>
                    <a:p>
                      <a:pPr marL="6350" indent="-6350" algn="ctr">
                        <a:lnSpc>
                          <a:spcPct val="150000"/>
                        </a:lnSpc>
                        <a:spcAft>
                          <a:spcPts val="20"/>
                        </a:spcAft>
                      </a:pPr>
                      <a:r>
                        <a:rPr lang="en-ZA" sz="1200" b="1"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Output Indicator</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ctr"/>
                </a:tc>
                <a:tc rowSpan="2">
                  <a:txBody>
                    <a:bodyPr/>
                    <a:lstStyle/>
                    <a:p>
                      <a:pPr>
                        <a:lnSpc>
                          <a:spcPct val="150000"/>
                        </a:lnSpc>
                      </a:pPr>
                      <a:r>
                        <a:rPr lang="en-ZA" sz="1200" b="1" kern="1200"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Audited / Actual Performance</a:t>
                      </a:r>
                      <a:endParaRPr lang="en-ZA" sz="1200" b="1" kern="1200" dirty="0">
                        <a:solidFill>
                          <a:srgbClr val="000000"/>
                        </a:solidFill>
                        <a:effectLst/>
                        <a:latin typeface="Arial" panose="020B0604020202020204" pitchFamily="34" charset="0"/>
                        <a:cs typeface="Arial" panose="020B0604020202020204" pitchFamily="34" charset="0"/>
                      </a:endParaRPr>
                    </a:p>
                  </a:txBody>
                  <a:tcPr>
                    <a:lnB w="12700" cap="flat" cmpd="sng" algn="ctr">
                      <a:solidFill>
                        <a:schemeClr val="tx1"/>
                      </a:solidFill>
                      <a:prstDash val="solid"/>
                      <a:round/>
                      <a:headEnd type="none" w="med" len="med"/>
                      <a:tailEnd type="none" w="med" len="med"/>
                    </a:lnB>
                  </a:tcPr>
                </a:tc>
                <a:tc gridSpan="4">
                  <a:txBody>
                    <a:bodyPr/>
                    <a:lstStyle/>
                    <a:p>
                      <a:pPr algn="ctr"/>
                      <a:r>
                        <a:rPr lang="en-ZA" sz="1200" b="1" dirty="0">
                          <a:solidFill>
                            <a:srgbClr val="000000"/>
                          </a:solidFill>
                          <a:effectLst/>
                          <a:latin typeface="Arial" panose="020B0604020202020204" pitchFamily="34" charset="0"/>
                          <a:ea typeface="Century Gothic" panose="020B0502020202020204" pitchFamily="34" charset="0"/>
                        </a:rPr>
                        <a:t>Annual Targets</a:t>
                      </a:r>
                      <a:endParaRPr lang="en-ZA" dirty="0"/>
                    </a:p>
                  </a:txBody>
                  <a:tcPr>
                    <a:lnB w="12700" cap="flat" cmpd="sng" algn="ctr">
                      <a:solidFill>
                        <a:schemeClr val="tx1"/>
                      </a:solidFill>
                      <a:prstDash val="solid"/>
                      <a:round/>
                      <a:headEnd type="none" w="med" len="med"/>
                      <a:tailEnd type="none" w="med" len="med"/>
                    </a:lnB>
                  </a:tcPr>
                </a:tc>
                <a:tc hMerge="1">
                  <a:txBody>
                    <a:bodyPr/>
                    <a:lstStyle/>
                    <a:p>
                      <a:endParaRPr lang="en-ZA"/>
                    </a:p>
                  </a:txBody>
                  <a:tcPr/>
                </a:tc>
                <a:tc hMerge="1">
                  <a:txBody>
                    <a:bodyPr/>
                    <a:lstStyle/>
                    <a:p>
                      <a:endParaRPr lang="en-ZA"/>
                    </a:p>
                  </a:txBody>
                  <a:tcPr/>
                </a:tc>
                <a:tc hMerge="1">
                  <a:txBody>
                    <a:bodyPr/>
                    <a:lstStyle/>
                    <a:p>
                      <a:endParaRPr lang="en-ZA"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4203377023"/>
                  </a:ext>
                </a:extLst>
              </a:tr>
              <a:tr h="486104">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nSpc>
                          <a:spcPct val="150000"/>
                        </a:lnSpc>
                      </a:pPr>
                      <a:r>
                        <a:rPr lang="en-ZA" sz="1200" b="1" dirty="0">
                          <a:solidFill>
                            <a:srgbClr val="000000"/>
                          </a:solidFill>
                          <a:effectLst/>
                          <a:latin typeface="Arial" panose="020B0604020202020204" pitchFamily="34" charset="0"/>
                          <a:ea typeface="Century Gothic" panose="020B0502020202020204" pitchFamily="34" charset="0"/>
                        </a:rPr>
                        <a:t>Estimated Performance</a:t>
                      </a:r>
                      <a:endParaRPr lang="en-ZA" sz="12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nSpc>
                          <a:spcPct val="150000"/>
                        </a:lnSpc>
                      </a:pPr>
                      <a:r>
                        <a:rPr lang="en-ZA" sz="1200" b="1" dirty="0">
                          <a:solidFill>
                            <a:srgbClr val="000000"/>
                          </a:solidFill>
                          <a:effectLst/>
                          <a:latin typeface="Arial" panose="020B0604020202020204" pitchFamily="34" charset="0"/>
                          <a:ea typeface="Century Gothic" panose="020B0502020202020204" pitchFamily="34" charset="0"/>
                        </a:rPr>
                        <a:t>MTEF Period</a:t>
                      </a:r>
                      <a:endParaRPr lang="en-ZA" sz="1200" dirty="0"/>
                    </a:p>
                  </a:txBody>
                  <a:tcPr>
                    <a:lnB w="12700" cap="flat" cmpd="sng" algn="ctr">
                      <a:solidFill>
                        <a:schemeClr val="tx1"/>
                      </a:solidFill>
                      <a:prstDash val="solid"/>
                      <a:round/>
                      <a:headEnd type="none" w="med" len="med"/>
                      <a:tailEnd type="none" w="med" len="med"/>
                    </a:lnB>
                  </a:tcPr>
                </a:tc>
                <a:tc hMerge="1">
                  <a:txBody>
                    <a:bodyPr/>
                    <a:lstStyle/>
                    <a:p>
                      <a:endParaRPr lang="en-ZA"/>
                    </a:p>
                  </a:txBody>
                  <a:tcPr/>
                </a:tc>
                <a:tc hMerge="1">
                  <a:txBody>
                    <a:bodyPr/>
                    <a:lstStyle/>
                    <a:p>
                      <a:endParaRPr lang="en-ZA" sz="12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991310991"/>
                  </a:ext>
                </a:extLst>
              </a:tr>
              <a:tr h="291663">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nSpc>
                          <a:spcPct val="150000"/>
                        </a:lnSpc>
                      </a:pPr>
                      <a:r>
                        <a:rPr lang="en-ZA" sz="1200" b="1" dirty="0">
                          <a:solidFill>
                            <a:srgbClr val="000000"/>
                          </a:solidFill>
                          <a:effectLst/>
                          <a:latin typeface="Arial" panose="020B0604020202020204" pitchFamily="34" charset="0"/>
                          <a:ea typeface="Century Gothic" panose="020B0502020202020204" pitchFamily="34" charset="0"/>
                        </a:rPr>
                        <a:t>2019/20</a:t>
                      </a:r>
                      <a:endParaRPr lang="en-ZA" sz="1200" b="1" kern="1200" dirty="0">
                        <a:solidFill>
                          <a:srgbClr val="000000"/>
                        </a:solidFill>
                        <a:effectLst/>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350" indent="-6350" algn="ctr">
                        <a:lnSpc>
                          <a:spcPct val="150000"/>
                        </a:lnSpc>
                        <a:spcAft>
                          <a:spcPts val="20"/>
                        </a:spcAft>
                      </a:pPr>
                      <a:r>
                        <a:rPr lang="en-ZA" sz="1200" b="1"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2020/21</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6350" indent="-6350" algn="ctr">
                        <a:lnSpc>
                          <a:spcPct val="150000"/>
                        </a:lnSpc>
                        <a:spcAft>
                          <a:spcPts val="20"/>
                        </a:spcAft>
                      </a:pPr>
                      <a:r>
                        <a:rPr lang="en-ZA" sz="1200" b="1"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2021/22</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6350" indent="-6350" algn="ctr">
                        <a:lnSpc>
                          <a:spcPct val="150000"/>
                        </a:lnSpc>
                        <a:spcAft>
                          <a:spcPts val="20"/>
                        </a:spcAft>
                      </a:pPr>
                      <a:r>
                        <a:rPr lang="en-ZA" sz="1200" b="1"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2022/23</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ctr"/>
                </a:tc>
                <a:tc>
                  <a:txBody>
                    <a:bodyPr/>
                    <a:lstStyle/>
                    <a:p>
                      <a:pPr marL="6350" indent="-6350" algn="ctr">
                        <a:lnSpc>
                          <a:spcPct val="150000"/>
                        </a:lnSpc>
                        <a:spcAft>
                          <a:spcPts val="20"/>
                        </a:spcAft>
                      </a:pPr>
                      <a:r>
                        <a:rPr lang="en-ZA" sz="1200" b="1"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2023/24</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1528015815"/>
                  </a:ext>
                </a:extLst>
              </a:tr>
              <a:tr h="343852">
                <a:tc gridSpan="8">
                  <a:txBody>
                    <a:bodyPr/>
                    <a:lstStyle/>
                    <a:p>
                      <a:pPr>
                        <a:lnSpc>
                          <a:spcPct val="150000"/>
                        </a:lnSpc>
                      </a:pPr>
                      <a:r>
                        <a:rPr lang="en-ZA" sz="1200" b="1" dirty="0">
                          <a:solidFill>
                            <a:srgbClr val="000000"/>
                          </a:solidFill>
                          <a:effectLst/>
                          <a:latin typeface="Arial" panose="020B0604020202020204" pitchFamily="34" charset="0"/>
                          <a:ea typeface="Century Gothic" panose="020B0502020202020204" pitchFamily="34" charset="0"/>
                        </a:rPr>
                        <a:t>Skills Development</a:t>
                      </a:r>
                      <a:endParaRPr lang="en-ZA" sz="1200" dirty="0"/>
                    </a:p>
                  </a:txBody>
                  <a:tcPr/>
                </a:tc>
                <a:tc hMerge="1">
                  <a:txBody>
                    <a:bodyPr/>
                    <a:lstStyle/>
                    <a:p>
                      <a:endParaRPr lang="en-ZA"/>
                    </a:p>
                  </a:txBody>
                  <a:tcPr/>
                </a:tc>
                <a:tc hMerge="1">
                  <a:txBody>
                    <a:bodyPr/>
                    <a:lstStyle/>
                    <a:p>
                      <a:endParaRPr lang="en-ZA"/>
                    </a:p>
                  </a:txBody>
                  <a:tcPr/>
                </a:tc>
                <a:tc hMerge="1">
                  <a:txBody>
                    <a:bodyPr/>
                    <a:lstStyle/>
                    <a:p>
                      <a:endParaRPr lang="en-ZA"/>
                    </a:p>
                  </a:txBody>
                  <a:tcPr>
                    <a:lnT w="12700" cap="flat" cmpd="sng" algn="ctr">
                      <a:solidFill>
                        <a:schemeClr val="tx1"/>
                      </a:solidFill>
                      <a:prstDash val="solid"/>
                      <a:round/>
                      <a:headEnd type="none" w="med" len="med"/>
                      <a:tailEnd type="none" w="med" len="med"/>
                    </a:lnT>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dirty="0"/>
                    </a:p>
                  </a:txBody>
                  <a:tcPr/>
                </a:tc>
                <a:extLst>
                  <a:ext uri="{0D108BD9-81ED-4DB2-BD59-A6C34878D82A}">
                    <a16:rowId xmlns:a16="http://schemas.microsoft.com/office/drawing/2014/main" xmlns="" val="29729612"/>
                  </a:ext>
                </a:extLst>
              </a:tr>
              <a:tr h="1130666">
                <a:tc>
                  <a:txBody>
                    <a:bodyPr/>
                    <a:lstStyle/>
                    <a:p>
                      <a:pPr algn="l">
                        <a:lnSpc>
                          <a:spcPct val="150000"/>
                        </a:lnSpc>
                      </a:pPr>
                      <a:r>
                        <a:rPr lang="en-ZA" sz="1200" b="1" dirty="0">
                          <a:effectLst/>
                          <a:latin typeface="Arial" panose="020B0604020202020204" pitchFamily="34" charset="0"/>
                          <a:ea typeface="Century Gothic" panose="020B0502020202020204" pitchFamily="34" charset="0"/>
                        </a:rPr>
                        <a:t>Improved sector skills and capacity</a:t>
                      </a:r>
                      <a:endParaRPr lang="en-ZA" sz="1200" dirty="0"/>
                    </a:p>
                  </a:txBody>
                  <a:tcPr/>
                </a:tc>
                <a:tc>
                  <a:txBody>
                    <a:bodyPr/>
                    <a:lstStyle/>
                    <a:p>
                      <a:pPr marL="6350" indent="-6350" algn="l">
                        <a:lnSpc>
                          <a:spcPct val="150000"/>
                        </a:lnSpc>
                        <a:spcAft>
                          <a:spcPts val="20"/>
                        </a:spcAft>
                      </a:pPr>
                      <a:r>
                        <a:rPr lang="en-ZA" sz="1200"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Reviewed organisational structure</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6350" indent="-6350" algn="l">
                        <a:lnSpc>
                          <a:spcPct val="150000"/>
                        </a:lnSpc>
                        <a:spcAft>
                          <a:spcPts val="20"/>
                        </a:spcAft>
                      </a:pPr>
                      <a:r>
                        <a:rPr lang="en-ZA" sz="1200"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Organisational structure approved</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en-ZA" sz="1200" b="0" i="0" u="none" strike="noStrike" kern="1200" cap="none" spc="0" normalizeH="0" baseline="0" noProof="0" dirty="0">
                          <a:ln>
                            <a:noFill/>
                          </a:ln>
                          <a:solidFill>
                            <a:srgbClr val="000000"/>
                          </a:solidFill>
                          <a:effectLst/>
                          <a:uLnTx/>
                          <a:uFillTx/>
                          <a:latin typeface="Arial" panose="020B0604020202020204" pitchFamily="34" charset="0"/>
                          <a:ea typeface="Century Gothic" panose="020B0502020202020204" pitchFamily="34" charset="0"/>
                          <a:cs typeface="+mn-cs"/>
                        </a:rPr>
                        <a:t>Updated organisational structure Approved </a:t>
                      </a:r>
                      <a:endParaRPr kumimoji="0" lang="en-ZA" sz="12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n-ZA" sz="1200" dirty="0">
                          <a:solidFill>
                            <a:srgbClr val="000000"/>
                          </a:solidFill>
                          <a:effectLst/>
                          <a:latin typeface="Arial" panose="020B0604020202020204" pitchFamily="34" charset="0"/>
                          <a:ea typeface="Century Gothic" panose="020B0502020202020204" pitchFamily="34" charset="0"/>
                        </a:rPr>
                        <a:t>Updated organisational structure Approved </a:t>
                      </a:r>
                      <a:endParaRPr lang="en-ZA" sz="1200" dirty="0"/>
                    </a:p>
                  </a:txBody>
                  <a:tcPr/>
                </a:tc>
                <a:tc>
                  <a:txBody>
                    <a:bodyPr/>
                    <a:lstStyle/>
                    <a:p>
                      <a:pPr marL="6350" indent="-6350" algn="l">
                        <a:lnSpc>
                          <a:spcPct val="150000"/>
                        </a:lnSpc>
                        <a:spcAft>
                          <a:spcPts val="20"/>
                        </a:spcAft>
                      </a:pPr>
                      <a:r>
                        <a:rPr lang="en-ZA" sz="1200"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Updated organisational structure Approved </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6350" indent="-6350" algn="l">
                        <a:lnSpc>
                          <a:spcPct val="150000"/>
                        </a:lnSpc>
                        <a:spcAft>
                          <a:spcPts val="20"/>
                        </a:spcAft>
                      </a:pPr>
                      <a:r>
                        <a:rPr lang="en-ZA" sz="1200"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6350" indent="-6350" algn="l">
                        <a:lnSpc>
                          <a:spcPct val="150000"/>
                        </a:lnSpc>
                        <a:spcAft>
                          <a:spcPts val="20"/>
                        </a:spcAft>
                      </a:pPr>
                      <a:r>
                        <a:rPr lang="en-ZA" sz="1200"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Reviewed organisational structure </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extLst>
                  <a:ext uri="{0D108BD9-81ED-4DB2-BD59-A6C34878D82A}">
                    <a16:rowId xmlns:a16="http://schemas.microsoft.com/office/drawing/2014/main" xmlns="" val="2378325148"/>
                  </a:ext>
                </a:extLst>
              </a:tr>
            </a:tbl>
          </a:graphicData>
        </a:graphic>
      </p:graphicFrame>
    </p:spTree>
    <p:extLst>
      <p:ext uri="{BB962C8B-B14F-4D97-AF65-F5344CB8AC3E}">
        <p14:creationId xmlns:p14="http://schemas.microsoft.com/office/powerpoint/2010/main" xmlns="" val="2034253406"/>
      </p:ext>
    </p:extLst>
  </p:cSld>
  <p:clrMapOvr>
    <a:masterClrMapping/>
  </p:clrMapOvr>
  <p:transition spd="med">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00" y="609600"/>
            <a:ext cx="9144000" cy="1371600"/>
          </a:xfrm>
        </p:spPr>
        <p:txBody>
          <a:bodyPr/>
          <a:lstStyle/>
          <a:p>
            <a:r>
              <a:rPr lang="en-ZA" sz="2400" b="1" dirty="0">
                <a:effectLst/>
                <a:latin typeface="Arial" panose="020B0604020202020204" pitchFamily="34" charset="0"/>
                <a:ea typeface="Century Gothic" panose="020B0502020202020204" pitchFamily="34" charset="0"/>
                <a:cs typeface="Century Gothic" panose="020B0502020202020204" pitchFamily="34" charset="0"/>
              </a:rPr>
              <a:t>Outcomes, Outputs, Performance indicator and Targets </a:t>
            </a:r>
            <a:br>
              <a:rPr lang="en-ZA" sz="2400" b="1" dirty="0">
                <a:effectLst/>
                <a:latin typeface="Arial" panose="020B0604020202020204" pitchFamily="34" charset="0"/>
                <a:ea typeface="Century Gothic" panose="020B0502020202020204" pitchFamily="34" charset="0"/>
                <a:cs typeface="Century Gothic" panose="020B0502020202020204" pitchFamily="34" charset="0"/>
              </a:rPr>
            </a:br>
            <a:r>
              <a:rPr lang="en-ZA" sz="2400" b="1" i="1" kern="1200" dirty="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cont</a:t>
            </a:r>
            <a:r>
              <a:rPr lang="en-ZA" sz="2400" b="1" kern="12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br>
              <a:rPr lang="en-ZA" sz="2400" b="1" kern="12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br>
            <a:endParaRPr lang="en-ZA" sz="2400" b="1" kern="1200" dirty="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3" name="Content Placeholder 2"/>
          <p:cNvSpPr>
            <a:spLocks noGrp="1"/>
          </p:cNvSpPr>
          <p:nvPr>
            <p:ph idx="1"/>
          </p:nvPr>
        </p:nvSpPr>
        <p:spPr>
          <a:xfrm>
            <a:off x="0" y="1631860"/>
            <a:ext cx="9144000" cy="4464140"/>
          </a:xfrm>
        </p:spPr>
        <p:txBody>
          <a:bodyPr/>
          <a:lstStyle/>
          <a:p>
            <a:pPr marL="0" lvl="0" indent="0">
              <a:lnSpc>
                <a:spcPct val="107000"/>
              </a:lnSpc>
              <a:buNone/>
            </a:pPr>
            <a:r>
              <a:rPr lang="en-ZA" sz="2400" b="1" dirty="0">
                <a:effectLst/>
                <a:latin typeface="Arial" panose="020B0604020202020204" pitchFamily="34" charset="0"/>
                <a:ea typeface="Century Gothic" panose="020B0502020202020204" pitchFamily="34" charset="0"/>
                <a:cs typeface="Century Gothic" panose="020B0502020202020204" pitchFamily="34" charset="0"/>
              </a:rPr>
              <a:t> </a:t>
            </a:r>
          </a:p>
          <a:p>
            <a:endParaRPr lang="en-ZA" dirty="0"/>
          </a:p>
        </p:txBody>
      </p:sp>
      <p:sp>
        <p:nvSpPr>
          <p:cNvPr id="4" name="Slide Number Placeholder 3"/>
          <p:cNvSpPr>
            <a:spLocks noGrp="1"/>
          </p:cNvSpPr>
          <p:nvPr>
            <p:ph type="sldNum" sz="quarter" idx="12"/>
          </p:nvPr>
        </p:nvSpPr>
        <p:spPr/>
        <p:txBody>
          <a:bodyPr/>
          <a:lstStyle/>
          <a:p>
            <a:pPr>
              <a:defRPr/>
            </a:pPr>
            <a:fld id="{E41CC7C3-C5F4-4A64-A561-2FBF0EB3B565}" type="slidenum">
              <a:rPr lang="en-GB" altLang="en-US" smtClean="0">
                <a:solidFill>
                  <a:srgbClr val="000000"/>
                </a:solidFill>
              </a:rPr>
              <a:pPr>
                <a:defRPr/>
              </a:pPr>
              <a:t>22</a:t>
            </a:fld>
            <a:endParaRPr lang="en-GB" altLang="en-US">
              <a:solidFill>
                <a:srgbClr val="000000"/>
              </a:solidFill>
            </a:endParaRPr>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986587" y="-20782"/>
            <a:ext cx="2157413" cy="7747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graphicFrame>
        <p:nvGraphicFramePr>
          <p:cNvPr id="5" name="Table 8">
            <a:extLst>
              <a:ext uri="{FF2B5EF4-FFF2-40B4-BE49-F238E27FC236}">
                <a16:creationId xmlns:a16="http://schemas.microsoft.com/office/drawing/2014/main" xmlns="" id="{717CC3D5-0382-4FDF-9B44-F8823DE6BDB5}"/>
              </a:ext>
            </a:extLst>
          </p:cNvPr>
          <p:cNvGraphicFramePr>
            <a:graphicFrameLocks noGrp="1"/>
          </p:cNvGraphicFramePr>
          <p:nvPr>
            <p:extLst>
              <p:ext uri="{D42A27DB-BD31-4B8C-83A1-F6EECF244321}">
                <p14:modId xmlns:p14="http://schemas.microsoft.com/office/powerpoint/2010/main" xmlns="" val="928544878"/>
              </p:ext>
            </p:extLst>
          </p:nvPr>
        </p:nvGraphicFramePr>
        <p:xfrm>
          <a:off x="76199" y="1453727"/>
          <a:ext cx="8991602" cy="5087246"/>
        </p:xfrm>
        <a:graphic>
          <a:graphicData uri="http://schemas.openxmlformats.org/drawingml/2006/table">
            <a:tbl>
              <a:tblPr firstRow="1" bandRow="1">
                <a:tableStyleId>{16D9F66E-5EB9-4882-86FB-DCBF35E3C3E4}</a:tableStyleId>
              </a:tblPr>
              <a:tblGrid>
                <a:gridCol w="1107813">
                  <a:extLst>
                    <a:ext uri="{9D8B030D-6E8A-4147-A177-3AD203B41FA5}">
                      <a16:colId xmlns:a16="http://schemas.microsoft.com/office/drawing/2014/main" xmlns="" val="2124419296"/>
                    </a:ext>
                  </a:extLst>
                </a:gridCol>
                <a:gridCol w="973079">
                  <a:extLst>
                    <a:ext uri="{9D8B030D-6E8A-4147-A177-3AD203B41FA5}">
                      <a16:colId xmlns:a16="http://schemas.microsoft.com/office/drawing/2014/main" xmlns="" val="1045215037"/>
                    </a:ext>
                  </a:extLst>
                </a:gridCol>
                <a:gridCol w="1197636">
                  <a:extLst>
                    <a:ext uri="{9D8B030D-6E8A-4147-A177-3AD203B41FA5}">
                      <a16:colId xmlns:a16="http://schemas.microsoft.com/office/drawing/2014/main" xmlns="" val="3707229319"/>
                    </a:ext>
                  </a:extLst>
                </a:gridCol>
                <a:gridCol w="1132114">
                  <a:extLst>
                    <a:ext uri="{9D8B030D-6E8A-4147-A177-3AD203B41FA5}">
                      <a16:colId xmlns:a16="http://schemas.microsoft.com/office/drawing/2014/main" xmlns="" val="3779846957"/>
                    </a:ext>
                  </a:extLst>
                </a:gridCol>
                <a:gridCol w="1188306">
                  <a:extLst>
                    <a:ext uri="{9D8B030D-6E8A-4147-A177-3AD203B41FA5}">
                      <a16:colId xmlns:a16="http://schemas.microsoft.com/office/drawing/2014/main" xmlns="" val="3708573310"/>
                    </a:ext>
                  </a:extLst>
                </a:gridCol>
                <a:gridCol w="1197636">
                  <a:extLst>
                    <a:ext uri="{9D8B030D-6E8A-4147-A177-3AD203B41FA5}">
                      <a16:colId xmlns:a16="http://schemas.microsoft.com/office/drawing/2014/main" xmlns="" val="48803561"/>
                    </a:ext>
                  </a:extLst>
                </a:gridCol>
                <a:gridCol w="1023417">
                  <a:extLst>
                    <a:ext uri="{9D8B030D-6E8A-4147-A177-3AD203B41FA5}">
                      <a16:colId xmlns:a16="http://schemas.microsoft.com/office/drawing/2014/main" xmlns="" val="96067168"/>
                    </a:ext>
                  </a:extLst>
                </a:gridCol>
                <a:gridCol w="1171601">
                  <a:extLst>
                    <a:ext uri="{9D8B030D-6E8A-4147-A177-3AD203B41FA5}">
                      <a16:colId xmlns:a16="http://schemas.microsoft.com/office/drawing/2014/main" xmlns="" val="2637923249"/>
                    </a:ext>
                  </a:extLst>
                </a:gridCol>
              </a:tblGrid>
              <a:tr h="258837">
                <a:tc rowSpan="3">
                  <a:txBody>
                    <a:bodyPr/>
                    <a:lstStyle/>
                    <a:p>
                      <a:pPr marL="6350" indent="-6350" algn="l">
                        <a:lnSpc>
                          <a:spcPct val="150000"/>
                        </a:lnSpc>
                        <a:spcAft>
                          <a:spcPts val="20"/>
                        </a:spcAft>
                      </a:pPr>
                      <a:r>
                        <a:rPr lang="en-ZA" sz="1200" b="1"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Performance Outcome</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ctr"/>
                </a:tc>
                <a:tc rowSpan="3">
                  <a:txBody>
                    <a:bodyPr/>
                    <a:lstStyle/>
                    <a:p>
                      <a:pPr marL="6350" indent="-6350" algn="ctr">
                        <a:lnSpc>
                          <a:spcPct val="150000"/>
                        </a:lnSpc>
                        <a:spcAft>
                          <a:spcPts val="20"/>
                        </a:spcAft>
                      </a:pPr>
                      <a:r>
                        <a:rPr lang="en-ZA" sz="1200" b="1"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Output</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ctr"/>
                </a:tc>
                <a:tc rowSpan="3">
                  <a:txBody>
                    <a:bodyPr/>
                    <a:lstStyle/>
                    <a:p>
                      <a:pPr marL="6350" indent="-6350" algn="ctr">
                        <a:lnSpc>
                          <a:spcPct val="150000"/>
                        </a:lnSpc>
                        <a:spcAft>
                          <a:spcPts val="20"/>
                        </a:spcAft>
                      </a:pPr>
                      <a:r>
                        <a:rPr lang="en-ZA" sz="1200" b="1"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Output Indicator</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ctr"/>
                </a:tc>
                <a:tc rowSpan="2">
                  <a:txBody>
                    <a:bodyPr/>
                    <a:lstStyle/>
                    <a:p>
                      <a:pPr>
                        <a:lnSpc>
                          <a:spcPct val="150000"/>
                        </a:lnSpc>
                      </a:pPr>
                      <a:r>
                        <a:rPr lang="en-ZA" sz="1200" b="1" kern="1200"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Audited / Actual Performance</a:t>
                      </a:r>
                      <a:endParaRPr lang="en-ZA" sz="1200" b="1" kern="1200" dirty="0">
                        <a:solidFill>
                          <a:srgbClr val="000000"/>
                        </a:solidFill>
                        <a:effectLst/>
                        <a:latin typeface="Arial" panose="020B0604020202020204" pitchFamily="34" charset="0"/>
                        <a:cs typeface="Arial" panose="020B0604020202020204" pitchFamily="34" charset="0"/>
                      </a:endParaRPr>
                    </a:p>
                  </a:txBody>
                  <a:tcPr>
                    <a:lnB w="12700" cap="flat" cmpd="sng" algn="ctr">
                      <a:solidFill>
                        <a:schemeClr val="tx1"/>
                      </a:solidFill>
                      <a:prstDash val="solid"/>
                      <a:round/>
                      <a:headEnd type="none" w="med" len="med"/>
                      <a:tailEnd type="none" w="med" len="med"/>
                    </a:lnB>
                  </a:tcPr>
                </a:tc>
                <a:tc gridSpan="4">
                  <a:txBody>
                    <a:bodyPr/>
                    <a:lstStyle/>
                    <a:p>
                      <a:pPr algn="ctr"/>
                      <a:r>
                        <a:rPr lang="en-ZA" sz="1200" b="1" dirty="0">
                          <a:solidFill>
                            <a:srgbClr val="000000"/>
                          </a:solidFill>
                          <a:effectLst/>
                          <a:latin typeface="Arial" panose="020B0604020202020204" pitchFamily="34" charset="0"/>
                          <a:ea typeface="Century Gothic" panose="020B0502020202020204" pitchFamily="34" charset="0"/>
                        </a:rPr>
                        <a:t>Annual Targets</a:t>
                      </a:r>
                      <a:endParaRPr lang="en-ZA" dirty="0"/>
                    </a:p>
                  </a:txBody>
                  <a:tcPr>
                    <a:lnB w="12700" cap="flat" cmpd="sng" algn="ctr">
                      <a:solidFill>
                        <a:schemeClr val="tx1"/>
                      </a:solidFill>
                      <a:prstDash val="solid"/>
                      <a:round/>
                      <a:headEnd type="none" w="med" len="med"/>
                      <a:tailEnd type="none" w="med" len="med"/>
                    </a:lnB>
                  </a:tcPr>
                </a:tc>
                <a:tc hMerge="1">
                  <a:txBody>
                    <a:bodyPr/>
                    <a:lstStyle/>
                    <a:p>
                      <a:endParaRPr lang="en-ZA"/>
                    </a:p>
                  </a:txBody>
                  <a:tcPr/>
                </a:tc>
                <a:tc hMerge="1">
                  <a:txBody>
                    <a:bodyPr/>
                    <a:lstStyle/>
                    <a:p>
                      <a:endParaRPr lang="en-ZA"/>
                    </a:p>
                  </a:txBody>
                  <a:tcPr/>
                </a:tc>
                <a:tc hMerge="1">
                  <a:txBody>
                    <a:bodyPr/>
                    <a:lstStyle/>
                    <a:p>
                      <a:endParaRPr lang="en-ZA"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4203377023"/>
                  </a:ext>
                </a:extLst>
              </a:tr>
              <a:tr h="431394">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nSpc>
                          <a:spcPct val="150000"/>
                        </a:lnSpc>
                      </a:pPr>
                      <a:r>
                        <a:rPr lang="en-ZA" sz="1200" b="1" dirty="0">
                          <a:solidFill>
                            <a:srgbClr val="000000"/>
                          </a:solidFill>
                          <a:effectLst/>
                          <a:latin typeface="Arial" panose="020B0604020202020204" pitchFamily="34" charset="0"/>
                          <a:ea typeface="Century Gothic" panose="020B0502020202020204" pitchFamily="34" charset="0"/>
                        </a:rPr>
                        <a:t>Estimated Performance</a:t>
                      </a:r>
                      <a:endParaRPr lang="en-ZA" sz="12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nSpc>
                          <a:spcPct val="150000"/>
                        </a:lnSpc>
                      </a:pPr>
                      <a:r>
                        <a:rPr lang="en-ZA" sz="1200" b="1" dirty="0">
                          <a:solidFill>
                            <a:srgbClr val="000000"/>
                          </a:solidFill>
                          <a:effectLst/>
                          <a:latin typeface="Arial" panose="020B0604020202020204" pitchFamily="34" charset="0"/>
                          <a:ea typeface="Century Gothic" panose="020B0502020202020204" pitchFamily="34" charset="0"/>
                        </a:rPr>
                        <a:t>MTEF Period</a:t>
                      </a:r>
                      <a:endParaRPr lang="en-ZA" sz="1200" dirty="0"/>
                    </a:p>
                  </a:txBody>
                  <a:tcPr>
                    <a:lnB w="12700" cap="flat" cmpd="sng" algn="ctr">
                      <a:solidFill>
                        <a:schemeClr val="tx1"/>
                      </a:solidFill>
                      <a:prstDash val="solid"/>
                      <a:round/>
                      <a:headEnd type="none" w="med" len="med"/>
                      <a:tailEnd type="none" w="med" len="med"/>
                    </a:lnB>
                  </a:tcPr>
                </a:tc>
                <a:tc hMerge="1">
                  <a:txBody>
                    <a:bodyPr/>
                    <a:lstStyle/>
                    <a:p>
                      <a:endParaRPr lang="en-ZA"/>
                    </a:p>
                  </a:txBody>
                  <a:tcPr/>
                </a:tc>
                <a:tc hMerge="1">
                  <a:txBody>
                    <a:bodyPr/>
                    <a:lstStyle/>
                    <a:p>
                      <a:endParaRPr lang="en-ZA" sz="12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991310991"/>
                  </a:ext>
                </a:extLst>
              </a:tr>
              <a:tr h="258837">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nSpc>
                          <a:spcPct val="150000"/>
                        </a:lnSpc>
                      </a:pPr>
                      <a:r>
                        <a:rPr lang="en-ZA" sz="1200" b="1" dirty="0">
                          <a:solidFill>
                            <a:srgbClr val="000000"/>
                          </a:solidFill>
                          <a:effectLst/>
                          <a:latin typeface="Arial" panose="020B0604020202020204" pitchFamily="34" charset="0"/>
                          <a:ea typeface="Century Gothic" panose="020B0502020202020204" pitchFamily="34" charset="0"/>
                        </a:rPr>
                        <a:t>2019/20</a:t>
                      </a:r>
                      <a:endParaRPr lang="en-ZA" sz="1200" b="1" kern="1200" dirty="0">
                        <a:solidFill>
                          <a:srgbClr val="000000"/>
                        </a:solidFill>
                        <a:effectLst/>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350" indent="-6350" algn="ctr">
                        <a:lnSpc>
                          <a:spcPct val="150000"/>
                        </a:lnSpc>
                        <a:spcAft>
                          <a:spcPts val="20"/>
                        </a:spcAft>
                      </a:pPr>
                      <a:r>
                        <a:rPr lang="en-ZA" sz="1200" b="1"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2020/21</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6350" indent="-6350" algn="ctr">
                        <a:lnSpc>
                          <a:spcPct val="150000"/>
                        </a:lnSpc>
                        <a:spcAft>
                          <a:spcPts val="20"/>
                        </a:spcAft>
                      </a:pPr>
                      <a:r>
                        <a:rPr lang="en-ZA" sz="1200" b="1"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2021/22</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6350" indent="-6350" algn="ctr">
                        <a:lnSpc>
                          <a:spcPct val="150000"/>
                        </a:lnSpc>
                        <a:spcAft>
                          <a:spcPts val="20"/>
                        </a:spcAft>
                      </a:pPr>
                      <a:r>
                        <a:rPr lang="en-ZA" sz="1200" b="1"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2022/23</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ctr"/>
                </a:tc>
                <a:tc>
                  <a:txBody>
                    <a:bodyPr/>
                    <a:lstStyle/>
                    <a:p>
                      <a:pPr marL="6350" indent="-6350" algn="ctr">
                        <a:lnSpc>
                          <a:spcPct val="150000"/>
                        </a:lnSpc>
                        <a:spcAft>
                          <a:spcPts val="20"/>
                        </a:spcAft>
                      </a:pPr>
                      <a:r>
                        <a:rPr lang="en-ZA" sz="1200" b="1"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2023/24</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1528015815"/>
                  </a:ext>
                </a:extLst>
              </a:tr>
              <a:tr h="305152">
                <a:tc gridSpan="8">
                  <a:txBody>
                    <a:bodyPr/>
                    <a:lstStyle/>
                    <a:p>
                      <a:pPr>
                        <a:lnSpc>
                          <a:spcPct val="150000"/>
                        </a:lnSpc>
                      </a:pPr>
                      <a:r>
                        <a:rPr lang="en-ZA" sz="1200" b="1" dirty="0">
                          <a:solidFill>
                            <a:srgbClr val="000000"/>
                          </a:solidFill>
                          <a:effectLst/>
                          <a:latin typeface="Arial" panose="020B0604020202020204" pitchFamily="34" charset="0"/>
                          <a:ea typeface="Century Gothic" panose="020B0502020202020204" pitchFamily="34" charset="0"/>
                        </a:rPr>
                        <a:t>Skills Development</a:t>
                      </a:r>
                      <a:endParaRPr lang="en-ZA" sz="1200" dirty="0"/>
                    </a:p>
                  </a:txBody>
                  <a:tcPr/>
                </a:tc>
                <a:tc hMerge="1">
                  <a:txBody>
                    <a:bodyPr/>
                    <a:lstStyle/>
                    <a:p>
                      <a:endParaRPr lang="en-ZA"/>
                    </a:p>
                  </a:txBody>
                  <a:tcPr/>
                </a:tc>
                <a:tc hMerge="1">
                  <a:txBody>
                    <a:bodyPr/>
                    <a:lstStyle/>
                    <a:p>
                      <a:endParaRPr lang="en-ZA"/>
                    </a:p>
                  </a:txBody>
                  <a:tcPr/>
                </a:tc>
                <a:tc hMerge="1">
                  <a:txBody>
                    <a:bodyPr/>
                    <a:lstStyle/>
                    <a:p>
                      <a:endParaRPr lang="en-ZA"/>
                    </a:p>
                  </a:txBody>
                  <a:tcPr>
                    <a:lnT w="12700" cap="flat" cmpd="sng" algn="ctr">
                      <a:solidFill>
                        <a:schemeClr val="tx1"/>
                      </a:solidFill>
                      <a:prstDash val="solid"/>
                      <a:round/>
                      <a:headEnd type="none" w="med" len="med"/>
                      <a:tailEnd type="none" w="med" len="med"/>
                    </a:lnT>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dirty="0"/>
                    </a:p>
                  </a:txBody>
                  <a:tcPr/>
                </a:tc>
                <a:extLst>
                  <a:ext uri="{0D108BD9-81ED-4DB2-BD59-A6C34878D82A}">
                    <a16:rowId xmlns:a16="http://schemas.microsoft.com/office/drawing/2014/main" xmlns="" val="29729612"/>
                  </a:ext>
                </a:extLst>
              </a:tr>
              <a:tr h="1430641">
                <a:tc rowSpan="2">
                  <a:txBody>
                    <a:bodyPr/>
                    <a:lstStyle/>
                    <a:p>
                      <a:pPr>
                        <a:lnSpc>
                          <a:spcPct val="150000"/>
                        </a:lnSpc>
                      </a:pPr>
                      <a:r>
                        <a:rPr lang="en-ZA" sz="1200" b="1" dirty="0">
                          <a:effectLst/>
                          <a:latin typeface="Arial" panose="020B0604020202020204" pitchFamily="34" charset="0"/>
                          <a:ea typeface="Century Gothic" panose="020B0502020202020204" pitchFamily="34" charset="0"/>
                        </a:rPr>
                        <a:t>Improved sector skills and capacity</a:t>
                      </a:r>
                      <a:endParaRPr lang="en-ZA" sz="1200" dirty="0"/>
                    </a:p>
                  </a:txBody>
                  <a:tcPr/>
                </a:tc>
                <a:tc>
                  <a:txBody>
                    <a:bodyPr/>
                    <a:lstStyle/>
                    <a:p>
                      <a:pPr marL="6350" indent="-6350" algn="l">
                        <a:lnSpc>
                          <a:spcPct val="150000"/>
                        </a:lnSpc>
                        <a:spcAft>
                          <a:spcPts val="20"/>
                        </a:spcAft>
                      </a:pPr>
                      <a:r>
                        <a:rPr lang="en-ZA" sz="1200"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Filling of vacant positions</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6350" indent="-6350" algn="l">
                        <a:lnSpc>
                          <a:spcPct val="150000"/>
                        </a:lnSpc>
                        <a:spcAft>
                          <a:spcPts val="20"/>
                        </a:spcAft>
                      </a:pPr>
                      <a:r>
                        <a:rPr lang="en-ZA" sz="1200"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Percentage of vacant positions filled</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rPr>
                        <a:t>25% vacancy rate </a:t>
                      </a:r>
                      <a:endParaRPr kumimoji="0" lang="en-ZA" sz="12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n-ZA" sz="1200" dirty="0">
                          <a:effectLst/>
                          <a:latin typeface="Arial" panose="020B0604020202020204" pitchFamily="34" charset="0"/>
                          <a:ea typeface="Century Gothic" panose="020B0502020202020204" pitchFamily="34" charset="0"/>
                          <a:cs typeface="Century Gothic" panose="020B0502020202020204" pitchFamily="34" charset="0"/>
                        </a:rPr>
                        <a:t>Vacancy rate not more than 10% of the approved organisational structure</a:t>
                      </a:r>
                      <a:r>
                        <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rPr>
                        <a:t> </a:t>
                      </a:r>
                      <a:endParaRPr lang="en-ZA" sz="1200" dirty="0"/>
                    </a:p>
                  </a:txBody>
                  <a:tcPr/>
                </a:tc>
                <a:tc>
                  <a:txBody>
                    <a:bodyPr/>
                    <a:lstStyle/>
                    <a:p>
                      <a:pPr marL="6350" indent="-6350" algn="l">
                        <a:lnSpc>
                          <a:spcPct val="150000"/>
                        </a:lnSpc>
                        <a:spcAft>
                          <a:spcPts val="20"/>
                        </a:spcAft>
                      </a:pPr>
                      <a:r>
                        <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rPr>
                        <a:t>Vacancy rate not more than 10% of the approved organisational structure </a:t>
                      </a:r>
                    </a:p>
                  </a:txBody>
                  <a:tcPr marL="68580" marR="68580" marT="0" marB="0"/>
                </a:tc>
                <a:tc>
                  <a:txBody>
                    <a:bodyPr/>
                    <a:lstStyle/>
                    <a:p>
                      <a:pPr marL="6350" indent="-6350" algn="l">
                        <a:lnSpc>
                          <a:spcPct val="150000"/>
                        </a:lnSpc>
                        <a:spcAft>
                          <a:spcPts val="20"/>
                        </a:spcAft>
                      </a:pPr>
                      <a:r>
                        <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rPr>
                        <a:t>Vacancy rate not more than 10% of the approved organisational structure </a:t>
                      </a:r>
                    </a:p>
                  </a:txBody>
                  <a:tcPr marL="68580" marR="68580" marT="0" marB="0"/>
                </a:tc>
                <a:tc>
                  <a:txBody>
                    <a:bodyPr/>
                    <a:lstStyle/>
                    <a:p>
                      <a:pPr marL="6350" indent="-6350" algn="l">
                        <a:lnSpc>
                          <a:spcPct val="150000"/>
                        </a:lnSpc>
                        <a:spcAft>
                          <a:spcPts val="20"/>
                        </a:spcAft>
                      </a:pPr>
                      <a:r>
                        <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rPr>
                        <a:t>Vacancy rate not more than 7% of the approved organisational structure </a:t>
                      </a:r>
                    </a:p>
                  </a:txBody>
                  <a:tcPr marL="68580" marR="68580" marT="0" marB="0"/>
                </a:tc>
                <a:extLst>
                  <a:ext uri="{0D108BD9-81ED-4DB2-BD59-A6C34878D82A}">
                    <a16:rowId xmlns:a16="http://schemas.microsoft.com/office/drawing/2014/main" xmlns="" val="2378325148"/>
                  </a:ext>
                </a:extLst>
              </a:tr>
              <a:tr h="1521086">
                <a:tc vMerge="1">
                  <a:txBody>
                    <a:bodyPr/>
                    <a:lstStyle/>
                    <a:p>
                      <a:endParaRPr lang="en-ZA" sz="1200" dirty="0"/>
                    </a:p>
                  </a:txBody>
                  <a:tcPr/>
                </a:tc>
                <a:tc>
                  <a:txBody>
                    <a:bodyPr/>
                    <a:lstStyle/>
                    <a:p>
                      <a:pPr marL="6350" indent="-6350" algn="l">
                        <a:lnSpc>
                          <a:spcPct val="150000"/>
                        </a:lnSpc>
                        <a:spcAft>
                          <a:spcPts val="20"/>
                        </a:spcAft>
                      </a:pPr>
                      <a:r>
                        <a:rPr lang="en-ZA" sz="1200">
                          <a:solidFill>
                            <a:srgbClr val="000000"/>
                          </a:solidFill>
                          <a:effectLst/>
                          <a:latin typeface="Arial" panose="020B0604020202020204" pitchFamily="34" charset="0"/>
                          <a:ea typeface="Century Gothic" panose="020B0502020202020204" pitchFamily="34" charset="0"/>
                          <a:cs typeface="Arial" panose="020B0604020202020204" pitchFamily="34" charset="0"/>
                        </a:rPr>
                        <a:t>Implementation of the Transport Skills Programme</a:t>
                      </a:r>
                      <a:endPar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6350" indent="-6350" algn="l">
                        <a:lnSpc>
                          <a:spcPct val="150000"/>
                        </a:lnSpc>
                        <a:spcAft>
                          <a:spcPts val="20"/>
                        </a:spcAft>
                      </a:pPr>
                      <a:r>
                        <a:rPr lang="en-ZA" sz="1200"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Percentage of training plans implemented</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6350" indent="-6350" algn="l">
                        <a:lnSpc>
                          <a:spcPct val="150000"/>
                        </a:lnSpc>
                        <a:spcAft>
                          <a:spcPts val="20"/>
                        </a:spcAft>
                      </a:pPr>
                      <a:r>
                        <a:rPr lang="en-ZA" sz="1200"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8</a:t>
                      </a:r>
                      <a:r>
                        <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rPr>
                        <a:t>% of the training plan implemented</a:t>
                      </a:r>
                    </a:p>
                  </a:txBody>
                  <a:tcPr marL="68580" marR="68580" marT="0" marB="0"/>
                </a:tc>
                <a:tc>
                  <a:txBody>
                    <a:bodyPr/>
                    <a:lstStyle/>
                    <a:p>
                      <a:pPr marL="6350" indent="-6350" algn="l">
                        <a:lnSpc>
                          <a:spcPct val="150000"/>
                        </a:lnSpc>
                        <a:spcAft>
                          <a:spcPts val="20"/>
                        </a:spcAft>
                        <a:tabLst>
                          <a:tab pos="353060" algn="l"/>
                        </a:tabLst>
                      </a:pPr>
                      <a:r>
                        <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rPr>
                        <a:t>50% of the training plan implemented </a:t>
                      </a:r>
                    </a:p>
                  </a:txBody>
                  <a:tcPr marL="68580" marR="68580" marT="0" marB="0"/>
                </a:tc>
                <a:tc>
                  <a:txBody>
                    <a:bodyPr/>
                    <a:lstStyle/>
                    <a:p>
                      <a:pPr marL="6350" indent="-6350" algn="l">
                        <a:lnSpc>
                          <a:spcPct val="150000"/>
                        </a:lnSpc>
                        <a:spcAft>
                          <a:spcPts val="20"/>
                        </a:spcAft>
                      </a:pPr>
                      <a:r>
                        <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rPr>
                        <a:t>100% of the training plan implemented </a:t>
                      </a:r>
                    </a:p>
                  </a:txBody>
                  <a:tcPr marL="68580" marR="68580" marT="0" marB="0"/>
                </a:tc>
                <a:tc>
                  <a:txBody>
                    <a:bodyPr/>
                    <a:lstStyle/>
                    <a:p>
                      <a:pPr marL="6350" indent="-6350" algn="l">
                        <a:lnSpc>
                          <a:spcPct val="150000"/>
                        </a:lnSpc>
                        <a:spcAft>
                          <a:spcPts val="20"/>
                        </a:spcAft>
                      </a:pPr>
                      <a:r>
                        <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rPr>
                        <a:t>100% of the training plan implemented </a:t>
                      </a:r>
                    </a:p>
                  </a:txBody>
                  <a:tcPr marL="68580" marR="68580" marT="0" marB="0"/>
                </a:tc>
                <a:tc>
                  <a:txBody>
                    <a:bodyPr/>
                    <a:lstStyle/>
                    <a:p>
                      <a:pPr marL="6350" indent="-6350" algn="l">
                        <a:lnSpc>
                          <a:spcPct val="150000"/>
                        </a:lnSpc>
                        <a:spcAft>
                          <a:spcPts val="20"/>
                        </a:spcAft>
                      </a:pPr>
                      <a:r>
                        <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rPr>
                        <a:t>100% of the training plan implemented </a:t>
                      </a:r>
                    </a:p>
                  </a:txBody>
                  <a:tcPr marL="68580" marR="68580" marT="0" marB="0"/>
                </a:tc>
                <a:extLst>
                  <a:ext uri="{0D108BD9-81ED-4DB2-BD59-A6C34878D82A}">
                    <a16:rowId xmlns:a16="http://schemas.microsoft.com/office/drawing/2014/main" xmlns="" val="4025152015"/>
                  </a:ext>
                </a:extLst>
              </a:tr>
            </a:tbl>
          </a:graphicData>
        </a:graphic>
      </p:graphicFrame>
      <p:sp>
        <p:nvSpPr>
          <p:cNvPr id="9" name="Slide Number Placeholder 3"/>
          <p:cNvSpPr txBox="1">
            <a:spLocks/>
          </p:cNvSpPr>
          <p:nvPr/>
        </p:nvSpPr>
        <p:spPr bwMode="auto">
          <a:xfrm>
            <a:off x="7112793" y="6417212"/>
            <a:ext cx="1905000" cy="457200"/>
          </a:xfrm>
          <a:prstGeom prst="rect">
            <a:avLst/>
          </a:prstGeom>
          <a:noFill/>
          <a:ln>
            <a:noFill/>
          </a:ln>
          <a:effectLst/>
        </p:spPr>
        <p:txBody>
          <a:bodyPr vert="horz" wrap="square" lIns="91440" tIns="45720" rIns="91440" bIns="45720" numCol="1" anchor="t" anchorCtr="0" compatLnSpc="1">
            <a:prstTxWarp prst="textNoShape">
              <a:avLst/>
            </a:prstTxWarp>
          </a:bodyPr>
          <a:lstStyle>
            <a:defPPr>
              <a:defRPr lang="en-US"/>
            </a:defPPr>
            <a:lvl1pPr algn="r" rtl="0" eaLnBrk="1" fontAlgn="base" hangingPunct="1">
              <a:spcBef>
                <a:spcPct val="0"/>
              </a:spcBef>
              <a:spcAft>
                <a:spcPct val="0"/>
              </a:spcAft>
              <a:defRPr sz="1400" kern="1200">
                <a:solidFill>
                  <a:schemeClr val="tx1"/>
                </a:solidFill>
                <a:latin typeface="Arial" charset="0"/>
                <a:ea typeface="ＭＳ Ｐゴシック" pitchFamily="34" charset="-128"/>
                <a:cs typeface="+mn-cs"/>
              </a:defRPr>
            </a:lvl1pPr>
            <a:lvl2pPr marL="457200"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2pPr>
            <a:lvl3pPr marL="914400"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3pPr>
            <a:lvl4pPr marL="1371600"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4pPr>
            <a:lvl5pPr marL="1828800"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a:lstStyle>
          <a:p>
            <a:pPr>
              <a:defRPr/>
            </a:pPr>
            <a:fld id="{E41CC7C3-C5F4-4A64-A561-2FBF0EB3B565}" type="slidenum">
              <a:rPr lang="en-GB" altLang="en-US" smtClean="0">
                <a:solidFill>
                  <a:srgbClr val="000000"/>
                </a:solidFill>
              </a:rPr>
              <a:pPr>
                <a:defRPr/>
              </a:pPr>
              <a:t>22</a:t>
            </a:fld>
            <a:endParaRPr lang="en-GB" altLang="en-US" dirty="0">
              <a:solidFill>
                <a:srgbClr val="000000"/>
              </a:solidFill>
            </a:endParaRPr>
          </a:p>
        </p:txBody>
      </p:sp>
    </p:spTree>
    <p:extLst>
      <p:ext uri="{BB962C8B-B14F-4D97-AF65-F5344CB8AC3E}">
        <p14:creationId xmlns:p14="http://schemas.microsoft.com/office/powerpoint/2010/main" xmlns="" val="1449158345"/>
      </p:ext>
    </p:extLst>
  </p:cSld>
  <p:clrMapOvr>
    <a:masterClrMapping/>
  </p:clrMapOvr>
  <p:transition spd="med">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687A139-609D-4281-BC2A-E096B08550F9}"/>
              </a:ext>
            </a:extLst>
          </p:cNvPr>
          <p:cNvSpPr>
            <a:spLocks noGrp="1"/>
          </p:cNvSpPr>
          <p:nvPr>
            <p:ph type="title"/>
          </p:nvPr>
        </p:nvSpPr>
        <p:spPr>
          <a:xfrm>
            <a:off x="685800" y="152399"/>
            <a:ext cx="7772400" cy="1066801"/>
          </a:xfrm>
        </p:spPr>
        <p:txBody>
          <a:bodyPr/>
          <a:lstStyle/>
          <a:p>
            <a:r>
              <a:rPr lang="en-ZA" sz="1800" b="1" dirty="0">
                <a:solidFill>
                  <a:schemeClr val="tx1"/>
                </a:solidFill>
                <a:effectLst/>
                <a:latin typeface="Arial" panose="020B0604020202020204" pitchFamily="34" charset="0"/>
                <a:ea typeface="Century Gothic" panose="020B0502020202020204" pitchFamily="34" charset="0"/>
                <a:cs typeface="Century Gothic" panose="020B0502020202020204" pitchFamily="34" charset="0"/>
              </a:rPr>
              <a:t>Indicators, Annual and Quarterly Targets </a:t>
            </a:r>
            <a:r>
              <a:rPr lang="en-ZA" sz="1800" b="1" dirty="0">
                <a:solidFill>
                  <a:srgbClr val="984806"/>
                </a:solidFill>
                <a:effectLst/>
                <a:latin typeface="Arial" panose="020B0604020202020204" pitchFamily="34" charset="0"/>
                <a:ea typeface="Century Gothic" panose="020B0502020202020204" pitchFamily="34" charset="0"/>
                <a:cs typeface="Century Gothic" panose="020B0502020202020204" pitchFamily="34" charset="0"/>
              </a:rPr>
              <a:t/>
            </a:r>
            <a:br>
              <a:rPr lang="en-ZA" sz="1800" b="1" dirty="0">
                <a:solidFill>
                  <a:srgbClr val="984806"/>
                </a:solidFill>
                <a:effectLst/>
                <a:latin typeface="Arial" panose="020B0604020202020204" pitchFamily="34" charset="0"/>
                <a:ea typeface="Century Gothic" panose="020B0502020202020204" pitchFamily="34" charset="0"/>
                <a:cs typeface="Century Gothic" panose="020B0502020202020204" pitchFamily="34" charset="0"/>
              </a:rPr>
            </a:br>
            <a:endParaRPr lang="en-ZA" dirty="0"/>
          </a:p>
        </p:txBody>
      </p:sp>
      <p:graphicFrame>
        <p:nvGraphicFramePr>
          <p:cNvPr id="5" name="Table 5">
            <a:extLst>
              <a:ext uri="{FF2B5EF4-FFF2-40B4-BE49-F238E27FC236}">
                <a16:creationId xmlns:a16="http://schemas.microsoft.com/office/drawing/2014/main" xmlns="" id="{539F9D3D-1A2B-48D5-90A5-A5B08D5381AB}"/>
              </a:ext>
            </a:extLst>
          </p:cNvPr>
          <p:cNvGraphicFramePr>
            <a:graphicFrameLocks noGrp="1"/>
          </p:cNvGraphicFramePr>
          <p:nvPr>
            <p:ph idx="1"/>
            <p:extLst>
              <p:ext uri="{D42A27DB-BD31-4B8C-83A1-F6EECF244321}">
                <p14:modId xmlns:p14="http://schemas.microsoft.com/office/powerpoint/2010/main" xmlns="" val="3540403230"/>
              </p:ext>
            </p:extLst>
          </p:nvPr>
        </p:nvGraphicFramePr>
        <p:xfrm>
          <a:off x="152400" y="814450"/>
          <a:ext cx="8839200" cy="6064445"/>
        </p:xfrm>
        <a:graphic>
          <a:graphicData uri="http://schemas.openxmlformats.org/drawingml/2006/table">
            <a:tbl>
              <a:tblPr firstRow="1" bandRow="1">
                <a:tableStyleId>{16D9F66E-5EB9-4882-86FB-DCBF35E3C3E4}</a:tableStyleId>
              </a:tblPr>
              <a:tblGrid>
                <a:gridCol w="1473200">
                  <a:extLst>
                    <a:ext uri="{9D8B030D-6E8A-4147-A177-3AD203B41FA5}">
                      <a16:colId xmlns:a16="http://schemas.microsoft.com/office/drawing/2014/main" xmlns="" val="3056306843"/>
                    </a:ext>
                  </a:extLst>
                </a:gridCol>
                <a:gridCol w="1473200">
                  <a:extLst>
                    <a:ext uri="{9D8B030D-6E8A-4147-A177-3AD203B41FA5}">
                      <a16:colId xmlns:a16="http://schemas.microsoft.com/office/drawing/2014/main" xmlns="" val="590901524"/>
                    </a:ext>
                  </a:extLst>
                </a:gridCol>
                <a:gridCol w="1473200">
                  <a:extLst>
                    <a:ext uri="{9D8B030D-6E8A-4147-A177-3AD203B41FA5}">
                      <a16:colId xmlns:a16="http://schemas.microsoft.com/office/drawing/2014/main" xmlns="" val="524871221"/>
                    </a:ext>
                  </a:extLst>
                </a:gridCol>
                <a:gridCol w="1473200">
                  <a:extLst>
                    <a:ext uri="{9D8B030D-6E8A-4147-A177-3AD203B41FA5}">
                      <a16:colId xmlns:a16="http://schemas.microsoft.com/office/drawing/2014/main" xmlns="" val="3681594095"/>
                    </a:ext>
                  </a:extLst>
                </a:gridCol>
                <a:gridCol w="1473200">
                  <a:extLst>
                    <a:ext uri="{9D8B030D-6E8A-4147-A177-3AD203B41FA5}">
                      <a16:colId xmlns:a16="http://schemas.microsoft.com/office/drawing/2014/main" xmlns="" val="1459149953"/>
                    </a:ext>
                  </a:extLst>
                </a:gridCol>
                <a:gridCol w="1473200">
                  <a:extLst>
                    <a:ext uri="{9D8B030D-6E8A-4147-A177-3AD203B41FA5}">
                      <a16:colId xmlns:a16="http://schemas.microsoft.com/office/drawing/2014/main" xmlns="" val="3299602151"/>
                    </a:ext>
                  </a:extLst>
                </a:gridCol>
              </a:tblGrid>
              <a:tr h="486605">
                <a:tc>
                  <a:txBody>
                    <a:bodyPr/>
                    <a:lstStyle/>
                    <a:p>
                      <a:pPr marL="6350" indent="-6350" algn="ctr">
                        <a:lnSpc>
                          <a:spcPct val="150000"/>
                        </a:lnSpc>
                        <a:spcAft>
                          <a:spcPts val="20"/>
                        </a:spcAft>
                      </a:pPr>
                      <a:r>
                        <a:rPr lang="en-ZA" sz="1200" b="1"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Output Indicator</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ctr"/>
                </a:tc>
                <a:tc>
                  <a:txBody>
                    <a:bodyPr/>
                    <a:lstStyle/>
                    <a:p>
                      <a:pPr marL="6350" indent="-6350" algn="ctr">
                        <a:lnSpc>
                          <a:spcPct val="150000"/>
                        </a:lnSpc>
                        <a:spcAft>
                          <a:spcPts val="20"/>
                        </a:spcAft>
                      </a:pPr>
                      <a:r>
                        <a:rPr lang="en-ZA" sz="1200" b="1"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Annual Target</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ctr"/>
                </a:tc>
                <a:tc>
                  <a:txBody>
                    <a:bodyPr/>
                    <a:lstStyle/>
                    <a:p>
                      <a:pPr marL="6350" indent="-6350" algn="ctr">
                        <a:lnSpc>
                          <a:spcPct val="150000"/>
                        </a:lnSpc>
                        <a:spcAft>
                          <a:spcPts val="20"/>
                        </a:spcAft>
                      </a:pPr>
                      <a:r>
                        <a:rPr lang="en-ZA" sz="1200" b="1"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Quarter 1</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ctr"/>
                </a:tc>
                <a:tc>
                  <a:txBody>
                    <a:bodyPr/>
                    <a:lstStyle/>
                    <a:p>
                      <a:pPr marL="6350" indent="-6350" algn="ctr">
                        <a:lnSpc>
                          <a:spcPct val="150000"/>
                        </a:lnSpc>
                        <a:spcAft>
                          <a:spcPts val="20"/>
                        </a:spcAft>
                      </a:pPr>
                      <a:r>
                        <a:rPr lang="en-ZA" sz="1200" b="1"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Quarter 2</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ctr"/>
                </a:tc>
                <a:tc>
                  <a:txBody>
                    <a:bodyPr/>
                    <a:lstStyle/>
                    <a:p>
                      <a:pPr marL="6350" indent="-6350" algn="ctr">
                        <a:lnSpc>
                          <a:spcPct val="150000"/>
                        </a:lnSpc>
                        <a:spcAft>
                          <a:spcPts val="20"/>
                        </a:spcAft>
                      </a:pPr>
                      <a:r>
                        <a:rPr lang="en-ZA" sz="1200" b="1"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Quarter 3</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ctr"/>
                </a:tc>
                <a:tc>
                  <a:txBody>
                    <a:bodyPr/>
                    <a:lstStyle/>
                    <a:p>
                      <a:pPr marL="6350" indent="-6350" algn="ctr">
                        <a:lnSpc>
                          <a:spcPct val="150000"/>
                        </a:lnSpc>
                        <a:spcAft>
                          <a:spcPts val="20"/>
                        </a:spcAft>
                      </a:pPr>
                      <a:r>
                        <a:rPr lang="en-ZA" sz="1200" b="1"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Quarter 4</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ctr"/>
                </a:tc>
                <a:extLst>
                  <a:ext uri="{0D108BD9-81ED-4DB2-BD59-A6C34878D82A}">
                    <a16:rowId xmlns:a16="http://schemas.microsoft.com/office/drawing/2014/main" xmlns="" val="214466974"/>
                  </a:ext>
                </a:extLst>
              </a:tr>
              <a:tr h="275395">
                <a:tc gridSpan="6">
                  <a:txBody>
                    <a:bodyPr/>
                    <a:lstStyle/>
                    <a:p>
                      <a:pPr>
                        <a:lnSpc>
                          <a:spcPct val="150000"/>
                        </a:lnSpc>
                      </a:pPr>
                      <a:r>
                        <a:rPr lang="en-ZA" sz="1200" b="1" dirty="0">
                          <a:effectLst/>
                          <a:latin typeface="Arial" panose="020B0604020202020204" pitchFamily="34" charset="0"/>
                          <a:ea typeface="Century Gothic" panose="020B0502020202020204" pitchFamily="34" charset="0"/>
                        </a:rPr>
                        <a:t>Skills Development</a:t>
                      </a:r>
                      <a:endParaRPr lang="en-ZA" sz="1200" dirty="0"/>
                    </a:p>
                  </a:txBody>
                  <a:tcPr/>
                </a:tc>
                <a:tc hMerge="1">
                  <a:txBody>
                    <a:bodyPr/>
                    <a:lstStyle/>
                    <a:p>
                      <a:endParaRPr lang="en-ZA" dirty="0"/>
                    </a:p>
                  </a:txBody>
                  <a:tcPr/>
                </a:tc>
                <a:tc hMerge="1">
                  <a:txBody>
                    <a:bodyPr/>
                    <a:lstStyle/>
                    <a:p>
                      <a:endParaRPr lang="en-ZA" dirty="0"/>
                    </a:p>
                  </a:txBody>
                  <a:tcPr/>
                </a:tc>
                <a:tc hMerge="1">
                  <a:txBody>
                    <a:bodyPr/>
                    <a:lstStyle/>
                    <a:p>
                      <a:endParaRPr lang="en-ZA" dirty="0"/>
                    </a:p>
                  </a:txBody>
                  <a:tcPr/>
                </a:tc>
                <a:tc hMerge="1">
                  <a:txBody>
                    <a:bodyPr/>
                    <a:lstStyle/>
                    <a:p>
                      <a:endParaRPr lang="en-ZA" dirty="0"/>
                    </a:p>
                  </a:txBody>
                  <a:tcPr/>
                </a:tc>
                <a:tc hMerge="1">
                  <a:txBody>
                    <a:bodyPr/>
                    <a:lstStyle/>
                    <a:p>
                      <a:endParaRPr lang="en-ZA" dirty="0"/>
                    </a:p>
                  </a:txBody>
                  <a:tcPr/>
                </a:tc>
                <a:extLst>
                  <a:ext uri="{0D108BD9-81ED-4DB2-BD59-A6C34878D82A}">
                    <a16:rowId xmlns:a16="http://schemas.microsoft.com/office/drawing/2014/main" xmlns="" val="276901961"/>
                  </a:ext>
                </a:extLst>
              </a:tr>
              <a:tr h="1162769">
                <a:tc>
                  <a:txBody>
                    <a:bodyPr/>
                    <a:lstStyle/>
                    <a:p>
                      <a:pPr marL="6350" indent="-6350" algn="l">
                        <a:lnSpc>
                          <a:spcPct val="150000"/>
                        </a:lnSpc>
                        <a:spcAft>
                          <a:spcPts val="20"/>
                        </a:spcAft>
                      </a:pPr>
                      <a:r>
                        <a:rPr lang="en-ZA" sz="1200"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Reviewed organisational structure</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6350" indent="-6350" algn="l">
                        <a:lnSpc>
                          <a:spcPct val="150000"/>
                        </a:lnSpc>
                        <a:spcAft>
                          <a:spcPts val="20"/>
                        </a:spcAft>
                      </a:pPr>
                      <a:r>
                        <a:rPr lang="en-ZA" sz="1200"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Updated organisational structure Approved</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6350" indent="-6350" algn="l">
                        <a:lnSpc>
                          <a:spcPct val="150000"/>
                        </a:lnSpc>
                        <a:spcAft>
                          <a:spcPts val="20"/>
                        </a:spcAft>
                      </a:pPr>
                      <a:r>
                        <a:rPr lang="en-ZA" sz="1200"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 Review and update organisational structure and submit to the Director General </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6350" indent="-6350" algn="l">
                        <a:lnSpc>
                          <a:spcPct val="150000"/>
                        </a:lnSpc>
                        <a:spcAft>
                          <a:spcPts val="20"/>
                        </a:spcAft>
                      </a:pPr>
                      <a:r>
                        <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rPr>
                        <a:t>Organisational structure approved </a:t>
                      </a:r>
                    </a:p>
                  </a:txBody>
                  <a:tcPr marL="68580" marR="68580" marT="0" marB="0"/>
                </a:tc>
                <a:tc>
                  <a:txBody>
                    <a:bodyPr/>
                    <a:lstStyle/>
                    <a:p>
                      <a:pPr marL="6350" indent="-6350" algn="ctr">
                        <a:lnSpc>
                          <a:spcPct val="150000"/>
                        </a:lnSpc>
                        <a:spcAft>
                          <a:spcPts val="20"/>
                        </a:spcAft>
                      </a:pPr>
                      <a:r>
                        <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rPr>
                        <a:t>-</a:t>
                      </a:r>
                    </a:p>
                  </a:txBody>
                  <a:tcPr marL="68580" marR="68580" marT="0" marB="0"/>
                </a:tc>
                <a:tc>
                  <a:txBody>
                    <a:bodyPr/>
                    <a:lstStyle/>
                    <a:p>
                      <a:pPr marL="6350" indent="-6350" algn="ctr">
                        <a:lnSpc>
                          <a:spcPct val="150000"/>
                        </a:lnSpc>
                        <a:spcAft>
                          <a:spcPts val="20"/>
                        </a:spcAft>
                      </a:pPr>
                      <a:r>
                        <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rPr>
                        <a:t>-</a:t>
                      </a:r>
                    </a:p>
                  </a:txBody>
                  <a:tcPr marL="68580" marR="68580" marT="0" marB="0"/>
                </a:tc>
                <a:extLst>
                  <a:ext uri="{0D108BD9-81ED-4DB2-BD59-A6C34878D82A}">
                    <a16:rowId xmlns:a16="http://schemas.microsoft.com/office/drawing/2014/main" xmlns="" val="636818440"/>
                  </a:ext>
                </a:extLst>
              </a:tr>
              <a:tr h="862807">
                <a:tc>
                  <a:txBody>
                    <a:bodyPr/>
                    <a:lstStyle/>
                    <a:p>
                      <a:pPr marL="6350" indent="-6350" algn="l">
                        <a:lnSpc>
                          <a:spcPct val="150000"/>
                        </a:lnSpc>
                        <a:spcAft>
                          <a:spcPts val="20"/>
                        </a:spcAft>
                      </a:pPr>
                      <a:r>
                        <a:rPr lang="en-ZA" sz="1200"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Percentage of vacant positions filled</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6350" indent="-6350" algn="l">
                        <a:lnSpc>
                          <a:spcPct val="150000"/>
                        </a:lnSpc>
                        <a:spcAft>
                          <a:spcPts val="20"/>
                        </a:spcAft>
                      </a:pPr>
                      <a:r>
                        <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rPr>
                        <a:t>Vacancy rate not more than 10% of the approved structure </a:t>
                      </a:r>
                    </a:p>
                  </a:txBody>
                  <a:tcPr marL="68580" marR="68580" marT="0" marB="0"/>
                </a:tc>
                <a:tc>
                  <a:txBody>
                    <a:bodyPr/>
                    <a:lstStyle/>
                    <a:p>
                      <a:pPr marL="6350" indent="-6350" algn="l">
                        <a:lnSpc>
                          <a:spcPct val="150000"/>
                        </a:lnSpc>
                        <a:spcAft>
                          <a:spcPts val="20"/>
                        </a:spcAft>
                      </a:pPr>
                      <a:r>
                        <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rPr>
                        <a:t>Advertise, shortlist and interview 90% of the vacant positions</a:t>
                      </a:r>
                    </a:p>
                  </a:txBody>
                  <a:tcPr marL="68580" marR="68580" marT="0" marB="0"/>
                </a:tc>
                <a:tc>
                  <a:txBody>
                    <a:bodyPr/>
                    <a:lstStyle/>
                    <a:p>
                      <a:pPr marL="6350" indent="-6350" algn="l">
                        <a:lnSpc>
                          <a:spcPct val="150000"/>
                        </a:lnSpc>
                        <a:spcAft>
                          <a:spcPts val="20"/>
                        </a:spcAft>
                      </a:pPr>
                      <a:r>
                        <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rPr>
                        <a:t>Appoint and fill all advertised vacancies</a:t>
                      </a:r>
                    </a:p>
                  </a:txBody>
                  <a:tcPr marL="68580" marR="68580" marT="0" marB="0"/>
                </a:tc>
                <a:tc>
                  <a:txBody>
                    <a:bodyPr/>
                    <a:lstStyle/>
                    <a:p>
                      <a:pPr marL="6350" indent="-6350" algn="ctr">
                        <a:lnSpc>
                          <a:spcPct val="150000"/>
                        </a:lnSpc>
                        <a:spcAft>
                          <a:spcPts val="20"/>
                        </a:spcAft>
                      </a:pPr>
                      <a:r>
                        <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rPr>
                        <a:t>-</a:t>
                      </a:r>
                    </a:p>
                  </a:txBody>
                  <a:tcPr marL="68580" marR="68580" marT="0" marB="0"/>
                </a:tc>
                <a:tc>
                  <a:txBody>
                    <a:bodyPr/>
                    <a:lstStyle/>
                    <a:p>
                      <a:pPr marL="6350" indent="-6350" algn="ctr">
                        <a:lnSpc>
                          <a:spcPct val="150000"/>
                        </a:lnSpc>
                        <a:spcAft>
                          <a:spcPts val="20"/>
                        </a:spcAft>
                      </a:pPr>
                      <a:r>
                        <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rPr>
                        <a:t>-</a:t>
                      </a:r>
                    </a:p>
                  </a:txBody>
                  <a:tcPr marL="68580" marR="68580" marT="0" marB="0"/>
                </a:tc>
                <a:extLst>
                  <a:ext uri="{0D108BD9-81ED-4DB2-BD59-A6C34878D82A}">
                    <a16:rowId xmlns:a16="http://schemas.microsoft.com/office/drawing/2014/main" xmlns="" val="125644016"/>
                  </a:ext>
                </a:extLst>
              </a:tr>
              <a:tr h="562846">
                <a:tc>
                  <a:txBody>
                    <a:bodyPr/>
                    <a:lstStyle/>
                    <a:p>
                      <a:pPr marL="6350" indent="-6350" algn="l">
                        <a:lnSpc>
                          <a:spcPct val="150000"/>
                        </a:lnSpc>
                        <a:spcAft>
                          <a:spcPts val="20"/>
                        </a:spcAft>
                      </a:pPr>
                      <a:r>
                        <a:rPr lang="en-ZA" sz="1200">
                          <a:solidFill>
                            <a:srgbClr val="000000"/>
                          </a:solidFill>
                          <a:effectLst/>
                          <a:latin typeface="Arial" panose="020B0604020202020204" pitchFamily="34" charset="0"/>
                          <a:ea typeface="Century Gothic" panose="020B0502020202020204" pitchFamily="34" charset="0"/>
                          <a:cs typeface="Arial" panose="020B0604020202020204" pitchFamily="34" charset="0"/>
                        </a:rPr>
                        <a:t>Percentage of training plans implemented</a:t>
                      </a:r>
                      <a:endPar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6350" indent="-6350" algn="l">
                        <a:lnSpc>
                          <a:spcPct val="150000"/>
                        </a:lnSpc>
                        <a:spcAft>
                          <a:spcPts val="20"/>
                        </a:spcAft>
                      </a:pPr>
                      <a:r>
                        <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rPr>
                        <a:t>100% of the training plan implemented</a:t>
                      </a:r>
                    </a:p>
                  </a:txBody>
                  <a:tcPr marL="68580" marR="68580" marT="0" marB="0"/>
                </a:tc>
                <a:tc>
                  <a:txBody>
                    <a:bodyPr/>
                    <a:lstStyle/>
                    <a:p>
                      <a:pPr marL="6350" indent="-6350" algn="l">
                        <a:lnSpc>
                          <a:spcPct val="150000"/>
                        </a:lnSpc>
                        <a:spcAft>
                          <a:spcPts val="20"/>
                        </a:spcAft>
                      </a:pPr>
                      <a:r>
                        <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rPr>
                        <a:t>25% of the training plan implemented </a:t>
                      </a:r>
                    </a:p>
                  </a:txBody>
                  <a:tcPr marL="68580" marR="68580" marT="0" marB="0"/>
                </a:tc>
                <a:tc>
                  <a:txBody>
                    <a:bodyPr/>
                    <a:lstStyle/>
                    <a:p>
                      <a:pPr marL="6350" indent="-6350" algn="l">
                        <a:lnSpc>
                          <a:spcPct val="150000"/>
                        </a:lnSpc>
                        <a:spcAft>
                          <a:spcPts val="20"/>
                        </a:spcAft>
                      </a:pPr>
                      <a:r>
                        <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rPr>
                        <a:t>25% of the training plan implemented </a:t>
                      </a:r>
                    </a:p>
                  </a:txBody>
                  <a:tcPr marL="68580" marR="68580" marT="0" marB="0"/>
                </a:tc>
                <a:tc>
                  <a:txBody>
                    <a:bodyPr/>
                    <a:lstStyle/>
                    <a:p>
                      <a:pPr marL="6350" indent="-6350" algn="l">
                        <a:lnSpc>
                          <a:spcPct val="150000"/>
                        </a:lnSpc>
                        <a:spcAft>
                          <a:spcPts val="20"/>
                        </a:spcAft>
                      </a:pPr>
                      <a:r>
                        <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rPr>
                        <a:t>25% of the training plan implemented </a:t>
                      </a:r>
                    </a:p>
                  </a:txBody>
                  <a:tcPr marL="68580" marR="68580" marT="0" marB="0"/>
                </a:tc>
                <a:tc>
                  <a:txBody>
                    <a:bodyPr/>
                    <a:lstStyle/>
                    <a:p>
                      <a:pPr marL="6350" indent="-6350" algn="l">
                        <a:lnSpc>
                          <a:spcPct val="150000"/>
                        </a:lnSpc>
                        <a:spcAft>
                          <a:spcPts val="20"/>
                        </a:spcAft>
                      </a:pPr>
                      <a:r>
                        <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rPr>
                        <a:t>25% of the training plan implemented </a:t>
                      </a:r>
                    </a:p>
                  </a:txBody>
                  <a:tcPr marL="68580" marR="68580" marT="0" marB="0"/>
                </a:tc>
                <a:extLst>
                  <a:ext uri="{0D108BD9-81ED-4DB2-BD59-A6C34878D82A}">
                    <a16:rowId xmlns:a16="http://schemas.microsoft.com/office/drawing/2014/main" xmlns="" val="1480545001"/>
                  </a:ext>
                </a:extLst>
              </a:tr>
              <a:tr h="1162769">
                <a:tc>
                  <a:txBody>
                    <a:bodyPr/>
                    <a:lstStyle/>
                    <a:p>
                      <a:pPr marL="6350" indent="-6350" algn="l">
                        <a:lnSpc>
                          <a:spcPct val="150000"/>
                        </a:lnSpc>
                        <a:spcAft>
                          <a:spcPts val="20"/>
                        </a:spcAft>
                      </a:pPr>
                      <a:r>
                        <a:rPr lang="en-ZA" sz="1200">
                          <a:solidFill>
                            <a:srgbClr val="000000"/>
                          </a:solidFill>
                          <a:effectLst/>
                          <a:latin typeface="Arial" panose="020B0604020202020204" pitchFamily="34" charset="0"/>
                          <a:ea typeface="Century Gothic" panose="020B0502020202020204" pitchFamily="34" charset="0"/>
                          <a:cs typeface="Arial" panose="020B0604020202020204" pitchFamily="34" charset="0"/>
                        </a:rPr>
                        <a:t>Reviewed organisational structure</a:t>
                      </a:r>
                      <a:endPar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6350" indent="-6350" algn="l">
                        <a:lnSpc>
                          <a:spcPct val="150000"/>
                        </a:lnSpc>
                        <a:spcAft>
                          <a:spcPts val="20"/>
                        </a:spcAft>
                      </a:pPr>
                      <a:r>
                        <a:rPr lang="en-ZA" sz="1200">
                          <a:solidFill>
                            <a:srgbClr val="000000"/>
                          </a:solidFill>
                          <a:effectLst/>
                          <a:latin typeface="Arial" panose="020B0604020202020204" pitchFamily="34" charset="0"/>
                          <a:ea typeface="Century Gothic" panose="020B0502020202020204" pitchFamily="34" charset="0"/>
                          <a:cs typeface="Arial" panose="020B0604020202020204" pitchFamily="34" charset="0"/>
                        </a:rPr>
                        <a:t>Updated organisational structure Approved</a:t>
                      </a:r>
                      <a:endPar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6350" indent="-6350" algn="l">
                        <a:lnSpc>
                          <a:spcPct val="150000"/>
                        </a:lnSpc>
                        <a:spcAft>
                          <a:spcPts val="20"/>
                        </a:spcAft>
                      </a:pPr>
                      <a:r>
                        <a:rPr lang="en-ZA" sz="1200">
                          <a:solidFill>
                            <a:srgbClr val="000000"/>
                          </a:solidFill>
                          <a:effectLst/>
                          <a:latin typeface="Arial" panose="020B0604020202020204" pitchFamily="34" charset="0"/>
                          <a:ea typeface="Century Gothic" panose="020B0502020202020204" pitchFamily="34" charset="0"/>
                          <a:cs typeface="Arial" panose="020B0604020202020204" pitchFamily="34" charset="0"/>
                        </a:rPr>
                        <a:t> Review and update organisational structure and submit to the Director General </a:t>
                      </a:r>
                      <a:endPar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6350" indent="-6350" algn="l">
                        <a:lnSpc>
                          <a:spcPct val="150000"/>
                        </a:lnSpc>
                        <a:spcAft>
                          <a:spcPts val="20"/>
                        </a:spcAft>
                      </a:pPr>
                      <a:r>
                        <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rPr>
                        <a:t>Organisational structure approved </a:t>
                      </a:r>
                    </a:p>
                  </a:txBody>
                  <a:tcPr marL="68580" marR="68580" marT="0" marB="0"/>
                </a:tc>
                <a:tc>
                  <a:txBody>
                    <a:bodyPr/>
                    <a:lstStyle/>
                    <a:p>
                      <a:pPr marL="6350" indent="-6350" algn="ctr">
                        <a:lnSpc>
                          <a:spcPct val="150000"/>
                        </a:lnSpc>
                        <a:spcAft>
                          <a:spcPts val="20"/>
                        </a:spcAft>
                      </a:pPr>
                      <a:r>
                        <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rPr>
                        <a:t>-</a:t>
                      </a:r>
                    </a:p>
                  </a:txBody>
                  <a:tcPr marL="68580" marR="68580" marT="0" marB="0"/>
                </a:tc>
                <a:tc>
                  <a:txBody>
                    <a:bodyPr/>
                    <a:lstStyle/>
                    <a:p>
                      <a:pPr marL="6350" indent="-6350" algn="ctr">
                        <a:lnSpc>
                          <a:spcPct val="150000"/>
                        </a:lnSpc>
                        <a:spcAft>
                          <a:spcPts val="20"/>
                        </a:spcAft>
                      </a:pPr>
                      <a:r>
                        <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rPr>
                        <a:t>-</a:t>
                      </a:r>
                    </a:p>
                  </a:txBody>
                  <a:tcPr marL="68580" marR="68580" marT="0" marB="0"/>
                </a:tc>
                <a:extLst>
                  <a:ext uri="{0D108BD9-81ED-4DB2-BD59-A6C34878D82A}">
                    <a16:rowId xmlns:a16="http://schemas.microsoft.com/office/drawing/2014/main" xmlns="" val="1330788621"/>
                  </a:ext>
                </a:extLst>
              </a:tr>
            </a:tbl>
          </a:graphicData>
        </a:graphic>
      </p:graphicFrame>
      <p:sp>
        <p:nvSpPr>
          <p:cNvPr id="4" name="Slide Number Placeholder 3">
            <a:extLst>
              <a:ext uri="{FF2B5EF4-FFF2-40B4-BE49-F238E27FC236}">
                <a16:creationId xmlns:a16="http://schemas.microsoft.com/office/drawing/2014/main" xmlns="" id="{CB865C9C-51D1-42C1-B727-689C98582942}"/>
              </a:ext>
            </a:extLst>
          </p:cNvPr>
          <p:cNvSpPr>
            <a:spLocks noGrp="1"/>
          </p:cNvSpPr>
          <p:nvPr>
            <p:ph type="sldNum" sz="quarter" idx="12"/>
          </p:nvPr>
        </p:nvSpPr>
        <p:spPr/>
        <p:txBody>
          <a:bodyPr/>
          <a:lstStyle/>
          <a:p>
            <a:pPr>
              <a:defRPr/>
            </a:pPr>
            <a:fld id="{E41CC7C3-C5F4-4A64-A561-2FBF0EB3B565}" type="slidenum">
              <a:rPr lang="en-GB" altLang="en-US" smtClean="0">
                <a:solidFill>
                  <a:srgbClr val="000000"/>
                </a:solidFill>
              </a:rPr>
              <a:pPr>
                <a:defRPr/>
              </a:pPr>
              <a:t>23</a:t>
            </a:fld>
            <a:endParaRPr lang="en-GB" altLang="en-US">
              <a:solidFill>
                <a:srgbClr val="000000"/>
              </a:solidFill>
            </a:endParaRPr>
          </a:p>
        </p:txBody>
      </p:sp>
      <p:pic>
        <p:nvPicPr>
          <p:cNvPr id="6" name="Picture 2">
            <a:extLst>
              <a:ext uri="{FF2B5EF4-FFF2-40B4-BE49-F238E27FC236}">
                <a16:creationId xmlns:a16="http://schemas.microsoft.com/office/drawing/2014/main" xmlns="" id="{5022AB38-A108-475B-81B4-CD668A210E0C}"/>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986587" y="-20782"/>
            <a:ext cx="2157413" cy="7747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4291987938"/>
      </p:ext>
    </p:extLst>
  </p:cSld>
  <p:clrMapOvr>
    <a:masterClrMapping/>
  </p:clrMapOvr>
  <p:transition spd="med">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2893" y="282162"/>
            <a:ext cx="7772400" cy="588280"/>
          </a:xfrm>
        </p:spPr>
        <p:txBody>
          <a:bodyPr/>
          <a:lstStyle/>
          <a:p>
            <a:pPr marL="0" indent="0"/>
            <a:r>
              <a:rPr lang="en-ZA" sz="2400" b="1" dirty="0" smtClean="0">
                <a:effectLst/>
                <a:latin typeface="Arial" panose="020B0604020202020204" pitchFamily="34" charset="0"/>
                <a:ea typeface="Century Gothic" panose="020B0502020202020204" pitchFamily="34" charset="0"/>
                <a:cs typeface="Century Gothic" panose="020B0502020202020204" pitchFamily="34" charset="0"/>
              </a:rPr>
              <a:t> Programme</a:t>
            </a:r>
            <a:r>
              <a:rPr lang="en-ZA" sz="2400" b="1" dirty="0">
                <a:effectLst/>
                <a:latin typeface="Arial" panose="020B0604020202020204" pitchFamily="34" charset="0"/>
                <a:ea typeface="Century Gothic" panose="020B0502020202020204" pitchFamily="34" charset="0"/>
                <a:cs typeface="Century Gothic" panose="020B0502020202020204" pitchFamily="34" charset="0"/>
              </a:rPr>
              <a:t>:  Administration </a:t>
            </a:r>
            <a:br>
              <a:rPr lang="en-ZA" sz="2400" b="1" dirty="0">
                <a:effectLst/>
                <a:latin typeface="Arial" panose="020B0604020202020204" pitchFamily="34" charset="0"/>
                <a:ea typeface="Century Gothic" panose="020B0502020202020204" pitchFamily="34" charset="0"/>
                <a:cs typeface="Century Gothic" panose="020B0502020202020204" pitchFamily="34" charset="0"/>
              </a:rPr>
            </a:br>
            <a:r>
              <a:rPr lang="en-ZA" sz="2400" b="1"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Sub-Programme: </a:t>
            </a:r>
            <a:r>
              <a:rPr lang="en-ZA" sz="2400" b="1" dirty="0">
                <a:latin typeface="Arial" panose="020B0604020202020204" pitchFamily="34" charset="0"/>
              </a:rPr>
              <a:t>Risk and Governance </a:t>
            </a:r>
            <a:r>
              <a:rPr lang="en-ZA" sz="2400" dirty="0" smtClean="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rPr>
              <a:t/>
            </a:r>
            <a:br>
              <a:rPr lang="en-ZA" sz="2400" dirty="0" smtClean="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rPr>
            </a:br>
            <a:endParaRPr lang="en-ZA" sz="2400" b="1" kern="1200" dirty="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3" name="Content Placeholder 2"/>
          <p:cNvSpPr>
            <a:spLocks noGrp="1"/>
          </p:cNvSpPr>
          <p:nvPr>
            <p:ph idx="1"/>
          </p:nvPr>
        </p:nvSpPr>
        <p:spPr>
          <a:xfrm>
            <a:off x="15240" y="753918"/>
            <a:ext cx="9144000" cy="4836871"/>
          </a:xfrm>
        </p:spPr>
        <p:txBody>
          <a:bodyPr/>
          <a:lstStyle/>
          <a:p>
            <a:pPr marL="0" indent="0">
              <a:buNone/>
            </a:pPr>
            <a:r>
              <a:rPr lang="en-ZA" sz="1800" b="1" dirty="0" smtClean="0">
                <a:latin typeface="Arial" panose="020B0604020202020204" pitchFamily="34" charset="0"/>
                <a:ea typeface="Century Gothic" panose="020B0502020202020204" pitchFamily="34" charset="0"/>
                <a:cs typeface="Century Gothic" panose="020B0502020202020204" pitchFamily="34" charset="0"/>
              </a:rPr>
              <a:t>Priority 1: Building </a:t>
            </a:r>
            <a:r>
              <a:rPr lang="en-ZA" sz="1800" b="1" dirty="0">
                <a:latin typeface="Arial" panose="020B0604020202020204" pitchFamily="34" charset="0"/>
                <a:ea typeface="Century Gothic" panose="020B0502020202020204" pitchFamily="34" charset="0"/>
                <a:cs typeface="Century Gothic" panose="020B0502020202020204" pitchFamily="34" charset="0"/>
              </a:rPr>
              <a:t>A Capable, Ethical And Developmental State </a:t>
            </a:r>
          </a:p>
          <a:p>
            <a:pPr marL="0" indent="0">
              <a:buNone/>
            </a:pPr>
            <a:r>
              <a:rPr lang="en-ZA" sz="1800" b="1" dirty="0" smtClean="0">
                <a:effectLst/>
                <a:latin typeface="Arial" panose="020B0604020202020204" pitchFamily="34" charset="0"/>
                <a:ea typeface="Century Gothic" panose="020B0502020202020204" pitchFamily="34" charset="0"/>
                <a:cs typeface="Century Gothic" panose="020B0502020202020204" pitchFamily="34" charset="0"/>
              </a:rPr>
              <a:t>Outcomes</a:t>
            </a:r>
            <a:r>
              <a:rPr lang="en-ZA" sz="1800" b="1" dirty="0">
                <a:effectLst/>
                <a:latin typeface="Arial" panose="020B0604020202020204" pitchFamily="34" charset="0"/>
                <a:ea typeface="Century Gothic" panose="020B0502020202020204" pitchFamily="34" charset="0"/>
                <a:cs typeface="Century Gothic" panose="020B0502020202020204" pitchFamily="34" charset="0"/>
              </a:rPr>
              <a:t>, Outputs, Performance indicator and Targets</a:t>
            </a:r>
            <a:r>
              <a:rPr lang="en-ZA" sz="1200" b="1" dirty="0">
                <a:effectLst/>
                <a:latin typeface="Arial" panose="020B0604020202020204" pitchFamily="34" charset="0"/>
                <a:ea typeface="Century Gothic" panose="020B0502020202020204" pitchFamily="34" charset="0"/>
                <a:cs typeface="Century Gothic" panose="020B0502020202020204" pitchFamily="34" charset="0"/>
              </a:rPr>
              <a:t> </a:t>
            </a:r>
          </a:p>
          <a:p>
            <a:pPr marL="0" indent="0">
              <a:buNone/>
            </a:pPr>
            <a:endParaRPr lang="en-ZA" sz="1800" b="1" dirty="0">
              <a:effectLst/>
              <a:latin typeface="Arial" panose="020B0604020202020204" pitchFamily="34" charset="0"/>
              <a:ea typeface="Century Gothic" panose="020B0502020202020204" pitchFamily="34" charset="0"/>
              <a:cs typeface="Century Gothic" panose="020B0502020202020204" pitchFamily="34" charset="0"/>
            </a:endParaRPr>
          </a:p>
          <a:p>
            <a:endParaRPr lang="en-ZA" dirty="0"/>
          </a:p>
        </p:txBody>
      </p:sp>
      <p:sp>
        <p:nvSpPr>
          <p:cNvPr id="4" name="Slide Number Placeholder 3"/>
          <p:cNvSpPr>
            <a:spLocks noGrp="1"/>
          </p:cNvSpPr>
          <p:nvPr>
            <p:ph type="sldNum" sz="quarter" idx="12"/>
          </p:nvPr>
        </p:nvSpPr>
        <p:spPr/>
        <p:txBody>
          <a:bodyPr/>
          <a:lstStyle/>
          <a:p>
            <a:pPr>
              <a:defRPr/>
            </a:pPr>
            <a:fld id="{E41CC7C3-C5F4-4A64-A561-2FBF0EB3B565}" type="slidenum">
              <a:rPr lang="en-GB" altLang="en-US" smtClean="0">
                <a:solidFill>
                  <a:srgbClr val="000000"/>
                </a:solidFill>
              </a:rPr>
              <a:pPr>
                <a:defRPr/>
              </a:pPr>
              <a:t>24</a:t>
            </a:fld>
            <a:endParaRPr lang="en-GB" altLang="en-US" dirty="0">
              <a:solidFill>
                <a:srgbClr val="000000"/>
              </a:solidFill>
            </a:endParaRPr>
          </a:p>
        </p:txBody>
      </p:sp>
      <p:pic>
        <p:nvPicPr>
          <p:cNvPr id="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986587" y="-20782"/>
            <a:ext cx="2157413" cy="7747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graphicFrame>
        <p:nvGraphicFramePr>
          <p:cNvPr id="5" name="Table 8">
            <a:extLst>
              <a:ext uri="{FF2B5EF4-FFF2-40B4-BE49-F238E27FC236}">
                <a16:creationId xmlns:a16="http://schemas.microsoft.com/office/drawing/2014/main" xmlns="" id="{717CC3D5-0382-4FDF-9B44-F8823DE6BDB5}"/>
              </a:ext>
            </a:extLst>
          </p:cNvPr>
          <p:cNvGraphicFramePr>
            <a:graphicFrameLocks noGrp="1"/>
          </p:cNvGraphicFramePr>
          <p:nvPr>
            <p:extLst>
              <p:ext uri="{D42A27DB-BD31-4B8C-83A1-F6EECF244321}">
                <p14:modId xmlns:p14="http://schemas.microsoft.com/office/powerpoint/2010/main" xmlns="" val="1475522889"/>
              </p:ext>
            </p:extLst>
          </p:nvPr>
        </p:nvGraphicFramePr>
        <p:xfrm>
          <a:off x="76199" y="1556483"/>
          <a:ext cx="8991602" cy="4680783"/>
        </p:xfrm>
        <a:graphic>
          <a:graphicData uri="http://schemas.openxmlformats.org/drawingml/2006/table">
            <a:tbl>
              <a:tblPr firstRow="1" bandRow="1">
                <a:tableStyleId>{16D9F66E-5EB9-4882-86FB-DCBF35E3C3E4}</a:tableStyleId>
              </a:tblPr>
              <a:tblGrid>
                <a:gridCol w="1107813">
                  <a:extLst>
                    <a:ext uri="{9D8B030D-6E8A-4147-A177-3AD203B41FA5}">
                      <a16:colId xmlns:a16="http://schemas.microsoft.com/office/drawing/2014/main" xmlns="" val="2124419296"/>
                    </a:ext>
                  </a:extLst>
                </a:gridCol>
                <a:gridCol w="973079">
                  <a:extLst>
                    <a:ext uri="{9D8B030D-6E8A-4147-A177-3AD203B41FA5}">
                      <a16:colId xmlns:a16="http://schemas.microsoft.com/office/drawing/2014/main" xmlns="" val="1045215037"/>
                    </a:ext>
                  </a:extLst>
                </a:gridCol>
                <a:gridCol w="1197636">
                  <a:extLst>
                    <a:ext uri="{9D8B030D-6E8A-4147-A177-3AD203B41FA5}">
                      <a16:colId xmlns:a16="http://schemas.microsoft.com/office/drawing/2014/main" xmlns="" val="3707229319"/>
                    </a:ext>
                  </a:extLst>
                </a:gridCol>
                <a:gridCol w="1132114">
                  <a:extLst>
                    <a:ext uri="{9D8B030D-6E8A-4147-A177-3AD203B41FA5}">
                      <a16:colId xmlns:a16="http://schemas.microsoft.com/office/drawing/2014/main" xmlns="" val="3779846957"/>
                    </a:ext>
                  </a:extLst>
                </a:gridCol>
                <a:gridCol w="1188306">
                  <a:extLst>
                    <a:ext uri="{9D8B030D-6E8A-4147-A177-3AD203B41FA5}">
                      <a16:colId xmlns:a16="http://schemas.microsoft.com/office/drawing/2014/main" xmlns="" val="3708573310"/>
                    </a:ext>
                  </a:extLst>
                </a:gridCol>
                <a:gridCol w="1197636">
                  <a:extLst>
                    <a:ext uri="{9D8B030D-6E8A-4147-A177-3AD203B41FA5}">
                      <a16:colId xmlns:a16="http://schemas.microsoft.com/office/drawing/2014/main" xmlns="" val="48803561"/>
                    </a:ext>
                  </a:extLst>
                </a:gridCol>
                <a:gridCol w="1023417">
                  <a:extLst>
                    <a:ext uri="{9D8B030D-6E8A-4147-A177-3AD203B41FA5}">
                      <a16:colId xmlns:a16="http://schemas.microsoft.com/office/drawing/2014/main" xmlns="" val="96067168"/>
                    </a:ext>
                  </a:extLst>
                </a:gridCol>
                <a:gridCol w="1171601">
                  <a:extLst>
                    <a:ext uri="{9D8B030D-6E8A-4147-A177-3AD203B41FA5}">
                      <a16:colId xmlns:a16="http://schemas.microsoft.com/office/drawing/2014/main" xmlns="" val="2637923249"/>
                    </a:ext>
                  </a:extLst>
                </a:gridCol>
              </a:tblGrid>
              <a:tr h="291663">
                <a:tc rowSpan="3">
                  <a:txBody>
                    <a:bodyPr/>
                    <a:lstStyle/>
                    <a:p>
                      <a:pPr marL="6350" indent="-6350" algn="l">
                        <a:lnSpc>
                          <a:spcPct val="150000"/>
                        </a:lnSpc>
                        <a:spcAft>
                          <a:spcPts val="20"/>
                        </a:spcAft>
                      </a:pPr>
                      <a:r>
                        <a:rPr lang="en-ZA" sz="1200" b="1"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Performance Outcome</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ctr"/>
                </a:tc>
                <a:tc rowSpan="3">
                  <a:txBody>
                    <a:bodyPr/>
                    <a:lstStyle/>
                    <a:p>
                      <a:pPr marL="6350" indent="-6350" algn="ctr">
                        <a:lnSpc>
                          <a:spcPct val="150000"/>
                        </a:lnSpc>
                        <a:spcAft>
                          <a:spcPts val="20"/>
                        </a:spcAft>
                      </a:pPr>
                      <a:r>
                        <a:rPr lang="en-ZA" sz="1200" b="1"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Output</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ctr"/>
                </a:tc>
                <a:tc rowSpan="3">
                  <a:txBody>
                    <a:bodyPr/>
                    <a:lstStyle/>
                    <a:p>
                      <a:pPr marL="6350" indent="-6350" algn="ctr">
                        <a:lnSpc>
                          <a:spcPct val="150000"/>
                        </a:lnSpc>
                        <a:spcAft>
                          <a:spcPts val="20"/>
                        </a:spcAft>
                      </a:pPr>
                      <a:r>
                        <a:rPr lang="en-ZA" sz="1200" b="1"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Output Indicator</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ctr"/>
                </a:tc>
                <a:tc rowSpan="2">
                  <a:txBody>
                    <a:bodyPr/>
                    <a:lstStyle/>
                    <a:p>
                      <a:pPr>
                        <a:lnSpc>
                          <a:spcPct val="150000"/>
                        </a:lnSpc>
                      </a:pPr>
                      <a:r>
                        <a:rPr lang="en-ZA" sz="1200" b="1" kern="1200"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Audited / Actual Performance</a:t>
                      </a:r>
                      <a:endParaRPr lang="en-ZA" sz="1200" b="1" kern="1200" dirty="0">
                        <a:solidFill>
                          <a:srgbClr val="000000"/>
                        </a:solidFill>
                        <a:effectLst/>
                        <a:latin typeface="Arial" panose="020B0604020202020204" pitchFamily="34" charset="0"/>
                        <a:cs typeface="Arial" panose="020B0604020202020204" pitchFamily="34" charset="0"/>
                      </a:endParaRPr>
                    </a:p>
                  </a:txBody>
                  <a:tcPr>
                    <a:lnB w="12700" cap="flat" cmpd="sng" algn="ctr">
                      <a:solidFill>
                        <a:schemeClr val="tx1"/>
                      </a:solidFill>
                      <a:prstDash val="solid"/>
                      <a:round/>
                      <a:headEnd type="none" w="med" len="med"/>
                      <a:tailEnd type="none" w="med" len="med"/>
                    </a:lnB>
                  </a:tcPr>
                </a:tc>
                <a:tc gridSpan="4">
                  <a:txBody>
                    <a:bodyPr/>
                    <a:lstStyle/>
                    <a:p>
                      <a:pPr algn="ctr"/>
                      <a:r>
                        <a:rPr lang="en-ZA" sz="1200" b="1" dirty="0">
                          <a:solidFill>
                            <a:srgbClr val="000000"/>
                          </a:solidFill>
                          <a:effectLst/>
                          <a:latin typeface="Arial" panose="020B0604020202020204" pitchFamily="34" charset="0"/>
                          <a:ea typeface="Century Gothic" panose="020B0502020202020204" pitchFamily="34" charset="0"/>
                        </a:rPr>
                        <a:t>Annual Targets</a:t>
                      </a:r>
                      <a:endParaRPr lang="en-ZA" dirty="0"/>
                    </a:p>
                  </a:txBody>
                  <a:tcPr>
                    <a:lnB w="12700" cap="flat" cmpd="sng" algn="ctr">
                      <a:solidFill>
                        <a:schemeClr val="tx1"/>
                      </a:solidFill>
                      <a:prstDash val="solid"/>
                      <a:round/>
                      <a:headEnd type="none" w="med" len="med"/>
                      <a:tailEnd type="none" w="med" len="med"/>
                    </a:lnB>
                  </a:tcPr>
                </a:tc>
                <a:tc hMerge="1">
                  <a:txBody>
                    <a:bodyPr/>
                    <a:lstStyle/>
                    <a:p>
                      <a:endParaRPr lang="en-ZA"/>
                    </a:p>
                  </a:txBody>
                  <a:tcPr/>
                </a:tc>
                <a:tc hMerge="1">
                  <a:txBody>
                    <a:bodyPr/>
                    <a:lstStyle/>
                    <a:p>
                      <a:endParaRPr lang="en-ZA"/>
                    </a:p>
                  </a:txBody>
                  <a:tcPr/>
                </a:tc>
                <a:tc hMerge="1">
                  <a:txBody>
                    <a:bodyPr/>
                    <a:lstStyle/>
                    <a:p>
                      <a:endParaRPr lang="en-ZA"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4203377023"/>
                  </a:ext>
                </a:extLst>
              </a:tr>
              <a:tr h="486104">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nSpc>
                          <a:spcPct val="150000"/>
                        </a:lnSpc>
                      </a:pPr>
                      <a:r>
                        <a:rPr lang="en-ZA" sz="1200" b="1" dirty="0">
                          <a:solidFill>
                            <a:srgbClr val="000000"/>
                          </a:solidFill>
                          <a:effectLst/>
                          <a:latin typeface="Arial" panose="020B0604020202020204" pitchFamily="34" charset="0"/>
                          <a:ea typeface="Century Gothic" panose="020B0502020202020204" pitchFamily="34" charset="0"/>
                        </a:rPr>
                        <a:t>Estimated Performance</a:t>
                      </a:r>
                      <a:endParaRPr lang="en-ZA" sz="12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nSpc>
                          <a:spcPct val="150000"/>
                        </a:lnSpc>
                      </a:pPr>
                      <a:r>
                        <a:rPr lang="en-ZA" sz="1200" b="1" dirty="0">
                          <a:solidFill>
                            <a:srgbClr val="000000"/>
                          </a:solidFill>
                          <a:effectLst/>
                          <a:latin typeface="Arial" panose="020B0604020202020204" pitchFamily="34" charset="0"/>
                          <a:ea typeface="Century Gothic" panose="020B0502020202020204" pitchFamily="34" charset="0"/>
                        </a:rPr>
                        <a:t>MTEF Period</a:t>
                      </a:r>
                      <a:endParaRPr lang="en-ZA" sz="1200" dirty="0"/>
                    </a:p>
                  </a:txBody>
                  <a:tcPr>
                    <a:lnB w="12700" cap="flat" cmpd="sng" algn="ctr">
                      <a:solidFill>
                        <a:schemeClr val="tx1"/>
                      </a:solidFill>
                      <a:prstDash val="solid"/>
                      <a:round/>
                      <a:headEnd type="none" w="med" len="med"/>
                      <a:tailEnd type="none" w="med" len="med"/>
                    </a:lnB>
                  </a:tcPr>
                </a:tc>
                <a:tc hMerge="1">
                  <a:txBody>
                    <a:bodyPr/>
                    <a:lstStyle/>
                    <a:p>
                      <a:endParaRPr lang="en-ZA"/>
                    </a:p>
                  </a:txBody>
                  <a:tcPr/>
                </a:tc>
                <a:tc hMerge="1">
                  <a:txBody>
                    <a:bodyPr/>
                    <a:lstStyle/>
                    <a:p>
                      <a:endParaRPr lang="en-ZA" sz="12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991310991"/>
                  </a:ext>
                </a:extLst>
              </a:tr>
              <a:tr h="291663">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nSpc>
                          <a:spcPct val="150000"/>
                        </a:lnSpc>
                      </a:pPr>
                      <a:r>
                        <a:rPr lang="en-ZA" sz="1200" b="1" dirty="0">
                          <a:solidFill>
                            <a:srgbClr val="000000"/>
                          </a:solidFill>
                          <a:effectLst/>
                          <a:latin typeface="Arial" panose="020B0604020202020204" pitchFamily="34" charset="0"/>
                          <a:ea typeface="Century Gothic" panose="020B0502020202020204" pitchFamily="34" charset="0"/>
                        </a:rPr>
                        <a:t>2019/20</a:t>
                      </a:r>
                      <a:endParaRPr lang="en-ZA" sz="1200" b="1" kern="1200" dirty="0">
                        <a:solidFill>
                          <a:srgbClr val="000000"/>
                        </a:solidFill>
                        <a:effectLst/>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350" indent="-6350" algn="ctr">
                        <a:lnSpc>
                          <a:spcPct val="150000"/>
                        </a:lnSpc>
                        <a:spcAft>
                          <a:spcPts val="20"/>
                        </a:spcAft>
                      </a:pPr>
                      <a:r>
                        <a:rPr lang="en-ZA" sz="1200" b="1"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2020/21</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6350" indent="-6350" algn="ctr">
                        <a:lnSpc>
                          <a:spcPct val="150000"/>
                        </a:lnSpc>
                        <a:spcAft>
                          <a:spcPts val="20"/>
                        </a:spcAft>
                      </a:pPr>
                      <a:r>
                        <a:rPr lang="en-ZA" sz="1200" b="1"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2021/22</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6350" indent="-6350" algn="ctr">
                        <a:lnSpc>
                          <a:spcPct val="150000"/>
                        </a:lnSpc>
                        <a:spcAft>
                          <a:spcPts val="20"/>
                        </a:spcAft>
                      </a:pPr>
                      <a:r>
                        <a:rPr lang="en-ZA" sz="1200" b="1"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2022/23</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ctr"/>
                </a:tc>
                <a:tc>
                  <a:txBody>
                    <a:bodyPr/>
                    <a:lstStyle/>
                    <a:p>
                      <a:pPr marL="6350" indent="-6350" algn="ctr">
                        <a:lnSpc>
                          <a:spcPct val="150000"/>
                        </a:lnSpc>
                        <a:spcAft>
                          <a:spcPts val="20"/>
                        </a:spcAft>
                      </a:pPr>
                      <a:r>
                        <a:rPr lang="en-ZA" sz="1200" b="1"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2023/24</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1528015815"/>
                  </a:ext>
                </a:extLst>
              </a:tr>
              <a:tr h="343852">
                <a:tc gridSpan="8">
                  <a:txBody>
                    <a:bodyPr/>
                    <a:lstStyle/>
                    <a:p>
                      <a:pPr>
                        <a:lnSpc>
                          <a:spcPct val="150000"/>
                        </a:lnSpc>
                      </a:pPr>
                      <a:r>
                        <a:rPr lang="en-ZA" sz="1200" b="1" dirty="0">
                          <a:solidFill>
                            <a:srgbClr val="000000"/>
                          </a:solidFill>
                          <a:effectLst/>
                          <a:latin typeface="Arial" panose="020B0604020202020204" pitchFamily="34" charset="0"/>
                          <a:ea typeface="Century Gothic" panose="020B0502020202020204" pitchFamily="34" charset="0"/>
                        </a:rPr>
                        <a:t>Fighting Corruption, Promoting Integrity and Compliance to Legislation</a:t>
                      </a:r>
                      <a:endParaRPr lang="en-ZA" sz="1200" dirty="0"/>
                    </a:p>
                  </a:txBody>
                  <a:tcPr/>
                </a:tc>
                <a:tc hMerge="1">
                  <a:txBody>
                    <a:bodyPr/>
                    <a:lstStyle/>
                    <a:p>
                      <a:endParaRPr lang="en-ZA"/>
                    </a:p>
                  </a:txBody>
                  <a:tcPr/>
                </a:tc>
                <a:tc hMerge="1">
                  <a:txBody>
                    <a:bodyPr/>
                    <a:lstStyle/>
                    <a:p>
                      <a:endParaRPr lang="en-ZA"/>
                    </a:p>
                  </a:txBody>
                  <a:tcPr/>
                </a:tc>
                <a:tc hMerge="1">
                  <a:txBody>
                    <a:bodyPr/>
                    <a:lstStyle/>
                    <a:p>
                      <a:endParaRPr lang="en-ZA"/>
                    </a:p>
                  </a:txBody>
                  <a:tcPr>
                    <a:lnT w="12700" cap="flat" cmpd="sng" algn="ctr">
                      <a:solidFill>
                        <a:schemeClr val="tx1"/>
                      </a:solidFill>
                      <a:prstDash val="solid"/>
                      <a:round/>
                      <a:headEnd type="none" w="med" len="med"/>
                      <a:tailEnd type="none" w="med" len="med"/>
                    </a:lnT>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dirty="0"/>
                    </a:p>
                  </a:txBody>
                  <a:tcPr/>
                </a:tc>
                <a:extLst>
                  <a:ext uri="{0D108BD9-81ED-4DB2-BD59-A6C34878D82A}">
                    <a16:rowId xmlns:a16="http://schemas.microsoft.com/office/drawing/2014/main" xmlns="" val="29729612"/>
                  </a:ext>
                </a:extLst>
              </a:tr>
              <a:tr h="1578026">
                <a:tc rowSpan="2">
                  <a:txBody>
                    <a:bodyPr/>
                    <a:lstStyle/>
                    <a:p>
                      <a:pPr>
                        <a:lnSpc>
                          <a:spcPct val="150000"/>
                        </a:lnSpc>
                      </a:pPr>
                      <a:r>
                        <a:rPr lang="en-ZA" sz="1200" b="1" kern="1200" dirty="0">
                          <a:solidFill>
                            <a:srgbClr val="000000"/>
                          </a:solidFill>
                          <a:effectLst/>
                          <a:latin typeface="Arial" panose="020B0604020202020204" pitchFamily="34" charset="0"/>
                          <a:cs typeface="Arial" panose="020B0604020202020204" pitchFamily="34" charset="0"/>
                        </a:rPr>
                        <a:t>Improved governance and strengthened control environment</a:t>
                      </a:r>
                    </a:p>
                  </a:txBody>
                  <a:tcPr/>
                </a:tc>
                <a:tc>
                  <a:txBody>
                    <a:bodyPr/>
                    <a:lstStyle/>
                    <a:p>
                      <a:pPr marL="6350" indent="-6350" algn="l">
                        <a:lnSpc>
                          <a:spcPct val="150000"/>
                        </a:lnSpc>
                        <a:spcAft>
                          <a:spcPts val="20"/>
                        </a:spcAft>
                      </a:pPr>
                      <a:r>
                        <a:rPr lang="en-ZA" sz="1200">
                          <a:solidFill>
                            <a:srgbClr val="000000"/>
                          </a:solidFill>
                          <a:effectLst/>
                          <a:latin typeface="Arial" panose="020B0604020202020204" pitchFamily="34" charset="0"/>
                          <a:ea typeface="Century Gothic" panose="020B0502020202020204" pitchFamily="34" charset="0"/>
                          <a:cs typeface="Arial" panose="020B0604020202020204" pitchFamily="34" charset="0"/>
                        </a:rPr>
                        <a:t>Implementation of action plans to address audit findings</a:t>
                      </a:r>
                      <a:endPar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6350" indent="-6350" algn="l">
                        <a:lnSpc>
                          <a:spcPct val="150000"/>
                        </a:lnSpc>
                        <a:spcAft>
                          <a:spcPts val="20"/>
                        </a:spcAft>
                      </a:pPr>
                      <a:r>
                        <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rPr>
                        <a:t>Unqualified audit opinion </a:t>
                      </a:r>
                    </a:p>
                  </a:txBody>
                  <a:tcPr marL="68580" marR="68580" marT="0" marB="0"/>
                </a:tc>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ZA"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a:t>
                      </a:r>
                      <a:endParaRPr kumimoji="0" lang="en-ZA" sz="12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6350" indent="-6350" algn="l">
                        <a:lnSpc>
                          <a:spcPct val="150000"/>
                        </a:lnSpc>
                        <a:spcAft>
                          <a:spcPts val="20"/>
                        </a:spcAft>
                      </a:pPr>
                      <a:r>
                        <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rPr>
                        <a:t>Unqualified audit opinion </a:t>
                      </a:r>
                    </a:p>
                    <a:p>
                      <a:pPr marL="6350" indent="-6350" algn="l">
                        <a:lnSpc>
                          <a:spcPct val="150000"/>
                        </a:lnSpc>
                        <a:spcAft>
                          <a:spcPts val="20"/>
                        </a:spcAft>
                      </a:pPr>
                      <a:r>
                        <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rPr>
                        <a:t>(Previous Financial Year)</a:t>
                      </a:r>
                    </a:p>
                  </a:txBody>
                  <a:tcPr marL="68580" marR="68580" marT="0" marB="0"/>
                </a:tc>
                <a:tc>
                  <a:txBody>
                    <a:bodyPr/>
                    <a:lstStyle/>
                    <a:p>
                      <a:pPr marL="6350" indent="-6350" algn="l">
                        <a:lnSpc>
                          <a:spcPct val="150000"/>
                        </a:lnSpc>
                        <a:spcAft>
                          <a:spcPts val="20"/>
                        </a:spcAft>
                      </a:pPr>
                      <a:r>
                        <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rPr>
                        <a:t>Unqualified audit opinion (Previous Financial Year)</a:t>
                      </a:r>
                    </a:p>
                    <a:p>
                      <a:pPr marL="6350" indent="-6350" algn="l">
                        <a:lnSpc>
                          <a:spcPct val="150000"/>
                        </a:lnSpc>
                        <a:spcAft>
                          <a:spcPts val="20"/>
                        </a:spcAft>
                      </a:pPr>
                      <a:r>
                        <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rPr>
                        <a:t> </a:t>
                      </a:r>
                    </a:p>
                  </a:txBody>
                  <a:tcPr marL="68580" marR="68580" marT="0" marB="0"/>
                </a:tc>
                <a:tc>
                  <a:txBody>
                    <a:bodyPr/>
                    <a:lstStyle/>
                    <a:p>
                      <a:pPr marL="6350" indent="-6350" algn="l">
                        <a:lnSpc>
                          <a:spcPct val="150000"/>
                        </a:lnSpc>
                        <a:spcAft>
                          <a:spcPts val="20"/>
                        </a:spcAft>
                      </a:pPr>
                      <a:r>
                        <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rPr>
                        <a:t>Unqualified audit opinion </a:t>
                      </a:r>
                    </a:p>
                    <a:p>
                      <a:pPr marL="6350" indent="-6350" algn="l">
                        <a:lnSpc>
                          <a:spcPct val="150000"/>
                        </a:lnSpc>
                        <a:spcAft>
                          <a:spcPts val="20"/>
                        </a:spcAft>
                      </a:pPr>
                      <a:r>
                        <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rPr>
                        <a:t>(Previous Financial Year)</a:t>
                      </a:r>
                    </a:p>
                  </a:txBody>
                  <a:tcPr marL="68580" marR="68580" marT="0" marB="0"/>
                </a:tc>
                <a:tc>
                  <a:txBody>
                    <a:bodyPr/>
                    <a:lstStyle/>
                    <a:p>
                      <a:pPr marL="6350" indent="-6350" algn="l">
                        <a:lnSpc>
                          <a:spcPct val="150000"/>
                        </a:lnSpc>
                        <a:spcAft>
                          <a:spcPts val="20"/>
                        </a:spcAft>
                      </a:pPr>
                      <a:r>
                        <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rPr>
                        <a:t>Unqualified audit opinion </a:t>
                      </a:r>
                    </a:p>
                    <a:p>
                      <a:pPr marL="6350" indent="-6350" algn="l">
                        <a:lnSpc>
                          <a:spcPct val="150000"/>
                        </a:lnSpc>
                        <a:spcAft>
                          <a:spcPts val="20"/>
                        </a:spcAft>
                      </a:pPr>
                      <a:r>
                        <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rPr>
                        <a:t>(Previous Financial Year)</a:t>
                      </a:r>
                    </a:p>
                  </a:txBody>
                  <a:tcPr marL="68580" marR="68580" marT="0" marB="0"/>
                </a:tc>
                <a:extLst>
                  <a:ext uri="{0D108BD9-81ED-4DB2-BD59-A6C34878D82A}">
                    <a16:rowId xmlns:a16="http://schemas.microsoft.com/office/drawing/2014/main" xmlns="" val="2378325148"/>
                  </a:ext>
                </a:extLst>
              </a:tr>
              <a:tr h="1130666">
                <a:tc vMerge="1">
                  <a:txBody>
                    <a:bodyPr/>
                    <a:lstStyle/>
                    <a:p>
                      <a:endParaRPr lang="en-ZA" sz="1200" dirty="0"/>
                    </a:p>
                  </a:txBody>
                  <a:tcPr/>
                </a:tc>
                <a:tc>
                  <a:txBody>
                    <a:bodyPr/>
                    <a:lstStyle/>
                    <a:p>
                      <a:pPr marL="6350" indent="-6350" algn="l">
                        <a:lnSpc>
                          <a:spcPct val="150000"/>
                        </a:lnSpc>
                        <a:spcAft>
                          <a:spcPts val="20"/>
                        </a:spcAft>
                      </a:pPr>
                      <a:r>
                        <a:rPr lang="en-ZA" sz="1200">
                          <a:solidFill>
                            <a:srgbClr val="000000"/>
                          </a:solidFill>
                          <a:effectLst/>
                          <a:latin typeface="Arial" panose="020B0604020202020204" pitchFamily="34" charset="0"/>
                          <a:ea typeface="Century Gothic" panose="020B0502020202020204" pitchFamily="34" charset="0"/>
                          <a:cs typeface="Arial" panose="020B0604020202020204" pitchFamily="34" charset="0"/>
                        </a:rPr>
                        <a:t>DLCA strategic plan 2020 – 2025</a:t>
                      </a:r>
                      <a:endPar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6350" indent="-6350" algn="l">
                        <a:lnSpc>
                          <a:spcPct val="150000"/>
                        </a:lnSpc>
                        <a:spcAft>
                          <a:spcPts val="20"/>
                        </a:spcAft>
                      </a:pPr>
                      <a:r>
                        <a:rPr lang="en-ZA" sz="1200"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Strategic plan approved by executive authority</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6350" marR="0" lvl="0" indent="-6350" algn="l" defTabSz="914400" rtl="0" eaLnBrk="1" fontAlgn="auto" latinLnBrk="0" hangingPunct="1">
                        <a:lnSpc>
                          <a:spcPct val="150000"/>
                        </a:lnSpc>
                        <a:spcBef>
                          <a:spcPts val="0"/>
                        </a:spcBef>
                        <a:spcAft>
                          <a:spcPts val="20"/>
                        </a:spcAft>
                        <a:buClrTx/>
                        <a:buSzTx/>
                        <a:buFontTx/>
                        <a:buNone/>
                        <a:tabLst/>
                        <a:defRPr/>
                      </a:pPr>
                      <a:r>
                        <a:rPr lang="en-ZA" sz="1200" kern="1200" noProof="0" dirty="0">
                          <a:solidFill>
                            <a:srgbClr val="000000"/>
                          </a:solidFill>
                          <a:effectLst/>
                          <a:latin typeface="Arial" panose="020B0604020202020204" pitchFamily="34" charset="0"/>
                          <a:ea typeface="+mn-ea"/>
                          <a:cs typeface="+mn-cs"/>
                        </a:rPr>
                        <a:t>Approved strategic plan (2020–2025)</a:t>
                      </a:r>
                    </a:p>
                  </a:txBody>
                  <a:tcPr/>
                </a:tc>
                <a:tc>
                  <a:txBody>
                    <a:bodyPr/>
                    <a:lstStyle/>
                    <a:p>
                      <a:pPr marL="6350" indent="-6350" algn="ctr">
                        <a:lnSpc>
                          <a:spcPct val="150000"/>
                        </a:lnSpc>
                        <a:spcAft>
                          <a:spcPts val="20"/>
                        </a:spcAft>
                        <a:tabLst>
                          <a:tab pos="448310" algn="ctr"/>
                          <a:tab pos="781050" algn="l"/>
                        </a:tabLst>
                      </a:pPr>
                      <a:r>
                        <a:rPr lang="en-ZA" sz="1200">
                          <a:solidFill>
                            <a:srgbClr val="000000"/>
                          </a:solidFill>
                          <a:effectLst/>
                          <a:latin typeface="Arial" panose="020B0604020202020204" pitchFamily="34" charset="0"/>
                          <a:ea typeface="Century Gothic" panose="020B0502020202020204" pitchFamily="34" charset="0"/>
                          <a:cs typeface="Arial" panose="020B0604020202020204" pitchFamily="34" charset="0"/>
                        </a:rPr>
                        <a:t>-</a:t>
                      </a:r>
                      <a:endPar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6350" indent="-6350" algn="ctr">
                        <a:lnSpc>
                          <a:spcPct val="150000"/>
                        </a:lnSpc>
                        <a:spcAft>
                          <a:spcPts val="20"/>
                        </a:spcAft>
                      </a:pPr>
                      <a:r>
                        <a:rPr lang="en-ZA" sz="1200"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6350" indent="-6350" algn="l">
                        <a:lnSpc>
                          <a:spcPct val="150000"/>
                        </a:lnSpc>
                        <a:spcAft>
                          <a:spcPts val="20"/>
                        </a:spcAft>
                      </a:pPr>
                      <a:r>
                        <a:rPr lang="en-ZA" sz="1200"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Approved revised strategic plan (2020 – 2025)</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6350" indent="-6350" algn="l">
                        <a:lnSpc>
                          <a:spcPct val="150000"/>
                        </a:lnSpc>
                        <a:spcAft>
                          <a:spcPts val="20"/>
                        </a:spcAft>
                      </a:pPr>
                      <a:r>
                        <a:rPr lang="en-ZA" sz="1200"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Approved revised strategic plan (2020 – 2025)</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extLst>
                  <a:ext uri="{0D108BD9-81ED-4DB2-BD59-A6C34878D82A}">
                    <a16:rowId xmlns:a16="http://schemas.microsoft.com/office/drawing/2014/main" xmlns="" val="1114795791"/>
                  </a:ext>
                </a:extLst>
              </a:tr>
            </a:tbl>
          </a:graphicData>
        </a:graphic>
      </p:graphicFrame>
    </p:spTree>
    <p:extLst>
      <p:ext uri="{BB962C8B-B14F-4D97-AF65-F5344CB8AC3E}">
        <p14:creationId xmlns:p14="http://schemas.microsoft.com/office/powerpoint/2010/main" xmlns="" val="3522726430"/>
      </p:ext>
    </p:extLst>
  </p:cSld>
  <p:clrMapOvr>
    <a:masterClrMapping/>
  </p:clrMapOvr>
  <p:transition spd="med">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8991600" cy="1371600"/>
          </a:xfrm>
        </p:spPr>
        <p:txBody>
          <a:bodyPr/>
          <a:lstStyle/>
          <a:p>
            <a:r>
              <a:rPr lang="en-ZA" sz="2400" b="1" dirty="0">
                <a:effectLst/>
                <a:latin typeface="Arial" panose="020B0604020202020204" pitchFamily="34" charset="0"/>
                <a:ea typeface="Century Gothic" panose="020B0502020202020204" pitchFamily="34" charset="0"/>
                <a:cs typeface="Century Gothic" panose="020B0502020202020204" pitchFamily="34" charset="0"/>
              </a:rPr>
              <a:t>Outcomes, Outputs, Performance indicator and Targets </a:t>
            </a:r>
            <a:br>
              <a:rPr lang="en-ZA" sz="2400" b="1" dirty="0">
                <a:effectLst/>
                <a:latin typeface="Arial" panose="020B0604020202020204" pitchFamily="34" charset="0"/>
                <a:ea typeface="Century Gothic" panose="020B0502020202020204" pitchFamily="34" charset="0"/>
                <a:cs typeface="Century Gothic" panose="020B0502020202020204" pitchFamily="34" charset="0"/>
              </a:rPr>
            </a:br>
            <a:r>
              <a:rPr lang="en-ZA" sz="2400" b="1" i="1" kern="1200" dirty="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cont</a:t>
            </a:r>
            <a:r>
              <a:rPr lang="en-ZA" sz="2400" b="1" kern="12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br>
              <a:rPr lang="en-ZA" sz="2400" b="1" kern="12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br>
            <a:endParaRPr lang="en-ZA" sz="2400" b="1" kern="1200" dirty="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3" name="Content Placeholder 2"/>
          <p:cNvSpPr>
            <a:spLocks noGrp="1"/>
          </p:cNvSpPr>
          <p:nvPr>
            <p:ph idx="1"/>
          </p:nvPr>
        </p:nvSpPr>
        <p:spPr>
          <a:xfrm>
            <a:off x="0" y="1631860"/>
            <a:ext cx="9144000" cy="4464140"/>
          </a:xfrm>
        </p:spPr>
        <p:txBody>
          <a:bodyPr/>
          <a:lstStyle/>
          <a:p>
            <a:pPr marL="0" lvl="0" indent="0">
              <a:lnSpc>
                <a:spcPct val="107000"/>
              </a:lnSpc>
              <a:buNone/>
            </a:pPr>
            <a:r>
              <a:rPr lang="en-ZA" sz="2400" b="1" dirty="0">
                <a:effectLst/>
                <a:latin typeface="Arial" panose="020B0604020202020204" pitchFamily="34" charset="0"/>
                <a:ea typeface="Century Gothic" panose="020B0502020202020204" pitchFamily="34" charset="0"/>
                <a:cs typeface="Century Gothic" panose="020B0502020202020204" pitchFamily="34" charset="0"/>
              </a:rPr>
              <a:t> </a:t>
            </a:r>
          </a:p>
          <a:p>
            <a:endParaRPr lang="en-ZA" dirty="0"/>
          </a:p>
        </p:txBody>
      </p:sp>
      <p:sp>
        <p:nvSpPr>
          <p:cNvPr id="4" name="Slide Number Placeholder 3"/>
          <p:cNvSpPr>
            <a:spLocks noGrp="1"/>
          </p:cNvSpPr>
          <p:nvPr>
            <p:ph type="sldNum" sz="quarter" idx="12"/>
          </p:nvPr>
        </p:nvSpPr>
        <p:spPr/>
        <p:txBody>
          <a:bodyPr/>
          <a:lstStyle/>
          <a:p>
            <a:pPr>
              <a:defRPr/>
            </a:pPr>
            <a:fld id="{E41CC7C3-C5F4-4A64-A561-2FBF0EB3B565}" type="slidenum">
              <a:rPr lang="en-GB" altLang="en-US" smtClean="0">
                <a:solidFill>
                  <a:srgbClr val="000000"/>
                </a:solidFill>
              </a:rPr>
              <a:pPr>
                <a:defRPr/>
              </a:pPr>
              <a:t>25</a:t>
            </a:fld>
            <a:endParaRPr lang="en-GB" altLang="en-US">
              <a:solidFill>
                <a:srgbClr val="000000"/>
              </a:solidFill>
            </a:endParaRPr>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986587" y="-20782"/>
            <a:ext cx="2157413" cy="7747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graphicFrame>
        <p:nvGraphicFramePr>
          <p:cNvPr id="5" name="Table 8">
            <a:extLst>
              <a:ext uri="{FF2B5EF4-FFF2-40B4-BE49-F238E27FC236}">
                <a16:creationId xmlns:a16="http://schemas.microsoft.com/office/drawing/2014/main" xmlns="" id="{717CC3D5-0382-4FDF-9B44-F8823DE6BDB5}"/>
              </a:ext>
            </a:extLst>
          </p:cNvPr>
          <p:cNvGraphicFramePr>
            <a:graphicFrameLocks noGrp="1"/>
          </p:cNvGraphicFramePr>
          <p:nvPr>
            <p:extLst>
              <p:ext uri="{D42A27DB-BD31-4B8C-83A1-F6EECF244321}">
                <p14:modId xmlns:p14="http://schemas.microsoft.com/office/powerpoint/2010/main" xmlns="" val="2027019304"/>
              </p:ext>
            </p:extLst>
          </p:nvPr>
        </p:nvGraphicFramePr>
        <p:xfrm>
          <a:off x="76199" y="1500665"/>
          <a:ext cx="8991602" cy="4937760"/>
        </p:xfrm>
        <a:graphic>
          <a:graphicData uri="http://schemas.openxmlformats.org/drawingml/2006/table">
            <a:tbl>
              <a:tblPr firstRow="1" bandRow="1">
                <a:tableStyleId>{16D9F66E-5EB9-4882-86FB-DCBF35E3C3E4}</a:tableStyleId>
              </a:tblPr>
              <a:tblGrid>
                <a:gridCol w="1107813">
                  <a:extLst>
                    <a:ext uri="{9D8B030D-6E8A-4147-A177-3AD203B41FA5}">
                      <a16:colId xmlns:a16="http://schemas.microsoft.com/office/drawing/2014/main" xmlns="" val="2124419296"/>
                    </a:ext>
                  </a:extLst>
                </a:gridCol>
                <a:gridCol w="973079">
                  <a:extLst>
                    <a:ext uri="{9D8B030D-6E8A-4147-A177-3AD203B41FA5}">
                      <a16:colId xmlns:a16="http://schemas.microsoft.com/office/drawing/2014/main" xmlns="" val="1045215037"/>
                    </a:ext>
                  </a:extLst>
                </a:gridCol>
                <a:gridCol w="1197636">
                  <a:extLst>
                    <a:ext uri="{9D8B030D-6E8A-4147-A177-3AD203B41FA5}">
                      <a16:colId xmlns:a16="http://schemas.microsoft.com/office/drawing/2014/main" xmlns="" val="3707229319"/>
                    </a:ext>
                  </a:extLst>
                </a:gridCol>
                <a:gridCol w="1132114">
                  <a:extLst>
                    <a:ext uri="{9D8B030D-6E8A-4147-A177-3AD203B41FA5}">
                      <a16:colId xmlns:a16="http://schemas.microsoft.com/office/drawing/2014/main" xmlns="" val="3779846957"/>
                    </a:ext>
                  </a:extLst>
                </a:gridCol>
                <a:gridCol w="1188306">
                  <a:extLst>
                    <a:ext uri="{9D8B030D-6E8A-4147-A177-3AD203B41FA5}">
                      <a16:colId xmlns:a16="http://schemas.microsoft.com/office/drawing/2014/main" xmlns="" val="3708573310"/>
                    </a:ext>
                  </a:extLst>
                </a:gridCol>
                <a:gridCol w="1197636">
                  <a:extLst>
                    <a:ext uri="{9D8B030D-6E8A-4147-A177-3AD203B41FA5}">
                      <a16:colId xmlns:a16="http://schemas.microsoft.com/office/drawing/2014/main" xmlns="" val="48803561"/>
                    </a:ext>
                  </a:extLst>
                </a:gridCol>
                <a:gridCol w="1023417">
                  <a:extLst>
                    <a:ext uri="{9D8B030D-6E8A-4147-A177-3AD203B41FA5}">
                      <a16:colId xmlns:a16="http://schemas.microsoft.com/office/drawing/2014/main" xmlns="" val="96067168"/>
                    </a:ext>
                  </a:extLst>
                </a:gridCol>
                <a:gridCol w="1171601">
                  <a:extLst>
                    <a:ext uri="{9D8B030D-6E8A-4147-A177-3AD203B41FA5}">
                      <a16:colId xmlns:a16="http://schemas.microsoft.com/office/drawing/2014/main" xmlns="" val="2637923249"/>
                    </a:ext>
                  </a:extLst>
                </a:gridCol>
              </a:tblGrid>
              <a:tr h="258837">
                <a:tc rowSpan="3">
                  <a:txBody>
                    <a:bodyPr/>
                    <a:lstStyle/>
                    <a:p>
                      <a:pPr marL="6350" indent="-6350" algn="l">
                        <a:lnSpc>
                          <a:spcPct val="150000"/>
                        </a:lnSpc>
                        <a:spcAft>
                          <a:spcPts val="20"/>
                        </a:spcAft>
                      </a:pPr>
                      <a:r>
                        <a:rPr lang="en-ZA" sz="1200" b="1"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Performance Outcome</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ctr"/>
                </a:tc>
                <a:tc rowSpan="3">
                  <a:txBody>
                    <a:bodyPr/>
                    <a:lstStyle/>
                    <a:p>
                      <a:pPr marL="6350" indent="-6350" algn="ctr">
                        <a:lnSpc>
                          <a:spcPct val="150000"/>
                        </a:lnSpc>
                        <a:spcAft>
                          <a:spcPts val="20"/>
                        </a:spcAft>
                      </a:pPr>
                      <a:r>
                        <a:rPr lang="en-ZA" sz="1200" b="1"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Output</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ctr"/>
                </a:tc>
                <a:tc rowSpan="3">
                  <a:txBody>
                    <a:bodyPr/>
                    <a:lstStyle/>
                    <a:p>
                      <a:pPr marL="6350" indent="-6350" algn="ctr">
                        <a:lnSpc>
                          <a:spcPct val="150000"/>
                        </a:lnSpc>
                        <a:spcAft>
                          <a:spcPts val="20"/>
                        </a:spcAft>
                      </a:pPr>
                      <a:r>
                        <a:rPr lang="en-ZA" sz="1200" b="1"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Output Indicator</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ctr"/>
                </a:tc>
                <a:tc rowSpan="2">
                  <a:txBody>
                    <a:bodyPr/>
                    <a:lstStyle/>
                    <a:p>
                      <a:pPr>
                        <a:lnSpc>
                          <a:spcPct val="150000"/>
                        </a:lnSpc>
                      </a:pPr>
                      <a:r>
                        <a:rPr lang="en-ZA" sz="1200" b="1" kern="1200"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Audited / Actual Performance</a:t>
                      </a:r>
                      <a:endParaRPr lang="en-ZA" sz="1200" b="1" kern="1200" dirty="0">
                        <a:solidFill>
                          <a:srgbClr val="000000"/>
                        </a:solidFill>
                        <a:effectLst/>
                        <a:latin typeface="Arial" panose="020B0604020202020204" pitchFamily="34" charset="0"/>
                        <a:cs typeface="Arial" panose="020B0604020202020204" pitchFamily="34" charset="0"/>
                      </a:endParaRPr>
                    </a:p>
                  </a:txBody>
                  <a:tcPr>
                    <a:lnB w="12700" cap="flat" cmpd="sng" algn="ctr">
                      <a:solidFill>
                        <a:schemeClr val="tx1"/>
                      </a:solidFill>
                      <a:prstDash val="solid"/>
                      <a:round/>
                      <a:headEnd type="none" w="med" len="med"/>
                      <a:tailEnd type="none" w="med" len="med"/>
                    </a:lnB>
                  </a:tcPr>
                </a:tc>
                <a:tc gridSpan="4">
                  <a:txBody>
                    <a:bodyPr/>
                    <a:lstStyle/>
                    <a:p>
                      <a:pPr algn="ctr"/>
                      <a:r>
                        <a:rPr lang="en-ZA" sz="1200" b="1" dirty="0">
                          <a:solidFill>
                            <a:srgbClr val="000000"/>
                          </a:solidFill>
                          <a:effectLst/>
                          <a:latin typeface="Arial" panose="020B0604020202020204" pitchFamily="34" charset="0"/>
                          <a:ea typeface="Century Gothic" panose="020B0502020202020204" pitchFamily="34" charset="0"/>
                        </a:rPr>
                        <a:t>Annual Targets</a:t>
                      </a:r>
                      <a:endParaRPr lang="en-ZA" dirty="0"/>
                    </a:p>
                  </a:txBody>
                  <a:tcPr>
                    <a:lnB w="12700" cap="flat" cmpd="sng" algn="ctr">
                      <a:solidFill>
                        <a:schemeClr val="tx1"/>
                      </a:solidFill>
                      <a:prstDash val="solid"/>
                      <a:round/>
                      <a:headEnd type="none" w="med" len="med"/>
                      <a:tailEnd type="none" w="med" len="med"/>
                    </a:lnB>
                  </a:tcPr>
                </a:tc>
                <a:tc hMerge="1">
                  <a:txBody>
                    <a:bodyPr/>
                    <a:lstStyle/>
                    <a:p>
                      <a:endParaRPr lang="en-ZA"/>
                    </a:p>
                  </a:txBody>
                  <a:tcPr/>
                </a:tc>
                <a:tc hMerge="1">
                  <a:txBody>
                    <a:bodyPr/>
                    <a:lstStyle/>
                    <a:p>
                      <a:endParaRPr lang="en-ZA"/>
                    </a:p>
                  </a:txBody>
                  <a:tcPr/>
                </a:tc>
                <a:tc hMerge="1">
                  <a:txBody>
                    <a:bodyPr/>
                    <a:lstStyle/>
                    <a:p>
                      <a:endParaRPr lang="en-ZA"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4203377023"/>
                  </a:ext>
                </a:extLst>
              </a:tr>
              <a:tr h="431394">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nSpc>
                          <a:spcPct val="150000"/>
                        </a:lnSpc>
                      </a:pPr>
                      <a:r>
                        <a:rPr lang="en-ZA" sz="1200" b="1" dirty="0">
                          <a:solidFill>
                            <a:srgbClr val="000000"/>
                          </a:solidFill>
                          <a:effectLst/>
                          <a:latin typeface="Arial" panose="020B0604020202020204" pitchFamily="34" charset="0"/>
                          <a:ea typeface="Century Gothic" panose="020B0502020202020204" pitchFamily="34" charset="0"/>
                        </a:rPr>
                        <a:t>Estimated Performance</a:t>
                      </a:r>
                      <a:endParaRPr lang="en-ZA" sz="12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nSpc>
                          <a:spcPct val="150000"/>
                        </a:lnSpc>
                      </a:pPr>
                      <a:r>
                        <a:rPr lang="en-ZA" sz="1200" b="1" dirty="0">
                          <a:solidFill>
                            <a:srgbClr val="000000"/>
                          </a:solidFill>
                          <a:effectLst/>
                          <a:latin typeface="Arial" panose="020B0604020202020204" pitchFamily="34" charset="0"/>
                          <a:ea typeface="Century Gothic" panose="020B0502020202020204" pitchFamily="34" charset="0"/>
                        </a:rPr>
                        <a:t>MTEF Period</a:t>
                      </a:r>
                      <a:endParaRPr lang="en-ZA" sz="1200" dirty="0"/>
                    </a:p>
                  </a:txBody>
                  <a:tcPr>
                    <a:lnB w="12700" cap="flat" cmpd="sng" algn="ctr">
                      <a:solidFill>
                        <a:schemeClr val="tx1"/>
                      </a:solidFill>
                      <a:prstDash val="solid"/>
                      <a:round/>
                      <a:headEnd type="none" w="med" len="med"/>
                      <a:tailEnd type="none" w="med" len="med"/>
                    </a:lnB>
                  </a:tcPr>
                </a:tc>
                <a:tc hMerge="1">
                  <a:txBody>
                    <a:bodyPr/>
                    <a:lstStyle/>
                    <a:p>
                      <a:endParaRPr lang="en-ZA"/>
                    </a:p>
                  </a:txBody>
                  <a:tcPr/>
                </a:tc>
                <a:tc hMerge="1">
                  <a:txBody>
                    <a:bodyPr/>
                    <a:lstStyle/>
                    <a:p>
                      <a:endParaRPr lang="en-ZA" sz="12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991310991"/>
                  </a:ext>
                </a:extLst>
              </a:tr>
              <a:tr h="258837">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nSpc>
                          <a:spcPct val="150000"/>
                        </a:lnSpc>
                      </a:pPr>
                      <a:r>
                        <a:rPr lang="en-ZA" sz="1200" b="1" dirty="0">
                          <a:solidFill>
                            <a:srgbClr val="000000"/>
                          </a:solidFill>
                          <a:effectLst/>
                          <a:latin typeface="Arial" panose="020B0604020202020204" pitchFamily="34" charset="0"/>
                          <a:ea typeface="Century Gothic" panose="020B0502020202020204" pitchFamily="34" charset="0"/>
                        </a:rPr>
                        <a:t>2019/20</a:t>
                      </a:r>
                      <a:endParaRPr lang="en-ZA" sz="1200" b="1" kern="1200" dirty="0">
                        <a:solidFill>
                          <a:srgbClr val="000000"/>
                        </a:solidFill>
                        <a:effectLst/>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350" indent="-6350" algn="ctr">
                        <a:lnSpc>
                          <a:spcPct val="150000"/>
                        </a:lnSpc>
                        <a:spcAft>
                          <a:spcPts val="20"/>
                        </a:spcAft>
                      </a:pPr>
                      <a:r>
                        <a:rPr lang="en-ZA" sz="1200" b="1"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2020/21</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6350" indent="-6350" algn="ctr">
                        <a:lnSpc>
                          <a:spcPct val="150000"/>
                        </a:lnSpc>
                        <a:spcAft>
                          <a:spcPts val="20"/>
                        </a:spcAft>
                      </a:pPr>
                      <a:r>
                        <a:rPr lang="en-ZA" sz="1200" b="1"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2021/22</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6350" indent="-6350" algn="ctr">
                        <a:lnSpc>
                          <a:spcPct val="150000"/>
                        </a:lnSpc>
                        <a:spcAft>
                          <a:spcPts val="20"/>
                        </a:spcAft>
                      </a:pPr>
                      <a:r>
                        <a:rPr lang="en-ZA" sz="1200" b="1"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2022/23</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ctr"/>
                </a:tc>
                <a:tc>
                  <a:txBody>
                    <a:bodyPr/>
                    <a:lstStyle/>
                    <a:p>
                      <a:pPr marL="6350" indent="-6350" algn="ctr">
                        <a:lnSpc>
                          <a:spcPct val="150000"/>
                        </a:lnSpc>
                        <a:spcAft>
                          <a:spcPts val="20"/>
                        </a:spcAft>
                      </a:pPr>
                      <a:r>
                        <a:rPr lang="en-ZA" sz="1200" b="1"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2023/24</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1528015815"/>
                  </a:ext>
                </a:extLst>
              </a:tr>
              <a:tr h="305152">
                <a:tc gridSpan="8">
                  <a:txBody>
                    <a:bodyPr/>
                    <a:lstStyle/>
                    <a:p>
                      <a:pPr>
                        <a:lnSpc>
                          <a:spcPct val="150000"/>
                        </a:lnSpc>
                      </a:pPr>
                      <a:r>
                        <a:rPr lang="en-ZA" sz="1200" b="1" dirty="0">
                          <a:solidFill>
                            <a:srgbClr val="000000"/>
                          </a:solidFill>
                          <a:effectLst/>
                          <a:latin typeface="Arial" panose="020B0604020202020204" pitchFamily="34" charset="0"/>
                          <a:ea typeface="Century Gothic" panose="020B0502020202020204" pitchFamily="34" charset="0"/>
                        </a:rPr>
                        <a:t>Fighting Corruption, Promoting Integrity and Compliance to Legislation</a:t>
                      </a:r>
                      <a:endParaRPr lang="en-ZA" sz="1200" dirty="0"/>
                    </a:p>
                  </a:txBody>
                  <a:tcPr/>
                </a:tc>
                <a:tc hMerge="1">
                  <a:txBody>
                    <a:bodyPr/>
                    <a:lstStyle/>
                    <a:p>
                      <a:endParaRPr lang="en-ZA"/>
                    </a:p>
                  </a:txBody>
                  <a:tcPr/>
                </a:tc>
                <a:tc hMerge="1">
                  <a:txBody>
                    <a:bodyPr/>
                    <a:lstStyle/>
                    <a:p>
                      <a:endParaRPr lang="en-ZA"/>
                    </a:p>
                  </a:txBody>
                  <a:tcPr/>
                </a:tc>
                <a:tc hMerge="1">
                  <a:txBody>
                    <a:bodyPr/>
                    <a:lstStyle/>
                    <a:p>
                      <a:endParaRPr lang="en-ZA"/>
                    </a:p>
                  </a:txBody>
                  <a:tcPr>
                    <a:lnT w="12700" cap="flat" cmpd="sng" algn="ctr">
                      <a:solidFill>
                        <a:schemeClr val="tx1"/>
                      </a:solidFill>
                      <a:prstDash val="solid"/>
                      <a:round/>
                      <a:headEnd type="none" w="med" len="med"/>
                      <a:tailEnd type="none" w="med" len="med"/>
                    </a:lnT>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dirty="0"/>
                    </a:p>
                  </a:txBody>
                  <a:tcPr/>
                </a:tc>
                <a:extLst>
                  <a:ext uri="{0D108BD9-81ED-4DB2-BD59-A6C34878D82A}">
                    <a16:rowId xmlns:a16="http://schemas.microsoft.com/office/drawing/2014/main" xmlns="" val="29729612"/>
                  </a:ext>
                </a:extLst>
              </a:tr>
              <a:tr h="1430641">
                <a:tc rowSpan="2">
                  <a:txBody>
                    <a:bodyPr/>
                    <a:lstStyle/>
                    <a:p>
                      <a:pPr>
                        <a:lnSpc>
                          <a:spcPct val="150000"/>
                        </a:lnSpc>
                      </a:pPr>
                      <a:r>
                        <a:rPr lang="en-ZA" sz="1200" b="1" dirty="0">
                          <a:effectLst/>
                          <a:latin typeface="Arial" panose="020B0604020202020204" pitchFamily="34" charset="0"/>
                          <a:ea typeface="Century Gothic" panose="020B0502020202020204" pitchFamily="34" charset="0"/>
                        </a:rPr>
                        <a:t>Improved governance and strengthened control environment</a:t>
                      </a:r>
                      <a:endParaRPr lang="en-ZA" sz="1200" dirty="0"/>
                    </a:p>
                  </a:txBody>
                  <a:tcPr/>
                </a:tc>
                <a:tc>
                  <a:txBody>
                    <a:bodyPr/>
                    <a:lstStyle/>
                    <a:p>
                      <a:pPr marL="6350" indent="-6350" algn="l">
                        <a:lnSpc>
                          <a:spcPct val="150000"/>
                        </a:lnSpc>
                        <a:spcAft>
                          <a:spcPts val="20"/>
                        </a:spcAft>
                      </a:pPr>
                      <a:r>
                        <a:rPr lang="en-ZA" sz="1200"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DLCA performance plan 2020/21</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6350" indent="-6350" algn="l">
                        <a:lnSpc>
                          <a:spcPct val="150000"/>
                        </a:lnSpc>
                        <a:spcAft>
                          <a:spcPts val="20"/>
                        </a:spcAft>
                      </a:pPr>
                      <a:r>
                        <a:rPr lang="en-ZA" sz="1200"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Annual performance plan approved by executive authority </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6350" indent="-6350" algn="l">
                        <a:lnSpc>
                          <a:spcPct val="150000"/>
                        </a:lnSpc>
                        <a:spcAft>
                          <a:spcPts val="20"/>
                        </a:spcAft>
                      </a:pPr>
                      <a:r>
                        <a:rPr lang="en-ZA" sz="1200">
                          <a:solidFill>
                            <a:srgbClr val="000000"/>
                          </a:solidFill>
                          <a:effectLst/>
                          <a:latin typeface="Arial" panose="020B0604020202020204" pitchFamily="34" charset="0"/>
                          <a:ea typeface="Century Gothic" panose="020B0502020202020204" pitchFamily="34" charset="0"/>
                          <a:cs typeface="Arial" panose="020B0604020202020204" pitchFamily="34" charset="0"/>
                        </a:rPr>
                        <a:t>Approved 2020/21 annual performance plan</a:t>
                      </a:r>
                      <a:endPar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6350" indent="-6350" algn="just">
                        <a:lnSpc>
                          <a:spcPct val="150000"/>
                        </a:lnSpc>
                        <a:spcAft>
                          <a:spcPts val="20"/>
                        </a:spcAft>
                      </a:pPr>
                      <a:r>
                        <a:rPr lang="en-ZA" sz="1200"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Approved 2021/22 annual performance plan </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p>
                      <a:pPr marL="6350" indent="-6350" algn="just">
                        <a:lnSpc>
                          <a:spcPct val="150000"/>
                        </a:lnSpc>
                        <a:spcAft>
                          <a:spcPts val="20"/>
                        </a:spcAft>
                      </a:pPr>
                      <a:r>
                        <a:rPr lang="en-ZA" sz="1200"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 </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6350" indent="-6350" algn="just">
                        <a:lnSpc>
                          <a:spcPct val="150000"/>
                        </a:lnSpc>
                        <a:spcAft>
                          <a:spcPts val="20"/>
                        </a:spcAft>
                      </a:pPr>
                      <a:r>
                        <a:rPr lang="en-ZA" sz="1200">
                          <a:solidFill>
                            <a:srgbClr val="000000"/>
                          </a:solidFill>
                          <a:effectLst/>
                          <a:latin typeface="Arial" panose="020B0604020202020204" pitchFamily="34" charset="0"/>
                          <a:ea typeface="Century Gothic" panose="020B0502020202020204" pitchFamily="34" charset="0"/>
                          <a:cs typeface="Arial" panose="020B0604020202020204" pitchFamily="34" charset="0"/>
                        </a:rPr>
                        <a:t>Approved 2022/23 annual performance plan </a:t>
                      </a:r>
                      <a:endPar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p>
                      <a:pPr marL="6350" indent="-6350" algn="just">
                        <a:lnSpc>
                          <a:spcPct val="150000"/>
                        </a:lnSpc>
                        <a:spcAft>
                          <a:spcPts val="20"/>
                        </a:spcAft>
                      </a:pPr>
                      <a:r>
                        <a:rPr lang="en-ZA" sz="1200">
                          <a:solidFill>
                            <a:srgbClr val="000000"/>
                          </a:solidFill>
                          <a:effectLst/>
                          <a:latin typeface="Arial" panose="020B0604020202020204" pitchFamily="34" charset="0"/>
                          <a:ea typeface="Century Gothic" panose="020B0502020202020204" pitchFamily="34" charset="0"/>
                          <a:cs typeface="Arial" panose="020B0604020202020204" pitchFamily="34" charset="0"/>
                        </a:rPr>
                        <a:t> </a:t>
                      </a:r>
                      <a:endPar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6350" indent="-6350" algn="just">
                        <a:lnSpc>
                          <a:spcPct val="150000"/>
                        </a:lnSpc>
                        <a:spcAft>
                          <a:spcPts val="20"/>
                        </a:spcAft>
                      </a:pPr>
                      <a:r>
                        <a:rPr lang="en-ZA" sz="1200">
                          <a:solidFill>
                            <a:srgbClr val="000000"/>
                          </a:solidFill>
                          <a:effectLst/>
                          <a:latin typeface="Arial" panose="020B0604020202020204" pitchFamily="34" charset="0"/>
                          <a:ea typeface="Century Gothic" panose="020B0502020202020204" pitchFamily="34" charset="0"/>
                          <a:cs typeface="Arial" panose="020B0604020202020204" pitchFamily="34" charset="0"/>
                        </a:rPr>
                        <a:t>Approved 2023/24 annual performance plan </a:t>
                      </a:r>
                      <a:endPar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p>
                      <a:pPr marL="6350" indent="-6350" algn="just">
                        <a:lnSpc>
                          <a:spcPct val="150000"/>
                        </a:lnSpc>
                        <a:spcAft>
                          <a:spcPts val="20"/>
                        </a:spcAft>
                      </a:pPr>
                      <a:r>
                        <a:rPr lang="en-ZA" sz="1200">
                          <a:solidFill>
                            <a:srgbClr val="000000"/>
                          </a:solidFill>
                          <a:effectLst/>
                          <a:latin typeface="Arial" panose="020B0604020202020204" pitchFamily="34" charset="0"/>
                          <a:ea typeface="Century Gothic" panose="020B0502020202020204" pitchFamily="34" charset="0"/>
                          <a:cs typeface="Arial" panose="020B0604020202020204" pitchFamily="34" charset="0"/>
                        </a:rPr>
                        <a:t> </a:t>
                      </a:r>
                      <a:endPar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6350" indent="-6350" algn="just">
                        <a:lnSpc>
                          <a:spcPct val="150000"/>
                        </a:lnSpc>
                        <a:spcAft>
                          <a:spcPts val="20"/>
                        </a:spcAft>
                      </a:pPr>
                      <a:r>
                        <a:rPr lang="en-ZA" sz="1200">
                          <a:solidFill>
                            <a:srgbClr val="000000"/>
                          </a:solidFill>
                          <a:effectLst/>
                          <a:latin typeface="Arial" panose="020B0604020202020204" pitchFamily="34" charset="0"/>
                          <a:ea typeface="Century Gothic" panose="020B0502020202020204" pitchFamily="34" charset="0"/>
                          <a:cs typeface="Arial" panose="020B0604020202020204" pitchFamily="34" charset="0"/>
                        </a:rPr>
                        <a:t>Approved 2024/25 annual performance plan </a:t>
                      </a:r>
                      <a:endPar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p>
                      <a:pPr marL="6350" indent="-6350" algn="just">
                        <a:lnSpc>
                          <a:spcPct val="150000"/>
                        </a:lnSpc>
                        <a:spcAft>
                          <a:spcPts val="20"/>
                        </a:spcAft>
                      </a:pPr>
                      <a:r>
                        <a:rPr lang="en-ZA" sz="1200">
                          <a:solidFill>
                            <a:srgbClr val="FF0000"/>
                          </a:solidFill>
                          <a:effectLst/>
                          <a:latin typeface="Arial" panose="020B0604020202020204" pitchFamily="34" charset="0"/>
                          <a:ea typeface="Century Gothic" panose="020B0502020202020204" pitchFamily="34" charset="0"/>
                          <a:cs typeface="Arial" panose="020B0604020202020204" pitchFamily="34" charset="0"/>
                        </a:rPr>
                        <a:t> </a:t>
                      </a:r>
                      <a:endPar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extLst>
                  <a:ext uri="{0D108BD9-81ED-4DB2-BD59-A6C34878D82A}">
                    <a16:rowId xmlns:a16="http://schemas.microsoft.com/office/drawing/2014/main" xmlns="" val="2378325148"/>
                  </a:ext>
                </a:extLst>
              </a:tr>
              <a:tr h="1521086">
                <a:tc vMerge="1">
                  <a:txBody>
                    <a:bodyPr/>
                    <a:lstStyle/>
                    <a:p>
                      <a:endParaRPr lang="en-ZA" sz="1200" dirty="0"/>
                    </a:p>
                  </a:txBody>
                  <a:tcPr/>
                </a:tc>
                <a:tc>
                  <a:txBody>
                    <a:bodyPr/>
                    <a:lstStyle/>
                    <a:p>
                      <a:pPr marL="6350" indent="-6350" algn="l">
                        <a:lnSpc>
                          <a:spcPct val="150000"/>
                        </a:lnSpc>
                        <a:spcAft>
                          <a:spcPts val="20"/>
                        </a:spcAft>
                      </a:pPr>
                      <a:r>
                        <a:rPr lang="en-ZA" sz="1200">
                          <a:solidFill>
                            <a:srgbClr val="000000"/>
                          </a:solidFill>
                          <a:effectLst/>
                          <a:latin typeface="Arial" panose="020B0604020202020204" pitchFamily="34" charset="0"/>
                          <a:ea typeface="Century Gothic" panose="020B0502020202020204" pitchFamily="34" charset="0"/>
                          <a:cs typeface="Arial" panose="020B0604020202020204" pitchFamily="34" charset="0"/>
                        </a:rPr>
                        <a:t>Maintenance of ISO 9001 accreditation conducted</a:t>
                      </a:r>
                      <a:endPar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6350" indent="-6350" algn="l">
                        <a:lnSpc>
                          <a:spcPct val="150000"/>
                        </a:lnSpc>
                        <a:spcAft>
                          <a:spcPts val="20"/>
                        </a:spcAft>
                      </a:pPr>
                      <a:r>
                        <a:rPr lang="en-ZA" sz="1200"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Surveillance audit conducted by SABS  </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6350" indent="-6350" algn="l">
                        <a:lnSpc>
                          <a:spcPct val="150000"/>
                        </a:lnSpc>
                        <a:spcAft>
                          <a:spcPts val="20"/>
                        </a:spcAft>
                      </a:pPr>
                      <a:r>
                        <a:rPr lang="en-ZA" sz="1200"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Annual audit of the compliance to ISO 9001 was conducted by the SABS</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6350" indent="-6350" algn="l">
                        <a:lnSpc>
                          <a:spcPct val="150000"/>
                        </a:lnSpc>
                        <a:spcAft>
                          <a:spcPts val="20"/>
                        </a:spcAft>
                      </a:pPr>
                      <a:r>
                        <a:rPr lang="en-ZA" sz="1200">
                          <a:solidFill>
                            <a:srgbClr val="000000"/>
                          </a:solidFill>
                          <a:effectLst/>
                          <a:latin typeface="Arial" panose="020B0604020202020204" pitchFamily="34" charset="0"/>
                          <a:ea typeface="Century Gothic" panose="020B0502020202020204" pitchFamily="34" charset="0"/>
                          <a:cs typeface="Arial" panose="020B0604020202020204" pitchFamily="34" charset="0"/>
                        </a:rPr>
                        <a:t>Annual audit of the compliance to ISO 9001</a:t>
                      </a:r>
                      <a:endPar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6350" indent="-6350" algn="l">
                        <a:lnSpc>
                          <a:spcPct val="150000"/>
                        </a:lnSpc>
                        <a:spcAft>
                          <a:spcPts val="20"/>
                        </a:spcAft>
                      </a:pPr>
                      <a:r>
                        <a:rPr lang="en-ZA" sz="1200">
                          <a:solidFill>
                            <a:srgbClr val="000000"/>
                          </a:solidFill>
                          <a:effectLst/>
                          <a:latin typeface="Arial" panose="020B0604020202020204" pitchFamily="34" charset="0"/>
                          <a:ea typeface="Century Gothic" panose="020B0502020202020204" pitchFamily="34" charset="0"/>
                          <a:cs typeface="Arial" panose="020B0604020202020204" pitchFamily="34" charset="0"/>
                        </a:rPr>
                        <a:t>Annual audit of the compliance to ISO 9001</a:t>
                      </a:r>
                      <a:endPar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6350" indent="-6350" algn="l">
                        <a:lnSpc>
                          <a:spcPct val="150000"/>
                        </a:lnSpc>
                        <a:spcAft>
                          <a:spcPts val="20"/>
                        </a:spcAft>
                      </a:pPr>
                      <a:r>
                        <a:rPr lang="en-ZA" sz="1200">
                          <a:solidFill>
                            <a:srgbClr val="000000"/>
                          </a:solidFill>
                          <a:effectLst/>
                          <a:latin typeface="Arial" panose="020B0604020202020204" pitchFamily="34" charset="0"/>
                          <a:ea typeface="Century Gothic" panose="020B0502020202020204" pitchFamily="34" charset="0"/>
                          <a:cs typeface="Arial" panose="020B0604020202020204" pitchFamily="34" charset="0"/>
                        </a:rPr>
                        <a:t>Annual audit of the compliance to ISO 9001</a:t>
                      </a:r>
                      <a:endPar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6350" indent="-6350" algn="l">
                        <a:lnSpc>
                          <a:spcPct val="150000"/>
                        </a:lnSpc>
                        <a:spcAft>
                          <a:spcPts val="20"/>
                        </a:spcAft>
                      </a:pPr>
                      <a:r>
                        <a:rPr lang="en-ZA" sz="1200"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Annual audit of the compliance to ISO 9001</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extLst>
                  <a:ext uri="{0D108BD9-81ED-4DB2-BD59-A6C34878D82A}">
                    <a16:rowId xmlns:a16="http://schemas.microsoft.com/office/drawing/2014/main" xmlns="" val="4025152015"/>
                  </a:ext>
                </a:extLst>
              </a:tr>
            </a:tbl>
          </a:graphicData>
        </a:graphic>
      </p:graphicFrame>
      <p:sp>
        <p:nvSpPr>
          <p:cNvPr id="9" name="Slide Number Placeholder 3"/>
          <p:cNvSpPr txBox="1">
            <a:spLocks/>
          </p:cNvSpPr>
          <p:nvPr/>
        </p:nvSpPr>
        <p:spPr bwMode="auto">
          <a:xfrm>
            <a:off x="7112793" y="6417212"/>
            <a:ext cx="1905000" cy="457200"/>
          </a:xfrm>
          <a:prstGeom prst="rect">
            <a:avLst/>
          </a:prstGeom>
          <a:noFill/>
          <a:ln>
            <a:noFill/>
          </a:ln>
          <a:effectLst/>
        </p:spPr>
        <p:txBody>
          <a:bodyPr vert="horz" wrap="square" lIns="91440" tIns="45720" rIns="91440" bIns="45720" numCol="1" anchor="t" anchorCtr="0" compatLnSpc="1">
            <a:prstTxWarp prst="textNoShape">
              <a:avLst/>
            </a:prstTxWarp>
          </a:bodyPr>
          <a:lstStyle>
            <a:defPPr>
              <a:defRPr lang="en-US"/>
            </a:defPPr>
            <a:lvl1pPr algn="r" rtl="0" eaLnBrk="1" fontAlgn="base" hangingPunct="1">
              <a:spcBef>
                <a:spcPct val="0"/>
              </a:spcBef>
              <a:spcAft>
                <a:spcPct val="0"/>
              </a:spcAft>
              <a:defRPr sz="1400" kern="1200">
                <a:solidFill>
                  <a:schemeClr val="tx1"/>
                </a:solidFill>
                <a:latin typeface="Arial" charset="0"/>
                <a:ea typeface="ＭＳ Ｐゴシック" pitchFamily="34" charset="-128"/>
                <a:cs typeface="+mn-cs"/>
              </a:defRPr>
            </a:lvl1pPr>
            <a:lvl2pPr marL="457200"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2pPr>
            <a:lvl3pPr marL="914400"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3pPr>
            <a:lvl4pPr marL="1371600"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4pPr>
            <a:lvl5pPr marL="1828800"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a:lstStyle>
          <a:p>
            <a:pPr>
              <a:defRPr/>
            </a:pPr>
            <a:fld id="{E41CC7C3-C5F4-4A64-A561-2FBF0EB3B565}" type="slidenum">
              <a:rPr lang="en-GB" altLang="en-US" smtClean="0">
                <a:solidFill>
                  <a:srgbClr val="000000"/>
                </a:solidFill>
              </a:rPr>
              <a:pPr>
                <a:defRPr/>
              </a:pPr>
              <a:t>25</a:t>
            </a:fld>
            <a:endParaRPr lang="en-GB" altLang="en-US" dirty="0">
              <a:solidFill>
                <a:srgbClr val="000000"/>
              </a:solidFill>
            </a:endParaRPr>
          </a:p>
        </p:txBody>
      </p:sp>
    </p:spTree>
    <p:extLst>
      <p:ext uri="{BB962C8B-B14F-4D97-AF65-F5344CB8AC3E}">
        <p14:creationId xmlns:p14="http://schemas.microsoft.com/office/powerpoint/2010/main" xmlns="" val="2378960195"/>
      </p:ext>
    </p:extLst>
  </p:cSld>
  <p:clrMapOvr>
    <a:masterClrMapping/>
  </p:clrMapOvr>
  <p:transition spd="med">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687A139-609D-4281-BC2A-E096B08550F9}"/>
              </a:ext>
            </a:extLst>
          </p:cNvPr>
          <p:cNvSpPr>
            <a:spLocks noGrp="1"/>
          </p:cNvSpPr>
          <p:nvPr>
            <p:ph type="title"/>
          </p:nvPr>
        </p:nvSpPr>
        <p:spPr>
          <a:xfrm>
            <a:off x="685800" y="152399"/>
            <a:ext cx="7772400" cy="1066801"/>
          </a:xfrm>
        </p:spPr>
        <p:txBody>
          <a:bodyPr/>
          <a:lstStyle/>
          <a:p>
            <a:r>
              <a:rPr lang="en-ZA" sz="1800" b="1" dirty="0">
                <a:solidFill>
                  <a:schemeClr val="tx1"/>
                </a:solidFill>
                <a:effectLst/>
                <a:latin typeface="Arial" panose="020B0604020202020204" pitchFamily="34" charset="0"/>
                <a:ea typeface="Century Gothic" panose="020B0502020202020204" pitchFamily="34" charset="0"/>
                <a:cs typeface="Century Gothic" panose="020B0502020202020204" pitchFamily="34" charset="0"/>
              </a:rPr>
              <a:t>Indicators, Annual and Quarterly Targets </a:t>
            </a:r>
            <a:r>
              <a:rPr lang="en-ZA" sz="1800" b="1" dirty="0">
                <a:solidFill>
                  <a:srgbClr val="984806"/>
                </a:solidFill>
                <a:effectLst/>
                <a:latin typeface="Arial" panose="020B0604020202020204" pitchFamily="34" charset="0"/>
                <a:ea typeface="Century Gothic" panose="020B0502020202020204" pitchFamily="34" charset="0"/>
                <a:cs typeface="Century Gothic" panose="020B0502020202020204" pitchFamily="34" charset="0"/>
              </a:rPr>
              <a:t/>
            </a:r>
            <a:br>
              <a:rPr lang="en-ZA" sz="1800" b="1" dirty="0">
                <a:solidFill>
                  <a:srgbClr val="984806"/>
                </a:solidFill>
                <a:effectLst/>
                <a:latin typeface="Arial" panose="020B0604020202020204" pitchFamily="34" charset="0"/>
                <a:ea typeface="Century Gothic" panose="020B0502020202020204" pitchFamily="34" charset="0"/>
                <a:cs typeface="Century Gothic" panose="020B0502020202020204" pitchFamily="34" charset="0"/>
              </a:rPr>
            </a:br>
            <a:endParaRPr lang="en-ZA" dirty="0"/>
          </a:p>
        </p:txBody>
      </p:sp>
      <p:graphicFrame>
        <p:nvGraphicFramePr>
          <p:cNvPr id="5" name="Table 5">
            <a:extLst>
              <a:ext uri="{FF2B5EF4-FFF2-40B4-BE49-F238E27FC236}">
                <a16:creationId xmlns:a16="http://schemas.microsoft.com/office/drawing/2014/main" xmlns="" id="{539F9D3D-1A2B-48D5-90A5-A5B08D5381AB}"/>
              </a:ext>
            </a:extLst>
          </p:cNvPr>
          <p:cNvGraphicFramePr>
            <a:graphicFrameLocks noGrp="1"/>
          </p:cNvGraphicFramePr>
          <p:nvPr>
            <p:ph idx="1"/>
            <p:extLst>
              <p:ext uri="{D42A27DB-BD31-4B8C-83A1-F6EECF244321}">
                <p14:modId xmlns:p14="http://schemas.microsoft.com/office/powerpoint/2010/main" xmlns="" val="411704826"/>
              </p:ext>
            </p:extLst>
          </p:nvPr>
        </p:nvGraphicFramePr>
        <p:xfrm>
          <a:off x="76200" y="579548"/>
          <a:ext cx="8991600" cy="6126052"/>
        </p:xfrm>
        <a:graphic>
          <a:graphicData uri="http://schemas.openxmlformats.org/drawingml/2006/table">
            <a:tbl>
              <a:tblPr firstRow="1" bandRow="1">
                <a:tableStyleId>{16D9F66E-5EB9-4882-86FB-DCBF35E3C3E4}</a:tableStyleId>
              </a:tblPr>
              <a:tblGrid>
                <a:gridCol w="1123950">
                  <a:extLst>
                    <a:ext uri="{9D8B030D-6E8A-4147-A177-3AD203B41FA5}">
                      <a16:colId xmlns:a16="http://schemas.microsoft.com/office/drawing/2014/main" xmlns="" val="3056306843"/>
                    </a:ext>
                  </a:extLst>
                </a:gridCol>
                <a:gridCol w="1423670">
                  <a:extLst>
                    <a:ext uri="{9D8B030D-6E8A-4147-A177-3AD203B41FA5}">
                      <a16:colId xmlns:a16="http://schemas.microsoft.com/office/drawing/2014/main" xmlns="" val="590901524"/>
                    </a:ext>
                  </a:extLst>
                </a:gridCol>
                <a:gridCol w="149860">
                  <a:extLst>
                    <a:ext uri="{9D8B030D-6E8A-4147-A177-3AD203B41FA5}">
                      <a16:colId xmlns:a16="http://schemas.microsoft.com/office/drawing/2014/main" xmlns="" val="1820252001"/>
                    </a:ext>
                  </a:extLst>
                </a:gridCol>
                <a:gridCol w="1498600">
                  <a:extLst>
                    <a:ext uri="{9D8B030D-6E8A-4147-A177-3AD203B41FA5}">
                      <a16:colId xmlns:a16="http://schemas.microsoft.com/office/drawing/2014/main" xmlns="" val="524871221"/>
                    </a:ext>
                  </a:extLst>
                </a:gridCol>
                <a:gridCol w="1573530">
                  <a:extLst>
                    <a:ext uri="{9D8B030D-6E8A-4147-A177-3AD203B41FA5}">
                      <a16:colId xmlns:a16="http://schemas.microsoft.com/office/drawing/2014/main" xmlns="" val="3681594095"/>
                    </a:ext>
                  </a:extLst>
                </a:gridCol>
                <a:gridCol w="1573530">
                  <a:extLst>
                    <a:ext uri="{9D8B030D-6E8A-4147-A177-3AD203B41FA5}">
                      <a16:colId xmlns:a16="http://schemas.microsoft.com/office/drawing/2014/main" xmlns="" val="1459149953"/>
                    </a:ext>
                  </a:extLst>
                </a:gridCol>
                <a:gridCol w="1648460">
                  <a:extLst>
                    <a:ext uri="{9D8B030D-6E8A-4147-A177-3AD203B41FA5}">
                      <a16:colId xmlns:a16="http://schemas.microsoft.com/office/drawing/2014/main" xmlns="" val="3299602151"/>
                    </a:ext>
                  </a:extLst>
                </a:gridCol>
              </a:tblGrid>
              <a:tr h="486605">
                <a:tc>
                  <a:txBody>
                    <a:bodyPr/>
                    <a:lstStyle/>
                    <a:p>
                      <a:pPr marL="6350" indent="-6350" algn="ctr">
                        <a:lnSpc>
                          <a:spcPct val="150000"/>
                        </a:lnSpc>
                        <a:spcAft>
                          <a:spcPts val="20"/>
                        </a:spcAft>
                      </a:pPr>
                      <a:r>
                        <a:rPr lang="en-ZA" sz="1200" b="1"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Output Indicator</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ctr"/>
                </a:tc>
                <a:tc gridSpan="2">
                  <a:txBody>
                    <a:bodyPr/>
                    <a:lstStyle/>
                    <a:p>
                      <a:pPr marL="6350" indent="-6350" algn="ctr">
                        <a:lnSpc>
                          <a:spcPct val="150000"/>
                        </a:lnSpc>
                        <a:spcAft>
                          <a:spcPts val="20"/>
                        </a:spcAft>
                      </a:pPr>
                      <a:r>
                        <a:rPr lang="en-ZA" sz="1200" b="1"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Annual Target</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ctr"/>
                </a:tc>
                <a:tc hMerge="1">
                  <a:txBody>
                    <a:bodyPr/>
                    <a:lstStyle/>
                    <a:p>
                      <a:pPr marL="6350" indent="-6350" algn="ctr">
                        <a:lnSpc>
                          <a:spcPct val="150000"/>
                        </a:lnSpc>
                        <a:spcAft>
                          <a:spcPts val="20"/>
                        </a:spcAft>
                      </a:pP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ctr"/>
                </a:tc>
                <a:tc>
                  <a:txBody>
                    <a:bodyPr/>
                    <a:lstStyle/>
                    <a:p>
                      <a:pPr marL="6350" indent="-6350" algn="ctr">
                        <a:lnSpc>
                          <a:spcPct val="150000"/>
                        </a:lnSpc>
                        <a:spcAft>
                          <a:spcPts val="20"/>
                        </a:spcAft>
                      </a:pPr>
                      <a:r>
                        <a:rPr lang="en-ZA" sz="1200" b="1"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Quarter 1</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ctr"/>
                </a:tc>
                <a:tc>
                  <a:txBody>
                    <a:bodyPr/>
                    <a:lstStyle/>
                    <a:p>
                      <a:pPr marL="6350" indent="-6350" algn="ctr">
                        <a:lnSpc>
                          <a:spcPct val="150000"/>
                        </a:lnSpc>
                        <a:spcAft>
                          <a:spcPts val="20"/>
                        </a:spcAft>
                      </a:pPr>
                      <a:r>
                        <a:rPr lang="en-ZA" sz="1200" b="1"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Quarter 2</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ctr"/>
                </a:tc>
                <a:tc>
                  <a:txBody>
                    <a:bodyPr/>
                    <a:lstStyle/>
                    <a:p>
                      <a:pPr marL="6350" indent="-6350" algn="ctr">
                        <a:lnSpc>
                          <a:spcPct val="150000"/>
                        </a:lnSpc>
                        <a:spcAft>
                          <a:spcPts val="20"/>
                        </a:spcAft>
                      </a:pPr>
                      <a:r>
                        <a:rPr lang="en-ZA" sz="1200" b="1"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Quarter 3</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ctr"/>
                </a:tc>
                <a:tc>
                  <a:txBody>
                    <a:bodyPr/>
                    <a:lstStyle/>
                    <a:p>
                      <a:pPr marL="6350" indent="-6350" algn="ctr">
                        <a:lnSpc>
                          <a:spcPct val="150000"/>
                        </a:lnSpc>
                        <a:spcAft>
                          <a:spcPts val="20"/>
                        </a:spcAft>
                      </a:pPr>
                      <a:r>
                        <a:rPr lang="en-ZA" sz="1200" b="1"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Quarter 4</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ctr"/>
                </a:tc>
                <a:extLst>
                  <a:ext uri="{0D108BD9-81ED-4DB2-BD59-A6C34878D82A}">
                    <a16:rowId xmlns:a16="http://schemas.microsoft.com/office/drawing/2014/main" xmlns="" val="214466974"/>
                  </a:ext>
                </a:extLst>
              </a:tr>
              <a:tr h="275395">
                <a:tc gridSpan="7">
                  <a:txBody>
                    <a:bodyPr/>
                    <a:lstStyle/>
                    <a:p>
                      <a:pPr marL="6350" indent="-6350" algn="l">
                        <a:lnSpc>
                          <a:spcPct val="150000"/>
                        </a:lnSpc>
                        <a:spcAft>
                          <a:spcPts val="20"/>
                        </a:spcAft>
                      </a:pPr>
                      <a:r>
                        <a:rPr lang="en-ZA" sz="1200" b="1" dirty="0">
                          <a:effectLst/>
                          <a:latin typeface="Arial" panose="020B0604020202020204" pitchFamily="34" charset="0"/>
                          <a:ea typeface="Century Gothic" panose="020B0502020202020204" pitchFamily="34" charset="0"/>
                        </a:rPr>
                        <a:t>Fighting Corruption and Promoting Integrity</a:t>
                      </a:r>
                      <a:endParaRPr lang="en-ZA" sz="1200" dirty="0">
                        <a:solidFill>
                          <a:srgbClr val="000000"/>
                        </a:solidFill>
                        <a:effectLst/>
                        <a:latin typeface="Arial" panose="020B0604020202020204" pitchFamily="34" charset="0"/>
                      </a:endParaRPr>
                    </a:p>
                  </a:txBody>
                  <a:tcPr marL="68580" marR="68580" marT="0" marB="0"/>
                </a:tc>
                <a:tc hMerge="1">
                  <a:txBody>
                    <a:bodyPr/>
                    <a:lstStyle/>
                    <a:p>
                      <a:pPr marL="6350" indent="-6350" algn="l">
                        <a:lnSpc>
                          <a:spcPct val="150000"/>
                        </a:lnSpc>
                        <a:spcAft>
                          <a:spcPts val="20"/>
                        </a:spcAft>
                      </a:pPr>
                      <a:r>
                        <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rPr>
                        <a:t>Unqualified audit opinion (Previous Financial Year)</a:t>
                      </a:r>
                    </a:p>
                  </a:txBody>
                  <a:tcPr marL="68580" marR="68580" marT="0" marB="0"/>
                </a:tc>
                <a:tc hMerge="1">
                  <a:txBody>
                    <a:bodyPr/>
                    <a:lstStyle/>
                    <a:p>
                      <a:endParaRPr lang="en-ZA"/>
                    </a:p>
                  </a:txBody>
                  <a:tcPr/>
                </a:tc>
                <a:tc hMerge="1">
                  <a:txBody>
                    <a:bodyPr/>
                    <a:lstStyle/>
                    <a:p>
                      <a:pPr marL="342900" lvl="0" indent="-342900" algn="l">
                        <a:lnSpc>
                          <a:spcPct val="150000"/>
                        </a:lnSpc>
                        <a:buFont typeface="+mj-lt"/>
                        <a:buAutoNum type="arabicPeriod"/>
                      </a:pPr>
                      <a:r>
                        <a:rPr lang="en-ZA" sz="1200">
                          <a:solidFill>
                            <a:srgbClr val="000000"/>
                          </a:solidFill>
                          <a:effectLst/>
                          <a:latin typeface="Arial" panose="020B0604020202020204" pitchFamily="34" charset="0"/>
                          <a:ea typeface="Century Gothic" panose="020B0502020202020204" pitchFamily="34" charset="0"/>
                          <a:cs typeface="Arial" panose="020B0604020202020204" pitchFamily="34" charset="0"/>
                        </a:rPr>
                        <a:t>Monitor and evaluate implementation of action plans </a:t>
                      </a:r>
                      <a:endPar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p>
                      <a:pPr marL="342900" lvl="0" indent="-342900" algn="l">
                        <a:lnSpc>
                          <a:spcPct val="150000"/>
                        </a:lnSpc>
                        <a:buFont typeface="+mj-lt"/>
                        <a:buAutoNum type="arabicPeriod"/>
                      </a:pPr>
                      <a:r>
                        <a:rPr lang="en-ZA" sz="1200">
                          <a:solidFill>
                            <a:srgbClr val="000000"/>
                          </a:solidFill>
                          <a:effectLst/>
                          <a:latin typeface="Arial" panose="020B0604020202020204" pitchFamily="34" charset="0"/>
                          <a:ea typeface="Century Gothic" panose="020B0502020202020204" pitchFamily="34" charset="0"/>
                          <a:cs typeface="Arial" panose="020B0604020202020204" pitchFamily="34" charset="0"/>
                        </a:rPr>
                        <a:t>Prepare and review accurate management accounts </a:t>
                      </a:r>
                      <a:endPar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hMerge="1">
                  <a:txBody>
                    <a:bodyPr/>
                    <a:lstStyle/>
                    <a:p>
                      <a:pPr marL="342900" lvl="0" indent="-342900" algn="l">
                        <a:lnSpc>
                          <a:spcPct val="150000"/>
                        </a:lnSpc>
                        <a:buFont typeface="+mj-lt"/>
                        <a:buAutoNum type="arabicPeriod"/>
                      </a:pPr>
                      <a:r>
                        <a:rPr lang="en-ZA" sz="1200">
                          <a:solidFill>
                            <a:srgbClr val="000000"/>
                          </a:solidFill>
                          <a:effectLst/>
                          <a:latin typeface="Arial" panose="020B0604020202020204" pitchFamily="34" charset="0"/>
                          <a:ea typeface="Century Gothic" panose="020B0502020202020204" pitchFamily="34" charset="0"/>
                          <a:cs typeface="Arial" panose="020B0604020202020204" pitchFamily="34" charset="0"/>
                        </a:rPr>
                        <a:t>Monitor and evaluate implementation of action plans </a:t>
                      </a:r>
                      <a:endPar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p>
                      <a:pPr marL="342900" lvl="0" indent="-342900" algn="l">
                        <a:lnSpc>
                          <a:spcPct val="150000"/>
                        </a:lnSpc>
                        <a:buFont typeface="+mj-lt"/>
                        <a:buAutoNum type="arabicPeriod"/>
                      </a:pPr>
                      <a:r>
                        <a:rPr lang="en-ZA" sz="1200">
                          <a:solidFill>
                            <a:srgbClr val="000000"/>
                          </a:solidFill>
                          <a:effectLst/>
                          <a:latin typeface="Arial" panose="020B0604020202020204" pitchFamily="34" charset="0"/>
                          <a:ea typeface="Century Gothic" panose="020B0502020202020204" pitchFamily="34" charset="0"/>
                          <a:cs typeface="Arial" panose="020B0604020202020204" pitchFamily="34" charset="0"/>
                        </a:rPr>
                        <a:t>Prepare and review accurate management accounts </a:t>
                      </a:r>
                      <a:endPar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hMerge="1">
                  <a:txBody>
                    <a:bodyPr/>
                    <a:lstStyle/>
                    <a:p>
                      <a:pPr marL="342900" lvl="0" indent="-342900" algn="l">
                        <a:lnSpc>
                          <a:spcPct val="150000"/>
                        </a:lnSpc>
                        <a:buFont typeface="+mj-lt"/>
                        <a:buAutoNum type="arabicPeriod"/>
                      </a:pPr>
                      <a:r>
                        <a:rPr lang="en-ZA" sz="1200">
                          <a:solidFill>
                            <a:srgbClr val="000000"/>
                          </a:solidFill>
                          <a:effectLst/>
                          <a:latin typeface="Arial" panose="020B0604020202020204" pitchFamily="34" charset="0"/>
                          <a:ea typeface="Century Gothic" panose="020B0502020202020204" pitchFamily="34" charset="0"/>
                          <a:cs typeface="Arial" panose="020B0604020202020204" pitchFamily="34" charset="0"/>
                        </a:rPr>
                        <a:t>Monitor and evaluate implementation of action plans </a:t>
                      </a:r>
                      <a:endPar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p>
                      <a:pPr marL="342900" lvl="0" indent="-342900" algn="l">
                        <a:lnSpc>
                          <a:spcPct val="150000"/>
                        </a:lnSpc>
                        <a:buFont typeface="+mj-lt"/>
                        <a:buAutoNum type="arabicPeriod"/>
                      </a:pPr>
                      <a:r>
                        <a:rPr lang="en-ZA" sz="1200">
                          <a:solidFill>
                            <a:srgbClr val="000000"/>
                          </a:solidFill>
                          <a:effectLst/>
                          <a:latin typeface="Arial" panose="020B0604020202020204" pitchFamily="34" charset="0"/>
                          <a:ea typeface="Century Gothic" panose="020B0502020202020204" pitchFamily="34" charset="0"/>
                          <a:cs typeface="Arial" panose="020B0604020202020204" pitchFamily="34" charset="0"/>
                        </a:rPr>
                        <a:t>Prepare and review accurate management accounts </a:t>
                      </a:r>
                      <a:endPar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hMerge="1">
                  <a:txBody>
                    <a:bodyPr/>
                    <a:lstStyle/>
                    <a:p>
                      <a:pPr marL="342900" lvl="0" indent="-342900" algn="l">
                        <a:lnSpc>
                          <a:spcPct val="150000"/>
                        </a:lnSpc>
                        <a:buFont typeface="+mj-lt"/>
                        <a:buAutoNum type="arabicPeriod"/>
                      </a:pPr>
                      <a:r>
                        <a:rPr lang="en-ZA" sz="1200"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Monitor and evaluate implementation of action plans</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p>
                      <a:pPr marL="342900" lvl="0" indent="-342900" algn="l">
                        <a:lnSpc>
                          <a:spcPct val="150000"/>
                        </a:lnSpc>
                        <a:spcAft>
                          <a:spcPts val="20"/>
                        </a:spcAft>
                        <a:buFont typeface="+mj-lt"/>
                        <a:buAutoNum type="arabicPeriod"/>
                      </a:pPr>
                      <a:r>
                        <a:rPr lang="en-ZA" sz="1200"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Prepare and review accurate management accounts </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extLst>
                  <a:ext uri="{0D108BD9-81ED-4DB2-BD59-A6C34878D82A}">
                    <a16:rowId xmlns:a16="http://schemas.microsoft.com/office/drawing/2014/main" xmlns="" val="276901961"/>
                  </a:ext>
                </a:extLst>
              </a:tr>
              <a:tr h="1162769">
                <a:tc>
                  <a:txBody>
                    <a:bodyPr/>
                    <a:lstStyle/>
                    <a:p>
                      <a:pPr marL="6350" indent="-6350" algn="l">
                        <a:lnSpc>
                          <a:spcPct val="150000"/>
                        </a:lnSpc>
                        <a:spcAft>
                          <a:spcPts val="20"/>
                        </a:spcAft>
                      </a:pPr>
                      <a:r>
                        <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rPr>
                        <a:t>Unqualified audit opinion</a:t>
                      </a:r>
                    </a:p>
                  </a:txBody>
                  <a:tcPr marL="68580" marR="68580" marT="0" marB="0"/>
                </a:tc>
                <a:tc>
                  <a:txBody>
                    <a:bodyPr/>
                    <a:lstStyle/>
                    <a:p>
                      <a:pPr marL="6350" indent="-6350" algn="l">
                        <a:lnSpc>
                          <a:spcPct val="150000"/>
                        </a:lnSpc>
                        <a:spcAft>
                          <a:spcPts val="20"/>
                        </a:spcAft>
                      </a:pPr>
                      <a:r>
                        <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rPr>
                        <a:t>Unqualified audit opinion (Previous Financial Year)</a:t>
                      </a:r>
                    </a:p>
                  </a:txBody>
                  <a:tcPr marL="68580" marR="68580" marT="0" marB="0"/>
                </a:tc>
                <a:tc gridSpan="2">
                  <a:txBody>
                    <a:bodyPr/>
                    <a:lstStyle/>
                    <a:p>
                      <a:pPr marL="342900" lvl="0" indent="-342900" algn="l">
                        <a:lnSpc>
                          <a:spcPct val="150000"/>
                        </a:lnSpc>
                        <a:buFont typeface="+mj-lt"/>
                        <a:buAutoNum type="arabicPeriod"/>
                      </a:pPr>
                      <a:r>
                        <a:rPr lang="en-ZA" sz="1200"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Monitor and evaluate implementation of action plans </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p>
                      <a:pPr marL="342900" lvl="0" indent="-342900" algn="l">
                        <a:lnSpc>
                          <a:spcPct val="150000"/>
                        </a:lnSpc>
                        <a:buFont typeface="+mj-lt"/>
                        <a:buAutoNum type="arabicPeriod"/>
                      </a:pPr>
                      <a:r>
                        <a:rPr lang="en-ZA" sz="1200"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Prepare and review accurate management accounts </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hMerge="1">
                  <a:txBody>
                    <a:bodyPr/>
                    <a:lstStyle/>
                    <a:p>
                      <a:pPr marL="342900" lvl="0" indent="-342900" algn="l">
                        <a:lnSpc>
                          <a:spcPct val="150000"/>
                        </a:lnSpc>
                        <a:buFont typeface="+mj-lt"/>
                        <a:buAutoNum type="arabicPeriod"/>
                      </a:pPr>
                      <a:r>
                        <a:rPr lang="en-ZA" sz="1200"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Monitor and evaluate implementation of action plans </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p>
                      <a:pPr marL="342900" lvl="0" indent="-342900" algn="l">
                        <a:lnSpc>
                          <a:spcPct val="150000"/>
                        </a:lnSpc>
                        <a:buFont typeface="+mj-lt"/>
                        <a:buAutoNum type="arabicPeriod"/>
                      </a:pPr>
                      <a:r>
                        <a:rPr lang="en-ZA" sz="1200"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Prepare and review accurate management accounts </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342900" lvl="0" indent="-342900" algn="l">
                        <a:lnSpc>
                          <a:spcPct val="150000"/>
                        </a:lnSpc>
                        <a:buFont typeface="+mj-lt"/>
                        <a:buAutoNum type="arabicPeriod"/>
                      </a:pPr>
                      <a:r>
                        <a:rPr lang="en-ZA" sz="1200"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Monitor and evaluate implementation of action plans </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p>
                      <a:pPr marL="342900" lvl="0" indent="-342900" algn="l">
                        <a:lnSpc>
                          <a:spcPct val="150000"/>
                        </a:lnSpc>
                        <a:buFont typeface="+mj-lt"/>
                        <a:buAutoNum type="arabicPeriod"/>
                      </a:pPr>
                      <a:r>
                        <a:rPr lang="en-ZA" sz="1200"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Prepare and review accurate management accounts </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342900" lvl="0" indent="-342900" algn="l">
                        <a:lnSpc>
                          <a:spcPct val="150000"/>
                        </a:lnSpc>
                        <a:buFont typeface="+mj-lt"/>
                        <a:buAutoNum type="arabicPeriod"/>
                      </a:pPr>
                      <a:r>
                        <a:rPr lang="en-ZA" sz="1200"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Monitor and evaluate implementation of action plans </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p>
                      <a:pPr marL="342900" lvl="0" indent="-342900" algn="l">
                        <a:lnSpc>
                          <a:spcPct val="150000"/>
                        </a:lnSpc>
                        <a:buFont typeface="+mj-lt"/>
                        <a:buAutoNum type="arabicPeriod"/>
                      </a:pPr>
                      <a:r>
                        <a:rPr lang="en-ZA" sz="1200"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Prepare and review accurate management accounts </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342900" lvl="0" indent="-342900" algn="l">
                        <a:lnSpc>
                          <a:spcPct val="150000"/>
                        </a:lnSpc>
                        <a:buFont typeface="+mj-lt"/>
                        <a:buAutoNum type="arabicPeriod"/>
                      </a:pPr>
                      <a:r>
                        <a:rPr lang="en-ZA" sz="1200"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Monitor and evaluate implementation of action plans</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p>
                      <a:pPr marL="342900" lvl="0" indent="-342900" algn="l">
                        <a:lnSpc>
                          <a:spcPct val="150000"/>
                        </a:lnSpc>
                        <a:spcAft>
                          <a:spcPts val="20"/>
                        </a:spcAft>
                        <a:buFont typeface="+mj-lt"/>
                        <a:buAutoNum type="arabicPeriod"/>
                      </a:pPr>
                      <a:r>
                        <a:rPr lang="en-ZA" sz="1200"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Prepare and review accurate management accounts </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extLst>
                  <a:ext uri="{0D108BD9-81ED-4DB2-BD59-A6C34878D82A}">
                    <a16:rowId xmlns:a16="http://schemas.microsoft.com/office/drawing/2014/main" xmlns="" val="636818440"/>
                  </a:ext>
                </a:extLst>
              </a:tr>
              <a:tr h="364257">
                <a:tc gridSpan="7">
                  <a:txBody>
                    <a:bodyPr/>
                    <a:lstStyle/>
                    <a:p>
                      <a:pPr marL="6350" indent="-6350" algn="l">
                        <a:lnSpc>
                          <a:spcPct val="150000"/>
                        </a:lnSpc>
                        <a:spcAft>
                          <a:spcPts val="20"/>
                        </a:spcAft>
                      </a:pPr>
                      <a:r>
                        <a:rPr lang="en-ZA" sz="1200" b="1" dirty="0">
                          <a:effectLst/>
                          <a:latin typeface="Arial" panose="020B0604020202020204" pitchFamily="34" charset="0"/>
                          <a:ea typeface="Century Gothic" panose="020B0502020202020204" pitchFamily="34" charset="0"/>
                        </a:rPr>
                        <a:t>Compliance to Legislation</a:t>
                      </a:r>
                      <a:endParaRPr lang="en-ZA" sz="1200" dirty="0">
                        <a:solidFill>
                          <a:srgbClr val="000000"/>
                        </a:solidFill>
                        <a:effectLst/>
                        <a:latin typeface="Arial" panose="020B0604020202020204" pitchFamily="34" charset="0"/>
                      </a:endParaRPr>
                    </a:p>
                  </a:txBody>
                  <a:tcPr marL="68580" marR="68580" marT="0" marB="0"/>
                </a:tc>
                <a:tc hMerge="1">
                  <a:txBody>
                    <a:bodyPr/>
                    <a:lstStyle/>
                    <a:p>
                      <a:pPr marL="6350" indent="-6350" algn="l">
                        <a:lnSpc>
                          <a:spcPct val="150000"/>
                        </a:lnSpc>
                        <a:spcAft>
                          <a:spcPts val="20"/>
                        </a:spcAft>
                      </a:pPr>
                      <a:r>
                        <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rPr>
                        <a:t>Vacancy rate not more than 10% of the approved structure </a:t>
                      </a:r>
                    </a:p>
                  </a:txBody>
                  <a:tcPr marL="68580" marR="68580" marT="0" marB="0"/>
                </a:tc>
                <a:tc hMerge="1">
                  <a:txBody>
                    <a:bodyPr/>
                    <a:lstStyle/>
                    <a:p>
                      <a:endParaRPr lang="en-ZA"/>
                    </a:p>
                  </a:txBody>
                  <a:tcPr/>
                </a:tc>
                <a:tc hMerge="1">
                  <a:txBody>
                    <a:bodyPr/>
                    <a:lstStyle/>
                    <a:p>
                      <a:pPr marL="6350" indent="-6350" algn="l">
                        <a:lnSpc>
                          <a:spcPct val="150000"/>
                        </a:lnSpc>
                        <a:spcAft>
                          <a:spcPts val="20"/>
                        </a:spcAft>
                      </a:pPr>
                      <a:r>
                        <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rPr>
                        <a:t>Advertise, shortlist and interview 90% of the vacant positions</a:t>
                      </a:r>
                    </a:p>
                  </a:txBody>
                  <a:tcPr marL="68580" marR="68580" marT="0" marB="0"/>
                </a:tc>
                <a:tc hMerge="1">
                  <a:txBody>
                    <a:bodyPr/>
                    <a:lstStyle/>
                    <a:p>
                      <a:pPr marL="6350" indent="-6350" algn="l">
                        <a:lnSpc>
                          <a:spcPct val="150000"/>
                        </a:lnSpc>
                        <a:spcAft>
                          <a:spcPts val="20"/>
                        </a:spcAft>
                      </a:pPr>
                      <a:r>
                        <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rPr>
                        <a:t>Appoint and fill all advertised vacancies</a:t>
                      </a:r>
                    </a:p>
                  </a:txBody>
                  <a:tcPr marL="68580" marR="68580" marT="0" marB="0"/>
                </a:tc>
                <a:tc hMerge="1">
                  <a:txBody>
                    <a:bodyPr/>
                    <a:lstStyle/>
                    <a:p>
                      <a:pPr marL="6350" indent="-6350" algn="ctr">
                        <a:lnSpc>
                          <a:spcPct val="150000"/>
                        </a:lnSpc>
                        <a:spcAft>
                          <a:spcPts val="20"/>
                        </a:spcAft>
                      </a:pPr>
                      <a:r>
                        <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rPr>
                        <a:t>-</a:t>
                      </a:r>
                    </a:p>
                  </a:txBody>
                  <a:tcPr marL="68580" marR="68580" marT="0" marB="0"/>
                </a:tc>
                <a:tc hMerge="1">
                  <a:txBody>
                    <a:bodyPr/>
                    <a:lstStyle/>
                    <a:p>
                      <a:pPr marL="6350" indent="-6350" algn="ctr">
                        <a:lnSpc>
                          <a:spcPct val="150000"/>
                        </a:lnSpc>
                        <a:spcAft>
                          <a:spcPts val="20"/>
                        </a:spcAft>
                      </a:pPr>
                      <a:r>
                        <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rPr>
                        <a:t>-</a:t>
                      </a:r>
                    </a:p>
                  </a:txBody>
                  <a:tcPr marL="68580" marR="68580" marT="0" marB="0"/>
                </a:tc>
                <a:extLst>
                  <a:ext uri="{0D108BD9-81ED-4DB2-BD59-A6C34878D82A}">
                    <a16:rowId xmlns:a16="http://schemas.microsoft.com/office/drawing/2014/main" xmlns="" val="125644016"/>
                  </a:ext>
                </a:extLst>
              </a:tr>
              <a:tr h="562846">
                <a:tc>
                  <a:txBody>
                    <a:bodyPr/>
                    <a:lstStyle/>
                    <a:p>
                      <a:pPr marL="6350" indent="-6350" algn="l">
                        <a:lnSpc>
                          <a:spcPct val="150000"/>
                        </a:lnSpc>
                        <a:spcAft>
                          <a:spcPts val="20"/>
                        </a:spcAft>
                      </a:pPr>
                      <a:r>
                        <a:rPr lang="en-ZA" sz="1200">
                          <a:solidFill>
                            <a:srgbClr val="000000"/>
                          </a:solidFill>
                          <a:effectLst/>
                          <a:latin typeface="Arial" panose="020B0604020202020204" pitchFamily="34" charset="0"/>
                          <a:ea typeface="Century Gothic" panose="020B0502020202020204" pitchFamily="34" charset="0"/>
                          <a:cs typeface="Arial" panose="020B0604020202020204" pitchFamily="34" charset="0"/>
                        </a:rPr>
                        <a:t>Annual Performance Plan approved by executive authority</a:t>
                      </a:r>
                      <a:endPar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gridSpan="2">
                  <a:txBody>
                    <a:bodyPr/>
                    <a:lstStyle/>
                    <a:p>
                      <a:pPr marL="6350" indent="-6350" algn="l">
                        <a:lnSpc>
                          <a:spcPct val="150000"/>
                        </a:lnSpc>
                        <a:spcAft>
                          <a:spcPts val="20"/>
                        </a:spcAft>
                      </a:pPr>
                      <a:r>
                        <a:rPr lang="en-ZA" sz="1200">
                          <a:solidFill>
                            <a:srgbClr val="000000"/>
                          </a:solidFill>
                          <a:effectLst/>
                          <a:latin typeface="Arial" panose="020B0604020202020204" pitchFamily="34" charset="0"/>
                          <a:ea typeface="Century Gothic" panose="020B0502020202020204" pitchFamily="34" charset="0"/>
                          <a:cs typeface="Arial" panose="020B0604020202020204" pitchFamily="34" charset="0"/>
                        </a:rPr>
                        <a:t>Approved 2022/23 annual performance plan </a:t>
                      </a:r>
                      <a:endPar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p>
                      <a:pPr marL="6350" indent="-6350" algn="l">
                        <a:lnSpc>
                          <a:spcPct val="150000"/>
                        </a:lnSpc>
                        <a:spcAft>
                          <a:spcPts val="20"/>
                        </a:spcAft>
                      </a:pPr>
                      <a:r>
                        <a:rPr lang="en-ZA" sz="1200">
                          <a:solidFill>
                            <a:srgbClr val="000000"/>
                          </a:solidFill>
                          <a:effectLst/>
                          <a:latin typeface="Arial" panose="020B0604020202020204" pitchFamily="34" charset="0"/>
                          <a:ea typeface="Century Gothic" panose="020B0502020202020204" pitchFamily="34" charset="0"/>
                          <a:cs typeface="Arial" panose="020B0604020202020204" pitchFamily="34" charset="0"/>
                        </a:rPr>
                        <a:t> </a:t>
                      </a:r>
                      <a:endPar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hMerge="1">
                  <a:txBody>
                    <a:bodyPr/>
                    <a:lstStyle/>
                    <a:p>
                      <a:pPr marL="6350" indent="-6350" algn="l">
                        <a:lnSpc>
                          <a:spcPct val="150000"/>
                        </a:lnSpc>
                        <a:spcAft>
                          <a:spcPts val="20"/>
                        </a:spcAft>
                      </a:pPr>
                      <a:endParaRPr lang="en-ZA" sz="10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6350" indent="-6350" algn="ctr">
                        <a:lnSpc>
                          <a:spcPct val="150000"/>
                        </a:lnSpc>
                        <a:spcAft>
                          <a:spcPts val="20"/>
                        </a:spcAft>
                      </a:pPr>
                      <a:r>
                        <a:rPr lang="en-ZA" sz="1200">
                          <a:solidFill>
                            <a:srgbClr val="000000"/>
                          </a:solidFill>
                          <a:effectLst/>
                          <a:latin typeface="Arial" panose="020B0604020202020204" pitchFamily="34" charset="0"/>
                          <a:ea typeface="Century Gothic" panose="020B0502020202020204" pitchFamily="34" charset="0"/>
                          <a:cs typeface="Arial" panose="020B0604020202020204" pitchFamily="34" charset="0"/>
                        </a:rPr>
                        <a:t>-</a:t>
                      </a:r>
                      <a:endPar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6350" indent="-6350" algn="l">
                        <a:lnSpc>
                          <a:spcPct val="150000"/>
                        </a:lnSpc>
                        <a:spcAft>
                          <a:spcPts val="20"/>
                        </a:spcAft>
                      </a:pPr>
                      <a:r>
                        <a:rPr lang="en-ZA" sz="1200">
                          <a:solidFill>
                            <a:srgbClr val="000000"/>
                          </a:solidFill>
                          <a:effectLst/>
                          <a:latin typeface="Arial" panose="020B0604020202020204" pitchFamily="34" charset="0"/>
                          <a:ea typeface="Century Gothic" panose="020B0502020202020204" pitchFamily="34" charset="0"/>
                          <a:cs typeface="Arial" panose="020B0604020202020204" pitchFamily="34" charset="0"/>
                        </a:rPr>
                        <a:t>1</a:t>
                      </a:r>
                      <a:r>
                        <a:rPr lang="en-ZA" sz="1200" baseline="30000">
                          <a:solidFill>
                            <a:srgbClr val="000000"/>
                          </a:solidFill>
                          <a:effectLst/>
                          <a:latin typeface="Arial" panose="020B0604020202020204" pitchFamily="34" charset="0"/>
                          <a:ea typeface="Century Gothic" panose="020B0502020202020204" pitchFamily="34" charset="0"/>
                          <a:cs typeface="Arial" panose="020B0604020202020204" pitchFamily="34" charset="0"/>
                        </a:rPr>
                        <a:t>st</a:t>
                      </a:r>
                      <a:r>
                        <a:rPr lang="en-ZA" sz="1200">
                          <a:solidFill>
                            <a:srgbClr val="000000"/>
                          </a:solidFill>
                          <a:effectLst/>
                          <a:latin typeface="Arial" panose="020B0604020202020204" pitchFamily="34" charset="0"/>
                          <a:ea typeface="Century Gothic" panose="020B0502020202020204" pitchFamily="34" charset="0"/>
                          <a:cs typeface="Arial" panose="020B0604020202020204" pitchFamily="34" charset="0"/>
                        </a:rPr>
                        <a:t> draft of the 2022/23 APP</a:t>
                      </a:r>
                      <a:endPar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6350" indent="-6350" algn="l">
                        <a:lnSpc>
                          <a:spcPct val="150000"/>
                        </a:lnSpc>
                        <a:spcAft>
                          <a:spcPts val="20"/>
                        </a:spcAft>
                      </a:pPr>
                      <a:r>
                        <a:rPr lang="en-ZA" sz="1200">
                          <a:solidFill>
                            <a:srgbClr val="000000"/>
                          </a:solidFill>
                          <a:effectLst/>
                          <a:latin typeface="Arial" panose="020B0604020202020204" pitchFamily="34" charset="0"/>
                          <a:ea typeface="Century Gothic" panose="020B0502020202020204" pitchFamily="34" charset="0"/>
                          <a:cs typeface="Arial" panose="020B0604020202020204" pitchFamily="34" charset="0"/>
                        </a:rPr>
                        <a:t>2</a:t>
                      </a:r>
                      <a:r>
                        <a:rPr lang="en-ZA" sz="1200" baseline="30000">
                          <a:solidFill>
                            <a:srgbClr val="000000"/>
                          </a:solidFill>
                          <a:effectLst/>
                          <a:latin typeface="Arial" panose="020B0604020202020204" pitchFamily="34" charset="0"/>
                          <a:ea typeface="Century Gothic" panose="020B0502020202020204" pitchFamily="34" charset="0"/>
                          <a:cs typeface="Arial" panose="020B0604020202020204" pitchFamily="34" charset="0"/>
                        </a:rPr>
                        <a:t>nd</a:t>
                      </a:r>
                      <a:r>
                        <a:rPr lang="en-ZA" sz="1200">
                          <a:solidFill>
                            <a:srgbClr val="000000"/>
                          </a:solidFill>
                          <a:effectLst/>
                          <a:latin typeface="Arial" panose="020B0604020202020204" pitchFamily="34" charset="0"/>
                          <a:ea typeface="Century Gothic" panose="020B0502020202020204" pitchFamily="34" charset="0"/>
                          <a:cs typeface="Arial" panose="020B0604020202020204" pitchFamily="34" charset="0"/>
                        </a:rPr>
                        <a:t>  draft of the 2022/23 APP</a:t>
                      </a:r>
                      <a:endPar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6350" indent="-6350" algn="l">
                        <a:lnSpc>
                          <a:spcPct val="150000"/>
                        </a:lnSpc>
                        <a:spcAft>
                          <a:spcPts val="20"/>
                        </a:spcAft>
                      </a:pPr>
                      <a:r>
                        <a:rPr lang="en-ZA" sz="1200">
                          <a:solidFill>
                            <a:srgbClr val="000000"/>
                          </a:solidFill>
                          <a:effectLst/>
                          <a:latin typeface="Arial" panose="020B0604020202020204" pitchFamily="34" charset="0"/>
                          <a:ea typeface="Century Gothic" panose="020B0502020202020204" pitchFamily="34" charset="0"/>
                          <a:cs typeface="Arial" panose="020B0604020202020204" pitchFamily="34" charset="0"/>
                        </a:rPr>
                        <a:t>Approved 2022/23 APP</a:t>
                      </a:r>
                      <a:endPar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extLst>
                  <a:ext uri="{0D108BD9-81ED-4DB2-BD59-A6C34878D82A}">
                    <a16:rowId xmlns:a16="http://schemas.microsoft.com/office/drawing/2014/main" xmlns="" val="1480545001"/>
                  </a:ext>
                </a:extLst>
              </a:tr>
              <a:tr h="1162769">
                <a:tc>
                  <a:txBody>
                    <a:bodyPr/>
                    <a:lstStyle/>
                    <a:p>
                      <a:pPr marL="6350" indent="-6350" algn="l">
                        <a:lnSpc>
                          <a:spcPct val="150000"/>
                        </a:lnSpc>
                        <a:spcAft>
                          <a:spcPts val="20"/>
                        </a:spcAft>
                      </a:pPr>
                      <a:r>
                        <a:rPr lang="en-ZA" sz="1200">
                          <a:solidFill>
                            <a:srgbClr val="000000"/>
                          </a:solidFill>
                          <a:effectLst/>
                          <a:latin typeface="Arial" panose="020B0604020202020204" pitchFamily="34" charset="0"/>
                          <a:ea typeface="Century Gothic" panose="020B0502020202020204" pitchFamily="34" charset="0"/>
                          <a:cs typeface="Arial" panose="020B0604020202020204" pitchFamily="34" charset="0"/>
                        </a:rPr>
                        <a:t>Annual surveillance audit conducted by SABS  </a:t>
                      </a:r>
                      <a:endPar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gridSpan="2">
                  <a:txBody>
                    <a:bodyPr/>
                    <a:lstStyle/>
                    <a:p>
                      <a:pPr marL="6350" indent="-6350" algn="l">
                        <a:lnSpc>
                          <a:spcPct val="150000"/>
                        </a:lnSpc>
                        <a:spcAft>
                          <a:spcPts val="20"/>
                        </a:spcAft>
                      </a:pPr>
                      <a:r>
                        <a:rPr lang="en-ZA" sz="1200">
                          <a:solidFill>
                            <a:srgbClr val="000000"/>
                          </a:solidFill>
                          <a:effectLst/>
                          <a:latin typeface="Arial" panose="020B0604020202020204" pitchFamily="34" charset="0"/>
                          <a:ea typeface="Century Gothic" panose="020B0502020202020204" pitchFamily="34" charset="0"/>
                          <a:cs typeface="Arial" panose="020B0604020202020204" pitchFamily="34" charset="0"/>
                        </a:rPr>
                        <a:t>Annual audit of the compliance to ISO 9001</a:t>
                      </a:r>
                      <a:endPar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hMerge="1">
                  <a:txBody>
                    <a:bodyPr/>
                    <a:lstStyle/>
                    <a:p>
                      <a:pPr marL="6350" indent="-6350" algn="l">
                        <a:lnSpc>
                          <a:spcPct val="150000"/>
                        </a:lnSpc>
                        <a:spcAft>
                          <a:spcPts val="20"/>
                        </a:spcAft>
                      </a:pPr>
                      <a:endParaRPr lang="en-ZA" sz="10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6350" indent="-6350" algn="l">
                        <a:lnSpc>
                          <a:spcPct val="150000"/>
                        </a:lnSpc>
                        <a:spcAft>
                          <a:spcPts val="20"/>
                        </a:spcAft>
                      </a:pPr>
                      <a:r>
                        <a:rPr lang="en-ZA" sz="1200"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Internal ISO audits conducted as per annual calendar  </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6350" indent="-6350" algn="l">
                        <a:lnSpc>
                          <a:spcPct val="150000"/>
                        </a:lnSpc>
                        <a:spcAft>
                          <a:spcPts val="20"/>
                        </a:spcAft>
                      </a:pPr>
                      <a:r>
                        <a:rPr lang="en-ZA" sz="1200">
                          <a:solidFill>
                            <a:srgbClr val="000000"/>
                          </a:solidFill>
                          <a:effectLst/>
                          <a:latin typeface="Arial" panose="020B0604020202020204" pitchFamily="34" charset="0"/>
                          <a:ea typeface="Century Gothic" panose="020B0502020202020204" pitchFamily="34" charset="0"/>
                          <a:cs typeface="Arial" panose="020B0604020202020204" pitchFamily="34" charset="0"/>
                        </a:rPr>
                        <a:t>Internal ISO audits conducted as per annual calendar  </a:t>
                      </a:r>
                      <a:endPar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6350" indent="-6350" algn="l">
                        <a:lnSpc>
                          <a:spcPct val="150000"/>
                        </a:lnSpc>
                        <a:spcAft>
                          <a:spcPts val="20"/>
                        </a:spcAft>
                      </a:pPr>
                      <a:r>
                        <a:rPr lang="en-ZA" sz="1200"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Internal ISO audits conducted as per annual calendar  </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6350" indent="-6350" algn="l">
                        <a:lnSpc>
                          <a:spcPct val="150000"/>
                        </a:lnSpc>
                        <a:spcAft>
                          <a:spcPts val="20"/>
                        </a:spcAft>
                      </a:pPr>
                      <a:r>
                        <a:rPr lang="en-ZA" sz="1200"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Annual accreditation of the compliance certificate</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extLst>
                  <a:ext uri="{0D108BD9-81ED-4DB2-BD59-A6C34878D82A}">
                    <a16:rowId xmlns:a16="http://schemas.microsoft.com/office/drawing/2014/main" xmlns="" val="1330788621"/>
                  </a:ext>
                </a:extLst>
              </a:tr>
            </a:tbl>
          </a:graphicData>
        </a:graphic>
      </p:graphicFrame>
      <p:sp>
        <p:nvSpPr>
          <p:cNvPr id="4" name="Slide Number Placeholder 3">
            <a:extLst>
              <a:ext uri="{FF2B5EF4-FFF2-40B4-BE49-F238E27FC236}">
                <a16:creationId xmlns:a16="http://schemas.microsoft.com/office/drawing/2014/main" xmlns="" id="{CB865C9C-51D1-42C1-B727-689C98582942}"/>
              </a:ext>
            </a:extLst>
          </p:cNvPr>
          <p:cNvSpPr>
            <a:spLocks noGrp="1"/>
          </p:cNvSpPr>
          <p:nvPr>
            <p:ph type="sldNum" sz="quarter" idx="12"/>
          </p:nvPr>
        </p:nvSpPr>
        <p:spPr>
          <a:xfrm>
            <a:off x="7112793" y="6400800"/>
            <a:ext cx="1905000" cy="457200"/>
          </a:xfrm>
        </p:spPr>
        <p:txBody>
          <a:bodyPr/>
          <a:lstStyle/>
          <a:p>
            <a:pPr>
              <a:defRPr/>
            </a:pPr>
            <a:fld id="{E41CC7C3-C5F4-4A64-A561-2FBF0EB3B565}" type="slidenum">
              <a:rPr lang="en-GB" altLang="en-US" smtClean="0">
                <a:solidFill>
                  <a:srgbClr val="000000"/>
                </a:solidFill>
              </a:rPr>
              <a:pPr>
                <a:defRPr/>
              </a:pPr>
              <a:t>26</a:t>
            </a:fld>
            <a:endParaRPr lang="en-GB" altLang="en-US" dirty="0">
              <a:solidFill>
                <a:srgbClr val="000000"/>
              </a:solidFill>
            </a:endParaRPr>
          </a:p>
        </p:txBody>
      </p:sp>
      <p:pic>
        <p:nvPicPr>
          <p:cNvPr id="6" name="Picture 2">
            <a:extLst>
              <a:ext uri="{FF2B5EF4-FFF2-40B4-BE49-F238E27FC236}">
                <a16:creationId xmlns:a16="http://schemas.microsoft.com/office/drawing/2014/main" xmlns="" id="{5022AB38-A108-475B-81B4-CD668A210E0C}"/>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986587" y="-20782"/>
            <a:ext cx="2157413" cy="60033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4205814653"/>
      </p:ext>
    </p:extLst>
  </p:cSld>
  <p:clrMapOvr>
    <a:masterClrMapping/>
  </p:clrMapOvr>
  <p:transition spd="med">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1371600"/>
          </a:xfrm>
        </p:spPr>
        <p:txBody>
          <a:bodyPr/>
          <a:lstStyle/>
          <a:p>
            <a:r>
              <a:rPr lang="en-ZA" sz="2400" b="1" dirty="0">
                <a:effectLst/>
                <a:latin typeface="Arial" panose="020B0604020202020204" pitchFamily="34" charset="0"/>
                <a:ea typeface="Century Gothic" panose="020B0502020202020204" pitchFamily="34" charset="0"/>
                <a:cs typeface="Century Gothic" panose="020B0502020202020204" pitchFamily="34" charset="0"/>
              </a:rPr>
              <a:t>Outcomes, Outputs, Performance indicator and Targets </a:t>
            </a:r>
            <a:br>
              <a:rPr lang="en-ZA" sz="2400" b="1" dirty="0">
                <a:effectLst/>
                <a:latin typeface="Arial" panose="020B0604020202020204" pitchFamily="34" charset="0"/>
                <a:ea typeface="Century Gothic" panose="020B0502020202020204" pitchFamily="34" charset="0"/>
                <a:cs typeface="Century Gothic" panose="020B0502020202020204" pitchFamily="34" charset="0"/>
              </a:rPr>
            </a:br>
            <a:r>
              <a:rPr lang="en-ZA" sz="2400" b="1" i="1" kern="1200" dirty="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cont</a:t>
            </a:r>
            <a:r>
              <a:rPr lang="en-ZA" sz="2400" b="1" kern="12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br>
              <a:rPr lang="en-ZA" sz="2400" b="1" kern="12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br>
            <a:endParaRPr lang="en-ZA" sz="2400" b="1" kern="1200" dirty="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3" name="Content Placeholder 2"/>
          <p:cNvSpPr>
            <a:spLocks noGrp="1"/>
          </p:cNvSpPr>
          <p:nvPr>
            <p:ph idx="1"/>
          </p:nvPr>
        </p:nvSpPr>
        <p:spPr>
          <a:xfrm>
            <a:off x="0" y="1631860"/>
            <a:ext cx="9144000" cy="4464140"/>
          </a:xfrm>
        </p:spPr>
        <p:txBody>
          <a:bodyPr/>
          <a:lstStyle/>
          <a:p>
            <a:pPr marL="0" lvl="0" indent="0">
              <a:lnSpc>
                <a:spcPct val="107000"/>
              </a:lnSpc>
              <a:buNone/>
            </a:pPr>
            <a:r>
              <a:rPr lang="en-ZA" sz="2400" b="1" dirty="0">
                <a:effectLst/>
                <a:latin typeface="Arial" panose="020B0604020202020204" pitchFamily="34" charset="0"/>
                <a:ea typeface="Century Gothic" panose="020B0502020202020204" pitchFamily="34" charset="0"/>
                <a:cs typeface="Century Gothic" panose="020B0502020202020204" pitchFamily="34" charset="0"/>
              </a:rPr>
              <a:t> </a:t>
            </a:r>
          </a:p>
          <a:p>
            <a:endParaRPr lang="en-ZA" dirty="0"/>
          </a:p>
        </p:txBody>
      </p:sp>
      <p:sp>
        <p:nvSpPr>
          <p:cNvPr id="4" name="Slide Number Placeholder 3"/>
          <p:cNvSpPr>
            <a:spLocks noGrp="1"/>
          </p:cNvSpPr>
          <p:nvPr>
            <p:ph type="sldNum" sz="quarter" idx="12"/>
          </p:nvPr>
        </p:nvSpPr>
        <p:spPr/>
        <p:txBody>
          <a:bodyPr/>
          <a:lstStyle/>
          <a:p>
            <a:pPr>
              <a:defRPr/>
            </a:pPr>
            <a:fld id="{E41CC7C3-C5F4-4A64-A561-2FBF0EB3B565}" type="slidenum">
              <a:rPr lang="en-GB" altLang="en-US" smtClean="0">
                <a:solidFill>
                  <a:srgbClr val="000000"/>
                </a:solidFill>
              </a:rPr>
              <a:pPr>
                <a:defRPr/>
              </a:pPr>
              <a:t>27</a:t>
            </a:fld>
            <a:endParaRPr lang="en-GB" altLang="en-US">
              <a:solidFill>
                <a:srgbClr val="000000"/>
              </a:solidFill>
            </a:endParaRPr>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986587" y="-20782"/>
            <a:ext cx="2157413" cy="7747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aphicFrame>
        <p:nvGraphicFramePr>
          <p:cNvPr id="5" name="Table 8">
            <a:extLst>
              <a:ext uri="{FF2B5EF4-FFF2-40B4-BE49-F238E27FC236}">
                <a16:creationId xmlns:a16="http://schemas.microsoft.com/office/drawing/2014/main" xmlns="" id="{717CC3D5-0382-4FDF-9B44-F8823DE6BDB5}"/>
              </a:ext>
            </a:extLst>
          </p:cNvPr>
          <p:cNvGraphicFramePr>
            <a:graphicFrameLocks noGrp="1"/>
          </p:cNvGraphicFramePr>
          <p:nvPr>
            <p:extLst>
              <p:ext uri="{D42A27DB-BD31-4B8C-83A1-F6EECF244321}">
                <p14:modId xmlns:p14="http://schemas.microsoft.com/office/powerpoint/2010/main" xmlns="" val="2085451636"/>
              </p:ext>
            </p:extLst>
          </p:nvPr>
        </p:nvGraphicFramePr>
        <p:xfrm>
          <a:off x="76199" y="1233405"/>
          <a:ext cx="8991602" cy="5087246"/>
        </p:xfrm>
        <a:graphic>
          <a:graphicData uri="http://schemas.openxmlformats.org/drawingml/2006/table">
            <a:tbl>
              <a:tblPr firstRow="1" bandRow="1">
                <a:tableStyleId>{16D9F66E-5EB9-4882-86FB-DCBF35E3C3E4}</a:tableStyleId>
              </a:tblPr>
              <a:tblGrid>
                <a:gridCol w="1107813">
                  <a:extLst>
                    <a:ext uri="{9D8B030D-6E8A-4147-A177-3AD203B41FA5}">
                      <a16:colId xmlns:a16="http://schemas.microsoft.com/office/drawing/2014/main" xmlns="" val="2124419296"/>
                    </a:ext>
                  </a:extLst>
                </a:gridCol>
                <a:gridCol w="973079">
                  <a:extLst>
                    <a:ext uri="{9D8B030D-6E8A-4147-A177-3AD203B41FA5}">
                      <a16:colId xmlns:a16="http://schemas.microsoft.com/office/drawing/2014/main" xmlns="" val="1045215037"/>
                    </a:ext>
                  </a:extLst>
                </a:gridCol>
                <a:gridCol w="1197636">
                  <a:extLst>
                    <a:ext uri="{9D8B030D-6E8A-4147-A177-3AD203B41FA5}">
                      <a16:colId xmlns:a16="http://schemas.microsoft.com/office/drawing/2014/main" xmlns="" val="3707229319"/>
                    </a:ext>
                  </a:extLst>
                </a:gridCol>
                <a:gridCol w="1132114">
                  <a:extLst>
                    <a:ext uri="{9D8B030D-6E8A-4147-A177-3AD203B41FA5}">
                      <a16:colId xmlns:a16="http://schemas.microsoft.com/office/drawing/2014/main" xmlns="" val="3779846957"/>
                    </a:ext>
                  </a:extLst>
                </a:gridCol>
                <a:gridCol w="1188306">
                  <a:extLst>
                    <a:ext uri="{9D8B030D-6E8A-4147-A177-3AD203B41FA5}">
                      <a16:colId xmlns:a16="http://schemas.microsoft.com/office/drawing/2014/main" xmlns="" val="3708573310"/>
                    </a:ext>
                  </a:extLst>
                </a:gridCol>
                <a:gridCol w="1197636">
                  <a:extLst>
                    <a:ext uri="{9D8B030D-6E8A-4147-A177-3AD203B41FA5}">
                      <a16:colId xmlns:a16="http://schemas.microsoft.com/office/drawing/2014/main" xmlns="" val="48803561"/>
                    </a:ext>
                  </a:extLst>
                </a:gridCol>
                <a:gridCol w="1023417">
                  <a:extLst>
                    <a:ext uri="{9D8B030D-6E8A-4147-A177-3AD203B41FA5}">
                      <a16:colId xmlns:a16="http://schemas.microsoft.com/office/drawing/2014/main" xmlns="" val="96067168"/>
                    </a:ext>
                  </a:extLst>
                </a:gridCol>
                <a:gridCol w="1171601">
                  <a:extLst>
                    <a:ext uri="{9D8B030D-6E8A-4147-A177-3AD203B41FA5}">
                      <a16:colId xmlns:a16="http://schemas.microsoft.com/office/drawing/2014/main" xmlns="" val="2637923249"/>
                    </a:ext>
                  </a:extLst>
                </a:gridCol>
              </a:tblGrid>
              <a:tr h="258837">
                <a:tc rowSpan="3">
                  <a:txBody>
                    <a:bodyPr/>
                    <a:lstStyle/>
                    <a:p>
                      <a:pPr marL="6350" indent="-6350" algn="l">
                        <a:lnSpc>
                          <a:spcPct val="150000"/>
                        </a:lnSpc>
                        <a:spcAft>
                          <a:spcPts val="20"/>
                        </a:spcAft>
                      </a:pPr>
                      <a:r>
                        <a:rPr lang="en-ZA" sz="1200" b="1"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Performance Outcome</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ctr"/>
                </a:tc>
                <a:tc rowSpan="3">
                  <a:txBody>
                    <a:bodyPr/>
                    <a:lstStyle/>
                    <a:p>
                      <a:pPr marL="6350" indent="-6350" algn="ctr">
                        <a:lnSpc>
                          <a:spcPct val="150000"/>
                        </a:lnSpc>
                        <a:spcAft>
                          <a:spcPts val="20"/>
                        </a:spcAft>
                      </a:pPr>
                      <a:r>
                        <a:rPr lang="en-ZA" sz="1200" b="1"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Output</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ctr"/>
                </a:tc>
                <a:tc rowSpan="3">
                  <a:txBody>
                    <a:bodyPr/>
                    <a:lstStyle/>
                    <a:p>
                      <a:pPr marL="6350" indent="-6350" algn="ctr">
                        <a:lnSpc>
                          <a:spcPct val="150000"/>
                        </a:lnSpc>
                        <a:spcAft>
                          <a:spcPts val="20"/>
                        </a:spcAft>
                      </a:pPr>
                      <a:r>
                        <a:rPr lang="en-ZA" sz="1200" b="1"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Output Indicator</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ctr"/>
                </a:tc>
                <a:tc rowSpan="2">
                  <a:txBody>
                    <a:bodyPr/>
                    <a:lstStyle/>
                    <a:p>
                      <a:pPr>
                        <a:lnSpc>
                          <a:spcPct val="150000"/>
                        </a:lnSpc>
                      </a:pPr>
                      <a:r>
                        <a:rPr lang="en-ZA" sz="1200" b="1" kern="1200"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Audited / Actual Performance</a:t>
                      </a:r>
                      <a:endParaRPr lang="en-ZA" sz="1200" b="1" kern="1200" dirty="0">
                        <a:solidFill>
                          <a:srgbClr val="000000"/>
                        </a:solidFill>
                        <a:effectLst/>
                        <a:latin typeface="Arial" panose="020B0604020202020204" pitchFamily="34" charset="0"/>
                        <a:cs typeface="Arial" panose="020B0604020202020204" pitchFamily="34" charset="0"/>
                      </a:endParaRPr>
                    </a:p>
                  </a:txBody>
                  <a:tcPr>
                    <a:lnB w="12700" cap="flat" cmpd="sng" algn="ctr">
                      <a:solidFill>
                        <a:schemeClr val="tx1"/>
                      </a:solidFill>
                      <a:prstDash val="solid"/>
                      <a:round/>
                      <a:headEnd type="none" w="med" len="med"/>
                      <a:tailEnd type="none" w="med" len="med"/>
                    </a:lnB>
                  </a:tcPr>
                </a:tc>
                <a:tc gridSpan="4">
                  <a:txBody>
                    <a:bodyPr/>
                    <a:lstStyle/>
                    <a:p>
                      <a:pPr algn="ctr"/>
                      <a:r>
                        <a:rPr lang="en-ZA" sz="1200" b="1" dirty="0">
                          <a:solidFill>
                            <a:srgbClr val="000000"/>
                          </a:solidFill>
                          <a:effectLst/>
                          <a:latin typeface="Arial" panose="020B0604020202020204" pitchFamily="34" charset="0"/>
                          <a:ea typeface="Century Gothic" panose="020B0502020202020204" pitchFamily="34" charset="0"/>
                        </a:rPr>
                        <a:t>Annual Targets</a:t>
                      </a:r>
                      <a:endParaRPr lang="en-ZA" dirty="0"/>
                    </a:p>
                  </a:txBody>
                  <a:tcPr>
                    <a:lnB w="12700" cap="flat" cmpd="sng" algn="ctr">
                      <a:solidFill>
                        <a:schemeClr val="tx1"/>
                      </a:solidFill>
                      <a:prstDash val="solid"/>
                      <a:round/>
                      <a:headEnd type="none" w="med" len="med"/>
                      <a:tailEnd type="none" w="med" len="med"/>
                    </a:lnB>
                  </a:tcPr>
                </a:tc>
                <a:tc hMerge="1">
                  <a:txBody>
                    <a:bodyPr/>
                    <a:lstStyle/>
                    <a:p>
                      <a:endParaRPr lang="en-ZA"/>
                    </a:p>
                  </a:txBody>
                  <a:tcPr/>
                </a:tc>
                <a:tc hMerge="1">
                  <a:txBody>
                    <a:bodyPr/>
                    <a:lstStyle/>
                    <a:p>
                      <a:endParaRPr lang="en-ZA"/>
                    </a:p>
                  </a:txBody>
                  <a:tcPr/>
                </a:tc>
                <a:tc hMerge="1">
                  <a:txBody>
                    <a:bodyPr/>
                    <a:lstStyle/>
                    <a:p>
                      <a:endParaRPr lang="en-ZA"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4203377023"/>
                  </a:ext>
                </a:extLst>
              </a:tr>
              <a:tr h="431394">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nSpc>
                          <a:spcPct val="150000"/>
                        </a:lnSpc>
                      </a:pPr>
                      <a:r>
                        <a:rPr lang="en-ZA" sz="1200" b="1" dirty="0">
                          <a:solidFill>
                            <a:srgbClr val="000000"/>
                          </a:solidFill>
                          <a:effectLst/>
                          <a:latin typeface="Arial" panose="020B0604020202020204" pitchFamily="34" charset="0"/>
                          <a:ea typeface="Century Gothic" panose="020B0502020202020204" pitchFamily="34" charset="0"/>
                        </a:rPr>
                        <a:t>Estimated Performance</a:t>
                      </a:r>
                      <a:endParaRPr lang="en-ZA" sz="12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nSpc>
                          <a:spcPct val="150000"/>
                        </a:lnSpc>
                      </a:pPr>
                      <a:r>
                        <a:rPr lang="en-ZA" sz="1200" b="1" dirty="0">
                          <a:solidFill>
                            <a:srgbClr val="000000"/>
                          </a:solidFill>
                          <a:effectLst/>
                          <a:latin typeface="Arial" panose="020B0604020202020204" pitchFamily="34" charset="0"/>
                          <a:ea typeface="Century Gothic" panose="020B0502020202020204" pitchFamily="34" charset="0"/>
                        </a:rPr>
                        <a:t>MTEF Period</a:t>
                      </a:r>
                      <a:endParaRPr lang="en-ZA" dirty="0"/>
                    </a:p>
                  </a:txBody>
                  <a:tcPr>
                    <a:lnB w="12700" cap="flat" cmpd="sng" algn="ctr">
                      <a:solidFill>
                        <a:schemeClr val="tx1"/>
                      </a:solidFill>
                      <a:prstDash val="solid"/>
                      <a:round/>
                      <a:headEnd type="none" w="med" len="med"/>
                      <a:tailEnd type="none" w="med" len="med"/>
                    </a:lnB>
                  </a:tcPr>
                </a:tc>
                <a:tc hMerge="1">
                  <a:txBody>
                    <a:bodyPr/>
                    <a:lstStyle/>
                    <a:p>
                      <a:endParaRPr lang="en-ZA"/>
                    </a:p>
                  </a:txBody>
                  <a:tcPr/>
                </a:tc>
                <a:tc hMerge="1">
                  <a:txBody>
                    <a:bodyPr/>
                    <a:lstStyle/>
                    <a:p>
                      <a:endParaRPr lang="en-ZA" sz="12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991310991"/>
                  </a:ext>
                </a:extLst>
              </a:tr>
              <a:tr h="258837">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nSpc>
                          <a:spcPct val="150000"/>
                        </a:lnSpc>
                      </a:pPr>
                      <a:r>
                        <a:rPr lang="en-ZA" sz="1200" b="1" dirty="0">
                          <a:solidFill>
                            <a:srgbClr val="000000"/>
                          </a:solidFill>
                          <a:effectLst/>
                          <a:latin typeface="Arial" panose="020B0604020202020204" pitchFamily="34" charset="0"/>
                          <a:ea typeface="Century Gothic" panose="020B0502020202020204" pitchFamily="34" charset="0"/>
                        </a:rPr>
                        <a:t>2019/20</a:t>
                      </a:r>
                      <a:endParaRPr lang="en-ZA" sz="1200" b="1" kern="1200" dirty="0">
                        <a:solidFill>
                          <a:srgbClr val="000000"/>
                        </a:solidFill>
                        <a:effectLst/>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350" indent="-6350" algn="ctr">
                        <a:lnSpc>
                          <a:spcPct val="150000"/>
                        </a:lnSpc>
                        <a:spcAft>
                          <a:spcPts val="20"/>
                        </a:spcAft>
                      </a:pPr>
                      <a:r>
                        <a:rPr lang="en-ZA" sz="1200" b="1"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2020/21</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6350" indent="-6350" algn="ctr">
                        <a:lnSpc>
                          <a:spcPct val="150000"/>
                        </a:lnSpc>
                        <a:spcAft>
                          <a:spcPts val="20"/>
                        </a:spcAft>
                      </a:pPr>
                      <a:r>
                        <a:rPr lang="en-ZA" sz="1200" b="1"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2021/22</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6350" indent="-6350" algn="ctr">
                        <a:lnSpc>
                          <a:spcPct val="150000"/>
                        </a:lnSpc>
                        <a:spcAft>
                          <a:spcPts val="20"/>
                        </a:spcAft>
                      </a:pPr>
                      <a:r>
                        <a:rPr lang="en-ZA" sz="1200" b="1"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2022/23</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ctr"/>
                </a:tc>
                <a:tc>
                  <a:txBody>
                    <a:bodyPr/>
                    <a:lstStyle/>
                    <a:p>
                      <a:pPr marL="6350" indent="-6350" algn="ctr">
                        <a:lnSpc>
                          <a:spcPct val="150000"/>
                        </a:lnSpc>
                        <a:spcAft>
                          <a:spcPts val="20"/>
                        </a:spcAft>
                      </a:pPr>
                      <a:r>
                        <a:rPr lang="en-ZA" sz="1200" b="1"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2023/24</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1528015815"/>
                  </a:ext>
                </a:extLst>
              </a:tr>
              <a:tr h="305152">
                <a:tc gridSpan="8">
                  <a:txBody>
                    <a:bodyPr/>
                    <a:lstStyle/>
                    <a:p>
                      <a:pPr>
                        <a:lnSpc>
                          <a:spcPct val="150000"/>
                        </a:lnSpc>
                      </a:pPr>
                      <a:r>
                        <a:rPr lang="en-ZA" sz="1200" b="1" dirty="0">
                          <a:solidFill>
                            <a:srgbClr val="000000"/>
                          </a:solidFill>
                          <a:effectLst/>
                          <a:latin typeface="Arial" panose="020B0604020202020204" pitchFamily="34" charset="0"/>
                          <a:ea typeface="Century Gothic" panose="020B0502020202020204" pitchFamily="34" charset="0"/>
                        </a:rPr>
                        <a:t>Skills Development</a:t>
                      </a:r>
                      <a:endParaRPr lang="en-ZA" sz="1200" dirty="0"/>
                    </a:p>
                  </a:txBody>
                  <a:tcPr/>
                </a:tc>
                <a:tc hMerge="1">
                  <a:txBody>
                    <a:bodyPr/>
                    <a:lstStyle/>
                    <a:p>
                      <a:endParaRPr lang="en-ZA"/>
                    </a:p>
                  </a:txBody>
                  <a:tcPr/>
                </a:tc>
                <a:tc hMerge="1">
                  <a:txBody>
                    <a:bodyPr/>
                    <a:lstStyle/>
                    <a:p>
                      <a:endParaRPr lang="en-ZA"/>
                    </a:p>
                  </a:txBody>
                  <a:tcPr/>
                </a:tc>
                <a:tc hMerge="1">
                  <a:txBody>
                    <a:bodyPr/>
                    <a:lstStyle/>
                    <a:p>
                      <a:endParaRPr lang="en-ZA"/>
                    </a:p>
                  </a:txBody>
                  <a:tcPr>
                    <a:lnT w="12700" cap="flat" cmpd="sng" algn="ctr">
                      <a:solidFill>
                        <a:schemeClr val="tx1"/>
                      </a:solidFill>
                      <a:prstDash val="solid"/>
                      <a:round/>
                      <a:headEnd type="none" w="med" len="med"/>
                      <a:tailEnd type="none" w="med" len="med"/>
                    </a:lnT>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dirty="0"/>
                    </a:p>
                  </a:txBody>
                  <a:tcPr/>
                </a:tc>
                <a:extLst>
                  <a:ext uri="{0D108BD9-81ED-4DB2-BD59-A6C34878D82A}">
                    <a16:rowId xmlns:a16="http://schemas.microsoft.com/office/drawing/2014/main" xmlns="" val="29729612"/>
                  </a:ext>
                </a:extLst>
              </a:tr>
              <a:tr h="1430641">
                <a:tc rowSpan="2">
                  <a:txBody>
                    <a:bodyPr/>
                    <a:lstStyle/>
                    <a:p>
                      <a:pPr>
                        <a:lnSpc>
                          <a:spcPct val="150000"/>
                        </a:lnSpc>
                      </a:pPr>
                      <a:r>
                        <a:rPr lang="en-ZA" sz="1200" b="1" dirty="0">
                          <a:effectLst/>
                          <a:latin typeface="Arial" panose="020B0604020202020204" pitchFamily="34" charset="0"/>
                          <a:ea typeface="Century Gothic" panose="020B0502020202020204" pitchFamily="34" charset="0"/>
                        </a:rPr>
                        <a:t>Improved sector skills and capacity</a:t>
                      </a:r>
                      <a:endParaRPr lang="en-ZA" sz="1200" dirty="0"/>
                    </a:p>
                  </a:txBody>
                  <a:tcPr/>
                </a:tc>
                <a:tc>
                  <a:txBody>
                    <a:bodyPr/>
                    <a:lstStyle/>
                    <a:p>
                      <a:pPr marL="6350" indent="-6350" algn="l">
                        <a:lnSpc>
                          <a:spcPct val="150000"/>
                        </a:lnSpc>
                        <a:spcAft>
                          <a:spcPts val="20"/>
                        </a:spcAft>
                      </a:pPr>
                      <a:r>
                        <a:rPr lang="en-ZA" sz="1200"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Filling of vacant positions</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6350" indent="-6350" algn="l">
                        <a:lnSpc>
                          <a:spcPct val="150000"/>
                        </a:lnSpc>
                        <a:spcAft>
                          <a:spcPts val="20"/>
                        </a:spcAft>
                      </a:pPr>
                      <a:r>
                        <a:rPr lang="en-ZA" sz="1200"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Percentage of vacant positions filled</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rPr>
                        <a:t>25% vacancy rate </a:t>
                      </a:r>
                      <a:endParaRPr kumimoji="0" lang="en-ZA" sz="12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n-ZA" sz="1200" dirty="0">
                          <a:effectLst/>
                          <a:latin typeface="Arial" panose="020B0604020202020204" pitchFamily="34" charset="0"/>
                          <a:ea typeface="Century Gothic" panose="020B0502020202020204" pitchFamily="34" charset="0"/>
                          <a:cs typeface="Century Gothic" panose="020B0502020202020204" pitchFamily="34" charset="0"/>
                        </a:rPr>
                        <a:t>Vacancy rate not more than 10% of the approved organisational structure</a:t>
                      </a:r>
                      <a:r>
                        <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rPr>
                        <a:t> </a:t>
                      </a:r>
                      <a:endParaRPr lang="en-ZA" sz="1200" dirty="0"/>
                    </a:p>
                  </a:txBody>
                  <a:tcPr/>
                </a:tc>
                <a:tc>
                  <a:txBody>
                    <a:bodyPr/>
                    <a:lstStyle/>
                    <a:p>
                      <a:pPr marL="6350" indent="-6350" algn="l">
                        <a:lnSpc>
                          <a:spcPct val="150000"/>
                        </a:lnSpc>
                        <a:spcAft>
                          <a:spcPts val="20"/>
                        </a:spcAft>
                      </a:pPr>
                      <a:r>
                        <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rPr>
                        <a:t>Vacancy rate not more than 10% of the approved organisational structure </a:t>
                      </a:r>
                    </a:p>
                  </a:txBody>
                  <a:tcPr marL="68580" marR="68580" marT="0" marB="0"/>
                </a:tc>
                <a:tc>
                  <a:txBody>
                    <a:bodyPr/>
                    <a:lstStyle/>
                    <a:p>
                      <a:pPr marL="6350" indent="-6350" algn="l">
                        <a:lnSpc>
                          <a:spcPct val="150000"/>
                        </a:lnSpc>
                        <a:spcAft>
                          <a:spcPts val="20"/>
                        </a:spcAft>
                      </a:pPr>
                      <a:r>
                        <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rPr>
                        <a:t>Vacancy rate not more than 10% of the approved organisational structure </a:t>
                      </a:r>
                    </a:p>
                  </a:txBody>
                  <a:tcPr marL="68580" marR="68580" marT="0" marB="0"/>
                </a:tc>
                <a:tc>
                  <a:txBody>
                    <a:bodyPr/>
                    <a:lstStyle/>
                    <a:p>
                      <a:pPr marL="6350" indent="-6350" algn="l">
                        <a:lnSpc>
                          <a:spcPct val="150000"/>
                        </a:lnSpc>
                        <a:spcAft>
                          <a:spcPts val="20"/>
                        </a:spcAft>
                      </a:pPr>
                      <a:r>
                        <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rPr>
                        <a:t>Vacancy rate not more than 7% of the approved organisational structure </a:t>
                      </a:r>
                    </a:p>
                  </a:txBody>
                  <a:tcPr marL="68580" marR="68580" marT="0" marB="0"/>
                </a:tc>
                <a:extLst>
                  <a:ext uri="{0D108BD9-81ED-4DB2-BD59-A6C34878D82A}">
                    <a16:rowId xmlns:a16="http://schemas.microsoft.com/office/drawing/2014/main" xmlns="" val="2378325148"/>
                  </a:ext>
                </a:extLst>
              </a:tr>
              <a:tr h="1521086">
                <a:tc vMerge="1">
                  <a:txBody>
                    <a:bodyPr/>
                    <a:lstStyle/>
                    <a:p>
                      <a:endParaRPr lang="en-ZA" sz="1200" dirty="0"/>
                    </a:p>
                  </a:txBody>
                  <a:tcPr/>
                </a:tc>
                <a:tc>
                  <a:txBody>
                    <a:bodyPr/>
                    <a:lstStyle/>
                    <a:p>
                      <a:pPr marL="6350" indent="-6350" algn="l">
                        <a:lnSpc>
                          <a:spcPct val="150000"/>
                        </a:lnSpc>
                        <a:spcAft>
                          <a:spcPts val="20"/>
                        </a:spcAft>
                      </a:pPr>
                      <a:r>
                        <a:rPr lang="en-ZA" sz="1200">
                          <a:solidFill>
                            <a:srgbClr val="000000"/>
                          </a:solidFill>
                          <a:effectLst/>
                          <a:latin typeface="Arial" panose="020B0604020202020204" pitchFamily="34" charset="0"/>
                          <a:ea typeface="Century Gothic" panose="020B0502020202020204" pitchFamily="34" charset="0"/>
                          <a:cs typeface="Arial" panose="020B0604020202020204" pitchFamily="34" charset="0"/>
                        </a:rPr>
                        <a:t>Implementation of the Transport Skills Programme</a:t>
                      </a:r>
                      <a:endPar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6350" indent="-6350" algn="l">
                        <a:lnSpc>
                          <a:spcPct val="150000"/>
                        </a:lnSpc>
                        <a:spcAft>
                          <a:spcPts val="20"/>
                        </a:spcAft>
                      </a:pPr>
                      <a:r>
                        <a:rPr lang="en-ZA" sz="1200"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Percentage of training plans implemented</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6350" indent="-6350" algn="l">
                        <a:lnSpc>
                          <a:spcPct val="150000"/>
                        </a:lnSpc>
                        <a:spcAft>
                          <a:spcPts val="20"/>
                        </a:spcAft>
                      </a:pPr>
                      <a:r>
                        <a:rPr lang="en-ZA" sz="1200">
                          <a:solidFill>
                            <a:srgbClr val="000000"/>
                          </a:solidFill>
                          <a:effectLst/>
                          <a:latin typeface="Arial" panose="020B0604020202020204" pitchFamily="34" charset="0"/>
                          <a:ea typeface="Century Gothic" panose="020B0502020202020204" pitchFamily="34" charset="0"/>
                          <a:cs typeface="Arial" panose="020B0604020202020204" pitchFamily="34" charset="0"/>
                        </a:rPr>
                        <a:t>8</a:t>
                      </a:r>
                      <a:r>
                        <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rPr>
                        <a:t>% of the training plan implemented</a:t>
                      </a:r>
                    </a:p>
                  </a:txBody>
                  <a:tcPr marL="68580" marR="68580" marT="0" marB="0"/>
                </a:tc>
                <a:tc>
                  <a:txBody>
                    <a:bodyPr/>
                    <a:lstStyle/>
                    <a:p>
                      <a:pPr marL="6350" indent="-6350" algn="l">
                        <a:lnSpc>
                          <a:spcPct val="150000"/>
                        </a:lnSpc>
                        <a:spcAft>
                          <a:spcPts val="20"/>
                        </a:spcAft>
                        <a:tabLst>
                          <a:tab pos="353060" algn="l"/>
                        </a:tabLst>
                      </a:pPr>
                      <a:r>
                        <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rPr>
                        <a:t>50% of the training plan implemented </a:t>
                      </a:r>
                    </a:p>
                  </a:txBody>
                  <a:tcPr marL="68580" marR="68580" marT="0" marB="0"/>
                </a:tc>
                <a:tc>
                  <a:txBody>
                    <a:bodyPr/>
                    <a:lstStyle/>
                    <a:p>
                      <a:pPr marL="6350" indent="-6350" algn="l">
                        <a:lnSpc>
                          <a:spcPct val="150000"/>
                        </a:lnSpc>
                        <a:spcAft>
                          <a:spcPts val="20"/>
                        </a:spcAft>
                      </a:pPr>
                      <a:r>
                        <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rPr>
                        <a:t>100% of the training plan implemented </a:t>
                      </a:r>
                    </a:p>
                  </a:txBody>
                  <a:tcPr marL="68580" marR="68580" marT="0" marB="0"/>
                </a:tc>
                <a:tc>
                  <a:txBody>
                    <a:bodyPr/>
                    <a:lstStyle/>
                    <a:p>
                      <a:pPr marL="6350" indent="-6350" algn="l">
                        <a:lnSpc>
                          <a:spcPct val="150000"/>
                        </a:lnSpc>
                        <a:spcAft>
                          <a:spcPts val="20"/>
                        </a:spcAft>
                      </a:pPr>
                      <a:r>
                        <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rPr>
                        <a:t>100% of the training plan implemented </a:t>
                      </a:r>
                    </a:p>
                  </a:txBody>
                  <a:tcPr marL="68580" marR="68580" marT="0" marB="0"/>
                </a:tc>
                <a:tc>
                  <a:txBody>
                    <a:bodyPr/>
                    <a:lstStyle/>
                    <a:p>
                      <a:pPr marL="6350" indent="-6350" algn="l">
                        <a:lnSpc>
                          <a:spcPct val="150000"/>
                        </a:lnSpc>
                        <a:spcAft>
                          <a:spcPts val="20"/>
                        </a:spcAft>
                      </a:pPr>
                      <a:r>
                        <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rPr>
                        <a:t>100% of the training plan implemented </a:t>
                      </a:r>
                    </a:p>
                  </a:txBody>
                  <a:tcPr marL="68580" marR="68580" marT="0" marB="0"/>
                </a:tc>
                <a:extLst>
                  <a:ext uri="{0D108BD9-81ED-4DB2-BD59-A6C34878D82A}">
                    <a16:rowId xmlns:a16="http://schemas.microsoft.com/office/drawing/2014/main" xmlns="" val="4025152015"/>
                  </a:ext>
                </a:extLst>
              </a:tr>
            </a:tbl>
          </a:graphicData>
        </a:graphic>
      </p:graphicFrame>
    </p:spTree>
    <p:extLst>
      <p:ext uri="{BB962C8B-B14F-4D97-AF65-F5344CB8AC3E}">
        <p14:creationId xmlns:p14="http://schemas.microsoft.com/office/powerpoint/2010/main" xmlns="" val="2979298566"/>
      </p:ext>
    </p:extLst>
  </p:cSld>
  <p:clrMapOvr>
    <a:masterClrMapping/>
  </p:clrMapOvr>
  <p:transition spd="med">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6068"/>
            <a:ext cx="7772400" cy="424841"/>
          </a:xfrm>
        </p:spPr>
        <p:txBody>
          <a:bodyPr/>
          <a:lstStyle/>
          <a:p>
            <a:pPr marL="0" indent="0"/>
            <a:r>
              <a:rPr lang="en-ZA" sz="2400" b="1" dirty="0" smtClean="0">
                <a:effectLst/>
                <a:latin typeface="Arial" panose="020B0604020202020204" pitchFamily="34" charset="0"/>
                <a:ea typeface="Century Gothic" panose="020B0502020202020204" pitchFamily="34" charset="0"/>
                <a:cs typeface="Century Gothic" panose="020B0502020202020204" pitchFamily="34" charset="0"/>
              </a:rPr>
              <a:t>Programme</a:t>
            </a:r>
            <a:r>
              <a:rPr lang="en-ZA" sz="2400" b="1" dirty="0">
                <a:effectLst/>
                <a:latin typeface="Arial" panose="020B0604020202020204" pitchFamily="34" charset="0"/>
                <a:ea typeface="Century Gothic" panose="020B0502020202020204" pitchFamily="34" charset="0"/>
                <a:cs typeface="Century Gothic" panose="020B0502020202020204" pitchFamily="34" charset="0"/>
              </a:rPr>
              <a:t>:  Production  </a:t>
            </a:r>
            <a:br>
              <a:rPr lang="en-ZA" sz="2400" b="1" dirty="0">
                <a:effectLst/>
                <a:latin typeface="Arial" panose="020B0604020202020204" pitchFamily="34" charset="0"/>
                <a:ea typeface="Century Gothic" panose="020B0502020202020204" pitchFamily="34" charset="0"/>
                <a:cs typeface="Century Gothic" panose="020B0502020202020204" pitchFamily="34" charset="0"/>
              </a:rPr>
            </a:br>
            <a:r>
              <a:rPr lang="en-ZA" sz="24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rPr>
              <a:t/>
            </a:r>
            <a:br>
              <a:rPr lang="en-ZA" sz="24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rPr>
            </a:br>
            <a:endParaRPr lang="en-ZA" sz="2400" b="1" kern="1200" dirty="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3" name="Content Placeholder 2"/>
          <p:cNvSpPr>
            <a:spLocks noGrp="1"/>
          </p:cNvSpPr>
          <p:nvPr>
            <p:ph idx="1"/>
          </p:nvPr>
        </p:nvSpPr>
        <p:spPr>
          <a:xfrm>
            <a:off x="30480" y="306068"/>
            <a:ext cx="9144000" cy="4866853"/>
          </a:xfrm>
        </p:spPr>
        <p:txBody>
          <a:bodyPr/>
          <a:lstStyle/>
          <a:p>
            <a:pPr marL="0" indent="0">
              <a:buNone/>
            </a:pPr>
            <a:r>
              <a:rPr lang="en-ZA" sz="1800" b="1" dirty="0">
                <a:latin typeface="Arial" panose="020B0604020202020204" pitchFamily="34" charset="0"/>
                <a:ea typeface="Century Gothic" panose="020B0502020202020204" pitchFamily="34" charset="0"/>
                <a:cs typeface="Century Gothic" panose="020B0502020202020204" pitchFamily="34" charset="0"/>
              </a:rPr>
              <a:t>Priority 1 : Building A Capable, Ethical And Developmental </a:t>
            </a:r>
            <a:r>
              <a:rPr lang="en-ZA" sz="1800" b="1" dirty="0" smtClean="0">
                <a:latin typeface="Arial" panose="020B0604020202020204" pitchFamily="34" charset="0"/>
                <a:ea typeface="Century Gothic" panose="020B0502020202020204" pitchFamily="34" charset="0"/>
                <a:cs typeface="Century Gothic" panose="020B0502020202020204" pitchFamily="34" charset="0"/>
              </a:rPr>
              <a:t>State</a:t>
            </a:r>
          </a:p>
          <a:p>
            <a:pPr marL="0" indent="0">
              <a:buNone/>
            </a:pPr>
            <a:r>
              <a:rPr lang="en-ZA" sz="1800" b="1" dirty="0" smtClean="0">
                <a:latin typeface="Arial" panose="020B0604020202020204" pitchFamily="34" charset="0"/>
                <a:ea typeface="Century Gothic" panose="020B0502020202020204" pitchFamily="34" charset="0"/>
                <a:cs typeface="Century Gothic" panose="020B0502020202020204" pitchFamily="34" charset="0"/>
              </a:rPr>
              <a:t>Priority 6: Social </a:t>
            </a:r>
            <a:r>
              <a:rPr lang="en-ZA" sz="1800" b="1" dirty="0">
                <a:latin typeface="Arial" panose="020B0604020202020204" pitchFamily="34" charset="0"/>
                <a:ea typeface="Century Gothic" panose="020B0502020202020204" pitchFamily="34" charset="0"/>
                <a:cs typeface="Century Gothic" panose="020B0502020202020204" pitchFamily="34" charset="0"/>
              </a:rPr>
              <a:t>Cohesion and Community </a:t>
            </a:r>
            <a:r>
              <a:rPr lang="en-ZA" sz="1800" b="1" dirty="0" smtClean="0">
                <a:latin typeface="Arial" panose="020B0604020202020204" pitchFamily="34" charset="0"/>
                <a:ea typeface="Century Gothic" panose="020B0502020202020204" pitchFamily="34" charset="0"/>
                <a:cs typeface="Century Gothic" panose="020B0502020202020204" pitchFamily="34" charset="0"/>
              </a:rPr>
              <a:t>Safety</a:t>
            </a:r>
            <a:endParaRPr lang="en-ZA" sz="1800" b="1" dirty="0" smtClean="0">
              <a:effectLst/>
              <a:latin typeface="Arial" panose="020B0604020202020204" pitchFamily="34" charset="0"/>
              <a:ea typeface="Century Gothic" panose="020B0502020202020204" pitchFamily="34" charset="0"/>
              <a:cs typeface="Century Gothic" panose="020B0502020202020204" pitchFamily="34" charset="0"/>
            </a:endParaRPr>
          </a:p>
          <a:p>
            <a:pPr marL="0" indent="0">
              <a:buNone/>
            </a:pPr>
            <a:r>
              <a:rPr lang="en-ZA" sz="1800" b="1" dirty="0" smtClean="0">
                <a:effectLst/>
                <a:latin typeface="Arial" panose="020B0604020202020204" pitchFamily="34" charset="0"/>
                <a:ea typeface="Century Gothic" panose="020B0502020202020204" pitchFamily="34" charset="0"/>
                <a:cs typeface="Century Gothic" panose="020B0502020202020204" pitchFamily="34" charset="0"/>
              </a:rPr>
              <a:t>Outcomes</a:t>
            </a:r>
            <a:r>
              <a:rPr lang="en-ZA" sz="1800" b="1" dirty="0">
                <a:effectLst/>
                <a:latin typeface="Arial" panose="020B0604020202020204" pitchFamily="34" charset="0"/>
                <a:ea typeface="Century Gothic" panose="020B0502020202020204" pitchFamily="34" charset="0"/>
                <a:cs typeface="Century Gothic" panose="020B0502020202020204" pitchFamily="34" charset="0"/>
              </a:rPr>
              <a:t>, Outputs, Performance indicator and Targets</a:t>
            </a:r>
            <a:r>
              <a:rPr lang="en-ZA" sz="1200" b="1" dirty="0">
                <a:effectLst/>
                <a:latin typeface="Arial" panose="020B0604020202020204" pitchFamily="34" charset="0"/>
                <a:ea typeface="Century Gothic" panose="020B0502020202020204" pitchFamily="34" charset="0"/>
                <a:cs typeface="Century Gothic" panose="020B0502020202020204" pitchFamily="34" charset="0"/>
              </a:rPr>
              <a:t> </a:t>
            </a:r>
          </a:p>
          <a:p>
            <a:pPr marL="0" indent="0">
              <a:buNone/>
            </a:pPr>
            <a:endParaRPr lang="en-ZA" sz="1800" b="1" dirty="0">
              <a:effectLst/>
              <a:latin typeface="Arial" panose="020B0604020202020204" pitchFamily="34" charset="0"/>
              <a:ea typeface="Century Gothic" panose="020B0502020202020204" pitchFamily="34" charset="0"/>
              <a:cs typeface="Century Gothic" panose="020B0502020202020204" pitchFamily="34" charset="0"/>
            </a:endParaRPr>
          </a:p>
          <a:p>
            <a:endParaRPr lang="en-ZA" dirty="0"/>
          </a:p>
        </p:txBody>
      </p:sp>
      <p:sp>
        <p:nvSpPr>
          <p:cNvPr id="4" name="Slide Number Placeholder 3"/>
          <p:cNvSpPr>
            <a:spLocks noGrp="1"/>
          </p:cNvSpPr>
          <p:nvPr>
            <p:ph type="sldNum" sz="quarter" idx="12"/>
          </p:nvPr>
        </p:nvSpPr>
        <p:spPr/>
        <p:txBody>
          <a:bodyPr/>
          <a:lstStyle/>
          <a:p>
            <a:pPr>
              <a:defRPr/>
            </a:pPr>
            <a:fld id="{E41CC7C3-C5F4-4A64-A561-2FBF0EB3B565}" type="slidenum">
              <a:rPr lang="en-GB" altLang="en-US" smtClean="0">
                <a:solidFill>
                  <a:srgbClr val="000000"/>
                </a:solidFill>
              </a:rPr>
              <a:pPr>
                <a:defRPr/>
              </a:pPr>
              <a:t>28</a:t>
            </a:fld>
            <a:endParaRPr lang="en-GB" altLang="en-US">
              <a:solidFill>
                <a:srgbClr val="000000"/>
              </a:solidFill>
            </a:endParaRPr>
          </a:p>
        </p:txBody>
      </p:sp>
      <p:pic>
        <p:nvPicPr>
          <p:cNvPr id="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162800" y="-20782"/>
            <a:ext cx="1981200" cy="7747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aphicFrame>
        <p:nvGraphicFramePr>
          <p:cNvPr id="5" name="Table 8">
            <a:extLst>
              <a:ext uri="{FF2B5EF4-FFF2-40B4-BE49-F238E27FC236}">
                <a16:creationId xmlns:a16="http://schemas.microsoft.com/office/drawing/2014/main" xmlns="" id="{717CC3D5-0382-4FDF-9B44-F8823DE6BDB5}"/>
              </a:ext>
            </a:extLst>
          </p:cNvPr>
          <p:cNvGraphicFramePr>
            <a:graphicFrameLocks noGrp="1"/>
          </p:cNvGraphicFramePr>
          <p:nvPr>
            <p:extLst>
              <p:ext uri="{D42A27DB-BD31-4B8C-83A1-F6EECF244321}">
                <p14:modId xmlns:p14="http://schemas.microsoft.com/office/powerpoint/2010/main" xmlns="" val="4020527401"/>
              </p:ext>
            </p:extLst>
          </p:nvPr>
        </p:nvGraphicFramePr>
        <p:xfrm>
          <a:off x="121920" y="1384300"/>
          <a:ext cx="8961120" cy="5292702"/>
        </p:xfrm>
        <a:graphic>
          <a:graphicData uri="http://schemas.openxmlformats.org/drawingml/2006/table">
            <a:tbl>
              <a:tblPr firstRow="1" bandRow="1">
                <a:tableStyleId>{16D9F66E-5EB9-4882-86FB-DCBF35E3C3E4}</a:tableStyleId>
              </a:tblPr>
              <a:tblGrid>
                <a:gridCol w="1104058">
                  <a:extLst>
                    <a:ext uri="{9D8B030D-6E8A-4147-A177-3AD203B41FA5}">
                      <a16:colId xmlns:a16="http://schemas.microsoft.com/office/drawing/2014/main" xmlns="" val="2124419296"/>
                    </a:ext>
                  </a:extLst>
                </a:gridCol>
                <a:gridCol w="969780">
                  <a:extLst>
                    <a:ext uri="{9D8B030D-6E8A-4147-A177-3AD203B41FA5}">
                      <a16:colId xmlns:a16="http://schemas.microsoft.com/office/drawing/2014/main" xmlns="" val="1045215037"/>
                    </a:ext>
                  </a:extLst>
                </a:gridCol>
                <a:gridCol w="1193576">
                  <a:extLst>
                    <a:ext uri="{9D8B030D-6E8A-4147-A177-3AD203B41FA5}">
                      <a16:colId xmlns:a16="http://schemas.microsoft.com/office/drawing/2014/main" xmlns="" val="3707229319"/>
                    </a:ext>
                  </a:extLst>
                </a:gridCol>
                <a:gridCol w="1128276">
                  <a:extLst>
                    <a:ext uri="{9D8B030D-6E8A-4147-A177-3AD203B41FA5}">
                      <a16:colId xmlns:a16="http://schemas.microsoft.com/office/drawing/2014/main" xmlns="" val="3779846957"/>
                    </a:ext>
                  </a:extLst>
                </a:gridCol>
                <a:gridCol w="1184277">
                  <a:extLst>
                    <a:ext uri="{9D8B030D-6E8A-4147-A177-3AD203B41FA5}">
                      <a16:colId xmlns:a16="http://schemas.microsoft.com/office/drawing/2014/main" xmlns="" val="3708573310"/>
                    </a:ext>
                  </a:extLst>
                </a:gridCol>
                <a:gridCol w="1193576">
                  <a:extLst>
                    <a:ext uri="{9D8B030D-6E8A-4147-A177-3AD203B41FA5}">
                      <a16:colId xmlns:a16="http://schemas.microsoft.com/office/drawing/2014/main" xmlns="" val="48803561"/>
                    </a:ext>
                  </a:extLst>
                </a:gridCol>
                <a:gridCol w="1019948">
                  <a:extLst>
                    <a:ext uri="{9D8B030D-6E8A-4147-A177-3AD203B41FA5}">
                      <a16:colId xmlns:a16="http://schemas.microsoft.com/office/drawing/2014/main" xmlns="" val="96067168"/>
                    </a:ext>
                  </a:extLst>
                </a:gridCol>
                <a:gridCol w="1167629">
                  <a:extLst>
                    <a:ext uri="{9D8B030D-6E8A-4147-A177-3AD203B41FA5}">
                      <a16:colId xmlns:a16="http://schemas.microsoft.com/office/drawing/2014/main" xmlns="" val="2637923249"/>
                    </a:ext>
                  </a:extLst>
                </a:gridCol>
              </a:tblGrid>
              <a:tr h="277688">
                <a:tc rowSpan="3">
                  <a:txBody>
                    <a:bodyPr/>
                    <a:lstStyle/>
                    <a:p>
                      <a:pPr marL="6350" indent="-6350" algn="l">
                        <a:lnSpc>
                          <a:spcPct val="150000"/>
                        </a:lnSpc>
                        <a:spcAft>
                          <a:spcPts val="20"/>
                        </a:spcAft>
                      </a:pPr>
                      <a:r>
                        <a:rPr lang="en-ZA" sz="1200" b="1"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Performance Outcome</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ctr"/>
                </a:tc>
                <a:tc rowSpan="3">
                  <a:txBody>
                    <a:bodyPr/>
                    <a:lstStyle/>
                    <a:p>
                      <a:pPr marL="6350" indent="-6350" algn="ctr">
                        <a:lnSpc>
                          <a:spcPct val="150000"/>
                        </a:lnSpc>
                        <a:spcAft>
                          <a:spcPts val="20"/>
                        </a:spcAft>
                      </a:pPr>
                      <a:r>
                        <a:rPr lang="en-ZA" sz="1200" b="1"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Output</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ctr"/>
                </a:tc>
                <a:tc rowSpan="3">
                  <a:txBody>
                    <a:bodyPr/>
                    <a:lstStyle/>
                    <a:p>
                      <a:pPr marL="6350" indent="-6350" algn="ctr">
                        <a:lnSpc>
                          <a:spcPct val="150000"/>
                        </a:lnSpc>
                        <a:spcAft>
                          <a:spcPts val="20"/>
                        </a:spcAft>
                      </a:pPr>
                      <a:r>
                        <a:rPr lang="en-ZA" sz="1200" b="1"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Output Indicator</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ctr"/>
                </a:tc>
                <a:tc rowSpan="2">
                  <a:txBody>
                    <a:bodyPr/>
                    <a:lstStyle/>
                    <a:p>
                      <a:pPr>
                        <a:lnSpc>
                          <a:spcPct val="150000"/>
                        </a:lnSpc>
                      </a:pPr>
                      <a:r>
                        <a:rPr lang="en-ZA" sz="1200" b="1" kern="1200"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Audited / Actual Performance</a:t>
                      </a:r>
                      <a:endParaRPr lang="en-ZA" sz="1200" b="1" kern="1200" dirty="0">
                        <a:solidFill>
                          <a:srgbClr val="000000"/>
                        </a:solidFill>
                        <a:effectLst/>
                        <a:latin typeface="Arial" panose="020B0604020202020204" pitchFamily="34" charset="0"/>
                        <a:cs typeface="Arial" panose="020B0604020202020204" pitchFamily="34" charset="0"/>
                      </a:endParaRPr>
                    </a:p>
                  </a:txBody>
                  <a:tcPr>
                    <a:lnB w="12700" cap="flat" cmpd="sng" algn="ctr">
                      <a:solidFill>
                        <a:schemeClr val="tx1"/>
                      </a:solidFill>
                      <a:prstDash val="solid"/>
                      <a:round/>
                      <a:headEnd type="none" w="med" len="med"/>
                      <a:tailEnd type="none" w="med" len="med"/>
                    </a:lnB>
                  </a:tcPr>
                </a:tc>
                <a:tc gridSpan="4">
                  <a:txBody>
                    <a:bodyPr/>
                    <a:lstStyle/>
                    <a:p>
                      <a:pPr algn="ctr"/>
                      <a:r>
                        <a:rPr lang="en-ZA" sz="1200" b="1" dirty="0">
                          <a:solidFill>
                            <a:srgbClr val="000000"/>
                          </a:solidFill>
                          <a:effectLst/>
                          <a:latin typeface="Arial" panose="020B0604020202020204" pitchFamily="34" charset="0"/>
                          <a:ea typeface="Century Gothic" panose="020B0502020202020204" pitchFamily="34" charset="0"/>
                        </a:rPr>
                        <a:t>Annual Targets</a:t>
                      </a:r>
                      <a:endParaRPr lang="en-ZA" dirty="0"/>
                    </a:p>
                  </a:txBody>
                  <a:tcPr>
                    <a:lnB w="12700" cap="flat" cmpd="sng" algn="ctr">
                      <a:solidFill>
                        <a:schemeClr val="tx1"/>
                      </a:solidFill>
                      <a:prstDash val="solid"/>
                      <a:round/>
                      <a:headEnd type="none" w="med" len="med"/>
                      <a:tailEnd type="none" w="med" len="med"/>
                    </a:lnB>
                  </a:tcPr>
                </a:tc>
                <a:tc hMerge="1">
                  <a:txBody>
                    <a:bodyPr/>
                    <a:lstStyle/>
                    <a:p>
                      <a:endParaRPr lang="en-ZA"/>
                    </a:p>
                  </a:txBody>
                  <a:tcPr/>
                </a:tc>
                <a:tc hMerge="1">
                  <a:txBody>
                    <a:bodyPr/>
                    <a:lstStyle/>
                    <a:p>
                      <a:endParaRPr lang="en-ZA"/>
                    </a:p>
                  </a:txBody>
                  <a:tcPr/>
                </a:tc>
                <a:tc hMerge="1">
                  <a:txBody>
                    <a:bodyPr/>
                    <a:lstStyle/>
                    <a:p>
                      <a:endParaRPr lang="en-ZA"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4203377023"/>
                  </a:ext>
                </a:extLst>
              </a:tr>
              <a:tr h="462812">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nSpc>
                          <a:spcPct val="150000"/>
                        </a:lnSpc>
                      </a:pPr>
                      <a:r>
                        <a:rPr lang="en-ZA" sz="1200" b="1" dirty="0">
                          <a:solidFill>
                            <a:srgbClr val="000000"/>
                          </a:solidFill>
                          <a:effectLst/>
                          <a:latin typeface="Arial" panose="020B0604020202020204" pitchFamily="34" charset="0"/>
                          <a:ea typeface="Century Gothic" panose="020B0502020202020204" pitchFamily="34" charset="0"/>
                        </a:rPr>
                        <a:t>Estimated Performance</a:t>
                      </a:r>
                      <a:endParaRPr lang="en-ZA" sz="12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nSpc>
                          <a:spcPct val="150000"/>
                        </a:lnSpc>
                      </a:pPr>
                      <a:r>
                        <a:rPr lang="en-ZA" sz="1200" b="1" dirty="0">
                          <a:solidFill>
                            <a:srgbClr val="000000"/>
                          </a:solidFill>
                          <a:effectLst/>
                          <a:latin typeface="Arial" panose="020B0604020202020204" pitchFamily="34" charset="0"/>
                          <a:ea typeface="Century Gothic" panose="020B0502020202020204" pitchFamily="34" charset="0"/>
                        </a:rPr>
                        <a:t>MTEF Period</a:t>
                      </a:r>
                      <a:endParaRPr lang="en-ZA" dirty="0"/>
                    </a:p>
                  </a:txBody>
                  <a:tcPr>
                    <a:lnB w="12700" cap="flat" cmpd="sng" algn="ctr">
                      <a:solidFill>
                        <a:schemeClr val="tx1"/>
                      </a:solidFill>
                      <a:prstDash val="solid"/>
                      <a:round/>
                      <a:headEnd type="none" w="med" len="med"/>
                      <a:tailEnd type="none" w="med" len="med"/>
                    </a:lnB>
                  </a:tcPr>
                </a:tc>
                <a:tc hMerge="1">
                  <a:txBody>
                    <a:bodyPr/>
                    <a:lstStyle/>
                    <a:p>
                      <a:endParaRPr lang="en-ZA"/>
                    </a:p>
                  </a:txBody>
                  <a:tcPr/>
                </a:tc>
                <a:tc hMerge="1">
                  <a:txBody>
                    <a:bodyPr/>
                    <a:lstStyle/>
                    <a:p>
                      <a:endParaRPr lang="en-ZA" sz="12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991310991"/>
                  </a:ext>
                </a:extLst>
              </a:tr>
              <a:tr h="277688">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nSpc>
                          <a:spcPct val="150000"/>
                        </a:lnSpc>
                      </a:pPr>
                      <a:r>
                        <a:rPr lang="en-ZA" sz="1200" b="1" dirty="0">
                          <a:solidFill>
                            <a:srgbClr val="000000"/>
                          </a:solidFill>
                          <a:effectLst/>
                          <a:latin typeface="Arial" panose="020B0604020202020204" pitchFamily="34" charset="0"/>
                          <a:ea typeface="Century Gothic" panose="020B0502020202020204" pitchFamily="34" charset="0"/>
                        </a:rPr>
                        <a:t>2019/20</a:t>
                      </a:r>
                      <a:endParaRPr lang="en-ZA" sz="1200" b="1" kern="1200" dirty="0">
                        <a:solidFill>
                          <a:srgbClr val="000000"/>
                        </a:solidFill>
                        <a:effectLst/>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350" indent="-6350" algn="ctr">
                        <a:lnSpc>
                          <a:spcPct val="150000"/>
                        </a:lnSpc>
                        <a:spcAft>
                          <a:spcPts val="20"/>
                        </a:spcAft>
                      </a:pPr>
                      <a:r>
                        <a:rPr lang="en-ZA" sz="1200" b="1"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2020/21</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6350" indent="-6350" algn="ctr">
                        <a:lnSpc>
                          <a:spcPct val="150000"/>
                        </a:lnSpc>
                        <a:spcAft>
                          <a:spcPts val="20"/>
                        </a:spcAft>
                      </a:pPr>
                      <a:r>
                        <a:rPr lang="en-ZA" sz="1200" b="1"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2021/22</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6350" indent="-6350" algn="ctr">
                        <a:lnSpc>
                          <a:spcPct val="150000"/>
                        </a:lnSpc>
                        <a:spcAft>
                          <a:spcPts val="20"/>
                        </a:spcAft>
                      </a:pPr>
                      <a:r>
                        <a:rPr lang="en-ZA" sz="1200" b="1"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2022/23</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ctr"/>
                </a:tc>
                <a:tc>
                  <a:txBody>
                    <a:bodyPr/>
                    <a:lstStyle/>
                    <a:p>
                      <a:pPr marL="6350" indent="-6350" algn="ctr">
                        <a:lnSpc>
                          <a:spcPct val="150000"/>
                        </a:lnSpc>
                        <a:spcAft>
                          <a:spcPts val="20"/>
                        </a:spcAft>
                      </a:pPr>
                      <a:r>
                        <a:rPr lang="en-ZA" sz="1200" b="1"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2023/24</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1528015815"/>
                  </a:ext>
                </a:extLst>
              </a:tr>
              <a:tr h="327376">
                <a:tc gridSpan="8">
                  <a:txBody>
                    <a:bodyPr/>
                    <a:lstStyle/>
                    <a:p>
                      <a:pPr>
                        <a:lnSpc>
                          <a:spcPct val="150000"/>
                        </a:lnSpc>
                      </a:pPr>
                      <a:r>
                        <a:rPr lang="en-ZA" sz="1200" b="1" dirty="0">
                          <a:solidFill>
                            <a:srgbClr val="000000"/>
                          </a:solidFill>
                          <a:effectLst/>
                          <a:latin typeface="Arial" panose="020B0604020202020204" pitchFamily="34" charset="0"/>
                          <a:ea typeface="Century Gothic" panose="020B0502020202020204" pitchFamily="34" charset="0"/>
                        </a:rPr>
                        <a:t>Safer Transport Systems</a:t>
                      </a:r>
                      <a:endParaRPr lang="en-ZA" sz="1200" dirty="0"/>
                    </a:p>
                  </a:txBody>
                  <a:tcPr/>
                </a:tc>
                <a:tc hMerge="1">
                  <a:txBody>
                    <a:bodyPr/>
                    <a:lstStyle/>
                    <a:p>
                      <a:endParaRPr lang="en-ZA"/>
                    </a:p>
                  </a:txBody>
                  <a:tcPr/>
                </a:tc>
                <a:tc hMerge="1">
                  <a:txBody>
                    <a:bodyPr/>
                    <a:lstStyle/>
                    <a:p>
                      <a:endParaRPr lang="en-ZA"/>
                    </a:p>
                  </a:txBody>
                  <a:tcPr/>
                </a:tc>
                <a:tc hMerge="1">
                  <a:txBody>
                    <a:bodyPr/>
                    <a:lstStyle/>
                    <a:p>
                      <a:endParaRPr lang="en-ZA"/>
                    </a:p>
                  </a:txBody>
                  <a:tcPr>
                    <a:lnT w="12700" cap="flat" cmpd="sng" algn="ctr">
                      <a:solidFill>
                        <a:schemeClr val="tx1"/>
                      </a:solidFill>
                      <a:prstDash val="solid"/>
                      <a:round/>
                      <a:headEnd type="none" w="med" len="med"/>
                      <a:tailEnd type="none" w="med" len="med"/>
                    </a:lnT>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dirty="0"/>
                    </a:p>
                  </a:txBody>
                  <a:tcPr/>
                </a:tc>
                <a:extLst>
                  <a:ext uri="{0D108BD9-81ED-4DB2-BD59-A6C34878D82A}">
                    <a16:rowId xmlns:a16="http://schemas.microsoft.com/office/drawing/2014/main" xmlns="" val="29729612"/>
                  </a:ext>
                </a:extLst>
              </a:tr>
              <a:tr h="1174534">
                <a:tc rowSpan="3">
                  <a:txBody>
                    <a:bodyPr/>
                    <a:lstStyle/>
                    <a:p>
                      <a:pPr>
                        <a:lnSpc>
                          <a:spcPct val="150000"/>
                        </a:lnSpc>
                      </a:pPr>
                      <a:r>
                        <a:rPr lang="en-ZA" sz="1200" b="1" kern="1200" dirty="0">
                          <a:solidFill>
                            <a:srgbClr val="000000"/>
                          </a:solidFill>
                          <a:effectLst/>
                          <a:latin typeface="Arial" panose="020B0604020202020204" pitchFamily="34" charset="0"/>
                          <a:cs typeface="Arial" panose="020B0604020202020204" pitchFamily="34" charset="0"/>
                        </a:rPr>
                        <a:t>Improved transport safety and security</a:t>
                      </a:r>
                    </a:p>
                  </a:txBody>
                  <a:tcPr/>
                </a:tc>
                <a:tc>
                  <a:txBody>
                    <a:bodyPr/>
                    <a:lstStyle/>
                    <a:p>
                      <a:pPr marL="6350" indent="-6350" algn="l">
                        <a:lnSpc>
                          <a:spcPct val="150000"/>
                        </a:lnSpc>
                        <a:spcAft>
                          <a:spcPts val="20"/>
                        </a:spcAft>
                      </a:pPr>
                      <a:r>
                        <a:rPr lang="en-ZA" sz="1200"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Procurement of a new production machine</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6350" indent="-6350" algn="l">
                        <a:lnSpc>
                          <a:spcPct val="150000"/>
                        </a:lnSpc>
                        <a:spcAft>
                          <a:spcPts val="20"/>
                        </a:spcAft>
                      </a:pPr>
                      <a:r>
                        <a:rPr lang="en-ZA" sz="1200"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New production machine procured</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ZA"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a:t>
                      </a:r>
                      <a:endParaRPr kumimoji="0" lang="en-ZA" sz="12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6350" indent="-6350" algn="l">
                        <a:lnSpc>
                          <a:spcPct val="150000"/>
                        </a:lnSpc>
                        <a:spcAft>
                          <a:spcPts val="20"/>
                        </a:spcAft>
                      </a:pPr>
                      <a:r>
                        <a:rPr lang="en-ZA" sz="1200"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New card machine procured</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6350" indent="-6350" algn="l">
                        <a:lnSpc>
                          <a:spcPct val="150000"/>
                        </a:lnSpc>
                        <a:spcAft>
                          <a:spcPts val="20"/>
                        </a:spcAft>
                      </a:pPr>
                      <a:r>
                        <a:rPr lang="en-ZA" sz="1200"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New card machine procured</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6350" indent="-6350" algn="ctr">
                        <a:lnSpc>
                          <a:spcPct val="150000"/>
                        </a:lnSpc>
                        <a:spcAft>
                          <a:spcPts val="20"/>
                        </a:spcAft>
                      </a:pPr>
                      <a:r>
                        <a:rPr lang="en-ZA" sz="1200" dirty="0" smtClean="0">
                          <a:solidFill>
                            <a:srgbClr val="000000"/>
                          </a:solidFill>
                          <a:effectLst/>
                          <a:latin typeface="Arial" panose="020B0604020202020204" pitchFamily="34" charset="0"/>
                          <a:ea typeface="Century Gothic" panose="020B0502020202020204" pitchFamily="34" charset="0"/>
                          <a:cs typeface="Arial" panose="020B0604020202020204" pitchFamily="34" charset="0"/>
                        </a:rPr>
                        <a:t>-</a:t>
                      </a:r>
                      <a:r>
                        <a:rPr lang="en-ZA" sz="1200"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 </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p>
                      <a:pPr marL="6350" indent="-6350" algn="ctr">
                        <a:lnSpc>
                          <a:spcPct val="150000"/>
                        </a:lnSpc>
                        <a:spcAft>
                          <a:spcPts val="20"/>
                        </a:spcAft>
                      </a:pPr>
                      <a:r>
                        <a:rPr lang="en-ZA" sz="1200"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 </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p>
                      <a:pPr marL="6350" indent="-6350" algn="ctr">
                        <a:lnSpc>
                          <a:spcPct val="150000"/>
                        </a:lnSpc>
                        <a:spcAft>
                          <a:spcPts val="20"/>
                        </a:spcAft>
                      </a:pPr>
                      <a:r>
                        <a:rPr lang="en-ZA" sz="1200"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 </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6350" indent="-6350" algn="ctr">
                        <a:lnSpc>
                          <a:spcPct val="150000"/>
                        </a:lnSpc>
                        <a:spcAft>
                          <a:spcPts val="20"/>
                        </a:spcAft>
                      </a:pPr>
                      <a:r>
                        <a:rPr lang="en-ZA" sz="1200">
                          <a:solidFill>
                            <a:srgbClr val="000000"/>
                          </a:solidFill>
                          <a:effectLst/>
                          <a:latin typeface="Arial" panose="020B0604020202020204" pitchFamily="34" charset="0"/>
                          <a:ea typeface="Century Gothic" panose="020B0502020202020204" pitchFamily="34" charset="0"/>
                          <a:cs typeface="Arial" panose="020B0604020202020204" pitchFamily="34" charset="0"/>
                        </a:rPr>
                        <a:t>-</a:t>
                      </a:r>
                      <a:endPar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extLst>
                  <a:ext uri="{0D108BD9-81ED-4DB2-BD59-A6C34878D82A}">
                    <a16:rowId xmlns:a16="http://schemas.microsoft.com/office/drawing/2014/main" xmlns="" val="2378325148"/>
                  </a:ext>
                </a:extLst>
              </a:tr>
              <a:tr h="1076489">
                <a:tc vMerge="1">
                  <a:txBody>
                    <a:bodyPr/>
                    <a:lstStyle/>
                    <a:p>
                      <a:endParaRPr lang="en-ZA" sz="1200" dirty="0"/>
                    </a:p>
                  </a:txBody>
                  <a:tcPr/>
                </a:tc>
                <a:tc>
                  <a:txBody>
                    <a:bodyPr/>
                    <a:lstStyle/>
                    <a:p>
                      <a:pPr marL="6350" indent="-6350" algn="l">
                        <a:lnSpc>
                          <a:spcPct val="150000"/>
                        </a:lnSpc>
                        <a:spcAft>
                          <a:spcPts val="20"/>
                        </a:spcAft>
                      </a:pPr>
                      <a:r>
                        <a:rPr lang="en-ZA" sz="1200">
                          <a:solidFill>
                            <a:srgbClr val="000000"/>
                          </a:solidFill>
                          <a:effectLst/>
                          <a:latin typeface="Arial" panose="020B0604020202020204" pitchFamily="34" charset="0"/>
                          <a:ea typeface="Century Gothic" panose="020B0502020202020204" pitchFamily="34" charset="0"/>
                          <a:cs typeface="Arial" panose="020B0604020202020204" pitchFamily="34" charset="0"/>
                        </a:rPr>
                        <a:t>New ISO 18013-compliant driving licence card</a:t>
                      </a:r>
                      <a:endPar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6350" indent="-6350" algn="l">
                        <a:lnSpc>
                          <a:spcPct val="150000"/>
                        </a:lnSpc>
                        <a:spcAft>
                          <a:spcPts val="20"/>
                        </a:spcAft>
                      </a:pPr>
                      <a:r>
                        <a:rPr lang="en-ZA" sz="1200">
                          <a:solidFill>
                            <a:srgbClr val="000000"/>
                          </a:solidFill>
                          <a:effectLst/>
                          <a:latin typeface="Arial" panose="020B0604020202020204" pitchFamily="34" charset="0"/>
                          <a:ea typeface="Century Gothic" panose="020B0502020202020204" pitchFamily="34" charset="0"/>
                          <a:cs typeface="Arial" panose="020B0604020202020204" pitchFamily="34" charset="0"/>
                        </a:rPr>
                        <a:t>New ISO 18013-compliant driving licence card rolled out</a:t>
                      </a:r>
                      <a:endPar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6350" marR="0" lvl="0" indent="-6350" algn="ctr" defTabSz="914400" rtl="0" eaLnBrk="1" fontAlgn="auto" latinLnBrk="0" hangingPunct="1">
                        <a:lnSpc>
                          <a:spcPct val="150000"/>
                        </a:lnSpc>
                        <a:spcBef>
                          <a:spcPts val="0"/>
                        </a:spcBef>
                        <a:spcAft>
                          <a:spcPts val="20"/>
                        </a:spcAft>
                        <a:buClrTx/>
                        <a:buSzTx/>
                        <a:buFontTx/>
                        <a:buNone/>
                        <a:tabLst/>
                        <a:defRPr/>
                      </a:pPr>
                      <a:r>
                        <a:rPr lang="en-ZA" sz="1200" kern="1200" noProof="0" dirty="0">
                          <a:solidFill>
                            <a:srgbClr val="000000"/>
                          </a:solidFill>
                          <a:effectLst/>
                          <a:latin typeface="Arial" panose="020B0604020202020204" pitchFamily="34" charset="0"/>
                          <a:ea typeface="+mn-ea"/>
                          <a:cs typeface="+mn-cs"/>
                        </a:rPr>
                        <a:t>-</a:t>
                      </a:r>
                    </a:p>
                  </a:txBody>
                  <a:tcPr/>
                </a:tc>
                <a:tc>
                  <a:txBody>
                    <a:bodyPr/>
                    <a:lstStyle/>
                    <a:p>
                      <a:pPr marL="6350" indent="-6350" algn="l">
                        <a:lnSpc>
                          <a:spcPct val="150000"/>
                        </a:lnSpc>
                        <a:spcAft>
                          <a:spcPts val="20"/>
                        </a:spcAft>
                      </a:pPr>
                      <a:r>
                        <a:rPr lang="en-ZA" sz="1200"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Approved card design</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6350" indent="-6350" algn="l">
                        <a:lnSpc>
                          <a:spcPct val="150000"/>
                        </a:lnSpc>
                        <a:spcAft>
                          <a:spcPts val="20"/>
                        </a:spcAft>
                      </a:pPr>
                      <a:r>
                        <a:rPr lang="en-ZA" sz="1200"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Approved card design</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6350" indent="-6350" algn="ctr">
                        <a:lnSpc>
                          <a:spcPct val="150000"/>
                        </a:lnSpc>
                        <a:spcAft>
                          <a:spcPts val="20"/>
                        </a:spcAft>
                      </a:pPr>
                      <a:r>
                        <a:rPr lang="en-ZA" sz="1200">
                          <a:solidFill>
                            <a:srgbClr val="000000"/>
                          </a:solidFill>
                          <a:effectLst/>
                          <a:latin typeface="Arial" panose="020B0604020202020204" pitchFamily="34" charset="0"/>
                          <a:ea typeface="Century Gothic" panose="020B0502020202020204" pitchFamily="34" charset="0"/>
                          <a:cs typeface="Arial" panose="020B0604020202020204" pitchFamily="34" charset="0"/>
                        </a:rPr>
                        <a:t>-</a:t>
                      </a:r>
                      <a:endPar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6350" indent="-6350" algn="ctr">
                        <a:lnSpc>
                          <a:spcPct val="150000"/>
                        </a:lnSpc>
                        <a:spcAft>
                          <a:spcPts val="20"/>
                        </a:spcAft>
                      </a:pPr>
                      <a:r>
                        <a:rPr lang="en-ZA" sz="1200">
                          <a:solidFill>
                            <a:srgbClr val="000000"/>
                          </a:solidFill>
                          <a:effectLst/>
                          <a:latin typeface="Arial" panose="020B0604020202020204" pitchFamily="34" charset="0"/>
                          <a:ea typeface="Century Gothic" panose="020B0502020202020204" pitchFamily="34" charset="0"/>
                          <a:cs typeface="Arial" panose="020B0604020202020204" pitchFamily="34" charset="0"/>
                        </a:rPr>
                        <a:t>-</a:t>
                      </a:r>
                      <a:endPar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extLst>
                  <a:ext uri="{0D108BD9-81ED-4DB2-BD59-A6C34878D82A}">
                    <a16:rowId xmlns:a16="http://schemas.microsoft.com/office/drawing/2014/main" xmlns="" val="1114795791"/>
                  </a:ext>
                </a:extLst>
              </a:tr>
              <a:tr h="1076489">
                <a:tc vMerge="1">
                  <a:txBody>
                    <a:bodyPr/>
                    <a:lstStyle/>
                    <a:p>
                      <a:endParaRPr lang="en-ZA" sz="1200" b="1" kern="1200" dirty="0">
                        <a:solidFill>
                          <a:srgbClr val="000000"/>
                        </a:solidFill>
                        <a:effectLst/>
                        <a:latin typeface="Arial" panose="020B0604020202020204" pitchFamily="34" charset="0"/>
                        <a:cs typeface="Arial" panose="020B0604020202020204" pitchFamily="34" charset="0"/>
                      </a:endParaRPr>
                    </a:p>
                  </a:txBody>
                  <a:tcPr/>
                </a:tc>
                <a:tc>
                  <a:txBody>
                    <a:bodyPr/>
                    <a:lstStyle/>
                    <a:p>
                      <a:pPr marL="6350" indent="-6350" algn="l">
                        <a:lnSpc>
                          <a:spcPct val="150000"/>
                        </a:lnSpc>
                        <a:spcAft>
                          <a:spcPts val="20"/>
                        </a:spcAft>
                      </a:pPr>
                      <a:r>
                        <a:rPr lang="en-ZA" sz="1200">
                          <a:solidFill>
                            <a:srgbClr val="000000"/>
                          </a:solidFill>
                          <a:effectLst/>
                          <a:latin typeface="Arial" panose="020B0604020202020204" pitchFamily="34" charset="0"/>
                          <a:ea typeface="Century Gothic" panose="020B0502020202020204" pitchFamily="34" charset="0"/>
                          <a:cs typeface="Arial" panose="020B0604020202020204" pitchFamily="34" charset="0"/>
                        </a:rPr>
                        <a:t>Produce driving licence cards</a:t>
                      </a:r>
                      <a:endPar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6350" indent="-6350" algn="l">
                        <a:lnSpc>
                          <a:spcPct val="150000"/>
                        </a:lnSpc>
                        <a:spcAft>
                          <a:spcPts val="20"/>
                        </a:spcAft>
                      </a:pPr>
                      <a:r>
                        <a:rPr lang="en-ZA" sz="1200"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Number of days taken to produce driving licence cards </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6350" marR="0" lvl="0" indent="-6350" algn="ctr" defTabSz="914400" rtl="0" eaLnBrk="1" fontAlgn="auto" latinLnBrk="0" hangingPunct="1">
                        <a:lnSpc>
                          <a:spcPct val="150000"/>
                        </a:lnSpc>
                        <a:spcBef>
                          <a:spcPts val="0"/>
                        </a:spcBef>
                        <a:spcAft>
                          <a:spcPts val="20"/>
                        </a:spcAft>
                        <a:buClrTx/>
                        <a:buSzTx/>
                        <a:buFontTx/>
                        <a:buNone/>
                        <a:tabLst/>
                        <a:defRPr/>
                      </a:pPr>
                      <a:r>
                        <a:rPr lang="en-ZA" sz="1200" kern="1200" noProof="0" dirty="0">
                          <a:solidFill>
                            <a:srgbClr val="000000"/>
                          </a:solidFill>
                          <a:effectLst/>
                          <a:latin typeface="Arial" panose="020B0604020202020204" pitchFamily="34" charset="0"/>
                          <a:ea typeface="+mn-ea"/>
                          <a:cs typeface="+mn-cs"/>
                        </a:rPr>
                        <a:t>-</a:t>
                      </a:r>
                    </a:p>
                  </a:txBody>
                  <a:tcPr/>
                </a:tc>
                <a:tc>
                  <a:txBody>
                    <a:bodyPr/>
                    <a:lstStyle/>
                    <a:p>
                      <a:pPr marL="6350" indent="-6350" algn="ctr">
                        <a:lnSpc>
                          <a:spcPct val="150000"/>
                        </a:lnSpc>
                        <a:spcAft>
                          <a:spcPts val="20"/>
                        </a:spcAft>
                      </a:pPr>
                      <a:r>
                        <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rPr>
                        <a:t>-</a:t>
                      </a:r>
                    </a:p>
                  </a:txBody>
                  <a:tcPr marL="68580" marR="68580" marT="0" marB="0"/>
                </a:tc>
                <a:tc>
                  <a:txBody>
                    <a:bodyPr/>
                    <a:lstStyle/>
                    <a:p>
                      <a:pPr marL="6350" indent="-6350" algn="l">
                        <a:lnSpc>
                          <a:spcPct val="150000"/>
                        </a:lnSpc>
                        <a:spcAft>
                          <a:spcPts val="20"/>
                        </a:spcAft>
                      </a:pPr>
                      <a:r>
                        <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rPr>
                        <a:t>14 working days </a:t>
                      </a:r>
                    </a:p>
                  </a:txBody>
                  <a:tcPr marL="68580" marR="68580" marT="0" marB="0"/>
                </a:tc>
                <a:tc>
                  <a:txBody>
                    <a:bodyPr/>
                    <a:lstStyle/>
                    <a:p>
                      <a:pPr marL="6350" indent="-6350" algn="l">
                        <a:lnSpc>
                          <a:spcPct val="150000"/>
                        </a:lnSpc>
                        <a:spcAft>
                          <a:spcPts val="20"/>
                        </a:spcAft>
                      </a:pPr>
                      <a:r>
                        <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rPr>
                        <a:t>7 working days</a:t>
                      </a:r>
                    </a:p>
                  </a:txBody>
                  <a:tcPr marL="68580" marR="68580" marT="0" marB="0"/>
                </a:tc>
                <a:tc>
                  <a:txBody>
                    <a:bodyPr/>
                    <a:lstStyle/>
                    <a:p>
                      <a:pPr marL="6350" indent="-6350" algn="l">
                        <a:lnSpc>
                          <a:spcPct val="150000"/>
                        </a:lnSpc>
                        <a:spcAft>
                          <a:spcPts val="20"/>
                        </a:spcAft>
                      </a:pPr>
                      <a:r>
                        <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rPr>
                        <a:t>3 working days </a:t>
                      </a:r>
                    </a:p>
                  </a:txBody>
                  <a:tcPr marL="68580" marR="68580" marT="0" marB="0"/>
                </a:tc>
                <a:extLst>
                  <a:ext uri="{0D108BD9-81ED-4DB2-BD59-A6C34878D82A}">
                    <a16:rowId xmlns:a16="http://schemas.microsoft.com/office/drawing/2014/main" xmlns="" val="2350427161"/>
                  </a:ext>
                </a:extLst>
              </a:tr>
            </a:tbl>
          </a:graphicData>
        </a:graphic>
      </p:graphicFrame>
      <p:sp>
        <p:nvSpPr>
          <p:cNvPr id="10" name="Rectangle 9"/>
          <p:cNvSpPr/>
          <p:nvPr/>
        </p:nvSpPr>
        <p:spPr>
          <a:xfrm>
            <a:off x="8494542" y="6363231"/>
            <a:ext cx="441146" cy="369332"/>
          </a:xfrm>
          <a:prstGeom prst="rect">
            <a:avLst/>
          </a:prstGeom>
        </p:spPr>
        <p:txBody>
          <a:bodyPr wrap="none">
            <a:spAutoFit/>
          </a:bodyPr>
          <a:lstStyle/>
          <a:p>
            <a:r>
              <a:rPr lang="en-ZA" dirty="0" smtClean="0"/>
              <a:t>28</a:t>
            </a:r>
            <a:endParaRPr lang="en-ZA" dirty="0"/>
          </a:p>
        </p:txBody>
      </p:sp>
    </p:spTree>
    <p:extLst>
      <p:ext uri="{BB962C8B-B14F-4D97-AF65-F5344CB8AC3E}">
        <p14:creationId xmlns:p14="http://schemas.microsoft.com/office/powerpoint/2010/main" xmlns="" val="2183168546"/>
      </p:ext>
    </p:extLst>
  </p:cSld>
  <p:clrMapOvr>
    <a:masterClrMapping/>
  </p:clrMapOvr>
  <p:transition spd="med">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8991600" cy="1371600"/>
          </a:xfrm>
        </p:spPr>
        <p:txBody>
          <a:bodyPr/>
          <a:lstStyle/>
          <a:p>
            <a:r>
              <a:rPr lang="en-ZA" sz="2400" b="1" dirty="0">
                <a:effectLst/>
                <a:latin typeface="Arial" panose="020B0604020202020204" pitchFamily="34" charset="0"/>
                <a:ea typeface="Century Gothic" panose="020B0502020202020204" pitchFamily="34" charset="0"/>
                <a:cs typeface="Century Gothic" panose="020B0502020202020204" pitchFamily="34" charset="0"/>
              </a:rPr>
              <a:t>Outcomes, Outputs, Performance indicator and Targets </a:t>
            </a:r>
            <a:br>
              <a:rPr lang="en-ZA" sz="2400" b="1" dirty="0">
                <a:effectLst/>
                <a:latin typeface="Arial" panose="020B0604020202020204" pitchFamily="34" charset="0"/>
                <a:ea typeface="Century Gothic" panose="020B0502020202020204" pitchFamily="34" charset="0"/>
                <a:cs typeface="Century Gothic" panose="020B0502020202020204" pitchFamily="34" charset="0"/>
              </a:rPr>
            </a:br>
            <a:r>
              <a:rPr lang="en-ZA" sz="2400" b="1" i="1" kern="1200" dirty="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cont</a:t>
            </a:r>
            <a:r>
              <a:rPr lang="en-ZA" sz="2400" b="1" kern="12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br>
              <a:rPr lang="en-ZA" sz="2400" b="1" kern="12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br>
            <a:endParaRPr lang="en-ZA" sz="2400" b="1" kern="1200" dirty="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3" name="Content Placeholder 2"/>
          <p:cNvSpPr>
            <a:spLocks noGrp="1"/>
          </p:cNvSpPr>
          <p:nvPr>
            <p:ph idx="1"/>
          </p:nvPr>
        </p:nvSpPr>
        <p:spPr>
          <a:xfrm>
            <a:off x="0" y="1631860"/>
            <a:ext cx="9144000" cy="4464140"/>
          </a:xfrm>
        </p:spPr>
        <p:txBody>
          <a:bodyPr/>
          <a:lstStyle/>
          <a:p>
            <a:pPr marL="0" lvl="0" indent="0">
              <a:lnSpc>
                <a:spcPct val="107000"/>
              </a:lnSpc>
              <a:buNone/>
            </a:pPr>
            <a:r>
              <a:rPr lang="en-ZA" sz="2400" b="1" dirty="0">
                <a:effectLst/>
                <a:latin typeface="Arial" panose="020B0604020202020204" pitchFamily="34" charset="0"/>
                <a:ea typeface="Century Gothic" panose="020B0502020202020204" pitchFamily="34" charset="0"/>
                <a:cs typeface="Century Gothic" panose="020B0502020202020204" pitchFamily="34" charset="0"/>
              </a:rPr>
              <a:t> </a:t>
            </a:r>
          </a:p>
          <a:p>
            <a:endParaRPr lang="en-ZA" dirty="0"/>
          </a:p>
        </p:txBody>
      </p:sp>
      <p:sp>
        <p:nvSpPr>
          <p:cNvPr id="4" name="Slide Number Placeholder 3"/>
          <p:cNvSpPr>
            <a:spLocks noGrp="1"/>
          </p:cNvSpPr>
          <p:nvPr>
            <p:ph type="sldNum" sz="quarter" idx="12"/>
          </p:nvPr>
        </p:nvSpPr>
        <p:spPr/>
        <p:txBody>
          <a:bodyPr/>
          <a:lstStyle/>
          <a:p>
            <a:pPr>
              <a:defRPr/>
            </a:pPr>
            <a:fld id="{E41CC7C3-C5F4-4A64-A561-2FBF0EB3B565}" type="slidenum">
              <a:rPr lang="en-GB" altLang="en-US" smtClean="0">
                <a:solidFill>
                  <a:srgbClr val="000000"/>
                </a:solidFill>
              </a:rPr>
              <a:pPr>
                <a:defRPr/>
              </a:pPr>
              <a:t>29</a:t>
            </a:fld>
            <a:endParaRPr lang="en-GB" altLang="en-US">
              <a:solidFill>
                <a:srgbClr val="000000"/>
              </a:solidFill>
            </a:endParaRPr>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986587" y="-20782"/>
            <a:ext cx="2157413" cy="7747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aphicFrame>
        <p:nvGraphicFramePr>
          <p:cNvPr id="5" name="Table 8">
            <a:extLst>
              <a:ext uri="{FF2B5EF4-FFF2-40B4-BE49-F238E27FC236}">
                <a16:creationId xmlns:a16="http://schemas.microsoft.com/office/drawing/2014/main" xmlns="" id="{717CC3D5-0382-4FDF-9B44-F8823DE6BDB5}"/>
              </a:ext>
            </a:extLst>
          </p:cNvPr>
          <p:cNvGraphicFramePr>
            <a:graphicFrameLocks noGrp="1"/>
          </p:cNvGraphicFramePr>
          <p:nvPr>
            <p:extLst>
              <p:ext uri="{D42A27DB-BD31-4B8C-83A1-F6EECF244321}">
                <p14:modId xmlns:p14="http://schemas.microsoft.com/office/powerpoint/2010/main" xmlns="" val="1869187426"/>
              </p:ext>
            </p:extLst>
          </p:nvPr>
        </p:nvGraphicFramePr>
        <p:xfrm>
          <a:off x="132574" y="1436529"/>
          <a:ext cx="8878851" cy="5029200"/>
        </p:xfrm>
        <a:graphic>
          <a:graphicData uri="http://schemas.openxmlformats.org/drawingml/2006/table">
            <a:tbl>
              <a:tblPr firstRow="1" bandRow="1">
                <a:tableStyleId>{16D9F66E-5EB9-4882-86FB-DCBF35E3C3E4}</a:tableStyleId>
              </a:tblPr>
              <a:tblGrid>
                <a:gridCol w="1090331">
                  <a:extLst>
                    <a:ext uri="{9D8B030D-6E8A-4147-A177-3AD203B41FA5}">
                      <a16:colId xmlns:a16="http://schemas.microsoft.com/office/drawing/2014/main" xmlns="" val="2124419296"/>
                    </a:ext>
                  </a:extLst>
                </a:gridCol>
                <a:gridCol w="957722">
                  <a:extLst>
                    <a:ext uri="{9D8B030D-6E8A-4147-A177-3AD203B41FA5}">
                      <a16:colId xmlns:a16="http://schemas.microsoft.com/office/drawing/2014/main" xmlns="" val="1045215037"/>
                    </a:ext>
                  </a:extLst>
                </a:gridCol>
                <a:gridCol w="1178736">
                  <a:extLst>
                    <a:ext uri="{9D8B030D-6E8A-4147-A177-3AD203B41FA5}">
                      <a16:colId xmlns:a16="http://schemas.microsoft.com/office/drawing/2014/main" xmlns="" val="3707229319"/>
                    </a:ext>
                  </a:extLst>
                </a:gridCol>
                <a:gridCol w="1114248">
                  <a:extLst>
                    <a:ext uri="{9D8B030D-6E8A-4147-A177-3AD203B41FA5}">
                      <a16:colId xmlns:a16="http://schemas.microsoft.com/office/drawing/2014/main" xmlns="" val="3779846957"/>
                    </a:ext>
                  </a:extLst>
                </a:gridCol>
                <a:gridCol w="1198700">
                  <a:extLst>
                    <a:ext uri="{9D8B030D-6E8A-4147-A177-3AD203B41FA5}">
                      <a16:colId xmlns:a16="http://schemas.microsoft.com/office/drawing/2014/main" xmlns="" val="3708573310"/>
                    </a:ext>
                  </a:extLst>
                </a:gridCol>
                <a:gridCol w="1178736">
                  <a:extLst>
                    <a:ext uri="{9D8B030D-6E8A-4147-A177-3AD203B41FA5}">
                      <a16:colId xmlns:a16="http://schemas.microsoft.com/office/drawing/2014/main" xmlns="" val="48803561"/>
                    </a:ext>
                  </a:extLst>
                </a:gridCol>
                <a:gridCol w="1007266">
                  <a:extLst>
                    <a:ext uri="{9D8B030D-6E8A-4147-A177-3AD203B41FA5}">
                      <a16:colId xmlns:a16="http://schemas.microsoft.com/office/drawing/2014/main" xmlns="" val="96067168"/>
                    </a:ext>
                  </a:extLst>
                </a:gridCol>
                <a:gridCol w="1153112">
                  <a:extLst>
                    <a:ext uri="{9D8B030D-6E8A-4147-A177-3AD203B41FA5}">
                      <a16:colId xmlns:a16="http://schemas.microsoft.com/office/drawing/2014/main" xmlns="" val="2637923249"/>
                    </a:ext>
                  </a:extLst>
                </a:gridCol>
              </a:tblGrid>
              <a:tr h="232103">
                <a:tc rowSpan="3">
                  <a:txBody>
                    <a:bodyPr/>
                    <a:lstStyle/>
                    <a:p>
                      <a:pPr marL="6350" indent="-6350" algn="l">
                        <a:lnSpc>
                          <a:spcPct val="150000"/>
                        </a:lnSpc>
                        <a:spcAft>
                          <a:spcPts val="20"/>
                        </a:spcAft>
                      </a:pPr>
                      <a:r>
                        <a:rPr lang="en-ZA" sz="1200" b="1"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Performance Outcome</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ctr"/>
                </a:tc>
                <a:tc rowSpan="3">
                  <a:txBody>
                    <a:bodyPr/>
                    <a:lstStyle/>
                    <a:p>
                      <a:pPr marL="6350" indent="-6350" algn="ctr">
                        <a:lnSpc>
                          <a:spcPct val="150000"/>
                        </a:lnSpc>
                        <a:spcAft>
                          <a:spcPts val="20"/>
                        </a:spcAft>
                      </a:pPr>
                      <a:r>
                        <a:rPr lang="en-ZA" sz="1200" b="1"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Output</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ctr"/>
                </a:tc>
                <a:tc rowSpan="3">
                  <a:txBody>
                    <a:bodyPr/>
                    <a:lstStyle/>
                    <a:p>
                      <a:pPr marL="6350" indent="-6350" algn="ctr">
                        <a:lnSpc>
                          <a:spcPct val="150000"/>
                        </a:lnSpc>
                        <a:spcAft>
                          <a:spcPts val="20"/>
                        </a:spcAft>
                      </a:pPr>
                      <a:r>
                        <a:rPr lang="en-ZA" sz="1200" b="1"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Output Indicator</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ctr"/>
                </a:tc>
                <a:tc rowSpan="2">
                  <a:txBody>
                    <a:bodyPr/>
                    <a:lstStyle/>
                    <a:p>
                      <a:pPr>
                        <a:lnSpc>
                          <a:spcPct val="150000"/>
                        </a:lnSpc>
                      </a:pPr>
                      <a:r>
                        <a:rPr lang="en-ZA" sz="1200" b="1" kern="1200"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Audited / Actual Performance</a:t>
                      </a:r>
                      <a:endParaRPr lang="en-ZA" sz="1200" b="1" kern="1200" dirty="0">
                        <a:solidFill>
                          <a:srgbClr val="000000"/>
                        </a:solidFill>
                        <a:effectLst/>
                        <a:latin typeface="Arial" panose="020B0604020202020204" pitchFamily="34" charset="0"/>
                        <a:cs typeface="Arial" panose="020B0604020202020204" pitchFamily="34" charset="0"/>
                      </a:endParaRPr>
                    </a:p>
                  </a:txBody>
                  <a:tcPr>
                    <a:lnB w="12700" cap="flat" cmpd="sng" algn="ctr">
                      <a:solidFill>
                        <a:schemeClr val="tx1"/>
                      </a:solidFill>
                      <a:prstDash val="solid"/>
                      <a:round/>
                      <a:headEnd type="none" w="med" len="med"/>
                      <a:tailEnd type="none" w="med" len="med"/>
                    </a:lnB>
                  </a:tcPr>
                </a:tc>
                <a:tc gridSpan="4">
                  <a:txBody>
                    <a:bodyPr/>
                    <a:lstStyle/>
                    <a:p>
                      <a:pPr algn="ctr"/>
                      <a:r>
                        <a:rPr lang="en-ZA" sz="1200" b="1" dirty="0">
                          <a:solidFill>
                            <a:srgbClr val="000000"/>
                          </a:solidFill>
                          <a:effectLst/>
                          <a:latin typeface="Arial" panose="020B0604020202020204" pitchFamily="34" charset="0"/>
                          <a:ea typeface="Century Gothic" panose="020B0502020202020204" pitchFamily="34" charset="0"/>
                        </a:rPr>
                        <a:t>Annual Targets</a:t>
                      </a:r>
                      <a:endParaRPr lang="en-ZA" dirty="0"/>
                    </a:p>
                  </a:txBody>
                  <a:tcPr>
                    <a:lnB w="12700" cap="flat" cmpd="sng" algn="ctr">
                      <a:solidFill>
                        <a:schemeClr val="tx1"/>
                      </a:solidFill>
                      <a:prstDash val="solid"/>
                      <a:round/>
                      <a:headEnd type="none" w="med" len="med"/>
                      <a:tailEnd type="none" w="med" len="med"/>
                    </a:lnB>
                  </a:tcPr>
                </a:tc>
                <a:tc hMerge="1">
                  <a:txBody>
                    <a:bodyPr/>
                    <a:lstStyle/>
                    <a:p>
                      <a:endParaRPr lang="en-ZA"/>
                    </a:p>
                  </a:txBody>
                  <a:tcPr/>
                </a:tc>
                <a:tc hMerge="1">
                  <a:txBody>
                    <a:bodyPr/>
                    <a:lstStyle/>
                    <a:p>
                      <a:endParaRPr lang="en-ZA"/>
                    </a:p>
                  </a:txBody>
                  <a:tcPr/>
                </a:tc>
                <a:tc hMerge="1">
                  <a:txBody>
                    <a:bodyPr/>
                    <a:lstStyle/>
                    <a:p>
                      <a:endParaRPr lang="en-ZA"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4203377023"/>
                  </a:ext>
                </a:extLst>
              </a:tr>
              <a:tr h="386838">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nSpc>
                          <a:spcPct val="150000"/>
                        </a:lnSpc>
                      </a:pPr>
                      <a:r>
                        <a:rPr lang="en-ZA" sz="1200" b="1" dirty="0">
                          <a:solidFill>
                            <a:srgbClr val="000000"/>
                          </a:solidFill>
                          <a:effectLst/>
                          <a:latin typeface="Arial" panose="020B0604020202020204" pitchFamily="34" charset="0"/>
                          <a:ea typeface="Century Gothic" panose="020B0502020202020204" pitchFamily="34" charset="0"/>
                        </a:rPr>
                        <a:t>Estimated Performance</a:t>
                      </a:r>
                      <a:endParaRPr lang="en-ZA" sz="12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nSpc>
                          <a:spcPct val="150000"/>
                        </a:lnSpc>
                      </a:pPr>
                      <a:r>
                        <a:rPr lang="en-ZA" sz="1200" b="1" dirty="0">
                          <a:solidFill>
                            <a:srgbClr val="000000"/>
                          </a:solidFill>
                          <a:effectLst/>
                          <a:latin typeface="Arial" panose="020B0604020202020204" pitchFamily="34" charset="0"/>
                          <a:ea typeface="Century Gothic" panose="020B0502020202020204" pitchFamily="34" charset="0"/>
                        </a:rPr>
                        <a:t>MTEF Period</a:t>
                      </a:r>
                      <a:endParaRPr lang="en-ZA" sz="1200" dirty="0"/>
                    </a:p>
                  </a:txBody>
                  <a:tcPr>
                    <a:lnB w="12700" cap="flat" cmpd="sng" algn="ctr">
                      <a:solidFill>
                        <a:schemeClr val="tx1"/>
                      </a:solidFill>
                      <a:prstDash val="solid"/>
                      <a:round/>
                      <a:headEnd type="none" w="med" len="med"/>
                      <a:tailEnd type="none" w="med" len="med"/>
                    </a:lnB>
                  </a:tcPr>
                </a:tc>
                <a:tc hMerge="1">
                  <a:txBody>
                    <a:bodyPr/>
                    <a:lstStyle/>
                    <a:p>
                      <a:endParaRPr lang="en-ZA"/>
                    </a:p>
                  </a:txBody>
                  <a:tcPr/>
                </a:tc>
                <a:tc hMerge="1">
                  <a:txBody>
                    <a:bodyPr/>
                    <a:lstStyle/>
                    <a:p>
                      <a:endParaRPr lang="en-ZA" sz="12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991310991"/>
                  </a:ext>
                </a:extLst>
              </a:tr>
              <a:tr h="232103">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nSpc>
                          <a:spcPct val="150000"/>
                        </a:lnSpc>
                      </a:pPr>
                      <a:r>
                        <a:rPr lang="en-ZA" sz="1200" b="1" dirty="0">
                          <a:solidFill>
                            <a:srgbClr val="000000"/>
                          </a:solidFill>
                          <a:effectLst/>
                          <a:latin typeface="Arial" panose="020B0604020202020204" pitchFamily="34" charset="0"/>
                          <a:ea typeface="Century Gothic" panose="020B0502020202020204" pitchFamily="34" charset="0"/>
                        </a:rPr>
                        <a:t>2019/20</a:t>
                      </a:r>
                      <a:endParaRPr lang="en-ZA" sz="1200" b="1" kern="1200" dirty="0">
                        <a:solidFill>
                          <a:srgbClr val="000000"/>
                        </a:solidFill>
                        <a:effectLst/>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350" indent="-6350" algn="ctr">
                        <a:lnSpc>
                          <a:spcPct val="150000"/>
                        </a:lnSpc>
                        <a:spcAft>
                          <a:spcPts val="20"/>
                        </a:spcAft>
                      </a:pPr>
                      <a:r>
                        <a:rPr lang="en-ZA" sz="1200" b="1"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2020/21</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6350" indent="-6350" algn="ctr">
                        <a:lnSpc>
                          <a:spcPct val="150000"/>
                        </a:lnSpc>
                        <a:spcAft>
                          <a:spcPts val="20"/>
                        </a:spcAft>
                      </a:pPr>
                      <a:r>
                        <a:rPr lang="en-ZA" sz="1200" b="1"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2021/22</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6350" indent="-6350" algn="ctr">
                        <a:lnSpc>
                          <a:spcPct val="150000"/>
                        </a:lnSpc>
                        <a:spcAft>
                          <a:spcPts val="20"/>
                        </a:spcAft>
                      </a:pPr>
                      <a:r>
                        <a:rPr lang="en-ZA" sz="1200" b="1"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2022/23</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ctr"/>
                </a:tc>
                <a:tc>
                  <a:txBody>
                    <a:bodyPr/>
                    <a:lstStyle/>
                    <a:p>
                      <a:pPr marL="6350" indent="-6350" algn="ctr">
                        <a:lnSpc>
                          <a:spcPct val="150000"/>
                        </a:lnSpc>
                        <a:spcAft>
                          <a:spcPts val="20"/>
                        </a:spcAft>
                      </a:pPr>
                      <a:r>
                        <a:rPr lang="en-ZA" sz="1200" b="1"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2023/24</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1528015815"/>
                  </a:ext>
                </a:extLst>
              </a:tr>
              <a:tr h="1038859">
                <a:tc>
                  <a:txBody>
                    <a:bodyPr/>
                    <a:lstStyle/>
                    <a:p>
                      <a:pPr>
                        <a:lnSpc>
                          <a:spcPct val="150000"/>
                        </a:lnSpc>
                      </a:pPr>
                      <a:r>
                        <a:rPr lang="en-ZA" sz="1200" b="1" dirty="0">
                          <a:effectLst/>
                          <a:latin typeface="Arial" panose="020B0604020202020204" pitchFamily="34" charset="0"/>
                          <a:ea typeface="Century Gothic" panose="020B0502020202020204" pitchFamily="34" charset="0"/>
                        </a:rPr>
                        <a:t>Improved transport safety and security</a:t>
                      </a:r>
                      <a:endParaRPr lang="en-ZA" sz="1200" dirty="0"/>
                    </a:p>
                  </a:txBody>
                  <a:tcPr>
                    <a:lnB w="12700" cap="flat" cmpd="sng" algn="ctr">
                      <a:solidFill>
                        <a:schemeClr val="tx1"/>
                      </a:solidFill>
                      <a:prstDash val="solid"/>
                      <a:round/>
                      <a:headEnd type="none" w="med" len="med"/>
                      <a:tailEnd type="none" w="med" len="med"/>
                    </a:lnB>
                  </a:tcPr>
                </a:tc>
                <a:tc>
                  <a:txBody>
                    <a:bodyPr/>
                    <a:lstStyle/>
                    <a:p>
                      <a:pPr marL="6350" indent="-6350" algn="l">
                        <a:lnSpc>
                          <a:spcPct val="150000"/>
                        </a:lnSpc>
                        <a:spcAft>
                          <a:spcPts val="20"/>
                        </a:spcAft>
                      </a:pPr>
                      <a:r>
                        <a:rPr lang="en-ZA" sz="1200"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Produce Driving Licence cards </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6350" indent="-6350" algn="l">
                        <a:lnSpc>
                          <a:spcPct val="150000"/>
                        </a:lnSpc>
                        <a:spcAft>
                          <a:spcPts val="20"/>
                        </a:spcAft>
                      </a:pPr>
                      <a:r>
                        <a:rPr lang="en-ZA" sz="1200"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Number of cards produced annually  </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6350" indent="-6350" algn="l">
                        <a:lnSpc>
                          <a:spcPct val="150000"/>
                        </a:lnSpc>
                        <a:spcAft>
                          <a:spcPts val="20"/>
                        </a:spcAft>
                      </a:pPr>
                      <a:r>
                        <a:rPr lang="en-ZA" sz="1200"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2,534,701</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marL="6350" indent="-6350" algn="l">
                        <a:lnSpc>
                          <a:spcPct val="150000"/>
                        </a:lnSpc>
                        <a:spcAft>
                          <a:spcPts val="20"/>
                        </a:spcAft>
                      </a:pPr>
                      <a:r>
                        <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rPr>
                        <a:t>1,200,000 cards produced annually  </a:t>
                      </a:r>
                    </a:p>
                  </a:txBody>
                  <a:tcPr marL="68580" marR="68580" marT="0" marB="0"/>
                </a:tc>
                <a:tc>
                  <a:txBody>
                    <a:bodyPr/>
                    <a:lstStyle/>
                    <a:p>
                      <a:pPr marL="6350" indent="-6350" algn="l">
                        <a:lnSpc>
                          <a:spcPct val="150000"/>
                        </a:lnSpc>
                        <a:spcAft>
                          <a:spcPts val="20"/>
                        </a:spcAft>
                      </a:pPr>
                      <a:r>
                        <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rPr>
                        <a:t>1,200,000 cards produced annually  </a:t>
                      </a:r>
                    </a:p>
                  </a:txBody>
                  <a:tcPr marL="68580" marR="68580" marT="0" marB="0"/>
                </a:tc>
                <a:tc>
                  <a:txBody>
                    <a:bodyPr/>
                    <a:lstStyle/>
                    <a:p>
                      <a:pPr marL="6350" indent="-6350" algn="l">
                        <a:lnSpc>
                          <a:spcPct val="150000"/>
                        </a:lnSpc>
                        <a:spcAft>
                          <a:spcPts val="20"/>
                        </a:spcAft>
                      </a:pPr>
                      <a:r>
                        <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rPr>
                        <a:t>2,000,000 cards produced annually  </a:t>
                      </a:r>
                    </a:p>
                  </a:txBody>
                  <a:tcPr marL="68580" marR="68580" marT="0" marB="0"/>
                </a:tc>
                <a:tc>
                  <a:txBody>
                    <a:bodyPr/>
                    <a:lstStyle/>
                    <a:p>
                      <a:pPr marL="6350" indent="-6350" algn="l">
                        <a:lnSpc>
                          <a:spcPct val="150000"/>
                        </a:lnSpc>
                        <a:spcAft>
                          <a:spcPts val="20"/>
                        </a:spcAft>
                      </a:pPr>
                      <a:r>
                        <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rPr>
                        <a:t>2,500,000 cards produced annually  </a:t>
                      </a:r>
                    </a:p>
                  </a:txBody>
                  <a:tcPr marL="68580" marR="68580" marT="0" marB="0"/>
                </a:tc>
                <a:extLst>
                  <a:ext uri="{0D108BD9-81ED-4DB2-BD59-A6C34878D82A}">
                    <a16:rowId xmlns:a16="http://schemas.microsoft.com/office/drawing/2014/main" xmlns="" val="2378325148"/>
                  </a:ext>
                </a:extLst>
              </a:tr>
              <a:tr h="361791">
                <a:tc gridSpan="8">
                  <a:txBody>
                    <a:bodyPr/>
                    <a:lstStyle/>
                    <a:p>
                      <a:pPr>
                        <a:lnSpc>
                          <a:spcPct val="150000"/>
                        </a:lnSpc>
                      </a:pPr>
                      <a:r>
                        <a:rPr lang="en-ZA" sz="1200" b="1" dirty="0">
                          <a:effectLst/>
                          <a:latin typeface="Arial" panose="020B0604020202020204" pitchFamily="34" charset="0"/>
                          <a:ea typeface="Century Gothic" panose="020B0502020202020204" pitchFamily="34" charset="0"/>
                        </a:rPr>
                        <a:t>Innovation</a:t>
                      </a:r>
                      <a:endParaRPr lang="en-ZA" sz="12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ZA" dirty="0"/>
                    </a:p>
                  </a:txBody>
                  <a:tcPr marL="68580" marR="68580" marT="0" marB="0">
                    <a:lnB w="12700" cap="flat" cmpd="sng" algn="ctr">
                      <a:solidFill>
                        <a:schemeClr val="tx1"/>
                      </a:solidFill>
                      <a:prstDash val="solid"/>
                      <a:round/>
                      <a:headEnd type="none" w="med" len="med"/>
                      <a:tailEnd type="none" w="med" len="med"/>
                    </a:lnB>
                  </a:tcPr>
                </a:tc>
                <a:tc hMerge="1">
                  <a:txBody>
                    <a:bodyPr/>
                    <a:lstStyle/>
                    <a:p>
                      <a:endParaRPr lang="en-ZA" dirty="0"/>
                    </a:p>
                  </a:txBody>
                  <a:tcPr marL="68580" marR="68580" marT="0" marB="0">
                    <a:lnB w="12700" cap="flat" cmpd="sng" algn="ctr">
                      <a:solidFill>
                        <a:schemeClr val="tx1"/>
                      </a:solidFill>
                      <a:prstDash val="solid"/>
                      <a:round/>
                      <a:headEnd type="none" w="med" len="med"/>
                      <a:tailEnd type="none" w="med" len="med"/>
                    </a:lnB>
                  </a:tcPr>
                </a:tc>
                <a:tc hMerge="1">
                  <a:txBody>
                    <a:bodyPr/>
                    <a:lstStyle/>
                    <a:p>
                      <a:endParaRPr lang="en-ZA" dirty="0"/>
                    </a:p>
                  </a:txBody>
                  <a:tcPr marL="68580" marR="68580" marT="0" marB="0">
                    <a:lnB w="12700" cap="flat" cmpd="sng" algn="ctr">
                      <a:solidFill>
                        <a:schemeClr val="tx1"/>
                      </a:solidFill>
                      <a:prstDash val="solid"/>
                      <a:round/>
                      <a:headEnd type="none" w="med" len="med"/>
                      <a:tailEnd type="none" w="med" len="med"/>
                    </a:lnB>
                  </a:tcPr>
                </a:tc>
                <a:tc hMerge="1">
                  <a:txBody>
                    <a:bodyPr/>
                    <a:lstStyle/>
                    <a:p>
                      <a:endParaRPr lang="en-ZA" dirty="0"/>
                    </a:p>
                  </a:txBody>
                  <a:tcPr marL="68580" marR="68580" marT="0" marB="0">
                    <a:lnB w="12700" cap="flat" cmpd="sng" algn="ctr">
                      <a:solidFill>
                        <a:schemeClr val="tx1"/>
                      </a:solidFill>
                      <a:prstDash val="solid"/>
                      <a:round/>
                      <a:headEnd type="none" w="med" len="med"/>
                      <a:tailEnd type="none" w="med" len="med"/>
                    </a:lnB>
                  </a:tcPr>
                </a:tc>
                <a:tc hMerge="1">
                  <a:txBody>
                    <a:bodyPr/>
                    <a:lstStyle/>
                    <a:p>
                      <a:endParaRPr lang="en-ZA" dirty="0"/>
                    </a:p>
                  </a:txBody>
                  <a:tcPr marL="68580" marR="68580" marT="0" marB="0">
                    <a:lnB w="12700" cap="flat" cmpd="sng" algn="ctr">
                      <a:solidFill>
                        <a:schemeClr val="tx1"/>
                      </a:solidFill>
                      <a:prstDash val="solid"/>
                      <a:round/>
                      <a:headEnd type="none" w="med" len="med"/>
                      <a:tailEnd type="none" w="med" len="med"/>
                    </a:lnB>
                  </a:tcPr>
                </a:tc>
                <a:tc hMerge="1">
                  <a:txBody>
                    <a:bodyPr/>
                    <a:lstStyle/>
                    <a:p>
                      <a:endParaRPr lang="en-ZA" dirty="0"/>
                    </a:p>
                  </a:txBody>
                  <a:tcPr marL="68580" marR="68580" marT="0" marB="0">
                    <a:lnB w="12700" cap="flat" cmpd="sng" algn="ctr">
                      <a:solidFill>
                        <a:schemeClr val="tx1"/>
                      </a:solidFill>
                      <a:prstDash val="solid"/>
                      <a:round/>
                      <a:headEnd type="none" w="med" len="med"/>
                      <a:tailEnd type="none" w="med" len="med"/>
                    </a:lnB>
                  </a:tcPr>
                </a:tc>
                <a:tc hMerge="1">
                  <a:txBody>
                    <a:bodyPr/>
                    <a:lstStyle/>
                    <a:p>
                      <a:endParaRPr lang="en-ZA" dirty="0"/>
                    </a:p>
                  </a:txBody>
                  <a:tcPr marL="68580" marR="68580" marT="0" marB="0">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4025152015"/>
                  </a:ext>
                </a:extLst>
              </a:tr>
              <a:tr h="643497">
                <a:tc rowSpan="2">
                  <a:txBody>
                    <a:bodyPr/>
                    <a:lstStyle/>
                    <a:p>
                      <a:pPr marL="6350" indent="-6350" algn="l">
                        <a:lnSpc>
                          <a:spcPct val="150000"/>
                        </a:lnSpc>
                        <a:spcAft>
                          <a:spcPts val="20"/>
                        </a:spcAft>
                      </a:pPr>
                      <a:r>
                        <a:rPr lang="en-ZA" sz="1200" b="1"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Improved competitiveness through</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p>
                      <a:pPr>
                        <a:lnSpc>
                          <a:spcPct val="150000"/>
                        </a:lnSpc>
                      </a:pPr>
                      <a:r>
                        <a:rPr lang="en-ZA" sz="1200" b="1" dirty="0">
                          <a:effectLst/>
                          <a:latin typeface="Arial" panose="020B0604020202020204" pitchFamily="34" charset="0"/>
                          <a:ea typeface="Century Gothic" panose="020B0502020202020204" pitchFamily="34" charset="0"/>
                        </a:rPr>
                        <a:t>adoption of new technology</a:t>
                      </a:r>
                      <a:endParaRPr lang="en-ZA" sz="1200" dirty="0"/>
                    </a:p>
                  </a:txBody>
                  <a:tcPr>
                    <a:lnT w="12700" cap="flat" cmpd="sng" algn="ctr">
                      <a:solidFill>
                        <a:schemeClr val="tx1"/>
                      </a:solidFill>
                      <a:prstDash val="solid"/>
                      <a:round/>
                      <a:headEnd type="none" w="med" len="med"/>
                      <a:tailEnd type="none" w="med" len="med"/>
                    </a:lnT>
                  </a:tcPr>
                </a:tc>
                <a:tc>
                  <a:txBody>
                    <a:bodyPr/>
                    <a:lstStyle/>
                    <a:p>
                      <a:pPr marL="6350" indent="-6350" algn="l">
                        <a:lnSpc>
                          <a:spcPct val="150000"/>
                        </a:lnSpc>
                        <a:spcAft>
                          <a:spcPts val="20"/>
                        </a:spcAft>
                      </a:pPr>
                      <a:r>
                        <a:rPr lang="en-ZA" sz="1200"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Automation of selected manual operations</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marL="6350" indent="-6350" algn="l">
                        <a:lnSpc>
                          <a:spcPct val="150000"/>
                        </a:lnSpc>
                        <a:spcAft>
                          <a:spcPts val="20"/>
                        </a:spcAft>
                      </a:pPr>
                      <a:r>
                        <a:rPr lang="en-ZA" sz="1200"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Selected manual operations automated</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marL="6350" indent="-6350" algn="ctr">
                        <a:lnSpc>
                          <a:spcPct val="150000"/>
                        </a:lnSpc>
                        <a:spcAft>
                          <a:spcPts val="20"/>
                        </a:spcAft>
                      </a:pPr>
                      <a:r>
                        <a:rPr lang="en-ZA" sz="1200"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marL="6350" indent="-6350" algn="ctr">
                        <a:lnSpc>
                          <a:spcPct val="150000"/>
                        </a:lnSpc>
                        <a:spcAft>
                          <a:spcPts val="20"/>
                        </a:spcAft>
                      </a:pPr>
                      <a:r>
                        <a:rPr lang="en-ZA" sz="1200"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marL="6350" indent="-6350" algn="l">
                        <a:lnSpc>
                          <a:spcPct val="150000"/>
                        </a:lnSpc>
                        <a:spcAft>
                          <a:spcPts val="20"/>
                        </a:spcAft>
                      </a:pPr>
                      <a:r>
                        <a:rPr lang="en-ZA" sz="1200"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Online application of driving licence</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marL="6350" indent="-6350" algn="ctr">
                        <a:lnSpc>
                          <a:spcPct val="150000"/>
                        </a:lnSpc>
                        <a:spcAft>
                          <a:spcPts val="20"/>
                        </a:spcAft>
                      </a:pPr>
                      <a:r>
                        <a:rPr lang="en-ZA" sz="1200"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marL="6350" indent="-6350" algn="ctr">
                        <a:lnSpc>
                          <a:spcPct val="150000"/>
                        </a:lnSpc>
                        <a:spcAft>
                          <a:spcPts val="20"/>
                        </a:spcAft>
                      </a:pPr>
                      <a:r>
                        <a:rPr lang="en-ZA" sz="1200"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1530367846"/>
                  </a:ext>
                </a:extLst>
              </a:tr>
              <a:tr h="1064798">
                <a:tc vMerge="1">
                  <a:txBody>
                    <a:bodyPr/>
                    <a:lstStyle/>
                    <a:p>
                      <a:endParaRPr lang="en-ZA" sz="1200" dirty="0"/>
                    </a:p>
                  </a:txBody>
                  <a:tcPr/>
                </a:tc>
                <a:tc>
                  <a:txBody>
                    <a:bodyPr/>
                    <a:lstStyle/>
                    <a:p>
                      <a:pPr marL="6350" indent="-6350" algn="l">
                        <a:lnSpc>
                          <a:spcPct val="150000"/>
                        </a:lnSpc>
                        <a:spcAft>
                          <a:spcPts val="20"/>
                        </a:spcAft>
                      </a:pPr>
                      <a:r>
                        <a:rPr lang="en-ZA" sz="1200">
                          <a:solidFill>
                            <a:srgbClr val="000000"/>
                          </a:solidFill>
                          <a:effectLst/>
                          <a:latin typeface="Arial" panose="020B0604020202020204" pitchFamily="34" charset="0"/>
                          <a:ea typeface="Century Gothic" panose="020B0502020202020204" pitchFamily="34" charset="0"/>
                          <a:cs typeface="Arial" panose="020B0604020202020204" pitchFamily="34" charset="0"/>
                        </a:rPr>
                        <a:t>Electronic  driving licence (EDL)</a:t>
                      </a:r>
                      <a:endPar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6350" indent="-6350" algn="l">
                        <a:lnSpc>
                          <a:spcPct val="150000"/>
                        </a:lnSpc>
                        <a:spcAft>
                          <a:spcPts val="20"/>
                        </a:spcAft>
                      </a:pPr>
                      <a:r>
                        <a:rPr lang="en-ZA" sz="1200"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Electronic  driving licence rolled out</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6350" indent="-6350" algn="ctr">
                        <a:lnSpc>
                          <a:spcPct val="150000"/>
                        </a:lnSpc>
                        <a:spcAft>
                          <a:spcPts val="20"/>
                        </a:spcAft>
                      </a:pPr>
                      <a:r>
                        <a:rPr lang="en-ZA" sz="1200">
                          <a:solidFill>
                            <a:srgbClr val="000000"/>
                          </a:solidFill>
                          <a:effectLst/>
                          <a:latin typeface="Arial" panose="020B0604020202020204" pitchFamily="34" charset="0"/>
                          <a:ea typeface="Century Gothic" panose="020B0502020202020204" pitchFamily="34" charset="0"/>
                          <a:cs typeface="Arial" panose="020B0604020202020204" pitchFamily="34" charset="0"/>
                        </a:rPr>
                        <a:t>-</a:t>
                      </a:r>
                      <a:endPar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6350" indent="-6350" algn="ctr">
                        <a:lnSpc>
                          <a:spcPct val="150000"/>
                        </a:lnSpc>
                        <a:spcAft>
                          <a:spcPts val="20"/>
                        </a:spcAft>
                      </a:pPr>
                      <a:r>
                        <a:rPr lang="en-ZA" sz="1200">
                          <a:solidFill>
                            <a:srgbClr val="000000"/>
                          </a:solidFill>
                          <a:effectLst/>
                          <a:latin typeface="Arial" panose="020B0604020202020204" pitchFamily="34" charset="0"/>
                          <a:ea typeface="Century Gothic" panose="020B0502020202020204" pitchFamily="34" charset="0"/>
                          <a:cs typeface="Arial" panose="020B0604020202020204" pitchFamily="34" charset="0"/>
                        </a:rPr>
                        <a:t>-</a:t>
                      </a:r>
                      <a:endPar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6350" indent="-6350" algn="ctr">
                        <a:lnSpc>
                          <a:spcPct val="150000"/>
                        </a:lnSpc>
                        <a:spcAft>
                          <a:spcPts val="20"/>
                        </a:spcAft>
                      </a:pPr>
                      <a:r>
                        <a:rPr lang="en-ZA" sz="1200"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6350" indent="-6350" algn="l">
                        <a:lnSpc>
                          <a:spcPct val="150000"/>
                        </a:lnSpc>
                        <a:spcAft>
                          <a:spcPts val="20"/>
                        </a:spcAft>
                      </a:pPr>
                      <a:r>
                        <a:rPr lang="en-ZA" sz="1200"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Introduction of EDL</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6350" indent="-6350" algn="ctr">
                        <a:lnSpc>
                          <a:spcPct val="150000"/>
                        </a:lnSpc>
                        <a:spcAft>
                          <a:spcPts val="20"/>
                        </a:spcAft>
                      </a:pPr>
                      <a:r>
                        <a:rPr lang="en-ZA" sz="1200" dirty="0" smtClean="0">
                          <a:solidFill>
                            <a:srgbClr val="000000"/>
                          </a:solidFill>
                          <a:effectLst/>
                          <a:latin typeface="Arial" panose="020B0604020202020204" pitchFamily="34" charset="0"/>
                          <a:ea typeface="Century Gothic" panose="020B0502020202020204" pitchFamily="34" charset="0"/>
                          <a:cs typeface="Arial" panose="020B0604020202020204" pitchFamily="34" charset="0"/>
                        </a:rPr>
                        <a:t>-</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extLst>
                  <a:ext uri="{0D108BD9-81ED-4DB2-BD59-A6C34878D82A}">
                    <a16:rowId xmlns:a16="http://schemas.microsoft.com/office/drawing/2014/main" xmlns="" val="4250080732"/>
                  </a:ext>
                </a:extLst>
              </a:tr>
            </a:tbl>
          </a:graphicData>
        </a:graphic>
      </p:graphicFrame>
      <p:sp>
        <p:nvSpPr>
          <p:cNvPr id="10" name="Rectangle 9"/>
          <p:cNvSpPr/>
          <p:nvPr/>
        </p:nvSpPr>
        <p:spPr>
          <a:xfrm>
            <a:off x="8494897" y="6378725"/>
            <a:ext cx="441146" cy="369332"/>
          </a:xfrm>
          <a:prstGeom prst="rect">
            <a:avLst/>
          </a:prstGeom>
        </p:spPr>
        <p:txBody>
          <a:bodyPr wrap="none">
            <a:spAutoFit/>
          </a:bodyPr>
          <a:lstStyle/>
          <a:p>
            <a:r>
              <a:rPr lang="en-ZA" dirty="0" smtClean="0"/>
              <a:t>29</a:t>
            </a:r>
            <a:endParaRPr lang="en-ZA" dirty="0"/>
          </a:p>
        </p:txBody>
      </p:sp>
    </p:spTree>
    <p:extLst>
      <p:ext uri="{BB962C8B-B14F-4D97-AF65-F5344CB8AC3E}">
        <p14:creationId xmlns:p14="http://schemas.microsoft.com/office/powerpoint/2010/main" xmlns="" val="2560391735"/>
      </p:ext>
    </p:extLst>
  </p:cSld>
  <p:clrMapOvr>
    <a:masterClrMapping/>
  </p:clrMapOvr>
  <p:transition spd="med">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89AF96D-2236-433E-9052-57BC315412E6}"/>
              </a:ext>
            </a:extLst>
          </p:cNvPr>
          <p:cNvSpPr>
            <a:spLocks noGrp="1"/>
          </p:cNvSpPr>
          <p:nvPr>
            <p:ph type="title"/>
          </p:nvPr>
        </p:nvSpPr>
        <p:spPr>
          <a:xfrm>
            <a:off x="-152400" y="11113"/>
            <a:ext cx="7772400" cy="1447800"/>
          </a:xfrm>
        </p:spPr>
        <p:txBody>
          <a:bodyPr/>
          <a:lstStyle/>
          <a:p>
            <a:r>
              <a:rPr lang="en-ZA" sz="2400" b="1" kern="1200" dirty="0" smtClean="0">
                <a:solidFill>
                  <a:schemeClr val="tx1"/>
                </a:solidFill>
                <a:latin typeface="Arial" panose="020B0604020202020204" pitchFamily="34" charset="0"/>
                <a:ea typeface="ＭＳ Ｐゴシック" panose="020B0600070205080204" pitchFamily="34" charset="-128"/>
                <a:cs typeface="Arial" panose="020B0604020202020204" pitchFamily="34" charset="0"/>
              </a:rPr>
              <a:t>1. Relevant</a:t>
            </a:r>
            <a:r>
              <a:rPr lang="en-ZA" sz="1800" b="1" dirty="0" smtClean="0">
                <a:solidFill>
                  <a:srgbClr val="984806"/>
                </a:solidFill>
                <a:effectLst/>
                <a:latin typeface="Arial" panose="020B0604020202020204" pitchFamily="34" charset="0"/>
                <a:ea typeface="Century Gothic" panose="020B0502020202020204" pitchFamily="34" charset="0"/>
                <a:cs typeface="Century Gothic" panose="020B0502020202020204" pitchFamily="34" charset="0"/>
              </a:rPr>
              <a:t> </a:t>
            </a:r>
            <a:r>
              <a:rPr lang="en-ZA" sz="2400" b="1" kern="120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legislative and policy mandates</a:t>
            </a:r>
            <a:r>
              <a:rPr lang="en-ZA" sz="1800" b="1" dirty="0">
                <a:solidFill>
                  <a:srgbClr val="984806"/>
                </a:solidFill>
                <a:effectLst/>
                <a:latin typeface="Arial" panose="020B0604020202020204" pitchFamily="34" charset="0"/>
                <a:ea typeface="Century Gothic" panose="020B0502020202020204" pitchFamily="34" charset="0"/>
                <a:cs typeface="Century Gothic" panose="020B0502020202020204" pitchFamily="34" charset="0"/>
              </a:rPr>
              <a:t/>
            </a:r>
            <a:br>
              <a:rPr lang="en-ZA" sz="1800" b="1" dirty="0">
                <a:solidFill>
                  <a:srgbClr val="984806"/>
                </a:solidFill>
                <a:effectLst/>
                <a:latin typeface="Arial" panose="020B0604020202020204" pitchFamily="34" charset="0"/>
                <a:ea typeface="Century Gothic" panose="020B0502020202020204" pitchFamily="34" charset="0"/>
                <a:cs typeface="Century Gothic" panose="020B0502020202020204" pitchFamily="34" charset="0"/>
              </a:rPr>
            </a:br>
            <a:endParaRPr lang="en-ZA" dirty="0"/>
          </a:p>
        </p:txBody>
      </p:sp>
      <p:sp>
        <p:nvSpPr>
          <p:cNvPr id="3" name="Content Placeholder 2">
            <a:extLst>
              <a:ext uri="{FF2B5EF4-FFF2-40B4-BE49-F238E27FC236}">
                <a16:creationId xmlns:a16="http://schemas.microsoft.com/office/drawing/2014/main" xmlns="" id="{74F4242C-835A-463E-9C20-8559E9A27167}"/>
              </a:ext>
            </a:extLst>
          </p:cNvPr>
          <p:cNvSpPr>
            <a:spLocks noGrp="1"/>
          </p:cNvSpPr>
          <p:nvPr>
            <p:ph idx="1"/>
          </p:nvPr>
        </p:nvSpPr>
        <p:spPr>
          <a:xfrm>
            <a:off x="0" y="1066800"/>
            <a:ext cx="9144000" cy="5181600"/>
          </a:xfrm>
        </p:spPr>
        <p:txBody>
          <a:bodyPr/>
          <a:lstStyle/>
          <a:p>
            <a:pPr marL="6350" indent="-6350" algn="just">
              <a:lnSpc>
                <a:spcPct val="107000"/>
              </a:lnSpc>
              <a:spcAft>
                <a:spcPts val="800"/>
              </a:spcAft>
            </a:pPr>
            <a:r>
              <a:rPr lang="en-ZA" sz="18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National Road Traffic Act 93 of 1996,</a:t>
            </a:r>
            <a:r>
              <a:rPr lang="en-ZA"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Section 12 to 24 read together with regulation 99 to 127 stipulates that no person shall drive a motor vehicle on a public road without the driving licence and section 13 places responsibility for issuing licence authorizing the driving of a motor vehicle on the Driving Licence Testing Centre (DLTC). </a:t>
            </a:r>
            <a:endParaRPr lang="en-ZA" sz="18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p>
            <a:pPr marL="6350" indent="-6350" algn="just">
              <a:lnSpc>
                <a:spcPct val="107000"/>
              </a:lnSpc>
              <a:spcAft>
                <a:spcPts val="565"/>
              </a:spcAft>
            </a:pPr>
            <a:r>
              <a:rPr lang="en-ZA" sz="18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National Road Traffic Regulations of 1999,</a:t>
            </a:r>
            <a:r>
              <a:rPr lang="en-ZA"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govern the issuance of </a:t>
            </a:r>
            <a:r>
              <a:rPr lang="en-ZA" sz="1800" dirty="0">
                <a:latin typeface="Arial" pitchFamily="34" charset="0"/>
                <a:cs typeface="Arial" pitchFamily="34" charset="0"/>
              </a:rPr>
              <a:t>driving licences by prescribing the procedures to be undertaken by a driving licence testing centre and card production facility when issuing the driving licence and the payment of card production fees</a:t>
            </a:r>
            <a:r>
              <a:rPr lang="en-ZA" sz="2000" dirty="0">
                <a:latin typeface="Arial" pitchFamily="34" charset="0"/>
                <a:cs typeface="Arial" pitchFamily="34" charset="0"/>
              </a:rPr>
              <a:t>. </a:t>
            </a:r>
          </a:p>
          <a:p>
            <a:pPr marL="6350" indent="-6350" algn="just">
              <a:lnSpc>
                <a:spcPct val="107000"/>
              </a:lnSpc>
              <a:spcAft>
                <a:spcPts val="800"/>
              </a:spcAft>
            </a:pPr>
            <a:r>
              <a:rPr lang="en-ZA" sz="1800" dirty="0">
                <a:latin typeface="Arial" pitchFamily="34" charset="0"/>
                <a:cs typeface="Arial" pitchFamily="34" charset="0"/>
              </a:rPr>
              <a:t>In 2007, National Treasury approved the establishment of the driving licence card account trading entity as a trading entity established in terms of Treasury Regulation 19. </a:t>
            </a:r>
          </a:p>
          <a:p>
            <a:pPr marL="6350" indent="-6350" algn="just">
              <a:lnSpc>
                <a:spcPct val="107000"/>
              </a:lnSpc>
              <a:spcAft>
                <a:spcPts val="800"/>
              </a:spcAft>
            </a:pPr>
            <a:r>
              <a:rPr lang="en-ZA"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The entity is a self-funding establishment reporting to the Accounting Officer of the Department of Transport directly through the Head of the Entity. </a:t>
            </a:r>
            <a:endParaRPr lang="en-ZA" sz="18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p>
            <a:pPr marL="6350" indent="-6350" algn="just">
              <a:lnSpc>
                <a:spcPct val="107000"/>
              </a:lnSpc>
              <a:spcAft>
                <a:spcPts val="550"/>
              </a:spcAft>
            </a:pPr>
            <a:r>
              <a:rPr lang="en-ZA" sz="18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Treasury Regulation 19.5.3 </a:t>
            </a:r>
            <a:r>
              <a:rPr lang="en-ZA"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states that the head of the trading entity must review rates for user charges at least annually before the budget, and any tariff increases are subject to approval by the relevant treasury.  </a:t>
            </a:r>
            <a:endParaRPr lang="en-ZA" sz="18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p>
            <a:endParaRPr lang="en-ZA" dirty="0"/>
          </a:p>
        </p:txBody>
      </p:sp>
      <p:sp>
        <p:nvSpPr>
          <p:cNvPr id="4" name="Slide Number Placeholder 3">
            <a:extLst>
              <a:ext uri="{FF2B5EF4-FFF2-40B4-BE49-F238E27FC236}">
                <a16:creationId xmlns:a16="http://schemas.microsoft.com/office/drawing/2014/main" xmlns="" id="{FFF3B083-D6BE-4E61-A744-703B9008D2FE}"/>
              </a:ext>
            </a:extLst>
          </p:cNvPr>
          <p:cNvSpPr>
            <a:spLocks noGrp="1"/>
          </p:cNvSpPr>
          <p:nvPr>
            <p:ph type="sldNum" sz="quarter" idx="12"/>
          </p:nvPr>
        </p:nvSpPr>
        <p:spPr/>
        <p:txBody>
          <a:bodyPr/>
          <a:lstStyle/>
          <a:p>
            <a:pPr>
              <a:defRPr/>
            </a:pPr>
            <a:fld id="{E41CC7C3-C5F4-4A64-A561-2FBF0EB3B565}" type="slidenum">
              <a:rPr lang="en-GB" altLang="en-US" smtClean="0">
                <a:solidFill>
                  <a:srgbClr val="000000"/>
                </a:solidFill>
              </a:rPr>
              <a:pPr>
                <a:defRPr/>
              </a:pPr>
              <a:t>3</a:t>
            </a:fld>
            <a:endParaRPr lang="en-GB" altLang="en-US">
              <a:solidFill>
                <a:srgbClr val="000000"/>
              </a:solidFill>
            </a:endParaRPr>
          </a:p>
        </p:txBody>
      </p:sp>
      <p:pic>
        <p:nvPicPr>
          <p:cNvPr id="5" name="Picture 5">
            <a:hlinkClick r:id="rId2" action="ppaction://hlinksldjump"/>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010400" y="11113"/>
            <a:ext cx="2133600" cy="752475"/>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231859338"/>
      </p:ext>
    </p:extLst>
  </p:cSld>
  <p:clrMapOvr>
    <a:masterClrMapping/>
  </p:clrMapOvr>
  <p:transition spd="med">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8991600" cy="1371600"/>
          </a:xfrm>
        </p:spPr>
        <p:txBody>
          <a:bodyPr/>
          <a:lstStyle/>
          <a:p>
            <a:r>
              <a:rPr lang="en-ZA" sz="2400" b="1" dirty="0">
                <a:effectLst/>
                <a:latin typeface="Arial" panose="020B0604020202020204" pitchFamily="34" charset="0"/>
                <a:ea typeface="Century Gothic" panose="020B0502020202020204" pitchFamily="34" charset="0"/>
                <a:cs typeface="Century Gothic" panose="020B0502020202020204" pitchFamily="34" charset="0"/>
              </a:rPr>
              <a:t>Outcomes, Outputs, Performance indicator and Targets </a:t>
            </a:r>
            <a:br>
              <a:rPr lang="en-ZA" sz="2400" b="1" dirty="0">
                <a:effectLst/>
                <a:latin typeface="Arial" panose="020B0604020202020204" pitchFamily="34" charset="0"/>
                <a:ea typeface="Century Gothic" panose="020B0502020202020204" pitchFamily="34" charset="0"/>
                <a:cs typeface="Century Gothic" panose="020B0502020202020204" pitchFamily="34" charset="0"/>
              </a:rPr>
            </a:br>
            <a:r>
              <a:rPr lang="en-ZA" sz="2400" b="1" i="1" kern="1200" dirty="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cont</a:t>
            </a:r>
            <a:r>
              <a:rPr lang="en-ZA" sz="2400" b="1" kern="12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br>
              <a:rPr lang="en-ZA" sz="2400" b="1" kern="12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br>
            <a:endParaRPr lang="en-ZA" sz="2400" b="1" kern="1200" dirty="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3" name="Content Placeholder 2"/>
          <p:cNvSpPr>
            <a:spLocks noGrp="1"/>
          </p:cNvSpPr>
          <p:nvPr>
            <p:ph idx="1"/>
          </p:nvPr>
        </p:nvSpPr>
        <p:spPr>
          <a:xfrm>
            <a:off x="0" y="1631860"/>
            <a:ext cx="9144000" cy="4464140"/>
          </a:xfrm>
        </p:spPr>
        <p:txBody>
          <a:bodyPr/>
          <a:lstStyle/>
          <a:p>
            <a:pPr marL="0" lvl="0" indent="0">
              <a:lnSpc>
                <a:spcPct val="107000"/>
              </a:lnSpc>
              <a:buNone/>
            </a:pPr>
            <a:r>
              <a:rPr lang="en-ZA" sz="2400" b="1" dirty="0">
                <a:effectLst/>
                <a:latin typeface="Arial" panose="020B0604020202020204" pitchFamily="34" charset="0"/>
                <a:ea typeface="Century Gothic" panose="020B0502020202020204" pitchFamily="34" charset="0"/>
                <a:cs typeface="Century Gothic" panose="020B0502020202020204" pitchFamily="34" charset="0"/>
              </a:rPr>
              <a:t> </a:t>
            </a:r>
          </a:p>
          <a:p>
            <a:endParaRPr lang="en-ZA" dirty="0"/>
          </a:p>
        </p:txBody>
      </p:sp>
      <p:sp>
        <p:nvSpPr>
          <p:cNvPr id="4" name="Slide Number Placeholder 3"/>
          <p:cNvSpPr>
            <a:spLocks noGrp="1"/>
          </p:cNvSpPr>
          <p:nvPr>
            <p:ph type="sldNum" sz="quarter" idx="12"/>
          </p:nvPr>
        </p:nvSpPr>
        <p:spPr/>
        <p:txBody>
          <a:bodyPr/>
          <a:lstStyle/>
          <a:p>
            <a:pPr>
              <a:defRPr/>
            </a:pPr>
            <a:fld id="{E41CC7C3-C5F4-4A64-A561-2FBF0EB3B565}" type="slidenum">
              <a:rPr lang="en-GB" altLang="en-US" smtClean="0">
                <a:solidFill>
                  <a:srgbClr val="000000"/>
                </a:solidFill>
              </a:rPr>
              <a:pPr>
                <a:defRPr/>
              </a:pPr>
              <a:t>30</a:t>
            </a:fld>
            <a:endParaRPr lang="en-GB" altLang="en-US">
              <a:solidFill>
                <a:srgbClr val="000000"/>
              </a:solidFill>
            </a:endParaRPr>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986587" y="-20782"/>
            <a:ext cx="2157413" cy="7747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graphicFrame>
        <p:nvGraphicFramePr>
          <p:cNvPr id="5" name="Table 8">
            <a:extLst>
              <a:ext uri="{FF2B5EF4-FFF2-40B4-BE49-F238E27FC236}">
                <a16:creationId xmlns:a16="http://schemas.microsoft.com/office/drawing/2014/main" xmlns="" id="{717CC3D5-0382-4FDF-9B44-F8823DE6BDB5}"/>
              </a:ext>
            </a:extLst>
          </p:cNvPr>
          <p:cNvGraphicFramePr>
            <a:graphicFrameLocks noGrp="1"/>
          </p:cNvGraphicFramePr>
          <p:nvPr>
            <p:extLst>
              <p:ext uri="{D42A27DB-BD31-4B8C-83A1-F6EECF244321}">
                <p14:modId xmlns:p14="http://schemas.microsoft.com/office/powerpoint/2010/main" xmlns="" val="1116505493"/>
              </p:ext>
            </p:extLst>
          </p:nvPr>
        </p:nvGraphicFramePr>
        <p:xfrm>
          <a:off x="152401" y="1694697"/>
          <a:ext cx="8839200" cy="3474720"/>
        </p:xfrm>
        <a:graphic>
          <a:graphicData uri="http://schemas.openxmlformats.org/drawingml/2006/table">
            <a:tbl>
              <a:tblPr firstRow="1" bandRow="1">
                <a:tableStyleId>{16D9F66E-5EB9-4882-86FB-DCBF35E3C3E4}</a:tableStyleId>
              </a:tblPr>
              <a:tblGrid>
                <a:gridCol w="1085461">
                  <a:extLst>
                    <a:ext uri="{9D8B030D-6E8A-4147-A177-3AD203B41FA5}">
                      <a16:colId xmlns:a16="http://schemas.microsoft.com/office/drawing/2014/main" xmlns="" val="2124419296"/>
                    </a:ext>
                  </a:extLst>
                </a:gridCol>
                <a:gridCol w="953446">
                  <a:extLst>
                    <a:ext uri="{9D8B030D-6E8A-4147-A177-3AD203B41FA5}">
                      <a16:colId xmlns:a16="http://schemas.microsoft.com/office/drawing/2014/main" xmlns="" val="1045215037"/>
                    </a:ext>
                  </a:extLst>
                </a:gridCol>
                <a:gridCol w="1173472">
                  <a:extLst>
                    <a:ext uri="{9D8B030D-6E8A-4147-A177-3AD203B41FA5}">
                      <a16:colId xmlns:a16="http://schemas.microsoft.com/office/drawing/2014/main" xmlns="" val="3707229319"/>
                    </a:ext>
                  </a:extLst>
                </a:gridCol>
                <a:gridCol w="1109272">
                  <a:extLst>
                    <a:ext uri="{9D8B030D-6E8A-4147-A177-3AD203B41FA5}">
                      <a16:colId xmlns:a16="http://schemas.microsoft.com/office/drawing/2014/main" xmlns="" val="3779846957"/>
                    </a:ext>
                  </a:extLst>
                </a:gridCol>
                <a:gridCol w="1193347">
                  <a:extLst>
                    <a:ext uri="{9D8B030D-6E8A-4147-A177-3AD203B41FA5}">
                      <a16:colId xmlns:a16="http://schemas.microsoft.com/office/drawing/2014/main" xmlns="" val="3708573310"/>
                    </a:ext>
                  </a:extLst>
                </a:gridCol>
                <a:gridCol w="1173472">
                  <a:extLst>
                    <a:ext uri="{9D8B030D-6E8A-4147-A177-3AD203B41FA5}">
                      <a16:colId xmlns:a16="http://schemas.microsoft.com/office/drawing/2014/main" xmlns="" val="48803561"/>
                    </a:ext>
                  </a:extLst>
                </a:gridCol>
                <a:gridCol w="1002768">
                  <a:extLst>
                    <a:ext uri="{9D8B030D-6E8A-4147-A177-3AD203B41FA5}">
                      <a16:colId xmlns:a16="http://schemas.microsoft.com/office/drawing/2014/main" xmlns="" val="96067168"/>
                    </a:ext>
                  </a:extLst>
                </a:gridCol>
                <a:gridCol w="1147962">
                  <a:extLst>
                    <a:ext uri="{9D8B030D-6E8A-4147-A177-3AD203B41FA5}">
                      <a16:colId xmlns:a16="http://schemas.microsoft.com/office/drawing/2014/main" xmlns="" val="2637923249"/>
                    </a:ext>
                  </a:extLst>
                </a:gridCol>
              </a:tblGrid>
              <a:tr h="232103">
                <a:tc rowSpan="3">
                  <a:txBody>
                    <a:bodyPr/>
                    <a:lstStyle/>
                    <a:p>
                      <a:pPr marL="6350" indent="-6350" algn="l">
                        <a:lnSpc>
                          <a:spcPct val="150000"/>
                        </a:lnSpc>
                        <a:spcAft>
                          <a:spcPts val="20"/>
                        </a:spcAft>
                      </a:pPr>
                      <a:r>
                        <a:rPr lang="en-ZA" sz="1200" b="1"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Performance Outcome</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ctr"/>
                </a:tc>
                <a:tc rowSpan="3">
                  <a:txBody>
                    <a:bodyPr/>
                    <a:lstStyle/>
                    <a:p>
                      <a:pPr marL="6350" indent="-6350" algn="ctr">
                        <a:lnSpc>
                          <a:spcPct val="150000"/>
                        </a:lnSpc>
                        <a:spcAft>
                          <a:spcPts val="20"/>
                        </a:spcAft>
                      </a:pPr>
                      <a:r>
                        <a:rPr lang="en-ZA" sz="1200" b="1"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Output</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ctr"/>
                </a:tc>
                <a:tc rowSpan="3">
                  <a:txBody>
                    <a:bodyPr/>
                    <a:lstStyle/>
                    <a:p>
                      <a:pPr marL="6350" indent="-6350" algn="ctr">
                        <a:lnSpc>
                          <a:spcPct val="150000"/>
                        </a:lnSpc>
                        <a:spcAft>
                          <a:spcPts val="20"/>
                        </a:spcAft>
                      </a:pPr>
                      <a:r>
                        <a:rPr lang="en-ZA" sz="1200" b="1"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Output Indicator</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ctr"/>
                </a:tc>
                <a:tc rowSpan="2">
                  <a:txBody>
                    <a:bodyPr/>
                    <a:lstStyle/>
                    <a:p>
                      <a:pPr>
                        <a:lnSpc>
                          <a:spcPct val="150000"/>
                        </a:lnSpc>
                      </a:pPr>
                      <a:r>
                        <a:rPr lang="en-ZA" sz="1200" b="1" kern="1200"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Audited / Actual Performance</a:t>
                      </a:r>
                      <a:endParaRPr lang="en-ZA" sz="1200" b="1" kern="1200" dirty="0">
                        <a:solidFill>
                          <a:srgbClr val="000000"/>
                        </a:solidFill>
                        <a:effectLst/>
                        <a:latin typeface="Arial" panose="020B0604020202020204" pitchFamily="34" charset="0"/>
                        <a:cs typeface="Arial" panose="020B0604020202020204" pitchFamily="34" charset="0"/>
                      </a:endParaRPr>
                    </a:p>
                  </a:txBody>
                  <a:tcPr>
                    <a:lnB w="12700" cap="flat" cmpd="sng" algn="ctr">
                      <a:solidFill>
                        <a:schemeClr val="tx1"/>
                      </a:solidFill>
                      <a:prstDash val="solid"/>
                      <a:round/>
                      <a:headEnd type="none" w="med" len="med"/>
                      <a:tailEnd type="none" w="med" len="med"/>
                    </a:lnB>
                  </a:tcPr>
                </a:tc>
                <a:tc gridSpan="4">
                  <a:txBody>
                    <a:bodyPr/>
                    <a:lstStyle/>
                    <a:p>
                      <a:pPr algn="ctr"/>
                      <a:r>
                        <a:rPr lang="en-ZA" sz="1200" b="1" dirty="0">
                          <a:solidFill>
                            <a:srgbClr val="000000"/>
                          </a:solidFill>
                          <a:effectLst/>
                          <a:latin typeface="Arial" panose="020B0604020202020204" pitchFamily="34" charset="0"/>
                          <a:ea typeface="Century Gothic" panose="020B0502020202020204" pitchFamily="34" charset="0"/>
                        </a:rPr>
                        <a:t>Annual Targets</a:t>
                      </a:r>
                      <a:endParaRPr lang="en-ZA" dirty="0"/>
                    </a:p>
                  </a:txBody>
                  <a:tcPr>
                    <a:lnB w="12700" cap="flat" cmpd="sng" algn="ctr">
                      <a:solidFill>
                        <a:schemeClr val="tx1"/>
                      </a:solidFill>
                      <a:prstDash val="solid"/>
                      <a:round/>
                      <a:headEnd type="none" w="med" len="med"/>
                      <a:tailEnd type="none" w="med" len="med"/>
                    </a:lnB>
                  </a:tcPr>
                </a:tc>
                <a:tc hMerge="1">
                  <a:txBody>
                    <a:bodyPr/>
                    <a:lstStyle/>
                    <a:p>
                      <a:endParaRPr lang="en-ZA"/>
                    </a:p>
                  </a:txBody>
                  <a:tcPr/>
                </a:tc>
                <a:tc hMerge="1">
                  <a:txBody>
                    <a:bodyPr/>
                    <a:lstStyle/>
                    <a:p>
                      <a:endParaRPr lang="en-ZA"/>
                    </a:p>
                  </a:txBody>
                  <a:tcPr/>
                </a:tc>
                <a:tc hMerge="1">
                  <a:txBody>
                    <a:bodyPr/>
                    <a:lstStyle/>
                    <a:p>
                      <a:endParaRPr lang="en-ZA"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4203377023"/>
                  </a:ext>
                </a:extLst>
              </a:tr>
              <a:tr h="386838">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nSpc>
                          <a:spcPct val="150000"/>
                        </a:lnSpc>
                      </a:pPr>
                      <a:r>
                        <a:rPr lang="en-ZA" sz="1200" b="1" dirty="0">
                          <a:solidFill>
                            <a:srgbClr val="000000"/>
                          </a:solidFill>
                          <a:effectLst/>
                          <a:latin typeface="Arial" panose="020B0604020202020204" pitchFamily="34" charset="0"/>
                          <a:ea typeface="Century Gothic" panose="020B0502020202020204" pitchFamily="34" charset="0"/>
                        </a:rPr>
                        <a:t>Estimated Performance</a:t>
                      </a:r>
                      <a:endParaRPr lang="en-ZA" sz="12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nSpc>
                          <a:spcPct val="150000"/>
                        </a:lnSpc>
                      </a:pPr>
                      <a:r>
                        <a:rPr lang="en-ZA" sz="1200" b="1" dirty="0">
                          <a:solidFill>
                            <a:srgbClr val="000000"/>
                          </a:solidFill>
                          <a:effectLst/>
                          <a:latin typeface="Arial" panose="020B0604020202020204" pitchFamily="34" charset="0"/>
                          <a:ea typeface="Century Gothic" panose="020B0502020202020204" pitchFamily="34" charset="0"/>
                        </a:rPr>
                        <a:t>MTEF Period</a:t>
                      </a:r>
                      <a:endParaRPr lang="en-ZA" sz="1200" dirty="0"/>
                    </a:p>
                  </a:txBody>
                  <a:tcPr>
                    <a:lnB w="12700" cap="flat" cmpd="sng" algn="ctr">
                      <a:solidFill>
                        <a:schemeClr val="tx1"/>
                      </a:solidFill>
                      <a:prstDash val="solid"/>
                      <a:round/>
                      <a:headEnd type="none" w="med" len="med"/>
                      <a:tailEnd type="none" w="med" len="med"/>
                    </a:lnB>
                  </a:tcPr>
                </a:tc>
                <a:tc hMerge="1">
                  <a:txBody>
                    <a:bodyPr/>
                    <a:lstStyle/>
                    <a:p>
                      <a:endParaRPr lang="en-ZA"/>
                    </a:p>
                  </a:txBody>
                  <a:tcPr/>
                </a:tc>
                <a:tc hMerge="1">
                  <a:txBody>
                    <a:bodyPr/>
                    <a:lstStyle/>
                    <a:p>
                      <a:endParaRPr lang="en-ZA" sz="12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991310991"/>
                  </a:ext>
                </a:extLst>
              </a:tr>
              <a:tr h="232103">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nSpc>
                          <a:spcPct val="150000"/>
                        </a:lnSpc>
                      </a:pPr>
                      <a:r>
                        <a:rPr lang="en-ZA" sz="1200" b="1" dirty="0">
                          <a:solidFill>
                            <a:srgbClr val="000000"/>
                          </a:solidFill>
                          <a:effectLst/>
                          <a:latin typeface="Arial" panose="020B0604020202020204" pitchFamily="34" charset="0"/>
                          <a:ea typeface="Century Gothic" panose="020B0502020202020204" pitchFamily="34" charset="0"/>
                        </a:rPr>
                        <a:t>2019/20</a:t>
                      </a:r>
                      <a:endParaRPr lang="en-ZA" sz="1200" b="1" kern="1200" dirty="0">
                        <a:solidFill>
                          <a:srgbClr val="000000"/>
                        </a:solidFill>
                        <a:effectLst/>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350" indent="-6350" algn="ctr">
                        <a:lnSpc>
                          <a:spcPct val="150000"/>
                        </a:lnSpc>
                        <a:spcAft>
                          <a:spcPts val="20"/>
                        </a:spcAft>
                      </a:pPr>
                      <a:r>
                        <a:rPr lang="en-ZA" sz="1200" b="1"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2020/21</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6350" indent="-6350" algn="ctr">
                        <a:lnSpc>
                          <a:spcPct val="150000"/>
                        </a:lnSpc>
                        <a:spcAft>
                          <a:spcPts val="20"/>
                        </a:spcAft>
                      </a:pPr>
                      <a:r>
                        <a:rPr lang="en-ZA" sz="1200" b="1"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2021/22</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6350" indent="-6350" algn="ctr">
                        <a:lnSpc>
                          <a:spcPct val="150000"/>
                        </a:lnSpc>
                        <a:spcAft>
                          <a:spcPts val="20"/>
                        </a:spcAft>
                      </a:pPr>
                      <a:r>
                        <a:rPr lang="en-ZA" sz="1200" b="1"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2022/23</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ctr"/>
                </a:tc>
                <a:tc>
                  <a:txBody>
                    <a:bodyPr/>
                    <a:lstStyle/>
                    <a:p>
                      <a:pPr marL="6350" indent="-6350" algn="ctr">
                        <a:lnSpc>
                          <a:spcPct val="150000"/>
                        </a:lnSpc>
                        <a:spcAft>
                          <a:spcPts val="20"/>
                        </a:spcAft>
                      </a:pPr>
                      <a:r>
                        <a:rPr lang="en-ZA" sz="1200" b="1"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2023/24</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1528015815"/>
                  </a:ext>
                </a:extLst>
              </a:tr>
              <a:tr h="1038859">
                <a:tc>
                  <a:txBody>
                    <a:bodyPr/>
                    <a:lstStyle/>
                    <a:p>
                      <a:pPr marL="6350" indent="-6350" algn="l">
                        <a:lnSpc>
                          <a:spcPct val="150000"/>
                        </a:lnSpc>
                        <a:spcAft>
                          <a:spcPts val="20"/>
                        </a:spcAft>
                      </a:pPr>
                      <a:r>
                        <a:rPr lang="en-ZA" sz="1200" b="1"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Improved operational efficiency in the delivery of driving licence cards</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6350" indent="-6350" algn="l">
                        <a:lnSpc>
                          <a:spcPct val="150000"/>
                        </a:lnSpc>
                        <a:spcAft>
                          <a:spcPts val="20"/>
                        </a:spcAft>
                      </a:pPr>
                      <a:r>
                        <a:rPr lang="en-ZA" sz="1200"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Improving turnaround time for distribution of driving licence cards</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a:lnSpc>
                          <a:spcPct val="150000"/>
                        </a:lnSpc>
                      </a:pPr>
                      <a:r>
                        <a:rPr lang="en-ZA"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Percentage of driving licence cards delivered within a number of working days </a:t>
                      </a:r>
                    </a:p>
                    <a:p>
                      <a:pPr marL="6350" indent="-6350" algn="l">
                        <a:lnSpc>
                          <a:spcPct val="150000"/>
                        </a:lnSpc>
                        <a:spcAft>
                          <a:spcPts val="20"/>
                        </a:spcAft>
                      </a:pPr>
                      <a:r>
                        <a:rPr lang="en-ZA" sz="1200"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 </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6350" indent="-6350" algn="l">
                        <a:lnSpc>
                          <a:spcPct val="150000"/>
                        </a:lnSpc>
                        <a:spcAft>
                          <a:spcPts val="20"/>
                        </a:spcAft>
                      </a:pPr>
                      <a:r>
                        <a:rPr lang="en-ZA" sz="1200"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98% of driving licence cards </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marL="6350" indent="-6350" algn="ctr">
                        <a:lnSpc>
                          <a:spcPct val="150000"/>
                        </a:lnSpc>
                        <a:spcAft>
                          <a:spcPts val="20"/>
                        </a:spcAft>
                      </a:pPr>
                      <a:r>
                        <a:rPr lang="en-ZA" sz="1200">
                          <a:solidFill>
                            <a:srgbClr val="000000"/>
                          </a:solidFill>
                          <a:effectLst/>
                          <a:latin typeface="Arial" panose="020B0604020202020204" pitchFamily="34" charset="0"/>
                          <a:ea typeface="Century Gothic" panose="020B0502020202020204" pitchFamily="34" charset="0"/>
                          <a:cs typeface="Arial" panose="020B0604020202020204" pitchFamily="34" charset="0"/>
                        </a:rPr>
                        <a:t>-</a:t>
                      </a:r>
                      <a:endPar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6350" indent="-6350" algn="l">
                        <a:lnSpc>
                          <a:spcPct val="150000"/>
                        </a:lnSpc>
                        <a:spcAft>
                          <a:spcPts val="20"/>
                        </a:spcAft>
                      </a:pPr>
                      <a:r>
                        <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rPr>
                        <a:t>95% of cards delivered within 7 working days</a:t>
                      </a:r>
                    </a:p>
                  </a:txBody>
                  <a:tcPr marL="68580" marR="68580" marT="0" marB="0"/>
                </a:tc>
                <a:tc>
                  <a:txBody>
                    <a:bodyPr/>
                    <a:lstStyle/>
                    <a:p>
                      <a:pPr marL="6350" indent="-6350" algn="l">
                        <a:lnSpc>
                          <a:spcPct val="150000"/>
                        </a:lnSpc>
                        <a:spcAft>
                          <a:spcPts val="20"/>
                        </a:spcAft>
                      </a:pPr>
                      <a:r>
                        <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rPr>
                        <a:t>95% of cards delivered within 7 working days</a:t>
                      </a:r>
                    </a:p>
                  </a:txBody>
                  <a:tcPr marL="68580" marR="68580" marT="0" marB="0"/>
                </a:tc>
                <a:tc>
                  <a:txBody>
                    <a:bodyPr/>
                    <a:lstStyle/>
                    <a:p>
                      <a:pPr marL="6350" indent="-6350" algn="l">
                        <a:lnSpc>
                          <a:spcPct val="150000"/>
                        </a:lnSpc>
                        <a:spcAft>
                          <a:spcPts val="20"/>
                        </a:spcAft>
                      </a:pPr>
                      <a:r>
                        <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rPr>
                        <a:t>95% of cards delivered within 7 working days</a:t>
                      </a:r>
                    </a:p>
                  </a:txBody>
                  <a:tcPr marL="68580" marR="68580" marT="0" marB="0"/>
                </a:tc>
                <a:extLst>
                  <a:ext uri="{0D108BD9-81ED-4DB2-BD59-A6C34878D82A}">
                    <a16:rowId xmlns:a16="http://schemas.microsoft.com/office/drawing/2014/main" xmlns="" val="2378325148"/>
                  </a:ext>
                </a:extLst>
              </a:tr>
            </a:tbl>
          </a:graphicData>
        </a:graphic>
      </p:graphicFrame>
    </p:spTree>
    <p:extLst>
      <p:ext uri="{BB962C8B-B14F-4D97-AF65-F5344CB8AC3E}">
        <p14:creationId xmlns:p14="http://schemas.microsoft.com/office/powerpoint/2010/main" xmlns="" val="2835944473"/>
      </p:ext>
    </p:extLst>
  </p:cSld>
  <p:clrMapOvr>
    <a:masterClrMapping/>
  </p:clrMapOvr>
  <p:transition spd="med">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687A139-609D-4281-BC2A-E096B08550F9}"/>
              </a:ext>
            </a:extLst>
          </p:cNvPr>
          <p:cNvSpPr>
            <a:spLocks noGrp="1"/>
          </p:cNvSpPr>
          <p:nvPr>
            <p:ph type="title"/>
          </p:nvPr>
        </p:nvSpPr>
        <p:spPr>
          <a:xfrm>
            <a:off x="685800" y="152399"/>
            <a:ext cx="7772400" cy="1066801"/>
          </a:xfrm>
        </p:spPr>
        <p:txBody>
          <a:bodyPr/>
          <a:lstStyle/>
          <a:p>
            <a:r>
              <a:rPr lang="en-ZA" sz="1800" b="1" dirty="0">
                <a:solidFill>
                  <a:schemeClr val="tx1"/>
                </a:solidFill>
                <a:effectLst/>
                <a:latin typeface="Arial" panose="020B0604020202020204" pitchFamily="34" charset="0"/>
                <a:ea typeface="Century Gothic" panose="020B0502020202020204" pitchFamily="34" charset="0"/>
                <a:cs typeface="Century Gothic" panose="020B0502020202020204" pitchFamily="34" charset="0"/>
              </a:rPr>
              <a:t>Indicators, Annual and Quarterly Targets </a:t>
            </a:r>
            <a:r>
              <a:rPr lang="en-ZA" sz="1800" b="1" dirty="0">
                <a:solidFill>
                  <a:srgbClr val="984806"/>
                </a:solidFill>
                <a:effectLst/>
                <a:latin typeface="Arial" panose="020B0604020202020204" pitchFamily="34" charset="0"/>
                <a:ea typeface="Century Gothic" panose="020B0502020202020204" pitchFamily="34" charset="0"/>
                <a:cs typeface="Century Gothic" panose="020B0502020202020204" pitchFamily="34" charset="0"/>
              </a:rPr>
              <a:t/>
            </a:r>
            <a:br>
              <a:rPr lang="en-ZA" sz="1800" b="1" dirty="0">
                <a:solidFill>
                  <a:srgbClr val="984806"/>
                </a:solidFill>
                <a:effectLst/>
                <a:latin typeface="Arial" panose="020B0604020202020204" pitchFamily="34" charset="0"/>
                <a:ea typeface="Century Gothic" panose="020B0502020202020204" pitchFamily="34" charset="0"/>
                <a:cs typeface="Century Gothic" panose="020B0502020202020204" pitchFamily="34" charset="0"/>
              </a:rPr>
            </a:br>
            <a:endParaRPr lang="en-ZA" dirty="0"/>
          </a:p>
        </p:txBody>
      </p:sp>
      <p:graphicFrame>
        <p:nvGraphicFramePr>
          <p:cNvPr id="5" name="Table 5">
            <a:extLst>
              <a:ext uri="{FF2B5EF4-FFF2-40B4-BE49-F238E27FC236}">
                <a16:creationId xmlns:a16="http://schemas.microsoft.com/office/drawing/2014/main" xmlns="" id="{539F9D3D-1A2B-48D5-90A5-A5B08D5381AB}"/>
              </a:ext>
            </a:extLst>
          </p:cNvPr>
          <p:cNvGraphicFramePr>
            <a:graphicFrameLocks noGrp="1"/>
          </p:cNvGraphicFramePr>
          <p:nvPr>
            <p:ph idx="1"/>
            <p:extLst>
              <p:ext uri="{D42A27DB-BD31-4B8C-83A1-F6EECF244321}">
                <p14:modId xmlns:p14="http://schemas.microsoft.com/office/powerpoint/2010/main" xmlns="" val="2150079171"/>
              </p:ext>
            </p:extLst>
          </p:nvPr>
        </p:nvGraphicFramePr>
        <p:xfrm>
          <a:off x="140190" y="801383"/>
          <a:ext cx="8863619" cy="5621907"/>
        </p:xfrm>
        <a:graphic>
          <a:graphicData uri="http://schemas.openxmlformats.org/drawingml/2006/table">
            <a:tbl>
              <a:tblPr firstRow="1" bandRow="1">
                <a:tableStyleId>{16D9F66E-5EB9-4882-86FB-DCBF35E3C3E4}</a:tableStyleId>
              </a:tblPr>
              <a:tblGrid>
                <a:gridCol w="1329543">
                  <a:extLst>
                    <a:ext uri="{9D8B030D-6E8A-4147-A177-3AD203B41FA5}">
                      <a16:colId xmlns:a16="http://schemas.microsoft.com/office/drawing/2014/main" xmlns="" val="3056306843"/>
                    </a:ext>
                  </a:extLst>
                </a:gridCol>
                <a:gridCol w="1329543">
                  <a:extLst>
                    <a:ext uri="{9D8B030D-6E8A-4147-A177-3AD203B41FA5}">
                      <a16:colId xmlns:a16="http://schemas.microsoft.com/office/drawing/2014/main" xmlns="" val="3076774527"/>
                    </a:ext>
                  </a:extLst>
                </a:gridCol>
                <a:gridCol w="1477270">
                  <a:extLst>
                    <a:ext uri="{9D8B030D-6E8A-4147-A177-3AD203B41FA5}">
                      <a16:colId xmlns:a16="http://schemas.microsoft.com/office/drawing/2014/main" xmlns="" val="524871221"/>
                    </a:ext>
                  </a:extLst>
                </a:gridCol>
                <a:gridCol w="1551133">
                  <a:extLst>
                    <a:ext uri="{9D8B030D-6E8A-4147-A177-3AD203B41FA5}">
                      <a16:colId xmlns:a16="http://schemas.microsoft.com/office/drawing/2014/main" xmlns="" val="3681594095"/>
                    </a:ext>
                  </a:extLst>
                </a:gridCol>
                <a:gridCol w="1551133">
                  <a:extLst>
                    <a:ext uri="{9D8B030D-6E8A-4147-A177-3AD203B41FA5}">
                      <a16:colId xmlns:a16="http://schemas.microsoft.com/office/drawing/2014/main" xmlns="" val="1459149953"/>
                    </a:ext>
                  </a:extLst>
                </a:gridCol>
                <a:gridCol w="1624997">
                  <a:extLst>
                    <a:ext uri="{9D8B030D-6E8A-4147-A177-3AD203B41FA5}">
                      <a16:colId xmlns:a16="http://schemas.microsoft.com/office/drawing/2014/main" xmlns="" val="3299602151"/>
                    </a:ext>
                  </a:extLst>
                </a:gridCol>
              </a:tblGrid>
              <a:tr h="486605">
                <a:tc>
                  <a:txBody>
                    <a:bodyPr/>
                    <a:lstStyle/>
                    <a:p>
                      <a:pPr marL="6350" indent="-6350" algn="ctr">
                        <a:lnSpc>
                          <a:spcPct val="150000"/>
                        </a:lnSpc>
                        <a:spcAft>
                          <a:spcPts val="20"/>
                        </a:spcAft>
                      </a:pPr>
                      <a:r>
                        <a:rPr lang="en-ZA" sz="1200" b="1"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Output Indicator</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ctr"/>
                </a:tc>
                <a:tc>
                  <a:txBody>
                    <a:bodyPr/>
                    <a:lstStyle/>
                    <a:p>
                      <a:pPr marL="6350" indent="-6350" algn="ctr">
                        <a:lnSpc>
                          <a:spcPct val="150000"/>
                        </a:lnSpc>
                        <a:spcAft>
                          <a:spcPts val="20"/>
                        </a:spcAft>
                      </a:pPr>
                      <a:r>
                        <a:rPr lang="en-ZA" sz="1200" b="1"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Annual Target</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ctr"/>
                </a:tc>
                <a:tc>
                  <a:txBody>
                    <a:bodyPr/>
                    <a:lstStyle/>
                    <a:p>
                      <a:pPr marL="6350" indent="-6350" algn="ctr">
                        <a:lnSpc>
                          <a:spcPct val="150000"/>
                        </a:lnSpc>
                        <a:spcAft>
                          <a:spcPts val="20"/>
                        </a:spcAft>
                      </a:pPr>
                      <a:r>
                        <a:rPr lang="en-ZA" sz="1200" b="1"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Quarter 1</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ctr"/>
                </a:tc>
                <a:tc>
                  <a:txBody>
                    <a:bodyPr/>
                    <a:lstStyle/>
                    <a:p>
                      <a:pPr marL="6350" indent="-6350" algn="ctr">
                        <a:lnSpc>
                          <a:spcPct val="150000"/>
                        </a:lnSpc>
                        <a:spcAft>
                          <a:spcPts val="20"/>
                        </a:spcAft>
                      </a:pPr>
                      <a:r>
                        <a:rPr lang="en-ZA" sz="1200" b="1"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Quarter 2</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ctr"/>
                </a:tc>
                <a:tc>
                  <a:txBody>
                    <a:bodyPr/>
                    <a:lstStyle/>
                    <a:p>
                      <a:pPr marL="6350" indent="-6350" algn="ctr">
                        <a:lnSpc>
                          <a:spcPct val="150000"/>
                        </a:lnSpc>
                        <a:spcAft>
                          <a:spcPts val="20"/>
                        </a:spcAft>
                      </a:pPr>
                      <a:r>
                        <a:rPr lang="en-ZA" sz="1200" b="1"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Quarter 3</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ctr"/>
                </a:tc>
                <a:tc>
                  <a:txBody>
                    <a:bodyPr/>
                    <a:lstStyle/>
                    <a:p>
                      <a:pPr marL="6350" indent="-6350" algn="ctr">
                        <a:lnSpc>
                          <a:spcPct val="150000"/>
                        </a:lnSpc>
                        <a:spcAft>
                          <a:spcPts val="20"/>
                        </a:spcAft>
                      </a:pPr>
                      <a:r>
                        <a:rPr lang="en-ZA" sz="1200" b="1"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Quarter 4</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ctr"/>
                </a:tc>
                <a:extLst>
                  <a:ext uri="{0D108BD9-81ED-4DB2-BD59-A6C34878D82A}">
                    <a16:rowId xmlns:a16="http://schemas.microsoft.com/office/drawing/2014/main" xmlns="" val="214466974"/>
                  </a:ext>
                </a:extLst>
              </a:tr>
              <a:tr h="275395">
                <a:tc gridSpan="6">
                  <a:txBody>
                    <a:bodyPr/>
                    <a:lstStyle/>
                    <a:p>
                      <a:pPr marL="6350" indent="-6350" algn="l">
                        <a:lnSpc>
                          <a:spcPct val="150000"/>
                        </a:lnSpc>
                        <a:spcAft>
                          <a:spcPts val="20"/>
                        </a:spcAft>
                      </a:pPr>
                      <a:r>
                        <a:rPr lang="en-ZA" sz="1200" b="1" dirty="0">
                          <a:effectLst/>
                          <a:latin typeface="Arial" panose="020B0604020202020204" pitchFamily="34" charset="0"/>
                          <a:ea typeface="Century Gothic" panose="020B0502020202020204" pitchFamily="34" charset="0"/>
                        </a:rPr>
                        <a:t>Safer Transport Systems</a:t>
                      </a:r>
                      <a:endParaRPr lang="en-ZA" sz="1200" dirty="0">
                        <a:solidFill>
                          <a:srgbClr val="000000"/>
                        </a:solidFill>
                        <a:effectLst/>
                        <a:latin typeface="Arial" panose="020B0604020202020204" pitchFamily="34" charset="0"/>
                      </a:endParaRPr>
                    </a:p>
                  </a:txBody>
                  <a:tcPr marL="68580" marR="68580" marT="0" marB="0"/>
                </a:tc>
                <a:tc hMerge="1">
                  <a:txBody>
                    <a:bodyPr/>
                    <a:lstStyle/>
                    <a:p>
                      <a:endParaRPr lang="en-ZA"/>
                    </a:p>
                  </a:txBody>
                  <a:tcPr/>
                </a:tc>
                <a:tc hMerge="1">
                  <a:txBody>
                    <a:bodyPr/>
                    <a:lstStyle/>
                    <a:p>
                      <a:pPr marL="342900" lvl="0" indent="-342900" algn="l">
                        <a:lnSpc>
                          <a:spcPct val="150000"/>
                        </a:lnSpc>
                        <a:buFont typeface="+mj-lt"/>
                        <a:buAutoNum type="arabicPeriod"/>
                      </a:pPr>
                      <a:r>
                        <a:rPr lang="en-ZA" sz="1200">
                          <a:solidFill>
                            <a:srgbClr val="000000"/>
                          </a:solidFill>
                          <a:effectLst/>
                          <a:latin typeface="Arial" panose="020B0604020202020204" pitchFamily="34" charset="0"/>
                          <a:ea typeface="Century Gothic" panose="020B0502020202020204" pitchFamily="34" charset="0"/>
                          <a:cs typeface="Arial" panose="020B0604020202020204" pitchFamily="34" charset="0"/>
                        </a:rPr>
                        <a:t>Monitor and evaluate implementation of action plans </a:t>
                      </a:r>
                      <a:endPar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p>
                      <a:pPr marL="342900" lvl="0" indent="-342900" algn="l">
                        <a:lnSpc>
                          <a:spcPct val="150000"/>
                        </a:lnSpc>
                        <a:buFont typeface="+mj-lt"/>
                        <a:buAutoNum type="arabicPeriod"/>
                      </a:pPr>
                      <a:r>
                        <a:rPr lang="en-ZA" sz="1200">
                          <a:solidFill>
                            <a:srgbClr val="000000"/>
                          </a:solidFill>
                          <a:effectLst/>
                          <a:latin typeface="Arial" panose="020B0604020202020204" pitchFamily="34" charset="0"/>
                          <a:ea typeface="Century Gothic" panose="020B0502020202020204" pitchFamily="34" charset="0"/>
                          <a:cs typeface="Arial" panose="020B0604020202020204" pitchFamily="34" charset="0"/>
                        </a:rPr>
                        <a:t>Prepare and review accurate management accounts </a:t>
                      </a:r>
                      <a:endPar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hMerge="1">
                  <a:txBody>
                    <a:bodyPr/>
                    <a:lstStyle/>
                    <a:p>
                      <a:pPr marL="342900" lvl="0" indent="-342900" algn="l">
                        <a:lnSpc>
                          <a:spcPct val="150000"/>
                        </a:lnSpc>
                        <a:buFont typeface="+mj-lt"/>
                        <a:buAutoNum type="arabicPeriod"/>
                      </a:pPr>
                      <a:r>
                        <a:rPr lang="en-ZA" sz="1200">
                          <a:solidFill>
                            <a:srgbClr val="000000"/>
                          </a:solidFill>
                          <a:effectLst/>
                          <a:latin typeface="Arial" panose="020B0604020202020204" pitchFamily="34" charset="0"/>
                          <a:ea typeface="Century Gothic" panose="020B0502020202020204" pitchFamily="34" charset="0"/>
                          <a:cs typeface="Arial" panose="020B0604020202020204" pitchFamily="34" charset="0"/>
                        </a:rPr>
                        <a:t>Monitor and evaluate implementation of action plans </a:t>
                      </a:r>
                      <a:endPar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p>
                      <a:pPr marL="342900" lvl="0" indent="-342900" algn="l">
                        <a:lnSpc>
                          <a:spcPct val="150000"/>
                        </a:lnSpc>
                        <a:buFont typeface="+mj-lt"/>
                        <a:buAutoNum type="arabicPeriod"/>
                      </a:pPr>
                      <a:r>
                        <a:rPr lang="en-ZA" sz="1200">
                          <a:solidFill>
                            <a:srgbClr val="000000"/>
                          </a:solidFill>
                          <a:effectLst/>
                          <a:latin typeface="Arial" panose="020B0604020202020204" pitchFamily="34" charset="0"/>
                          <a:ea typeface="Century Gothic" panose="020B0502020202020204" pitchFamily="34" charset="0"/>
                          <a:cs typeface="Arial" panose="020B0604020202020204" pitchFamily="34" charset="0"/>
                        </a:rPr>
                        <a:t>Prepare and review accurate management accounts </a:t>
                      </a:r>
                      <a:endPar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hMerge="1">
                  <a:txBody>
                    <a:bodyPr/>
                    <a:lstStyle/>
                    <a:p>
                      <a:pPr marL="342900" lvl="0" indent="-342900" algn="l">
                        <a:lnSpc>
                          <a:spcPct val="150000"/>
                        </a:lnSpc>
                        <a:buFont typeface="+mj-lt"/>
                        <a:buAutoNum type="arabicPeriod"/>
                      </a:pPr>
                      <a:r>
                        <a:rPr lang="en-ZA" sz="1200">
                          <a:solidFill>
                            <a:srgbClr val="000000"/>
                          </a:solidFill>
                          <a:effectLst/>
                          <a:latin typeface="Arial" panose="020B0604020202020204" pitchFamily="34" charset="0"/>
                          <a:ea typeface="Century Gothic" panose="020B0502020202020204" pitchFamily="34" charset="0"/>
                          <a:cs typeface="Arial" panose="020B0604020202020204" pitchFamily="34" charset="0"/>
                        </a:rPr>
                        <a:t>Monitor and evaluate implementation of action plans </a:t>
                      </a:r>
                      <a:endPar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p>
                      <a:pPr marL="342900" lvl="0" indent="-342900" algn="l">
                        <a:lnSpc>
                          <a:spcPct val="150000"/>
                        </a:lnSpc>
                        <a:buFont typeface="+mj-lt"/>
                        <a:buAutoNum type="arabicPeriod"/>
                      </a:pPr>
                      <a:r>
                        <a:rPr lang="en-ZA" sz="1200">
                          <a:solidFill>
                            <a:srgbClr val="000000"/>
                          </a:solidFill>
                          <a:effectLst/>
                          <a:latin typeface="Arial" panose="020B0604020202020204" pitchFamily="34" charset="0"/>
                          <a:ea typeface="Century Gothic" panose="020B0502020202020204" pitchFamily="34" charset="0"/>
                          <a:cs typeface="Arial" panose="020B0604020202020204" pitchFamily="34" charset="0"/>
                        </a:rPr>
                        <a:t>Prepare and review accurate management accounts </a:t>
                      </a:r>
                      <a:endPar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hMerge="1">
                  <a:txBody>
                    <a:bodyPr/>
                    <a:lstStyle/>
                    <a:p>
                      <a:pPr marL="342900" lvl="0" indent="-342900" algn="l">
                        <a:lnSpc>
                          <a:spcPct val="150000"/>
                        </a:lnSpc>
                        <a:buFont typeface="+mj-lt"/>
                        <a:buAutoNum type="arabicPeriod"/>
                      </a:pPr>
                      <a:r>
                        <a:rPr lang="en-ZA" sz="1200"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Monitor and evaluate implementation of action plans</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p>
                      <a:pPr marL="342900" lvl="0" indent="-342900" algn="l">
                        <a:lnSpc>
                          <a:spcPct val="150000"/>
                        </a:lnSpc>
                        <a:spcAft>
                          <a:spcPts val="20"/>
                        </a:spcAft>
                        <a:buFont typeface="+mj-lt"/>
                        <a:buAutoNum type="arabicPeriod"/>
                      </a:pPr>
                      <a:r>
                        <a:rPr lang="en-ZA" sz="1200"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Prepare and review accurate management accounts </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extLst>
                  <a:ext uri="{0D108BD9-81ED-4DB2-BD59-A6C34878D82A}">
                    <a16:rowId xmlns:a16="http://schemas.microsoft.com/office/drawing/2014/main" xmlns="" val="276901961"/>
                  </a:ext>
                </a:extLst>
              </a:tr>
              <a:tr h="1162769">
                <a:tc>
                  <a:txBody>
                    <a:bodyPr/>
                    <a:lstStyle/>
                    <a:p>
                      <a:pPr marL="6350" indent="-6350" algn="l">
                        <a:lnSpc>
                          <a:spcPct val="150000"/>
                        </a:lnSpc>
                        <a:spcAft>
                          <a:spcPts val="20"/>
                        </a:spcAft>
                      </a:pPr>
                      <a:r>
                        <a:rPr lang="en-ZA" sz="1200"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Procurement of a new production machine</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6350" indent="-6350" algn="l">
                        <a:lnSpc>
                          <a:spcPct val="150000"/>
                        </a:lnSpc>
                        <a:spcAft>
                          <a:spcPts val="20"/>
                        </a:spcAft>
                      </a:pPr>
                      <a:r>
                        <a:rPr lang="en-ZA" sz="1200">
                          <a:solidFill>
                            <a:srgbClr val="000000"/>
                          </a:solidFill>
                          <a:effectLst/>
                          <a:latin typeface="Arial" panose="020B0604020202020204" pitchFamily="34" charset="0"/>
                          <a:ea typeface="Century Gothic" panose="020B0502020202020204" pitchFamily="34" charset="0"/>
                          <a:cs typeface="Arial" panose="020B0604020202020204" pitchFamily="34" charset="0"/>
                        </a:rPr>
                        <a:t>New card machine procured</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6350" indent="-6350" algn="l">
                        <a:lnSpc>
                          <a:spcPct val="150000"/>
                        </a:lnSpc>
                        <a:spcAft>
                          <a:spcPts val="20"/>
                        </a:spcAft>
                      </a:pPr>
                      <a:r>
                        <a:rPr lang="en-ZA" sz="1200">
                          <a:solidFill>
                            <a:srgbClr val="000000"/>
                          </a:solidFill>
                          <a:effectLst/>
                          <a:latin typeface="Arial" panose="020B0604020202020204" pitchFamily="34" charset="0"/>
                          <a:ea typeface="Century Gothic" panose="020B0502020202020204" pitchFamily="34" charset="0"/>
                          <a:cs typeface="Arial" panose="020B0604020202020204" pitchFamily="34" charset="0"/>
                        </a:rPr>
                        <a:t>Development of tender specification and publication of bid</a:t>
                      </a:r>
                      <a:endPar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6350" indent="-6350" algn="l">
                        <a:lnSpc>
                          <a:spcPct val="150000"/>
                        </a:lnSpc>
                        <a:spcAft>
                          <a:spcPts val="20"/>
                        </a:spcAft>
                      </a:pPr>
                      <a:r>
                        <a:rPr lang="en-ZA" sz="1200">
                          <a:solidFill>
                            <a:srgbClr val="000000"/>
                          </a:solidFill>
                          <a:effectLst/>
                          <a:latin typeface="Arial" panose="020B0604020202020204" pitchFamily="34" charset="0"/>
                          <a:ea typeface="Century Gothic" panose="020B0502020202020204" pitchFamily="34" charset="0"/>
                          <a:cs typeface="Arial" panose="020B0604020202020204" pitchFamily="34" charset="0"/>
                        </a:rPr>
                        <a:t>Evaluation and award of tender</a:t>
                      </a:r>
                      <a:endPar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6350" indent="-6350" algn="l">
                        <a:lnSpc>
                          <a:spcPct val="150000"/>
                        </a:lnSpc>
                        <a:spcAft>
                          <a:spcPts val="20"/>
                        </a:spcAft>
                      </a:pPr>
                      <a:r>
                        <a:rPr lang="en-GB" sz="1200">
                          <a:solidFill>
                            <a:srgbClr val="000000"/>
                          </a:solidFill>
                          <a:effectLst/>
                          <a:latin typeface="Arial" panose="020B0604020202020204" pitchFamily="34" charset="0"/>
                          <a:ea typeface="Century Gothic" panose="020B0502020202020204" pitchFamily="34" charset="0"/>
                          <a:cs typeface="Arial" panose="020B0604020202020204" pitchFamily="34" charset="0"/>
                        </a:rPr>
                        <a:t>Manufacturing, commissioning and installation of equipment</a:t>
                      </a:r>
                      <a:endPar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6350" indent="-6350" algn="l">
                        <a:lnSpc>
                          <a:spcPct val="150000"/>
                        </a:lnSpc>
                        <a:spcAft>
                          <a:spcPts val="20"/>
                        </a:spcAft>
                      </a:pPr>
                      <a:r>
                        <a:rPr lang="en-ZA" sz="1200"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Piloting of solution</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extLst>
                  <a:ext uri="{0D108BD9-81ED-4DB2-BD59-A6C34878D82A}">
                    <a16:rowId xmlns:a16="http://schemas.microsoft.com/office/drawing/2014/main" xmlns="" val="636818440"/>
                  </a:ext>
                </a:extLst>
              </a:tr>
              <a:tr h="1162769">
                <a:tc>
                  <a:txBody>
                    <a:bodyPr/>
                    <a:lstStyle/>
                    <a:p>
                      <a:pPr marL="6350" indent="-6350" algn="l">
                        <a:lnSpc>
                          <a:spcPct val="150000"/>
                        </a:lnSpc>
                        <a:spcAft>
                          <a:spcPts val="20"/>
                        </a:spcAft>
                      </a:pPr>
                      <a:r>
                        <a:rPr lang="en-ZA" sz="1200">
                          <a:solidFill>
                            <a:srgbClr val="000000"/>
                          </a:solidFill>
                          <a:effectLst/>
                          <a:latin typeface="Arial" panose="020B0604020202020204" pitchFamily="34" charset="0"/>
                          <a:ea typeface="Century Gothic" panose="020B0502020202020204" pitchFamily="34" charset="0"/>
                          <a:cs typeface="Arial" panose="020B0604020202020204" pitchFamily="34" charset="0"/>
                        </a:rPr>
                        <a:t>New ISO 18013-compliant driving licence card rolled out</a:t>
                      </a:r>
                      <a:endPar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6350" indent="-6350" algn="l">
                        <a:lnSpc>
                          <a:spcPct val="150000"/>
                        </a:lnSpc>
                        <a:spcAft>
                          <a:spcPts val="20"/>
                        </a:spcAft>
                      </a:pPr>
                      <a:r>
                        <a:rPr lang="en-ZA" sz="1200">
                          <a:solidFill>
                            <a:srgbClr val="000000"/>
                          </a:solidFill>
                          <a:effectLst/>
                          <a:latin typeface="Arial" panose="020B0604020202020204" pitchFamily="34" charset="0"/>
                          <a:ea typeface="Century Gothic" panose="020B0502020202020204" pitchFamily="34" charset="0"/>
                          <a:cs typeface="Arial" panose="020B0604020202020204" pitchFamily="34" charset="0"/>
                        </a:rPr>
                        <a:t>Approved card design</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6350" indent="-6350" algn="l">
                        <a:lnSpc>
                          <a:spcPct val="150000"/>
                        </a:lnSpc>
                        <a:spcAft>
                          <a:spcPts val="20"/>
                        </a:spcAft>
                      </a:pPr>
                      <a:r>
                        <a:rPr lang="en-ZA" sz="1200">
                          <a:solidFill>
                            <a:srgbClr val="000000"/>
                          </a:solidFill>
                          <a:effectLst/>
                          <a:latin typeface="Arial" panose="020B0604020202020204" pitchFamily="34" charset="0"/>
                          <a:ea typeface="Century Gothic" panose="020B0502020202020204" pitchFamily="34" charset="0"/>
                          <a:cs typeface="Arial" panose="020B0604020202020204" pitchFamily="34" charset="0"/>
                        </a:rPr>
                        <a:t>Obtain certificate of compliance  to ISO 18013  (SABS)</a:t>
                      </a:r>
                      <a:endPar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6350" indent="-6350" algn="l">
                        <a:lnSpc>
                          <a:spcPct val="150000"/>
                        </a:lnSpc>
                        <a:spcAft>
                          <a:spcPts val="20"/>
                        </a:spcAft>
                      </a:pPr>
                      <a:r>
                        <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rPr>
                        <a:t>Approval by Executive Authority </a:t>
                      </a:r>
                    </a:p>
                  </a:txBody>
                  <a:tcPr marL="68580" marR="68580" marT="0" marB="0"/>
                </a:tc>
                <a:tc>
                  <a:txBody>
                    <a:bodyPr/>
                    <a:lstStyle/>
                    <a:p>
                      <a:pPr marL="6350" indent="-6350" algn="ctr">
                        <a:lnSpc>
                          <a:spcPct val="150000"/>
                        </a:lnSpc>
                        <a:spcAft>
                          <a:spcPts val="20"/>
                        </a:spcAft>
                      </a:pPr>
                      <a:r>
                        <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rPr>
                        <a:t>-</a:t>
                      </a:r>
                    </a:p>
                  </a:txBody>
                  <a:tcPr marL="68580" marR="68580" marT="0" marB="0"/>
                </a:tc>
                <a:tc>
                  <a:txBody>
                    <a:bodyPr/>
                    <a:lstStyle/>
                    <a:p>
                      <a:pPr marL="6350" indent="-6350" algn="ctr">
                        <a:lnSpc>
                          <a:spcPct val="150000"/>
                        </a:lnSpc>
                        <a:spcAft>
                          <a:spcPts val="20"/>
                        </a:spcAft>
                      </a:pPr>
                      <a:r>
                        <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rPr>
                        <a:t>-</a:t>
                      </a:r>
                    </a:p>
                  </a:txBody>
                  <a:tcPr marL="68580" marR="68580" marT="0" marB="0"/>
                </a:tc>
                <a:extLst>
                  <a:ext uri="{0D108BD9-81ED-4DB2-BD59-A6C34878D82A}">
                    <a16:rowId xmlns:a16="http://schemas.microsoft.com/office/drawing/2014/main" xmlns="" val="1330788621"/>
                  </a:ext>
                </a:extLst>
              </a:tr>
              <a:tr h="1162769">
                <a:tc>
                  <a:txBody>
                    <a:bodyPr/>
                    <a:lstStyle/>
                    <a:p>
                      <a:pPr>
                        <a:lnSpc>
                          <a:spcPct val="150000"/>
                        </a:lnSpc>
                      </a:pPr>
                      <a:r>
                        <a:rPr lang="en-ZA" sz="1200" kern="1200" dirty="0">
                          <a:solidFill>
                            <a:srgbClr val="000000"/>
                          </a:solidFill>
                          <a:effectLst/>
                          <a:latin typeface="Arial" panose="020B0604020202020204" pitchFamily="34" charset="0"/>
                        </a:rPr>
                        <a:t>Percentage of driving licence cards delivered within a number of working days </a:t>
                      </a:r>
                    </a:p>
                  </a:txBody>
                  <a:tcPr marL="68580" marR="68580" marT="0" marB="0"/>
                </a:tc>
                <a:tc>
                  <a:txBody>
                    <a:bodyPr/>
                    <a:lstStyle/>
                    <a:p>
                      <a:pPr>
                        <a:lnSpc>
                          <a:spcPct val="150000"/>
                        </a:lnSpc>
                      </a:pPr>
                      <a:r>
                        <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rPr>
                        <a:t>95% of cards delivered within 7 working days</a:t>
                      </a:r>
                      <a:endParaRPr lang="en-ZA" sz="1200" dirty="0"/>
                    </a:p>
                  </a:txBody>
                  <a:tcPr/>
                </a:tc>
                <a:tc>
                  <a:txBody>
                    <a:bodyPr/>
                    <a:lstStyle/>
                    <a:p>
                      <a:pPr marL="6350" indent="-6350" algn="l">
                        <a:lnSpc>
                          <a:spcPct val="150000"/>
                        </a:lnSpc>
                        <a:spcAft>
                          <a:spcPts val="20"/>
                        </a:spcAft>
                      </a:pPr>
                      <a:r>
                        <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rPr>
                        <a:t>95% of cards delivered within 7 working days</a:t>
                      </a:r>
                    </a:p>
                  </a:txBody>
                  <a:tcPr marL="68580" marR="68580" marT="0" marB="0"/>
                </a:tc>
                <a:tc>
                  <a:txBody>
                    <a:bodyPr/>
                    <a:lstStyle/>
                    <a:p>
                      <a:pPr marL="6350" indent="-6350" algn="l">
                        <a:lnSpc>
                          <a:spcPct val="150000"/>
                        </a:lnSpc>
                        <a:spcAft>
                          <a:spcPts val="20"/>
                        </a:spcAft>
                      </a:pPr>
                      <a:r>
                        <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rPr>
                        <a:t>95% of cards delivered within 7 working days</a:t>
                      </a:r>
                    </a:p>
                  </a:txBody>
                  <a:tcPr marL="68580" marR="68580" marT="0" marB="0"/>
                </a:tc>
                <a:tc>
                  <a:txBody>
                    <a:bodyPr/>
                    <a:lstStyle/>
                    <a:p>
                      <a:pPr marL="6350" indent="-6350" algn="l">
                        <a:lnSpc>
                          <a:spcPct val="150000"/>
                        </a:lnSpc>
                        <a:spcAft>
                          <a:spcPts val="20"/>
                        </a:spcAft>
                      </a:pPr>
                      <a:r>
                        <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rPr>
                        <a:t>95% of cards delivered within 7 working days</a:t>
                      </a:r>
                    </a:p>
                  </a:txBody>
                  <a:tcPr marL="68580" marR="68580" marT="0" marB="0"/>
                </a:tc>
                <a:tc>
                  <a:txBody>
                    <a:bodyPr/>
                    <a:lstStyle/>
                    <a:p>
                      <a:pPr marL="6350" indent="-6350" algn="l">
                        <a:lnSpc>
                          <a:spcPct val="150000"/>
                        </a:lnSpc>
                        <a:spcAft>
                          <a:spcPts val="20"/>
                        </a:spcAft>
                      </a:pPr>
                      <a:r>
                        <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rPr>
                        <a:t>95% of cards delivered within 7 working days</a:t>
                      </a:r>
                    </a:p>
                  </a:txBody>
                  <a:tcPr marL="68580" marR="68580" marT="0" marB="0"/>
                </a:tc>
                <a:extLst>
                  <a:ext uri="{0D108BD9-81ED-4DB2-BD59-A6C34878D82A}">
                    <a16:rowId xmlns:a16="http://schemas.microsoft.com/office/drawing/2014/main" xmlns="" val="3730075627"/>
                  </a:ext>
                </a:extLst>
              </a:tr>
              <a:tr h="1162769">
                <a:tc>
                  <a:txBody>
                    <a:bodyPr/>
                    <a:lstStyle/>
                    <a:p>
                      <a:pPr marL="6350" indent="-6350" algn="l">
                        <a:lnSpc>
                          <a:spcPct val="150000"/>
                        </a:lnSpc>
                        <a:spcAft>
                          <a:spcPts val="20"/>
                        </a:spcAft>
                      </a:pPr>
                      <a:r>
                        <a:rPr lang="en-ZA" sz="1200">
                          <a:solidFill>
                            <a:srgbClr val="000000"/>
                          </a:solidFill>
                          <a:effectLst/>
                          <a:latin typeface="Arial" panose="020B0604020202020204" pitchFamily="34" charset="0"/>
                          <a:ea typeface="Century Gothic" panose="020B0502020202020204" pitchFamily="34" charset="0"/>
                          <a:cs typeface="Arial" panose="020B0604020202020204" pitchFamily="34" charset="0"/>
                        </a:rPr>
                        <a:t>Number of cards produced annually  </a:t>
                      </a:r>
                      <a:endPar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6350" indent="-6350" algn="l">
                        <a:lnSpc>
                          <a:spcPct val="150000"/>
                        </a:lnSpc>
                        <a:spcAft>
                          <a:spcPts val="20"/>
                        </a:spcAft>
                      </a:pPr>
                      <a:r>
                        <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rPr>
                        <a:t>1,200,000 cards produced annually  </a:t>
                      </a:r>
                    </a:p>
                  </a:txBody>
                  <a:tcPr marL="68580" marR="68580" marT="0" marB="0"/>
                </a:tc>
                <a:tc>
                  <a:txBody>
                    <a:bodyPr/>
                    <a:lstStyle/>
                    <a:p>
                      <a:pPr marL="6350" indent="-6350" algn="just">
                        <a:lnSpc>
                          <a:spcPct val="150000"/>
                        </a:lnSpc>
                        <a:spcAft>
                          <a:spcPts val="20"/>
                        </a:spcAft>
                      </a:pPr>
                      <a:r>
                        <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rPr>
                        <a:t>300 000</a:t>
                      </a:r>
                    </a:p>
                  </a:txBody>
                  <a:tcPr marL="68580" marR="68580" marT="0" marB="0"/>
                </a:tc>
                <a:tc>
                  <a:txBody>
                    <a:bodyPr/>
                    <a:lstStyle/>
                    <a:p>
                      <a:pPr marL="6350" indent="-6350" algn="just">
                        <a:lnSpc>
                          <a:spcPct val="150000"/>
                        </a:lnSpc>
                        <a:spcAft>
                          <a:spcPts val="20"/>
                        </a:spcAft>
                      </a:pPr>
                      <a:r>
                        <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rPr>
                        <a:t>300,000</a:t>
                      </a:r>
                    </a:p>
                  </a:txBody>
                  <a:tcPr marL="68580" marR="68580" marT="0" marB="0"/>
                </a:tc>
                <a:tc>
                  <a:txBody>
                    <a:bodyPr/>
                    <a:lstStyle/>
                    <a:p>
                      <a:pPr marL="6350" indent="-6350" algn="just">
                        <a:lnSpc>
                          <a:spcPct val="150000"/>
                        </a:lnSpc>
                        <a:spcAft>
                          <a:spcPts val="20"/>
                        </a:spcAft>
                      </a:pPr>
                      <a:r>
                        <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rPr>
                        <a:t>300,000</a:t>
                      </a:r>
                    </a:p>
                  </a:txBody>
                  <a:tcPr marL="68580" marR="68580" marT="0" marB="0"/>
                </a:tc>
                <a:tc>
                  <a:txBody>
                    <a:bodyPr/>
                    <a:lstStyle/>
                    <a:p>
                      <a:pPr marL="6350" indent="-6350" algn="just">
                        <a:lnSpc>
                          <a:spcPct val="150000"/>
                        </a:lnSpc>
                        <a:spcAft>
                          <a:spcPts val="20"/>
                        </a:spcAft>
                      </a:pPr>
                      <a:r>
                        <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rPr>
                        <a:t>300,000</a:t>
                      </a:r>
                    </a:p>
                  </a:txBody>
                  <a:tcPr marL="68580" marR="68580" marT="0" marB="0"/>
                </a:tc>
                <a:extLst>
                  <a:ext uri="{0D108BD9-81ED-4DB2-BD59-A6C34878D82A}">
                    <a16:rowId xmlns:a16="http://schemas.microsoft.com/office/drawing/2014/main" xmlns="" val="2735312895"/>
                  </a:ext>
                </a:extLst>
              </a:tr>
            </a:tbl>
          </a:graphicData>
        </a:graphic>
      </p:graphicFrame>
      <p:sp>
        <p:nvSpPr>
          <p:cNvPr id="4" name="Slide Number Placeholder 3">
            <a:extLst>
              <a:ext uri="{FF2B5EF4-FFF2-40B4-BE49-F238E27FC236}">
                <a16:creationId xmlns:a16="http://schemas.microsoft.com/office/drawing/2014/main" xmlns="" id="{CB865C9C-51D1-42C1-B727-689C98582942}"/>
              </a:ext>
            </a:extLst>
          </p:cNvPr>
          <p:cNvSpPr>
            <a:spLocks noGrp="1"/>
          </p:cNvSpPr>
          <p:nvPr>
            <p:ph type="sldNum" sz="quarter" idx="12"/>
          </p:nvPr>
        </p:nvSpPr>
        <p:spPr/>
        <p:txBody>
          <a:bodyPr/>
          <a:lstStyle/>
          <a:p>
            <a:pPr>
              <a:defRPr/>
            </a:pPr>
            <a:fld id="{E41CC7C3-C5F4-4A64-A561-2FBF0EB3B565}" type="slidenum">
              <a:rPr lang="en-GB" altLang="en-US" smtClean="0">
                <a:solidFill>
                  <a:srgbClr val="000000"/>
                </a:solidFill>
              </a:rPr>
              <a:pPr>
                <a:defRPr/>
              </a:pPr>
              <a:t>31</a:t>
            </a:fld>
            <a:endParaRPr lang="en-GB" altLang="en-US">
              <a:solidFill>
                <a:srgbClr val="000000"/>
              </a:solidFill>
            </a:endParaRPr>
          </a:p>
        </p:txBody>
      </p:sp>
      <p:pic>
        <p:nvPicPr>
          <p:cNvPr id="6" name="Picture 2">
            <a:extLst>
              <a:ext uri="{FF2B5EF4-FFF2-40B4-BE49-F238E27FC236}">
                <a16:creationId xmlns:a16="http://schemas.microsoft.com/office/drawing/2014/main" xmlns="" id="{5022AB38-A108-475B-81B4-CD668A210E0C}"/>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986587" y="-20782"/>
            <a:ext cx="2157413" cy="7747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730730455"/>
      </p:ext>
    </p:extLst>
  </p:cSld>
  <p:clrMapOvr>
    <a:masterClrMapping/>
  </p:clrMapOvr>
  <p:transition spd="med">
    <p:wipe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687A139-609D-4281-BC2A-E096B08550F9}"/>
              </a:ext>
            </a:extLst>
          </p:cNvPr>
          <p:cNvSpPr>
            <a:spLocks noGrp="1"/>
          </p:cNvSpPr>
          <p:nvPr>
            <p:ph type="title"/>
          </p:nvPr>
        </p:nvSpPr>
        <p:spPr>
          <a:xfrm>
            <a:off x="685800" y="152399"/>
            <a:ext cx="7772400" cy="1066801"/>
          </a:xfrm>
        </p:spPr>
        <p:txBody>
          <a:bodyPr/>
          <a:lstStyle/>
          <a:p>
            <a:r>
              <a:rPr lang="en-ZA" sz="1800" b="1" dirty="0">
                <a:solidFill>
                  <a:schemeClr val="tx1"/>
                </a:solidFill>
                <a:effectLst/>
                <a:latin typeface="Arial" panose="020B0604020202020204" pitchFamily="34" charset="0"/>
                <a:ea typeface="Century Gothic" panose="020B0502020202020204" pitchFamily="34" charset="0"/>
                <a:cs typeface="Century Gothic" panose="020B0502020202020204" pitchFamily="34" charset="0"/>
              </a:rPr>
              <a:t>Indicators, Annual and Quarterly Targets </a:t>
            </a:r>
            <a:r>
              <a:rPr lang="en-ZA" sz="1800" b="1" dirty="0">
                <a:solidFill>
                  <a:srgbClr val="984806"/>
                </a:solidFill>
                <a:effectLst/>
                <a:latin typeface="Arial" panose="020B0604020202020204" pitchFamily="34" charset="0"/>
                <a:ea typeface="Century Gothic" panose="020B0502020202020204" pitchFamily="34" charset="0"/>
                <a:cs typeface="Century Gothic" panose="020B0502020202020204" pitchFamily="34" charset="0"/>
              </a:rPr>
              <a:t/>
            </a:r>
            <a:br>
              <a:rPr lang="en-ZA" sz="1800" b="1" dirty="0">
                <a:solidFill>
                  <a:srgbClr val="984806"/>
                </a:solidFill>
                <a:effectLst/>
                <a:latin typeface="Arial" panose="020B0604020202020204" pitchFamily="34" charset="0"/>
                <a:ea typeface="Century Gothic" panose="020B0502020202020204" pitchFamily="34" charset="0"/>
                <a:cs typeface="Century Gothic" panose="020B0502020202020204" pitchFamily="34" charset="0"/>
              </a:rPr>
            </a:br>
            <a:endParaRPr lang="en-ZA" dirty="0"/>
          </a:p>
        </p:txBody>
      </p:sp>
      <p:graphicFrame>
        <p:nvGraphicFramePr>
          <p:cNvPr id="5" name="Table 5">
            <a:extLst>
              <a:ext uri="{FF2B5EF4-FFF2-40B4-BE49-F238E27FC236}">
                <a16:creationId xmlns:a16="http://schemas.microsoft.com/office/drawing/2014/main" xmlns="" id="{539F9D3D-1A2B-48D5-90A5-A5B08D5381AB}"/>
              </a:ext>
            </a:extLst>
          </p:cNvPr>
          <p:cNvGraphicFramePr>
            <a:graphicFrameLocks noGrp="1"/>
          </p:cNvGraphicFramePr>
          <p:nvPr>
            <p:ph idx="1"/>
            <p:extLst>
              <p:ext uri="{D42A27DB-BD31-4B8C-83A1-F6EECF244321}">
                <p14:modId xmlns:p14="http://schemas.microsoft.com/office/powerpoint/2010/main" xmlns="" val="3556699258"/>
              </p:ext>
            </p:extLst>
          </p:nvPr>
        </p:nvGraphicFramePr>
        <p:xfrm>
          <a:off x="76200" y="846646"/>
          <a:ext cx="8991600" cy="1924769"/>
        </p:xfrm>
        <a:graphic>
          <a:graphicData uri="http://schemas.openxmlformats.org/drawingml/2006/table">
            <a:tbl>
              <a:tblPr firstRow="1" bandRow="1">
                <a:tableStyleId>{16D9F66E-5EB9-4882-86FB-DCBF35E3C3E4}</a:tableStyleId>
              </a:tblPr>
              <a:tblGrid>
                <a:gridCol w="1348740">
                  <a:extLst>
                    <a:ext uri="{9D8B030D-6E8A-4147-A177-3AD203B41FA5}">
                      <a16:colId xmlns:a16="http://schemas.microsoft.com/office/drawing/2014/main" xmlns="" val="3056306843"/>
                    </a:ext>
                  </a:extLst>
                </a:gridCol>
                <a:gridCol w="1348740">
                  <a:extLst>
                    <a:ext uri="{9D8B030D-6E8A-4147-A177-3AD203B41FA5}">
                      <a16:colId xmlns:a16="http://schemas.microsoft.com/office/drawing/2014/main" xmlns="" val="3076774527"/>
                    </a:ext>
                  </a:extLst>
                </a:gridCol>
                <a:gridCol w="1498600">
                  <a:extLst>
                    <a:ext uri="{9D8B030D-6E8A-4147-A177-3AD203B41FA5}">
                      <a16:colId xmlns:a16="http://schemas.microsoft.com/office/drawing/2014/main" xmlns="" val="524871221"/>
                    </a:ext>
                  </a:extLst>
                </a:gridCol>
                <a:gridCol w="1573530">
                  <a:extLst>
                    <a:ext uri="{9D8B030D-6E8A-4147-A177-3AD203B41FA5}">
                      <a16:colId xmlns:a16="http://schemas.microsoft.com/office/drawing/2014/main" xmlns="" val="3681594095"/>
                    </a:ext>
                  </a:extLst>
                </a:gridCol>
                <a:gridCol w="1573530">
                  <a:extLst>
                    <a:ext uri="{9D8B030D-6E8A-4147-A177-3AD203B41FA5}">
                      <a16:colId xmlns:a16="http://schemas.microsoft.com/office/drawing/2014/main" xmlns="" val="1459149953"/>
                    </a:ext>
                  </a:extLst>
                </a:gridCol>
                <a:gridCol w="1648460">
                  <a:extLst>
                    <a:ext uri="{9D8B030D-6E8A-4147-A177-3AD203B41FA5}">
                      <a16:colId xmlns:a16="http://schemas.microsoft.com/office/drawing/2014/main" xmlns="" val="3299602151"/>
                    </a:ext>
                  </a:extLst>
                </a:gridCol>
              </a:tblGrid>
              <a:tr h="486605">
                <a:tc>
                  <a:txBody>
                    <a:bodyPr/>
                    <a:lstStyle/>
                    <a:p>
                      <a:pPr marL="6350" indent="-6350" algn="ctr">
                        <a:lnSpc>
                          <a:spcPct val="150000"/>
                        </a:lnSpc>
                        <a:spcAft>
                          <a:spcPts val="20"/>
                        </a:spcAft>
                      </a:pPr>
                      <a:r>
                        <a:rPr lang="en-ZA" sz="1200" b="1"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Output Indicator</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ctr"/>
                </a:tc>
                <a:tc>
                  <a:txBody>
                    <a:bodyPr/>
                    <a:lstStyle/>
                    <a:p>
                      <a:pPr marL="6350" indent="-6350" algn="ctr">
                        <a:lnSpc>
                          <a:spcPct val="150000"/>
                        </a:lnSpc>
                        <a:spcAft>
                          <a:spcPts val="20"/>
                        </a:spcAft>
                      </a:pPr>
                      <a:r>
                        <a:rPr lang="en-ZA" sz="1200" b="1"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Annual Target</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ctr"/>
                </a:tc>
                <a:tc>
                  <a:txBody>
                    <a:bodyPr/>
                    <a:lstStyle/>
                    <a:p>
                      <a:pPr marL="6350" indent="-6350" algn="ctr">
                        <a:lnSpc>
                          <a:spcPct val="150000"/>
                        </a:lnSpc>
                        <a:spcAft>
                          <a:spcPts val="20"/>
                        </a:spcAft>
                      </a:pPr>
                      <a:r>
                        <a:rPr lang="en-ZA" sz="1200" b="1"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Quarter 1</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ctr"/>
                </a:tc>
                <a:tc>
                  <a:txBody>
                    <a:bodyPr/>
                    <a:lstStyle/>
                    <a:p>
                      <a:pPr marL="6350" indent="-6350" algn="ctr">
                        <a:lnSpc>
                          <a:spcPct val="150000"/>
                        </a:lnSpc>
                        <a:spcAft>
                          <a:spcPts val="20"/>
                        </a:spcAft>
                      </a:pPr>
                      <a:r>
                        <a:rPr lang="en-ZA" sz="1200" b="1"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Quarter 2</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ctr"/>
                </a:tc>
                <a:tc>
                  <a:txBody>
                    <a:bodyPr/>
                    <a:lstStyle/>
                    <a:p>
                      <a:pPr marL="6350" indent="-6350" algn="ctr">
                        <a:lnSpc>
                          <a:spcPct val="150000"/>
                        </a:lnSpc>
                        <a:spcAft>
                          <a:spcPts val="20"/>
                        </a:spcAft>
                      </a:pPr>
                      <a:r>
                        <a:rPr lang="en-ZA" sz="1200" b="1"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Quarter 3</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ctr"/>
                </a:tc>
                <a:tc>
                  <a:txBody>
                    <a:bodyPr/>
                    <a:lstStyle/>
                    <a:p>
                      <a:pPr marL="6350" indent="-6350" algn="ctr">
                        <a:lnSpc>
                          <a:spcPct val="150000"/>
                        </a:lnSpc>
                        <a:spcAft>
                          <a:spcPts val="20"/>
                        </a:spcAft>
                      </a:pPr>
                      <a:r>
                        <a:rPr lang="en-ZA" sz="1200" b="1"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Quarter 4</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ctr"/>
                </a:tc>
                <a:extLst>
                  <a:ext uri="{0D108BD9-81ED-4DB2-BD59-A6C34878D82A}">
                    <a16:rowId xmlns:a16="http://schemas.microsoft.com/office/drawing/2014/main" xmlns="" val="214466974"/>
                  </a:ext>
                </a:extLst>
              </a:tr>
              <a:tr h="275395">
                <a:tc gridSpan="6">
                  <a:txBody>
                    <a:bodyPr/>
                    <a:lstStyle/>
                    <a:p>
                      <a:pPr marL="6350" indent="-6350" algn="l">
                        <a:lnSpc>
                          <a:spcPct val="150000"/>
                        </a:lnSpc>
                        <a:spcAft>
                          <a:spcPts val="20"/>
                        </a:spcAft>
                      </a:pPr>
                      <a:r>
                        <a:rPr lang="en-ZA" sz="1200" b="1" dirty="0">
                          <a:effectLst/>
                          <a:latin typeface="Arial" panose="020B0604020202020204" pitchFamily="34" charset="0"/>
                          <a:ea typeface="Century Gothic" panose="020B0502020202020204" pitchFamily="34" charset="0"/>
                        </a:rPr>
                        <a:t>Innovation</a:t>
                      </a:r>
                      <a:endParaRPr lang="en-ZA" sz="1200" dirty="0">
                        <a:solidFill>
                          <a:srgbClr val="000000"/>
                        </a:solidFill>
                        <a:effectLst/>
                        <a:latin typeface="Arial" panose="020B0604020202020204" pitchFamily="34" charset="0"/>
                      </a:endParaRPr>
                    </a:p>
                  </a:txBody>
                  <a:tcPr marL="68580" marR="68580" marT="0" marB="0"/>
                </a:tc>
                <a:tc hMerge="1">
                  <a:txBody>
                    <a:bodyPr/>
                    <a:lstStyle/>
                    <a:p>
                      <a:endParaRPr lang="en-ZA"/>
                    </a:p>
                  </a:txBody>
                  <a:tcPr/>
                </a:tc>
                <a:tc hMerge="1">
                  <a:txBody>
                    <a:bodyPr/>
                    <a:lstStyle/>
                    <a:p>
                      <a:pPr marL="342900" lvl="0" indent="-342900" algn="l">
                        <a:lnSpc>
                          <a:spcPct val="150000"/>
                        </a:lnSpc>
                        <a:buFont typeface="+mj-lt"/>
                        <a:buAutoNum type="arabicPeriod"/>
                      </a:pPr>
                      <a:r>
                        <a:rPr lang="en-ZA" sz="1200">
                          <a:solidFill>
                            <a:srgbClr val="000000"/>
                          </a:solidFill>
                          <a:effectLst/>
                          <a:latin typeface="Arial" panose="020B0604020202020204" pitchFamily="34" charset="0"/>
                          <a:ea typeface="Century Gothic" panose="020B0502020202020204" pitchFamily="34" charset="0"/>
                          <a:cs typeface="Arial" panose="020B0604020202020204" pitchFamily="34" charset="0"/>
                        </a:rPr>
                        <a:t>Monitor and evaluate implementation of action plans </a:t>
                      </a:r>
                      <a:endPar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p>
                      <a:pPr marL="342900" lvl="0" indent="-342900" algn="l">
                        <a:lnSpc>
                          <a:spcPct val="150000"/>
                        </a:lnSpc>
                        <a:buFont typeface="+mj-lt"/>
                        <a:buAutoNum type="arabicPeriod"/>
                      </a:pPr>
                      <a:r>
                        <a:rPr lang="en-ZA" sz="1200">
                          <a:solidFill>
                            <a:srgbClr val="000000"/>
                          </a:solidFill>
                          <a:effectLst/>
                          <a:latin typeface="Arial" panose="020B0604020202020204" pitchFamily="34" charset="0"/>
                          <a:ea typeface="Century Gothic" panose="020B0502020202020204" pitchFamily="34" charset="0"/>
                          <a:cs typeface="Arial" panose="020B0604020202020204" pitchFamily="34" charset="0"/>
                        </a:rPr>
                        <a:t>Prepare and review accurate management accounts </a:t>
                      </a:r>
                      <a:endPar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hMerge="1">
                  <a:txBody>
                    <a:bodyPr/>
                    <a:lstStyle/>
                    <a:p>
                      <a:pPr marL="342900" lvl="0" indent="-342900" algn="l">
                        <a:lnSpc>
                          <a:spcPct val="150000"/>
                        </a:lnSpc>
                        <a:buFont typeface="+mj-lt"/>
                        <a:buAutoNum type="arabicPeriod"/>
                      </a:pPr>
                      <a:r>
                        <a:rPr lang="en-ZA" sz="1200">
                          <a:solidFill>
                            <a:srgbClr val="000000"/>
                          </a:solidFill>
                          <a:effectLst/>
                          <a:latin typeface="Arial" panose="020B0604020202020204" pitchFamily="34" charset="0"/>
                          <a:ea typeface="Century Gothic" panose="020B0502020202020204" pitchFamily="34" charset="0"/>
                          <a:cs typeface="Arial" panose="020B0604020202020204" pitchFamily="34" charset="0"/>
                        </a:rPr>
                        <a:t>Monitor and evaluate implementation of action plans </a:t>
                      </a:r>
                      <a:endPar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p>
                      <a:pPr marL="342900" lvl="0" indent="-342900" algn="l">
                        <a:lnSpc>
                          <a:spcPct val="150000"/>
                        </a:lnSpc>
                        <a:buFont typeface="+mj-lt"/>
                        <a:buAutoNum type="arabicPeriod"/>
                      </a:pPr>
                      <a:r>
                        <a:rPr lang="en-ZA" sz="1200">
                          <a:solidFill>
                            <a:srgbClr val="000000"/>
                          </a:solidFill>
                          <a:effectLst/>
                          <a:latin typeface="Arial" panose="020B0604020202020204" pitchFamily="34" charset="0"/>
                          <a:ea typeface="Century Gothic" panose="020B0502020202020204" pitchFamily="34" charset="0"/>
                          <a:cs typeface="Arial" panose="020B0604020202020204" pitchFamily="34" charset="0"/>
                        </a:rPr>
                        <a:t>Prepare and review accurate management accounts </a:t>
                      </a:r>
                      <a:endPar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hMerge="1">
                  <a:txBody>
                    <a:bodyPr/>
                    <a:lstStyle/>
                    <a:p>
                      <a:pPr marL="342900" lvl="0" indent="-342900" algn="l">
                        <a:lnSpc>
                          <a:spcPct val="150000"/>
                        </a:lnSpc>
                        <a:buFont typeface="+mj-lt"/>
                        <a:buAutoNum type="arabicPeriod"/>
                      </a:pPr>
                      <a:r>
                        <a:rPr lang="en-ZA" sz="1200">
                          <a:solidFill>
                            <a:srgbClr val="000000"/>
                          </a:solidFill>
                          <a:effectLst/>
                          <a:latin typeface="Arial" panose="020B0604020202020204" pitchFamily="34" charset="0"/>
                          <a:ea typeface="Century Gothic" panose="020B0502020202020204" pitchFamily="34" charset="0"/>
                          <a:cs typeface="Arial" panose="020B0604020202020204" pitchFamily="34" charset="0"/>
                        </a:rPr>
                        <a:t>Monitor and evaluate implementation of action plans </a:t>
                      </a:r>
                      <a:endPar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p>
                      <a:pPr marL="342900" lvl="0" indent="-342900" algn="l">
                        <a:lnSpc>
                          <a:spcPct val="150000"/>
                        </a:lnSpc>
                        <a:buFont typeface="+mj-lt"/>
                        <a:buAutoNum type="arabicPeriod"/>
                      </a:pPr>
                      <a:r>
                        <a:rPr lang="en-ZA" sz="1200">
                          <a:solidFill>
                            <a:srgbClr val="000000"/>
                          </a:solidFill>
                          <a:effectLst/>
                          <a:latin typeface="Arial" panose="020B0604020202020204" pitchFamily="34" charset="0"/>
                          <a:ea typeface="Century Gothic" panose="020B0502020202020204" pitchFamily="34" charset="0"/>
                          <a:cs typeface="Arial" panose="020B0604020202020204" pitchFamily="34" charset="0"/>
                        </a:rPr>
                        <a:t>Prepare and review accurate management accounts </a:t>
                      </a:r>
                      <a:endPar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hMerge="1">
                  <a:txBody>
                    <a:bodyPr/>
                    <a:lstStyle/>
                    <a:p>
                      <a:pPr marL="342900" lvl="0" indent="-342900" algn="l">
                        <a:lnSpc>
                          <a:spcPct val="150000"/>
                        </a:lnSpc>
                        <a:buFont typeface="+mj-lt"/>
                        <a:buAutoNum type="arabicPeriod"/>
                      </a:pPr>
                      <a:r>
                        <a:rPr lang="en-ZA" sz="1200"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Monitor and evaluate implementation of action plans</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p>
                      <a:pPr marL="342900" lvl="0" indent="-342900" algn="l">
                        <a:lnSpc>
                          <a:spcPct val="150000"/>
                        </a:lnSpc>
                        <a:spcAft>
                          <a:spcPts val="20"/>
                        </a:spcAft>
                        <a:buFont typeface="+mj-lt"/>
                        <a:buAutoNum type="arabicPeriod"/>
                      </a:pPr>
                      <a:r>
                        <a:rPr lang="en-ZA" sz="1200"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Prepare and review accurate management accounts </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extLst>
                  <a:ext uri="{0D108BD9-81ED-4DB2-BD59-A6C34878D82A}">
                    <a16:rowId xmlns:a16="http://schemas.microsoft.com/office/drawing/2014/main" xmlns="" val="276901961"/>
                  </a:ext>
                </a:extLst>
              </a:tr>
              <a:tr h="1162769">
                <a:tc>
                  <a:txBody>
                    <a:bodyPr/>
                    <a:lstStyle/>
                    <a:p>
                      <a:pPr marL="6350" indent="-6350" algn="l">
                        <a:lnSpc>
                          <a:spcPct val="150000"/>
                        </a:lnSpc>
                        <a:spcAft>
                          <a:spcPts val="20"/>
                        </a:spcAft>
                      </a:pPr>
                      <a:r>
                        <a:rPr lang="en-ZA" sz="1200"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Number of days taken to produce cards annually</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6350" indent="-6350" algn="l">
                        <a:lnSpc>
                          <a:spcPct val="150000"/>
                        </a:lnSpc>
                        <a:spcAft>
                          <a:spcPts val="20"/>
                        </a:spcAft>
                      </a:pPr>
                      <a:r>
                        <a:rPr lang="en-ZA" sz="1200">
                          <a:solidFill>
                            <a:srgbClr val="000000"/>
                          </a:solidFill>
                          <a:effectLst/>
                          <a:latin typeface="Arial" panose="020B0604020202020204" pitchFamily="34" charset="0"/>
                          <a:ea typeface="Century Gothic" panose="020B0502020202020204" pitchFamily="34" charset="0"/>
                          <a:cs typeface="Arial" panose="020B0604020202020204" pitchFamily="34" charset="0"/>
                        </a:rPr>
                        <a:t>14 working days working days</a:t>
                      </a:r>
                      <a:endPar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6350" indent="-6350" algn="l">
                        <a:lnSpc>
                          <a:spcPct val="150000"/>
                        </a:lnSpc>
                        <a:spcAft>
                          <a:spcPts val="20"/>
                        </a:spcAft>
                      </a:pPr>
                      <a:r>
                        <a:rPr lang="en-ZA" sz="1200">
                          <a:solidFill>
                            <a:srgbClr val="000000"/>
                          </a:solidFill>
                          <a:effectLst/>
                          <a:latin typeface="Arial" panose="020B0604020202020204" pitchFamily="34" charset="0"/>
                          <a:ea typeface="Century Gothic" panose="020B0502020202020204" pitchFamily="34" charset="0"/>
                          <a:cs typeface="Arial" panose="020B0604020202020204" pitchFamily="34" charset="0"/>
                        </a:rPr>
                        <a:t>14 working days working days </a:t>
                      </a:r>
                      <a:endPar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6350" indent="-6350" algn="l">
                        <a:lnSpc>
                          <a:spcPct val="150000"/>
                        </a:lnSpc>
                        <a:spcAft>
                          <a:spcPts val="20"/>
                        </a:spcAft>
                      </a:pPr>
                      <a:r>
                        <a:rPr lang="en-ZA" sz="1200">
                          <a:solidFill>
                            <a:srgbClr val="000000"/>
                          </a:solidFill>
                          <a:effectLst/>
                          <a:latin typeface="Arial" panose="020B0604020202020204" pitchFamily="34" charset="0"/>
                          <a:ea typeface="Century Gothic" panose="020B0502020202020204" pitchFamily="34" charset="0"/>
                          <a:cs typeface="Arial" panose="020B0604020202020204" pitchFamily="34" charset="0"/>
                        </a:rPr>
                        <a:t>14 working days working days</a:t>
                      </a:r>
                      <a:endPar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6350" indent="-6350" algn="l">
                        <a:lnSpc>
                          <a:spcPct val="150000"/>
                        </a:lnSpc>
                        <a:spcAft>
                          <a:spcPts val="20"/>
                        </a:spcAft>
                      </a:pPr>
                      <a:r>
                        <a:rPr lang="en-ZA" sz="1200">
                          <a:solidFill>
                            <a:srgbClr val="000000"/>
                          </a:solidFill>
                          <a:effectLst/>
                          <a:latin typeface="Arial" panose="020B0604020202020204" pitchFamily="34" charset="0"/>
                          <a:ea typeface="Century Gothic" panose="020B0502020202020204" pitchFamily="34" charset="0"/>
                          <a:cs typeface="Arial" panose="020B0604020202020204" pitchFamily="34" charset="0"/>
                        </a:rPr>
                        <a:t>14 working days working days</a:t>
                      </a:r>
                      <a:endPar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6350" indent="-6350" algn="l">
                        <a:lnSpc>
                          <a:spcPct val="150000"/>
                        </a:lnSpc>
                        <a:spcAft>
                          <a:spcPts val="20"/>
                        </a:spcAft>
                      </a:pPr>
                      <a:r>
                        <a:rPr lang="en-ZA" sz="1200"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14 working days working days</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extLst>
                  <a:ext uri="{0D108BD9-81ED-4DB2-BD59-A6C34878D82A}">
                    <a16:rowId xmlns:a16="http://schemas.microsoft.com/office/drawing/2014/main" xmlns="" val="636818440"/>
                  </a:ext>
                </a:extLst>
              </a:tr>
            </a:tbl>
          </a:graphicData>
        </a:graphic>
      </p:graphicFrame>
      <p:sp>
        <p:nvSpPr>
          <p:cNvPr id="4" name="Slide Number Placeholder 3">
            <a:extLst>
              <a:ext uri="{FF2B5EF4-FFF2-40B4-BE49-F238E27FC236}">
                <a16:creationId xmlns:a16="http://schemas.microsoft.com/office/drawing/2014/main" xmlns="" id="{CB865C9C-51D1-42C1-B727-689C98582942}"/>
              </a:ext>
            </a:extLst>
          </p:cNvPr>
          <p:cNvSpPr>
            <a:spLocks noGrp="1"/>
          </p:cNvSpPr>
          <p:nvPr>
            <p:ph type="sldNum" sz="quarter" idx="12"/>
          </p:nvPr>
        </p:nvSpPr>
        <p:spPr/>
        <p:txBody>
          <a:bodyPr/>
          <a:lstStyle/>
          <a:p>
            <a:pPr>
              <a:defRPr/>
            </a:pPr>
            <a:fld id="{E41CC7C3-C5F4-4A64-A561-2FBF0EB3B565}" type="slidenum">
              <a:rPr lang="en-GB" altLang="en-US" smtClean="0">
                <a:solidFill>
                  <a:srgbClr val="000000"/>
                </a:solidFill>
              </a:rPr>
              <a:pPr>
                <a:defRPr/>
              </a:pPr>
              <a:t>32</a:t>
            </a:fld>
            <a:endParaRPr lang="en-GB" altLang="en-US">
              <a:solidFill>
                <a:srgbClr val="000000"/>
              </a:solidFill>
            </a:endParaRPr>
          </a:p>
        </p:txBody>
      </p:sp>
      <p:pic>
        <p:nvPicPr>
          <p:cNvPr id="6" name="Picture 2">
            <a:extLst>
              <a:ext uri="{FF2B5EF4-FFF2-40B4-BE49-F238E27FC236}">
                <a16:creationId xmlns:a16="http://schemas.microsoft.com/office/drawing/2014/main" xmlns="" id="{5022AB38-A108-475B-81B4-CD668A210E0C}"/>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986587" y="-20782"/>
            <a:ext cx="2157413" cy="7747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534692518"/>
      </p:ext>
    </p:extLst>
  </p:cSld>
  <p:clrMapOvr>
    <a:masterClrMapping/>
  </p:clrMapOvr>
  <p:transition spd="med">
    <p:wipe dir="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00" y="-20782"/>
            <a:ext cx="7772400" cy="1371600"/>
          </a:xfrm>
        </p:spPr>
        <p:txBody>
          <a:bodyPr/>
          <a:lstStyle/>
          <a:p>
            <a:pPr marL="0" indent="0"/>
            <a:r>
              <a:rPr lang="en-ZA" sz="2400" b="1" dirty="0">
                <a:effectLst/>
                <a:latin typeface="Arial" panose="020B0604020202020204" pitchFamily="34" charset="0"/>
                <a:ea typeface="Century Gothic" panose="020B0502020202020204" pitchFamily="34" charset="0"/>
                <a:cs typeface="Century Gothic" panose="020B0502020202020204" pitchFamily="34" charset="0"/>
              </a:rPr>
              <a:t>Programme:  </a:t>
            </a:r>
            <a:r>
              <a:rPr lang="en-ZA" sz="2400" b="1" dirty="0">
                <a:latin typeface="Arial" panose="020B0604020202020204" pitchFamily="34" charset="0"/>
                <a:ea typeface="Century Gothic" panose="020B0502020202020204" pitchFamily="34" charset="0"/>
                <a:cs typeface="Century Gothic" panose="020B0502020202020204" pitchFamily="34" charset="0"/>
              </a:rPr>
              <a:t>Infrastructure Management </a:t>
            </a:r>
            <a:r>
              <a:rPr lang="en-ZA" sz="2400" b="1" dirty="0">
                <a:effectLst/>
                <a:latin typeface="Arial" panose="020B0604020202020204" pitchFamily="34" charset="0"/>
                <a:ea typeface="Century Gothic" panose="020B0502020202020204" pitchFamily="34" charset="0"/>
                <a:cs typeface="Century Gothic" panose="020B0502020202020204" pitchFamily="34" charset="0"/>
              </a:rPr>
              <a:t/>
            </a:r>
            <a:br>
              <a:rPr lang="en-ZA" sz="2400" b="1" dirty="0">
                <a:effectLst/>
                <a:latin typeface="Arial" panose="020B0604020202020204" pitchFamily="34" charset="0"/>
                <a:ea typeface="Century Gothic" panose="020B0502020202020204" pitchFamily="34" charset="0"/>
                <a:cs typeface="Century Gothic" panose="020B0502020202020204" pitchFamily="34" charset="0"/>
              </a:rPr>
            </a:br>
            <a:r>
              <a:rPr lang="en-ZA" sz="24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rPr>
              <a:t/>
            </a:r>
            <a:br>
              <a:rPr lang="en-ZA" sz="24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rPr>
            </a:br>
            <a:endParaRPr lang="en-ZA" sz="2400" b="1" kern="1200" dirty="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3" name="Content Placeholder 2"/>
          <p:cNvSpPr>
            <a:spLocks noGrp="1"/>
          </p:cNvSpPr>
          <p:nvPr>
            <p:ph idx="1"/>
          </p:nvPr>
        </p:nvSpPr>
        <p:spPr>
          <a:xfrm>
            <a:off x="30480" y="563264"/>
            <a:ext cx="9144000" cy="4464140"/>
          </a:xfrm>
        </p:spPr>
        <p:txBody>
          <a:bodyPr/>
          <a:lstStyle/>
          <a:p>
            <a:pPr marL="0" indent="0">
              <a:buNone/>
            </a:pPr>
            <a:r>
              <a:rPr lang="en-ZA" sz="1800" b="1" dirty="0">
                <a:latin typeface="Arial" panose="020B0604020202020204" pitchFamily="34" charset="0"/>
                <a:ea typeface="Century Gothic" panose="020B0502020202020204" pitchFamily="34" charset="0"/>
                <a:cs typeface="Century Gothic" panose="020B0502020202020204" pitchFamily="34" charset="0"/>
              </a:rPr>
              <a:t>Priority </a:t>
            </a:r>
            <a:r>
              <a:rPr lang="en-ZA" sz="1800" b="1" dirty="0" smtClean="0">
                <a:latin typeface="Arial" panose="020B0604020202020204" pitchFamily="34" charset="0"/>
                <a:ea typeface="Century Gothic" panose="020B0502020202020204" pitchFamily="34" charset="0"/>
                <a:cs typeface="Century Gothic" panose="020B0502020202020204" pitchFamily="34" charset="0"/>
              </a:rPr>
              <a:t>2 : Economic </a:t>
            </a:r>
            <a:r>
              <a:rPr lang="en-ZA" sz="1800" b="1" dirty="0">
                <a:latin typeface="Arial" panose="020B0604020202020204" pitchFamily="34" charset="0"/>
                <a:ea typeface="Century Gothic" panose="020B0502020202020204" pitchFamily="34" charset="0"/>
                <a:cs typeface="Century Gothic" panose="020B0502020202020204" pitchFamily="34" charset="0"/>
              </a:rPr>
              <a:t>Transformation and Job Creation</a:t>
            </a:r>
          </a:p>
          <a:p>
            <a:pPr marL="0" indent="0">
              <a:buNone/>
            </a:pPr>
            <a:r>
              <a:rPr lang="en-ZA" sz="1800" b="1" dirty="0" smtClean="0">
                <a:effectLst/>
                <a:latin typeface="Arial" panose="020B0604020202020204" pitchFamily="34" charset="0"/>
                <a:ea typeface="Century Gothic" panose="020B0502020202020204" pitchFamily="34" charset="0"/>
                <a:cs typeface="Century Gothic" panose="020B0502020202020204" pitchFamily="34" charset="0"/>
              </a:rPr>
              <a:t>Outcomes</a:t>
            </a:r>
            <a:r>
              <a:rPr lang="en-ZA" sz="1800" b="1" dirty="0">
                <a:effectLst/>
                <a:latin typeface="Arial" panose="020B0604020202020204" pitchFamily="34" charset="0"/>
                <a:ea typeface="Century Gothic" panose="020B0502020202020204" pitchFamily="34" charset="0"/>
                <a:cs typeface="Century Gothic" panose="020B0502020202020204" pitchFamily="34" charset="0"/>
              </a:rPr>
              <a:t>, Outputs, Performance indicator and Targets</a:t>
            </a:r>
            <a:r>
              <a:rPr lang="en-ZA" sz="1200" b="1" dirty="0">
                <a:effectLst/>
                <a:latin typeface="Arial" panose="020B0604020202020204" pitchFamily="34" charset="0"/>
                <a:ea typeface="Century Gothic" panose="020B0502020202020204" pitchFamily="34" charset="0"/>
                <a:cs typeface="Century Gothic" panose="020B0502020202020204" pitchFamily="34" charset="0"/>
              </a:rPr>
              <a:t> </a:t>
            </a:r>
          </a:p>
          <a:p>
            <a:pPr marL="0" indent="0">
              <a:buNone/>
            </a:pPr>
            <a:endParaRPr lang="en-ZA" sz="1800" b="1" dirty="0">
              <a:effectLst/>
              <a:latin typeface="Arial" panose="020B0604020202020204" pitchFamily="34" charset="0"/>
              <a:ea typeface="Century Gothic" panose="020B0502020202020204" pitchFamily="34" charset="0"/>
              <a:cs typeface="Century Gothic" panose="020B0502020202020204" pitchFamily="34" charset="0"/>
            </a:endParaRPr>
          </a:p>
          <a:p>
            <a:endParaRPr lang="en-ZA" dirty="0"/>
          </a:p>
        </p:txBody>
      </p:sp>
      <p:sp>
        <p:nvSpPr>
          <p:cNvPr id="4" name="Slide Number Placeholder 3"/>
          <p:cNvSpPr>
            <a:spLocks noGrp="1"/>
          </p:cNvSpPr>
          <p:nvPr>
            <p:ph type="sldNum" sz="quarter" idx="12"/>
          </p:nvPr>
        </p:nvSpPr>
        <p:spPr/>
        <p:txBody>
          <a:bodyPr/>
          <a:lstStyle/>
          <a:p>
            <a:pPr>
              <a:defRPr/>
            </a:pPr>
            <a:fld id="{E41CC7C3-C5F4-4A64-A561-2FBF0EB3B565}" type="slidenum">
              <a:rPr lang="en-GB" altLang="en-US" smtClean="0">
                <a:solidFill>
                  <a:srgbClr val="000000"/>
                </a:solidFill>
              </a:rPr>
              <a:pPr>
                <a:defRPr/>
              </a:pPr>
              <a:t>33</a:t>
            </a:fld>
            <a:endParaRPr lang="en-GB" altLang="en-US">
              <a:solidFill>
                <a:srgbClr val="000000"/>
              </a:solidFill>
            </a:endParaRPr>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986587" y="-20782"/>
            <a:ext cx="2157413" cy="7747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aphicFrame>
        <p:nvGraphicFramePr>
          <p:cNvPr id="5" name="Table 8">
            <a:extLst>
              <a:ext uri="{FF2B5EF4-FFF2-40B4-BE49-F238E27FC236}">
                <a16:creationId xmlns:a16="http://schemas.microsoft.com/office/drawing/2014/main" xmlns="" id="{717CC3D5-0382-4FDF-9B44-F8823DE6BDB5}"/>
              </a:ext>
            </a:extLst>
          </p:cNvPr>
          <p:cNvGraphicFramePr>
            <a:graphicFrameLocks noGrp="1"/>
          </p:cNvGraphicFramePr>
          <p:nvPr>
            <p:extLst>
              <p:ext uri="{D42A27DB-BD31-4B8C-83A1-F6EECF244321}">
                <p14:modId xmlns:p14="http://schemas.microsoft.com/office/powerpoint/2010/main" xmlns="" val="1076049099"/>
              </p:ext>
            </p:extLst>
          </p:nvPr>
        </p:nvGraphicFramePr>
        <p:xfrm>
          <a:off x="106679" y="1307272"/>
          <a:ext cx="8991602" cy="4941128"/>
        </p:xfrm>
        <a:graphic>
          <a:graphicData uri="http://schemas.openxmlformats.org/drawingml/2006/table">
            <a:tbl>
              <a:tblPr firstRow="1" bandRow="1">
                <a:tableStyleId>{16D9F66E-5EB9-4882-86FB-DCBF35E3C3E4}</a:tableStyleId>
              </a:tblPr>
              <a:tblGrid>
                <a:gridCol w="1107813">
                  <a:extLst>
                    <a:ext uri="{9D8B030D-6E8A-4147-A177-3AD203B41FA5}">
                      <a16:colId xmlns:a16="http://schemas.microsoft.com/office/drawing/2014/main" xmlns="" val="2124419296"/>
                    </a:ext>
                  </a:extLst>
                </a:gridCol>
                <a:gridCol w="973079">
                  <a:extLst>
                    <a:ext uri="{9D8B030D-6E8A-4147-A177-3AD203B41FA5}">
                      <a16:colId xmlns:a16="http://schemas.microsoft.com/office/drawing/2014/main" xmlns="" val="1045215037"/>
                    </a:ext>
                  </a:extLst>
                </a:gridCol>
                <a:gridCol w="1197636">
                  <a:extLst>
                    <a:ext uri="{9D8B030D-6E8A-4147-A177-3AD203B41FA5}">
                      <a16:colId xmlns:a16="http://schemas.microsoft.com/office/drawing/2014/main" xmlns="" val="3707229319"/>
                    </a:ext>
                  </a:extLst>
                </a:gridCol>
                <a:gridCol w="1132114">
                  <a:extLst>
                    <a:ext uri="{9D8B030D-6E8A-4147-A177-3AD203B41FA5}">
                      <a16:colId xmlns:a16="http://schemas.microsoft.com/office/drawing/2014/main" xmlns="" val="3779846957"/>
                    </a:ext>
                  </a:extLst>
                </a:gridCol>
                <a:gridCol w="1188306">
                  <a:extLst>
                    <a:ext uri="{9D8B030D-6E8A-4147-A177-3AD203B41FA5}">
                      <a16:colId xmlns:a16="http://schemas.microsoft.com/office/drawing/2014/main" xmlns="" val="3708573310"/>
                    </a:ext>
                  </a:extLst>
                </a:gridCol>
                <a:gridCol w="1197636">
                  <a:extLst>
                    <a:ext uri="{9D8B030D-6E8A-4147-A177-3AD203B41FA5}">
                      <a16:colId xmlns:a16="http://schemas.microsoft.com/office/drawing/2014/main" xmlns="" val="48803561"/>
                    </a:ext>
                  </a:extLst>
                </a:gridCol>
                <a:gridCol w="1023417">
                  <a:extLst>
                    <a:ext uri="{9D8B030D-6E8A-4147-A177-3AD203B41FA5}">
                      <a16:colId xmlns:a16="http://schemas.microsoft.com/office/drawing/2014/main" xmlns="" val="96067168"/>
                    </a:ext>
                  </a:extLst>
                </a:gridCol>
                <a:gridCol w="1171601">
                  <a:extLst>
                    <a:ext uri="{9D8B030D-6E8A-4147-A177-3AD203B41FA5}">
                      <a16:colId xmlns:a16="http://schemas.microsoft.com/office/drawing/2014/main" xmlns="" val="2637923249"/>
                    </a:ext>
                  </a:extLst>
                </a:gridCol>
              </a:tblGrid>
              <a:tr h="277688">
                <a:tc rowSpan="3">
                  <a:txBody>
                    <a:bodyPr/>
                    <a:lstStyle/>
                    <a:p>
                      <a:pPr marL="6350" indent="-6350" algn="l">
                        <a:lnSpc>
                          <a:spcPct val="150000"/>
                        </a:lnSpc>
                        <a:spcAft>
                          <a:spcPts val="20"/>
                        </a:spcAft>
                      </a:pPr>
                      <a:r>
                        <a:rPr lang="en-ZA" sz="1200" b="1"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Performance Outcome</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ctr"/>
                </a:tc>
                <a:tc rowSpan="3">
                  <a:txBody>
                    <a:bodyPr/>
                    <a:lstStyle/>
                    <a:p>
                      <a:pPr marL="6350" indent="-6350" algn="ctr">
                        <a:lnSpc>
                          <a:spcPct val="150000"/>
                        </a:lnSpc>
                        <a:spcAft>
                          <a:spcPts val="20"/>
                        </a:spcAft>
                      </a:pPr>
                      <a:r>
                        <a:rPr lang="en-ZA" sz="1200" b="1"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Output</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ctr"/>
                </a:tc>
                <a:tc rowSpan="3">
                  <a:txBody>
                    <a:bodyPr/>
                    <a:lstStyle/>
                    <a:p>
                      <a:pPr marL="6350" indent="-6350" algn="ctr">
                        <a:lnSpc>
                          <a:spcPct val="150000"/>
                        </a:lnSpc>
                        <a:spcAft>
                          <a:spcPts val="20"/>
                        </a:spcAft>
                      </a:pPr>
                      <a:r>
                        <a:rPr lang="en-ZA" sz="1200" b="1"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Output Indicator</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ctr"/>
                </a:tc>
                <a:tc rowSpan="2">
                  <a:txBody>
                    <a:bodyPr/>
                    <a:lstStyle/>
                    <a:p>
                      <a:pPr>
                        <a:lnSpc>
                          <a:spcPct val="150000"/>
                        </a:lnSpc>
                      </a:pPr>
                      <a:r>
                        <a:rPr lang="en-ZA" sz="1200" b="1" kern="1200"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Audited / Actual Performance</a:t>
                      </a:r>
                      <a:endParaRPr lang="en-ZA" sz="1200" b="1" kern="1200" dirty="0">
                        <a:solidFill>
                          <a:srgbClr val="000000"/>
                        </a:solidFill>
                        <a:effectLst/>
                        <a:latin typeface="Arial" panose="020B0604020202020204" pitchFamily="34" charset="0"/>
                        <a:cs typeface="Arial" panose="020B0604020202020204" pitchFamily="34" charset="0"/>
                      </a:endParaRPr>
                    </a:p>
                  </a:txBody>
                  <a:tcPr>
                    <a:lnB w="12700" cap="flat" cmpd="sng" algn="ctr">
                      <a:solidFill>
                        <a:schemeClr val="tx1"/>
                      </a:solidFill>
                      <a:prstDash val="solid"/>
                      <a:round/>
                      <a:headEnd type="none" w="med" len="med"/>
                      <a:tailEnd type="none" w="med" len="med"/>
                    </a:lnB>
                  </a:tcPr>
                </a:tc>
                <a:tc gridSpan="4">
                  <a:txBody>
                    <a:bodyPr/>
                    <a:lstStyle/>
                    <a:p>
                      <a:pPr algn="ctr"/>
                      <a:r>
                        <a:rPr lang="en-ZA" sz="1200" b="1" dirty="0">
                          <a:solidFill>
                            <a:srgbClr val="000000"/>
                          </a:solidFill>
                          <a:effectLst/>
                          <a:latin typeface="Arial" panose="020B0604020202020204" pitchFamily="34" charset="0"/>
                          <a:ea typeface="Century Gothic" panose="020B0502020202020204" pitchFamily="34" charset="0"/>
                        </a:rPr>
                        <a:t>Annual Targets</a:t>
                      </a:r>
                      <a:endParaRPr lang="en-ZA" dirty="0"/>
                    </a:p>
                  </a:txBody>
                  <a:tcPr>
                    <a:lnB w="12700" cap="flat" cmpd="sng" algn="ctr">
                      <a:solidFill>
                        <a:schemeClr val="tx1"/>
                      </a:solidFill>
                      <a:prstDash val="solid"/>
                      <a:round/>
                      <a:headEnd type="none" w="med" len="med"/>
                      <a:tailEnd type="none" w="med" len="med"/>
                    </a:lnB>
                  </a:tcPr>
                </a:tc>
                <a:tc hMerge="1">
                  <a:txBody>
                    <a:bodyPr/>
                    <a:lstStyle/>
                    <a:p>
                      <a:endParaRPr lang="en-ZA"/>
                    </a:p>
                  </a:txBody>
                  <a:tcPr/>
                </a:tc>
                <a:tc hMerge="1">
                  <a:txBody>
                    <a:bodyPr/>
                    <a:lstStyle/>
                    <a:p>
                      <a:endParaRPr lang="en-ZA"/>
                    </a:p>
                  </a:txBody>
                  <a:tcPr/>
                </a:tc>
                <a:tc hMerge="1">
                  <a:txBody>
                    <a:bodyPr/>
                    <a:lstStyle/>
                    <a:p>
                      <a:endParaRPr lang="en-ZA"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4203377023"/>
                  </a:ext>
                </a:extLst>
              </a:tr>
              <a:tr h="462812">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nSpc>
                          <a:spcPct val="150000"/>
                        </a:lnSpc>
                      </a:pPr>
                      <a:r>
                        <a:rPr lang="en-ZA" sz="1200" b="1" dirty="0">
                          <a:solidFill>
                            <a:srgbClr val="000000"/>
                          </a:solidFill>
                          <a:effectLst/>
                          <a:latin typeface="Arial" panose="020B0604020202020204" pitchFamily="34" charset="0"/>
                          <a:ea typeface="Century Gothic" panose="020B0502020202020204" pitchFamily="34" charset="0"/>
                        </a:rPr>
                        <a:t>Estimated Performance</a:t>
                      </a:r>
                      <a:endParaRPr lang="en-ZA" sz="12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nSpc>
                          <a:spcPct val="150000"/>
                        </a:lnSpc>
                      </a:pPr>
                      <a:r>
                        <a:rPr lang="en-ZA" sz="1200" b="1" dirty="0">
                          <a:solidFill>
                            <a:srgbClr val="000000"/>
                          </a:solidFill>
                          <a:effectLst/>
                          <a:latin typeface="Arial" panose="020B0604020202020204" pitchFamily="34" charset="0"/>
                          <a:ea typeface="Century Gothic" panose="020B0502020202020204" pitchFamily="34" charset="0"/>
                        </a:rPr>
                        <a:t>MTEF Period</a:t>
                      </a:r>
                      <a:endParaRPr lang="en-ZA" dirty="0"/>
                    </a:p>
                  </a:txBody>
                  <a:tcPr>
                    <a:lnB w="12700" cap="flat" cmpd="sng" algn="ctr">
                      <a:solidFill>
                        <a:schemeClr val="tx1"/>
                      </a:solidFill>
                      <a:prstDash val="solid"/>
                      <a:round/>
                      <a:headEnd type="none" w="med" len="med"/>
                      <a:tailEnd type="none" w="med" len="med"/>
                    </a:lnB>
                  </a:tcPr>
                </a:tc>
                <a:tc hMerge="1">
                  <a:txBody>
                    <a:bodyPr/>
                    <a:lstStyle/>
                    <a:p>
                      <a:endParaRPr lang="en-ZA"/>
                    </a:p>
                  </a:txBody>
                  <a:tcPr/>
                </a:tc>
                <a:tc hMerge="1">
                  <a:txBody>
                    <a:bodyPr/>
                    <a:lstStyle/>
                    <a:p>
                      <a:endParaRPr lang="en-ZA" sz="12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991310991"/>
                  </a:ext>
                </a:extLst>
              </a:tr>
              <a:tr h="277688">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nSpc>
                          <a:spcPct val="150000"/>
                        </a:lnSpc>
                      </a:pPr>
                      <a:r>
                        <a:rPr lang="en-ZA" sz="1200" b="1" dirty="0">
                          <a:solidFill>
                            <a:srgbClr val="000000"/>
                          </a:solidFill>
                          <a:effectLst/>
                          <a:latin typeface="Arial" panose="020B0604020202020204" pitchFamily="34" charset="0"/>
                          <a:ea typeface="Century Gothic" panose="020B0502020202020204" pitchFamily="34" charset="0"/>
                        </a:rPr>
                        <a:t>2019/20</a:t>
                      </a:r>
                      <a:endParaRPr lang="en-ZA" sz="1200" b="1" kern="1200" dirty="0">
                        <a:solidFill>
                          <a:srgbClr val="000000"/>
                        </a:solidFill>
                        <a:effectLst/>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350" indent="-6350" algn="ctr">
                        <a:lnSpc>
                          <a:spcPct val="150000"/>
                        </a:lnSpc>
                        <a:spcAft>
                          <a:spcPts val="20"/>
                        </a:spcAft>
                      </a:pPr>
                      <a:r>
                        <a:rPr lang="en-ZA" sz="1200" b="1"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2020/21</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6350" indent="-6350" algn="ctr">
                        <a:lnSpc>
                          <a:spcPct val="150000"/>
                        </a:lnSpc>
                        <a:spcAft>
                          <a:spcPts val="20"/>
                        </a:spcAft>
                      </a:pPr>
                      <a:r>
                        <a:rPr lang="en-ZA" sz="1200" b="1"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2021/22</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6350" indent="-6350" algn="ctr">
                        <a:lnSpc>
                          <a:spcPct val="150000"/>
                        </a:lnSpc>
                        <a:spcAft>
                          <a:spcPts val="20"/>
                        </a:spcAft>
                      </a:pPr>
                      <a:r>
                        <a:rPr lang="en-ZA" sz="1200" b="1"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2022/23</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ctr"/>
                </a:tc>
                <a:tc>
                  <a:txBody>
                    <a:bodyPr/>
                    <a:lstStyle/>
                    <a:p>
                      <a:pPr marL="6350" indent="-6350" algn="ctr">
                        <a:lnSpc>
                          <a:spcPct val="150000"/>
                        </a:lnSpc>
                        <a:spcAft>
                          <a:spcPts val="20"/>
                        </a:spcAft>
                      </a:pPr>
                      <a:r>
                        <a:rPr lang="en-ZA" sz="1200" b="1"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2023/24</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1528015815"/>
                  </a:ext>
                </a:extLst>
              </a:tr>
              <a:tr h="327376">
                <a:tc gridSpan="8">
                  <a:txBody>
                    <a:bodyPr/>
                    <a:lstStyle/>
                    <a:p>
                      <a:pPr>
                        <a:lnSpc>
                          <a:spcPct val="150000"/>
                        </a:lnSpc>
                      </a:pPr>
                      <a:r>
                        <a:rPr lang="en-ZA" sz="1200" b="1" dirty="0">
                          <a:solidFill>
                            <a:srgbClr val="000000"/>
                          </a:solidFill>
                          <a:effectLst/>
                          <a:latin typeface="Arial" panose="020B0604020202020204" pitchFamily="34" charset="0"/>
                          <a:ea typeface="Century Gothic" panose="020B0502020202020204" pitchFamily="34" charset="0"/>
                        </a:rPr>
                        <a:t>Effectiveness and efficiency of the ICT infrastructure </a:t>
                      </a:r>
                      <a:endParaRPr lang="en-ZA" sz="1200" dirty="0"/>
                    </a:p>
                  </a:txBody>
                  <a:tcPr/>
                </a:tc>
                <a:tc hMerge="1">
                  <a:txBody>
                    <a:bodyPr/>
                    <a:lstStyle/>
                    <a:p>
                      <a:endParaRPr lang="en-ZA"/>
                    </a:p>
                  </a:txBody>
                  <a:tcPr/>
                </a:tc>
                <a:tc hMerge="1">
                  <a:txBody>
                    <a:bodyPr/>
                    <a:lstStyle/>
                    <a:p>
                      <a:endParaRPr lang="en-ZA"/>
                    </a:p>
                  </a:txBody>
                  <a:tcPr/>
                </a:tc>
                <a:tc hMerge="1">
                  <a:txBody>
                    <a:bodyPr/>
                    <a:lstStyle/>
                    <a:p>
                      <a:endParaRPr lang="en-ZA"/>
                    </a:p>
                  </a:txBody>
                  <a:tcPr>
                    <a:lnT w="12700" cap="flat" cmpd="sng" algn="ctr">
                      <a:solidFill>
                        <a:schemeClr val="tx1"/>
                      </a:solidFill>
                      <a:prstDash val="solid"/>
                      <a:round/>
                      <a:headEnd type="none" w="med" len="med"/>
                      <a:tailEnd type="none" w="med" len="med"/>
                    </a:lnT>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dirty="0"/>
                    </a:p>
                  </a:txBody>
                  <a:tcPr/>
                </a:tc>
                <a:extLst>
                  <a:ext uri="{0D108BD9-81ED-4DB2-BD59-A6C34878D82A}">
                    <a16:rowId xmlns:a16="http://schemas.microsoft.com/office/drawing/2014/main" xmlns="" val="29729612"/>
                  </a:ext>
                </a:extLst>
              </a:tr>
              <a:tr h="1502414">
                <a:tc rowSpan="2">
                  <a:txBody>
                    <a:bodyPr/>
                    <a:lstStyle/>
                    <a:p>
                      <a:pPr marL="6350" indent="-6350" algn="l">
                        <a:lnSpc>
                          <a:spcPct val="150000"/>
                        </a:lnSpc>
                        <a:spcAft>
                          <a:spcPts val="20"/>
                        </a:spcAft>
                      </a:pPr>
                      <a:r>
                        <a:rPr lang="en-ZA" sz="1200" b="1"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Improved competitiveness through adoption of new technology</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6350" indent="-6350" algn="l">
                        <a:lnSpc>
                          <a:spcPct val="150000"/>
                        </a:lnSpc>
                        <a:spcAft>
                          <a:spcPts val="20"/>
                        </a:spcAft>
                      </a:pPr>
                      <a:r>
                        <a:rPr lang="en-ZA" sz="1200">
                          <a:solidFill>
                            <a:srgbClr val="000000"/>
                          </a:solidFill>
                          <a:effectLst/>
                          <a:latin typeface="Arial" panose="020B0604020202020204" pitchFamily="34" charset="0"/>
                          <a:ea typeface="Century Gothic" panose="020B0502020202020204" pitchFamily="34" charset="0"/>
                          <a:cs typeface="Arial" panose="020B0604020202020204" pitchFamily="34" charset="0"/>
                        </a:rPr>
                        <a:t>All external calls logged and resolved </a:t>
                      </a:r>
                      <a:endPar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6350" indent="-6350" algn="l">
                        <a:lnSpc>
                          <a:spcPct val="150000"/>
                        </a:lnSpc>
                        <a:spcAft>
                          <a:spcPts val="20"/>
                        </a:spcAft>
                      </a:pPr>
                      <a:r>
                        <a:rPr lang="en-ZA" sz="1200"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Percentage of the external calls logged and resolved within a number of  working days</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6350" indent="-6350" algn="l">
                        <a:lnSpc>
                          <a:spcPct val="150000"/>
                        </a:lnSpc>
                        <a:spcAft>
                          <a:spcPts val="20"/>
                        </a:spcAft>
                      </a:pPr>
                      <a:r>
                        <a:rPr lang="en-ZA" sz="1200">
                          <a:solidFill>
                            <a:srgbClr val="000000"/>
                          </a:solidFill>
                          <a:effectLst/>
                          <a:latin typeface="Arial" panose="020B0604020202020204" pitchFamily="34" charset="0"/>
                          <a:ea typeface="Century Gothic" panose="020B0502020202020204" pitchFamily="34" charset="0"/>
                          <a:cs typeface="Arial" panose="020B0604020202020204" pitchFamily="34" charset="0"/>
                        </a:rPr>
                        <a:t>95% of all calls logged resolved within 7 working days </a:t>
                      </a:r>
                      <a:endPar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6350" indent="-6350" algn="l">
                        <a:lnSpc>
                          <a:spcPct val="150000"/>
                        </a:lnSpc>
                        <a:spcAft>
                          <a:spcPts val="20"/>
                        </a:spcAft>
                      </a:pPr>
                      <a:r>
                        <a:rPr lang="en-ZA" sz="1200">
                          <a:solidFill>
                            <a:srgbClr val="000000"/>
                          </a:solidFill>
                          <a:effectLst/>
                          <a:latin typeface="Arial" panose="020B0604020202020204" pitchFamily="34" charset="0"/>
                          <a:ea typeface="Century Gothic" panose="020B0502020202020204" pitchFamily="34" charset="0"/>
                          <a:cs typeface="Arial" panose="020B0604020202020204" pitchFamily="34" charset="0"/>
                        </a:rPr>
                        <a:t>95% of all calls logged resolved within 7 working days </a:t>
                      </a:r>
                      <a:endPar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6350" indent="-6350" algn="l">
                        <a:lnSpc>
                          <a:spcPct val="150000"/>
                        </a:lnSpc>
                        <a:spcAft>
                          <a:spcPts val="20"/>
                        </a:spcAft>
                      </a:pPr>
                      <a:r>
                        <a:rPr lang="en-ZA" sz="1200">
                          <a:solidFill>
                            <a:srgbClr val="000000"/>
                          </a:solidFill>
                          <a:effectLst/>
                          <a:latin typeface="Arial" panose="020B0604020202020204" pitchFamily="34" charset="0"/>
                          <a:ea typeface="Century Gothic" panose="020B0502020202020204" pitchFamily="34" charset="0"/>
                          <a:cs typeface="Arial" panose="020B0604020202020204" pitchFamily="34" charset="0"/>
                        </a:rPr>
                        <a:t>95% of all calls logged resolved within 7 working days </a:t>
                      </a:r>
                      <a:endPar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6350" indent="-6350" algn="l">
                        <a:lnSpc>
                          <a:spcPct val="150000"/>
                        </a:lnSpc>
                        <a:spcAft>
                          <a:spcPts val="20"/>
                        </a:spcAft>
                      </a:pPr>
                      <a:r>
                        <a:rPr lang="en-ZA" sz="1200">
                          <a:solidFill>
                            <a:srgbClr val="000000"/>
                          </a:solidFill>
                          <a:effectLst/>
                          <a:latin typeface="Arial" panose="020B0604020202020204" pitchFamily="34" charset="0"/>
                          <a:ea typeface="Century Gothic" panose="020B0502020202020204" pitchFamily="34" charset="0"/>
                          <a:cs typeface="Arial" panose="020B0604020202020204" pitchFamily="34" charset="0"/>
                        </a:rPr>
                        <a:t>95% of all calls logged resolved within 5 working days</a:t>
                      </a:r>
                      <a:endPar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6350" indent="-6350" algn="l">
                        <a:lnSpc>
                          <a:spcPct val="150000"/>
                        </a:lnSpc>
                        <a:spcAft>
                          <a:spcPts val="20"/>
                        </a:spcAft>
                      </a:pPr>
                      <a:r>
                        <a:rPr lang="en-ZA" sz="1200"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95% of all calls logged resolved within 5 working days</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extLst>
                  <a:ext uri="{0D108BD9-81ED-4DB2-BD59-A6C34878D82A}">
                    <a16:rowId xmlns:a16="http://schemas.microsoft.com/office/drawing/2014/main" xmlns="" val="2378325148"/>
                  </a:ext>
                </a:extLst>
              </a:tr>
              <a:tr h="1076489">
                <a:tc vMerge="1">
                  <a:txBody>
                    <a:bodyPr/>
                    <a:lstStyle/>
                    <a:p>
                      <a:endParaRPr lang="en-ZA" sz="1200" dirty="0"/>
                    </a:p>
                  </a:txBody>
                  <a:tcPr/>
                </a:tc>
                <a:tc>
                  <a:txBody>
                    <a:bodyPr/>
                    <a:lstStyle/>
                    <a:p>
                      <a:pPr marL="6350" indent="-6350" algn="l">
                        <a:lnSpc>
                          <a:spcPct val="150000"/>
                        </a:lnSpc>
                        <a:spcAft>
                          <a:spcPts val="20"/>
                        </a:spcAft>
                      </a:pPr>
                      <a:r>
                        <a:rPr lang="en-ZA" sz="1200"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Enrolment equipment maintained</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6350" indent="-6350" algn="l">
                        <a:lnSpc>
                          <a:spcPct val="150000"/>
                        </a:lnSpc>
                        <a:spcAft>
                          <a:spcPts val="20"/>
                        </a:spcAft>
                      </a:pPr>
                      <a:r>
                        <a:rPr lang="en-ZA" sz="1200"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Percentage of enrolment equipment maintained</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6350" indent="-6350" algn="l">
                        <a:lnSpc>
                          <a:spcPct val="150000"/>
                        </a:lnSpc>
                        <a:spcAft>
                          <a:spcPts val="20"/>
                        </a:spcAft>
                      </a:pPr>
                      <a:r>
                        <a:rPr lang="en-ZA" sz="1200">
                          <a:solidFill>
                            <a:srgbClr val="000000"/>
                          </a:solidFill>
                          <a:effectLst/>
                          <a:latin typeface="Arial" panose="020B0604020202020204" pitchFamily="34" charset="0"/>
                          <a:ea typeface="Century Gothic" panose="020B0502020202020204" pitchFamily="34" charset="0"/>
                          <a:cs typeface="Arial" panose="020B0604020202020204" pitchFamily="34" charset="0"/>
                        </a:rPr>
                        <a:t>100% of enrolment equipment maintained </a:t>
                      </a:r>
                      <a:endPar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6350" indent="-6350" algn="l">
                        <a:lnSpc>
                          <a:spcPct val="150000"/>
                        </a:lnSpc>
                        <a:spcAft>
                          <a:spcPts val="20"/>
                        </a:spcAft>
                      </a:pPr>
                      <a:r>
                        <a:rPr lang="en-ZA" sz="1200">
                          <a:solidFill>
                            <a:srgbClr val="000000"/>
                          </a:solidFill>
                          <a:effectLst/>
                          <a:latin typeface="Arial" panose="020B0604020202020204" pitchFamily="34" charset="0"/>
                          <a:ea typeface="Century Gothic" panose="020B0502020202020204" pitchFamily="34" charset="0"/>
                          <a:cs typeface="Arial" panose="020B0604020202020204" pitchFamily="34" charset="0"/>
                        </a:rPr>
                        <a:t>90% of enrolment equipment maintained </a:t>
                      </a:r>
                      <a:endPar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6350" indent="-6350" algn="l">
                        <a:lnSpc>
                          <a:spcPct val="150000"/>
                        </a:lnSpc>
                        <a:spcAft>
                          <a:spcPts val="20"/>
                        </a:spcAft>
                      </a:pPr>
                      <a:r>
                        <a:rPr lang="en-ZA" sz="1200">
                          <a:solidFill>
                            <a:srgbClr val="000000"/>
                          </a:solidFill>
                          <a:effectLst/>
                          <a:latin typeface="Arial" panose="020B0604020202020204" pitchFamily="34" charset="0"/>
                          <a:ea typeface="Century Gothic" panose="020B0502020202020204" pitchFamily="34" charset="0"/>
                          <a:cs typeface="Arial" panose="020B0604020202020204" pitchFamily="34" charset="0"/>
                        </a:rPr>
                        <a:t>95% of enrolment equipment maintained </a:t>
                      </a:r>
                      <a:endPar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6350" indent="-6350" algn="l">
                        <a:lnSpc>
                          <a:spcPct val="150000"/>
                        </a:lnSpc>
                        <a:spcAft>
                          <a:spcPts val="20"/>
                        </a:spcAft>
                      </a:pPr>
                      <a:r>
                        <a:rPr lang="en-ZA" sz="1200">
                          <a:solidFill>
                            <a:srgbClr val="000000"/>
                          </a:solidFill>
                          <a:effectLst/>
                          <a:latin typeface="Arial" panose="020B0604020202020204" pitchFamily="34" charset="0"/>
                          <a:ea typeface="Century Gothic" panose="020B0502020202020204" pitchFamily="34" charset="0"/>
                          <a:cs typeface="Arial" panose="020B0604020202020204" pitchFamily="34" charset="0"/>
                        </a:rPr>
                        <a:t>95% of  smart enrolment equipment maintained</a:t>
                      </a:r>
                      <a:endPar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6350" indent="-6350" algn="l">
                        <a:lnSpc>
                          <a:spcPct val="150000"/>
                        </a:lnSpc>
                        <a:spcAft>
                          <a:spcPts val="20"/>
                        </a:spcAft>
                      </a:pPr>
                      <a:r>
                        <a:rPr lang="en-ZA" sz="1200"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95% of  smart enrolment equipment maintained</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extLst>
                  <a:ext uri="{0D108BD9-81ED-4DB2-BD59-A6C34878D82A}">
                    <a16:rowId xmlns:a16="http://schemas.microsoft.com/office/drawing/2014/main" xmlns="" val="1114795791"/>
                  </a:ext>
                </a:extLst>
              </a:tr>
            </a:tbl>
          </a:graphicData>
        </a:graphic>
      </p:graphicFrame>
    </p:spTree>
    <p:extLst>
      <p:ext uri="{BB962C8B-B14F-4D97-AF65-F5344CB8AC3E}">
        <p14:creationId xmlns:p14="http://schemas.microsoft.com/office/powerpoint/2010/main" xmlns="" val="2462721819"/>
      </p:ext>
    </p:extLst>
  </p:cSld>
  <p:clrMapOvr>
    <a:masterClrMapping/>
  </p:clrMapOvr>
  <p:transition spd="med">
    <p:wipe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00" y="-20782"/>
            <a:ext cx="7772400" cy="1371600"/>
          </a:xfrm>
        </p:spPr>
        <p:txBody>
          <a:bodyPr/>
          <a:lstStyle/>
          <a:p>
            <a:pPr marL="0" indent="0"/>
            <a:r>
              <a:rPr lang="en-ZA" sz="2400" b="1" dirty="0">
                <a:effectLst/>
                <a:latin typeface="Arial" panose="020B0604020202020204" pitchFamily="34" charset="0"/>
                <a:ea typeface="Century Gothic" panose="020B0502020202020204" pitchFamily="34" charset="0"/>
                <a:cs typeface="Century Gothic" panose="020B0502020202020204" pitchFamily="34" charset="0"/>
              </a:rPr>
              <a:t>Programme:  </a:t>
            </a:r>
            <a:r>
              <a:rPr lang="en-ZA" sz="2400" b="1" dirty="0">
                <a:latin typeface="Arial" panose="020B0604020202020204" pitchFamily="34" charset="0"/>
                <a:ea typeface="Century Gothic" panose="020B0502020202020204" pitchFamily="34" charset="0"/>
                <a:cs typeface="Century Gothic" panose="020B0502020202020204" pitchFamily="34" charset="0"/>
              </a:rPr>
              <a:t>Infrastructure Management </a:t>
            </a:r>
            <a:r>
              <a:rPr lang="en-ZA" sz="2400" b="1" dirty="0">
                <a:effectLst/>
                <a:latin typeface="Arial" panose="020B0604020202020204" pitchFamily="34" charset="0"/>
                <a:ea typeface="Century Gothic" panose="020B0502020202020204" pitchFamily="34" charset="0"/>
                <a:cs typeface="Century Gothic" panose="020B0502020202020204" pitchFamily="34" charset="0"/>
              </a:rPr>
              <a:t/>
            </a:r>
            <a:br>
              <a:rPr lang="en-ZA" sz="2400" b="1" dirty="0">
                <a:effectLst/>
                <a:latin typeface="Arial" panose="020B0604020202020204" pitchFamily="34" charset="0"/>
                <a:ea typeface="Century Gothic" panose="020B0502020202020204" pitchFamily="34" charset="0"/>
                <a:cs typeface="Century Gothic" panose="020B0502020202020204" pitchFamily="34" charset="0"/>
              </a:rPr>
            </a:br>
            <a:r>
              <a:rPr lang="en-ZA" sz="24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rPr>
              <a:t/>
            </a:r>
            <a:br>
              <a:rPr lang="en-ZA" sz="24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rPr>
            </a:br>
            <a:endParaRPr lang="en-ZA" sz="2400" b="1" kern="1200" dirty="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3" name="Content Placeholder 2"/>
          <p:cNvSpPr>
            <a:spLocks noGrp="1"/>
          </p:cNvSpPr>
          <p:nvPr>
            <p:ph idx="1"/>
          </p:nvPr>
        </p:nvSpPr>
        <p:spPr>
          <a:xfrm>
            <a:off x="30480" y="563264"/>
            <a:ext cx="9144000" cy="4464140"/>
          </a:xfrm>
        </p:spPr>
        <p:txBody>
          <a:bodyPr/>
          <a:lstStyle/>
          <a:p>
            <a:pPr marL="0" indent="0">
              <a:buNone/>
            </a:pPr>
            <a:r>
              <a:rPr lang="en-ZA" sz="1800" b="1" dirty="0">
                <a:effectLst/>
                <a:latin typeface="Arial" panose="020B0604020202020204" pitchFamily="34" charset="0"/>
                <a:ea typeface="Century Gothic" panose="020B0502020202020204" pitchFamily="34" charset="0"/>
                <a:cs typeface="Century Gothic" panose="020B0502020202020204" pitchFamily="34" charset="0"/>
              </a:rPr>
              <a:t>Outcomes, Outputs, Performance indicator and Targets </a:t>
            </a:r>
            <a:r>
              <a:rPr lang="en-ZA" sz="1800" b="1" i="1" dirty="0" err="1">
                <a:effectLst/>
                <a:latin typeface="Arial" panose="020B0604020202020204" pitchFamily="34" charset="0"/>
                <a:ea typeface="Century Gothic" panose="020B0502020202020204" pitchFamily="34" charset="0"/>
                <a:cs typeface="Century Gothic" panose="020B0502020202020204" pitchFamily="34" charset="0"/>
              </a:rPr>
              <a:t>Cont</a:t>
            </a:r>
            <a:r>
              <a:rPr lang="en-ZA" sz="1200" b="1" dirty="0">
                <a:effectLst/>
                <a:latin typeface="Arial" panose="020B0604020202020204" pitchFamily="34" charset="0"/>
                <a:ea typeface="Century Gothic" panose="020B0502020202020204" pitchFamily="34" charset="0"/>
                <a:cs typeface="Century Gothic" panose="020B0502020202020204" pitchFamily="34" charset="0"/>
              </a:rPr>
              <a:t> </a:t>
            </a:r>
          </a:p>
          <a:p>
            <a:pPr marL="0" indent="0">
              <a:buNone/>
            </a:pPr>
            <a:endParaRPr lang="en-ZA" sz="1800" b="1" dirty="0">
              <a:effectLst/>
              <a:latin typeface="Arial" panose="020B0604020202020204" pitchFamily="34" charset="0"/>
              <a:ea typeface="Century Gothic" panose="020B0502020202020204" pitchFamily="34" charset="0"/>
              <a:cs typeface="Century Gothic" panose="020B0502020202020204" pitchFamily="34" charset="0"/>
            </a:endParaRPr>
          </a:p>
          <a:p>
            <a:endParaRPr lang="en-ZA" dirty="0"/>
          </a:p>
        </p:txBody>
      </p:sp>
      <p:sp>
        <p:nvSpPr>
          <p:cNvPr id="4" name="Slide Number Placeholder 3"/>
          <p:cNvSpPr>
            <a:spLocks noGrp="1"/>
          </p:cNvSpPr>
          <p:nvPr>
            <p:ph type="sldNum" sz="quarter" idx="12"/>
          </p:nvPr>
        </p:nvSpPr>
        <p:spPr/>
        <p:txBody>
          <a:bodyPr/>
          <a:lstStyle/>
          <a:p>
            <a:pPr>
              <a:defRPr/>
            </a:pPr>
            <a:fld id="{E41CC7C3-C5F4-4A64-A561-2FBF0EB3B565}" type="slidenum">
              <a:rPr lang="en-GB" altLang="en-US" smtClean="0">
                <a:solidFill>
                  <a:srgbClr val="000000"/>
                </a:solidFill>
              </a:rPr>
              <a:pPr>
                <a:defRPr/>
              </a:pPr>
              <a:t>34</a:t>
            </a:fld>
            <a:endParaRPr lang="en-GB" altLang="en-US">
              <a:solidFill>
                <a:srgbClr val="000000"/>
              </a:solidFill>
            </a:endParaRPr>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986587" y="-20782"/>
            <a:ext cx="2157413" cy="7747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graphicFrame>
        <p:nvGraphicFramePr>
          <p:cNvPr id="5" name="Table 8">
            <a:extLst>
              <a:ext uri="{FF2B5EF4-FFF2-40B4-BE49-F238E27FC236}">
                <a16:creationId xmlns:a16="http://schemas.microsoft.com/office/drawing/2014/main" xmlns="" id="{717CC3D5-0382-4FDF-9B44-F8823DE6BDB5}"/>
              </a:ext>
            </a:extLst>
          </p:cNvPr>
          <p:cNvGraphicFramePr>
            <a:graphicFrameLocks noGrp="1"/>
          </p:cNvGraphicFramePr>
          <p:nvPr>
            <p:extLst>
              <p:ext uri="{D42A27DB-BD31-4B8C-83A1-F6EECF244321}">
                <p14:modId xmlns:p14="http://schemas.microsoft.com/office/powerpoint/2010/main" xmlns="" val="3521548479"/>
              </p:ext>
            </p:extLst>
          </p:nvPr>
        </p:nvGraphicFramePr>
        <p:xfrm>
          <a:off x="91438" y="1092012"/>
          <a:ext cx="8976363" cy="4392488"/>
        </p:xfrm>
        <a:graphic>
          <a:graphicData uri="http://schemas.openxmlformats.org/drawingml/2006/table">
            <a:tbl>
              <a:tblPr firstRow="1" bandRow="1">
                <a:tableStyleId>{16D9F66E-5EB9-4882-86FB-DCBF35E3C3E4}</a:tableStyleId>
              </a:tblPr>
              <a:tblGrid>
                <a:gridCol w="1117298">
                  <a:extLst>
                    <a:ext uri="{9D8B030D-6E8A-4147-A177-3AD203B41FA5}">
                      <a16:colId xmlns:a16="http://schemas.microsoft.com/office/drawing/2014/main" xmlns="" val="2124419296"/>
                    </a:ext>
                  </a:extLst>
                </a:gridCol>
                <a:gridCol w="981410">
                  <a:extLst>
                    <a:ext uri="{9D8B030D-6E8A-4147-A177-3AD203B41FA5}">
                      <a16:colId xmlns:a16="http://schemas.microsoft.com/office/drawing/2014/main" xmlns="" val="1045215037"/>
                    </a:ext>
                  </a:extLst>
                </a:gridCol>
                <a:gridCol w="1207890">
                  <a:extLst>
                    <a:ext uri="{9D8B030D-6E8A-4147-A177-3AD203B41FA5}">
                      <a16:colId xmlns:a16="http://schemas.microsoft.com/office/drawing/2014/main" xmlns="" val="3707229319"/>
                    </a:ext>
                  </a:extLst>
                </a:gridCol>
                <a:gridCol w="1141807">
                  <a:extLst>
                    <a:ext uri="{9D8B030D-6E8A-4147-A177-3AD203B41FA5}">
                      <a16:colId xmlns:a16="http://schemas.microsoft.com/office/drawing/2014/main" xmlns="" val="3779846957"/>
                    </a:ext>
                  </a:extLst>
                </a:gridCol>
                <a:gridCol w="1198480">
                  <a:extLst>
                    <a:ext uri="{9D8B030D-6E8A-4147-A177-3AD203B41FA5}">
                      <a16:colId xmlns:a16="http://schemas.microsoft.com/office/drawing/2014/main" xmlns="" val="3708573310"/>
                    </a:ext>
                  </a:extLst>
                </a:gridCol>
                <a:gridCol w="1207890">
                  <a:extLst>
                    <a:ext uri="{9D8B030D-6E8A-4147-A177-3AD203B41FA5}">
                      <a16:colId xmlns:a16="http://schemas.microsoft.com/office/drawing/2014/main" xmlns="" val="48803561"/>
                    </a:ext>
                  </a:extLst>
                </a:gridCol>
                <a:gridCol w="1032179">
                  <a:extLst>
                    <a:ext uri="{9D8B030D-6E8A-4147-A177-3AD203B41FA5}">
                      <a16:colId xmlns:a16="http://schemas.microsoft.com/office/drawing/2014/main" xmlns="" val="96067168"/>
                    </a:ext>
                  </a:extLst>
                </a:gridCol>
                <a:gridCol w="1089409">
                  <a:extLst>
                    <a:ext uri="{9D8B030D-6E8A-4147-A177-3AD203B41FA5}">
                      <a16:colId xmlns:a16="http://schemas.microsoft.com/office/drawing/2014/main" xmlns="" val="2637923249"/>
                    </a:ext>
                  </a:extLst>
                </a:gridCol>
              </a:tblGrid>
              <a:tr h="277688">
                <a:tc rowSpan="3">
                  <a:txBody>
                    <a:bodyPr/>
                    <a:lstStyle/>
                    <a:p>
                      <a:pPr marL="6350" indent="-6350" algn="l">
                        <a:lnSpc>
                          <a:spcPct val="150000"/>
                        </a:lnSpc>
                        <a:spcAft>
                          <a:spcPts val="20"/>
                        </a:spcAft>
                      </a:pPr>
                      <a:r>
                        <a:rPr lang="en-ZA" sz="1200" b="1"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Performance Outcome</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ctr"/>
                </a:tc>
                <a:tc rowSpan="3">
                  <a:txBody>
                    <a:bodyPr/>
                    <a:lstStyle/>
                    <a:p>
                      <a:pPr marL="6350" indent="-6350" algn="ctr">
                        <a:lnSpc>
                          <a:spcPct val="150000"/>
                        </a:lnSpc>
                        <a:spcAft>
                          <a:spcPts val="20"/>
                        </a:spcAft>
                      </a:pPr>
                      <a:r>
                        <a:rPr lang="en-ZA" sz="1200" b="1"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Output</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ctr"/>
                </a:tc>
                <a:tc rowSpan="3">
                  <a:txBody>
                    <a:bodyPr/>
                    <a:lstStyle/>
                    <a:p>
                      <a:pPr marL="6350" indent="-6350" algn="ctr">
                        <a:lnSpc>
                          <a:spcPct val="150000"/>
                        </a:lnSpc>
                        <a:spcAft>
                          <a:spcPts val="20"/>
                        </a:spcAft>
                      </a:pPr>
                      <a:r>
                        <a:rPr lang="en-ZA" sz="1200" b="1"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Output Indicator</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ctr"/>
                </a:tc>
                <a:tc rowSpan="2">
                  <a:txBody>
                    <a:bodyPr/>
                    <a:lstStyle/>
                    <a:p>
                      <a:pPr>
                        <a:lnSpc>
                          <a:spcPct val="150000"/>
                        </a:lnSpc>
                      </a:pPr>
                      <a:r>
                        <a:rPr lang="en-ZA" sz="1200" b="1" kern="1200"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Audited / Actual Performance</a:t>
                      </a:r>
                      <a:endParaRPr lang="en-ZA" sz="1200" b="1" kern="1200" dirty="0">
                        <a:solidFill>
                          <a:srgbClr val="000000"/>
                        </a:solidFill>
                        <a:effectLst/>
                        <a:latin typeface="Arial" panose="020B0604020202020204" pitchFamily="34" charset="0"/>
                        <a:cs typeface="Arial" panose="020B0604020202020204" pitchFamily="34" charset="0"/>
                      </a:endParaRPr>
                    </a:p>
                  </a:txBody>
                  <a:tcPr>
                    <a:lnB w="12700" cap="flat" cmpd="sng" algn="ctr">
                      <a:solidFill>
                        <a:schemeClr val="tx1"/>
                      </a:solidFill>
                      <a:prstDash val="solid"/>
                      <a:round/>
                      <a:headEnd type="none" w="med" len="med"/>
                      <a:tailEnd type="none" w="med" len="med"/>
                    </a:lnB>
                  </a:tcPr>
                </a:tc>
                <a:tc gridSpan="4">
                  <a:txBody>
                    <a:bodyPr/>
                    <a:lstStyle/>
                    <a:p>
                      <a:pPr algn="ctr"/>
                      <a:r>
                        <a:rPr lang="en-ZA" sz="1200" b="1" dirty="0">
                          <a:solidFill>
                            <a:srgbClr val="000000"/>
                          </a:solidFill>
                          <a:effectLst/>
                          <a:latin typeface="Arial" panose="020B0604020202020204" pitchFamily="34" charset="0"/>
                          <a:ea typeface="Century Gothic" panose="020B0502020202020204" pitchFamily="34" charset="0"/>
                        </a:rPr>
                        <a:t>Annual Targets</a:t>
                      </a:r>
                      <a:endParaRPr lang="en-ZA" dirty="0"/>
                    </a:p>
                  </a:txBody>
                  <a:tcPr>
                    <a:lnB w="12700" cap="flat" cmpd="sng" algn="ctr">
                      <a:solidFill>
                        <a:schemeClr val="tx1"/>
                      </a:solidFill>
                      <a:prstDash val="solid"/>
                      <a:round/>
                      <a:headEnd type="none" w="med" len="med"/>
                      <a:tailEnd type="none" w="med" len="med"/>
                    </a:lnB>
                  </a:tcPr>
                </a:tc>
                <a:tc hMerge="1">
                  <a:txBody>
                    <a:bodyPr/>
                    <a:lstStyle/>
                    <a:p>
                      <a:endParaRPr lang="en-ZA"/>
                    </a:p>
                  </a:txBody>
                  <a:tcPr/>
                </a:tc>
                <a:tc hMerge="1">
                  <a:txBody>
                    <a:bodyPr/>
                    <a:lstStyle/>
                    <a:p>
                      <a:endParaRPr lang="en-ZA"/>
                    </a:p>
                  </a:txBody>
                  <a:tcPr/>
                </a:tc>
                <a:tc hMerge="1">
                  <a:txBody>
                    <a:bodyPr/>
                    <a:lstStyle/>
                    <a:p>
                      <a:endParaRPr lang="en-ZA"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4203377023"/>
                  </a:ext>
                </a:extLst>
              </a:tr>
              <a:tr h="462812">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nSpc>
                          <a:spcPct val="150000"/>
                        </a:lnSpc>
                      </a:pPr>
                      <a:r>
                        <a:rPr lang="en-ZA" sz="1200" b="1" dirty="0">
                          <a:solidFill>
                            <a:srgbClr val="000000"/>
                          </a:solidFill>
                          <a:effectLst/>
                          <a:latin typeface="Arial" panose="020B0604020202020204" pitchFamily="34" charset="0"/>
                          <a:ea typeface="Century Gothic" panose="020B0502020202020204" pitchFamily="34" charset="0"/>
                        </a:rPr>
                        <a:t>Estimated Performance</a:t>
                      </a:r>
                      <a:endParaRPr lang="en-ZA" sz="12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nSpc>
                          <a:spcPct val="150000"/>
                        </a:lnSpc>
                      </a:pPr>
                      <a:r>
                        <a:rPr lang="en-ZA" sz="1200" b="1" dirty="0">
                          <a:solidFill>
                            <a:srgbClr val="000000"/>
                          </a:solidFill>
                          <a:effectLst/>
                          <a:latin typeface="Arial" panose="020B0604020202020204" pitchFamily="34" charset="0"/>
                          <a:ea typeface="Century Gothic" panose="020B0502020202020204" pitchFamily="34" charset="0"/>
                        </a:rPr>
                        <a:t>MTEF Period</a:t>
                      </a:r>
                      <a:endParaRPr lang="en-ZA" dirty="0"/>
                    </a:p>
                  </a:txBody>
                  <a:tcPr>
                    <a:lnB w="12700" cap="flat" cmpd="sng" algn="ctr">
                      <a:solidFill>
                        <a:schemeClr val="tx1"/>
                      </a:solidFill>
                      <a:prstDash val="solid"/>
                      <a:round/>
                      <a:headEnd type="none" w="med" len="med"/>
                      <a:tailEnd type="none" w="med" len="med"/>
                    </a:lnB>
                  </a:tcPr>
                </a:tc>
                <a:tc hMerge="1">
                  <a:txBody>
                    <a:bodyPr/>
                    <a:lstStyle/>
                    <a:p>
                      <a:endParaRPr lang="en-ZA"/>
                    </a:p>
                  </a:txBody>
                  <a:tcPr/>
                </a:tc>
                <a:tc hMerge="1">
                  <a:txBody>
                    <a:bodyPr/>
                    <a:lstStyle/>
                    <a:p>
                      <a:endParaRPr lang="en-ZA" sz="12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991310991"/>
                  </a:ext>
                </a:extLst>
              </a:tr>
              <a:tr h="277688">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nSpc>
                          <a:spcPct val="150000"/>
                        </a:lnSpc>
                      </a:pPr>
                      <a:r>
                        <a:rPr lang="en-ZA" sz="1200" b="1" dirty="0">
                          <a:solidFill>
                            <a:srgbClr val="000000"/>
                          </a:solidFill>
                          <a:effectLst/>
                          <a:latin typeface="Arial" panose="020B0604020202020204" pitchFamily="34" charset="0"/>
                          <a:ea typeface="Century Gothic" panose="020B0502020202020204" pitchFamily="34" charset="0"/>
                        </a:rPr>
                        <a:t>2019/20</a:t>
                      </a:r>
                      <a:endParaRPr lang="en-ZA" sz="1200" b="1" kern="1200" dirty="0">
                        <a:solidFill>
                          <a:srgbClr val="000000"/>
                        </a:solidFill>
                        <a:effectLst/>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350" indent="-6350" algn="ctr">
                        <a:lnSpc>
                          <a:spcPct val="150000"/>
                        </a:lnSpc>
                        <a:spcAft>
                          <a:spcPts val="20"/>
                        </a:spcAft>
                      </a:pPr>
                      <a:r>
                        <a:rPr lang="en-ZA" sz="1200" b="1"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2020/21</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6350" indent="-6350" algn="ctr">
                        <a:lnSpc>
                          <a:spcPct val="150000"/>
                        </a:lnSpc>
                        <a:spcAft>
                          <a:spcPts val="20"/>
                        </a:spcAft>
                      </a:pPr>
                      <a:r>
                        <a:rPr lang="en-ZA" sz="1200" b="1"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2021/22</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6350" indent="-6350" algn="ctr">
                        <a:lnSpc>
                          <a:spcPct val="150000"/>
                        </a:lnSpc>
                        <a:spcAft>
                          <a:spcPts val="20"/>
                        </a:spcAft>
                      </a:pPr>
                      <a:r>
                        <a:rPr lang="en-ZA" sz="1200" b="1"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2022/23</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ctr"/>
                </a:tc>
                <a:tc>
                  <a:txBody>
                    <a:bodyPr/>
                    <a:lstStyle/>
                    <a:p>
                      <a:pPr marL="6350" indent="-6350" algn="ctr">
                        <a:lnSpc>
                          <a:spcPct val="150000"/>
                        </a:lnSpc>
                        <a:spcAft>
                          <a:spcPts val="20"/>
                        </a:spcAft>
                      </a:pPr>
                      <a:r>
                        <a:rPr lang="en-ZA" sz="1200" b="1"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2023/24</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1528015815"/>
                  </a:ext>
                </a:extLst>
              </a:tr>
              <a:tr h="327376">
                <a:tc gridSpan="8">
                  <a:txBody>
                    <a:bodyPr/>
                    <a:lstStyle/>
                    <a:p>
                      <a:pPr>
                        <a:lnSpc>
                          <a:spcPct val="150000"/>
                        </a:lnSpc>
                      </a:pPr>
                      <a:r>
                        <a:rPr lang="en-ZA" sz="1200" b="1" dirty="0">
                          <a:solidFill>
                            <a:srgbClr val="000000"/>
                          </a:solidFill>
                          <a:effectLst/>
                          <a:latin typeface="Arial" panose="020B0604020202020204" pitchFamily="34" charset="0"/>
                          <a:ea typeface="Century Gothic" panose="020B0502020202020204" pitchFamily="34" charset="0"/>
                        </a:rPr>
                        <a:t>Effectiveness and efficiency of the ICT infrastructure </a:t>
                      </a:r>
                      <a:endParaRPr lang="en-ZA" sz="1200" dirty="0"/>
                    </a:p>
                  </a:txBody>
                  <a:tcPr/>
                </a:tc>
                <a:tc hMerge="1">
                  <a:txBody>
                    <a:bodyPr/>
                    <a:lstStyle/>
                    <a:p>
                      <a:endParaRPr lang="en-ZA"/>
                    </a:p>
                  </a:txBody>
                  <a:tcPr/>
                </a:tc>
                <a:tc hMerge="1">
                  <a:txBody>
                    <a:bodyPr/>
                    <a:lstStyle/>
                    <a:p>
                      <a:endParaRPr lang="en-ZA"/>
                    </a:p>
                  </a:txBody>
                  <a:tcPr/>
                </a:tc>
                <a:tc hMerge="1">
                  <a:txBody>
                    <a:bodyPr/>
                    <a:lstStyle/>
                    <a:p>
                      <a:endParaRPr lang="en-ZA"/>
                    </a:p>
                  </a:txBody>
                  <a:tcPr>
                    <a:lnT w="12700" cap="flat" cmpd="sng" algn="ctr">
                      <a:solidFill>
                        <a:schemeClr val="tx1"/>
                      </a:solidFill>
                      <a:prstDash val="solid"/>
                      <a:round/>
                      <a:headEnd type="none" w="med" len="med"/>
                      <a:tailEnd type="none" w="med" len="med"/>
                    </a:lnT>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dirty="0"/>
                    </a:p>
                  </a:txBody>
                  <a:tcPr/>
                </a:tc>
                <a:extLst>
                  <a:ext uri="{0D108BD9-81ED-4DB2-BD59-A6C34878D82A}">
                    <a16:rowId xmlns:a16="http://schemas.microsoft.com/office/drawing/2014/main" xmlns="" val="29729612"/>
                  </a:ext>
                </a:extLst>
              </a:tr>
              <a:tr h="1502414">
                <a:tc>
                  <a:txBody>
                    <a:bodyPr/>
                    <a:lstStyle/>
                    <a:p>
                      <a:pPr marL="6350" indent="-6350" algn="l">
                        <a:lnSpc>
                          <a:spcPct val="150000"/>
                        </a:lnSpc>
                        <a:spcAft>
                          <a:spcPts val="20"/>
                        </a:spcAft>
                      </a:pPr>
                      <a:r>
                        <a:rPr lang="en-ZA" sz="1200" b="1"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Improved competitiveness through adoption of new technology</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6350" indent="-6350" algn="l">
                        <a:lnSpc>
                          <a:spcPct val="150000"/>
                        </a:lnSpc>
                        <a:spcAft>
                          <a:spcPts val="20"/>
                        </a:spcAft>
                      </a:pPr>
                      <a:r>
                        <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rPr>
                        <a:t>ICT servers uptime availability maintained </a:t>
                      </a:r>
                    </a:p>
                  </a:txBody>
                  <a:tcPr marL="68580" marR="68580" marT="0" marB="0"/>
                </a:tc>
                <a:tc>
                  <a:txBody>
                    <a:bodyPr/>
                    <a:lstStyle/>
                    <a:p>
                      <a:pPr marL="6350" indent="-6350" algn="l">
                        <a:lnSpc>
                          <a:spcPct val="150000"/>
                        </a:lnSpc>
                        <a:spcAft>
                          <a:spcPts val="20"/>
                        </a:spcAft>
                      </a:pPr>
                      <a:r>
                        <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rPr>
                        <a:t>Percentage servers uptime availability for ICT systems</a:t>
                      </a:r>
                    </a:p>
                  </a:txBody>
                  <a:tcPr marL="68580" marR="68580" marT="0" marB="0"/>
                </a:tc>
                <a:tc>
                  <a:txBody>
                    <a:bodyPr/>
                    <a:lstStyle/>
                    <a:p>
                      <a:pPr marL="6350" indent="-6350" algn="ctr">
                        <a:lnSpc>
                          <a:spcPct val="150000"/>
                        </a:lnSpc>
                        <a:spcAft>
                          <a:spcPts val="20"/>
                        </a:spcAft>
                      </a:pPr>
                      <a:r>
                        <a:rPr lang="en-ZA" sz="1200">
                          <a:solidFill>
                            <a:srgbClr val="000000"/>
                          </a:solidFill>
                          <a:effectLst/>
                          <a:latin typeface="Arial" panose="020B0604020202020204" pitchFamily="34" charset="0"/>
                          <a:ea typeface="Century Gothic" panose="020B0502020202020204" pitchFamily="34" charset="0"/>
                          <a:cs typeface="Arial" panose="020B0604020202020204" pitchFamily="34" charset="0"/>
                        </a:rPr>
                        <a:t>-</a:t>
                      </a:r>
                      <a:endPar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6350" indent="-6350" algn="ctr">
                        <a:lnSpc>
                          <a:spcPct val="150000"/>
                        </a:lnSpc>
                        <a:spcAft>
                          <a:spcPts val="20"/>
                        </a:spcAft>
                      </a:pPr>
                      <a:r>
                        <a:rPr lang="en-ZA" sz="1200">
                          <a:solidFill>
                            <a:srgbClr val="000000"/>
                          </a:solidFill>
                          <a:effectLst/>
                          <a:latin typeface="Arial" panose="020B0604020202020204" pitchFamily="34" charset="0"/>
                          <a:ea typeface="Century Gothic" panose="020B0502020202020204" pitchFamily="34" charset="0"/>
                          <a:cs typeface="Arial" panose="020B0604020202020204" pitchFamily="34" charset="0"/>
                        </a:rPr>
                        <a:t>-</a:t>
                      </a:r>
                      <a:endPar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6350" indent="-6350" algn="l">
                        <a:lnSpc>
                          <a:spcPct val="150000"/>
                        </a:lnSpc>
                        <a:spcAft>
                          <a:spcPts val="20"/>
                        </a:spcAft>
                      </a:pPr>
                      <a:r>
                        <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rPr>
                        <a:t>95% of ICT servers uptime availability [measuring uptime of the server hosting business systems]</a:t>
                      </a:r>
                    </a:p>
                  </a:txBody>
                  <a:tcPr marL="68580" marR="68580" marT="0" marB="0"/>
                </a:tc>
                <a:tc>
                  <a:txBody>
                    <a:bodyPr/>
                    <a:lstStyle/>
                    <a:p>
                      <a:pPr marL="6350" indent="-6350" algn="l">
                        <a:lnSpc>
                          <a:spcPct val="150000"/>
                        </a:lnSpc>
                        <a:spcAft>
                          <a:spcPts val="20"/>
                        </a:spcAft>
                      </a:pPr>
                      <a:r>
                        <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rPr>
                        <a:t>95% of ICT servers uptime availability [measuring uptime of the server hosting business systems]</a:t>
                      </a:r>
                    </a:p>
                  </a:txBody>
                  <a:tcPr marL="68580" marR="68580" marT="0" marB="0"/>
                </a:tc>
                <a:tc>
                  <a:txBody>
                    <a:bodyPr/>
                    <a:lstStyle/>
                    <a:p>
                      <a:pPr marL="6350" indent="-6350" algn="l">
                        <a:lnSpc>
                          <a:spcPct val="150000"/>
                        </a:lnSpc>
                        <a:spcAft>
                          <a:spcPts val="20"/>
                        </a:spcAft>
                      </a:pPr>
                      <a:r>
                        <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rPr>
                        <a:t>95% of ICT servers uptime availability [measuring uptime of the server hosting business systems]</a:t>
                      </a:r>
                    </a:p>
                  </a:txBody>
                  <a:tcPr marL="68580" marR="68580" marT="0" marB="0"/>
                </a:tc>
                <a:extLst>
                  <a:ext uri="{0D108BD9-81ED-4DB2-BD59-A6C34878D82A}">
                    <a16:rowId xmlns:a16="http://schemas.microsoft.com/office/drawing/2014/main" xmlns="" val="2378325148"/>
                  </a:ext>
                </a:extLst>
              </a:tr>
            </a:tbl>
          </a:graphicData>
        </a:graphic>
      </p:graphicFrame>
    </p:spTree>
    <p:extLst>
      <p:ext uri="{BB962C8B-B14F-4D97-AF65-F5344CB8AC3E}">
        <p14:creationId xmlns:p14="http://schemas.microsoft.com/office/powerpoint/2010/main" xmlns="" val="467889056"/>
      </p:ext>
    </p:extLst>
  </p:cSld>
  <p:clrMapOvr>
    <a:masterClrMapping/>
  </p:clrMapOvr>
  <p:transition spd="med">
    <p:wipe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00" y="-20782"/>
            <a:ext cx="7772400" cy="1371600"/>
          </a:xfrm>
        </p:spPr>
        <p:txBody>
          <a:bodyPr/>
          <a:lstStyle/>
          <a:p>
            <a:pPr marL="0" indent="0"/>
            <a:r>
              <a:rPr lang="en-ZA" sz="2400" b="1" dirty="0">
                <a:effectLst/>
                <a:latin typeface="Arial" panose="020B0604020202020204" pitchFamily="34" charset="0"/>
                <a:ea typeface="Century Gothic" panose="020B0502020202020204" pitchFamily="34" charset="0"/>
                <a:cs typeface="Century Gothic" panose="020B0502020202020204" pitchFamily="34" charset="0"/>
              </a:rPr>
              <a:t>Programme:  </a:t>
            </a:r>
            <a:r>
              <a:rPr lang="en-ZA" sz="2400" b="1" dirty="0">
                <a:latin typeface="Arial" panose="020B0604020202020204" pitchFamily="34" charset="0"/>
                <a:ea typeface="Century Gothic" panose="020B0502020202020204" pitchFamily="34" charset="0"/>
                <a:cs typeface="Century Gothic" panose="020B0502020202020204" pitchFamily="34" charset="0"/>
              </a:rPr>
              <a:t>Infrastructure Management </a:t>
            </a:r>
            <a:r>
              <a:rPr lang="en-ZA" sz="2400" b="1" dirty="0">
                <a:effectLst/>
                <a:latin typeface="Arial" panose="020B0604020202020204" pitchFamily="34" charset="0"/>
                <a:ea typeface="Century Gothic" panose="020B0502020202020204" pitchFamily="34" charset="0"/>
                <a:cs typeface="Century Gothic" panose="020B0502020202020204" pitchFamily="34" charset="0"/>
              </a:rPr>
              <a:t/>
            </a:r>
            <a:br>
              <a:rPr lang="en-ZA" sz="2400" b="1" dirty="0">
                <a:effectLst/>
                <a:latin typeface="Arial" panose="020B0604020202020204" pitchFamily="34" charset="0"/>
                <a:ea typeface="Century Gothic" panose="020B0502020202020204" pitchFamily="34" charset="0"/>
                <a:cs typeface="Century Gothic" panose="020B0502020202020204" pitchFamily="34" charset="0"/>
              </a:rPr>
            </a:br>
            <a:r>
              <a:rPr lang="en-ZA" sz="24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rPr>
              <a:t/>
            </a:r>
            <a:br>
              <a:rPr lang="en-ZA" sz="24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rPr>
            </a:br>
            <a:endParaRPr lang="en-ZA" sz="2400" b="1" kern="1200" dirty="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3" name="Content Placeholder 2"/>
          <p:cNvSpPr>
            <a:spLocks noGrp="1"/>
          </p:cNvSpPr>
          <p:nvPr>
            <p:ph idx="1"/>
          </p:nvPr>
        </p:nvSpPr>
        <p:spPr>
          <a:xfrm>
            <a:off x="30480" y="563264"/>
            <a:ext cx="9144000" cy="4464140"/>
          </a:xfrm>
        </p:spPr>
        <p:txBody>
          <a:bodyPr/>
          <a:lstStyle/>
          <a:p>
            <a:pPr marL="0" indent="0">
              <a:buNone/>
            </a:pPr>
            <a:r>
              <a:rPr lang="en-ZA" sz="1800" b="1" dirty="0">
                <a:effectLst/>
                <a:latin typeface="Arial" panose="020B0604020202020204" pitchFamily="34" charset="0"/>
                <a:ea typeface="Century Gothic" panose="020B0502020202020204" pitchFamily="34" charset="0"/>
                <a:cs typeface="Century Gothic" panose="020B0502020202020204" pitchFamily="34" charset="0"/>
              </a:rPr>
              <a:t>Outcomes, Outputs, Performance indicator and Targets </a:t>
            </a:r>
            <a:r>
              <a:rPr lang="en-ZA" sz="1800" b="1" i="1" dirty="0" err="1">
                <a:effectLst/>
                <a:latin typeface="Arial" panose="020B0604020202020204" pitchFamily="34" charset="0"/>
                <a:ea typeface="Century Gothic" panose="020B0502020202020204" pitchFamily="34" charset="0"/>
                <a:cs typeface="Century Gothic" panose="020B0502020202020204" pitchFamily="34" charset="0"/>
              </a:rPr>
              <a:t>Cont</a:t>
            </a:r>
            <a:r>
              <a:rPr lang="en-ZA" sz="1200" b="1" dirty="0">
                <a:effectLst/>
                <a:latin typeface="Arial" panose="020B0604020202020204" pitchFamily="34" charset="0"/>
                <a:ea typeface="Century Gothic" panose="020B0502020202020204" pitchFamily="34" charset="0"/>
                <a:cs typeface="Century Gothic" panose="020B0502020202020204" pitchFamily="34" charset="0"/>
              </a:rPr>
              <a:t> </a:t>
            </a:r>
          </a:p>
          <a:p>
            <a:pPr marL="0" indent="0">
              <a:buNone/>
            </a:pPr>
            <a:endParaRPr lang="en-ZA" sz="1800" b="1" dirty="0">
              <a:effectLst/>
              <a:latin typeface="Arial" panose="020B0604020202020204" pitchFamily="34" charset="0"/>
              <a:ea typeface="Century Gothic" panose="020B0502020202020204" pitchFamily="34" charset="0"/>
              <a:cs typeface="Century Gothic" panose="020B0502020202020204" pitchFamily="34" charset="0"/>
            </a:endParaRPr>
          </a:p>
          <a:p>
            <a:endParaRPr lang="en-ZA" dirty="0"/>
          </a:p>
        </p:txBody>
      </p:sp>
      <p:sp>
        <p:nvSpPr>
          <p:cNvPr id="4" name="Slide Number Placeholder 3"/>
          <p:cNvSpPr>
            <a:spLocks noGrp="1"/>
          </p:cNvSpPr>
          <p:nvPr>
            <p:ph type="sldNum" sz="quarter" idx="12"/>
          </p:nvPr>
        </p:nvSpPr>
        <p:spPr/>
        <p:txBody>
          <a:bodyPr/>
          <a:lstStyle/>
          <a:p>
            <a:pPr>
              <a:defRPr/>
            </a:pPr>
            <a:fld id="{E41CC7C3-C5F4-4A64-A561-2FBF0EB3B565}" type="slidenum">
              <a:rPr lang="en-GB" altLang="en-US" smtClean="0">
                <a:solidFill>
                  <a:srgbClr val="000000"/>
                </a:solidFill>
              </a:rPr>
              <a:pPr>
                <a:defRPr/>
              </a:pPr>
              <a:t>35</a:t>
            </a:fld>
            <a:endParaRPr lang="en-GB" altLang="en-US">
              <a:solidFill>
                <a:srgbClr val="000000"/>
              </a:solidFill>
            </a:endParaRPr>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986587" y="-20782"/>
            <a:ext cx="2157413" cy="7747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aphicFrame>
        <p:nvGraphicFramePr>
          <p:cNvPr id="5" name="Table 8">
            <a:extLst>
              <a:ext uri="{FF2B5EF4-FFF2-40B4-BE49-F238E27FC236}">
                <a16:creationId xmlns:a16="http://schemas.microsoft.com/office/drawing/2014/main" xmlns="" id="{717CC3D5-0382-4FDF-9B44-F8823DE6BDB5}"/>
              </a:ext>
            </a:extLst>
          </p:cNvPr>
          <p:cNvGraphicFramePr>
            <a:graphicFrameLocks noGrp="1"/>
          </p:cNvGraphicFramePr>
          <p:nvPr>
            <p:extLst>
              <p:ext uri="{D42A27DB-BD31-4B8C-83A1-F6EECF244321}">
                <p14:modId xmlns:p14="http://schemas.microsoft.com/office/powerpoint/2010/main" xmlns="" val="231124427"/>
              </p:ext>
            </p:extLst>
          </p:nvPr>
        </p:nvGraphicFramePr>
        <p:xfrm>
          <a:off x="76199" y="1092994"/>
          <a:ext cx="8991602" cy="2991484"/>
        </p:xfrm>
        <a:graphic>
          <a:graphicData uri="http://schemas.openxmlformats.org/drawingml/2006/table">
            <a:tbl>
              <a:tblPr firstRow="1" bandRow="1">
                <a:tableStyleId>{16D9F66E-5EB9-4882-86FB-DCBF35E3C3E4}</a:tableStyleId>
              </a:tblPr>
              <a:tblGrid>
                <a:gridCol w="1107813">
                  <a:extLst>
                    <a:ext uri="{9D8B030D-6E8A-4147-A177-3AD203B41FA5}">
                      <a16:colId xmlns:a16="http://schemas.microsoft.com/office/drawing/2014/main" xmlns="" val="2124419296"/>
                    </a:ext>
                  </a:extLst>
                </a:gridCol>
                <a:gridCol w="973079">
                  <a:extLst>
                    <a:ext uri="{9D8B030D-6E8A-4147-A177-3AD203B41FA5}">
                      <a16:colId xmlns:a16="http://schemas.microsoft.com/office/drawing/2014/main" xmlns="" val="1045215037"/>
                    </a:ext>
                  </a:extLst>
                </a:gridCol>
                <a:gridCol w="1197636">
                  <a:extLst>
                    <a:ext uri="{9D8B030D-6E8A-4147-A177-3AD203B41FA5}">
                      <a16:colId xmlns:a16="http://schemas.microsoft.com/office/drawing/2014/main" xmlns="" val="3707229319"/>
                    </a:ext>
                  </a:extLst>
                </a:gridCol>
                <a:gridCol w="1132114">
                  <a:extLst>
                    <a:ext uri="{9D8B030D-6E8A-4147-A177-3AD203B41FA5}">
                      <a16:colId xmlns:a16="http://schemas.microsoft.com/office/drawing/2014/main" xmlns="" val="3779846957"/>
                    </a:ext>
                  </a:extLst>
                </a:gridCol>
                <a:gridCol w="1188306">
                  <a:extLst>
                    <a:ext uri="{9D8B030D-6E8A-4147-A177-3AD203B41FA5}">
                      <a16:colId xmlns:a16="http://schemas.microsoft.com/office/drawing/2014/main" xmlns="" val="3708573310"/>
                    </a:ext>
                  </a:extLst>
                </a:gridCol>
                <a:gridCol w="1197636">
                  <a:extLst>
                    <a:ext uri="{9D8B030D-6E8A-4147-A177-3AD203B41FA5}">
                      <a16:colId xmlns:a16="http://schemas.microsoft.com/office/drawing/2014/main" xmlns="" val="48803561"/>
                    </a:ext>
                  </a:extLst>
                </a:gridCol>
                <a:gridCol w="1023417">
                  <a:extLst>
                    <a:ext uri="{9D8B030D-6E8A-4147-A177-3AD203B41FA5}">
                      <a16:colId xmlns:a16="http://schemas.microsoft.com/office/drawing/2014/main" xmlns="" val="96067168"/>
                    </a:ext>
                  </a:extLst>
                </a:gridCol>
                <a:gridCol w="1171601">
                  <a:extLst>
                    <a:ext uri="{9D8B030D-6E8A-4147-A177-3AD203B41FA5}">
                      <a16:colId xmlns:a16="http://schemas.microsoft.com/office/drawing/2014/main" xmlns="" val="2637923249"/>
                    </a:ext>
                  </a:extLst>
                </a:gridCol>
              </a:tblGrid>
              <a:tr h="277688">
                <a:tc rowSpan="3">
                  <a:txBody>
                    <a:bodyPr/>
                    <a:lstStyle/>
                    <a:p>
                      <a:pPr marL="6350" indent="-6350" algn="l">
                        <a:lnSpc>
                          <a:spcPct val="150000"/>
                        </a:lnSpc>
                        <a:spcAft>
                          <a:spcPts val="20"/>
                        </a:spcAft>
                      </a:pPr>
                      <a:r>
                        <a:rPr lang="en-ZA" sz="1200" b="1"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Performance Outcome</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ctr"/>
                </a:tc>
                <a:tc rowSpan="3">
                  <a:txBody>
                    <a:bodyPr/>
                    <a:lstStyle/>
                    <a:p>
                      <a:pPr marL="6350" indent="-6350" algn="ctr">
                        <a:lnSpc>
                          <a:spcPct val="150000"/>
                        </a:lnSpc>
                        <a:spcAft>
                          <a:spcPts val="20"/>
                        </a:spcAft>
                      </a:pPr>
                      <a:r>
                        <a:rPr lang="en-ZA" sz="1200" b="1"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Output</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ctr"/>
                </a:tc>
                <a:tc rowSpan="3">
                  <a:txBody>
                    <a:bodyPr/>
                    <a:lstStyle/>
                    <a:p>
                      <a:pPr marL="6350" indent="-6350" algn="ctr">
                        <a:lnSpc>
                          <a:spcPct val="150000"/>
                        </a:lnSpc>
                        <a:spcAft>
                          <a:spcPts val="20"/>
                        </a:spcAft>
                      </a:pPr>
                      <a:r>
                        <a:rPr lang="en-ZA" sz="1200" b="1"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Output Indicator</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ctr"/>
                </a:tc>
                <a:tc rowSpan="2">
                  <a:txBody>
                    <a:bodyPr/>
                    <a:lstStyle/>
                    <a:p>
                      <a:r>
                        <a:rPr lang="en-ZA" sz="1200" b="1" kern="1200"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Audited / Actual Performance</a:t>
                      </a:r>
                      <a:endParaRPr lang="en-ZA" sz="1200" b="1" kern="1200" dirty="0">
                        <a:solidFill>
                          <a:srgbClr val="000000"/>
                        </a:solidFill>
                        <a:effectLst/>
                        <a:latin typeface="Arial" panose="020B0604020202020204" pitchFamily="34" charset="0"/>
                        <a:cs typeface="Arial" panose="020B0604020202020204" pitchFamily="34" charset="0"/>
                      </a:endParaRPr>
                    </a:p>
                  </a:txBody>
                  <a:tcPr>
                    <a:lnB w="12700" cap="flat" cmpd="sng" algn="ctr">
                      <a:solidFill>
                        <a:schemeClr val="tx1"/>
                      </a:solidFill>
                      <a:prstDash val="solid"/>
                      <a:round/>
                      <a:headEnd type="none" w="med" len="med"/>
                      <a:tailEnd type="none" w="med" len="med"/>
                    </a:lnB>
                  </a:tcPr>
                </a:tc>
                <a:tc gridSpan="4">
                  <a:txBody>
                    <a:bodyPr/>
                    <a:lstStyle/>
                    <a:p>
                      <a:pPr algn="ctr"/>
                      <a:r>
                        <a:rPr lang="en-ZA" sz="1200" b="1" dirty="0">
                          <a:solidFill>
                            <a:srgbClr val="000000"/>
                          </a:solidFill>
                          <a:effectLst/>
                          <a:latin typeface="Arial" panose="020B0604020202020204" pitchFamily="34" charset="0"/>
                          <a:ea typeface="Century Gothic" panose="020B0502020202020204" pitchFamily="34" charset="0"/>
                        </a:rPr>
                        <a:t>Annual Targets</a:t>
                      </a:r>
                      <a:endParaRPr lang="en-ZA" dirty="0"/>
                    </a:p>
                  </a:txBody>
                  <a:tcPr>
                    <a:lnB w="12700" cap="flat" cmpd="sng" algn="ctr">
                      <a:solidFill>
                        <a:schemeClr val="tx1"/>
                      </a:solidFill>
                      <a:prstDash val="solid"/>
                      <a:round/>
                      <a:headEnd type="none" w="med" len="med"/>
                      <a:tailEnd type="none" w="med" len="med"/>
                    </a:lnB>
                  </a:tcPr>
                </a:tc>
                <a:tc hMerge="1">
                  <a:txBody>
                    <a:bodyPr/>
                    <a:lstStyle/>
                    <a:p>
                      <a:endParaRPr lang="en-ZA"/>
                    </a:p>
                  </a:txBody>
                  <a:tcPr/>
                </a:tc>
                <a:tc hMerge="1">
                  <a:txBody>
                    <a:bodyPr/>
                    <a:lstStyle/>
                    <a:p>
                      <a:endParaRPr lang="en-ZA"/>
                    </a:p>
                  </a:txBody>
                  <a:tcPr/>
                </a:tc>
                <a:tc hMerge="1">
                  <a:txBody>
                    <a:bodyPr/>
                    <a:lstStyle/>
                    <a:p>
                      <a:endParaRPr lang="en-ZA"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4203377023"/>
                  </a:ext>
                </a:extLst>
              </a:tr>
              <a:tr h="462812">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r>
                        <a:rPr lang="en-ZA" sz="1200" b="1" dirty="0">
                          <a:solidFill>
                            <a:srgbClr val="000000"/>
                          </a:solidFill>
                          <a:effectLst/>
                          <a:latin typeface="Arial" panose="020B0604020202020204" pitchFamily="34" charset="0"/>
                          <a:ea typeface="Century Gothic" panose="020B0502020202020204" pitchFamily="34" charset="0"/>
                        </a:rPr>
                        <a:t>Estimated Performance</a:t>
                      </a:r>
                      <a:endParaRPr lang="en-ZA" sz="12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r>
                        <a:rPr lang="en-ZA" sz="1200" b="1" dirty="0">
                          <a:solidFill>
                            <a:srgbClr val="000000"/>
                          </a:solidFill>
                          <a:effectLst/>
                          <a:latin typeface="Arial" panose="020B0604020202020204" pitchFamily="34" charset="0"/>
                          <a:ea typeface="Century Gothic" panose="020B0502020202020204" pitchFamily="34" charset="0"/>
                        </a:rPr>
                        <a:t>MTEF Period</a:t>
                      </a:r>
                      <a:endParaRPr lang="en-ZA" dirty="0"/>
                    </a:p>
                  </a:txBody>
                  <a:tcPr>
                    <a:lnB w="12700" cap="flat" cmpd="sng" algn="ctr">
                      <a:solidFill>
                        <a:schemeClr val="tx1"/>
                      </a:solidFill>
                      <a:prstDash val="solid"/>
                      <a:round/>
                      <a:headEnd type="none" w="med" len="med"/>
                      <a:tailEnd type="none" w="med" len="med"/>
                    </a:lnB>
                  </a:tcPr>
                </a:tc>
                <a:tc hMerge="1">
                  <a:txBody>
                    <a:bodyPr/>
                    <a:lstStyle/>
                    <a:p>
                      <a:endParaRPr lang="en-ZA"/>
                    </a:p>
                  </a:txBody>
                  <a:tcPr/>
                </a:tc>
                <a:tc hMerge="1">
                  <a:txBody>
                    <a:bodyPr/>
                    <a:lstStyle/>
                    <a:p>
                      <a:endParaRPr lang="en-ZA" sz="12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991310991"/>
                  </a:ext>
                </a:extLst>
              </a:tr>
              <a:tr h="277688">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r>
                        <a:rPr lang="en-ZA" sz="1200" b="1" dirty="0">
                          <a:solidFill>
                            <a:srgbClr val="000000"/>
                          </a:solidFill>
                          <a:effectLst/>
                          <a:latin typeface="Arial" panose="020B0604020202020204" pitchFamily="34" charset="0"/>
                          <a:ea typeface="Century Gothic" panose="020B0502020202020204" pitchFamily="34" charset="0"/>
                        </a:rPr>
                        <a:t>2019/20</a:t>
                      </a:r>
                      <a:endParaRPr lang="en-ZA" sz="1200" b="1" kern="1200" dirty="0">
                        <a:solidFill>
                          <a:srgbClr val="000000"/>
                        </a:solidFill>
                        <a:effectLst/>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350" indent="-6350" algn="ctr">
                        <a:lnSpc>
                          <a:spcPct val="150000"/>
                        </a:lnSpc>
                        <a:spcAft>
                          <a:spcPts val="20"/>
                        </a:spcAft>
                      </a:pPr>
                      <a:r>
                        <a:rPr lang="en-ZA" sz="1200" b="1"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2020/21</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6350" indent="-6350" algn="ctr">
                        <a:lnSpc>
                          <a:spcPct val="150000"/>
                        </a:lnSpc>
                        <a:spcAft>
                          <a:spcPts val="20"/>
                        </a:spcAft>
                      </a:pPr>
                      <a:r>
                        <a:rPr lang="en-ZA" sz="1200" b="1"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2021/22</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6350" indent="-6350" algn="ctr">
                        <a:lnSpc>
                          <a:spcPct val="150000"/>
                        </a:lnSpc>
                        <a:spcAft>
                          <a:spcPts val="20"/>
                        </a:spcAft>
                      </a:pPr>
                      <a:r>
                        <a:rPr lang="en-ZA" sz="1200" b="1"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2022/23</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ctr"/>
                </a:tc>
                <a:tc>
                  <a:txBody>
                    <a:bodyPr/>
                    <a:lstStyle/>
                    <a:p>
                      <a:pPr marL="6350" indent="-6350" algn="ctr">
                        <a:lnSpc>
                          <a:spcPct val="150000"/>
                        </a:lnSpc>
                        <a:spcAft>
                          <a:spcPts val="20"/>
                        </a:spcAft>
                      </a:pPr>
                      <a:r>
                        <a:rPr lang="en-ZA" sz="1200" b="1"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2023/24</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1528015815"/>
                  </a:ext>
                </a:extLst>
              </a:tr>
              <a:tr h="327376">
                <a:tc gridSpan="8">
                  <a:txBody>
                    <a:bodyPr/>
                    <a:lstStyle/>
                    <a:p>
                      <a:r>
                        <a:rPr lang="en-ZA" sz="1200" b="1" dirty="0">
                          <a:effectLst/>
                          <a:latin typeface="Arial" panose="020B0604020202020204" pitchFamily="34" charset="0"/>
                          <a:ea typeface="Century Gothic" panose="020B0502020202020204" pitchFamily="34" charset="0"/>
                        </a:rPr>
                        <a:t>Innovation</a:t>
                      </a:r>
                      <a:endParaRPr lang="en-ZA" sz="1200" dirty="0"/>
                    </a:p>
                  </a:txBody>
                  <a:tcPr/>
                </a:tc>
                <a:tc hMerge="1">
                  <a:txBody>
                    <a:bodyPr/>
                    <a:lstStyle/>
                    <a:p>
                      <a:endParaRPr lang="en-ZA"/>
                    </a:p>
                  </a:txBody>
                  <a:tcPr/>
                </a:tc>
                <a:tc hMerge="1">
                  <a:txBody>
                    <a:bodyPr/>
                    <a:lstStyle/>
                    <a:p>
                      <a:endParaRPr lang="en-ZA"/>
                    </a:p>
                  </a:txBody>
                  <a:tcPr/>
                </a:tc>
                <a:tc hMerge="1">
                  <a:txBody>
                    <a:bodyPr/>
                    <a:lstStyle/>
                    <a:p>
                      <a:endParaRPr lang="en-ZA"/>
                    </a:p>
                  </a:txBody>
                  <a:tcPr>
                    <a:lnT w="12700" cap="flat" cmpd="sng" algn="ctr">
                      <a:solidFill>
                        <a:schemeClr val="tx1"/>
                      </a:solidFill>
                      <a:prstDash val="solid"/>
                      <a:round/>
                      <a:headEnd type="none" w="med" len="med"/>
                      <a:tailEnd type="none" w="med" len="med"/>
                    </a:lnT>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dirty="0"/>
                    </a:p>
                  </a:txBody>
                  <a:tcPr/>
                </a:tc>
                <a:extLst>
                  <a:ext uri="{0D108BD9-81ED-4DB2-BD59-A6C34878D82A}">
                    <a16:rowId xmlns:a16="http://schemas.microsoft.com/office/drawing/2014/main" xmlns="" val="29729612"/>
                  </a:ext>
                </a:extLst>
              </a:tr>
              <a:tr h="1502414">
                <a:tc>
                  <a:txBody>
                    <a:bodyPr/>
                    <a:lstStyle/>
                    <a:p>
                      <a:pPr marL="6350" indent="-6350" algn="l">
                        <a:lnSpc>
                          <a:spcPct val="150000"/>
                        </a:lnSpc>
                        <a:spcAft>
                          <a:spcPts val="20"/>
                        </a:spcAft>
                      </a:pPr>
                      <a:r>
                        <a:rPr lang="en-ZA" sz="1200" b="1">
                          <a:solidFill>
                            <a:srgbClr val="000000"/>
                          </a:solidFill>
                          <a:effectLst/>
                          <a:latin typeface="Arial" panose="020B0604020202020204" pitchFamily="34" charset="0"/>
                          <a:ea typeface="Century Gothic" panose="020B0502020202020204" pitchFamily="34" charset="0"/>
                          <a:cs typeface="Arial" panose="020B0604020202020204" pitchFamily="34" charset="0"/>
                        </a:rPr>
                        <a:t>Improved competitiveness through</a:t>
                      </a:r>
                      <a:endPar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p>
                      <a:pPr marL="6350" indent="-6350" algn="l">
                        <a:lnSpc>
                          <a:spcPct val="150000"/>
                        </a:lnSpc>
                        <a:spcAft>
                          <a:spcPts val="20"/>
                        </a:spcAft>
                      </a:pPr>
                      <a:r>
                        <a:rPr lang="en-ZA" sz="1200" b="1">
                          <a:solidFill>
                            <a:srgbClr val="000000"/>
                          </a:solidFill>
                          <a:effectLst/>
                          <a:latin typeface="Arial" panose="020B0604020202020204" pitchFamily="34" charset="0"/>
                          <a:ea typeface="Century Gothic" panose="020B0502020202020204" pitchFamily="34" charset="0"/>
                          <a:cs typeface="Arial" panose="020B0604020202020204" pitchFamily="34" charset="0"/>
                        </a:rPr>
                        <a:t>adoption of new technology</a:t>
                      </a:r>
                      <a:endPar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6350" indent="-6350" algn="l">
                        <a:lnSpc>
                          <a:spcPct val="150000"/>
                        </a:lnSpc>
                        <a:spcAft>
                          <a:spcPts val="20"/>
                        </a:spcAft>
                      </a:pPr>
                      <a:r>
                        <a:rPr lang="en-ZA" sz="1200">
                          <a:solidFill>
                            <a:srgbClr val="000000"/>
                          </a:solidFill>
                          <a:effectLst/>
                          <a:latin typeface="Arial" panose="020B0604020202020204" pitchFamily="34" charset="0"/>
                          <a:ea typeface="Century Gothic" panose="020B0502020202020204" pitchFamily="34" charset="0"/>
                          <a:cs typeface="Arial" panose="020B0604020202020204" pitchFamily="34" charset="0"/>
                        </a:rPr>
                        <a:t>Full implementation of collaboration tool project</a:t>
                      </a:r>
                      <a:endPar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6350" indent="-6350" algn="l">
                        <a:lnSpc>
                          <a:spcPct val="150000"/>
                        </a:lnSpc>
                        <a:spcAft>
                          <a:spcPts val="20"/>
                        </a:spcAft>
                      </a:pPr>
                      <a:r>
                        <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rPr>
                        <a:t>Percentage of project milestones implemented</a:t>
                      </a:r>
                    </a:p>
                  </a:txBody>
                  <a:tcPr marL="68580" marR="68580" marT="0" marB="0"/>
                </a:tc>
                <a:tc>
                  <a:txBody>
                    <a:bodyPr/>
                    <a:lstStyle/>
                    <a:p>
                      <a:pPr marL="6350" indent="-6350" algn="ctr">
                        <a:lnSpc>
                          <a:spcPct val="150000"/>
                        </a:lnSpc>
                        <a:spcAft>
                          <a:spcPts val="20"/>
                        </a:spcAft>
                      </a:pPr>
                      <a:r>
                        <a:rPr lang="en-ZA" sz="1200">
                          <a:solidFill>
                            <a:srgbClr val="000000"/>
                          </a:solidFill>
                          <a:effectLst/>
                          <a:latin typeface="Arial" panose="020B0604020202020204" pitchFamily="34" charset="0"/>
                          <a:ea typeface="Century Gothic" panose="020B0502020202020204" pitchFamily="34" charset="0"/>
                          <a:cs typeface="Arial" panose="020B0604020202020204" pitchFamily="34" charset="0"/>
                        </a:rPr>
                        <a:t>-</a:t>
                      </a:r>
                      <a:endPar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6350" indent="-6350" algn="ctr">
                        <a:lnSpc>
                          <a:spcPct val="150000"/>
                        </a:lnSpc>
                        <a:spcAft>
                          <a:spcPts val="20"/>
                        </a:spcAft>
                      </a:pPr>
                      <a:r>
                        <a:rPr lang="en-ZA" sz="1200">
                          <a:solidFill>
                            <a:srgbClr val="000000"/>
                          </a:solidFill>
                          <a:effectLst/>
                          <a:latin typeface="Arial" panose="020B0604020202020204" pitchFamily="34" charset="0"/>
                          <a:ea typeface="Century Gothic" panose="020B0502020202020204" pitchFamily="34" charset="0"/>
                          <a:cs typeface="Arial" panose="020B0604020202020204" pitchFamily="34" charset="0"/>
                        </a:rPr>
                        <a:t>-</a:t>
                      </a:r>
                      <a:endPar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6350" indent="-6350" algn="l">
                        <a:lnSpc>
                          <a:spcPct val="150000"/>
                        </a:lnSpc>
                        <a:spcAft>
                          <a:spcPts val="20"/>
                        </a:spcAft>
                      </a:pPr>
                      <a:r>
                        <a:rPr lang="en-ZA" sz="1200">
                          <a:solidFill>
                            <a:srgbClr val="000000"/>
                          </a:solidFill>
                          <a:effectLst/>
                          <a:latin typeface="Arial" panose="020B0604020202020204" pitchFamily="34" charset="0"/>
                          <a:ea typeface="Century Gothic" panose="020B0502020202020204" pitchFamily="34" charset="0"/>
                          <a:cs typeface="Arial" panose="020B0604020202020204" pitchFamily="34" charset="0"/>
                        </a:rPr>
                        <a:t>Full implementation of collaboration tool project</a:t>
                      </a:r>
                      <a:endPar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6350" indent="-6350" algn="l">
                        <a:lnSpc>
                          <a:spcPct val="150000"/>
                        </a:lnSpc>
                        <a:spcAft>
                          <a:spcPts val="20"/>
                        </a:spcAft>
                      </a:pPr>
                      <a:r>
                        <a:rPr lang="en-ZA" sz="1200">
                          <a:solidFill>
                            <a:srgbClr val="000000"/>
                          </a:solidFill>
                          <a:effectLst/>
                          <a:latin typeface="Arial" panose="020B0604020202020204" pitchFamily="34" charset="0"/>
                          <a:ea typeface="Century Gothic" panose="020B0502020202020204" pitchFamily="34" charset="0"/>
                          <a:cs typeface="Arial" panose="020B0604020202020204" pitchFamily="34" charset="0"/>
                        </a:rPr>
                        <a:t>Maintenance of collaborative tool </a:t>
                      </a:r>
                      <a:endPar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6350" indent="-6350" algn="l">
                        <a:lnSpc>
                          <a:spcPct val="150000"/>
                        </a:lnSpc>
                        <a:spcAft>
                          <a:spcPts val="20"/>
                        </a:spcAft>
                      </a:pPr>
                      <a:r>
                        <a:rPr lang="en-ZA" sz="1200"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Maintenance Collaborative tool</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extLst>
                  <a:ext uri="{0D108BD9-81ED-4DB2-BD59-A6C34878D82A}">
                    <a16:rowId xmlns:a16="http://schemas.microsoft.com/office/drawing/2014/main" xmlns="" val="2378325148"/>
                  </a:ext>
                </a:extLst>
              </a:tr>
            </a:tbl>
          </a:graphicData>
        </a:graphic>
      </p:graphicFrame>
    </p:spTree>
    <p:extLst>
      <p:ext uri="{BB962C8B-B14F-4D97-AF65-F5344CB8AC3E}">
        <p14:creationId xmlns:p14="http://schemas.microsoft.com/office/powerpoint/2010/main" xmlns="" val="3725143384"/>
      </p:ext>
    </p:extLst>
  </p:cSld>
  <p:clrMapOvr>
    <a:masterClrMapping/>
  </p:clrMapOvr>
  <p:transition spd="med">
    <p:wipe dir="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687A139-609D-4281-BC2A-E096B08550F9}"/>
              </a:ext>
            </a:extLst>
          </p:cNvPr>
          <p:cNvSpPr>
            <a:spLocks noGrp="1"/>
          </p:cNvSpPr>
          <p:nvPr>
            <p:ph type="title"/>
          </p:nvPr>
        </p:nvSpPr>
        <p:spPr>
          <a:xfrm>
            <a:off x="685800" y="152399"/>
            <a:ext cx="7772400" cy="1066801"/>
          </a:xfrm>
        </p:spPr>
        <p:txBody>
          <a:bodyPr/>
          <a:lstStyle/>
          <a:p>
            <a:r>
              <a:rPr lang="en-ZA" sz="1800" b="1" dirty="0">
                <a:solidFill>
                  <a:schemeClr val="tx1"/>
                </a:solidFill>
                <a:effectLst/>
                <a:latin typeface="Arial" panose="020B0604020202020204" pitchFamily="34" charset="0"/>
                <a:ea typeface="Century Gothic" panose="020B0502020202020204" pitchFamily="34" charset="0"/>
                <a:cs typeface="Century Gothic" panose="020B0502020202020204" pitchFamily="34" charset="0"/>
              </a:rPr>
              <a:t>Indicators, Annual and Quarterly Targets </a:t>
            </a:r>
            <a:r>
              <a:rPr lang="en-ZA" sz="1800" b="1" dirty="0">
                <a:solidFill>
                  <a:srgbClr val="984806"/>
                </a:solidFill>
                <a:effectLst/>
                <a:latin typeface="Arial" panose="020B0604020202020204" pitchFamily="34" charset="0"/>
                <a:ea typeface="Century Gothic" panose="020B0502020202020204" pitchFamily="34" charset="0"/>
                <a:cs typeface="Century Gothic" panose="020B0502020202020204" pitchFamily="34" charset="0"/>
              </a:rPr>
              <a:t/>
            </a:r>
            <a:br>
              <a:rPr lang="en-ZA" sz="1800" b="1" dirty="0">
                <a:solidFill>
                  <a:srgbClr val="984806"/>
                </a:solidFill>
                <a:effectLst/>
                <a:latin typeface="Arial" panose="020B0604020202020204" pitchFamily="34" charset="0"/>
                <a:ea typeface="Century Gothic" panose="020B0502020202020204" pitchFamily="34" charset="0"/>
                <a:cs typeface="Century Gothic" panose="020B0502020202020204" pitchFamily="34" charset="0"/>
              </a:rPr>
            </a:br>
            <a:endParaRPr lang="en-ZA" dirty="0"/>
          </a:p>
        </p:txBody>
      </p:sp>
      <p:graphicFrame>
        <p:nvGraphicFramePr>
          <p:cNvPr id="5" name="Table 5">
            <a:extLst>
              <a:ext uri="{FF2B5EF4-FFF2-40B4-BE49-F238E27FC236}">
                <a16:creationId xmlns:a16="http://schemas.microsoft.com/office/drawing/2014/main" xmlns="" id="{539F9D3D-1A2B-48D5-90A5-A5B08D5381AB}"/>
              </a:ext>
            </a:extLst>
          </p:cNvPr>
          <p:cNvGraphicFramePr>
            <a:graphicFrameLocks noGrp="1"/>
          </p:cNvGraphicFramePr>
          <p:nvPr>
            <p:ph idx="1"/>
            <p:extLst>
              <p:ext uri="{D42A27DB-BD31-4B8C-83A1-F6EECF244321}">
                <p14:modId xmlns:p14="http://schemas.microsoft.com/office/powerpoint/2010/main" xmlns="" val="355369687"/>
              </p:ext>
            </p:extLst>
          </p:nvPr>
        </p:nvGraphicFramePr>
        <p:xfrm>
          <a:off x="114300" y="788926"/>
          <a:ext cx="8915400" cy="5765249"/>
        </p:xfrm>
        <a:graphic>
          <a:graphicData uri="http://schemas.openxmlformats.org/drawingml/2006/table">
            <a:tbl>
              <a:tblPr firstRow="1" bandRow="1">
                <a:tableStyleId>{16D9F66E-5EB9-4882-86FB-DCBF35E3C3E4}</a:tableStyleId>
              </a:tblPr>
              <a:tblGrid>
                <a:gridCol w="1337310">
                  <a:extLst>
                    <a:ext uri="{9D8B030D-6E8A-4147-A177-3AD203B41FA5}">
                      <a16:colId xmlns:a16="http://schemas.microsoft.com/office/drawing/2014/main" xmlns="" val="3056306843"/>
                    </a:ext>
                  </a:extLst>
                </a:gridCol>
                <a:gridCol w="1337310">
                  <a:extLst>
                    <a:ext uri="{9D8B030D-6E8A-4147-A177-3AD203B41FA5}">
                      <a16:colId xmlns:a16="http://schemas.microsoft.com/office/drawing/2014/main" xmlns="" val="3076774527"/>
                    </a:ext>
                  </a:extLst>
                </a:gridCol>
                <a:gridCol w="1485900">
                  <a:extLst>
                    <a:ext uri="{9D8B030D-6E8A-4147-A177-3AD203B41FA5}">
                      <a16:colId xmlns:a16="http://schemas.microsoft.com/office/drawing/2014/main" xmlns="" val="524871221"/>
                    </a:ext>
                  </a:extLst>
                </a:gridCol>
                <a:gridCol w="1560195">
                  <a:extLst>
                    <a:ext uri="{9D8B030D-6E8A-4147-A177-3AD203B41FA5}">
                      <a16:colId xmlns:a16="http://schemas.microsoft.com/office/drawing/2014/main" xmlns="" val="3681594095"/>
                    </a:ext>
                  </a:extLst>
                </a:gridCol>
                <a:gridCol w="1560195">
                  <a:extLst>
                    <a:ext uri="{9D8B030D-6E8A-4147-A177-3AD203B41FA5}">
                      <a16:colId xmlns:a16="http://schemas.microsoft.com/office/drawing/2014/main" xmlns="" val="1459149953"/>
                    </a:ext>
                  </a:extLst>
                </a:gridCol>
                <a:gridCol w="1634490">
                  <a:extLst>
                    <a:ext uri="{9D8B030D-6E8A-4147-A177-3AD203B41FA5}">
                      <a16:colId xmlns:a16="http://schemas.microsoft.com/office/drawing/2014/main" xmlns="" val="3299602151"/>
                    </a:ext>
                  </a:extLst>
                </a:gridCol>
              </a:tblGrid>
              <a:tr h="486605">
                <a:tc>
                  <a:txBody>
                    <a:bodyPr/>
                    <a:lstStyle/>
                    <a:p>
                      <a:pPr marL="6350" indent="-6350" algn="ctr">
                        <a:lnSpc>
                          <a:spcPct val="150000"/>
                        </a:lnSpc>
                        <a:spcAft>
                          <a:spcPts val="20"/>
                        </a:spcAft>
                      </a:pPr>
                      <a:r>
                        <a:rPr lang="en-ZA" sz="1200" b="1"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Output Indicator</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ctr"/>
                </a:tc>
                <a:tc>
                  <a:txBody>
                    <a:bodyPr/>
                    <a:lstStyle/>
                    <a:p>
                      <a:pPr marL="6350" indent="-6350" algn="ctr">
                        <a:lnSpc>
                          <a:spcPct val="150000"/>
                        </a:lnSpc>
                        <a:spcAft>
                          <a:spcPts val="20"/>
                        </a:spcAft>
                      </a:pPr>
                      <a:r>
                        <a:rPr lang="en-ZA" sz="1200" b="1"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Annual Target</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ctr"/>
                </a:tc>
                <a:tc>
                  <a:txBody>
                    <a:bodyPr/>
                    <a:lstStyle/>
                    <a:p>
                      <a:pPr marL="6350" indent="-6350" algn="ctr">
                        <a:lnSpc>
                          <a:spcPct val="150000"/>
                        </a:lnSpc>
                        <a:spcAft>
                          <a:spcPts val="20"/>
                        </a:spcAft>
                      </a:pPr>
                      <a:r>
                        <a:rPr lang="en-ZA" sz="1200" b="1"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Quarter 1</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ctr"/>
                </a:tc>
                <a:tc>
                  <a:txBody>
                    <a:bodyPr/>
                    <a:lstStyle/>
                    <a:p>
                      <a:pPr marL="6350" indent="-6350" algn="ctr">
                        <a:lnSpc>
                          <a:spcPct val="150000"/>
                        </a:lnSpc>
                        <a:spcAft>
                          <a:spcPts val="20"/>
                        </a:spcAft>
                      </a:pPr>
                      <a:r>
                        <a:rPr lang="en-ZA" sz="1200" b="1"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Quarter 2</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ctr"/>
                </a:tc>
                <a:tc>
                  <a:txBody>
                    <a:bodyPr/>
                    <a:lstStyle/>
                    <a:p>
                      <a:pPr marL="6350" indent="-6350" algn="ctr">
                        <a:lnSpc>
                          <a:spcPct val="150000"/>
                        </a:lnSpc>
                        <a:spcAft>
                          <a:spcPts val="20"/>
                        </a:spcAft>
                      </a:pPr>
                      <a:r>
                        <a:rPr lang="en-ZA" sz="1200" b="1"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Quarter 3</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ctr"/>
                </a:tc>
                <a:tc>
                  <a:txBody>
                    <a:bodyPr/>
                    <a:lstStyle/>
                    <a:p>
                      <a:pPr marL="6350" indent="-6350" algn="ctr">
                        <a:lnSpc>
                          <a:spcPct val="150000"/>
                        </a:lnSpc>
                        <a:spcAft>
                          <a:spcPts val="20"/>
                        </a:spcAft>
                      </a:pPr>
                      <a:r>
                        <a:rPr lang="en-ZA" sz="1200" b="1"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Quarter 4</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ctr"/>
                </a:tc>
                <a:extLst>
                  <a:ext uri="{0D108BD9-81ED-4DB2-BD59-A6C34878D82A}">
                    <a16:rowId xmlns:a16="http://schemas.microsoft.com/office/drawing/2014/main" xmlns="" val="214466974"/>
                  </a:ext>
                </a:extLst>
              </a:tr>
              <a:tr h="275395">
                <a:tc gridSpan="6">
                  <a:txBody>
                    <a:bodyPr/>
                    <a:lstStyle/>
                    <a:p>
                      <a:pPr marL="6350" indent="-6350" algn="l">
                        <a:lnSpc>
                          <a:spcPct val="150000"/>
                        </a:lnSpc>
                        <a:spcAft>
                          <a:spcPts val="20"/>
                        </a:spcAft>
                      </a:pPr>
                      <a:r>
                        <a:rPr lang="en-ZA" sz="1200" b="1" dirty="0">
                          <a:effectLst/>
                          <a:latin typeface="Arial" panose="020B0604020202020204" pitchFamily="34" charset="0"/>
                          <a:ea typeface="Century Gothic" panose="020B0502020202020204" pitchFamily="34" charset="0"/>
                        </a:rPr>
                        <a:t>Effectiveness and efficiency of the ICT</a:t>
                      </a:r>
                      <a:endParaRPr lang="en-ZA" sz="1200" dirty="0">
                        <a:solidFill>
                          <a:srgbClr val="000000"/>
                        </a:solidFill>
                        <a:effectLst/>
                        <a:latin typeface="Arial" panose="020B0604020202020204" pitchFamily="34" charset="0"/>
                      </a:endParaRPr>
                    </a:p>
                  </a:txBody>
                  <a:tcPr marL="68580" marR="68580" marT="0" marB="0"/>
                </a:tc>
                <a:tc hMerge="1">
                  <a:txBody>
                    <a:bodyPr/>
                    <a:lstStyle/>
                    <a:p>
                      <a:endParaRPr lang="en-ZA"/>
                    </a:p>
                  </a:txBody>
                  <a:tcPr/>
                </a:tc>
                <a:tc hMerge="1">
                  <a:txBody>
                    <a:bodyPr/>
                    <a:lstStyle/>
                    <a:p>
                      <a:pPr marL="342900" lvl="0" indent="-342900" algn="l">
                        <a:lnSpc>
                          <a:spcPct val="150000"/>
                        </a:lnSpc>
                        <a:buFont typeface="+mj-lt"/>
                        <a:buAutoNum type="arabicPeriod"/>
                      </a:pPr>
                      <a:r>
                        <a:rPr lang="en-ZA" sz="1200">
                          <a:solidFill>
                            <a:srgbClr val="000000"/>
                          </a:solidFill>
                          <a:effectLst/>
                          <a:latin typeface="Arial" panose="020B0604020202020204" pitchFamily="34" charset="0"/>
                          <a:ea typeface="Century Gothic" panose="020B0502020202020204" pitchFamily="34" charset="0"/>
                          <a:cs typeface="Arial" panose="020B0604020202020204" pitchFamily="34" charset="0"/>
                        </a:rPr>
                        <a:t>Monitor and evaluate implementation of action plans </a:t>
                      </a:r>
                      <a:endPar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p>
                      <a:pPr marL="342900" lvl="0" indent="-342900" algn="l">
                        <a:lnSpc>
                          <a:spcPct val="150000"/>
                        </a:lnSpc>
                        <a:buFont typeface="+mj-lt"/>
                        <a:buAutoNum type="arabicPeriod"/>
                      </a:pPr>
                      <a:r>
                        <a:rPr lang="en-ZA" sz="1200">
                          <a:solidFill>
                            <a:srgbClr val="000000"/>
                          </a:solidFill>
                          <a:effectLst/>
                          <a:latin typeface="Arial" panose="020B0604020202020204" pitchFamily="34" charset="0"/>
                          <a:ea typeface="Century Gothic" panose="020B0502020202020204" pitchFamily="34" charset="0"/>
                          <a:cs typeface="Arial" panose="020B0604020202020204" pitchFamily="34" charset="0"/>
                        </a:rPr>
                        <a:t>Prepare and review accurate management accounts </a:t>
                      </a:r>
                      <a:endPar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hMerge="1">
                  <a:txBody>
                    <a:bodyPr/>
                    <a:lstStyle/>
                    <a:p>
                      <a:pPr marL="342900" lvl="0" indent="-342900" algn="l">
                        <a:lnSpc>
                          <a:spcPct val="150000"/>
                        </a:lnSpc>
                        <a:buFont typeface="+mj-lt"/>
                        <a:buAutoNum type="arabicPeriod"/>
                      </a:pPr>
                      <a:r>
                        <a:rPr lang="en-ZA" sz="1200">
                          <a:solidFill>
                            <a:srgbClr val="000000"/>
                          </a:solidFill>
                          <a:effectLst/>
                          <a:latin typeface="Arial" panose="020B0604020202020204" pitchFamily="34" charset="0"/>
                          <a:ea typeface="Century Gothic" panose="020B0502020202020204" pitchFamily="34" charset="0"/>
                          <a:cs typeface="Arial" panose="020B0604020202020204" pitchFamily="34" charset="0"/>
                        </a:rPr>
                        <a:t>Monitor and evaluate implementation of action plans </a:t>
                      </a:r>
                      <a:endPar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p>
                      <a:pPr marL="342900" lvl="0" indent="-342900" algn="l">
                        <a:lnSpc>
                          <a:spcPct val="150000"/>
                        </a:lnSpc>
                        <a:buFont typeface="+mj-lt"/>
                        <a:buAutoNum type="arabicPeriod"/>
                      </a:pPr>
                      <a:r>
                        <a:rPr lang="en-ZA" sz="1200">
                          <a:solidFill>
                            <a:srgbClr val="000000"/>
                          </a:solidFill>
                          <a:effectLst/>
                          <a:latin typeface="Arial" panose="020B0604020202020204" pitchFamily="34" charset="0"/>
                          <a:ea typeface="Century Gothic" panose="020B0502020202020204" pitchFamily="34" charset="0"/>
                          <a:cs typeface="Arial" panose="020B0604020202020204" pitchFamily="34" charset="0"/>
                        </a:rPr>
                        <a:t>Prepare and review accurate management accounts </a:t>
                      </a:r>
                      <a:endPar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hMerge="1">
                  <a:txBody>
                    <a:bodyPr/>
                    <a:lstStyle/>
                    <a:p>
                      <a:pPr marL="342900" lvl="0" indent="-342900" algn="l">
                        <a:lnSpc>
                          <a:spcPct val="150000"/>
                        </a:lnSpc>
                        <a:buFont typeface="+mj-lt"/>
                        <a:buAutoNum type="arabicPeriod"/>
                      </a:pPr>
                      <a:r>
                        <a:rPr lang="en-ZA" sz="1200">
                          <a:solidFill>
                            <a:srgbClr val="000000"/>
                          </a:solidFill>
                          <a:effectLst/>
                          <a:latin typeface="Arial" panose="020B0604020202020204" pitchFamily="34" charset="0"/>
                          <a:ea typeface="Century Gothic" panose="020B0502020202020204" pitchFamily="34" charset="0"/>
                          <a:cs typeface="Arial" panose="020B0604020202020204" pitchFamily="34" charset="0"/>
                        </a:rPr>
                        <a:t>Monitor and evaluate implementation of action plans </a:t>
                      </a:r>
                      <a:endPar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p>
                      <a:pPr marL="342900" lvl="0" indent="-342900" algn="l">
                        <a:lnSpc>
                          <a:spcPct val="150000"/>
                        </a:lnSpc>
                        <a:buFont typeface="+mj-lt"/>
                        <a:buAutoNum type="arabicPeriod"/>
                      </a:pPr>
                      <a:r>
                        <a:rPr lang="en-ZA" sz="1200">
                          <a:solidFill>
                            <a:srgbClr val="000000"/>
                          </a:solidFill>
                          <a:effectLst/>
                          <a:latin typeface="Arial" panose="020B0604020202020204" pitchFamily="34" charset="0"/>
                          <a:ea typeface="Century Gothic" panose="020B0502020202020204" pitchFamily="34" charset="0"/>
                          <a:cs typeface="Arial" panose="020B0604020202020204" pitchFamily="34" charset="0"/>
                        </a:rPr>
                        <a:t>Prepare and review accurate management accounts </a:t>
                      </a:r>
                      <a:endPar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hMerge="1">
                  <a:txBody>
                    <a:bodyPr/>
                    <a:lstStyle/>
                    <a:p>
                      <a:pPr marL="342900" lvl="0" indent="-342900" algn="l">
                        <a:lnSpc>
                          <a:spcPct val="150000"/>
                        </a:lnSpc>
                        <a:buFont typeface="+mj-lt"/>
                        <a:buAutoNum type="arabicPeriod"/>
                      </a:pPr>
                      <a:r>
                        <a:rPr lang="en-ZA" sz="1200"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Monitor and evaluate implementation of action plans</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p>
                      <a:pPr marL="342900" lvl="0" indent="-342900" algn="l">
                        <a:lnSpc>
                          <a:spcPct val="150000"/>
                        </a:lnSpc>
                        <a:spcAft>
                          <a:spcPts val="20"/>
                        </a:spcAft>
                        <a:buFont typeface="+mj-lt"/>
                        <a:buAutoNum type="arabicPeriod"/>
                      </a:pPr>
                      <a:r>
                        <a:rPr lang="en-ZA" sz="1200"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Prepare and review accurate management accounts </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extLst>
                  <a:ext uri="{0D108BD9-81ED-4DB2-BD59-A6C34878D82A}">
                    <a16:rowId xmlns:a16="http://schemas.microsoft.com/office/drawing/2014/main" xmlns="" val="276901961"/>
                  </a:ext>
                </a:extLst>
              </a:tr>
              <a:tr h="1162769">
                <a:tc>
                  <a:txBody>
                    <a:bodyPr/>
                    <a:lstStyle/>
                    <a:p>
                      <a:pPr marL="6350" indent="-6350" algn="l">
                        <a:lnSpc>
                          <a:spcPct val="150000"/>
                        </a:lnSpc>
                        <a:spcAft>
                          <a:spcPts val="20"/>
                        </a:spcAft>
                      </a:pPr>
                      <a:r>
                        <a:rPr lang="en-ZA" sz="1200"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Percentage of the external calls logged and resolved within a number of working days</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6350" indent="-6350" algn="l">
                        <a:lnSpc>
                          <a:spcPct val="150000"/>
                        </a:lnSpc>
                        <a:spcAft>
                          <a:spcPts val="20"/>
                        </a:spcAft>
                      </a:pPr>
                      <a:r>
                        <a:rPr lang="en-ZA" sz="1200"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95% of all calls logged resolved within 7 working days</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6350" indent="-6350" algn="l">
                        <a:lnSpc>
                          <a:spcPct val="150000"/>
                        </a:lnSpc>
                        <a:spcAft>
                          <a:spcPts val="20"/>
                        </a:spcAft>
                      </a:pPr>
                      <a:r>
                        <a:rPr lang="en-ZA" sz="1200"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95% of all calls logged resolved within 7 working days </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6350" indent="-6350" algn="l">
                        <a:lnSpc>
                          <a:spcPct val="150000"/>
                        </a:lnSpc>
                        <a:spcAft>
                          <a:spcPts val="20"/>
                        </a:spcAft>
                      </a:pPr>
                      <a:r>
                        <a:rPr lang="en-ZA" sz="1200">
                          <a:solidFill>
                            <a:srgbClr val="000000"/>
                          </a:solidFill>
                          <a:effectLst/>
                          <a:latin typeface="Arial" panose="020B0604020202020204" pitchFamily="34" charset="0"/>
                          <a:ea typeface="Century Gothic" panose="020B0502020202020204" pitchFamily="34" charset="0"/>
                          <a:cs typeface="Arial" panose="020B0604020202020204" pitchFamily="34" charset="0"/>
                        </a:rPr>
                        <a:t>95% of all calls logged resolved within 7 working days </a:t>
                      </a:r>
                      <a:endPar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6350" indent="-6350" algn="l">
                        <a:lnSpc>
                          <a:spcPct val="150000"/>
                        </a:lnSpc>
                        <a:spcAft>
                          <a:spcPts val="20"/>
                        </a:spcAft>
                      </a:pPr>
                      <a:r>
                        <a:rPr lang="en-ZA" sz="1200">
                          <a:solidFill>
                            <a:srgbClr val="000000"/>
                          </a:solidFill>
                          <a:effectLst/>
                          <a:latin typeface="Arial" panose="020B0604020202020204" pitchFamily="34" charset="0"/>
                          <a:ea typeface="Century Gothic" panose="020B0502020202020204" pitchFamily="34" charset="0"/>
                          <a:cs typeface="Arial" panose="020B0604020202020204" pitchFamily="34" charset="0"/>
                        </a:rPr>
                        <a:t>95% of all calls logged resolved within 7 working days </a:t>
                      </a:r>
                      <a:endPar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6350" indent="-6350" algn="l">
                        <a:lnSpc>
                          <a:spcPct val="150000"/>
                        </a:lnSpc>
                        <a:spcAft>
                          <a:spcPts val="20"/>
                        </a:spcAft>
                      </a:pPr>
                      <a:r>
                        <a:rPr lang="en-ZA" sz="1200">
                          <a:solidFill>
                            <a:srgbClr val="000000"/>
                          </a:solidFill>
                          <a:effectLst/>
                          <a:latin typeface="Arial" panose="020B0604020202020204" pitchFamily="34" charset="0"/>
                          <a:ea typeface="Century Gothic" panose="020B0502020202020204" pitchFamily="34" charset="0"/>
                          <a:cs typeface="Arial" panose="020B0604020202020204" pitchFamily="34" charset="0"/>
                        </a:rPr>
                        <a:t>95% of all calls logged resolved within 7 working days </a:t>
                      </a:r>
                      <a:endPar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extLst>
                  <a:ext uri="{0D108BD9-81ED-4DB2-BD59-A6C34878D82A}">
                    <a16:rowId xmlns:a16="http://schemas.microsoft.com/office/drawing/2014/main" xmlns="" val="636818440"/>
                  </a:ext>
                </a:extLst>
              </a:tr>
              <a:tr h="1162769">
                <a:tc>
                  <a:txBody>
                    <a:bodyPr/>
                    <a:lstStyle/>
                    <a:p>
                      <a:pPr marL="6350" indent="-6350" algn="l">
                        <a:lnSpc>
                          <a:spcPct val="150000"/>
                        </a:lnSpc>
                        <a:spcAft>
                          <a:spcPts val="20"/>
                        </a:spcAft>
                      </a:pPr>
                      <a:r>
                        <a:rPr lang="en-ZA" sz="1200"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Percentage of enrolment equipment maintained</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6350" indent="-6350" algn="l">
                        <a:lnSpc>
                          <a:spcPct val="150000"/>
                        </a:lnSpc>
                        <a:spcAft>
                          <a:spcPts val="20"/>
                        </a:spcAft>
                      </a:pPr>
                      <a:r>
                        <a:rPr lang="en-ZA" sz="1200">
                          <a:solidFill>
                            <a:srgbClr val="000000"/>
                          </a:solidFill>
                          <a:effectLst/>
                          <a:latin typeface="Arial" panose="020B0604020202020204" pitchFamily="34" charset="0"/>
                          <a:ea typeface="Century Gothic" panose="020B0502020202020204" pitchFamily="34" charset="0"/>
                          <a:cs typeface="Arial" panose="020B0604020202020204" pitchFamily="34" charset="0"/>
                        </a:rPr>
                        <a:t> 95% of enrolment equipment maintained</a:t>
                      </a:r>
                      <a:endPar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6350" indent="-6350" algn="l">
                        <a:lnSpc>
                          <a:spcPct val="150000"/>
                        </a:lnSpc>
                        <a:spcAft>
                          <a:spcPts val="20"/>
                        </a:spcAft>
                      </a:pPr>
                      <a:r>
                        <a:rPr lang="en-ZA" sz="1200">
                          <a:solidFill>
                            <a:srgbClr val="000000"/>
                          </a:solidFill>
                          <a:effectLst/>
                          <a:latin typeface="Arial" panose="020B0604020202020204" pitchFamily="34" charset="0"/>
                          <a:ea typeface="Century Gothic" panose="020B0502020202020204" pitchFamily="34" charset="0"/>
                          <a:cs typeface="Arial" panose="020B0604020202020204" pitchFamily="34" charset="0"/>
                        </a:rPr>
                        <a:t>95% of enrolment equipment maintained </a:t>
                      </a:r>
                      <a:endPar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6350" indent="-6350" algn="l">
                        <a:lnSpc>
                          <a:spcPct val="150000"/>
                        </a:lnSpc>
                        <a:spcAft>
                          <a:spcPts val="20"/>
                        </a:spcAft>
                      </a:pPr>
                      <a:r>
                        <a:rPr lang="en-ZA" sz="1200"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95% of enrolment equipment maintained </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6350" indent="-6350" algn="l">
                        <a:lnSpc>
                          <a:spcPct val="150000"/>
                        </a:lnSpc>
                        <a:spcAft>
                          <a:spcPts val="20"/>
                        </a:spcAft>
                      </a:pPr>
                      <a:r>
                        <a:rPr lang="en-ZA" sz="1200">
                          <a:solidFill>
                            <a:srgbClr val="000000"/>
                          </a:solidFill>
                          <a:effectLst/>
                          <a:latin typeface="Arial" panose="020B0604020202020204" pitchFamily="34" charset="0"/>
                          <a:ea typeface="Century Gothic" panose="020B0502020202020204" pitchFamily="34" charset="0"/>
                          <a:cs typeface="Arial" panose="020B0604020202020204" pitchFamily="34" charset="0"/>
                        </a:rPr>
                        <a:t>95% of enrolment equipment maintained </a:t>
                      </a:r>
                      <a:endPar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6350" indent="-6350" algn="l">
                        <a:lnSpc>
                          <a:spcPct val="150000"/>
                        </a:lnSpc>
                        <a:spcAft>
                          <a:spcPts val="20"/>
                        </a:spcAft>
                      </a:pPr>
                      <a:r>
                        <a:rPr lang="en-ZA" sz="1200">
                          <a:solidFill>
                            <a:srgbClr val="000000"/>
                          </a:solidFill>
                          <a:effectLst/>
                          <a:latin typeface="Arial" panose="020B0604020202020204" pitchFamily="34" charset="0"/>
                          <a:ea typeface="Century Gothic" panose="020B0502020202020204" pitchFamily="34" charset="0"/>
                          <a:cs typeface="Arial" panose="020B0604020202020204" pitchFamily="34" charset="0"/>
                        </a:rPr>
                        <a:t>95% of enrolment equipment maintained </a:t>
                      </a:r>
                      <a:endPar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extLst>
                  <a:ext uri="{0D108BD9-81ED-4DB2-BD59-A6C34878D82A}">
                    <a16:rowId xmlns:a16="http://schemas.microsoft.com/office/drawing/2014/main" xmlns="" val="1330788621"/>
                  </a:ext>
                </a:extLst>
              </a:tr>
              <a:tr h="1162769">
                <a:tc>
                  <a:txBody>
                    <a:bodyPr/>
                    <a:lstStyle/>
                    <a:p>
                      <a:pPr marL="6350" indent="-6350" algn="l">
                        <a:lnSpc>
                          <a:spcPct val="150000"/>
                        </a:lnSpc>
                        <a:spcAft>
                          <a:spcPts val="20"/>
                        </a:spcAft>
                      </a:pPr>
                      <a:r>
                        <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rPr>
                        <a:t>Percentage servers uptime availability of ICT systems</a:t>
                      </a:r>
                    </a:p>
                  </a:txBody>
                  <a:tcPr marL="68580" marR="68580" marT="0" marB="0"/>
                </a:tc>
                <a:tc>
                  <a:txBody>
                    <a:bodyPr/>
                    <a:lstStyle/>
                    <a:p>
                      <a:pPr marL="6350" indent="-6350" algn="l">
                        <a:lnSpc>
                          <a:spcPct val="150000"/>
                        </a:lnSpc>
                        <a:spcAft>
                          <a:spcPts val="20"/>
                        </a:spcAft>
                      </a:pPr>
                      <a:r>
                        <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rPr>
                        <a:t>95% of servers uptime availability [measuring uptime of the server hosting business systems]</a:t>
                      </a:r>
                    </a:p>
                  </a:txBody>
                  <a:tcPr marL="68580" marR="68580" marT="0" marB="0"/>
                </a:tc>
                <a:tc>
                  <a:txBody>
                    <a:bodyPr/>
                    <a:lstStyle/>
                    <a:p>
                      <a:pPr marL="6350" indent="-6350" algn="l">
                        <a:lnSpc>
                          <a:spcPct val="150000"/>
                        </a:lnSpc>
                        <a:spcAft>
                          <a:spcPts val="20"/>
                        </a:spcAft>
                      </a:pPr>
                      <a:r>
                        <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rPr>
                        <a:t>95% of servers uptime availability [measuring uptime of the server hosting business systems]</a:t>
                      </a:r>
                    </a:p>
                  </a:txBody>
                  <a:tcPr marL="68580" marR="68580" marT="0" marB="0"/>
                </a:tc>
                <a:tc>
                  <a:txBody>
                    <a:bodyPr/>
                    <a:lstStyle/>
                    <a:p>
                      <a:pPr marL="6350" indent="-6350" algn="l">
                        <a:lnSpc>
                          <a:spcPct val="150000"/>
                        </a:lnSpc>
                        <a:spcAft>
                          <a:spcPts val="20"/>
                        </a:spcAft>
                      </a:pPr>
                      <a:r>
                        <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rPr>
                        <a:t>95% of servers uptime availability [measuring uptime of the server hosting business systems]</a:t>
                      </a:r>
                    </a:p>
                  </a:txBody>
                  <a:tcPr marL="68580" marR="68580" marT="0" marB="0"/>
                </a:tc>
                <a:tc>
                  <a:txBody>
                    <a:bodyPr/>
                    <a:lstStyle/>
                    <a:p>
                      <a:pPr marL="6350" indent="-6350" algn="l">
                        <a:lnSpc>
                          <a:spcPct val="150000"/>
                        </a:lnSpc>
                        <a:spcAft>
                          <a:spcPts val="20"/>
                        </a:spcAft>
                      </a:pPr>
                      <a:r>
                        <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rPr>
                        <a:t>95% of servers uptime availability [measuring uptime of the server hosting business systems]</a:t>
                      </a:r>
                    </a:p>
                  </a:txBody>
                  <a:tcPr marL="68580" marR="68580" marT="0" marB="0"/>
                </a:tc>
                <a:tc>
                  <a:txBody>
                    <a:bodyPr/>
                    <a:lstStyle/>
                    <a:p>
                      <a:pPr marL="6350" indent="-6350" algn="l">
                        <a:lnSpc>
                          <a:spcPct val="150000"/>
                        </a:lnSpc>
                        <a:spcAft>
                          <a:spcPts val="20"/>
                        </a:spcAft>
                      </a:pPr>
                      <a:r>
                        <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rPr>
                        <a:t>95% of servers uptime availability [measuring uptime of the server hosting business systems]</a:t>
                      </a:r>
                    </a:p>
                  </a:txBody>
                  <a:tcPr marL="68580" marR="68580" marT="0" marB="0"/>
                </a:tc>
                <a:extLst>
                  <a:ext uri="{0D108BD9-81ED-4DB2-BD59-A6C34878D82A}">
                    <a16:rowId xmlns:a16="http://schemas.microsoft.com/office/drawing/2014/main" xmlns="" val="3730075627"/>
                  </a:ext>
                </a:extLst>
              </a:tr>
            </a:tbl>
          </a:graphicData>
        </a:graphic>
      </p:graphicFrame>
      <p:sp>
        <p:nvSpPr>
          <p:cNvPr id="4" name="Slide Number Placeholder 3">
            <a:extLst>
              <a:ext uri="{FF2B5EF4-FFF2-40B4-BE49-F238E27FC236}">
                <a16:creationId xmlns:a16="http://schemas.microsoft.com/office/drawing/2014/main" xmlns="" id="{CB865C9C-51D1-42C1-B727-689C98582942}"/>
              </a:ext>
            </a:extLst>
          </p:cNvPr>
          <p:cNvSpPr>
            <a:spLocks noGrp="1"/>
          </p:cNvSpPr>
          <p:nvPr>
            <p:ph type="sldNum" sz="quarter" idx="12"/>
          </p:nvPr>
        </p:nvSpPr>
        <p:spPr/>
        <p:txBody>
          <a:bodyPr/>
          <a:lstStyle/>
          <a:p>
            <a:pPr>
              <a:defRPr/>
            </a:pPr>
            <a:fld id="{E41CC7C3-C5F4-4A64-A561-2FBF0EB3B565}" type="slidenum">
              <a:rPr lang="en-GB" altLang="en-US" smtClean="0">
                <a:solidFill>
                  <a:srgbClr val="000000"/>
                </a:solidFill>
              </a:rPr>
              <a:pPr>
                <a:defRPr/>
              </a:pPr>
              <a:t>36</a:t>
            </a:fld>
            <a:endParaRPr lang="en-GB" altLang="en-US">
              <a:solidFill>
                <a:srgbClr val="000000"/>
              </a:solidFill>
            </a:endParaRPr>
          </a:p>
        </p:txBody>
      </p:sp>
      <p:pic>
        <p:nvPicPr>
          <p:cNvPr id="6" name="Picture 2">
            <a:extLst>
              <a:ext uri="{FF2B5EF4-FFF2-40B4-BE49-F238E27FC236}">
                <a16:creationId xmlns:a16="http://schemas.microsoft.com/office/drawing/2014/main" xmlns="" id="{5022AB38-A108-475B-81B4-CD668A210E0C}"/>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986587" y="-20782"/>
            <a:ext cx="2157413" cy="7747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555661162"/>
      </p:ext>
    </p:extLst>
  </p:cSld>
  <p:clrMapOvr>
    <a:masterClrMapping/>
  </p:clrMapOvr>
  <p:transition spd="med">
    <p:wipe dir="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687A139-609D-4281-BC2A-E096B08550F9}"/>
              </a:ext>
            </a:extLst>
          </p:cNvPr>
          <p:cNvSpPr>
            <a:spLocks noGrp="1"/>
          </p:cNvSpPr>
          <p:nvPr>
            <p:ph type="title"/>
          </p:nvPr>
        </p:nvSpPr>
        <p:spPr>
          <a:xfrm>
            <a:off x="0" y="152399"/>
            <a:ext cx="8458200" cy="1066801"/>
          </a:xfrm>
        </p:spPr>
        <p:txBody>
          <a:bodyPr/>
          <a:lstStyle/>
          <a:p>
            <a:r>
              <a:rPr lang="en-ZA" sz="1800" b="1" dirty="0">
                <a:solidFill>
                  <a:schemeClr val="tx1"/>
                </a:solidFill>
                <a:effectLst/>
                <a:latin typeface="Arial" panose="020B0604020202020204" pitchFamily="34" charset="0"/>
                <a:ea typeface="Century Gothic" panose="020B0502020202020204" pitchFamily="34" charset="0"/>
                <a:cs typeface="Century Gothic" panose="020B0502020202020204" pitchFamily="34" charset="0"/>
              </a:rPr>
              <a:t>Indicators, Annual and Quarterly Targets </a:t>
            </a:r>
            <a:r>
              <a:rPr lang="en-ZA" sz="1800" b="1" i="1" dirty="0" err="1">
                <a:solidFill>
                  <a:schemeClr val="tx1"/>
                </a:solidFill>
                <a:effectLst/>
                <a:latin typeface="Arial" panose="020B0604020202020204" pitchFamily="34" charset="0"/>
                <a:ea typeface="Century Gothic" panose="020B0502020202020204" pitchFamily="34" charset="0"/>
                <a:cs typeface="Century Gothic" panose="020B0502020202020204" pitchFamily="34" charset="0"/>
              </a:rPr>
              <a:t>Cont</a:t>
            </a:r>
            <a:r>
              <a:rPr lang="en-ZA" sz="1800" b="1" dirty="0">
                <a:solidFill>
                  <a:schemeClr val="tx1"/>
                </a:solidFill>
                <a:effectLst/>
                <a:latin typeface="Arial" panose="020B0604020202020204" pitchFamily="34" charset="0"/>
                <a:ea typeface="Century Gothic" panose="020B0502020202020204" pitchFamily="34" charset="0"/>
                <a:cs typeface="Century Gothic" panose="020B0502020202020204" pitchFamily="34" charset="0"/>
              </a:rPr>
              <a:t> </a:t>
            </a:r>
            <a:r>
              <a:rPr lang="en-ZA" sz="1800" b="1" dirty="0">
                <a:solidFill>
                  <a:srgbClr val="984806"/>
                </a:solidFill>
                <a:effectLst/>
                <a:latin typeface="Arial" panose="020B0604020202020204" pitchFamily="34" charset="0"/>
                <a:ea typeface="Century Gothic" panose="020B0502020202020204" pitchFamily="34" charset="0"/>
                <a:cs typeface="Century Gothic" panose="020B0502020202020204" pitchFamily="34" charset="0"/>
              </a:rPr>
              <a:t/>
            </a:r>
            <a:br>
              <a:rPr lang="en-ZA" sz="1800" b="1" dirty="0">
                <a:solidFill>
                  <a:srgbClr val="984806"/>
                </a:solidFill>
                <a:effectLst/>
                <a:latin typeface="Arial" panose="020B0604020202020204" pitchFamily="34" charset="0"/>
                <a:ea typeface="Century Gothic" panose="020B0502020202020204" pitchFamily="34" charset="0"/>
                <a:cs typeface="Century Gothic" panose="020B0502020202020204" pitchFamily="34" charset="0"/>
              </a:rPr>
            </a:br>
            <a:endParaRPr lang="en-ZA" dirty="0"/>
          </a:p>
        </p:txBody>
      </p:sp>
      <p:graphicFrame>
        <p:nvGraphicFramePr>
          <p:cNvPr id="5" name="Table 5">
            <a:extLst>
              <a:ext uri="{FF2B5EF4-FFF2-40B4-BE49-F238E27FC236}">
                <a16:creationId xmlns:a16="http://schemas.microsoft.com/office/drawing/2014/main" xmlns="" id="{539F9D3D-1A2B-48D5-90A5-A5B08D5381AB}"/>
              </a:ext>
            </a:extLst>
          </p:cNvPr>
          <p:cNvGraphicFramePr>
            <a:graphicFrameLocks noGrp="1"/>
          </p:cNvGraphicFramePr>
          <p:nvPr>
            <p:ph idx="1"/>
            <p:extLst>
              <p:ext uri="{D42A27DB-BD31-4B8C-83A1-F6EECF244321}">
                <p14:modId xmlns:p14="http://schemas.microsoft.com/office/powerpoint/2010/main" xmlns="" val="518689042"/>
              </p:ext>
            </p:extLst>
          </p:nvPr>
        </p:nvGraphicFramePr>
        <p:xfrm>
          <a:off x="76200" y="934257"/>
          <a:ext cx="8991600" cy="1924769"/>
        </p:xfrm>
        <a:graphic>
          <a:graphicData uri="http://schemas.openxmlformats.org/drawingml/2006/table">
            <a:tbl>
              <a:tblPr firstRow="1" bandRow="1">
                <a:tableStyleId>{16D9F66E-5EB9-4882-86FB-DCBF35E3C3E4}</a:tableStyleId>
              </a:tblPr>
              <a:tblGrid>
                <a:gridCol w="1348740">
                  <a:extLst>
                    <a:ext uri="{9D8B030D-6E8A-4147-A177-3AD203B41FA5}">
                      <a16:colId xmlns:a16="http://schemas.microsoft.com/office/drawing/2014/main" xmlns="" val="3056306843"/>
                    </a:ext>
                  </a:extLst>
                </a:gridCol>
                <a:gridCol w="1348740">
                  <a:extLst>
                    <a:ext uri="{9D8B030D-6E8A-4147-A177-3AD203B41FA5}">
                      <a16:colId xmlns:a16="http://schemas.microsoft.com/office/drawing/2014/main" xmlns="" val="3076774527"/>
                    </a:ext>
                  </a:extLst>
                </a:gridCol>
                <a:gridCol w="1498600">
                  <a:extLst>
                    <a:ext uri="{9D8B030D-6E8A-4147-A177-3AD203B41FA5}">
                      <a16:colId xmlns:a16="http://schemas.microsoft.com/office/drawing/2014/main" xmlns="" val="524871221"/>
                    </a:ext>
                  </a:extLst>
                </a:gridCol>
                <a:gridCol w="1573530">
                  <a:extLst>
                    <a:ext uri="{9D8B030D-6E8A-4147-A177-3AD203B41FA5}">
                      <a16:colId xmlns:a16="http://schemas.microsoft.com/office/drawing/2014/main" xmlns="" val="3681594095"/>
                    </a:ext>
                  </a:extLst>
                </a:gridCol>
                <a:gridCol w="1573530">
                  <a:extLst>
                    <a:ext uri="{9D8B030D-6E8A-4147-A177-3AD203B41FA5}">
                      <a16:colId xmlns:a16="http://schemas.microsoft.com/office/drawing/2014/main" xmlns="" val="1459149953"/>
                    </a:ext>
                  </a:extLst>
                </a:gridCol>
                <a:gridCol w="1648460">
                  <a:extLst>
                    <a:ext uri="{9D8B030D-6E8A-4147-A177-3AD203B41FA5}">
                      <a16:colId xmlns:a16="http://schemas.microsoft.com/office/drawing/2014/main" xmlns="" val="3299602151"/>
                    </a:ext>
                  </a:extLst>
                </a:gridCol>
              </a:tblGrid>
              <a:tr h="486605">
                <a:tc>
                  <a:txBody>
                    <a:bodyPr/>
                    <a:lstStyle/>
                    <a:p>
                      <a:pPr marL="6350" indent="-6350" algn="ctr">
                        <a:lnSpc>
                          <a:spcPct val="150000"/>
                        </a:lnSpc>
                        <a:spcAft>
                          <a:spcPts val="20"/>
                        </a:spcAft>
                      </a:pPr>
                      <a:r>
                        <a:rPr lang="en-ZA" sz="1200" b="1"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Output Indicator</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ctr"/>
                </a:tc>
                <a:tc>
                  <a:txBody>
                    <a:bodyPr/>
                    <a:lstStyle/>
                    <a:p>
                      <a:pPr marL="6350" indent="-6350" algn="ctr">
                        <a:lnSpc>
                          <a:spcPct val="150000"/>
                        </a:lnSpc>
                        <a:spcAft>
                          <a:spcPts val="20"/>
                        </a:spcAft>
                      </a:pPr>
                      <a:r>
                        <a:rPr lang="en-ZA" sz="1200" b="1"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Annual Target</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ctr"/>
                </a:tc>
                <a:tc>
                  <a:txBody>
                    <a:bodyPr/>
                    <a:lstStyle/>
                    <a:p>
                      <a:pPr marL="6350" indent="-6350" algn="ctr">
                        <a:lnSpc>
                          <a:spcPct val="150000"/>
                        </a:lnSpc>
                        <a:spcAft>
                          <a:spcPts val="20"/>
                        </a:spcAft>
                      </a:pPr>
                      <a:r>
                        <a:rPr lang="en-ZA" sz="1200" b="1"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Quarter 1</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ctr"/>
                </a:tc>
                <a:tc>
                  <a:txBody>
                    <a:bodyPr/>
                    <a:lstStyle/>
                    <a:p>
                      <a:pPr marL="6350" indent="-6350" algn="ctr">
                        <a:lnSpc>
                          <a:spcPct val="150000"/>
                        </a:lnSpc>
                        <a:spcAft>
                          <a:spcPts val="20"/>
                        </a:spcAft>
                      </a:pPr>
                      <a:r>
                        <a:rPr lang="en-ZA" sz="1200" b="1"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Quarter 2</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ctr"/>
                </a:tc>
                <a:tc>
                  <a:txBody>
                    <a:bodyPr/>
                    <a:lstStyle/>
                    <a:p>
                      <a:pPr marL="6350" indent="-6350" algn="ctr">
                        <a:lnSpc>
                          <a:spcPct val="150000"/>
                        </a:lnSpc>
                        <a:spcAft>
                          <a:spcPts val="20"/>
                        </a:spcAft>
                      </a:pPr>
                      <a:r>
                        <a:rPr lang="en-ZA" sz="1200" b="1"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Quarter 3</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ctr"/>
                </a:tc>
                <a:tc>
                  <a:txBody>
                    <a:bodyPr/>
                    <a:lstStyle/>
                    <a:p>
                      <a:pPr marL="6350" indent="-6350" algn="ctr">
                        <a:lnSpc>
                          <a:spcPct val="150000"/>
                        </a:lnSpc>
                        <a:spcAft>
                          <a:spcPts val="20"/>
                        </a:spcAft>
                      </a:pPr>
                      <a:r>
                        <a:rPr lang="en-ZA" sz="1200" b="1"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Quarter 4</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ctr"/>
                </a:tc>
                <a:extLst>
                  <a:ext uri="{0D108BD9-81ED-4DB2-BD59-A6C34878D82A}">
                    <a16:rowId xmlns:a16="http://schemas.microsoft.com/office/drawing/2014/main" xmlns="" val="214466974"/>
                  </a:ext>
                </a:extLst>
              </a:tr>
              <a:tr h="275395">
                <a:tc gridSpan="6">
                  <a:txBody>
                    <a:bodyPr/>
                    <a:lstStyle/>
                    <a:p>
                      <a:pPr marL="6350" indent="-6350" algn="l">
                        <a:lnSpc>
                          <a:spcPct val="150000"/>
                        </a:lnSpc>
                        <a:spcAft>
                          <a:spcPts val="20"/>
                        </a:spcAft>
                      </a:pPr>
                      <a:r>
                        <a:rPr lang="en-ZA" sz="1200" b="1" dirty="0">
                          <a:effectLst/>
                          <a:latin typeface="Arial" panose="020B0604020202020204" pitchFamily="34" charset="0"/>
                          <a:ea typeface="Century Gothic" panose="020B0502020202020204" pitchFamily="34" charset="0"/>
                        </a:rPr>
                        <a:t>Innovation</a:t>
                      </a:r>
                      <a:endParaRPr lang="en-ZA" sz="1200" dirty="0">
                        <a:solidFill>
                          <a:srgbClr val="000000"/>
                        </a:solidFill>
                        <a:effectLst/>
                        <a:latin typeface="Arial" panose="020B0604020202020204" pitchFamily="34" charset="0"/>
                      </a:endParaRPr>
                    </a:p>
                  </a:txBody>
                  <a:tcPr marL="68580" marR="68580" marT="0" marB="0"/>
                </a:tc>
                <a:tc hMerge="1">
                  <a:txBody>
                    <a:bodyPr/>
                    <a:lstStyle/>
                    <a:p>
                      <a:endParaRPr lang="en-ZA"/>
                    </a:p>
                  </a:txBody>
                  <a:tcPr/>
                </a:tc>
                <a:tc hMerge="1">
                  <a:txBody>
                    <a:bodyPr/>
                    <a:lstStyle/>
                    <a:p>
                      <a:pPr marL="342900" lvl="0" indent="-342900" algn="l">
                        <a:lnSpc>
                          <a:spcPct val="150000"/>
                        </a:lnSpc>
                        <a:buFont typeface="+mj-lt"/>
                        <a:buAutoNum type="arabicPeriod"/>
                      </a:pPr>
                      <a:r>
                        <a:rPr lang="en-ZA" sz="1200">
                          <a:solidFill>
                            <a:srgbClr val="000000"/>
                          </a:solidFill>
                          <a:effectLst/>
                          <a:latin typeface="Arial" panose="020B0604020202020204" pitchFamily="34" charset="0"/>
                          <a:ea typeface="Century Gothic" panose="020B0502020202020204" pitchFamily="34" charset="0"/>
                          <a:cs typeface="Arial" panose="020B0604020202020204" pitchFamily="34" charset="0"/>
                        </a:rPr>
                        <a:t>Monitor and evaluate implementation of action plans </a:t>
                      </a:r>
                      <a:endPar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p>
                      <a:pPr marL="342900" lvl="0" indent="-342900" algn="l">
                        <a:lnSpc>
                          <a:spcPct val="150000"/>
                        </a:lnSpc>
                        <a:buFont typeface="+mj-lt"/>
                        <a:buAutoNum type="arabicPeriod"/>
                      </a:pPr>
                      <a:r>
                        <a:rPr lang="en-ZA" sz="1200">
                          <a:solidFill>
                            <a:srgbClr val="000000"/>
                          </a:solidFill>
                          <a:effectLst/>
                          <a:latin typeface="Arial" panose="020B0604020202020204" pitchFamily="34" charset="0"/>
                          <a:ea typeface="Century Gothic" panose="020B0502020202020204" pitchFamily="34" charset="0"/>
                          <a:cs typeface="Arial" panose="020B0604020202020204" pitchFamily="34" charset="0"/>
                        </a:rPr>
                        <a:t>Prepare and review accurate management accounts </a:t>
                      </a:r>
                      <a:endPar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hMerge="1">
                  <a:txBody>
                    <a:bodyPr/>
                    <a:lstStyle/>
                    <a:p>
                      <a:pPr marL="342900" lvl="0" indent="-342900" algn="l">
                        <a:lnSpc>
                          <a:spcPct val="150000"/>
                        </a:lnSpc>
                        <a:buFont typeface="+mj-lt"/>
                        <a:buAutoNum type="arabicPeriod"/>
                      </a:pPr>
                      <a:r>
                        <a:rPr lang="en-ZA" sz="1200">
                          <a:solidFill>
                            <a:srgbClr val="000000"/>
                          </a:solidFill>
                          <a:effectLst/>
                          <a:latin typeface="Arial" panose="020B0604020202020204" pitchFamily="34" charset="0"/>
                          <a:ea typeface="Century Gothic" panose="020B0502020202020204" pitchFamily="34" charset="0"/>
                          <a:cs typeface="Arial" panose="020B0604020202020204" pitchFamily="34" charset="0"/>
                        </a:rPr>
                        <a:t>Monitor and evaluate implementation of action plans </a:t>
                      </a:r>
                      <a:endPar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p>
                      <a:pPr marL="342900" lvl="0" indent="-342900" algn="l">
                        <a:lnSpc>
                          <a:spcPct val="150000"/>
                        </a:lnSpc>
                        <a:buFont typeface="+mj-lt"/>
                        <a:buAutoNum type="arabicPeriod"/>
                      </a:pPr>
                      <a:r>
                        <a:rPr lang="en-ZA" sz="1200">
                          <a:solidFill>
                            <a:srgbClr val="000000"/>
                          </a:solidFill>
                          <a:effectLst/>
                          <a:latin typeface="Arial" panose="020B0604020202020204" pitchFamily="34" charset="0"/>
                          <a:ea typeface="Century Gothic" panose="020B0502020202020204" pitchFamily="34" charset="0"/>
                          <a:cs typeface="Arial" panose="020B0604020202020204" pitchFamily="34" charset="0"/>
                        </a:rPr>
                        <a:t>Prepare and review accurate management accounts </a:t>
                      </a:r>
                      <a:endPar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hMerge="1">
                  <a:txBody>
                    <a:bodyPr/>
                    <a:lstStyle/>
                    <a:p>
                      <a:pPr marL="342900" lvl="0" indent="-342900" algn="l">
                        <a:lnSpc>
                          <a:spcPct val="150000"/>
                        </a:lnSpc>
                        <a:buFont typeface="+mj-lt"/>
                        <a:buAutoNum type="arabicPeriod"/>
                      </a:pPr>
                      <a:r>
                        <a:rPr lang="en-ZA" sz="1200">
                          <a:solidFill>
                            <a:srgbClr val="000000"/>
                          </a:solidFill>
                          <a:effectLst/>
                          <a:latin typeface="Arial" panose="020B0604020202020204" pitchFamily="34" charset="0"/>
                          <a:ea typeface="Century Gothic" panose="020B0502020202020204" pitchFamily="34" charset="0"/>
                          <a:cs typeface="Arial" panose="020B0604020202020204" pitchFamily="34" charset="0"/>
                        </a:rPr>
                        <a:t>Monitor and evaluate implementation of action plans </a:t>
                      </a:r>
                      <a:endPar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p>
                      <a:pPr marL="342900" lvl="0" indent="-342900" algn="l">
                        <a:lnSpc>
                          <a:spcPct val="150000"/>
                        </a:lnSpc>
                        <a:buFont typeface="+mj-lt"/>
                        <a:buAutoNum type="arabicPeriod"/>
                      </a:pPr>
                      <a:r>
                        <a:rPr lang="en-ZA" sz="1200">
                          <a:solidFill>
                            <a:srgbClr val="000000"/>
                          </a:solidFill>
                          <a:effectLst/>
                          <a:latin typeface="Arial" panose="020B0604020202020204" pitchFamily="34" charset="0"/>
                          <a:ea typeface="Century Gothic" panose="020B0502020202020204" pitchFamily="34" charset="0"/>
                          <a:cs typeface="Arial" panose="020B0604020202020204" pitchFamily="34" charset="0"/>
                        </a:rPr>
                        <a:t>Prepare and review accurate management accounts </a:t>
                      </a:r>
                      <a:endPar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hMerge="1">
                  <a:txBody>
                    <a:bodyPr/>
                    <a:lstStyle/>
                    <a:p>
                      <a:pPr marL="342900" lvl="0" indent="-342900" algn="l">
                        <a:lnSpc>
                          <a:spcPct val="150000"/>
                        </a:lnSpc>
                        <a:buFont typeface="+mj-lt"/>
                        <a:buAutoNum type="arabicPeriod"/>
                      </a:pPr>
                      <a:r>
                        <a:rPr lang="en-ZA" sz="1200"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Monitor and evaluate implementation of action plans</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p>
                      <a:pPr marL="342900" lvl="0" indent="-342900" algn="l">
                        <a:lnSpc>
                          <a:spcPct val="150000"/>
                        </a:lnSpc>
                        <a:spcAft>
                          <a:spcPts val="20"/>
                        </a:spcAft>
                        <a:buFont typeface="+mj-lt"/>
                        <a:buAutoNum type="arabicPeriod"/>
                      </a:pPr>
                      <a:r>
                        <a:rPr lang="en-ZA" sz="1200"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Prepare and review accurate management accounts </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extLst>
                  <a:ext uri="{0D108BD9-81ED-4DB2-BD59-A6C34878D82A}">
                    <a16:rowId xmlns:a16="http://schemas.microsoft.com/office/drawing/2014/main" xmlns="" val="276901961"/>
                  </a:ext>
                </a:extLst>
              </a:tr>
              <a:tr h="1162769">
                <a:tc>
                  <a:txBody>
                    <a:bodyPr/>
                    <a:lstStyle/>
                    <a:p>
                      <a:pPr marL="6350" indent="-6350" algn="l">
                        <a:lnSpc>
                          <a:spcPct val="150000"/>
                        </a:lnSpc>
                        <a:spcAft>
                          <a:spcPts val="20"/>
                        </a:spcAft>
                      </a:pPr>
                      <a:r>
                        <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rPr>
                        <a:t>Implementation of collaborative tool</a:t>
                      </a:r>
                    </a:p>
                  </a:txBody>
                  <a:tcPr marL="68580" marR="68580" marT="0" marB="0"/>
                </a:tc>
                <a:tc>
                  <a:txBody>
                    <a:bodyPr/>
                    <a:lstStyle/>
                    <a:p>
                      <a:pPr marL="6350" indent="-6350" algn="l">
                        <a:lnSpc>
                          <a:spcPct val="150000"/>
                        </a:lnSpc>
                        <a:spcAft>
                          <a:spcPts val="20"/>
                        </a:spcAft>
                      </a:pPr>
                      <a:r>
                        <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rPr>
                        <a:t>Full implementation of collaboration tool project</a:t>
                      </a:r>
                    </a:p>
                  </a:txBody>
                  <a:tcPr marL="68580" marR="68580" marT="0" marB="0"/>
                </a:tc>
                <a:tc>
                  <a:txBody>
                    <a:bodyPr/>
                    <a:lstStyle/>
                    <a:p>
                      <a:pPr marL="6350" indent="-6350" algn="l">
                        <a:lnSpc>
                          <a:spcPct val="150000"/>
                        </a:lnSpc>
                        <a:spcAft>
                          <a:spcPts val="20"/>
                        </a:spcAft>
                      </a:pPr>
                      <a:r>
                        <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rPr>
                        <a:t>25% of project milestone implemented </a:t>
                      </a:r>
                    </a:p>
                  </a:txBody>
                  <a:tcPr marL="68580" marR="68580" marT="0" marB="0"/>
                </a:tc>
                <a:tc>
                  <a:txBody>
                    <a:bodyPr/>
                    <a:lstStyle/>
                    <a:p>
                      <a:pPr marL="6350" indent="-6350" algn="l">
                        <a:lnSpc>
                          <a:spcPct val="150000"/>
                        </a:lnSpc>
                        <a:spcAft>
                          <a:spcPts val="20"/>
                        </a:spcAft>
                      </a:pPr>
                      <a:r>
                        <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rPr>
                        <a:t>50% of project milestone implemented</a:t>
                      </a:r>
                    </a:p>
                  </a:txBody>
                  <a:tcPr marL="68580" marR="68580" marT="0" marB="0"/>
                </a:tc>
                <a:tc>
                  <a:txBody>
                    <a:bodyPr/>
                    <a:lstStyle/>
                    <a:p>
                      <a:pPr marL="6350" indent="-6350" algn="l">
                        <a:lnSpc>
                          <a:spcPct val="150000"/>
                        </a:lnSpc>
                        <a:spcAft>
                          <a:spcPts val="20"/>
                        </a:spcAft>
                      </a:pPr>
                      <a:r>
                        <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rPr>
                        <a:t>75% of project milestone implemented</a:t>
                      </a:r>
                    </a:p>
                  </a:txBody>
                  <a:tcPr marL="68580" marR="68580" marT="0" marB="0"/>
                </a:tc>
                <a:tc>
                  <a:txBody>
                    <a:bodyPr/>
                    <a:lstStyle/>
                    <a:p>
                      <a:pPr marL="6350" indent="-6350" algn="l">
                        <a:lnSpc>
                          <a:spcPct val="150000"/>
                        </a:lnSpc>
                        <a:spcAft>
                          <a:spcPts val="20"/>
                        </a:spcAft>
                      </a:pPr>
                      <a:r>
                        <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rPr>
                        <a:t>100% of project milestone implemented</a:t>
                      </a:r>
                    </a:p>
                  </a:txBody>
                  <a:tcPr marL="68580" marR="68580" marT="0" marB="0"/>
                </a:tc>
                <a:extLst>
                  <a:ext uri="{0D108BD9-81ED-4DB2-BD59-A6C34878D82A}">
                    <a16:rowId xmlns:a16="http://schemas.microsoft.com/office/drawing/2014/main" xmlns="" val="636818440"/>
                  </a:ext>
                </a:extLst>
              </a:tr>
            </a:tbl>
          </a:graphicData>
        </a:graphic>
      </p:graphicFrame>
      <p:sp>
        <p:nvSpPr>
          <p:cNvPr id="4" name="Slide Number Placeholder 3">
            <a:extLst>
              <a:ext uri="{FF2B5EF4-FFF2-40B4-BE49-F238E27FC236}">
                <a16:creationId xmlns:a16="http://schemas.microsoft.com/office/drawing/2014/main" xmlns="" id="{CB865C9C-51D1-42C1-B727-689C98582942}"/>
              </a:ext>
            </a:extLst>
          </p:cNvPr>
          <p:cNvSpPr>
            <a:spLocks noGrp="1"/>
          </p:cNvSpPr>
          <p:nvPr>
            <p:ph type="sldNum" sz="quarter" idx="12"/>
          </p:nvPr>
        </p:nvSpPr>
        <p:spPr/>
        <p:txBody>
          <a:bodyPr/>
          <a:lstStyle/>
          <a:p>
            <a:pPr>
              <a:defRPr/>
            </a:pPr>
            <a:fld id="{E41CC7C3-C5F4-4A64-A561-2FBF0EB3B565}" type="slidenum">
              <a:rPr lang="en-GB" altLang="en-US" smtClean="0">
                <a:solidFill>
                  <a:srgbClr val="000000"/>
                </a:solidFill>
              </a:rPr>
              <a:pPr>
                <a:defRPr/>
              </a:pPr>
              <a:t>37</a:t>
            </a:fld>
            <a:endParaRPr lang="en-GB" altLang="en-US">
              <a:solidFill>
                <a:srgbClr val="000000"/>
              </a:solidFill>
            </a:endParaRPr>
          </a:p>
        </p:txBody>
      </p:sp>
      <p:pic>
        <p:nvPicPr>
          <p:cNvPr id="6" name="Picture 2">
            <a:extLst>
              <a:ext uri="{FF2B5EF4-FFF2-40B4-BE49-F238E27FC236}">
                <a16:creationId xmlns:a16="http://schemas.microsoft.com/office/drawing/2014/main" xmlns="" id="{5022AB38-A108-475B-81B4-CD668A210E0C}"/>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986587" y="-20782"/>
            <a:ext cx="2157413" cy="7747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333474954"/>
      </p:ext>
    </p:extLst>
  </p:cSld>
  <p:clrMapOvr>
    <a:masterClrMapping/>
  </p:clrMapOvr>
  <p:transition spd="med">
    <p:wipe dir="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536"/>
            <a:ext cx="7772400" cy="1371600"/>
          </a:xfrm>
        </p:spPr>
        <p:txBody>
          <a:bodyPr/>
          <a:lstStyle/>
          <a:p>
            <a:pPr marL="0" indent="0"/>
            <a:r>
              <a:rPr lang="en-ZA" sz="2400" b="1" dirty="0">
                <a:effectLst/>
                <a:latin typeface="Arial" panose="020B0604020202020204" pitchFamily="34" charset="0"/>
                <a:ea typeface="Century Gothic" panose="020B0502020202020204" pitchFamily="34" charset="0"/>
                <a:cs typeface="Century Gothic" panose="020B0502020202020204" pitchFamily="34" charset="0"/>
              </a:rPr>
              <a:t>Programme:  </a:t>
            </a:r>
            <a:r>
              <a:rPr lang="en-ZA" sz="2400" b="1" dirty="0">
                <a:latin typeface="Arial" panose="020B0604020202020204" pitchFamily="34" charset="0"/>
                <a:ea typeface="Century Gothic" panose="020B0502020202020204" pitchFamily="34" charset="0"/>
                <a:cs typeface="Century Gothic" panose="020B0502020202020204" pitchFamily="34" charset="0"/>
              </a:rPr>
              <a:t>Service </a:t>
            </a:r>
            <a:r>
              <a:rPr lang="en-ZA" sz="2400" b="1" dirty="0" smtClean="0">
                <a:latin typeface="Arial" panose="020B0604020202020204" pitchFamily="34" charset="0"/>
                <a:ea typeface="Century Gothic" panose="020B0502020202020204" pitchFamily="34" charset="0"/>
                <a:cs typeface="Century Gothic" panose="020B0502020202020204" pitchFamily="34" charset="0"/>
              </a:rPr>
              <a:t>delivery </a:t>
            </a:r>
            <a:r>
              <a:rPr lang="en-ZA" sz="2400" b="1" dirty="0" smtClean="0">
                <a:effectLst/>
                <a:latin typeface="Arial" panose="020B0604020202020204" pitchFamily="34" charset="0"/>
                <a:ea typeface="Century Gothic" panose="020B0502020202020204" pitchFamily="34" charset="0"/>
                <a:cs typeface="Century Gothic" panose="020B0502020202020204" pitchFamily="34" charset="0"/>
              </a:rPr>
              <a:t> </a:t>
            </a:r>
            <a:r>
              <a:rPr lang="en-ZA" sz="2400" b="1" dirty="0">
                <a:effectLst/>
                <a:latin typeface="Arial" panose="020B0604020202020204" pitchFamily="34" charset="0"/>
                <a:ea typeface="Century Gothic" panose="020B0502020202020204" pitchFamily="34" charset="0"/>
                <a:cs typeface="Century Gothic" panose="020B0502020202020204" pitchFamily="34" charset="0"/>
              </a:rPr>
              <a:t/>
            </a:r>
            <a:br>
              <a:rPr lang="en-ZA" sz="2400" b="1" dirty="0">
                <a:effectLst/>
                <a:latin typeface="Arial" panose="020B0604020202020204" pitchFamily="34" charset="0"/>
                <a:ea typeface="Century Gothic" panose="020B0502020202020204" pitchFamily="34" charset="0"/>
                <a:cs typeface="Century Gothic" panose="020B0502020202020204" pitchFamily="34" charset="0"/>
              </a:rPr>
            </a:br>
            <a:r>
              <a:rPr lang="en-ZA" sz="24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rPr>
              <a:t/>
            </a:r>
            <a:br>
              <a:rPr lang="en-ZA" sz="24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rPr>
            </a:br>
            <a:endParaRPr lang="en-ZA" sz="2400" b="1" kern="1200" dirty="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3" name="Content Placeholder 2"/>
          <p:cNvSpPr>
            <a:spLocks noGrp="1"/>
          </p:cNvSpPr>
          <p:nvPr>
            <p:ph idx="1"/>
          </p:nvPr>
        </p:nvSpPr>
        <p:spPr>
          <a:xfrm>
            <a:off x="30480" y="353057"/>
            <a:ext cx="9144000" cy="4464140"/>
          </a:xfrm>
        </p:spPr>
        <p:txBody>
          <a:bodyPr/>
          <a:lstStyle/>
          <a:p>
            <a:pPr marL="0" indent="0">
              <a:buNone/>
            </a:pPr>
            <a:r>
              <a:rPr lang="en-ZA" sz="1800" b="1" dirty="0" smtClean="0">
                <a:latin typeface="Arial" panose="020B0604020202020204" pitchFamily="34" charset="0"/>
                <a:ea typeface="Century Gothic" panose="020B0502020202020204" pitchFamily="34" charset="0"/>
                <a:cs typeface="Century Gothic" panose="020B0502020202020204" pitchFamily="34" charset="0"/>
              </a:rPr>
              <a:t>Priority 1 : Building </a:t>
            </a:r>
            <a:r>
              <a:rPr lang="en-ZA" sz="1800" b="1" dirty="0">
                <a:latin typeface="Arial" panose="020B0604020202020204" pitchFamily="34" charset="0"/>
                <a:ea typeface="Century Gothic" panose="020B0502020202020204" pitchFamily="34" charset="0"/>
                <a:cs typeface="Century Gothic" panose="020B0502020202020204" pitchFamily="34" charset="0"/>
              </a:rPr>
              <a:t>A Capable, Ethical And Developmental </a:t>
            </a:r>
            <a:r>
              <a:rPr lang="en-ZA" sz="1800" b="1" dirty="0" smtClean="0">
                <a:latin typeface="Arial" panose="020B0604020202020204" pitchFamily="34" charset="0"/>
                <a:ea typeface="Century Gothic" panose="020B0502020202020204" pitchFamily="34" charset="0"/>
                <a:cs typeface="Century Gothic" panose="020B0502020202020204" pitchFamily="34" charset="0"/>
              </a:rPr>
              <a:t>State</a:t>
            </a:r>
            <a:endParaRPr lang="en-ZA" sz="1800" b="1" dirty="0" smtClean="0">
              <a:effectLst/>
              <a:latin typeface="Arial" panose="020B0604020202020204" pitchFamily="34" charset="0"/>
              <a:ea typeface="Century Gothic" panose="020B0502020202020204" pitchFamily="34" charset="0"/>
              <a:cs typeface="Century Gothic" panose="020B0502020202020204" pitchFamily="34" charset="0"/>
            </a:endParaRPr>
          </a:p>
          <a:p>
            <a:pPr marL="0" indent="0">
              <a:buNone/>
            </a:pPr>
            <a:r>
              <a:rPr lang="en-ZA" sz="1800" b="1" dirty="0" smtClean="0">
                <a:effectLst/>
                <a:latin typeface="Arial" panose="020B0604020202020204" pitchFamily="34" charset="0"/>
                <a:ea typeface="Century Gothic" panose="020B0502020202020204" pitchFamily="34" charset="0"/>
                <a:cs typeface="Century Gothic" panose="020B0502020202020204" pitchFamily="34" charset="0"/>
              </a:rPr>
              <a:t>Outcomes</a:t>
            </a:r>
            <a:r>
              <a:rPr lang="en-ZA" sz="1800" b="1" dirty="0">
                <a:effectLst/>
                <a:latin typeface="Arial" panose="020B0604020202020204" pitchFamily="34" charset="0"/>
                <a:ea typeface="Century Gothic" panose="020B0502020202020204" pitchFamily="34" charset="0"/>
                <a:cs typeface="Century Gothic" panose="020B0502020202020204" pitchFamily="34" charset="0"/>
              </a:rPr>
              <a:t>, Outputs, Performance indicator and Targets</a:t>
            </a:r>
            <a:r>
              <a:rPr lang="en-ZA" sz="1200" b="1" dirty="0">
                <a:effectLst/>
                <a:latin typeface="Arial" panose="020B0604020202020204" pitchFamily="34" charset="0"/>
                <a:ea typeface="Century Gothic" panose="020B0502020202020204" pitchFamily="34" charset="0"/>
                <a:cs typeface="Century Gothic" panose="020B0502020202020204" pitchFamily="34" charset="0"/>
              </a:rPr>
              <a:t> </a:t>
            </a:r>
          </a:p>
          <a:p>
            <a:pPr marL="0" indent="0">
              <a:buNone/>
            </a:pPr>
            <a:endParaRPr lang="en-ZA" sz="1800" b="1" dirty="0">
              <a:effectLst/>
              <a:latin typeface="Arial" panose="020B0604020202020204" pitchFamily="34" charset="0"/>
              <a:ea typeface="Century Gothic" panose="020B0502020202020204" pitchFamily="34" charset="0"/>
              <a:cs typeface="Century Gothic" panose="020B0502020202020204" pitchFamily="34" charset="0"/>
            </a:endParaRPr>
          </a:p>
          <a:p>
            <a:endParaRPr lang="en-ZA" dirty="0"/>
          </a:p>
        </p:txBody>
      </p:sp>
      <p:sp>
        <p:nvSpPr>
          <p:cNvPr id="4" name="Slide Number Placeholder 3"/>
          <p:cNvSpPr>
            <a:spLocks noGrp="1"/>
          </p:cNvSpPr>
          <p:nvPr>
            <p:ph type="sldNum" sz="quarter" idx="12"/>
          </p:nvPr>
        </p:nvSpPr>
        <p:spPr/>
        <p:txBody>
          <a:bodyPr/>
          <a:lstStyle/>
          <a:p>
            <a:pPr>
              <a:defRPr/>
            </a:pPr>
            <a:fld id="{E41CC7C3-C5F4-4A64-A561-2FBF0EB3B565}" type="slidenum">
              <a:rPr lang="en-GB" altLang="en-US" smtClean="0">
                <a:solidFill>
                  <a:srgbClr val="000000"/>
                </a:solidFill>
              </a:rPr>
              <a:pPr>
                <a:defRPr/>
              </a:pPr>
              <a:t>38</a:t>
            </a:fld>
            <a:endParaRPr lang="en-GB" altLang="en-US">
              <a:solidFill>
                <a:srgbClr val="000000"/>
              </a:solidFill>
            </a:endParaRPr>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239000" y="-20782"/>
            <a:ext cx="1905000" cy="7747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graphicFrame>
        <p:nvGraphicFramePr>
          <p:cNvPr id="5" name="Table 8">
            <a:extLst>
              <a:ext uri="{FF2B5EF4-FFF2-40B4-BE49-F238E27FC236}">
                <a16:creationId xmlns:a16="http://schemas.microsoft.com/office/drawing/2014/main" xmlns="" id="{717CC3D5-0382-4FDF-9B44-F8823DE6BDB5}"/>
              </a:ext>
            </a:extLst>
          </p:cNvPr>
          <p:cNvGraphicFramePr>
            <a:graphicFrameLocks noGrp="1"/>
          </p:cNvGraphicFramePr>
          <p:nvPr>
            <p:extLst>
              <p:ext uri="{D42A27DB-BD31-4B8C-83A1-F6EECF244321}">
                <p14:modId xmlns:p14="http://schemas.microsoft.com/office/powerpoint/2010/main" xmlns="" val="3422124578"/>
              </p:ext>
            </p:extLst>
          </p:nvPr>
        </p:nvGraphicFramePr>
        <p:xfrm>
          <a:off x="144780" y="1229511"/>
          <a:ext cx="8915400" cy="5408298"/>
        </p:xfrm>
        <a:graphic>
          <a:graphicData uri="http://schemas.openxmlformats.org/drawingml/2006/table">
            <a:tbl>
              <a:tblPr firstRow="1" bandRow="1">
                <a:tableStyleId>{16D9F66E-5EB9-4882-86FB-DCBF35E3C3E4}</a:tableStyleId>
              </a:tblPr>
              <a:tblGrid>
                <a:gridCol w="1098425">
                  <a:extLst>
                    <a:ext uri="{9D8B030D-6E8A-4147-A177-3AD203B41FA5}">
                      <a16:colId xmlns:a16="http://schemas.microsoft.com/office/drawing/2014/main" xmlns="" val="2124419296"/>
                    </a:ext>
                  </a:extLst>
                </a:gridCol>
                <a:gridCol w="964832">
                  <a:extLst>
                    <a:ext uri="{9D8B030D-6E8A-4147-A177-3AD203B41FA5}">
                      <a16:colId xmlns:a16="http://schemas.microsoft.com/office/drawing/2014/main" xmlns="" val="1045215037"/>
                    </a:ext>
                  </a:extLst>
                </a:gridCol>
                <a:gridCol w="1187486">
                  <a:extLst>
                    <a:ext uri="{9D8B030D-6E8A-4147-A177-3AD203B41FA5}">
                      <a16:colId xmlns:a16="http://schemas.microsoft.com/office/drawing/2014/main" xmlns="" val="3707229319"/>
                    </a:ext>
                  </a:extLst>
                </a:gridCol>
                <a:gridCol w="1122520">
                  <a:extLst>
                    <a:ext uri="{9D8B030D-6E8A-4147-A177-3AD203B41FA5}">
                      <a16:colId xmlns:a16="http://schemas.microsoft.com/office/drawing/2014/main" xmlns="" val="3779846957"/>
                    </a:ext>
                  </a:extLst>
                </a:gridCol>
                <a:gridCol w="1178235">
                  <a:extLst>
                    <a:ext uri="{9D8B030D-6E8A-4147-A177-3AD203B41FA5}">
                      <a16:colId xmlns:a16="http://schemas.microsoft.com/office/drawing/2014/main" xmlns="" val="3708573310"/>
                    </a:ext>
                  </a:extLst>
                </a:gridCol>
                <a:gridCol w="1187486">
                  <a:extLst>
                    <a:ext uri="{9D8B030D-6E8A-4147-A177-3AD203B41FA5}">
                      <a16:colId xmlns:a16="http://schemas.microsoft.com/office/drawing/2014/main" xmlns="" val="48803561"/>
                    </a:ext>
                  </a:extLst>
                </a:gridCol>
                <a:gridCol w="1014744">
                  <a:extLst>
                    <a:ext uri="{9D8B030D-6E8A-4147-A177-3AD203B41FA5}">
                      <a16:colId xmlns:a16="http://schemas.microsoft.com/office/drawing/2014/main" xmlns="" val="96067168"/>
                    </a:ext>
                  </a:extLst>
                </a:gridCol>
                <a:gridCol w="1161672">
                  <a:extLst>
                    <a:ext uri="{9D8B030D-6E8A-4147-A177-3AD203B41FA5}">
                      <a16:colId xmlns:a16="http://schemas.microsoft.com/office/drawing/2014/main" xmlns="" val="2637923249"/>
                    </a:ext>
                  </a:extLst>
                </a:gridCol>
              </a:tblGrid>
              <a:tr h="277688">
                <a:tc rowSpan="3">
                  <a:txBody>
                    <a:bodyPr/>
                    <a:lstStyle/>
                    <a:p>
                      <a:pPr marL="6350" indent="-6350" algn="l">
                        <a:lnSpc>
                          <a:spcPct val="100000"/>
                        </a:lnSpc>
                        <a:spcAft>
                          <a:spcPts val="20"/>
                        </a:spcAft>
                      </a:pPr>
                      <a:r>
                        <a:rPr lang="en-ZA" sz="1200" b="1"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Performance Outcome</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ctr"/>
                </a:tc>
                <a:tc rowSpan="3">
                  <a:txBody>
                    <a:bodyPr/>
                    <a:lstStyle/>
                    <a:p>
                      <a:pPr marL="6350" indent="-6350" algn="ctr">
                        <a:lnSpc>
                          <a:spcPct val="100000"/>
                        </a:lnSpc>
                        <a:spcAft>
                          <a:spcPts val="20"/>
                        </a:spcAft>
                      </a:pPr>
                      <a:r>
                        <a:rPr lang="en-ZA" sz="1200" b="1"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Output</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ctr"/>
                </a:tc>
                <a:tc rowSpan="3">
                  <a:txBody>
                    <a:bodyPr/>
                    <a:lstStyle/>
                    <a:p>
                      <a:pPr marL="6350" indent="-6350" algn="ctr">
                        <a:lnSpc>
                          <a:spcPct val="100000"/>
                        </a:lnSpc>
                        <a:spcAft>
                          <a:spcPts val="20"/>
                        </a:spcAft>
                      </a:pPr>
                      <a:r>
                        <a:rPr lang="en-ZA" sz="1200" b="1"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Output Indicator</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ctr"/>
                </a:tc>
                <a:tc rowSpan="2">
                  <a:txBody>
                    <a:bodyPr/>
                    <a:lstStyle/>
                    <a:p>
                      <a:pPr>
                        <a:lnSpc>
                          <a:spcPct val="100000"/>
                        </a:lnSpc>
                      </a:pPr>
                      <a:r>
                        <a:rPr lang="en-ZA" sz="1200" b="1" kern="1200"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Audited / Actual Performance</a:t>
                      </a:r>
                      <a:endParaRPr lang="en-ZA" sz="1200" b="1" kern="1200" dirty="0">
                        <a:solidFill>
                          <a:srgbClr val="000000"/>
                        </a:solidFill>
                        <a:effectLst/>
                        <a:latin typeface="Arial" panose="020B0604020202020204" pitchFamily="34" charset="0"/>
                        <a:cs typeface="Arial" panose="020B0604020202020204" pitchFamily="34" charset="0"/>
                      </a:endParaRPr>
                    </a:p>
                  </a:txBody>
                  <a:tcPr>
                    <a:lnB w="12700" cap="flat" cmpd="sng" algn="ctr">
                      <a:solidFill>
                        <a:schemeClr val="tx1"/>
                      </a:solidFill>
                      <a:prstDash val="solid"/>
                      <a:round/>
                      <a:headEnd type="none" w="med" len="med"/>
                      <a:tailEnd type="none" w="med" len="med"/>
                    </a:lnB>
                  </a:tcPr>
                </a:tc>
                <a:tc gridSpan="4">
                  <a:txBody>
                    <a:bodyPr/>
                    <a:lstStyle/>
                    <a:p>
                      <a:pPr algn="ctr"/>
                      <a:r>
                        <a:rPr lang="en-ZA" sz="1200" b="1" dirty="0">
                          <a:solidFill>
                            <a:srgbClr val="000000"/>
                          </a:solidFill>
                          <a:effectLst/>
                          <a:latin typeface="Arial" panose="020B0604020202020204" pitchFamily="34" charset="0"/>
                          <a:ea typeface="Century Gothic" panose="020B0502020202020204" pitchFamily="34" charset="0"/>
                        </a:rPr>
                        <a:t>Annual Targets</a:t>
                      </a:r>
                      <a:endParaRPr lang="en-ZA" dirty="0"/>
                    </a:p>
                  </a:txBody>
                  <a:tcPr>
                    <a:lnB w="12700" cap="flat" cmpd="sng" algn="ctr">
                      <a:solidFill>
                        <a:schemeClr val="tx1"/>
                      </a:solidFill>
                      <a:prstDash val="solid"/>
                      <a:round/>
                      <a:headEnd type="none" w="med" len="med"/>
                      <a:tailEnd type="none" w="med" len="med"/>
                    </a:lnB>
                  </a:tcPr>
                </a:tc>
                <a:tc hMerge="1">
                  <a:txBody>
                    <a:bodyPr/>
                    <a:lstStyle/>
                    <a:p>
                      <a:endParaRPr lang="en-ZA"/>
                    </a:p>
                  </a:txBody>
                  <a:tcPr/>
                </a:tc>
                <a:tc hMerge="1">
                  <a:txBody>
                    <a:bodyPr/>
                    <a:lstStyle/>
                    <a:p>
                      <a:endParaRPr lang="en-ZA"/>
                    </a:p>
                  </a:txBody>
                  <a:tcPr/>
                </a:tc>
                <a:tc hMerge="1">
                  <a:txBody>
                    <a:bodyPr/>
                    <a:lstStyle/>
                    <a:p>
                      <a:endParaRPr lang="en-ZA"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4203377023"/>
                  </a:ext>
                </a:extLst>
              </a:tr>
              <a:tr h="462812">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nSpc>
                          <a:spcPct val="100000"/>
                        </a:lnSpc>
                      </a:pPr>
                      <a:r>
                        <a:rPr lang="en-ZA" sz="1200" b="1" dirty="0">
                          <a:solidFill>
                            <a:srgbClr val="000000"/>
                          </a:solidFill>
                          <a:effectLst/>
                          <a:latin typeface="Arial" panose="020B0604020202020204" pitchFamily="34" charset="0"/>
                          <a:ea typeface="Century Gothic" panose="020B0502020202020204" pitchFamily="34" charset="0"/>
                        </a:rPr>
                        <a:t>Estimated Performance</a:t>
                      </a:r>
                      <a:endParaRPr lang="en-ZA" sz="12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nSpc>
                          <a:spcPct val="100000"/>
                        </a:lnSpc>
                      </a:pPr>
                      <a:r>
                        <a:rPr lang="en-ZA" sz="1200" b="1" dirty="0">
                          <a:solidFill>
                            <a:srgbClr val="000000"/>
                          </a:solidFill>
                          <a:effectLst/>
                          <a:latin typeface="Arial" panose="020B0604020202020204" pitchFamily="34" charset="0"/>
                          <a:ea typeface="Century Gothic" panose="020B0502020202020204" pitchFamily="34" charset="0"/>
                        </a:rPr>
                        <a:t>MTEF Period</a:t>
                      </a:r>
                      <a:endParaRPr lang="en-ZA" dirty="0"/>
                    </a:p>
                  </a:txBody>
                  <a:tcPr>
                    <a:lnB w="12700" cap="flat" cmpd="sng" algn="ctr">
                      <a:solidFill>
                        <a:schemeClr val="tx1"/>
                      </a:solidFill>
                      <a:prstDash val="solid"/>
                      <a:round/>
                      <a:headEnd type="none" w="med" len="med"/>
                      <a:tailEnd type="none" w="med" len="med"/>
                    </a:lnB>
                  </a:tcPr>
                </a:tc>
                <a:tc hMerge="1">
                  <a:txBody>
                    <a:bodyPr/>
                    <a:lstStyle/>
                    <a:p>
                      <a:endParaRPr lang="en-ZA"/>
                    </a:p>
                  </a:txBody>
                  <a:tcPr/>
                </a:tc>
                <a:tc hMerge="1">
                  <a:txBody>
                    <a:bodyPr/>
                    <a:lstStyle/>
                    <a:p>
                      <a:endParaRPr lang="en-ZA" sz="12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991310991"/>
                  </a:ext>
                </a:extLst>
              </a:tr>
              <a:tr h="277688">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nSpc>
                          <a:spcPct val="100000"/>
                        </a:lnSpc>
                      </a:pPr>
                      <a:r>
                        <a:rPr lang="en-ZA" sz="1200" b="1" dirty="0">
                          <a:solidFill>
                            <a:srgbClr val="000000"/>
                          </a:solidFill>
                          <a:effectLst/>
                          <a:latin typeface="Arial" panose="020B0604020202020204" pitchFamily="34" charset="0"/>
                          <a:ea typeface="Century Gothic" panose="020B0502020202020204" pitchFamily="34" charset="0"/>
                        </a:rPr>
                        <a:t>2019/20</a:t>
                      </a:r>
                      <a:endParaRPr lang="en-ZA" sz="1200" b="1" kern="1200" dirty="0">
                        <a:solidFill>
                          <a:srgbClr val="000000"/>
                        </a:solidFill>
                        <a:effectLst/>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350" indent="-6350" algn="ctr">
                        <a:lnSpc>
                          <a:spcPct val="100000"/>
                        </a:lnSpc>
                        <a:spcAft>
                          <a:spcPts val="20"/>
                        </a:spcAft>
                      </a:pPr>
                      <a:r>
                        <a:rPr lang="en-ZA" sz="1200" b="1"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2020/21</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6350" indent="-6350" algn="ctr">
                        <a:lnSpc>
                          <a:spcPct val="100000"/>
                        </a:lnSpc>
                        <a:spcAft>
                          <a:spcPts val="20"/>
                        </a:spcAft>
                      </a:pPr>
                      <a:r>
                        <a:rPr lang="en-ZA" sz="1200" b="1"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2021/22</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6350" indent="-6350" algn="ctr">
                        <a:lnSpc>
                          <a:spcPct val="100000"/>
                        </a:lnSpc>
                        <a:spcAft>
                          <a:spcPts val="20"/>
                        </a:spcAft>
                      </a:pPr>
                      <a:r>
                        <a:rPr lang="en-ZA" sz="1200" b="1"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2022/23</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ctr"/>
                </a:tc>
                <a:tc>
                  <a:txBody>
                    <a:bodyPr/>
                    <a:lstStyle/>
                    <a:p>
                      <a:pPr marL="6350" indent="-6350" algn="ctr">
                        <a:lnSpc>
                          <a:spcPct val="100000"/>
                        </a:lnSpc>
                        <a:spcAft>
                          <a:spcPts val="20"/>
                        </a:spcAft>
                      </a:pPr>
                      <a:r>
                        <a:rPr lang="en-ZA" sz="1200" b="1"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2023/24</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1528015815"/>
                  </a:ext>
                </a:extLst>
              </a:tr>
              <a:tr h="327376">
                <a:tc gridSpan="8">
                  <a:txBody>
                    <a:bodyPr/>
                    <a:lstStyle/>
                    <a:p>
                      <a:pPr>
                        <a:lnSpc>
                          <a:spcPct val="100000"/>
                        </a:lnSpc>
                      </a:pPr>
                      <a:r>
                        <a:rPr lang="en-ZA" sz="1200" b="1" dirty="0">
                          <a:solidFill>
                            <a:srgbClr val="000000"/>
                          </a:solidFill>
                          <a:effectLst/>
                          <a:latin typeface="Arial" panose="020B0604020202020204" pitchFamily="34" charset="0"/>
                          <a:ea typeface="Century Gothic" panose="020B0502020202020204" pitchFamily="34" charset="0"/>
                        </a:rPr>
                        <a:t>Customer services </a:t>
                      </a:r>
                      <a:endParaRPr lang="en-ZA" sz="1200" dirty="0"/>
                    </a:p>
                  </a:txBody>
                  <a:tcPr/>
                </a:tc>
                <a:tc hMerge="1">
                  <a:txBody>
                    <a:bodyPr/>
                    <a:lstStyle/>
                    <a:p>
                      <a:endParaRPr lang="en-ZA"/>
                    </a:p>
                  </a:txBody>
                  <a:tcPr/>
                </a:tc>
                <a:tc hMerge="1">
                  <a:txBody>
                    <a:bodyPr/>
                    <a:lstStyle/>
                    <a:p>
                      <a:endParaRPr lang="en-ZA"/>
                    </a:p>
                  </a:txBody>
                  <a:tcPr/>
                </a:tc>
                <a:tc hMerge="1">
                  <a:txBody>
                    <a:bodyPr/>
                    <a:lstStyle/>
                    <a:p>
                      <a:endParaRPr lang="en-ZA"/>
                    </a:p>
                  </a:txBody>
                  <a:tcPr>
                    <a:lnT w="12700" cap="flat" cmpd="sng" algn="ctr">
                      <a:solidFill>
                        <a:schemeClr val="tx1"/>
                      </a:solidFill>
                      <a:prstDash val="solid"/>
                      <a:round/>
                      <a:headEnd type="none" w="med" len="med"/>
                      <a:tailEnd type="none" w="med" len="med"/>
                    </a:lnT>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dirty="0"/>
                    </a:p>
                  </a:txBody>
                  <a:tcPr/>
                </a:tc>
                <a:extLst>
                  <a:ext uri="{0D108BD9-81ED-4DB2-BD59-A6C34878D82A}">
                    <a16:rowId xmlns:a16="http://schemas.microsoft.com/office/drawing/2014/main" xmlns="" val="29729612"/>
                  </a:ext>
                </a:extLst>
              </a:tr>
              <a:tr h="1502414">
                <a:tc>
                  <a:txBody>
                    <a:bodyPr/>
                    <a:lstStyle/>
                    <a:p>
                      <a:pPr marL="6350" indent="-6350" algn="l">
                        <a:lnSpc>
                          <a:spcPct val="100000"/>
                        </a:lnSpc>
                        <a:spcAft>
                          <a:spcPts val="20"/>
                        </a:spcAft>
                      </a:pPr>
                      <a:r>
                        <a:rPr lang="en-ZA" sz="1200" b="1"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rPr>
                        <a:t>Improved governance and strengthened control environment</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6350" indent="-6350" algn="l">
                        <a:lnSpc>
                          <a:spcPct val="100000"/>
                        </a:lnSpc>
                        <a:spcAft>
                          <a:spcPts val="20"/>
                        </a:spcAft>
                      </a:pPr>
                      <a:r>
                        <a:rPr lang="en-ZA" sz="1200">
                          <a:solidFill>
                            <a:srgbClr val="000000"/>
                          </a:solidFill>
                          <a:effectLst/>
                          <a:latin typeface="Arial" panose="020B0604020202020204" pitchFamily="34" charset="0"/>
                          <a:ea typeface="Century Gothic" panose="020B0502020202020204" pitchFamily="34" charset="0"/>
                          <a:cs typeface="Arial" panose="020B0604020202020204" pitchFamily="34" charset="0"/>
                        </a:rPr>
                        <a:t>All DLTC incidents attended</a:t>
                      </a:r>
                      <a:endPar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6350" indent="-6350" algn="l">
                        <a:lnSpc>
                          <a:spcPct val="100000"/>
                        </a:lnSpc>
                        <a:spcAft>
                          <a:spcPts val="20"/>
                        </a:spcAft>
                      </a:pPr>
                      <a:r>
                        <a:rPr lang="en-ZA" sz="1200"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Percentage of DLTC incidents attended to within a number of  working days</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6350" indent="-6350" algn="l">
                        <a:lnSpc>
                          <a:spcPct val="100000"/>
                        </a:lnSpc>
                        <a:spcAft>
                          <a:spcPts val="20"/>
                        </a:spcAft>
                      </a:pPr>
                      <a:r>
                        <a:rPr lang="en-ZA" sz="1200">
                          <a:solidFill>
                            <a:srgbClr val="000000"/>
                          </a:solidFill>
                          <a:effectLst/>
                          <a:latin typeface="Arial" panose="020B0604020202020204" pitchFamily="34" charset="0"/>
                          <a:ea typeface="Century Gothic" panose="020B0502020202020204" pitchFamily="34" charset="0"/>
                          <a:cs typeface="Arial" panose="020B0604020202020204" pitchFamily="34" charset="0"/>
                        </a:rPr>
                        <a:t>100% of DLTC incidents attended to within 7 working days.</a:t>
                      </a:r>
                      <a:endPar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6350" indent="-6350" algn="l">
                        <a:lnSpc>
                          <a:spcPct val="100000"/>
                        </a:lnSpc>
                        <a:spcAft>
                          <a:spcPts val="20"/>
                        </a:spcAft>
                      </a:pPr>
                      <a:r>
                        <a:rPr lang="en-ZA" sz="1200">
                          <a:solidFill>
                            <a:srgbClr val="000000"/>
                          </a:solidFill>
                          <a:effectLst/>
                          <a:latin typeface="Arial" panose="020B0604020202020204" pitchFamily="34" charset="0"/>
                          <a:ea typeface="Century Gothic" panose="020B0502020202020204" pitchFamily="34" charset="0"/>
                          <a:cs typeface="Arial" panose="020B0604020202020204" pitchFamily="34" charset="0"/>
                        </a:rPr>
                        <a:t>95% of DLTC incidents attended to within 7 working days.</a:t>
                      </a:r>
                      <a:endPar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6350" indent="-6350" algn="l">
                        <a:lnSpc>
                          <a:spcPct val="100000"/>
                        </a:lnSpc>
                        <a:spcAft>
                          <a:spcPts val="20"/>
                        </a:spcAft>
                      </a:pPr>
                      <a:r>
                        <a:rPr lang="en-ZA" sz="1200">
                          <a:solidFill>
                            <a:srgbClr val="000000"/>
                          </a:solidFill>
                          <a:effectLst/>
                          <a:latin typeface="Arial" panose="020B0604020202020204" pitchFamily="34" charset="0"/>
                          <a:ea typeface="Century Gothic" panose="020B0502020202020204" pitchFamily="34" charset="0"/>
                          <a:cs typeface="Arial" panose="020B0604020202020204" pitchFamily="34" charset="0"/>
                        </a:rPr>
                        <a:t>95% of DLTC incidents attended to within 7 working days.</a:t>
                      </a:r>
                      <a:endPar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6350" indent="-6350" algn="l">
                        <a:lnSpc>
                          <a:spcPct val="100000"/>
                        </a:lnSpc>
                        <a:spcAft>
                          <a:spcPts val="20"/>
                        </a:spcAft>
                      </a:pPr>
                      <a:r>
                        <a:rPr lang="en-ZA" sz="1200">
                          <a:solidFill>
                            <a:srgbClr val="000000"/>
                          </a:solidFill>
                          <a:effectLst/>
                          <a:latin typeface="Arial" panose="020B0604020202020204" pitchFamily="34" charset="0"/>
                          <a:ea typeface="Century Gothic" panose="020B0502020202020204" pitchFamily="34" charset="0"/>
                          <a:cs typeface="Arial" panose="020B0604020202020204" pitchFamily="34" charset="0"/>
                        </a:rPr>
                        <a:t>95% of DLTC incidents attended to within 7 working days.</a:t>
                      </a:r>
                      <a:endPar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6350" indent="-6350" algn="l">
                        <a:lnSpc>
                          <a:spcPct val="100000"/>
                        </a:lnSpc>
                        <a:spcAft>
                          <a:spcPts val="20"/>
                        </a:spcAft>
                      </a:pPr>
                      <a:r>
                        <a:rPr lang="en-ZA" sz="1200"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95% of DLTC incidents attended to within 7 working days.</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extLst>
                  <a:ext uri="{0D108BD9-81ED-4DB2-BD59-A6C34878D82A}">
                    <a16:rowId xmlns:a16="http://schemas.microsoft.com/office/drawing/2014/main" xmlns="" val="2378325148"/>
                  </a:ext>
                </a:extLst>
              </a:tr>
              <a:tr h="1076489">
                <a:tc>
                  <a:txBody>
                    <a:bodyPr/>
                    <a:lstStyle/>
                    <a:p>
                      <a:pPr>
                        <a:lnSpc>
                          <a:spcPct val="100000"/>
                        </a:lnSpc>
                      </a:pPr>
                      <a:endParaRPr lang="en-ZA" sz="1200" dirty="0"/>
                    </a:p>
                  </a:txBody>
                  <a:tcPr/>
                </a:tc>
                <a:tc>
                  <a:txBody>
                    <a:bodyPr/>
                    <a:lstStyle/>
                    <a:p>
                      <a:pPr marL="6350" indent="-6350" algn="l">
                        <a:lnSpc>
                          <a:spcPct val="100000"/>
                        </a:lnSpc>
                        <a:spcAft>
                          <a:spcPts val="20"/>
                        </a:spcAft>
                      </a:pPr>
                      <a:r>
                        <a:rPr lang="en-ZA" sz="1200">
                          <a:solidFill>
                            <a:srgbClr val="000000"/>
                          </a:solidFill>
                          <a:effectLst/>
                          <a:latin typeface="Arial" panose="020B0604020202020204" pitchFamily="34" charset="0"/>
                          <a:ea typeface="Century Gothic" panose="020B0502020202020204" pitchFamily="34" charset="0"/>
                          <a:cs typeface="Arial" panose="020B0604020202020204" pitchFamily="34" charset="0"/>
                        </a:rPr>
                        <a:t>SDIP initiatives implemented </a:t>
                      </a:r>
                      <a:endPar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6350" indent="-6350" algn="l">
                        <a:lnSpc>
                          <a:spcPct val="100000"/>
                        </a:lnSpc>
                        <a:spcAft>
                          <a:spcPts val="20"/>
                        </a:spcAft>
                      </a:pPr>
                      <a:r>
                        <a:rPr lang="en-ZA" sz="1200"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Full implementation of the initiatives identified in the SDIP</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6350" indent="-6350" algn="l">
                        <a:lnSpc>
                          <a:spcPct val="100000"/>
                        </a:lnSpc>
                        <a:spcAft>
                          <a:spcPts val="20"/>
                        </a:spcAft>
                      </a:pPr>
                      <a:r>
                        <a:rPr lang="en-ZA" sz="1200"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Self- service Channels: The initiative was piloted in the Western Cape and Gauteng.</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p>
                      <a:pPr marL="6350" indent="-6350" algn="l">
                        <a:lnSpc>
                          <a:spcPct val="100000"/>
                        </a:lnSpc>
                        <a:spcAft>
                          <a:spcPts val="20"/>
                        </a:spcAft>
                      </a:pPr>
                      <a:r>
                        <a:rPr lang="en-ZA" sz="1200"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 </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p>
                      <a:pPr marL="6350" indent="-6350" algn="l">
                        <a:lnSpc>
                          <a:spcPct val="100000"/>
                        </a:lnSpc>
                        <a:spcAft>
                          <a:spcPts val="20"/>
                        </a:spcAft>
                      </a:pPr>
                      <a:r>
                        <a:rPr lang="en-ZA" sz="1200"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 </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6350" indent="-6350" algn="l">
                        <a:lnSpc>
                          <a:spcPct val="100000"/>
                        </a:lnSpc>
                        <a:spcAft>
                          <a:spcPts val="20"/>
                        </a:spcAft>
                      </a:pPr>
                      <a:r>
                        <a:rPr lang="en-ZA" sz="1200"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Implement 2 SDIP initiatives, namely: </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p>
                      <a:pPr marL="342900" lvl="0" indent="-342900" algn="l">
                        <a:lnSpc>
                          <a:spcPct val="100000"/>
                        </a:lnSpc>
                        <a:spcAft>
                          <a:spcPts val="20"/>
                        </a:spcAft>
                        <a:buFont typeface="+mj-lt"/>
                        <a:buAutoNum type="arabicPeriod"/>
                      </a:pPr>
                      <a:r>
                        <a:rPr lang="en-ZA" sz="1200"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Services desk management </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p>
                      <a:pPr marL="342900" lvl="0" indent="-342900" algn="l">
                        <a:lnSpc>
                          <a:spcPct val="100000"/>
                        </a:lnSpc>
                        <a:spcAft>
                          <a:spcPts val="20"/>
                        </a:spcAft>
                        <a:buFont typeface="+mj-lt"/>
                        <a:buAutoNum type="arabicPeriod"/>
                      </a:pPr>
                      <a:r>
                        <a:rPr lang="en-ZA" sz="1200"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Mobile bus pilot </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p>
                      <a:pPr marL="6350" indent="-6350" algn="l">
                        <a:lnSpc>
                          <a:spcPct val="100000"/>
                        </a:lnSpc>
                        <a:spcAft>
                          <a:spcPts val="20"/>
                        </a:spcAft>
                      </a:pPr>
                      <a:r>
                        <a:rPr lang="en-ZA" sz="1200"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   </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6350" indent="-6350" algn="l">
                        <a:lnSpc>
                          <a:spcPct val="100000"/>
                        </a:lnSpc>
                        <a:spcAft>
                          <a:spcPts val="20"/>
                        </a:spcAft>
                      </a:pPr>
                      <a:r>
                        <a:rPr lang="en-ZA" sz="1200">
                          <a:solidFill>
                            <a:srgbClr val="000000"/>
                          </a:solidFill>
                          <a:effectLst/>
                          <a:latin typeface="Arial" panose="020B0604020202020204" pitchFamily="34" charset="0"/>
                          <a:ea typeface="Century Gothic" panose="020B0502020202020204" pitchFamily="34" charset="0"/>
                          <a:cs typeface="Arial" panose="020B0604020202020204" pitchFamily="34" charset="0"/>
                        </a:rPr>
                        <a:t>Implement 2 service delivery initiatives, namely prior: </a:t>
                      </a:r>
                      <a:endPar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p>
                      <a:pPr marL="342900" lvl="0" indent="-342900" algn="l">
                        <a:lnSpc>
                          <a:spcPct val="100000"/>
                        </a:lnSpc>
                        <a:spcAft>
                          <a:spcPts val="20"/>
                        </a:spcAft>
                        <a:buFont typeface="+mj-lt"/>
                        <a:buAutoNum type="arabicPeriod"/>
                      </a:pPr>
                      <a:r>
                        <a:rPr lang="en-ZA" sz="1200">
                          <a:solidFill>
                            <a:srgbClr val="000000"/>
                          </a:solidFill>
                          <a:effectLst/>
                          <a:latin typeface="Arial" panose="020B0604020202020204" pitchFamily="34" charset="0"/>
                          <a:ea typeface="Century Gothic" panose="020B0502020202020204" pitchFamily="34" charset="0"/>
                          <a:cs typeface="Arial" panose="020B0604020202020204" pitchFamily="34" charset="0"/>
                        </a:rPr>
                        <a:t>Online smart enrolment solution</a:t>
                      </a:r>
                      <a:endPar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p>
                      <a:pPr marL="342900" lvl="0" indent="-342900" algn="l">
                        <a:lnSpc>
                          <a:spcPct val="100000"/>
                        </a:lnSpc>
                        <a:spcAft>
                          <a:spcPts val="20"/>
                        </a:spcAft>
                        <a:buFont typeface="+mj-lt"/>
                        <a:buAutoNum type="arabicPeriod"/>
                      </a:pPr>
                      <a:r>
                        <a:rPr lang="en-ZA" sz="1200">
                          <a:solidFill>
                            <a:srgbClr val="000000"/>
                          </a:solidFill>
                          <a:effectLst/>
                          <a:latin typeface="Arial" panose="020B0604020202020204" pitchFamily="34" charset="0"/>
                          <a:ea typeface="Century Gothic" panose="020B0502020202020204" pitchFamily="34" charset="0"/>
                          <a:cs typeface="Arial" panose="020B0604020202020204" pitchFamily="34" charset="0"/>
                        </a:rPr>
                        <a:t>Adoption of ISO 10011 standards</a:t>
                      </a:r>
                      <a:endPar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p>
                      <a:pPr marL="6350" indent="-6350" algn="l">
                        <a:lnSpc>
                          <a:spcPct val="100000"/>
                        </a:lnSpc>
                        <a:spcAft>
                          <a:spcPts val="20"/>
                        </a:spcAft>
                      </a:pPr>
                      <a:r>
                        <a:rPr lang="en-ZA" sz="1200">
                          <a:solidFill>
                            <a:srgbClr val="000000"/>
                          </a:solidFill>
                          <a:effectLst/>
                          <a:latin typeface="Arial" panose="020B0604020202020204" pitchFamily="34" charset="0"/>
                          <a:ea typeface="Century Gothic" panose="020B0502020202020204" pitchFamily="34" charset="0"/>
                          <a:cs typeface="Arial" panose="020B0604020202020204" pitchFamily="34" charset="0"/>
                        </a:rPr>
                        <a:t> </a:t>
                      </a:r>
                      <a:endPar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6350" indent="-6350" algn="l">
                        <a:lnSpc>
                          <a:spcPct val="100000"/>
                        </a:lnSpc>
                        <a:spcAft>
                          <a:spcPts val="20"/>
                        </a:spcAft>
                      </a:pPr>
                      <a:r>
                        <a:rPr lang="en-ZA" sz="1200">
                          <a:solidFill>
                            <a:srgbClr val="000000"/>
                          </a:solidFill>
                          <a:effectLst/>
                          <a:latin typeface="Arial" panose="020B0604020202020204" pitchFamily="34" charset="0"/>
                          <a:ea typeface="Century Gothic" panose="020B0502020202020204" pitchFamily="34" charset="0"/>
                          <a:cs typeface="Arial" panose="020B0604020202020204" pitchFamily="34" charset="0"/>
                        </a:rPr>
                        <a:t>Implement service delivery initiative as approved by Exco </a:t>
                      </a:r>
                      <a:endPar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p>
                      <a:pPr marL="22860" indent="-6350" algn="l">
                        <a:lnSpc>
                          <a:spcPct val="100000"/>
                        </a:lnSpc>
                        <a:spcAft>
                          <a:spcPts val="20"/>
                        </a:spcAft>
                      </a:pPr>
                      <a:r>
                        <a:rPr lang="en-ZA" sz="1200">
                          <a:solidFill>
                            <a:srgbClr val="000000"/>
                          </a:solidFill>
                          <a:effectLst/>
                          <a:latin typeface="Arial" panose="020B0604020202020204" pitchFamily="34" charset="0"/>
                          <a:ea typeface="Century Gothic" panose="020B0502020202020204" pitchFamily="34" charset="0"/>
                          <a:cs typeface="Arial" panose="020B0604020202020204" pitchFamily="34" charset="0"/>
                        </a:rPr>
                        <a:t> </a:t>
                      </a:r>
                      <a:endPar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6350" indent="-6350" algn="l">
                        <a:lnSpc>
                          <a:spcPct val="100000"/>
                        </a:lnSpc>
                        <a:spcAft>
                          <a:spcPts val="20"/>
                        </a:spcAft>
                      </a:pPr>
                      <a:r>
                        <a:rPr lang="en-ZA" sz="1200"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Implement service delivery initiative as approved by Exco </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p>
                      <a:pPr marL="22225" indent="-6350" algn="l">
                        <a:lnSpc>
                          <a:spcPct val="100000"/>
                        </a:lnSpc>
                        <a:spcAft>
                          <a:spcPts val="20"/>
                        </a:spcAft>
                      </a:pPr>
                      <a:r>
                        <a:rPr lang="en-ZA" sz="1200"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 </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extLst>
                  <a:ext uri="{0D108BD9-81ED-4DB2-BD59-A6C34878D82A}">
                    <a16:rowId xmlns:a16="http://schemas.microsoft.com/office/drawing/2014/main" xmlns="" val="1114795791"/>
                  </a:ext>
                </a:extLst>
              </a:tr>
            </a:tbl>
          </a:graphicData>
        </a:graphic>
      </p:graphicFrame>
      <p:sp>
        <p:nvSpPr>
          <p:cNvPr id="9" name="Slide Number Placeholder 3"/>
          <p:cNvSpPr txBox="1">
            <a:spLocks/>
          </p:cNvSpPr>
          <p:nvPr/>
        </p:nvSpPr>
        <p:spPr bwMode="auto">
          <a:xfrm>
            <a:off x="7112793" y="6417212"/>
            <a:ext cx="1905000" cy="457200"/>
          </a:xfrm>
          <a:prstGeom prst="rect">
            <a:avLst/>
          </a:prstGeom>
          <a:noFill/>
          <a:ln>
            <a:noFill/>
          </a:ln>
          <a:effectLst/>
        </p:spPr>
        <p:txBody>
          <a:bodyPr vert="horz" wrap="square" lIns="91440" tIns="45720" rIns="91440" bIns="45720" numCol="1" anchor="t" anchorCtr="0" compatLnSpc="1">
            <a:prstTxWarp prst="textNoShape">
              <a:avLst/>
            </a:prstTxWarp>
          </a:bodyPr>
          <a:lstStyle>
            <a:defPPr>
              <a:defRPr lang="en-US"/>
            </a:defPPr>
            <a:lvl1pPr algn="r" rtl="0" eaLnBrk="1" fontAlgn="base" hangingPunct="1">
              <a:spcBef>
                <a:spcPct val="0"/>
              </a:spcBef>
              <a:spcAft>
                <a:spcPct val="0"/>
              </a:spcAft>
              <a:defRPr sz="1400" kern="1200">
                <a:solidFill>
                  <a:schemeClr val="tx1"/>
                </a:solidFill>
                <a:latin typeface="Arial" charset="0"/>
                <a:ea typeface="ＭＳ Ｐゴシック" pitchFamily="34" charset="-128"/>
                <a:cs typeface="+mn-cs"/>
              </a:defRPr>
            </a:lvl1pPr>
            <a:lvl2pPr marL="457200"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2pPr>
            <a:lvl3pPr marL="914400"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3pPr>
            <a:lvl4pPr marL="1371600"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4pPr>
            <a:lvl5pPr marL="1828800"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a:lstStyle>
          <a:p>
            <a:pPr>
              <a:defRPr/>
            </a:pPr>
            <a:fld id="{E41CC7C3-C5F4-4A64-A561-2FBF0EB3B565}" type="slidenum">
              <a:rPr lang="en-GB" altLang="en-US" smtClean="0">
                <a:solidFill>
                  <a:srgbClr val="000000"/>
                </a:solidFill>
              </a:rPr>
              <a:pPr>
                <a:defRPr/>
              </a:pPr>
              <a:t>38</a:t>
            </a:fld>
            <a:endParaRPr lang="en-GB" altLang="en-US" dirty="0">
              <a:solidFill>
                <a:srgbClr val="000000"/>
              </a:solidFill>
            </a:endParaRPr>
          </a:p>
        </p:txBody>
      </p:sp>
    </p:spTree>
    <p:extLst>
      <p:ext uri="{BB962C8B-B14F-4D97-AF65-F5344CB8AC3E}">
        <p14:creationId xmlns:p14="http://schemas.microsoft.com/office/powerpoint/2010/main" xmlns="" val="262870147"/>
      </p:ext>
    </p:extLst>
  </p:cSld>
  <p:clrMapOvr>
    <a:masterClrMapping/>
  </p:clrMapOvr>
  <p:transition spd="med">
    <p:wipe dir="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9138" y="-23952"/>
            <a:ext cx="7772400" cy="1371600"/>
          </a:xfrm>
        </p:spPr>
        <p:txBody>
          <a:bodyPr/>
          <a:lstStyle/>
          <a:p>
            <a:pPr marL="0" indent="0"/>
            <a:r>
              <a:rPr lang="en-ZA" sz="2400" b="1" dirty="0">
                <a:effectLst/>
                <a:latin typeface="Arial" panose="020B0604020202020204" pitchFamily="34" charset="0"/>
                <a:ea typeface="Century Gothic" panose="020B0502020202020204" pitchFamily="34" charset="0"/>
                <a:cs typeface="Century Gothic" panose="020B0502020202020204" pitchFamily="34" charset="0"/>
              </a:rPr>
              <a:t>Programme:  </a:t>
            </a:r>
            <a:r>
              <a:rPr lang="en-ZA" sz="2400" b="1" dirty="0">
                <a:latin typeface="Arial" panose="020B0604020202020204" pitchFamily="34" charset="0"/>
                <a:ea typeface="Century Gothic" panose="020B0502020202020204" pitchFamily="34" charset="0"/>
                <a:cs typeface="Century Gothic" panose="020B0502020202020204" pitchFamily="34" charset="0"/>
              </a:rPr>
              <a:t>Service </a:t>
            </a:r>
            <a:r>
              <a:rPr lang="en-ZA" sz="2400" b="1" dirty="0" smtClean="0">
                <a:latin typeface="Arial" panose="020B0604020202020204" pitchFamily="34" charset="0"/>
                <a:ea typeface="Century Gothic" panose="020B0502020202020204" pitchFamily="34" charset="0"/>
                <a:cs typeface="Century Gothic" panose="020B0502020202020204" pitchFamily="34" charset="0"/>
              </a:rPr>
              <a:t>delivery </a:t>
            </a:r>
            <a:r>
              <a:rPr lang="en-ZA" sz="2400" b="1" i="1" dirty="0" err="1" smtClean="0">
                <a:latin typeface="Arial" panose="020B0604020202020204" pitchFamily="34" charset="0"/>
                <a:ea typeface="Century Gothic" panose="020B0502020202020204" pitchFamily="34" charset="0"/>
                <a:cs typeface="Century Gothic" panose="020B0502020202020204" pitchFamily="34" charset="0"/>
              </a:rPr>
              <a:t>Cont</a:t>
            </a:r>
            <a:r>
              <a:rPr lang="en-ZA" sz="2400" b="1" dirty="0" smtClean="0">
                <a:effectLst/>
                <a:latin typeface="Arial" panose="020B0604020202020204" pitchFamily="34" charset="0"/>
                <a:ea typeface="Century Gothic" panose="020B0502020202020204" pitchFamily="34" charset="0"/>
                <a:cs typeface="Century Gothic" panose="020B0502020202020204" pitchFamily="34" charset="0"/>
              </a:rPr>
              <a:t> </a:t>
            </a:r>
            <a:r>
              <a:rPr lang="en-ZA" sz="2400" b="1" dirty="0">
                <a:effectLst/>
                <a:latin typeface="Arial" panose="020B0604020202020204" pitchFamily="34" charset="0"/>
                <a:ea typeface="Century Gothic" panose="020B0502020202020204" pitchFamily="34" charset="0"/>
                <a:cs typeface="Century Gothic" panose="020B0502020202020204" pitchFamily="34" charset="0"/>
              </a:rPr>
              <a:t/>
            </a:r>
            <a:br>
              <a:rPr lang="en-ZA" sz="2400" b="1" dirty="0">
                <a:effectLst/>
                <a:latin typeface="Arial" panose="020B0604020202020204" pitchFamily="34" charset="0"/>
                <a:ea typeface="Century Gothic" panose="020B0502020202020204" pitchFamily="34" charset="0"/>
                <a:cs typeface="Century Gothic" panose="020B0502020202020204" pitchFamily="34" charset="0"/>
              </a:rPr>
            </a:br>
            <a:r>
              <a:rPr lang="en-ZA" sz="24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rPr>
              <a:t/>
            </a:r>
            <a:br>
              <a:rPr lang="en-ZA" sz="24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rPr>
            </a:br>
            <a:endParaRPr lang="en-ZA" sz="2400" b="1" kern="1200" dirty="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3" name="Content Placeholder 2"/>
          <p:cNvSpPr>
            <a:spLocks noGrp="1"/>
          </p:cNvSpPr>
          <p:nvPr>
            <p:ph idx="1"/>
          </p:nvPr>
        </p:nvSpPr>
        <p:spPr>
          <a:xfrm>
            <a:off x="30480" y="563264"/>
            <a:ext cx="9144000" cy="4464140"/>
          </a:xfrm>
        </p:spPr>
        <p:txBody>
          <a:bodyPr/>
          <a:lstStyle/>
          <a:p>
            <a:pPr marL="0" indent="0">
              <a:buNone/>
            </a:pPr>
            <a:r>
              <a:rPr lang="en-ZA" sz="1800" b="1" dirty="0">
                <a:effectLst/>
                <a:latin typeface="Arial" panose="020B0604020202020204" pitchFamily="34" charset="0"/>
                <a:ea typeface="Century Gothic" panose="020B0502020202020204" pitchFamily="34" charset="0"/>
                <a:cs typeface="Century Gothic" panose="020B0502020202020204" pitchFamily="34" charset="0"/>
              </a:rPr>
              <a:t>Outcomes, Outputs, Performance indicator and Targets</a:t>
            </a:r>
            <a:r>
              <a:rPr lang="en-ZA" sz="1200" b="1" dirty="0">
                <a:effectLst/>
                <a:latin typeface="Arial" panose="020B0604020202020204" pitchFamily="34" charset="0"/>
                <a:ea typeface="Century Gothic" panose="020B0502020202020204" pitchFamily="34" charset="0"/>
                <a:cs typeface="Century Gothic" panose="020B0502020202020204" pitchFamily="34" charset="0"/>
              </a:rPr>
              <a:t> </a:t>
            </a:r>
          </a:p>
          <a:p>
            <a:pPr marL="0" indent="0">
              <a:buNone/>
            </a:pPr>
            <a:endParaRPr lang="en-ZA" sz="1800" b="1" dirty="0">
              <a:effectLst/>
              <a:latin typeface="Arial" panose="020B0604020202020204" pitchFamily="34" charset="0"/>
              <a:ea typeface="Century Gothic" panose="020B0502020202020204" pitchFamily="34" charset="0"/>
              <a:cs typeface="Century Gothic" panose="020B0502020202020204" pitchFamily="34" charset="0"/>
            </a:endParaRPr>
          </a:p>
          <a:p>
            <a:endParaRPr lang="en-ZA" dirty="0"/>
          </a:p>
        </p:txBody>
      </p:sp>
      <p:sp>
        <p:nvSpPr>
          <p:cNvPr id="4" name="Slide Number Placeholder 3"/>
          <p:cNvSpPr>
            <a:spLocks noGrp="1"/>
          </p:cNvSpPr>
          <p:nvPr>
            <p:ph type="sldNum" sz="quarter" idx="12"/>
          </p:nvPr>
        </p:nvSpPr>
        <p:spPr/>
        <p:txBody>
          <a:bodyPr/>
          <a:lstStyle/>
          <a:p>
            <a:pPr>
              <a:defRPr/>
            </a:pPr>
            <a:fld id="{E41CC7C3-C5F4-4A64-A561-2FBF0EB3B565}" type="slidenum">
              <a:rPr lang="en-GB" altLang="en-US" smtClean="0">
                <a:solidFill>
                  <a:srgbClr val="000000"/>
                </a:solidFill>
              </a:rPr>
              <a:pPr>
                <a:defRPr/>
              </a:pPr>
              <a:t>39</a:t>
            </a:fld>
            <a:endParaRPr lang="en-GB" altLang="en-US">
              <a:solidFill>
                <a:srgbClr val="000000"/>
              </a:solidFill>
            </a:endParaRPr>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986587" y="-20782"/>
            <a:ext cx="2157413" cy="7747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aphicFrame>
        <p:nvGraphicFramePr>
          <p:cNvPr id="5" name="Table 8">
            <a:extLst>
              <a:ext uri="{FF2B5EF4-FFF2-40B4-BE49-F238E27FC236}">
                <a16:creationId xmlns:a16="http://schemas.microsoft.com/office/drawing/2014/main" xmlns="" id="{717CC3D5-0382-4FDF-9B44-F8823DE6BDB5}"/>
              </a:ext>
            </a:extLst>
          </p:cNvPr>
          <p:cNvGraphicFramePr>
            <a:graphicFrameLocks noGrp="1"/>
          </p:cNvGraphicFramePr>
          <p:nvPr>
            <p:extLst>
              <p:ext uri="{D42A27DB-BD31-4B8C-83A1-F6EECF244321}">
                <p14:modId xmlns:p14="http://schemas.microsoft.com/office/powerpoint/2010/main" xmlns="" val="3496495593"/>
              </p:ext>
            </p:extLst>
          </p:nvPr>
        </p:nvGraphicFramePr>
        <p:xfrm>
          <a:off x="60960" y="953871"/>
          <a:ext cx="8991602" cy="2991484"/>
        </p:xfrm>
        <a:graphic>
          <a:graphicData uri="http://schemas.openxmlformats.org/drawingml/2006/table">
            <a:tbl>
              <a:tblPr firstRow="1" bandRow="1">
                <a:tableStyleId>{16D9F66E-5EB9-4882-86FB-DCBF35E3C3E4}</a:tableStyleId>
              </a:tblPr>
              <a:tblGrid>
                <a:gridCol w="1107813">
                  <a:extLst>
                    <a:ext uri="{9D8B030D-6E8A-4147-A177-3AD203B41FA5}">
                      <a16:colId xmlns:a16="http://schemas.microsoft.com/office/drawing/2014/main" xmlns="" val="2124419296"/>
                    </a:ext>
                  </a:extLst>
                </a:gridCol>
                <a:gridCol w="973079">
                  <a:extLst>
                    <a:ext uri="{9D8B030D-6E8A-4147-A177-3AD203B41FA5}">
                      <a16:colId xmlns:a16="http://schemas.microsoft.com/office/drawing/2014/main" xmlns="" val="1045215037"/>
                    </a:ext>
                  </a:extLst>
                </a:gridCol>
                <a:gridCol w="1197636">
                  <a:extLst>
                    <a:ext uri="{9D8B030D-6E8A-4147-A177-3AD203B41FA5}">
                      <a16:colId xmlns:a16="http://schemas.microsoft.com/office/drawing/2014/main" xmlns="" val="3707229319"/>
                    </a:ext>
                  </a:extLst>
                </a:gridCol>
                <a:gridCol w="1132114">
                  <a:extLst>
                    <a:ext uri="{9D8B030D-6E8A-4147-A177-3AD203B41FA5}">
                      <a16:colId xmlns:a16="http://schemas.microsoft.com/office/drawing/2014/main" xmlns="" val="3779846957"/>
                    </a:ext>
                  </a:extLst>
                </a:gridCol>
                <a:gridCol w="1188306">
                  <a:extLst>
                    <a:ext uri="{9D8B030D-6E8A-4147-A177-3AD203B41FA5}">
                      <a16:colId xmlns:a16="http://schemas.microsoft.com/office/drawing/2014/main" xmlns="" val="3708573310"/>
                    </a:ext>
                  </a:extLst>
                </a:gridCol>
                <a:gridCol w="1197636">
                  <a:extLst>
                    <a:ext uri="{9D8B030D-6E8A-4147-A177-3AD203B41FA5}">
                      <a16:colId xmlns:a16="http://schemas.microsoft.com/office/drawing/2014/main" xmlns="" val="48803561"/>
                    </a:ext>
                  </a:extLst>
                </a:gridCol>
                <a:gridCol w="1023417">
                  <a:extLst>
                    <a:ext uri="{9D8B030D-6E8A-4147-A177-3AD203B41FA5}">
                      <a16:colId xmlns:a16="http://schemas.microsoft.com/office/drawing/2014/main" xmlns="" val="96067168"/>
                    </a:ext>
                  </a:extLst>
                </a:gridCol>
                <a:gridCol w="1171601">
                  <a:extLst>
                    <a:ext uri="{9D8B030D-6E8A-4147-A177-3AD203B41FA5}">
                      <a16:colId xmlns:a16="http://schemas.microsoft.com/office/drawing/2014/main" xmlns="" val="2637923249"/>
                    </a:ext>
                  </a:extLst>
                </a:gridCol>
              </a:tblGrid>
              <a:tr h="277688">
                <a:tc rowSpan="3">
                  <a:txBody>
                    <a:bodyPr/>
                    <a:lstStyle/>
                    <a:p>
                      <a:pPr marL="6350" indent="-6350" algn="l">
                        <a:lnSpc>
                          <a:spcPct val="150000"/>
                        </a:lnSpc>
                        <a:spcAft>
                          <a:spcPts val="20"/>
                        </a:spcAft>
                      </a:pPr>
                      <a:r>
                        <a:rPr lang="en-ZA" sz="1200" b="1"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Performance Outcome</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ctr"/>
                </a:tc>
                <a:tc rowSpan="3">
                  <a:txBody>
                    <a:bodyPr/>
                    <a:lstStyle/>
                    <a:p>
                      <a:pPr marL="6350" indent="-6350" algn="ctr">
                        <a:lnSpc>
                          <a:spcPct val="150000"/>
                        </a:lnSpc>
                        <a:spcAft>
                          <a:spcPts val="20"/>
                        </a:spcAft>
                      </a:pPr>
                      <a:r>
                        <a:rPr lang="en-ZA" sz="1200" b="1"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Output</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ctr"/>
                </a:tc>
                <a:tc rowSpan="3">
                  <a:txBody>
                    <a:bodyPr/>
                    <a:lstStyle/>
                    <a:p>
                      <a:pPr marL="6350" indent="-6350" algn="ctr">
                        <a:lnSpc>
                          <a:spcPct val="150000"/>
                        </a:lnSpc>
                        <a:spcAft>
                          <a:spcPts val="20"/>
                        </a:spcAft>
                      </a:pPr>
                      <a:r>
                        <a:rPr lang="en-ZA" sz="1200" b="1"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Output Indicator</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ctr"/>
                </a:tc>
                <a:tc rowSpan="2">
                  <a:txBody>
                    <a:bodyPr/>
                    <a:lstStyle/>
                    <a:p>
                      <a:r>
                        <a:rPr lang="en-ZA" sz="1200" b="1" kern="1200"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Audited / Actual Performance</a:t>
                      </a:r>
                      <a:endParaRPr lang="en-ZA" sz="1200" b="1" kern="1200" dirty="0">
                        <a:solidFill>
                          <a:srgbClr val="000000"/>
                        </a:solidFill>
                        <a:effectLst/>
                        <a:latin typeface="Arial" panose="020B0604020202020204" pitchFamily="34" charset="0"/>
                        <a:cs typeface="Arial" panose="020B0604020202020204" pitchFamily="34" charset="0"/>
                      </a:endParaRPr>
                    </a:p>
                  </a:txBody>
                  <a:tcPr>
                    <a:lnB w="12700" cap="flat" cmpd="sng" algn="ctr">
                      <a:solidFill>
                        <a:schemeClr val="tx1"/>
                      </a:solidFill>
                      <a:prstDash val="solid"/>
                      <a:round/>
                      <a:headEnd type="none" w="med" len="med"/>
                      <a:tailEnd type="none" w="med" len="med"/>
                    </a:lnB>
                  </a:tcPr>
                </a:tc>
                <a:tc gridSpan="4">
                  <a:txBody>
                    <a:bodyPr/>
                    <a:lstStyle/>
                    <a:p>
                      <a:pPr algn="ctr"/>
                      <a:r>
                        <a:rPr lang="en-ZA" sz="1200" b="1" dirty="0">
                          <a:solidFill>
                            <a:srgbClr val="000000"/>
                          </a:solidFill>
                          <a:effectLst/>
                          <a:latin typeface="Arial" panose="020B0604020202020204" pitchFamily="34" charset="0"/>
                          <a:ea typeface="Century Gothic" panose="020B0502020202020204" pitchFamily="34" charset="0"/>
                        </a:rPr>
                        <a:t>Annual Targets</a:t>
                      </a:r>
                      <a:endParaRPr lang="en-ZA" dirty="0"/>
                    </a:p>
                  </a:txBody>
                  <a:tcPr>
                    <a:lnB w="12700" cap="flat" cmpd="sng" algn="ctr">
                      <a:solidFill>
                        <a:schemeClr val="tx1"/>
                      </a:solidFill>
                      <a:prstDash val="solid"/>
                      <a:round/>
                      <a:headEnd type="none" w="med" len="med"/>
                      <a:tailEnd type="none" w="med" len="med"/>
                    </a:lnB>
                  </a:tcPr>
                </a:tc>
                <a:tc hMerge="1">
                  <a:txBody>
                    <a:bodyPr/>
                    <a:lstStyle/>
                    <a:p>
                      <a:endParaRPr lang="en-ZA"/>
                    </a:p>
                  </a:txBody>
                  <a:tcPr/>
                </a:tc>
                <a:tc hMerge="1">
                  <a:txBody>
                    <a:bodyPr/>
                    <a:lstStyle/>
                    <a:p>
                      <a:endParaRPr lang="en-ZA"/>
                    </a:p>
                  </a:txBody>
                  <a:tcPr/>
                </a:tc>
                <a:tc hMerge="1">
                  <a:txBody>
                    <a:bodyPr/>
                    <a:lstStyle/>
                    <a:p>
                      <a:endParaRPr lang="en-ZA"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4203377023"/>
                  </a:ext>
                </a:extLst>
              </a:tr>
              <a:tr h="462812">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r>
                        <a:rPr lang="en-ZA" sz="1200" b="1" dirty="0">
                          <a:solidFill>
                            <a:srgbClr val="000000"/>
                          </a:solidFill>
                          <a:effectLst/>
                          <a:latin typeface="Arial" panose="020B0604020202020204" pitchFamily="34" charset="0"/>
                          <a:ea typeface="Century Gothic" panose="020B0502020202020204" pitchFamily="34" charset="0"/>
                        </a:rPr>
                        <a:t>Estimated Performance</a:t>
                      </a:r>
                      <a:endParaRPr lang="en-ZA" sz="12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r>
                        <a:rPr lang="en-ZA" sz="1200" b="1" dirty="0">
                          <a:solidFill>
                            <a:srgbClr val="000000"/>
                          </a:solidFill>
                          <a:effectLst/>
                          <a:latin typeface="Arial" panose="020B0604020202020204" pitchFamily="34" charset="0"/>
                          <a:ea typeface="Century Gothic" panose="020B0502020202020204" pitchFamily="34" charset="0"/>
                        </a:rPr>
                        <a:t>MTEF Period</a:t>
                      </a:r>
                      <a:endParaRPr lang="en-ZA" dirty="0"/>
                    </a:p>
                  </a:txBody>
                  <a:tcPr>
                    <a:lnB w="12700" cap="flat" cmpd="sng" algn="ctr">
                      <a:solidFill>
                        <a:schemeClr val="tx1"/>
                      </a:solidFill>
                      <a:prstDash val="solid"/>
                      <a:round/>
                      <a:headEnd type="none" w="med" len="med"/>
                      <a:tailEnd type="none" w="med" len="med"/>
                    </a:lnB>
                  </a:tcPr>
                </a:tc>
                <a:tc hMerge="1">
                  <a:txBody>
                    <a:bodyPr/>
                    <a:lstStyle/>
                    <a:p>
                      <a:endParaRPr lang="en-ZA"/>
                    </a:p>
                  </a:txBody>
                  <a:tcPr/>
                </a:tc>
                <a:tc hMerge="1">
                  <a:txBody>
                    <a:bodyPr/>
                    <a:lstStyle/>
                    <a:p>
                      <a:endParaRPr lang="en-ZA" sz="12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991310991"/>
                  </a:ext>
                </a:extLst>
              </a:tr>
              <a:tr h="277688">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r>
                        <a:rPr lang="en-ZA" sz="1200" b="1" dirty="0">
                          <a:solidFill>
                            <a:srgbClr val="000000"/>
                          </a:solidFill>
                          <a:effectLst/>
                          <a:latin typeface="Arial" panose="020B0604020202020204" pitchFamily="34" charset="0"/>
                          <a:ea typeface="Century Gothic" panose="020B0502020202020204" pitchFamily="34" charset="0"/>
                        </a:rPr>
                        <a:t>2019/20</a:t>
                      </a:r>
                      <a:endParaRPr lang="en-ZA" sz="1200" b="1" kern="1200" dirty="0">
                        <a:solidFill>
                          <a:srgbClr val="000000"/>
                        </a:solidFill>
                        <a:effectLst/>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350" indent="-6350" algn="ctr">
                        <a:lnSpc>
                          <a:spcPct val="150000"/>
                        </a:lnSpc>
                        <a:spcAft>
                          <a:spcPts val="20"/>
                        </a:spcAft>
                      </a:pPr>
                      <a:r>
                        <a:rPr lang="en-ZA" sz="1200" b="1"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2020/21</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6350" indent="-6350" algn="ctr">
                        <a:lnSpc>
                          <a:spcPct val="150000"/>
                        </a:lnSpc>
                        <a:spcAft>
                          <a:spcPts val="20"/>
                        </a:spcAft>
                      </a:pPr>
                      <a:r>
                        <a:rPr lang="en-ZA" sz="1200" b="1"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2021/22</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6350" indent="-6350" algn="ctr">
                        <a:lnSpc>
                          <a:spcPct val="150000"/>
                        </a:lnSpc>
                        <a:spcAft>
                          <a:spcPts val="20"/>
                        </a:spcAft>
                      </a:pPr>
                      <a:r>
                        <a:rPr lang="en-ZA" sz="1200" b="1"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2022/23</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ctr"/>
                </a:tc>
                <a:tc>
                  <a:txBody>
                    <a:bodyPr/>
                    <a:lstStyle/>
                    <a:p>
                      <a:pPr marL="6350" indent="-6350" algn="ctr">
                        <a:lnSpc>
                          <a:spcPct val="150000"/>
                        </a:lnSpc>
                        <a:spcAft>
                          <a:spcPts val="20"/>
                        </a:spcAft>
                      </a:pPr>
                      <a:r>
                        <a:rPr lang="en-ZA" sz="1200" b="1"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2023/24</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1528015815"/>
                  </a:ext>
                </a:extLst>
              </a:tr>
              <a:tr h="327376">
                <a:tc gridSpan="8">
                  <a:txBody>
                    <a:bodyPr/>
                    <a:lstStyle/>
                    <a:p>
                      <a:r>
                        <a:rPr lang="en-ZA" sz="1200" b="1" dirty="0">
                          <a:solidFill>
                            <a:srgbClr val="000000"/>
                          </a:solidFill>
                          <a:effectLst/>
                          <a:latin typeface="Arial" panose="020B0604020202020204" pitchFamily="34" charset="0"/>
                          <a:ea typeface="Century Gothic" panose="020B0502020202020204" pitchFamily="34" charset="0"/>
                        </a:rPr>
                        <a:t>Batho-Pele Principles </a:t>
                      </a:r>
                      <a:endParaRPr lang="en-ZA" sz="1200" dirty="0"/>
                    </a:p>
                  </a:txBody>
                  <a:tcPr/>
                </a:tc>
                <a:tc hMerge="1">
                  <a:txBody>
                    <a:bodyPr/>
                    <a:lstStyle/>
                    <a:p>
                      <a:endParaRPr lang="en-ZA"/>
                    </a:p>
                  </a:txBody>
                  <a:tcPr/>
                </a:tc>
                <a:tc hMerge="1">
                  <a:txBody>
                    <a:bodyPr/>
                    <a:lstStyle/>
                    <a:p>
                      <a:endParaRPr lang="en-ZA"/>
                    </a:p>
                  </a:txBody>
                  <a:tcPr/>
                </a:tc>
                <a:tc hMerge="1">
                  <a:txBody>
                    <a:bodyPr/>
                    <a:lstStyle/>
                    <a:p>
                      <a:endParaRPr lang="en-ZA"/>
                    </a:p>
                  </a:txBody>
                  <a:tcPr>
                    <a:lnT w="12700" cap="flat" cmpd="sng" algn="ctr">
                      <a:solidFill>
                        <a:schemeClr val="tx1"/>
                      </a:solidFill>
                      <a:prstDash val="solid"/>
                      <a:round/>
                      <a:headEnd type="none" w="med" len="med"/>
                      <a:tailEnd type="none" w="med" len="med"/>
                    </a:lnT>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dirty="0"/>
                    </a:p>
                  </a:txBody>
                  <a:tcPr/>
                </a:tc>
                <a:extLst>
                  <a:ext uri="{0D108BD9-81ED-4DB2-BD59-A6C34878D82A}">
                    <a16:rowId xmlns:a16="http://schemas.microsoft.com/office/drawing/2014/main" xmlns="" val="29729612"/>
                  </a:ext>
                </a:extLst>
              </a:tr>
              <a:tr h="1502414">
                <a:tc>
                  <a:txBody>
                    <a:bodyPr/>
                    <a:lstStyle/>
                    <a:p>
                      <a:pPr marL="6350" indent="-6350" algn="l">
                        <a:lnSpc>
                          <a:spcPct val="150000"/>
                        </a:lnSpc>
                        <a:spcAft>
                          <a:spcPts val="20"/>
                        </a:spcAft>
                      </a:pPr>
                      <a:r>
                        <a:rPr lang="en-ZA" sz="1200" b="1"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Improved governance and strengthened control environment</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6350" indent="-6350" algn="l">
                        <a:lnSpc>
                          <a:spcPct val="150000"/>
                        </a:lnSpc>
                        <a:spcAft>
                          <a:spcPts val="20"/>
                        </a:spcAft>
                      </a:pPr>
                      <a:r>
                        <a:rPr lang="en-ZA" sz="1200">
                          <a:solidFill>
                            <a:srgbClr val="000000"/>
                          </a:solidFill>
                          <a:effectLst/>
                          <a:latin typeface="Arial" panose="020B0604020202020204" pitchFamily="34" charset="0"/>
                          <a:ea typeface="Century Gothic" panose="020B0502020202020204" pitchFamily="34" charset="0"/>
                          <a:cs typeface="Arial" panose="020B0604020202020204" pitchFamily="34" charset="0"/>
                        </a:rPr>
                        <a:t>Stakeholder Framework</a:t>
                      </a:r>
                      <a:endPar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6350" indent="-6350" algn="l">
                        <a:lnSpc>
                          <a:spcPct val="150000"/>
                        </a:lnSpc>
                        <a:spcAft>
                          <a:spcPts val="20"/>
                        </a:spcAft>
                      </a:pPr>
                      <a:r>
                        <a:rPr lang="en-ZA" sz="1200"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Stakeholder Framework implemented</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6350" indent="-6350" algn="ctr">
                        <a:lnSpc>
                          <a:spcPct val="104000"/>
                        </a:lnSpc>
                        <a:spcAft>
                          <a:spcPts val="20"/>
                        </a:spcAft>
                      </a:pPr>
                      <a:r>
                        <a:rPr lang="en-ZA" sz="1200">
                          <a:solidFill>
                            <a:srgbClr val="000000"/>
                          </a:solidFill>
                          <a:effectLst/>
                          <a:latin typeface="Arial" panose="020B0604020202020204" pitchFamily="34" charset="0"/>
                          <a:ea typeface="Century Gothic" panose="020B0502020202020204" pitchFamily="34" charset="0"/>
                          <a:cs typeface="Arial" panose="020B0604020202020204" pitchFamily="34" charset="0"/>
                        </a:rPr>
                        <a:t>-</a:t>
                      </a:r>
                      <a:endPar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6350" indent="-6350" algn="l">
                        <a:lnSpc>
                          <a:spcPct val="150000"/>
                        </a:lnSpc>
                        <a:spcAft>
                          <a:spcPts val="20"/>
                        </a:spcAft>
                      </a:pPr>
                      <a:r>
                        <a:rPr lang="en-ZA" sz="1200">
                          <a:solidFill>
                            <a:srgbClr val="000000"/>
                          </a:solidFill>
                          <a:effectLst/>
                          <a:latin typeface="Arial" panose="020B0604020202020204" pitchFamily="34" charset="0"/>
                          <a:ea typeface="Century Gothic" panose="020B0502020202020204" pitchFamily="34" charset="0"/>
                          <a:cs typeface="Arial" panose="020B0604020202020204" pitchFamily="34" charset="0"/>
                        </a:rPr>
                        <a:t>Version 1 of DLCA Stakeholder Framework approved</a:t>
                      </a:r>
                      <a:endPar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6350" indent="-6350" algn="l">
                        <a:lnSpc>
                          <a:spcPct val="150000"/>
                        </a:lnSpc>
                        <a:spcAft>
                          <a:spcPts val="20"/>
                        </a:spcAft>
                      </a:pPr>
                      <a:r>
                        <a:rPr lang="en-ZA" sz="1200">
                          <a:solidFill>
                            <a:srgbClr val="000000"/>
                          </a:solidFill>
                          <a:effectLst/>
                          <a:latin typeface="Arial" panose="020B0604020202020204" pitchFamily="34" charset="0"/>
                          <a:ea typeface="Century Gothic" panose="020B0502020202020204" pitchFamily="34" charset="0"/>
                          <a:cs typeface="Arial" panose="020B0604020202020204" pitchFamily="34" charset="0"/>
                        </a:rPr>
                        <a:t>Monitor and evaluate stakeholder Framework</a:t>
                      </a:r>
                      <a:endPar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6350" indent="-6350" algn="l">
                        <a:lnSpc>
                          <a:spcPct val="150000"/>
                        </a:lnSpc>
                        <a:spcAft>
                          <a:spcPts val="20"/>
                        </a:spcAft>
                      </a:pPr>
                      <a:r>
                        <a:rPr lang="en-ZA" sz="1200">
                          <a:solidFill>
                            <a:srgbClr val="000000"/>
                          </a:solidFill>
                          <a:effectLst/>
                          <a:latin typeface="Arial" panose="020B0604020202020204" pitchFamily="34" charset="0"/>
                          <a:ea typeface="Century Gothic" panose="020B0502020202020204" pitchFamily="34" charset="0"/>
                          <a:cs typeface="Arial" panose="020B0604020202020204" pitchFamily="34" charset="0"/>
                        </a:rPr>
                        <a:t>Monitor and evaluate stakeholder Framework</a:t>
                      </a:r>
                      <a:endPar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6350" indent="-6350" algn="l">
                        <a:lnSpc>
                          <a:spcPct val="150000"/>
                        </a:lnSpc>
                        <a:spcAft>
                          <a:spcPts val="20"/>
                        </a:spcAft>
                      </a:pPr>
                      <a:r>
                        <a:rPr lang="en-ZA" sz="1200"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Monitor and evaluate stakeholder Framework</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extLst>
                  <a:ext uri="{0D108BD9-81ED-4DB2-BD59-A6C34878D82A}">
                    <a16:rowId xmlns:a16="http://schemas.microsoft.com/office/drawing/2014/main" xmlns="" val="2378325148"/>
                  </a:ext>
                </a:extLst>
              </a:tr>
            </a:tbl>
          </a:graphicData>
        </a:graphic>
      </p:graphicFrame>
    </p:spTree>
    <p:extLst>
      <p:ext uri="{BB962C8B-B14F-4D97-AF65-F5344CB8AC3E}">
        <p14:creationId xmlns:p14="http://schemas.microsoft.com/office/powerpoint/2010/main" xmlns="" val="1264285255"/>
      </p:ext>
    </p:extLst>
  </p:cSld>
  <p:clrMapOvr>
    <a:masterClrMapping/>
  </p:clrMapOvr>
  <p:transition spd="med">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23C03CC-F130-42E2-AF07-7FD5A4FE5D20}"/>
              </a:ext>
            </a:extLst>
          </p:cNvPr>
          <p:cNvSpPr>
            <a:spLocks noGrp="1"/>
          </p:cNvSpPr>
          <p:nvPr>
            <p:ph type="title"/>
          </p:nvPr>
        </p:nvSpPr>
        <p:spPr/>
        <p:txBody>
          <a:bodyPr/>
          <a:lstStyle/>
          <a:p>
            <a:r>
              <a:rPr kumimoji="0" lang="en-ZA" sz="2400" b="1" i="0" u="none" strike="noStrike" kern="1200" cap="none" spc="0" normalizeH="0" baseline="0" noProof="0" dirty="0" smtClean="0">
                <a:ln>
                  <a:noFill/>
                </a:ln>
                <a:solidFill>
                  <a:srgbClr val="000000"/>
                </a:solidFill>
                <a:effectLst/>
                <a:uLnTx/>
                <a:uFillTx/>
                <a:latin typeface="Arial" panose="020B0604020202020204" pitchFamily="34" charset="0"/>
                <a:ea typeface="ＭＳ Ｐゴシック" panose="020B0600070205080204" pitchFamily="34" charset="-128"/>
                <a:cs typeface="Arial" panose="020B0604020202020204" pitchFamily="34" charset="0"/>
              </a:rPr>
              <a:t>1. Relevant</a:t>
            </a:r>
            <a:r>
              <a:rPr kumimoji="0" lang="en-ZA" sz="1800" b="1" i="0" u="none" strike="noStrike" kern="0" cap="none" spc="0" normalizeH="0" baseline="0" noProof="0" dirty="0" smtClean="0">
                <a:ln>
                  <a:noFill/>
                </a:ln>
                <a:solidFill>
                  <a:srgbClr val="984806"/>
                </a:solidFill>
                <a:effectLst/>
                <a:uLnTx/>
                <a:uFillTx/>
                <a:latin typeface="Arial" panose="020B0604020202020204" pitchFamily="34" charset="0"/>
                <a:ea typeface="Century Gothic" panose="020B0502020202020204" pitchFamily="34" charset="0"/>
                <a:cs typeface="Century Gothic" panose="020B0502020202020204" pitchFamily="34" charset="0"/>
              </a:rPr>
              <a:t> </a:t>
            </a:r>
            <a:r>
              <a:rPr kumimoji="0" lang="en-ZA" sz="24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Arial" panose="020B0604020202020204" pitchFamily="34" charset="0"/>
              </a:rPr>
              <a:t>legislative and policy </a:t>
            </a:r>
            <a:r>
              <a:rPr kumimoji="0" lang="en-ZA" sz="2400" b="1" i="0" u="none" strike="noStrike" kern="1200" cap="none" spc="0" normalizeH="0" baseline="0" noProof="0" dirty="0" smtClean="0">
                <a:ln>
                  <a:noFill/>
                </a:ln>
                <a:solidFill>
                  <a:srgbClr val="000000"/>
                </a:solidFill>
                <a:effectLst/>
                <a:uLnTx/>
                <a:uFillTx/>
                <a:latin typeface="Arial" panose="020B0604020202020204" pitchFamily="34" charset="0"/>
                <a:ea typeface="ＭＳ Ｐゴシック" panose="020B0600070205080204" pitchFamily="34" charset="-128"/>
                <a:cs typeface="Arial" panose="020B0604020202020204" pitchFamily="34" charset="0"/>
              </a:rPr>
              <a:t>mandates </a:t>
            </a:r>
            <a:r>
              <a:rPr kumimoji="0" lang="en-ZA" sz="2400" b="1" i="1" u="none" strike="noStrike" kern="1200" cap="none" spc="0" normalizeH="0" baseline="0" noProof="0" dirty="0" err="1" smtClean="0">
                <a:ln>
                  <a:noFill/>
                </a:ln>
                <a:solidFill>
                  <a:srgbClr val="000000"/>
                </a:solidFill>
                <a:effectLst/>
                <a:uLnTx/>
                <a:uFillTx/>
                <a:latin typeface="Arial" panose="020B0604020202020204" pitchFamily="34" charset="0"/>
                <a:ea typeface="ＭＳ Ｐゴシック" panose="020B0600070205080204" pitchFamily="34" charset="-128"/>
                <a:cs typeface="Arial" panose="020B0604020202020204" pitchFamily="34" charset="0"/>
              </a:rPr>
              <a:t>Cont</a:t>
            </a:r>
            <a:endParaRPr lang="en-ZA" dirty="0"/>
          </a:p>
        </p:txBody>
      </p:sp>
      <p:sp>
        <p:nvSpPr>
          <p:cNvPr id="3" name="Content Placeholder 2">
            <a:extLst>
              <a:ext uri="{FF2B5EF4-FFF2-40B4-BE49-F238E27FC236}">
                <a16:creationId xmlns:a16="http://schemas.microsoft.com/office/drawing/2014/main" xmlns="" id="{D29BA5CB-075B-4118-9472-A6C6D189F95C}"/>
              </a:ext>
            </a:extLst>
          </p:cNvPr>
          <p:cNvSpPr>
            <a:spLocks noGrp="1"/>
          </p:cNvSpPr>
          <p:nvPr>
            <p:ph idx="1"/>
          </p:nvPr>
        </p:nvSpPr>
        <p:spPr>
          <a:xfrm>
            <a:off x="0" y="1981200"/>
            <a:ext cx="9144000" cy="4572000"/>
          </a:xfrm>
        </p:spPr>
        <p:txBody>
          <a:bodyPr/>
          <a:lstStyle/>
          <a:p>
            <a:pPr marL="6350" marR="0" lvl="0" indent="-6350" algn="just" defTabSz="914400" rtl="0" eaLnBrk="0" fontAlgn="base" latinLnBrk="0" hangingPunct="0">
              <a:lnSpc>
                <a:spcPct val="107000"/>
              </a:lnSpc>
              <a:spcBef>
                <a:spcPct val="20000"/>
              </a:spcBef>
              <a:spcAft>
                <a:spcPts val="565"/>
              </a:spcAft>
              <a:buClrTx/>
              <a:buSzTx/>
              <a:buFontTx/>
              <a:buChar char="•"/>
              <a:tabLst/>
              <a:defRPr/>
            </a:pPr>
            <a:r>
              <a:rPr kumimoji="0" lang="en-ZA" sz="1800" b="1" i="0" u="none" strike="noStrike" kern="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Public Finance Management Act, 01 of 1999, </a:t>
            </a:r>
            <a:r>
              <a:rPr kumimoji="0" lang="en-ZA" sz="1800" b="0" i="0" u="none" strike="noStrike" kern="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regulates financial management in the national government and provincial governments, to ensure that all revenue, expenditure, assets and liabilities of those governments are managed efficiently and effectively, to provide for the responsibilities of persons entrusted with financial management in those governments; and to provide for matters connected therewith. </a:t>
            </a:r>
            <a:endParaRPr kumimoji="0" lang="en-ZA" sz="1800" b="0" i="0" u="none" strike="noStrike" kern="0" cap="none" spc="0" normalizeH="0" baseline="0" noProof="0" dirty="0">
              <a:ln>
                <a:noFill/>
              </a:ln>
              <a:solidFill>
                <a:srgbClr val="000000"/>
              </a:solidFill>
              <a:effectLst/>
              <a:uLnTx/>
              <a:uFillTx/>
              <a:latin typeface="Arial" panose="020B0604020202020204" pitchFamily="34" charset="0"/>
              <a:ea typeface="Century Gothic" panose="020B0502020202020204" pitchFamily="34" charset="0"/>
              <a:cs typeface="Century Gothic" panose="020B0502020202020204" pitchFamily="34" charset="0"/>
            </a:endParaRPr>
          </a:p>
          <a:p>
            <a:pPr marL="6350" marR="0" lvl="0" indent="-6350" algn="just" defTabSz="914400" rtl="0" eaLnBrk="0" fontAlgn="base" latinLnBrk="0" hangingPunct="0">
              <a:lnSpc>
                <a:spcPct val="104000"/>
              </a:lnSpc>
              <a:spcBef>
                <a:spcPct val="20000"/>
              </a:spcBef>
              <a:spcAft>
                <a:spcPts val="20"/>
              </a:spcAft>
              <a:buClrTx/>
              <a:buSzTx/>
              <a:buFontTx/>
              <a:buChar char="•"/>
              <a:tabLst>
                <a:tab pos="923925" algn="l"/>
              </a:tabLst>
              <a:defRPr/>
            </a:pPr>
            <a:r>
              <a:rPr kumimoji="0" lang="en-ZA" sz="1800" b="1" i="0" u="none" strike="noStrike" kern="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Schedule Four (4) Part A of the Constitution </a:t>
            </a:r>
            <a:r>
              <a:rPr kumimoji="0" lang="en-ZA" sz="1800" b="0" i="0" u="none" strike="noStrike" kern="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provides for Road traffic regulation and vehicle licensing as concurrent functions of both the National and Provincial spheres of Government. Provincial Roads and traffic are classified as functional areas of exclusive provincial legislative competence. However, Section 44(2), of the Constitution, specifically provisions (c), (d), and (e) thereof, provides for Parliament to intervene in Schedule 5 matters. The National Road Traffic Act 93 of 1996 is, therefore, a Section 44(2) legislation promulgated under section 76(1) of the Constitution.</a:t>
            </a:r>
            <a:endParaRPr kumimoji="0" lang="en-ZA" sz="1800" b="0" i="0" u="none" strike="noStrike" kern="0" cap="none" spc="0" normalizeH="0" baseline="0" noProof="0" dirty="0">
              <a:ln>
                <a:noFill/>
              </a:ln>
              <a:solidFill>
                <a:srgbClr val="000000"/>
              </a:solidFill>
              <a:effectLst/>
              <a:uLnTx/>
              <a:uFillTx/>
              <a:latin typeface="Arial" panose="020B0604020202020204" pitchFamily="34" charset="0"/>
              <a:ea typeface="Century Gothic" panose="020B0502020202020204" pitchFamily="34" charset="0"/>
              <a:cs typeface="Century Gothic" panose="020B0502020202020204" pitchFamily="34" charset="0"/>
            </a:endParaRPr>
          </a:p>
          <a:p>
            <a:endParaRPr lang="en-ZA" dirty="0"/>
          </a:p>
        </p:txBody>
      </p:sp>
      <p:sp>
        <p:nvSpPr>
          <p:cNvPr id="4" name="Slide Number Placeholder 3">
            <a:extLst>
              <a:ext uri="{FF2B5EF4-FFF2-40B4-BE49-F238E27FC236}">
                <a16:creationId xmlns:a16="http://schemas.microsoft.com/office/drawing/2014/main" xmlns="" id="{2BB1EBCA-D766-4731-8ADB-A7E355CB431C}"/>
              </a:ext>
            </a:extLst>
          </p:cNvPr>
          <p:cNvSpPr>
            <a:spLocks noGrp="1"/>
          </p:cNvSpPr>
          <p:nvPr>
            <p:ph type="sldNum" sz="quarter" idx="12"/>
          </p:nvPr>
        </p:nvSpPr>
        <p:spPr/>
        <p:txBody>
          <a:bodyPr/>
          <a:lstStyle/>
          <a:p>
            <a:pPr>
              <a:defRPr/>
            </a:pPr>
            <a:fld id="{E41CC7C3-C5F4-4A64-A561-2FBF0EB3B565}" type="slidenum">
              <a:rPr lang="en-GB" altLang="en-US" smtClean="0">
                <a:solidFill>
                  <a:srgbClr val="000000"/>
                </a:solidFill>
              </a:rPr>
              <a:pPr>
                <a:defRPr/>
              </a:pPr>
              <a:t>4</a:t>
            </a:fld>
            <a:endParaRPr lang="en-GB" altLang="en-US">
              <a:solidFill>
                <a:srgbClr val="000000"/>
              </a:solidFill>
            </a:endParaRPr>
          </a:p>
        </p:txBody>
      </p:sp>
      <p:pic>
        <p:nvPicPr>
          <p:cNvPr id="6" name="Picture 5">
            <a:hlinkClick r:id="rId2" action="ppaction://hlinksldjump"/>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010400" y="11113"/>
            <a:ext cx="2133600" cy="752475"/>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953707400"/>
      </p:ext>
    </p:extLst>
  </p:cSld>
  <p:clrMapOvr>
    <a:masterClrMapping/>
  </p:clrMapOvr>
  <p:transition spd="med">
    <p:wipe dir="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687A139-609D-4281-BC2A-E096B08550F9}"/>
              </a:ext>
            </a:extLst>
          </p:cNvPr>
          <p:cNvSpPr>
            <a:spLocks noGrp="1"/>
          </p:cNvSpPr>
          <p:nvPr>
            <p:ph type="title"/>
          </p:nvPr>
        </p:nvSpPr>
        <p:spPr>
          <a:xfrm>
            <a:off x="685800" y="152399"/>
            <a:ext cx="7772400" cy="1066801"/>
          </a:xfrm>
        </p:spPr>
        <p:txBody>
          <a:bodyPr/>
          <a:lstStyle/>
          <a:p>
            <a:r>
              <a:rPr lang="en-ZA" sz="1800" b="1" dirty="0">
                <a:solidFill>
                  <a:schemeClr val="tx1"/>
                </a:solidFill>
                <a:effectLst/>
                <a:latin typeface="Arial" panose="020B0604020202020204" pitchFamily="34" charset="0"/>
                <a:ea typeface="Century Gothic" panose="020B0502020202020204" pitchFamily="34" charset="0"/>
                <a:cs typeface="Century Gothic" panose="020B0502020202020204" pitchFamily="34" charset="0"/>
              </a:rPr>
              <a:t>Indicators, Annual and Quarterly Targets </a:t>
            </a:r>
            <a:r>
              <a:rPr lang="en-ZA" sz="1800" b="1" dirty="0">
                <a:solidFill>
                  <a:srgbClr val="984806"/>
                </a:solidFill>
                <a:effectLst/>
                <a:latin typeface="Arial" panose="020B0604020202020204" pitchFamily="34" charset="0"/>
                <a:ea typeface="Century Gothic" panose="020B0502020202020204" pitchFamily="34" charset="0"/>
                <a:cs typeface="Century Gothic" panose="020B0502020202020204" pitchFamily="34" charset="0"/>
              </a:rPr>
              <a:t/>
            </a:r>
            <a:br>
              <a:rPr lang="en-ZA" sz="1800" b="1" dirty="0">
                <a:solidFill>
                  <a:srgbClr val="984806"/>
                </a:solidFill>
                <a:effectLst/>
                <a:latin typeface="Arial" panose="020B0604020202020204" pitchFamily="34" charset="0"/>
                <a:ea typeface="Century Gothic" panose="020B0502020202020204" pitchFamily="34" charset="0"/>
                <a:cs typeface="Century Gothic" panose="020B0502020202020204" pitchFamily="34" charset="0"/>
              </a:rPr>
            </a:br>
            <a:endParaRPr lang="en-ZA" dirty="0"/>
          </a:p>
        </p:txBody>
      </p:sp>
      <p:graphicFrame>
        <p:nvGraphicFramePr>
          <p:cNvPr id="5" name="Table 5">
            <a:extLst>
              <a:ext uri="{FF2B5EF4-FFF2-40B4-BE49-F238E27FC236}">
                <a16:creationId xmlns:a16="http://schemas.microsoft.com/office/drawing/2014/main" xmlns="" id="{539F9D3D-1A2B-48D5-90A5-A5B08D5381AB}"/>
              </a:ext>
            </a:extLst>
          </p:cNvPr>
          <p:cNvGraphicFramePr>
            <a:graphicFrameLocks noGrp="1"/>
          </p:cNvGraphicFramePr>
          <p:nvPr>
            <p:ph idx="1"/>
            <p:extLst>
              <p:ext uri="{D42A27DB-BD31-4B8C-83A1-F6EECF244321}">
                <p14:modId xmlns:p14="http://schemas.microsoft.com/office/powerpoint/2010/main" xmlns="" val="24177665"/>
              </p:ext>
            </p:extLst>
          </p:nvPr>
        </p:nvGraphicFramePr>
        <p:xfrm>
          <a:off x="140190" y="1054925"/>
          <a:ext cx="8863619" cy="4667969"/>
        </p:xfrm>
        <a:graphic>
          <a:graphicData uri="http://schemas.openxmlformats.org/drawingml/2006/table">
            <a:tbl>
              <a:tblPr firstRow="1" bandRow="1">
                <a:tableStyleId>{16D9F66E-5EB9-4882-86FB-DCBF35E3C3E4}</a:tableStyleId>
              </a:tblPr>
              <a:tblGrid>
                <a:gridCol w="1329543">
                  <a:extLst>
                    <a:ext uri="{9D8B030D-6E8A-4147-A177-3AD203B41FA5}">
                      <a16:colId xmlns:a16="http://schemas.microsoft.com/office/drawing/2014/main" xmlns="" val="3056306843"/>
                    </a:ext>
                  </a:extLst>
                </a:gridCol>
                <a:gridCol w="1329543">
                  <a:extLst>
                    <a:ext uri="{9D8B030D-6E8A-4147-A177-3AD203B41FA5}">
                      <a16:colId xmlns:a16="http://schemas.microsoft.com/office/drawing/2014/main" xmlns="" val="3076774527"/>
                    </a:ext>
                  </a:extLst>
                </a:gridCol>
                <a:gridCol w="1477270">
                  <a:extLst>
                    <a:ext uri="{9D8B030D-6E8A-4147-A177-3AD203B41FA5}">
                      <a16:colId xmlns:a16="http://schemas.microsoft.com/office/drawing/2014/main" xmlns="" val="524871221"/>
                    </a:ext>
                  </a:extLst>
                </a:gridCol>
                <a:gridCol w="1551133">
                  <a:extLst>
                    <a:ext uri="{9D8B030D-6E8A-4147-A177-3AD203B41FA5}">
                      <a16:colId xmlns:a16="http://schemas.microsoft.com/office/drawing/2014/main" xmlns="" val="3681594095"/>
                    </a:ext>
                  </a:extLst>
                </a:gridCol>
                <a:gridCol w="1551133">
                  <a:extLst>
                    <a:ext uri="{9D8B030D-6E8A-4147-A177-3AD203B41FA5}">
                      <a16:colId xmlns:a16="http://schemas.microsoft.com/office/drawing/2014/main" xmlns="" val="1459149953"/>
                    </a:ext>
                  </a:extLst>
                </a:gridCol>
                <a:gridCol w="1624997">
                  <a:extLst>
                    <a:ext uri="{9D8B030D-6E8A-4147-A177-3AD203B41FA5}">
                      <a16:colId xmlns:a16="http://schemas.microsoft.com/office/drawing/2014/main" xmlns="" val="3299602151"/>
                    </a:ext>
                  </a:extLst>
                </a:gridCol>
              </a:tblGrid>
              <a:tr h="486605">
                <a:tc>
                  <a:txBody>
                    <a:bodyPr/>
                    <a:lstStyle/>
                    <a:p>
                      <a:pPr marL="6350" indent="-6350" algn="ctr">
                        <a:lnSpc>
                          <a:spcPct val="150000"/>
                        </a:lnSpc>
                        <a:spcAft>
                          <a:spcPts val="20"/>
                        </a:spcAft>
                      </a:pPr>
                      <a:r>
                        <a:rPr lang="en-ZA" sz="1200" b="1"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Output Indicator</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ctr"/>
                </a:tc>
                <a:tc>
                  <a:txBody>
                    <a:bodyPr/>
                    <a:lstStyle/>
                    <a:p>
                      <a:pPr marL="6350" indent="-6350" algn="ctr">
                        <a:lnSpc>
                          <a:spcPct val="150000"/>
                        </a:lnSpc>
                        <a:spcAft>
                          <a:spcPts val="20"/>
                        </a:spcAft>
                      </a:pPr>
                      <a:r>
                        <a:rPr lang="en-ZA" sz="1200" b="1"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Annual Target</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ctr"/>
                </a:tc>
                <a:tc>
                  <a:txBody>
                    <a:bodyPr/>
                    <a:lstStyle/>
                    <a:p>
                      <a:pPr marL="6350" indent="-6350" algn="ctr">
                        <a:lnSpc>
                          <a:spcPct val="150000"/>
                        </a:lnSpc>
                        <a:spcAft>
                          <a:spcPts val="20"/>
                        </a:spcAft>
                      </a:pPr>
                      <a:r>
                        <a:rPr lang="en-ZA" sz="1200" b="1"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Quarter 1</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ctr"/>
                </a:tc>
                <a:tc>
                  <a:txBody>
                    <a:bodyPr/>
                    <a:lstStyle/>
                    <a:p>
                      <a:pPr marL="6350" indent="-6350" algn="ctr">
                        <a:lnSpc>
                          <a:spcPct val="150000"/>
                        </a:lnSpc>
                        <a:spcAft>
                          <a:spcPts val="20"/>
                        </a:spcAft>
                      </a:pPr>
                      <a:r>
                        <a:rPr lang="en-ZA" sz="1200" b="1"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Quarter 2</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ctr"/>
                </a:tc>
                <a:tc>
                  <a:txBody>
                    <a:bodyPr/>
                    <a:lstStyle/>
                    <a:p>
                      <a:pPr marL="6350" indent="-6350" algn="ctr">
                        <a:lnSpc>
                          <a:spcPct val="150000"/>
                        </a:lnSpc>
                        <a:spcAft>
                          <a:spcPts val="20"/>
                        </a:spcAft>
                      </a:pPr>
                      <a:r>
                        <a:rPr lang="en-ZA" sz="1200" b="1"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Quarter 3</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ctr"/>
                </a:tc>
                <a:tc>
                  <a:txBody>
                    <a:bodyPr/>
                    <a:lstStyle/>
                    <a:p>
                      <a:pPr marL="6350" indent="-6350" algn="ctr">
                        <a:lnSpc>
                          <a:spcPct val="150000"/>
                        </a:lnSpc>
                        <a:spcAft>
                          <a:spcPts val="20"/>
                        </a:spcAft>
                      </a:pPr>
                      <a:r>
                        <a:rPr lang="en-ZA" sz="1200" b="1"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Quarter 4</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ctr"/>
                </a:tc>
                <a:extLst>
                  <a:ext uri="{0D108BD9-81ED-4DB2-BD59-A6C34878D82A}">
                    <a16:rowId xmlns:a16="http://schemas.microsoft.com/office/drawing/2014/main" xmlns="" val="214466974"/>
                  </a:ext>
                </a:extLst>
              </a:tr>
              <a:tr h="275395">
                <a:tc gridSpan="6">
                  <a:txBody>
                    <a:bodyPr/>
                    <a:lstStyle/>
                    <a:p>
                      <a:pPr marL="6350" indent="-6350" algn="l">
                        <a:lnSpc>
                          <a:spcPct val="150000"/>
                        </a:lnSpc>
                        <a:spcAft>
                          <a:spcPts val="20"/>
                        </a:spcAft>
                      </a:pPr>
                      <a:r>
                        <a:rPr lang="en-ZA" sz="1200" b="1" dirty="0">
                          <a:effectLst/>
                          <a:latin typeface="Arial" panose="020B0604020202020204" pitchFamily="34" charset="0"/>
                          <a:ea typeface="Century Gothic" panose="020B0502020202020204" pitchFamily="34" charset="0"/>
                        </a:rPr>
                        <a:t>Customer services </a:t>
                      </a:r>
                      <a:endParaRPr lang="en-ZA" sz="1200" dirty="0">
                        <a:solidFill>
                          <a:srgbClr val="000000"/>
                        </a:solidFill>
                        <a:effectLst/>
                        <a:latin typeface="Arial" panose="020B0604020202020204" pitchFamily="34" charset="0"/>
                      </a:endParaRPr>
                    </a:p>
                  </a:txBody>
                  <a:tcPr marL="68580" marR="68580" marT="0" marB="0"/>
                </a:tc>
                <a:tc hMerge="1">
                  <a:txBody>
                    <a:bodyPr/>
                    <a:lstStyle/>
                    <a:p>
                      <a:endParaRPr lang="en-ZA"/>
                    </a:p>
                  </a:txBody>
                  <a:tcPr/>
                </a:tc>
                <a:tc hMerge="1">
                  <a:txBody>
                    <a:bodyPr/>
                    <a:lstStyle/>
                    <a:p>
                      <a:pPr marL="342900" lvl="0" indent="-342900" algn="l">
                        <a:lnSpc>
                          <a:spcPct val="150000"/>
                        </a:lnSpc>
                        <a:buFont typeface="+mj-lt"/>
                        <a:buAutoNum type="arabicPeriod"/>
                      </a:pPr>
                      <a:r>
                        <a:rPr lang="en-ZA" sz="1200">
                          <a:solidFill>
                            <a:srgbClr val="000000"/>
                          </a:solidFill>
                          <a:effectLst/>
                          <a:latin typeface="Arial" panose="020B0604020202020204" pitchFamily="34" charset="0"/>
                          <a:ea typeface="Century Gothic" panose="020B0502020202020204" pitchFamily="34" charset="0"/>
                          <a:cs typeface="Arial" panose="020B0604020202020204" pitchFamily="34" charset="0"/>
                        </a:rPr>
                        <a:t>Monitor and evaluate implementation of action plans </a:t>
                      </a:r>
                      <a:endPar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p>
                      <a:pPr marL="342900" lvl="0" indent="-342900" algn="l">
                        <a:lnSpc>
                          <a:spcPct val="150000"/>
                        </a:lnSpc>
                        <a:buFont typeface="+mj-lt"/>
                        <a:buAutoNum type="arabicPeriod"/>
                      </a:pPr>
                      <a:r>
                        <a:rPr lang="en-ZA" sz="1200">
                          <a:solidFill>
                            <a:srgbClr val="000000"/>
                          </a:solidFill>
                          <a:effectLst/>
                          <a:latin typeface="Arial" panose="020B0604020202020204" pitchFamily="34" charset="0"/>
                          <a:ea typeface="Century Gothic" panose="020B0502020202020204" pitchFamily="34" charset="0"/>
                          <a:cs typeface="Arial" panose="020B0604020202020204" pitchFamily="34" charset="0"/>
                        </a:rPr>
                        <a:t>Prepare and review accurate management accounts </a:t>
                      </a:r>
                      <a:endPar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hMerge="1">
                  <a:txBody>
                    <a:bodyPr/>
                    <a:lstStyle/>
                    <a:p>
                      <a:pPr marL="342900" lvl="0" indent="-342900" algn="l">
                        <a:lnSpc>
                          <a:spcPct val="150000"/>
                        </a:lnSpc>
                        <a:buFont typeface="+mj-lt"/>
                        <a:buAutoNum type="arabicPeriod"/>
                      </a:pPr>
                      <a:r>
                        <a:rPr lang="en-ZA" sz="1200">
                          <a:solidFill>
                            <a:srgbClr val="000000"/>
                          </a:solidFill>
                          <a:effectLst/>
                          <a:latin typeface="Arial" panose="020B0604020202020204" pitchFamily="34" charset="0"/>
                          <a:ea typeface="Century Gothic" panose="020B0502020202020204" pitchFamily="34" charset="0"/>
                          <a:cs typeface="Arial" panose="020B0604020202020204" pitchFamily="34" charset="0"/>
                        </a:rPr>
                        <a:t>Monitor and evaluate implementation of action plans </a:t>
                      </a:r>
                      <a:endPar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p>
                      <a:pPr marL="342900" lvl="0" indent="-342900" algn="l">
                        <a:lnSpc>
                          <a:spcPct val="150000"/>
                        </a:lnSpc>
                        <a:buFont typeface="+mj-lt"/>
                        <a:buAutoNum type="arabicPeriod"/>
                      </a:pPr>
                      <a:r>
                        <a:rPr lang="en-ZA" sz="1200">
                          <a:solidFill>
                            <a:srgbClr val="000000"/>
                          </a:solidFill>
                          <a:effectLst/>
                          <a:latin typeface="Arial" panose="020B0604020202020204" pitchFamily="34" charset="0"/>
                          <a:ea typeface="Century Gothic" panose="020B0502020202020204" pitchFamily="34" charset="0"/>
                          <a:cs typeface="Arial" panose="020B0604020202020204" pitchFamily="34" charset="0"/>
                        </a:rPr>
                        <a:t>Prepare and review accurate management accounts </a:t>
                      </a:r>
                      <a:endPar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hMerge="1">
                  <a:txBody>
                    <a:bodyPr/>
                    <a:lstStyle/>
                    <a:p>
                      <a:pPr marL="342900" lvl="0" indent="-342900" algn="l">
                        <a:lnSpc>
                          <a:spcPct val="150000"/>
                        </a:lnSpc>
                        <a:buFont typeface="+mj-lt"/>
                        <a:buAutoNum type="arabicPeriod"/>
                      </a:pPr>
                      <a:r>
                        <a:rPr lang="en-ZA" sz="1200">
                          <a:solidFill>
                            <a:srgbClr val="000000"/>
                          </a:solidFill>
                          <a:effectLst/>
                          <a:latin typeface="Arial" panose="020B0604020202020204" pitchFamily="34" charset="0"/>
                          <a:ea typeface="Century Gothic" panose="020B0502020202020204" pitchFamily="34" charset="0"/>
                          <a:cs typeface="Arial" panose="020B0604020202020204" pitchFamily="34" charset="0"/>
                        </a:rPr>
                        <a:t>Monitor and evaluate implementation of action plans </a:t>
                      </a:r>
                      <a:endPar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p>
                      <a:pPr marL="342900" lvl="0" indent="-342900" algn="l">
                        <a:lnSpc>
                          <a:spcPct val="150000"/>
                        </a:lnSpc>
                        <a:buFont typeface="+mj-lt"/>
                        <a:buAutoNum type="arabicPeriod"/>
                      </a:pPr>
                      <a:r>
                        <a:rPr lang="en-ZA" sz="1200">
                          <a:solidFill>
                            <a:srgbClr val="000000"/>
                          </a:solidFill>
                          <a:effectLst/>
                          <a:latin typeface="Arial" panose="020B0604020202020204" pitchFamily="34" charset="0"/>
                          <a:ea typeface="Century Gothic" panose="020B0502020202020204" pitchFamily="34" charset="0"/>
                          <a:cs typeface="Arial" panose="020B0604020202020204" pitchFamily="34" charset="0"/>
                        </a:rPr>
                        <a:t>Prepare and review accurate management accounts </a:t>
                      </a:r>
                      <a:endPar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hMerge="1">
                  <a:txBody>
                    <a:bodyPr/>
                    <a:lstStyle/>
                    <a:p>
                      <a:pPr marL="342900" lvl="0" indent="-342900" algn="l">
                        <a:lnSpc>
                          <a:spcPct val="150000"/>
                        </a:lnSpc>
                        <a:buFont typeface="+mj-lt"/>
                        <a:buAutoNum type="arabicPeriod"/>
                      </a:pPr>
                      <a:r>
                        <a:rPr lang="en-ZA" sz="1200"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Monitor and evaluate implementation of action plans</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p>
                      <a:pPr marL="342900" lvl="0" indent="-342900" algn="l">
                        <a:lnSpc>
                          <a:spcPct val="150000"/>
                        </a:lnSpc>
                        <a:spcAft>
                          <a:spcPts val="20"/>
                        </a:spcAft>
                        <a:buFont typeface="+mj-lt"/>
                        <a:buAutoNum type="arabicPeriod"/>
                      </a:pPr>
                      <a:r>
                        <a:rPr lang="en-ZA" sz="1200"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Prepare and review accurate management accounts </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extLst>
                  <a:ext uri="{0D108BD9-81ED-4DB2-BD59-A6C34878D82A}">
                    <a16:rowId xmlns:a16="http://schemas.microsoft.com/office/drawing/2014/main" xmlns="" val="276901961"/>
                  </a:ext>
                </a:extLst>
              </a:tr>
              <a:tr h="1162769">
                <a:tc>
                  <a:txBody>
                    <a:bodyPr/>
                    <a:lstStyle/>
                    <a:p>
                      <a:pPr marL="6350" indent="-6350" algn="l">
                        <a:lnSpc>
                          <a:spcPct val="100000"/>
                        </a:lnSpc>
                        <a:spcAft>
                          <a:spcPts val="20"/>
                        </a:spcAft>
                      </a:pPr>
                      <a:r>
                        <a:rPr lang="en-ZA" sz="1200"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Percentage of </a:t>
                      </a:r>
                      <a:r>
                        <a:rPr lang="en-ZA" sz="1200" dirty="0" err="1">
                          <a:solidFill>
                            <a:srgbClr val="000000"/>
                          </a:solidFill>
                          <a:effectLst/>
                          <a:latin typeface="Arial" panose="020B0604020202020204" pitchFamily="34" charset="0"/>
                          <a:ea typeface="Century Gothic" panose="020B0502020202020204" pitchFamily="34" charset="0"/>
                          <a:cs typeface="Arial" panose="020B0604020202020204" pitchFamily="34" charset="0"/>
                        </a:rPr>
                        <a:t>DLTC</a:t>
                      </a:r>
                      <a:r>
                        <a:rPr lang="en-ZA" sz="1200"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 incidents attended to within a number of  working days</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6350" indent="-6350" algn="l">
                        <a:lnSpc>
                          <a:spcPct val="100000"/>
                        </a:lnSpc>
                        <a:spcAft>
                          <a:spcPts val="20"/>
                        </a:spcAft>
                      </a:pPr>
                      <a:r>
                        <a:rPr lang="en-ZA" sz="1200"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95% of </a:t>
                      </a:r>
                      <a:r>
                        <a:rPr lang="en-ZA" sz="1200" dirty="0" err="1">
                          <a:solidFill>
                            <a:srgbClr val="000000"/>
                          </a:solidFill>
                          <a:effectLst/>
                          <a:latin typeface="Arial" panose="020B0604020202020204" pitchFamily="34" charset="0"/>
                          <a:ea typeface="Century Gothic" panose="020B0502020202020204" pitchFamily="34" charset="0"/>
                          <a:cs typeface="Arial" panose="020B0604020202020204" pitchFamily="34" charset="0"/>
                        </a:rPr>
                        <a:t>DLTC</a:t>
                      </a:r>
                      <a:r>
                        <a:rPr lang="en-ZA" sz="1200"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 incidents attended to within 7 working days.</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6350" indent="-6350" algn="l">
                        <a:lnSpc>
                          <a:spcPct val="100000"/>
                        </a:lnSpc>
                        <a:spcAft>
                          <a:spcPts val="20"/>
                        </a:spcAft>
                      </a:pPr>
                      <a:r>
                        <a:rPr lang="en-ZA" sz="1200"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95% of </a:t>
                      </a:r>
                      <a:r>
                        <a:rPr lang="en-ZA" sz="1200" dirty="0" err="1">
                          <a:solidFill>
                            <a:srgbClr val="000000"/>
                          </a:solidFill>
                          <a:effectLst/>
                          <a:latin typeface="Arial" panose="020B0604020202020204" pitchFamily="34" charset="0"/>
                          <a:ea typeface="Century Gothic" panose="020B0502020202020204" pitchFamily="34" charset="0"/>
                          <a:cs typeface="Arial" panose="020B0604020202020204" pitchFamily="34" charset="0"/>
                        </a:rPr>
                        <a:t>DLTC</a:t>
                      </a:r>
                      <a:r>
                        <a:rPr lang="en-ZA" sz="1200"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 incidents attended to within 7 working days.</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6350" indent="-6350" algn="l">
                        <a:lnSpc>
                          <a:spcPct val="100000"/>
                        </a:lnSpc>
                        <a:spcAft>
                          <a:spcPts val="20"/>
                        </a:spcAft>
                      </a:pPr>
                      <a:r>
                        <a:rPr lang="en-ZA" sz="1200">
                          <a:solidFill>
                            <a:srgbClr val="000000"/>
                          </a:solidFill>
                          <a:effectLst/>
                          <a:latin typeface="Arial" panose="020B0604020202020204" pitchFamily="34" charset="0"/>
                          <a:ea typeface="Century Gothic" panose="020B0502020202020204" pitchFamily="34" charset="0"/>
                          <a:cs typeface="Arial" panose="020B0604020202020204" pitchFamily="34" charset="0"/>
                        </a:rPr>
                        <a:t>95% of DLTC incidents attended to within 7 working days.</a:t>
                      </a:r>
                      <a:endPar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6350" indent="-6350" algn="l">
                        <a:lnSpc>
                          <a:spcPct val="100000"/>
                        </a:lnSpc>
                        <a:spcAft>
                          <a:spcPts val="20"/>
                        </a:spcAft>
                      </a:pPr>
                      <a:r>
                        <a:rPr lang="en-ZA" sz="1200">
                          <a:solidFill>
                            <a:srgbClr val="000000"/>
                          </a:solidFill>
                          <a:effectLst/>
                          <a:latin typeface="Arial" panose="020B0604020202020204" pitchFamily="34" charset="0"/>
                          <a:ea typeface="Century Gothic" panose="020B0502020202020204" pitchFamily="34" charset="0"/>
                          <a:cs typeface="Arial" panose="020B0604020202020204" pitchFamily="34" charset="0"/>
                        </a:rPr>
                        <a:t>95% of DLTC incidents attended to within 7 working days.</a:t>
                      </a:r>
                      <a:endPar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6350" indent="-6350" algn="l">
                        <a:lnSpc>
                          <a:spcPct val="100000"/>
                        </a:lnSpc>
                        <a:spcAft>
                          <a:spcPts val="20"/>
                        </a:spcAft>
                      </a:pPr>
                      <a:r>
                        <a:rPr lang="en-ZA" sz="1200"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95% of </a:t>
                      </a:r>
                      <a:r>
                        <a:rPr lang="en-ZA" sz="1200" dirty="0" err="1">
                          <a:solidFill>
                            <a:srgbClr val="000000"/>
                          </a:solidFill>
                          <a:effectLst/>
                          <a:latin typeface="Arial" panose="020B0604020202020204" pitchFamily="34" charset="0"/>
                          <a:ea typeface="Century Gothic" panose="020B0502020202020204" pitchFamily="34" charset="0"/>
                          <a:cs typeface="Arial" panose="020B0604020202020204" pitchFamily="34" charset="0"/>
                        </a:rPr>
                        <a:t>DLTC</a:t>
                      </a:r>
                      <a:r>
                        <a:rPr lang="en-ZA" sz="1200"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 incidents attended to within 7 working days.</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p>
                      <a:pPr marL="6350" indent="-6350" algn="ctr">
                        <a:lnSpc>
                          <a:spcPct val="100000"/>
                        </a:lnSpc>
                        <a:spcAft>
                          <a:spcPts val="20"/>
                        </a:spcAft>
                      </a:pPr>
                      <a:r>
                        <a:rPr lang="en-ZA" sz="1200"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 </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extLst>
                  <a:ext uri="{0D108BD9-81ED-4DB2-BD59-A6C34878D82A}">
                    <a16:rowId xmlns:a16="http://schemas.microsoft.com/office/drawing/2014/main" xmlns="" val="636818440"/>
                  </a:ext>
                </a:extLst>
              </a:tr>
              <a:tr h="1162769">
                <a:tc>
                  <a:txBody>
                    <a:bodyPr/>
                    <a:lstStyle/>
                    <a:p>
                      <a:pPr marL="6350" indent="-6350" algn="l">
                        <a:lnSpc>
                          <a:spcPct val="100000"/>
                        </a:lnSpc>
                        <a:spcAft>
                          <a:spcPts val="20"/>
                        </a:spcAft>
                      </a:pPr>
                      <a:r>
                        <a:rPr lang="en-ZA" sz="1200"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Full implementation of the initiatives identified in the SDIP</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6350" indent="-6350" algn="l">
                        <a:lnSpc>
                          <a:spcPct val="100000"/>
                        </a:lnSpc>
                        <a:spcAft>
                          <a:spcPts val="20"/>
                        </a:spcAft>
                      </a:pPr>
                      <a:r>
                        <a:rPr lang="en-ZA" sz="1200">
                          <a:solidFill>
                            <a:srgbClr val="000000"/>
                          </a:solidFill>
                          <a:effectLst/>
                          <a:latin typeface="Arial" panose="020B0604020202020204" pitchFamily="34" charset="0"/>
                          <a:ea typeface="Century Gothic" panose="020B0502020202020204" pitchFamily="34" charset="0"/>
                          <a:cs typeface="Arial" panose="020B0604020202020204" pitchFamily="34" charset="0"/>
                        </a:rPr>
                        <a:t>Implement 2 service delivery initiatives, namely prior: </a:t>
                      </a:r>
                      <a:endPar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p>
                      <a:pPr marL="342900" lvl="0" indent="-342900" algn="l">
                        <a:lnSpc>
                          <a:spcPct val="100000"/>
                        </a:lnSpc>
                        <a:buFont typeface="+mj-lt"/>
                        <a:buAutoNum type="arabicPeriod"/>
                      </a:pPr>
                      <a:r>
                        <a:rPr lang="en-ZA" sz="1200">
                          <a:solidFill>
                            <a:srgbClr val="000000"/>
                          </a:solidFill>
                          <a:effectLst/>
                          <a:latin typeface="Arial" panose="020B0604020202020204" pitchFamily="34" charset="0"/>
                          <a:ea typeface="Century Gothic" panose="020B0502020202020204" pitchFamily="34" charset="0"/>
                          <a:cs typeface="Arial" panose="020B0604020202020204" pitchFamily="34" charset="0"/>
                        </a:rPr>
                        <a:t>Online smart enrolment solution</a:t>
                      </a:r>
                      <a:endPar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p>
                      <a:pPr marL="342900" lvl="0" indent="-342900" algn="l">
                        <a:lnSpc>
                          <a:spcPct val="100000"/>
                        </a:lnSpc>
                        <a:spcAft>
                          <a:spcPts val="20"/>
                        </a:spcAft>
                        <a:buFont typeface="+mj-lt"/>
                        <a:buAutoNum type="arabicPeriod"/>
                      </a:pPr>
                      <a:r>
                        <a:rPr lang="en-ZA" sz="1200">
                          <a:solidFill>
                            <a:srgbClr val="000000"/>
                          </a:solidFill>
                          <a:effectLst/>
                          <a:latin typeface="Arial" panose="020B0604020202020204" pitchFamily="34" charset="0"/>
                          <a:ea typeface="Century Gothic" panose="020B0502020202020204" pitchFamily="34" charset="0"/>
                          <a:cs typeface="Arial" panose="020B0604020202020204" pitchFamily="34" charset="0"/>
                        </a:rPr>
                        <a:t>Adoption of  ISO 10011 standards</a:t>
                      </a:r>
                      <a:endPar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p>
                      <a:pPr marL="6350" indent="-6350" algn="just">
                        <a:lnSpc>
                          <a:spcPct val="100000"/>
                        </a:lnSpc>
                        <a:spcAft>
                          <a:spcPts val="20"/>
                        </a:spcAft>
                      </a:pPr>
                      <a:r>
                        <a:rPr lang="en-ZA" sz="1200">
                          <a:solidFill>
                            <a:srgbClr val="000000"/>
                          </a:solidFill>
                          <a:effectLst/>
                          <a:latin typeface="Arial" panose="020B0604020202020204" pitchFamily="34" charset="0"/>
                          <a:ea typeface="Century Gothic" panose="020B0502020202020204" pitchFamily="34" charset="0"/>
                          <a:cs typeface="Arial" panose="020B0604020202020204" pitchFamily="34" charset="0"/>
                        </a:rPr>
                        <a:t>   </a:t>
                      </a:r>
                      <a:endPar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342900" lvl="0" indent="-342900" algn="l">
                        <a:lnSpc>
                          <a:spcPct val="100000"/>
                        </a:lnSpc>
                        <a:buFont typeface="+mj-lt"/>
                        <a:buAutoNum type="arabicPeriod"/>
                      </a:pPr>
                      <a:r>
                        <a:rPr lang="en-ZA" sz="1200"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Engage relevant stakeholders.</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p>
                      <a:pPr marL="450850" indent="-228600" algn="l">
                        <a:lnSpc>
                          <a:spcPct val="100000"/>
                        </a:lnSpc>
                        <a:buFont typeface="+mj-lt"/>
                        <a:buAutoNum type="arabicPeriod"/>
                      </a:pP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p>
                      <a:pPr marL="342900" lvl="0" indent="-342900" algn="l">
                        <a:lnSpc>
                          <a:spcPct val="100000"/>
                        </a:lnSpc>
                        <a:spcAft>
                          <a:spcPts val="20"/>
                        </a:spcAft>
                        <a:buFont typeface="+mj-lt"/>
                        <a:buAutoNum type="arabicPeriod"/>
                      </a:pPr>
                      <a:r>
                        <a:rPr lang="en-ZA" sz="1200"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Develop user specification requirement for smart enrolment solution</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p>
                      <a:pPr marL="228600" indent="-228600" algn="l">
                        <a:lnSpc>
                          <a:spcPct val="100000"/>
                        </a:lnSpc>
                        <a:spcAft>
                          <a:spcPts val="20"/>
                        </a:spcAft>
                        <a:buFont typeface="+mj-lt"/>
                        <a:buAutoNum type="arabicPeriod"/>
                      </a:pP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p>
                      <a:pPr marL="342900" lvl="0" indent="-342900" algn="l">
                        <a:lnSpc>
                          <a:spcPct val="100000"/>
                        </a:lnSpc>
                        <a:buFont typeface="+mj-lt"/>
                        <a:buAutoNum type="arabicPeriod"/>
                      </a:pPr>
                      <a:r>
                        <a:rPr lang="en-ZA" sz="1200"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Develop plan for the adoption of ISO 10001 </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342900" lvl="0" indent="-342900" algn="l">
                        <a:lnSpc>
                          <a:spcPct val="100000"/>
                        </a:lnSpc>
                        <a:spcAft>
                          <a:spcPts val="20"/>
                        </a:spcAft>
                        <a:buFont typeface="+mj-lt"/>
                        <a:buAutoNum type="arabicPeriod"/>
                      </a:pPr>
                      <a:r>
                        <a:rPr lang="en-ZA" sz="1200"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Issue and award tender  </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p>
                      <a:pPr marL="228600" indent="-228600" algn="l">
                        <a:lnSpc>
                          <a:spcPct val="100000"/>
                        </a:lnSpc>
                        <a:spcAft>
                          <a:spcPts val="20"/>
                        </a:spcAft>
                        <a:buFont typeface="+mj-lt"/>
                        <a:buAutoNum type="arabicPeriod"/>
                      </a:pP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p>
                      <a:pPr marL="342900" lvl="0" indent="-342900" algn="l">
                        <a:lnSpc>
                          <a:spcPct val="100000"/>
                        </a:lnSpc>
                        <a:buFont typeface="+mj-lt"/>
                        <a:buAutoNum type="arabicPeriod"/>
                      </a:pPr>
                      <a:r>
                        <a:rPr lang="en-ZA" sz="1200"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Training for ISO 10001</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p>
                      <a:pPr marL="450850" indent="-228600" algn="l">
                        <a:lnSpc>
                          <a:spcPct val="100000"/>
                        </a:lnSpc>
                        <a:buFont typeface="+mj-lt"/>
                        <a:buAutoNum type="arabicPeriod"/>
                      </a:pP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342900" lvl="0" indent="-342900" algn="l">
                        <a:lnSpc>
                          <a:spcPct val="100000"/>
                        </a:lnSpc>
                        <a:buFont typeface="+mj-lt"/>
                        <a:buAutoNum type="arabicPeriod"/>
                      </a:pPr>
                      <a:r>
                        <a:rPr lang="en-ZA" sz="1200"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Piloting of </a:t>
                      </a:r>
                      <a:r>
                        <a:rPr lang="en-ZA" sz="1200" dirty="0" smtClean="0">
                          <a:solidFill>
                            <a:srgbClr val="000000"/>
                          </a:solidFill>
                          <a:effectLst/>
                          <a:latin typeface="Arial" panose="020B0604020202020204" pitchFamily="34" charset="0"/>
                          <a:ea typeface="Century Gothic" panose="020B0502020202020204" pitchFamily="34" charset="0"/>
                          <a:cs typeface="Arial" panose="020B0604020202020204" pitchFamily="34" charset="0"/>
                        </a:rPr>
                        <a:t>solution</a:t>
                      </a:r>
                    </a:p>
                    <a:p>
                      <a:pPr marL="342900" lvl="0" indent="-342900" algn="l">
                        <a:lnSpc>
                          <a:spcPct val="100000"/>
                        </a:lnSpc>
                        <a:buFont typeface="+mj-lt"/>
                        <a:buAutoNum type="arabicPeriod"/>
                      </a:pP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p>
                      <a:pPr marL="450850" indent="-228600" algn="l">
                        <a:lnSpc>
                          <a:spcPct val="100000"/>
                        </a:lnSpc>
                        <a:buFont typeface="+mj-lt"/>
                        <a:buAutoNum type="arabicPeriod"/>
                      </a:pPr>
                      <a:r>
                        <a:rPr lang="en-ZA" sz="1200" dirty="0" smtClean="0">
                          <a:solidFill>
                            <a:srgbClr val="000000"/>
                          </a:solidFill>
                          <a:effectLst/>
                          <a:latin typeface="Arial" panose="020B0604020202020204" pitchFamily="34" charset="0"/>
                          <a:ea typeface="Century Gothic" panose="020B0502020202020204" pitchFamily="34" charset="0"/>
                          <a:cs typeface="Arial" panose="020B0604020202020204" pitchFamily="34" charset="0"/>
                        </a:rPr>
                        <a:t>Implementation </a:t>
                      </a:r>
                      <a:r>
                        <a:rPr lang="en-ZA" sz="1200"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of plan of ISO 10001</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p>
                      <a:pPr marL="222250" indent="0" algn="l">
                        <a:lnSpc>
                          <a:spcPct val="100000"/>
                        </a:lnSpc>
                        <a:buFont typeface="+mj-lt"/>
                        <a:buNone/>
                      </a:pPr>
                      <a:r>
                        <a:rPr lang="en-ZA" sz="1200"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 </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342900" lvl="0" indent="-342900" algn="l">
                        <a:lnSpc>
                          <a:spcPct val="100000"/>
                        </a:lnSpc>
                        <a:buFont typeface="+mj-lt"/>
                        <a:buAutoNum type="arabicPeriod"/>
                      </a:pPr>
                      <a:r>
                        <a:rPr lang="en-ZA" sz="1200"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Deployment of the smart enrolment </a:t>
                      </a:r>
                      <a:r>
                        <a:rPr lang="en-ZA" sz="1200" dirty="0" smtClean="0">
                          <a:solidFill>
                            <a:srgbClr val="000000"/>
                          </a:solidFill>
                          <a:effectLst/>
                          <a:latin typeface="Arial" panose="020B0604020202020204" pitchFamily="34" charset="0"/>
                          <a:ea typeface="Century Gothic" panose="020B0502020202020204" pitchFamily="34" charset="0"/>
                          <a:cs typeface="Arial" panose="020B0604020202020204" pitchFamily="34" charset="0"/>
                        </a:rPr>
                        <a:t>solution</a:t>
                      </a:r>
                    </a:p>
                    <a:p>
                      <a:pPr marL="342900" lvl="0" indent="-342900" algn="l">
                        <a:lnSpc>
                          <a:spcPct val="100000"/>
                        </a:lnSpc>
                        <a:buFont typeface="+mj-lt"/>
                        <a:buAutoNum type="arabicPeriod"/>
                      </a:pP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p>
                      <a:pPr marL="450850" indent="-228600" algn="l">
                        <a:lnSpc>
                          <a:spcPct val="100000"/>
                        </a:lnSpc>
                        <a:buFont typeface="+mj-lt"/>
                        <a:buAutoNum type="arabicPeriod"/>
                      </a:pPr>
                      <a:r>
                        <a:rPr lang="en-ZA" sz="1200" dirty="0" smtClean="0">
                          <a:solidFill>
                            <a:srgbClr val="000000"/>
                          </a:solidFill>
                          <a:effectLst/>
                          <a:latin typeface="Arial" panose="020B0604020202020204" pitchFamily="34" charset="0"/>
                          <a:ea typeface="Century Gothic" panose="020B0502020202020204" pitchFamily="34" charset="0"/>
                          <a:cs typeface="Arial" panose="020B0604020202020204" pitchFamily="34" charset="0"/>
                        </a:rPr>
                        <a:t>Monitoring </a:t>
                      </a:r>
                      <a:r>
                        <a:rPr lang="en-ZA" sz="1200"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of the plan</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extLst>
                  <a:ext uri="{0D108BD9-81ED-4DB2-BD59-A6C34878D82A}">
                    <a16:rowId xmlns:a16="http://schemas.microsoft.com/office/drawing/2014/main" xmlns="" val="1330788621"/>
                  </a:ext>
                </a:extLst>
              </a:tr>
            </a:tbl>
          </a:graphicData>
        </a:graphic>
      </p:graphicFrame>
      <p:sp>
        <p:nvSpPr>
          <p:cNvPr id="4" name="Slide Number Placeholder 3">
            <a:extLst>
              <a:ext uri="{FF2B5EF4-FFF2-40B4-BE49-F238E27FC236}">
                <a16:creationId xmlns:a16="http://schemas.microsoft.com/office/drawing/2014/main" xmlns="" id="{CB865C9C-51D1-42C1-B727-689C98582942}"/>
              </a:ext>
            </a:extLst>
          </p:cNvPr>
          <p:cNvSpPr>
            <a:spLocks noGrp="1"/>
          </p:cNvSpPr>
          <p:nvPr>
            <p:ph type="sldNum" sz="quarter" idx="12"/>
          </p:nvPr>
        </p:nvSpPr>
        <p:spPr/>
        <p:txBody>
          <a:bodyPr/>
          <a:lstStyle/>
          <a:p>
            <a:pPr>
              <a:defRPr/>
            </a:pPr>
            <a:fld id="{E41CC7C3-C5F4-4A64-A561-2FBF0EB3B565}" type="slidenum">
              <a:rPr lang="en-GB" altLang="en-US" smtClean="0">
                <a:solidFill>
                  <a:srgbClr val="000000"/>
                </a:solidFill>
              </a:rPr>
              <a:pPr>
                <a:defRPr/>
              </a:pPr>
              <a:t>40</a:t>
            </a:fld>
            <a:endParaRPr lang="en-GB" altLang="en-US">
              <a:solidFill>
                <a:srgbClr val="000000"/>
              </a:solidFill>
            </a:endParaRPr>
          </a:p>
        </p:txBody>
      </p:sp>
      <p:pic>
        <p:nvPicPr>
          <p:cNvPr id="6" name="Picture 2">
            <a:extLst>
              <a:ext uri="{FF2B5EF4-FFF2-40B4-BE49-F238E27FC236}">
                <a16:creationId xmlns:a16="http://schemas.microsoft.com/office/drawing/2014/main" xmlns="" id="{5022AB38-A108-475B-81B4-CD668A210E0C}"/>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986587" y="-20782"/>
            <a:ext cx="2157413" cy="7747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032917812"/>
      </p:ext>
    </p:extLst>
  </p:cSld>
  <p:clrMapOvr>
    <a:masterClrMapping/>
  </p:clrMapOvr>
  <p:transition spd="med">
    <p:wipe dir="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687A139-609D-4281-BC2A-E096B08550F9}"/>
              </a:ext>
            </a:extLst>
          </p:cNvPr>
          <p:cNvSpPr>
            <a:spLocks noGrp="1"/>
          </p:cNvSpPr>
          <p:nvPr>
            <p:ph type="title"/>
          </p:nvPr>
        </p:nvSpPr>
        <p:spPr>
          <a:xfrm>
            <a:off x="114300" y="220517"/>
            <a:ext cx="7772400" cy="1066801"/>
          </a:xfrm>
        </p:spPr>
        <p:txBody>
          <a:bodyPr/>
          <a:lstStyle/>
          <a:p>
            <a:r>
              <a:rPr lang="en-ZA" sz="1800" b="1" dirty="0">
                <a:solidFill>
                  <a:schemeClr val="tx1"/>
                </a:solidFill>
                <a:effectLst/>
                <a:latin typeface="Arial" panose="020B0604020202020204" pitchFamily="34" charset="0"/>
                <a:ea typeface="Century Gothic" panose="020B0502020202020204" pitchFamily="34" charset="0"/>
                <a:cs typeface="Century Gothic" panose="020B0502020202020204" pitchFamily="34" charset="0"/>
              </a:rPr>
              <a:t>Indicators, Annual and Quarterly Targets </a:t>
            </a:r>
            <a:r>
              <a:rPr lang="en-ZA" sz="1800" b="1" i="1" dirty="0" err="1" smtClean="0">
                <a:solidFill>
                  <a:schemeClr val="tx1"/>
                </a:solidFill>
                <a:effectLst/>
                <a:latin typeface="Arial" panose="020B0604020202020204" pitchFamily="34" charset="0"/>
                <a:ea typeface="Century Gothic" panose="020B0502020202020204" pitchFamily="34" charset="0"/>
                <a:cs typeface="Century Gothic" panose="020B0502020202020204" pitchFamily="34" charset="0"/>
              </a:rPr>
              <a:t>Cont</a:t>
            </a:r>
            <a:r>
              <a:rPr lang="en-ZA" sz="1800" b="1" dirty="0">
                <a:solidFill>
                  <a:srgbClr val="984806"/>
                </a:solidFill>
                <a:effectLst/>
                <a:latin typeface="Arial" panose="020B0604020202020204" pitchFamily="34" charset="0"/>
                <a:ea typeface="Century Gothic" panose="020B0502020202020204" pitchFamily="34" charset="0"/>
                <a:cs typeface="Century Gothic" panose="020B0502020202020204" pitchFamily="34" charset="0"/>
              </a:rPr>
              <a:t/>
            </a:r>
            <a:br>
              <a:rPr lang="en-ZA" sz="1800" b="1" dirty="0">
                <a:solidFill>
                  <a:srgbClr val="984806"/>
                </a:solidFill>
                <a:effectLst/>
                <a:latin typeface="Arial" panose="020B0604020202020204" pitchFamily="34" charset="0"/>
                <a:ea typeface="Century Gothic" panose="020B0502020202020204" pitchFamily="34" charset="0"/>
                <a:cs typeface="Century Gothic" panose="020B0502020202020204" pitchFamily="34" charset="0"/>
              </a:rPr>
            </a:br>
            <a:endParaRPr lang="en-ZA" dirty="0"/>
          </a:p>
        </p:txBody>
      </p:sp>
      <p:graphicFrame>
        <p:nvGraphicFramePr>
          <p:cNvPr id="5" name="Table 5">
            <a:extLst>
              <a:ext uri="{FF2B5EF4-FFF2-40B4-BE49-F238E27FC236}">
                <a16:creationId xmlns:a16="http://schemas.microsoft.com/office/drawing/2014/main" xmlns="" id="{539F9D3D-1A2B-48D5-90A5-A5B08D5381AB}"/>
              </a:ext>
            </a:extLst>
          </p:cNvPr>
          <p:cNvGraphicFramePr>
            <a:graphicFrameLocks noGrp="1"/>
          </p:cNvGraphicFramePr>
          <p:nvPr>
            <p:ph idx="1"/>
            <p:extLst>
              <p:ext uri="{D42A27DB-BD31-4B8C-83A1-F6EECF244321}">
                <p14:modId xmlns:p14="http://schemas.microsoft.com/office/powerpoint/2010/main" xmlns="" val="3788197706"/>
              </p:ext>
            </p:extLst>
          </p:nvPr>
        </p:nvGraphicFramePr>
        <p:xfrm>
          <a:off x="114300" y="1141191"/>
          <a:ext cx="8915400" cy="1924769"/>
        </p:xfrm>
        <a:graphic>
          <a:graphicData uri="http://schemas.openxmlformats.org/drawingml/2006/table">
            <a:tbl>
              <a:tblPr firstRow="1" bandRow="1">
                <a:tableStyleId>{16D9F66E-5EB9-4882-86FB-DCBF35E3C3E4}</a:tableStyleId>
              </a:tblPr>
              <a:tblGrid>
                <a:gridCol w="1337310">
                  <a:extLst>
                    <a:ext uri="{9D8B030D-6E8A-4147-A177-3AD203B41FA5}">
                      <a16:colId xmlns:a16="http://schemas.microsoft.com/office/drawing/2014/main" xmlns="" val="3056306843"/>
                    </a:ext>
                  </a:extLst>
                </a:gridCol>
                <a:gridCol w="1337310">
                  <a:extLst>
                    <a:ext uri="{9D8B030D-6E8A-4147-A177-3AD203B41FA5}">
                      <a16:colId xmlns:a16="http://schemas.microsoft.com/office/drawing/2014/main" xmlns="" val="3076774527"/>
                    </a:ext>
                  </a:extLst>
                </a:gridCol>
                <a:gridCol w="1485900">
                  <a:extLst>
                    <a:ext uri="{9D8B030D-6E8A-4147-A177-3AD203B41FA5}">
                      <a16:colId xmlns:a16="http://schemas.microsoft.com/office/drawing/2014/main" xmlns="" val="524871221"/>
                    </a:ext>
                  </a:extLst>
                </a:gridCol>
                <a:gridCol w="1560195">
                  <a:extLst>
                    <a:ext uri="{9D8B030D-6E8A-4147-A177-3AD203B41FA5}">
                      <a16:colId xmlns:a16="http://schemas.microsoft.com/office/drawing/2014/main" xmlns="" val="3681594095"/>
                    </a:ext>
                  </a:extLst>
                </a:gridCol>
                <a:gridCol w="1560195">
                  <a:extLst>
                    <a:ext uri="{9D8B030D-6E8A-4147-A177-3AD203B41FA5}">
                      <a16:colId xmlns:a16="http://schemas.microsoft.com/office/drawing/2014/main" xmlns="" val="1459149953"/>
                    </a:ext>
                  </a:extLst>
                </a:gridCol>
                <a:gridCol w="1634490">
                  <a:extLst>
                    <a:ext uri="{9D8B030D-6E8A-4147-A177-3AD203B41FA5}">
                      <a16:colId xmlns:a16="http://schemas.microsoft.com/office/drawing/2014/main" xmlns="" val="3299602151"/>
                    </a:ext>
                  </a:extLst>
                </a:gridCol>
              </a:tblGrid>
              <a:tr h="486605">
                <a:tc>
                  <a:txBody>
                    <a:bodyPr/>
                    <a:lstStyle/>
                    <a:p>
                      <a:pPr marL="6350" indent="-6350" algn="ctr">
                        <a:lnSpc>
                          <a:spcPct val="150000"/>
                        </a:lnSpc>
                        <a:spcAft>
                          <a:spcPts val="20"/>
                        </a:spcAft>
                      </a:pPr>
                      <a:r>
                        <a:rPr lang="en-ZA" sz="1200" b="1"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Output Indicator</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ctr"/>
                </a:tc>
                <a:tc>
                  <a:txBody>
                    <a:bodyPr/>
                    <a:lstStyle/>
                    <a:p>
                      <a:pPr marL="6350" indent="-6350" algn="ctr">
                        <a:lnSpc>
                          <a:spcPct val="150000"/>
                        </a:lnSpc>
                        <a:spcAft>
                          <a:spcPts val="20"/>
                        </a:spcAft>
                      </a:pPr>
                      <a:r>
                        <a:rPr lang="en-ZA" sz="1200" b="1"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Annual Target</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ctr"/>
                </a:tc>
                <a:tc>
                  <a:txBody>
                    <a:bodyPr/>
                    <a:lstStyle/>
                    <a:p>
                      <a:pPr marL="6350" indent="-6350" algn="ctr">
                        <a:lnSpc>
                          <a:spcPct val="150000"/>
                        </a:lnSpc>
                        <a:spcAft>
                          <a:spcPts val="20"/>
                        </a:spcAft>
                      </a:pPr>
                      <a:r>
                        <a:rPr lang="en-ZA" sz="1200" b="1"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Quarter 1</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ctr"/>
                </a:tc>
                <a:tc>
                  <a:txBody>
                    <a:bodyPr/>
                    <a:lstStyle/>
                    <a:p>
                      <a:pPr marL="6350" indent="-6350" algn="ctr">
                        <a:lnSpc>
                          <a:spcPct val="150000"/>
                        </a:lnSpc>
                        <a:spcAft>
                          <a:spcPts val="20"/>
                        </a:spcAft>
                      </a:pPr>
                      <a:r>
                        <a:rPr lang="en-ZA" sz="1200" b="1"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Quarter 2</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ctr"/>
                </a:tc>
                <a:tc>
                  <a:txBody>
                    <a:bodyPr/>
                    <a:lstStyle/>
                    <a:p>
                      <a:pPr marL="6350" indent="-6350" algn="ctr">
                        <a:lnSpc>
                          <a:spcPct val="150000"/>
                        </a:lnSpc>
                        <a:spcAft>
                          <a:spcPts val="20"/>
                        </a:spcAft>
                      </a:pPr>
                      <a:r>
                        <a:rPr lang="en-ZA" sz="1200" b="1"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Quarter 3</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ctr"/>
                </a:tc>
                <a:tc>
                  <a:txBody>
                    <a:bodyPr/>
                    <a:lstStyle/>
                    <a:p>
                      <a:pPr marL="6350" indent="-6350" algn="ctr">
                        <a:lnSpc>
                          <a:spcPct val="150000"/>
                        </a:lnSpc>
                        <a:spcAft>
                          <a:spcPts val="20"/>
                        </a:spcAft>
                      </a:pPr>
                      <a:r>
                        <a:rPr lang="en-ZA" sz="1200" b="1"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Quarter 4</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nchor="ctr"/>
                </a:tc>
                <a:extLst>
                  <a:ext uri="{0D108BD9-81ED-4DB2-BD59-A6C34878D82A}">
                    <a16:rowId xmlns:a16="http://schemas.microsoft.com/office/drawing/2014/main" xmlns="" val="214466974"/>
                  </a:ext>
                </a:extLst>
              </a:tr>
              <a:tr h="275395">
                <a:tc gridSpan="6">
                  <a:txBody>
                    <a:bodyPr/>
                    <a:lstStyle/>
                    <a:p>
                      <a:pPr marL="6350" indent="-6350" algn="l">
                        <a:lnSpc>
                          <a:spcPct val="150000"/>
                        </a:lnSpc>
                        <a:spcAft>
                          <a:spcPts val="20"/>
                        </a:spcAft>
                      </a:pPr>
                      <a:r>
                        <a:rPr lang="en-ZA" sz="1200" b="1" dirty="0">
                          <a:effectLst/>
                          <a:latin typeface="Arial" panose="020B0604020202020204" pitchFamily="34" charset="0"/>
                          <a:ea typeface="Century Gothic" panose="020B0502020202020204" pitchFamily="34" charset="0"/>
                        </a:rPr>
                        <a:t> Batho-Pele Principles</a:t>
                      </a:r>
                      <a:endParaRPr lang="en-ZA" sz="1200" dirty="0">
                        <a:solidFill>
                          <a:srgbClr val="000000"/>
                        </a:solidFill>
                        <a:effectLst/>
                        <a:latin typeface="Arial" panose="020B0604020202020204" pitchFamily="34" charset="0"/>
                      </a:endParaRPr>
                    </a:p>
                  </a:txBody>
                  <a:tcPr marL="68580" marR="68580" marT="0" marB="0"/>
                </a:tc>
                <a:tc hMerge="1">
                  <a:txBody>
                    <a:bodyPr/>
                    <a:lstStyle/>
                    <a:p>
                      <a:endParaRPr lang="en-ZA"/>
                    </a:p>
                  </a:txBody>
                  <a:tcPr/>
                </a:tc>
                <a:tc hMerge="1">
                  <a:txBody>
                    <a:bodyPr/>
                    <a:lstStyle/>
                    <a:p>
                      <a:pPr marL="342900" lvl="0" indent="-342900" algn="l">
                        <a:lnSpc>
                          <a:spcPct val="150000"/>
                        </a:lnSpc>
                        <a:buFont typeface="+mj-lt"/>
                        <a:buAutoNum type="arabicPeriod"/>
                      </a:pPr>
                      <a:r>
                        <a:rPr lang="en-ZA" sz="1200">
                          <a:solidFill>
                            <a:srgbClr val="000000"/>
                          </a:solidFill>
                          <a:effectLst/>
                          <a:latin typeface="Arial" panose="020B0604020202020204" pitchFamily="34" charset="0"/>
                          <a:ea typeface="Century Gothic" panose="020B0502020202020204" pitchFamily="34" charset="0"/>
                          <a:cs typeface="Arial" panose="020B0604020202020204" pitchFamily="34" charset="0"/>
                        </a:rPr>
                        <a:t>Monitor and evaluate implementation of action plans </a:t>
                      </a:r>
                      <a:endPar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p>
                      <a:pPr marL="342900" lvl="0" indent="-342900" algn="l">
                        <a:lnSpc>
                          <a:spcPct val="150000"/>
                        </a:lnSpc>
                        <a:buFont typeface="+mj-lt"/>
                        <a:buAutoNum type="arabicPeriod"/>
                      </a:pPr>
                      <a:r>
                        <a:rPr lang="en-ZA" sz="1200">
                          <a:solidFill>
                            <a:srgbClr val="000000"/>
                          </a:solidFill>
                          <a:effectLst/>
                          <a:latin typeface="Arial" panose="020B0604020202020204" pitchFamily="34" charset="0"/>
                          <a:ea typeface="Century Gothic" panose="020B0502020202020204" pitchFamily="34" charset="0"/>
                          <a:cs typeface="Arial" panose="020B0604020202020204" pitchFamily="34" charset="0"/>
                        </a:rPr>
                        <a:t>Prepare and review accurate management accounts </a:t>
                      </a:r>
                      <a:endPar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hMerge="1">
                  <a:txBody>
                    <a:bodyPr/>
                    <a:lstStyle/>
                    <a:p>
                      <a:pPr marL="342900" lvl="0" indent="-342900" algn="l">
                        <a:lnSpc>
                          <a:spcPct val="150000"/>
                        </a:lnSpc>
                        <a:buFont typeface="+mj-lt"/>
                        <a:buAutoNum type="arabicPeriod"/>
                      </a:pPr>
                      <a:r>
                        <a:rPr lang="en-ZA" sz="1200">
                          <a:solidFill>
                            <a:srgbClr val="000000"/>
                          </a:solidFill>
                          <a:effectLst/>
                          <a:latin typeface="Arial" panose="020B0604020202020204" pitchFamily="34" charset="0"/>
                          <a:ea typeface="Century Gothic" panose="020B0502020202020204" pitchFamily="34" charset="0"/>
                          <a:cs typeface="Arial" panose="020B0604020202020204" pitchFamily="34" charset="0"/>
                        </a:rPr>
                        <a:t>Monitor and evaluate implementation of action plans </a:t>
                      </a:r>
                      <a:endPar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p>
                      <a:pPr marL="342900" lvl="0" indent="-342900" algn="l">
                        <a:lnSpc>
                          <a:spcPct val="150000"/>
                        </a:lnSpc>
                        <a:buFont typeface="+mj-lt"/>
                        <a:buAutoNum type="arabicPeriod"/>
                      </a:pPr>
                      <a:r>
                        <a:rPr lang="en-ZA" sz="1200">
                          <a:solidFill>
                            <a:srgbClr val="000000"/>
                          </a:solidFill>
                          <a:effectLst/>
                          <a:latin typeface="Arial" panose="020B0604020202020204" pitchFamily="34" charset="0"/>
                          <a:ea typeface="Century Gothic" panose="020B0502020202020204" pitchFamily="34" charset="0"/>
                          <a:cs typeface="Arial" panose="020B0604020202020204" pitchFamily="34" charset="0"/>
                        </a:rPr>
                        <a:t>Prepare and review accurate management accounts </a:t>
                      </a:r>
                      <a:endPar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hMerge="1">
                  <a:txBody>
                    <a:bodyPr/>
                    <a:lstStyle/>
                    <a:p>
                      <a:pPr marL="342900" lvl="0" indent="-342900" algn="l">
                        <a:lnSpc>
                          <a:spcPct val="150000"/>
                        </a:lnSpc>
                        <a:buFont typeface="+mj-lt"/>
                        <a:buAutoNum type="arabicPeriod"/>
                      </a:pPr>
                      <a:r>
                        <a:rPr lang="en-ZA" sz="1200">
                          <a:solidFill>
                            <a:srgbClr val="000000"/>
                          </a:solidFill>
                          <a:effectLst/>
                          <a:latin typeface="Arial" panose="020B0604020202020204" pitchFamily="34" charset="0"/>
                          <a:ea typeface="Century Gothic" panose="020B0502020202020204" pitchFamily="34" charset="0"/>
                          <a:cs typeface="Arial" panose="020B0604020202020204" pitchFamily="34" charset="0"/>
                        </a:rPr>
                        <a:t>Monitor and evaluate implementation of action plans </a:t>
                      </a:r>
                      <a:endPar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p>
                      <a:pPr marL="342900" lvl="0" indent="-342900" algn="l">
                        <a:lnSpc>
                          <a:spcPct val="150000"/>
                        </a:lnSpc>
                        <a:buFont typeface="+mj-lt"/>
                        <a:buAutoNum type="arabicPeriod"/>
                      </a:pPr>
                      <a:r>
                        <a:rPr lang="en-ZA" sz="1200">
                          <a:solidFill>
                            <a:srgbClr val="000000"/>
                          </a:solidFill>
                          <a:effectLst/>
                          <a:latin typeface="Arial" panose="020B0604020202020204" pitchFamily="34" charset="0"/>
                          <a:ea typeface="Century Gothic" panose="020B0502020202020204" pitchFamily="34" charset="0"/>
                          <a:cs typeface="Arial" panose="020B0604020202020204" pitchFamily="34" charset="0"/>
                        </a:rPr>
                        <a:t>Prepare and review accurate management accounts </a:t>
                      </a:r>
                      <a:endPar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hMerge="1">
                  <a:txBody>
                    <a:bodyPr/>
                    <a:lstStyle/>
                    <a:p>
                      <a:pPr marL="342900" lvl="0" indent="-342900" algn="l">
                        <a:lnSpc>
                          <a:spcPct val="150000"/>
                        </a:lnSpc>
                        <a:buFont typeface="+mj-lt"/>
                        <a:buAutoNum type="arabicPeriod"/>
                      </a:pPr>
                      <a:r>
                        <a:rPr lang="en-ZA" sz="1200"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Monitor and evaluate implementation of action plans</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p>
                      <a:pPr marL="342900" lvl="0" indent="-342900" algn="l">
                        <a:lnSpc>
                          <a:spcPct val="150000"/>
                        </a:lnSpc>
                        <a:spcAft>
                          <a:spcPts val="20"/>
                        </a:spcAft>
                        <a:buFont typeface="+mj-lt"/>
                        <a:buAutoNum type="arabicPeriod"/>
                      </a:pPr>
                      <a:r>
                        <a:rPr lang="en-ZA" sz="1200"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Prepare and review accurate management accounts </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extLst>
                  <a:ext uri="{0D108BD9-81ED-4DB2-BD59-A6C34878D82A}">
                    <a16:rowId xmlns:a16="http://schemas.microsoft.com/office/drawing/2014/main" xmlns="" val="276901961"/>
                  </a:ext>
                </a:extLst>
              </a:tr>
              <a:tr h="1162769">
                <a:tc>
                  <a:txBody>
                    <a:bodyPr/>
                    <a:lstStyle/>
                    <a:p>
                      <a:pPr marL="6350" indent="-6350" algn="l">
                        <a:lnSpc>
                          <a:spcPct val="100000"/>
                        </a:lnSpc>
                        <a:spcAft>
                          <a:spcPts val="20"/>
                        </a:spcAft>
                      </a:pPr>
                      <a:r>
                        <a:rPr lang="en-ZA" sz="1200">
                          <a:solidFill>
                            <a:srgbClr val="000000"/>
                          </a:solidFill>
                          <a:effectLst/>
                          <a:latin typeface="Arial" panose="020B0604020202020204" pitchFamily="34" charset="0"/>
                          <a:ea typeface="Century Gothic" panose="020B0502020202020204" pitchFamily="34" charset="0"/>
                          <a:cs typeface="Arial" panose="020B0604020202020204" pitchFamily="34" charset="0"/>
                        </a:rPr>
                        <a:t>Stakeholder Framework implemented</a:t>
                      </a:r>
                      <a:endPar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6350" indent="-6350" algn="l">
                        <a:lnSpc>
                          <a:spcPct val="100000"/>
                        </a:lnSpc>
                        <a:spcAft>
                          <a:spcPts val="20"/>
                        </a:spcAft>
                      </a:pPr>
                      <a:r>
                        <a:rPr lang="en-ZA" sz="1200"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Monitor and evaluate stakeholder Framework</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6350" indent="-6350" algn="l">
                        <a:lnSpc>
                          <a:spcPct val="100000"/>
                        </a:lnSpc>
                        <a:spcAft>
                          <a:spcPts val="20"/>
                        </a:spcAft>
                      </a:pPr>
                      <a:r>
                        <a:rPr lang="en-ZA" sz="1200">
                          <a:solidFill>
                            <a:srgbClr val="000000"/>
                          </a:solidFill>
                          <a:effectLst/>
                          <a:latin typeface="Arial" panose="020B0604020202020204" pitchFamily="34" charset="0"/>
                          <a:ea typeface="Century Gothic" panose="020B0502020202020204" pitchFamily="34" charset="0"/>
                          <a:cs typeface="Arial" panose="020B0604020202020204" pitchFamily="34" charset="0"/>
                        </a:rPr>
                        <a:t>Conduct quarterly stakeholder engagement sessions  </a:t>
                      </a:r>
                      <a:endPar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6350" indent="-6350" algn="l">
                        <a:lnSpc>
                          <a:spcPct val="100000"/>
                        </a:lnSpc>
                        <a:spcAft>
                          <a:spcPts val="20"/>
                        </a:spcAft>
                      </a:pPr>
                      <a:r>
                        <a:rPr lang="en-ZA" sz="1200">
                          <a:solidFill>
                            <a:srgbClr val="000000"/>
                          </a:solidFill>
                          <a:effectLst/>
                          <a:latin typeface="Arial" panose="020B0604020202020204" pitchFamily="34" charset="0"/>
                          <a:ea typeface="Century Gothic" panose="020B0502020202020204" pitchFamily="34" charset="0"/>
                          <a:cs typeface="Arial" panose="020B0604020202020204" pitchFamily="34" charset="0"/>
                        </a:rPr>
                        <a:t>Conduct quarterly stakeholder engagement sessions  </a:t>
                      </a:r>
                      <a:endPar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6350" indent="-6350" algn="l">
                        <a:lnSpc>
                          <a:spcPct val="100000"/>
                        </a:lnSpc>
                        <a:spcAft>
                          <a:spcPts val="20"/>
                        </a:spcAft>
                      </a:pPr>
                      <a:r>
                        <a:rPr lang="en-ZA" sz="1200">
                          <a:solidFill>
                            <a:srgbClr val="000000"/>
                          </a:solidFill>
                          <a:effectLst/>
                          <a:latin typeface="Arial" panose="020B0604020202020204" pitchFamily="34" charset="0"/>
                          <a:ea typeface="Century Gothic" panose="020B0502020202020204" pitchFamily="34" charset="0"/>
                          <a:cs typeface="Arial" panose="020B0604020202020204" pitchFamily="34" charset="0"/>
                        </a:rPr>
                        <a:t>Conduct quarterly stakeholder engagement sessions  </a:t>
                      </a:r>
                      <a:endParaRPr lang="en-ZA" sz="120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6350" indent="-6350" algn="l">
                        <a:lnSpc>
                          <a:spcPct val="100000"/>
                        </a:lnSpc>
                        <a:spcAft>
                          <a:spcPts val="20"/>
                        </a:spcAft>
                      </a:pPr>
                      <a:r>
                        <a:rPr lang="en-ZA" sz="1200"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Conduct quarterly stakeholder engagement sessions  </a:t>
                      </a:r>
                      <a:endParaRPr lang="en-ZA" sz="12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extLst>
                  <a:ext uri="{0D108BD9-81ED-4DB2-BD59-A6C34878D82A}">
                    <a16:rowId xmlns:a16="http://schemas.microsoft.com/office/drawing/2014/main" xmlns="" val="636818440"/>
                  </a:ext>
                </a:extLst>
              </a:tr>
            </a:tbl>
          </a:graphicData>
        </a:graphic>
      </p:graphicFrame>
      <p:sp>
        <p:nvSpPr>
          <p:cNvPr id="4" name="Slide Number Placeholder 3">
            <a:extLst>
              <a:ext uri="{FF2B5EF4-FFF2-40B4-BE49-F238E27FC236}">
                <a16:creationId xmlns:a16="http://schemas.microsoft.com/office/drawing/2014/main" xmlns="" id="{CB865C9C-51D1-42C1-B727-689C98582942}"/>
              </a:ext>
            </a:extLst>
          </p:cNvPr>
          <p:cNvSpPr>
            <a:spLocks noGrp="1"/>
          </p:cNvSpPr>
          <p:nvPr>
            <p:ph type="sldNum" sz="quarter" idx="12"/>
          </p:nvPr>
        </p:nvSpPr>
        <p:spPr/>
        <p:txBody>
          <a:bodyPr/>
          <a:lstStyle/>
          <a:p>
            <a:pPr>
              <a:defRPr/>
            </a:pPr>
            <a:fld id="{E41CC7C3-C5F4-4A64-A561-2FBF0EB3B565}" type="slidenum">
              <a:rPr lang="en-GB" altLang="en-US" smtClean="0">
                <a:solidFill>
                  <a:srgbClr val="000000"/>
                </a:solidFill>
              </a:rPr>
              <a:pPr>
                <a:defRPr/>
              </a:pPr>
              <a:t>41</a:t>
            </a:fld>
            <a:endParaRPr lang="en-GB" altLang="en-US">
              <a:solidFill>
                <a:srgbClr val="000000"/>
              </a:solidFill>
            </a:endParaRPr>
          </a:p>
        </p:txBody>
      </p:sp>
      <p:pic>
        <p:nvPicPr>
          <p:cNvPr id="6" name="Picture 2">
            <a:extLst>
              <a:ext uri="{FF2B5EF4-FFF2-40B4-BE49-F238E27FC236}">
                <a16:creationId xmlns:a16="http://schemas.microsoft.com/office/drawing/2014/main" xmlns="" id="{5022AB38-A108-475B-81B4-CD668A210E0C}"/>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986587" y="-20782"/>
            <a:ext cx="2157413" cy="7747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819346536"/>
      </p:ext>
    </p:extLst>
  </p:cSld>
  <p:clrMapOvr>
    <a:masterClrMapping/>
  </p:clrMapOvr>
  <p:transition spd="med">
    <p:wipe dir="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Title 1"/>
          <p:cNvSpPr txBox="1">
            <a:spLocks/>
          </p:cNvSpPr>
          <p:nvPr/>
        </p:nvSpPr>
        <p:spPr bwMode="auto">
          <a:xfrm>
            <a:off x="0" y="1058863"/>
            <a:ext cx="9144000" cy="49323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eaLnBrk="1" hangingPunct="1"/>
            <a:r>
              <a:rPr lang="en-US" sz="6600" b="1" dirty="0">
                <a:latin typeface="Arial" panose="020B0604020202020204" pitchFamily="34" charset="0"/>
                <a:cs typeface="Arial" panose="020B0604020202020204" pitchFamily="34" charset="0"/>
              </a:rPr>
              <a:t>Thank You</a:t>
            </a:r>
          </a:p>
        </p:txBody>
      </p:sp>
      <p:sp>
        <p:nvSpPr>
          <p:cNvPr id="30724" name="Slide Number Placeholder 1"/>
          <p:cNvSpPr>
            <a:spLocks noGrp="1"/>
          </p:cNvSpPr>
          <p:nvPr>
            <p:ph type="sldNum"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fld id="{040263CD-16D4-4F21-A9BD-071B491EF732}" type="slidenum">
              <a:rPr lang="en-ZA" smtClean="0">
                <a:solidFill>
                  <a:srgbClr val="898989"/>
                </a:solidFill>
              </a:rPr>
              <a:pPr/>
              <a:t>42</a:t>
            </a:fld>
            <a:endParaRPr lang="en-ZA">
              <a:solidFill>
                <a:srgbClr val="898989"/>
              </a:solidFill>
            </a:endParaRPr>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986587" y="-48748"/>
            <a:ext cx="2157413" cy="7747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4489485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219200"/>
            <a:ext cx="7772400" cy="838200"/>
          </a:xfrm>
        </p:spPr>
        <p:txBody>
          <a:bodyPr/>
          <a:lstStyle/>
          <a:p>
            <a:pPr marL="342900" lvl="0" indent="-342900">
              <a:spcBef>
                <a:spcPts val="1200"/>
              </a:spcBef>
              <a:spcAft>
                <a:spcPts val="300"/>
              </a:spcAft>
            </a:pPr>
            <a:r>
              <a:rPr lang="en-ZA" sz="2400" b="1" kern="120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2</a:t>
            </a:r>
            <a:r>
              <a:rPr lang="en-ZA" sz="2400" b="1" kern="1200" dirty="0" smtClean="0">
                <a:solidFill>
                  <a:schemeClr val="tx1"/>
                </a:solidFill>
                <a:latin typeface="Arial" panose="020B0604020202020204" pitchFamily="34" charset="0"/>
                <a:ea typeface="ＭＳ Ｐゴシック" panose="020B0600070205080204" pitchFamily="34" charset="-128"/>
                <a:cs typeface="Arial" panose="020B0604020202020204" pitchFamily="34" charset="0"/>
              </a:rPr>
              <a:t>. </a:t>
            </a:r>
            <a:r>
              <a:rPr lang="en-ZA" sz="2400" b="1" kern="120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Relevant Court Rulings</a:t>
            </a:r>
            <a:r>
              <a:rPr lang="en-ZA" sz="4800" b="1" i="1" dirty="0">
                <a:latin typeface="Calibri Light" panose="020F0302020204030204" pitchFamily="34" charset="0"/>
                <a:ea typeface="Times New Roman" panose="02020603050405020304" pitchFamily="18" charset="0"/>
                <a:cs typeface="Times New Roman" panose="02020603050405020304" pitchFamily="18" charset="0"/>
              </a:rPr>
              <a:t/>
            </a:r>
            <a:br>
              <a:rPr lang="en-ZA" sz="4800" b="1" i="1" dirty="0">
                <a:latin typeface="Calibri Light" panose="020F0302020204030204" pitchFamily="34" charset="0"/>
                <a:ea typeface="Times New Roman" panose="02020603050405020304" pitchFamily="18" charset="0"/>
                <a:cs typeface="Times New Roman" panose="02020603050405020304" pitchFamily="18" charset="0"/>
              </a:rPr>
            </a:br>
            <a:endParaRPr lang="en-ZA" dirty="0"/>
          </a:p>
        </p:txBody>
      </p:sp>
      <p:sp>
        <p:nvSpPr>
          <p:cNvPr id="3" name="Content Placeholder 2"/>
          <p:cNvSpPr>
            <a:spLocks noGrp="1"/>
          </p:cNvSpPr>
          <p:nvPr>
            <p:ph idx="1"/>
          </p:nvPr>
        </p:nvSpPr>
        <p:spPr/>
        <p:txBody>
          <a:bodyPr/>
          <a:lstStyle/>
          <a:p>
            <a:pPr algn="just">
              <a:spcAft>
                <a:spcPts val="0"/>
              </a:spcAft>
              <a:tabLst>
                <a:tab pos="2047875" algn="l"/>
              </a:tabLst>
            </a:pPr>
            <a:r>
              <a:rPr lang="en-ZA" sz="1800" dirty="0">
                <a:solidFill>
                  <a:srgbClr val="000000"/>
                </a:solidFill>
                <a:latin typeface="Arial" pitchFamily="34" charset="0"/>
                <a:cs typeface="Arial" pitchFamily="34" charset="0"/>
              </a:rPr>
              <a:t>South Africa Supreme Court of Appeal: Minister of Transport v </a:t>
            </a:r>
            <a:r>
              <a:rPr lang="en-ZA" sz="1800" dirty="0" err="1">
                <a:solidFill>
                  <a:srgbClr val="000000"/>
                </a:solidFill>
                <a:latin typeface="Arial" pitchFamily="34" charset="0"/>
                <a:cs typeface="Arial" pitchFamily="34" charset="0"/>
              </a:rPr>
              <a:t>Prodiba</a:t>
            </a:r>
            <a:r>
              <a:rPr lang="en-ZA" sz="1800" dirty="0">
                <a:solidFill>
                  <a:srgbClr val="000000"/>
                </a:solidFill>
                <a:latin typeface="Arial" pitchFamily="34" charset="0"/>
                <a:cs typeface="Arial" pitchFamily="34" charset="0"/>
              </a:rPr>
              <a:t> (Pty) Ltd (20028/2014) [2015] ZASCA 38 (25 March 2015)</a:t>
            </a:r>
          </a:p>
          <a:p>
            <a:pPr algn="just">
              <a:spcAft>
                <a:spcPts val="0"/>
              </a:spcAft>
              <a:tabLst>
                <a:tab pos="2047875" algn="l"/>
              </a:tabLst>
            </a:pPr>
            <a:endParaRPr lang="en-ZA" sz="1800" dirty="0">
              <a:solidFill>
                <a:srgbClr val="000000"/>
              </a:solidFill>
              <a:latin typeface="Arial" pitchFamily="34" charset="0"/>
              <a:cs typeface="Arial" pitchFamily="34" charset="0"/>
            </a:endParaRPr>
          </a:p>
          <a:p>
            <a:pPr algn="just">
              <a:spcAft>
                <a:spcPts val="0"/>
              </a:spcAft>
              <a:tabLst>
                <a:tab pos="2047875" algn="l"/>
              </a:tabLst>
            </a:pPr>
            <a:r>
              <a:rPr lang="en-ZA" sz="1800" dirty="0">
                <a:solidFill>
                  <a:srgbClr val="000000"/>
                </a:solidFill>
                <a:latin typeface="Arial" pitchFamily="34" charset="0"/>
                <a:cs typeface="Arial" pitchFamily="34" charset="0"/>
              </a:rPr>
              <a:t>Constitutional Court of South Africa: Department of Transport and Others v </a:t>
            </a:r>
            <a:r>
              <a:rPr lang="en-ZA" sz="1800" dirty="0" err="1">
                <a:solidFill>
                  <a:srgbClr val="000000"/>
                </a:solidFill>
                <a:latin typeface="Arial" pitchFamily="34" charset="0"/>
                <a:cs typeface="Arial" pitchFamily="34" charset="0"/>
              </a:rPr>
              <a:t>Tasima</a:t>
            </a:r>
            <a:r>
              <a:rPr lang="en-ZA" sz="1800" dirty="0">
                <a:solidFill>
                  <a:srgbClr val="000000"/>
                </a:solidFill>
                <a:latin typeface="Arial" pitchFamily="34" charset="0"/>
                <a:cs typeface="Arial" pitchFamily="34" charset="0"/>
              </a:rPr>
              <a:t> (Pty) Limited [2016] ZACC 39</a:t>
            </a:r>
          </a:p>
          <a:p>
            <a:endParaRPr lang="en-ZA" dirty="0"/>
          </a:p>
        </p:txBody>
      </p:sp>
      <p:sp>
        <p:nvSpPr>
          <p:cNvPr id="4" name="Slide Number Placeholder 3"/>
          <p:cNvSpPr>
            <a:spLocks noGrp="1"/>
          </p:cNvSpPr>
          <p:nvPr>
            <p:ph type="sldNum" sz="quarter" idx="12"/>
          </p:nvPr>
        </p:nvSpPr>
        <p:spPr/>
        <p:txBody>
          <a:bodyPr/>
          <a:lstStyle/>
          <a:p>
            <a:pPr>
              <a:defRPr/>
            </a:pPr>
            <a:fld id="{E41CC7C3-C5F4-4A64-A561-2FBF0EB3B565}" type="slidenum">
              <a:rPr lang="en-GB" altLang="en-US" smtClean="0">
                <a:solidFill>
                  <a:srgbClr val="000000"/>
                </a:solidFill>
              </a:rPr>
              <a:pPr>
                <a:defRPr/>
              </a:pPr>
              <a:t>5</a:t>
            </a:fld>
            <a:endParaRPr lang="en-GB" altLang="en-US">
              <a:solidFill>
                <a:srgbClr val="000000"/>
              </a:solidFill>
            </a:endParaRPr>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986587" y="-16741"/>
            <a:ext cx="2157413" cy="7747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378868432"/>
      </p:ext>
    </p:extLst>
  </p:cSld>
  <p:clrMapOvr>
    <a:masterClrMapping/>
  </p:clrMapOvr>
  <p:transition spd="med">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92893" y="23447"/>
            <a:ext cx="7772400" cy="805375"/>
          </a:xfrm>
        </p:spPr>
        <p:txBody>
          <a:bodyPr/>
          <a:lstStyle/>
          <a:p>
            <a:r>
              <a:rPr lang="en-ZA" sz="2400" b="1" dirty="0" smtClean="0">
                <a:solidFill>
                  <a:srgbClr val="000000"/>
                </a:solidFill>
                <a:latin typeface="Arial" panose="020B0604020202020204" pitchFamily="34" charset="0"/>
                <a:ea typeface="Century Gothic" panose="020B0502020202020204" pitchFamily="34" charset="0"/>
                <a:cs typeface="Century Gothic" panose="020B0502020202020204" pitchFamily="34" charset="0"/>
              </a:rPr>
              <a:t>3. Situational </a:t>
            </a:r>
            <a:r>
              <a:rPr lang="en-ZA" sz="2400" b="1" dirty="0">
                <a:solidFill>
                  <a:srgbClr val="000000"/>
                </a:solidFill>
                <a:latin typeface="Arial" panose="020B0604020202020204" pitchFamily="34" charset="0"/>
                <a:ea typeface="Century Gothic" panose="020B0502020202020204" pitchFamily="34" charset="0"/>
                <a:cs typeface="Century Gothic" panose="020B0502020202020204" pitchFamily="34" charset="0"/>
              </a:rPr>
              <a:t>Analysis</a:t>
            </a:r>
            <a:br>
              <a:rPr lang="en-ZA" sz="2400" b="1" dirty="0">
                <a:solidFill>
                  <a:srgbClr val="000000"/>
                </a:solidFill>
                <a:latin typeface="Arial" panose="020B0604020202020204" pitchFamily="34" charset="0"/>
                <a:ea typeface="Century Gothic" panose="020B0502020202020204" pitchFamily="34" charset="0"/>
                <a:cs typeface="Century Gothic" panose="020B0502020202020204" pitchFamily="34" charset="0"/>
              </a:rPr>
            </a:br>
            <a:r>
              <a:rPr lang="en-ZA" sz="2400" b="1" dirty="0" smtClean="0">
                <a:solidFill>
                  <a:srgbClr val="000000"/>
                </a:solidFill>
                <a:latin typeface="Arial" panose="020B0604020202020204" pitchFamily="34" charset="0"/>
                <a:ea typeface="Century Gothic" panose="020B0502020202020204" pitchFamily="34" charset="0"/>
                <a:cs typeface="Century Gothic" panose="020B0502020202020204" pitchFamily="34" charset="0"/>
              </a:rPr>
              <a:t>3.1 External </a:t>
            </a:r>
            <a:r>
              <a:rPr lang="en-ZA" sz="2400" b="1" dirty="0">
                <a:solidFill>
                  <a:srgbClr val="000000"/>
                </a:solidFill>
                <a:latin typeface="Arial" panose="020B0604020202020204" pitchFamily="34" charset="0"/>
                <a:ea typeface="Century Gothic" panose="020B0502020202020204" pitchFamily="34" charset="0"/>
                <a:cs typeface="Century Gothic" panose="020B0502020202020204" pitchFamily="34" charset="0"/>
              </a:rPr>
              <a:t>Environment Analysis</a:t>
            </a:r>
            <a:endParaRPr lang="en-ZA" sz="2400" b="1"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3578936123"/>
              </p:ext>
            </p:extLst>
          </p:nvPr>
        </p:nvGraphicFramePr>
        <p:xfrm>
          <a:off x="152400" y="990600"/>
          <a:ext cx="8763000" cy="4160266"/>
        </p:xfrm>
        <a:graphic>
          <a:graphicData uri="http://schemas.openxmlformats.org/drawingml/2006/table">
            <a:tbl>
              <a:tblPr firstRow="1" bandRow="1">
                <a:tableStyleId>{16D9F66E-5EB9-4882-86FB-DCBF35E3C3E4}</a:tableStyleId>
              </a:tblPr>
              <a:tblGrid>
                <a:gridCol w="4432495">
                  <a:extLst>
                    <a:ext uri="{9D8B030D-6E8A-4147-A177-3AD203B41FA5}">
                      <a16:colId xmlns:a16="http://schemas.microsoft.com/office/drawing/2014/main" xmlns="" val="4005797617"/>
                    </a:ext>
                  </a:extLst>
                </a:gridCol>
                <a:gridCol w="4330505">
                  <a:extLst>
                    <a:ext uri="{9D8B030D-6E8A-4147-A177-3AD203B41FA5}">
                      <a16:colId xmlns:a16="http://schemas.microsoft.com/office/drawing/2014/main" xmlns="" val="3337109803"/>
                    </a:ext>
                  </a:extLst>
                </a:gridCol>
              </a:tblGrid>
              <a:tr h="370840">
                <a:tc>
                  <a:txBody>
                    <a:bodyPr/>
                    <a:lstStyle/>
                    <a:p>
                      <a:pPr marL="6350" indent="-6350" algn="just">
                        <a:lnSpc>
                          <a:spcPct val="104000"/>
                        </a:lnSpc>
                        <a:spcAft>
                          <a:spcPts val="20"/>
                        </a:spcAft>
                      </a:pPr>
                      <a:r>
                        <a:rPr lang="en-ZA" sz="18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Strength</a:t>
                      </a:r>
                      <a:endParaRPr lang="en-ZA" sz="18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6350" indent="-6350" algn="just">
                        <a:lnSpc>
                          <a:spcPct val="104000"/>
                        </a:lnSpc>
                        <a:spcAft>
                          <a:spcPts val="20"/>
                        </a:spcAft>
                      </a:pPr>
                      <a:r>
                        <a:rPr lang="en-ZA" sz="18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Weaknesses</a:t>
                      </a:r>
                      <a:endParaRPr lang="en-ZA" sz="18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extLst>
                  <a:ext uri="{0D108BD9-81ED-4DB2-BD59-A6C34878D82A}">
                    <a16:rowId xmlns:a16="http://schemas.microsoft.com/office/drawing/2014/main" xmlns="" val="1954491476"/>
                  </a:ext>
                </a:extLst>
              </a:tr>
              <a:tr h="370840">
                <a:tc>
                  <a:txBody>
                    <a:bodyPr/>
                    <a:lstStyle/>
                    <a:p>
                      <a:pPr marL="342900" lvl="0" indent="-342900" algn="l">
                        <a:lnSpc>
                          <a:spcPct val="104000"/>
                        </a:lnSpc>
                        <a:spcAft>
                          <a:spcPts val="0"/>
                        </a:spcAft>
                        <a:buFont typeface="Symbol" panose="05050102010706020507" pitchFamily="18" charset="2"/>
                        <a:buChar char=""/>
                      </a:pPr>
                      <a:r>
                        <a:rPr lang="en-ZA" sz="1800" dirty="0" smtClean="0">
                          <a:solidFill>
                            <a:srgbClr val="000000"/>
                          </a:solidFill>
                          <a:effectLst/>
                          <a:latin typeface="Arial" panose="020B0604020202020204" pitchFamily="34" charset="0"/>
                          <a:ea typeface="Calibri" panose="020F0502020204030204" pitchFamily="34" charset="0"/>
                          <a:cs typeface="Arial" panose="020B0604020202020204" pitchFamily="34" charset="0"/>
                        </a:rPr>
                        <a:t>The DLCA is the sole producer of the driving licence cards in the Republic of South Africa </a:t>
                      </a:r>
                      <a:endParaRPr lang="en-ZA" sz="1400" dirty="0" smtClean="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p>
                      <a:pPr marL="6350" indent="-6350" algn="just">
                        <a:lnSpc>
                          <a:spcPct val="104000"/>
                        </a:lnSpc>
                        <a:spcAft>
                          <a:spcPts val="20"/>
                        </a:spcAft>
                      </a:pPr>
                      <a:r>
                        <a:rPr lang="en-ZA" sz="1800" dirty="0" smtClean="0">
                          <a:solidFill>
                            <a:srgbClr val="000000"/>
                          </a:solidFill>
                          <a:effectLst/>
                          <a:latin typeface="Arial" panose="020B0604020202020204" pitchFamily="34" charset="0"/>
                          <a:ea typeface="Calibri" panose="020F0502020204030204" pitchFamily="34" charset="0"/>
                          <a:cs typeface="Arial" panose="020B0604020202020204" pitchFamily="34" charset="0"/>
                        </a:rPr>
                        <a:t> </a:t>
                      </a:r>
                      <a:endParaRPr lang="en-ZA" sz="1400" dirty="0" smtClean="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p>
                      <a:pPr marL="342900" lvl="0" indent="-342900" algn="l">
                        <a:lnSpc>
                          <a:spcPct val="104000"/>
                        </a:lnSpc>
                        <a:spcAft>
                          <a:spcPts val="0"/>
                        </a:spcAft>
                        <a:buFont typeface="Symbol" panose="05050102010706020507" pitchFamily="18" charset="2"/>
                        <a:buChar char=""/>
                      </a:pPr>
                      <a:r>
                        <a:rPr lang="en-ZA" sz="1800" dirty="0" smtClean="0">
                          <a:solidFill>
                            <a:srgbClr val="000000"/>
                          </a:solidFill>
                          <a:effectLst/>
                          <a:latin typeface="Arial" panose="020B0604020202020204" pitchFamily="34" charset="0"/>
                          <a:ea typeface="Calibri" panose="020F0502020204030204" pitchFamily="34" charset="0"/>
                          <a:cs typeface="Arial" panose="020B0604020202020204" pitchFamily="34" charset="0"/>
                        </a:rPr>
                        <a:t>The DLCA is a Trading Entity operating under the Department of Transport with the full support the Executive Authority. </a:t>
                      </a:r>
                      <a:endParaRPr lang="en-ZA" sz="1400" dirty="0" smtClean="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p>
                      <a:pPr marL="457200" indent="-6350" algn="just">
                        <a:lnSpc>
                          <a:spcPct val="104000"/>
                        </a:lnSpc>
                        <a:spcAft>
                          <a:spcPts val="20"/>
                        </a:spcAft>
                      </a:pPr>
                      <a:r>
                        <a:rPr lang="en-ZA" sz="1800" dirty="0" smtClean="0">
                          <a:solidFill>
                            <a:srgbClr val="000000"/>
                          </a:solidFill>
                          <a:effectLst/>
                          <a:latin typeface="Arial" panose="020B0604020202020204" pitchFamily="34" charset="0"/>
                          <a:ea typeface="Calibri" panose="020F0502020204030204" pitchFamily="34" charset="0"/>
                          <a:cs typeface="Arial" panose="020B0604020202020204" pitchFamily="34" charset="0"/>
                        </a:rPr>
                        <a:t> </a:t>
                      </a:r>
                      <a:endParaRPr lang="en-ZA" sz="1400" dirty="0" smtClean="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p>
                      <a:pPr marL="342900" lvl="0" indent="-342900" algn="l">
                        <a:lnSpc>
                          <a:spcPct val="104000"/>
                        </a:lnSpc>
                        <a:spcAft>
                          <a:spcPts val="0"/>
                        </a:spcAft>
                        <a:buFont typeface="Symbol" panose="05050102010706020507" pitchFamily="18" charset="2"/>
                        <a:buChar char=""/>
                      </a:pPr>
                      <a:r>
                        <a:rPr lang="en-ZA" sz="1800" dirty="0" smtClean="0">
                          <a:solidFill>
                            <a:srgbClr val="000000"/>
                          </a:solidFill>
                          <a:effectLst/>
                          <a:latin typeface="Arial" panose="020B0604020202020204" pitchFamily="34" charset="0"/>
                          <a:ea typeface="Calibri" panose="020F0502020204030204" pitchFamily="34" charset="0"/>
                          <a:cs typeface="Arial" panose="020B0604020202020204" pitchFamily="34" charset="0"/>
                        </a:rPr>
                        <a:t>Committed and passionate staff members. </a:t>
                      </a:r>
                      <a:endParaRPr lang="en-ZA" sz="1400" dirty="0" smtClean="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p>
                      <a:endParaRPr lang="en-ZA" dirty="0"/>
                    </a:p>
                  </a:txBody>
                  <a:tcPr/>
                </a:tc>
                <a:tc>
                  <a:txBody>
                    <a:bodyPr/>
                    <a:lstStyle/>
                    <a:p>
                      <a:pPr marL="342900" lvl="0" indent="-342900" algn="l">
                        <a:lnSpc>
                          <a:spcPct val="104000"/>
                        </a:lnSpc>
                        <a:spcAft>
                          <a:spcPts val="0"/>
                        </a:spcAft>
                        <a:buFont typeface="Symbol" panose="05050102010706020507" pitchFamily="18" charset="2"/>
                        <a:buChar char=""/>
                      </a:pPr>
                      <a:r>
                        <a:rPr lang="en-ZA" sz="1800" dirty="0" smtClean="0">
                          <a:solidFill>
                            <a:srgbClr val="000000"/>
                          </a:solidFill>
                          <a:effectLst/>
                          <a:latin typeface="Arial" panose="020B0604020202020204" pitchFamily="34" charset="0"/>
                          <a:ea typeface="Calibri" panose="020F0502020204030204" pitchFamily="34" charset="0"/>
                          <a:cs typeface="Arial" panose="020B0604020202020204" pitchFamily="34" charset="0"/>
                        </a:rPr>
                        <a:t>Lack of integrated communication with other transport entities which affects stakeholder engagements </a:t>
                      </a:r>
                      <a:endParaRPr lang="en-ZA" sz="1400" dirty="0" smtClean="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p>
                      <a:pPr marL="6350" indent="-6350" algn="just">
                        <a:lnSpc>
                          <a:spcPct val="104000"/>
                        </a:lnSpc>
                        <a:spcAft>
                          <a:spcPts val="20"/>
                        </a:spcAft>
                      </a:pPr>
                      <a:r>
                        <a:rPr lang="en-ZA" sz="1800" dirty="0" smtClean="0">
                          <a:solidFill>
                            <a:srgbClr val="000000"/>
                          </a:solidFill>
                          <a:effectLst/>
                          <a:latin typeface="Arial" panose="020B0604020202020204" pitchFamily="34" charset="0"/>
                          <a:ea typeface="Calibri" panose="020F0502020204030204" pitchFamily="34" charset="0"/>
                          <a:cs typeface="Arial" panose="020B0604020202020204" pitchFamily="34" charset="0"/>
                        </a:rPr>
                        <a:t> </a:t>
                      </a:r>
                      <a:endParaRPr lang="en-ZA" sz="1400" dirty="0" smtClean="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p>
                      <a:pPr marL="342900" lvl="0" indent="-342900" algn="l">
                        <a:lnSpc>
                          <a:spcPct val="104000"/>
                        </a:lnSpc>
                        <a:spcAft>
                          <a:spcPts val="0"/>
                        </a:spcAft>
                        <a:buFont typeface="Symbol" panose="05050102010706020507" pitchFamily="18" charset="2"/>
                        <a:buChar char=""/>
                      </a:pPr>
                      <a:r>
                        <a:rPr lang="en-ZA" sz="1800" dirty="0" err="1" smtClean="0">
                          <a:solidFill>
                            <a:srgbClr val="000000"/>
                          </a:solidFill>
                          <a:effectLst/>
                          <a:latin typeface="Arial" panose="020B0604020202020204" pitchFamily="34" charset="0"/>
                          <a:ea typeface="Calibri" panose="020F0502020204030204" pitchFamily="34" charset="0"/>
                          <a:cs typeface="Arial" panose="020B0604020202020204" pitchFamily="34" charset="0"/>
                        </a:rPr>
                        <a:t>DLCA’s</a:t>
                      </a:r>
                      <a:r>
                        <a:rPr lang="en-ZA" sz="1800" dirty="0" smtClean="0">
                          <a:solidFill>
                            <a:srgbClr val="000000"/>
                          </a:solidFill>
                          <a:effectLst/>
                          <a:latin typeface="Arial" panose="020B0604020202020204" pitchFamily="34" charset="0"/>
                          <a:ea typeface="Calibri" panose="020F0502020204030204" pitchFamily="34" charset="0"/>
                          <a:cs typeface="Arial" panose="020B0604020202020204" pitchFamily="34" charset="0"/>
                        </a:rPr>
                        <a:t> current organizational structure does not support its mandate </a:t>
                      </a:r>
                      <a:endParaRPr lang="en-ZA" sz="1400" dirty="0" smtClean="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p>
                      <a:pPr marL="6350" indent="-6350" algn="just">
                        <a:lnSpc>
                          <a:spcPct val="104000"/>
                        </a:lnSpc>
                        <a:spcAft>
                          <a:spcPts val="20"/>
                        </a:spcAft>
                      </a:pPr>
                      <a:r>
                        <a:rPr lang="en-ZA" sz="1800" dirty="0" smtClean="0">
                          <a:solidFill>
                            <a:srgbClr val="000000"/>
                          </a:solidFill>
                          <a:effectLst/>
                          <a:latin typeface="Arial" panose="020B0604020202020204" pitchFamily="34" charset="0"/>
                          <a:ea typeface="Calibri" panose="020F0502020204030204" pitchFamily="34" charset="0"/>
                          <a:cs typeface="Arial" panose="020B0604020202020204" pitchFamily="34" charset="0"/>
                        </a:rPr>
                        <a:t> </a:t>
                      </a:r>
                      <a:endParaRPr lang="en-ZA" sz="1400" dirty="0" smtClean="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p>
                      <a:pPr marL="342900" lvl="0" indent="-342900" algn="l">
                        <a:lnSpc>
                          <a:spcPct val="104000"/>
                        </a:lnSpc>
                        <a:spcAft>
                          <a:spcPts val="0"/>
                        </a:spcAft>
                        <a:buFont typeface="Symbol" panose="05050102010706020507" pitchFamily="18" charset="2"/>
                        <a:buChar char=""/>
                      </a:pPr>
                      <a:r>
                        <a:rPr lang="en-ZA" sz="1800" dirty="0" smtClean="0">
                          <a:solidFill>
                            <a:srgbClr val="000000"/>
                          </a:solidFill>
                          <a:effectLst/>
                          <a:latin typeface="Arial" panose="020B0604020202020204" pitchFamily="34" charset="0"/>
                          <a:ea typeface="Calibri" panose="020F0502020204030204" pitchFamily="34" charset="0"/>
                          <a:cs typeface="Arial" panose="020B0604020202020204" pitchFamily="34" charset="0"/>
                        </a:rPr>
                        <a:t>The current technology is obsolete and hampers the ability of DLCA to efficiently and effectively deliver its mandate. </a:t>
                      </a:r>
                      <a:endParaRPr lang="en-ZA" sz="1400" dirty="0" smtClean="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p>
                      <a:endParaRPr lang="en-ZA" dirty="0"/>
                    </a:p>
                  </a:txBody>
                  <a:tcPr/>
                </a:tc>
                <a:extLst>
                  <a:ext uri="{0D108BD9-81ED-4DB2-BD59-A6C34878D82A}">
                    <a16:rowId xmlns:a16="http://schemas.microsoft.com/office/drawing/2014/main" xmlns="" val="2991283453"/>
                  </a:ext>
                </a:extLst>
              </a:tr>
            </a:tbl>
          </a:graphicData>
        </a:graphic>
      </p:graphicFrame>
      <p:pic>
        <p:nvPicPr>
          <p:cNvPr id="7"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986587" y="-16741"/>
            <a:ext cx="2157413" cy="7747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9" name="Slide Number Placeholder 3"/>
          <p:cNvSpPr>
            <a:spLocks noGrp="1"/>
          </p:cNvSpPr>
          <p:nvPr>
            <p:ph type="sldNum" sz="quarter" idx="12"/>
          </p:nvPr>
        </p:nvSpPr>
        <p:spPr>
          <a:xfrm>
            <a:off x="7112793" y="6417212"/>
            <a:ext cx="1905000" cy="457200"/>
          </a:xfrm>
        </p:spPr>
        <p:txBody>
          <a:bodyPr/>
          <a:lstStyle/>
          <a:p>
            <a:pPr>
              <a:defRPr/>
            </a:pPr>
            <a:fld id="{E41CC7C3-C5F4-4A64-A561-2FBF0EB3B565}" type="slidenum">
              <a:rPr lang="en-GB" altLang="en-US" smtClean="0">
                <a:solidFill>
                  <a:srgbClr val="000000"/>
                </a:solidFill>
              </a:rPr>
              <a:pPr>
                <a:defRPr/>
              </a:pPr>
              <a:t>6</a:t>
            </a:fld>
            <a:endParaRPr lang="en-GB" altLang="en-US" dirty="0">
              <a:solidFill>
                <a:srgbClr val="000000"/>
              </a:solidFill>
            </a:endParaRPr>
          </a:p>
        </p:txBody>
      </p:sp>
    </p:spTree>
    <p:extLst>
      <p:ext uri="{BB962C8B-B14F-4D97-AF65-F5344CB8AC3E}">
        <p14:creationId xmlns:p14="http://schemas.microsoft.com/office/powerpoint/2010/main" xmlns="" val="2814336960"/>
      </p:ext>
    </p:extLst>
  </p:cSld>
  <p:clrMapOvr>
    <a:masterClrMapping/>
  </p:clrMapOvr>
  <p:transition spd="med">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68" y="26439"/>
            <a:ext cx="7772400" cy="838200"/>
          </a:xfrm>
        </p:spPr>
        <p:txBody>
          <a:bodyPr/>
          <a:lstStyle/>
          <a:p>
            <a:r>
              <a:rPr lang="en-ZA" sz="2400" b="1" dirty="0" smtClean="0">
                <a:solidFill>
                  <a:srgbClr val="000000"/>
                </a:solidFill>
                <a:latin typeface="Arial" panose="020B0604020202020204" pitchFamily="34" charset="0"/>
                <a:ea typeface="Century Gothic" panose="020B0502020202020204" pitchFamily="34" charset="0"/>
                <a:cs typeface="Century Gothic" panose="020B0502020202020204" pitchFamily="34" charset="0"/>
              </a:rPr>
              <a:t>3.1 External </a:t>
            </a:r>
            <a:r>
              <a:rPr lang="en-ZA" sz="2400" b="1" dirty="0">
                <a:solidFill>
                  <a:srgbClr val="000000"/>
                </a:solidFill>
                <a:latin typeface="Arial" panose="020B0604020202020204" pitchFamily="34" charset="0"/>
                <a:ea typeface="Century Gothic" panose="020B0502020202020204" pitchFamily="34" charset="0"/>
                <a:cs typeface="Century Gothic" panose="020B0502020202020204" pitchFamily="34" charset="0"/>
              </a:rPr>
              <a:t>Environment </a:t>
            </a:r>
            <a:r>
              <a:rPr lang="en-ZA" sz="2400" b="1" dirty="0" smtClean="0">
                <a:solidFill>
                  <a:srgbClr val="000000"/>
                </a:solidFill>
                <a:latin typeface="Arial" panose="020B0604020202020204" pitchFamily="34" charset="0"/>
                <a:ea typeface="Century Gothic" panose="020B0502020202020204" pitchFamily="34" charset="0"/>
                <a:cs typeface="Century Gothic" panose="020B0502020202020204" pitchFamily="34" charset="0"/>
              </a:rPr>
              <a:t>Analysis </a:t>
            </a:r>
            <a:r>
              <a:rPr lang="en-ZA" sz="2400" b="1" i="1" dirty="0" err="1" smtClean="0">
                <a:solidFill>
                  <a:srgbClr val="000000"/>
                </a:solidFill>
                <a:latin typeface="Arial" panose="020B0604020202020204" pitchFamily="34" charset="0"/>
                <a:ea typeface="Century Gothic" panose="020B0502020202020204" pitchFamily="34" charset="0"/>
                <a:cs typeface="Century Gothic" panose="020B0502020202020204" pitchFamily="34" charset="0"/>
              </a:rPr>
              <a:t>Cont</a:t>
            </a:r>
            <a:endParaRPr lang="en-ZA" sz="2400" i="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809556702"/>
              </p:ext>
            </p:extLst>
          </p:nvPr>
        </p:nvGraphicFramePr>
        <p:xfrm>
          <a:off x="152400" y="941092"/>
          <a:ext cx="8839199" cy="4741863"/>
        </p:xfrm>
        <a:graphic>
          <a:graphicData uri="http://schemas.openxmlformats.org/drawingml/2006/table">
            <a:tbl>
              <a:tblPr firstRow="1" bandRow="1">
                <a:tableStyleId>{16D9F66E-5EB9-4882-86FB-DCBF35E3C3E4}</a:tableStyleId>
              </a:tblPr>
              <a:tblGrid>
                <a:gridCol w="4807283">
                  <a:extLst>
                    <a:ext uri="{9D8B030D-6E8A-4147-A177-3AD203B41FA5}">
                      <a16:colId xmlns:a16="http://schemas.microsoft.com/office/drawing/2014/main" xmlns="" val="3415952792"/>
                    </a:ext>
                  </a:extLst>
                </a:gridCol>
                <a:gridCol w="4031916">
                  <a:extLst>
                    <a:ext uri="{9D8B030D-6E8A-4147-A177-3AD203B41FA5}">
                      <a16:colId xmlns:a16="http://schemas.microsoft.com/office/drawing/2014/main" xmlns="" val="2286556714"/>
                    </a:ext>
                  </a:extLst>
                </a:gridCol>
              </a:tblGrid>
              <a:tr h="370840">
                <a:tc>
                  <a:txBody>
                    <a:bodyPr/>
                    <a:lstStyle/>
                    <a:p>
                      <a:pPr marL="6350" indent="-6350" algn="just">
                        <a:lnSpc>
                          <a:spcPct val="104000"/>
                        </a:lnSpc>
                        <a:spcAft>
                          <a:spcPts val="20"/>
                        </a:spcAft>
                      </a:pPr>
                      <a:r>
                        <a:rPr lang="en-ZA" sz="18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Opportunities</a:t>
                      </a:r>
                      <a:endParaRPr lang="en-ZA" sz="18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6350" indent="-6350" algn="just">
                        <a:lnSpc>
                          <a:spcPct val="104000"/>
                        </a:lnSpc>
                        <a:spcAft>
                          <a:spcPts val="20"/>
                        </a:spcAft>
                      </a:pPr>
                      <a:r>
                        <a:rPr lang="en-ZA" sz="18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Threats</a:t>
                      </a:r>
                      <a:endParaRPr lang="en-ZA" sz="18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extLst>
                  <a:ext uri="{0D108BD9-81ED-4DB2-BD59-A6C34878D82A}">
                    <a16:rowId xmlns:a16="http://schemas.microsoft.com/office/drawing/2014/main" xmlns="" val="498721375"/>
                  </a:ext>
                </a:extLst>
              </a:tr>
              <a:tr h="370840">
                <a:tc>
                  <a:txBody>
                    <a:bodyPr/>
                    <a:lstStyle/>
                    <a:p>
                      <a:pPr marL="342900" lvl="0" indent="-342900" algn="l">
                        <a:lnSpc>
                          <a:spcPct val="104000"/>
                        </a:lnSpc>
                        <a:spcAft>
                          <a:spcPts val="0"/>
                        </a:spcAft>
                        <a:buFont typeface="Arial" panose="020B0604020202020204" pitchFamily="34" charset="0"/>
                        <a:buChar char="•"/>
                      </a:pPr>
                      <a:r>
                        <a:rPr lang="en-ZA"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The exploration of digital technology to enhance the turnaround time for the production of card.</a:t>
                      </a:r>
                      <a:endParaRPr lang="en-ZA" sz="18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p>
                      <a:pPr marL="285750" indent="-285750" algn="l">
                        <a:lnSpc>
                          <a:spcPct val="104000"/>
                        </a:lnSpc>
                        <a:spcAft>
                          <a:spcPts val="20"/>
                        </a:spcAft>
                        <a:buFont typeface="Arial" panose="020B0604020202020204" pitchFamily="34" charset="0"/>
                        <a:buChar char="•"/>
                      </a:pPr>
                      <a:r>
                        <a:rPr lang="en-ZA"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en-ZA" sz="1800" dirty="0" smtClean="0">
                          <a:solidFill>
                            <a:srgbClr val="000000"/>
                          </a:solidFill>
                          <a:effectLst/>
                          <a:latin typeface="Arial" panose="020B0604020202020204" pitchFamily="34" charset="0"/>
                          <a:ea typeface="Calibri" panose="020F0502020204030204" pitchFamily="34" charset="0"/>
                          <a:cs typeface="Arial" panose="020B0604020202020204" pitchFamily="34" charset="0"/>
                        </a:rPr>
                        <a:t>The </a:t>
                      </a:r>
                      <a:r>
                        <a:rPr lang="en-ZA"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use of digital technology such as online and mobile services to provide improved customer service experience. </a:t>
                      </a:r>
                      <a:endParaRPr lang="en-ZA" sz="1800" dirty="0" smtClean="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285750" indent="-285750" algn="l">
                        <a:lnSpc>
                          <a:spcPct val="104000"/>
                        </a:lnSpc>
                        <a:spcAft>
                          <a:spcPts val="20"/>
                        </a:spcAft>
                        <a:buFont typeface="Arial" panose="020B0604020202020204" pitchFamily="34" charset="0"/>
                        <a:buChar char="•"/>
                      </a:pPr>
                      <a:r>
                        <a:rPr lang="en-ZA" sz="1800" dirty="0" smtClean="0">
                          <a:solidFill>
                            <a:srgbClr val="000000"/>
                          </a:solidFill>
                          <a:effectLst/>
                          <a:latin typeface="Arial" panose="020B0604020202020204" pitchFamily="34" charset="0"/>
                          <a:ea typeface="Calibri" panose="020F0502020204030204" pitchFamily="34" charset="0"/>
                          <a:cs typeface="Arial" panose="020B0604020202020204" pitchFamily="34" charset="0"/>
                        </a:rPr>
                        <a:t>Introduction </a:t>
                      </a:r>
                      <a:r>
                        <a:rPr lang="en-ZA"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of the new driving licence cards to comply with the international standards </a:t>
                      </a:r>
                      <a:endParaRPr lang="en-ZA" sz="18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p>
                      <a:pPr marL="285750" indent="-285750" algn="l">
                        <a:lnSpc>
                          <a:spcPct val="104000"/>
                        </a:lnSpc>
                        <a:spcAft>
                          <a:spcPts val="20"/>
                        </a:spcAft>
                        <a:buFont typeface="Arial" panose="020B0604020202020204" pitchFamily="34" charset="0"/>
                        <a:buChar char="•"/>
                      </a:pPr>
                      <a:r>
                        <a:rPr lang="en-ZA" sz="1800" dirty="0" smtClean="0">
                          <a:solidFill>
                            <a:srgbClr val="000000"/>
                          </a:solidFill>
                          <a:effectLst/>
                          <a:latin typeface="Arial" panose="020B0604020202020204" pitchFamily="34" charset="0"/>
                          <a:ea typeface="Calibri" panose="020F0502020204030204" pitchFamily="34" charset="0"/>
                          <a:cs typeface="Arial" panose="020B0604020202020204" pitchFamily="34" charset="0"/>
                        </a:rPr>
                        <a:t>Investment </a:t>
                      </a:r>
                      <a:r>
                        <a:rPr lang="en-ZA"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in infrastructure to manufacture the raw material for the production of driving licence cards. </a:t>
                      </a:r>
                      <a:endParaRPr lang="en-ZA" sz="18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p>
                      <a:pPr marL="285750" indent="-285750" algn="l">
                        <a:lnSpc>
                          <a:spcPct val="104000"/>
                        </a:lnSpc>
                        <a:spcAft>
                          <a:spcPts val="20"/>
                        </a:spcAft>
                        <a:buFont typeface="Arial" panose="020B0604020202020204" pitchFamily="34" charset="0"/>
                        <a:buChar char="•"/>
                      </a:pPr>
                      <a:r>
                        <a:rPr lang="en-ZA" sz="1800" dirty="0" smtClean="0">
                          <a:solidFill>
                            <a:srgbClr val="000000"/>
                          </a:solidFill>
                          <a:effectLst/>
                          <a:latin typeface="Arial" panose="020B0604020202020204" pitchFamily="34" charset="0"/>
                          <a:ea typeface="Calibri" panose="020F0502020204030204" pitchFamily="34" charset="0"/>
                          <a:cs typeface="Arial" panose="020B0604020202020204" pitchFamily="34" charset="0"/>
                        </a:rPr>
                        <a:t>Legislation </a:t>
                      </a:r>
                      <a:r>
                        <a:rPr lang="en-ZA"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amendments to expand the DLCA mandate to include other driving licence card production related offerings</a:t>
                      </a:r>
                      <a:endParaRPr lang="en-ZA" sz="18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marL="68580" marR="68580" marT="0" marB="0"/>
                </a:tc>
                <a:tc>
                  <a:txBody>
                    <a:bodyPr/>
                    <a:lstStyle/>
                    <a:p>
                      <a:pPr marL="342900" lvl="0" indent="-342900" algn="l">
                        <a:lnSpc>
                          <a:spcPct val="104000"/>
                        </a:lnSpc>
                        <a:spcAft>
                          <a:spcPts val="0"/>
                        </a:spcAft>
                        <a:buFont typeface="Symbol" panose="05050102010706020507" pitchFamily="18" charset="2"/>
                        <a:buChar char=""/>
                      </a:pPr>
                      <a:r>
                        <a:rPr lang="en-ZA" sz="1800" dirty="0" smtClean="0">
                          <a:solidFill>
                            <a:srgbClr val="000000"/>
                          </a:solidFill>
                          <a:effectLst/>
                          <a:latin typeface="Arial" panose="020B0604020202020204" pitchFamily="34" charset="0"/>
                          <a:ea typeface="Calibri" panose="020F0502020204030204" pitchFamily="34" charset="0"/>
                          <a:cs typeface="Arial" panose="020B0604020202020204" pitchFamily="34" charset="0"/>
                        </a:rPr>
                        <a:t>The imminent introduction of autonomous vehicles may pose a major threat to the demand of the driving licences and ultimately the continued production of the driving license cards.</a:t>
                      </a:r>
                      <a:endParaRPr lang="en-ZA" sz="1400" dirty="0" smtClean="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p>
                      <a:pPr marL="285750" indent="-285750" algn="l">
                        <a:lnSpc>
                          <a:spcPct val="104000"/>
                        </a:lnSpc>
                        <a:spcAft>
                          <a:spcPts val="20"/>
                        </a:spcAft>
                        <a:buFont typeface="Arial" panose="020B0604020202020204" pitchFamily="34" charset="0"/>
                        <a:buChar char="•"/>
                      </a:pPr>
                      <a:r>
                        <a:rPr lang="en-ZA" sz="1800" dirty="0" smtClean="0">
                          <a:solidFill>
                            <a:srgbClr val="000000"/>
                          </a:solidFill>
                          <a:effectLst/>
                          <a:latin typeface="Arial" panose="020B0604020202020204" pitchFamily="34" charset="0"/>
                          <a:ea typeface="Calibri" panose="020F0502020204030204" pitchFamily="34" charset="0"/>
                          <a:cs typeface="Arial" panose="020B0604020202020204" pitchFamily="34" charset="0"/>
                        </a:rPr>
                        <a:t>The emergence of alternative transport initiatives such as on-demand ride service may impact on the demand of the driving licence cards.</a:t>
                      </a:r>
                      <a:endParaRPr lang="en-ZA" sz="1400" dirty="0" smtClean="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p>
                      <a:pPr marL="285750" lvl="0" indent="-285750" algn="l">
                        <a:lnSpc>
                          <a:spcPct val="104000"/>
                        </a:lnSpc>
                        <a:spcAft>
                          <a:spcPts val="0"/>
                        </a:spcAft>
                        <a:buFont typeface="Arial" panose="020B0604020202020204" pitchFamily="34" charset="0"/>
                        <a:buChar char="•"/>
                      </a:pPr>
                      <a:r>
                        <a:rPr lang="en-ZA" sz="1800" dirty="0" smtClean="0">
                          <a:solidFill>
                            <a:srgbClr val="000000"/>
                          </a:solidFill>
                          <a:effectLst/>
                          <a:latin typeface="Arial" panose="020B0604020202020204" pitchFamily="34" charset="0"/>
                          <a:ea typeface="Calibri" panose="020F0502020204030204" pitchFamily="34" charset="0"/>
                          <a:cs typeface="Arial" panose="020B0604020202020204" pitchFamily="34" charset="0"/>
                        </a:rPr>
                        <a:t>The government strategy of rationalisation may result in merging of DLCA with other related transport Entities. </a:t>
                      </a:r>
                      <a:endParaRPr lang="en-ZA" sz="14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txBody>
                  <a:tcPr/>
                </a:tc>
                <a:extLst>
                  <a:ext uri="{0D108BD9-81ED-4DB2-BD59-A6C34878D82A}">
                    <a16:rowId xmlns:a16="http://schemas.microsoft.com/office/drawing/2014/main" xmlns="" val="2955714019"/>
                  </a:ext>
                </a:extLst>
              </a:tr>
            </a:tbl>
          </a:graphicData>
        </a:graphic>
      </p:graphicFrame>
      <p:sp>
        <p:nvSpPr>
          <p:cNvPr id="4" name="Slide Number Placeholder 3"/>
          <p:cNvSpPr>
            <a:spLocks noGrp="1"/>
          </p:cNvSpPr>
          <p:nvPr>
            <p:ph type="sldNum" sz="quarter" idx="12"/>
          </p:nvPr>
        </p:nvSpPr>
        <p:spPr/>
        <p:txBody>
          <a:bodyPr/>
          <a:lstStyle/>
          <a:p>
            <a:pPr>
              <a:defRPr/>
            </a:pPr>
            <a:fld id="{E41CC7C3-C5F4-4A64-A561-2FBF0EB3B565}" type="slidenum">
              <a:rPr lang="en-GB" altLang="en-US" smtClean="0">
                <a:solidFill>
                  <a:srgbClr val="000000"/>
                </a:solidFill>
              </a:rPr>
              <a:pPr>
                <a:defRPr/>
              </a:pPr>
              <a:t>7</a:t>
            </a:fld>
            <a:endParaRPr lang="en-GB" altLang="en-US">
              <a:solidFill>
                <a:srgbClr val="000000"/>
              </a:solidFill>
            </a:endParaRPr>
          </a:p>
        </p:txBody>
      </p:sp>
      <p:pic>
        <p:nvPicPr>
          <p:cNvPr id="7"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986587" y="-16741"/>
            <a:ext cx="2157413" cy="7747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489609074"/>
      </p:ext>
    </p:extLst>
  </p:cSld>
  <p:clrMapOvr>
    <a:masterClrMapping/>
  </p:clrMapOvr>
  <p:transition spd="med">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7000"/>
              </a:lnSpc>
              <a:spcAft>
                <a:spcPts val="800"/>
              </a:spcAft>
            </a:pPr>
            <a:r>
              <a:rPr lang="en-ZA" sz="2400" b="1" kern="1200" dirty="0" smtClean="0">
                <a:solidFill>
                  <a:srgbClr val="000000"/>
                </a:solidFill>
                <a:latin typeface="Arial" panose="020B0604020202020204" pitchFamily="34" charset="0"/>
                <a:ea typeface="ＭＳ Ｐゴシック" panose="020B0600070205080204" pitchFamily="34" charset="-128"/>
                <a:cs typeface="Arial" panose="020B0604020202020204" pitchFamily="34" charset="0"/>
              </a:rPr>
              <a:t>3.2 Internal Environment Analysis</a:t>
            </a:r>
            <a:r>
              <a:rPr lang="en-ZA" sz="2400" b="1" kern="12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r>
            <a:br>
              <a:rPr lang="en-ZA" sz="2400" b="1" kern="12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br>
            <a:endParaRPr lang="en-ZA" sz="2400" b="1" kern="1200" dirty="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3" name="Content Placeholder 2"/>
          <p:cNvSpPr>
            <a:spLocks noGrp="1"/>
          </p:cNvSpPr>
          <p:nvPr>
            <p:ph idx="1"/>
          </p:nvPr>
        </p:nvSpPr>
        <p:spPr>
          <a:xfrm>
            <a:off x="533400" y="1384300"/>
            <a:ext cx="8382000" cy="4711700"/>
          </a:xfrm>
        </p:spPr>
        <p:txBody>
          <a:bodyPr/>
          <a:lstStyle/>
          <a:p>
            <a:pPr marL="0" indent="0" algn="just">
              <a:lnSpc>
                <a:spcPct val="107000"/>
              </a:lnSpc>
              <a:spcAft>
                <a:spcPts val="800"/>
              </a:spcAft>
              <a:buNone/>
            </a:pPr>
            <a:r>
              <a:rPr lang="en-ZA" sz="1800" b="1" kern="1200" dirty="0" smtClean="0">
                <a:solidFill>
                  <a:srgbClr val="000000"/>
                </a:solidFill>
                <a:latin typeface="Arial" panose="020B0604020202020204" pitchFamily="34" charset="0"/>
                <a:ea typeface="ＭＳ Ｐゴシック" panose="020B0600070205080204" pitchFamily="34" charset="-128"/>
                <a:cs typeface="Arial" panose="020B0604020202020204" pitchFamily="34" charset="0"/>
              </a:rPr>
              <a:t>3.2.1 Financial </a:t>
            </a:r>
            <a:r>
              <a:rPr lang="en-ZA" sz="1800" b="1" kern="12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Health</a:t>
            </a:r>
            <a:endParaRPr lang="en-ZA" sz="1800" dirty="0" smtClean="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6350" indent="-6350" algn="just">
              <a:lnSpc>
                <a:spcPct val="107000"/>
              </a:lnSpc>
              <a:spcAft>
                <a:spcPts val="800"/>
              </a:spcAft>
            </a:pPr>
            <a:r>
              <a:rPr lang="en-ZA" sz="1800" dirty="0" smtClean="0">
                <a:solidFill>
                  <a:srgbClr val="000000"/>
                </a:solidFill>
                <a:effectLst/>
                <a:latin typeface="Arial" panose="020B0604020202020204" pitchFamily="34" charset="0"/>
                <a:ea typeface="Calibri" panose="020F0502020204030204" pitchFamily="34" charset="0"/>
                <a:cs typeface="Arial" panose="020B0604020202020204" pitchFamily="34" charset="0"/>
              </a:rPr>
              <a:t>The </a:t>
            </a:r>
            <a:r>
              <a:rPr lang="en-ZA"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Entity generates its revenue from the sale of driving licences. In the 2019/20 financial year the DLCA had a healthy financial position. </a:t>
            </a:r>
            <a:endParaRPr lang="en-ZA" sz="18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p>
            <a:pPr marL="6350" indent="-6350" algn="just">
              <a:lnSpc>
                <a:spcPct val="107000"/>
              </a:lnSpc>
              <a:spcAft>
                <a:spcPts val="800"/>
              </a:spcAft>
            </a:pPr>
            <a:r>
              <a:rPr lang="en-ZA"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The solvent assessment reflects that the DLCA is able to meet its long term commitments. In the 2019/20 financial year the total assets exceeded total liabilities by R395.9 million. The total assets were reflected at R411.2 million and the total liabilities were reflected R15.3 million. </a:t>
            </a:r>
            <a:endParaRPr lang="en-ZA" sz="18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p>
            <a:pPr marL="6350" indent="-6350" algn="just">
              <a:lnSpc>
                <a:spcPct val="107000"/>
              </a:lnSpc>
              <a:spcAft>
                <a:spcPts val="800"/>
              </a:spcAft>
            </a:pPr>
            <a:r>
              <a:rPr lang="en-ZA"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The liquidity assessment reflects that the DLCA is able to pay its short term obligations. The current ratio which measures the Entity’s ability to pay off its short term liabilities with its current assets as at 31 March 2020 was 18:1; this is above the industry norm of 2:1.  </a:t>
            </a:r>
          </a:p>
          <a:p>
            <a:pPr marL="6350" indent="-6350" algn="just">
              <a:lnSpc>
                <a:spcPct val="107000"/>
              </a:lnSpc>
              <a:spcAft>
                <a:spcPts val="800"/>
              </a:spcAft>
            </a:pPr>
            <a:endParaRPr lang="en-ZA" sz="1600" dirty="0">
              <a:solidFill>
                <a:srgbClr val="000000"/>
              </a:solidFill>
              <a:effectLst/>
              <a:latin typeface="Arial" panose="020B0604020202020204" pitchFamily="34" charset="0"/>
              <a:ea typeface="Century Gothic" panose="020B0502020202020204" pitchFamily="34" charset="0"/>
              <a:cs typeface="Century Gothic" panose="020B0502020202020204" pitchFamily="34" charset="0"/>
            </a:endParaRPr>
          </a:p>
          <a:p>
            <a:endParaRPr lang="en-ZA" sz="2000" dirty="0">
              <a:solidFill>
                <a:srgbClr val="000000"/>
              </a:solidFill>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pPr>
              <a:defRPr/>
            </a:pPr>
            <a:fld id="{E41CC7C3-C5F4-4A64-A561-2FBF0EB3B565}" type="slidenum">
              <a:rPr lang="en-GB" altLang="en-US" smtClean="0">
                <a:solidFill>
                  <a:srgbClr val="000000"/>
                </a:solidFill>
              </a:rPr>
              <a:pPr>
                <a:defRPr/>
              </a:pPr>
              <a:t>8</a:t>
            </a:fld>
            <a:endParaRPr lang="en-GB" altLang="en-US">
              <a:solidFill>
                <a:srgbClr val="000000"/>
              </a:solidFill>
            </a:endParaRPr>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986587" y="0"/>
            <a:ext cx="2157413" cy="7747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569635452"/>
      </p:ext>
    </p:extLst>
  </p:cSld>
  <p:clrMapOvr>
    <a:masterClrMapping/>
  </p:clrMapOvr>
  <p:transition spd="med">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D4B2B33-A600-4AE1-BE68-DDBC51981CEB}"/>
              </a:ext>
            </a:extLst>
          </p:cNvPr>
          <p:cNvSpPr>
            <a:spLocks noGrp="1"/>
          </p:cNvSpPr>
          <p:nvPr>
            <p:ph type="title"/>
          </p:nvPr>
        </p:nvSpPr>
        <p:spPr/>
        <p:txBody>
          <a:bodyPr/>
          <a:lstStyle/>
          <a:p>
            <a:r>
              <a:rPr kumimoji="0" lang="en-ZA" sz="2400" b="1" i="0" u="none" strike="noStrike" kern="1200" cap="none" spc="0" normalizeH="0" baseline="0" noProof="0" dirty="0" smtClean="0">
                <a:ln>
                  <a:noFill/>
                </a:ln>
                <a:solidFill>
                  <a:srgbClr val="000000"/>
                </a:solidFill>
                <a:effectLst/>
                <a:uLnTx/>
                <a:uFillTx/>
                <a:latin typeface="Arial" panose="020B0604020202020204" pitchFamily="34" charset="0"/>
                <a:ea typeface="ＭＳ Ｐゴシック" panose="020B0600070205080204" pitchFamily="34" charset="-128"/>
                <a:cs typeface="Arial" panose="020B0604020202020204" pitchFamily="34" charset="0"/>
              </a:rPr>
              <a:t>3.2.1 Financial Health </a:t>
            </a:r>
            <a:r>
              <a:rPr kumimoji="0" lang="en-ZA" sz="2400" b="1" i="1" u="none" strike="noStrike" kern="1200" cap="none" spc="0" normalizeH="0" baseline="0" noProof="0" dirty="0" err="1" smtClean="0">
                <a:ln>
                  <a:noFill/>
                </a:ln>
                <a:solidFill>
                  <a:srgbClr val="000000"/>
                </a:solidFill>
                <a:effectLst/>
                <a:uLnTx/>
                <a:uFillTx/>
                <a:latin typeface="Arial" panose="020B0604020202020204" pitchFamily="34" charset="0"/>
                <a:ea typeface="ＭＳ Ｐゴシック" panose="020B0600070205080204" pitchFamily="34" charset="-128"/>
                <a:cs typeface="Arial" panose="020B0604020202020204" pitchFamily="34" charset="0"/>
              </a:rPr>
              <a:t>Cont</a:t>
            </a:r>
            <a:endParaRPr lang="en-ZA" dirty="0"/>
          </a:p>
        </p:txBody>
      </p:sp>
      <p:sp>
        <p:nvSpPr>
          <p:cNvPr id="3" name="Content Placeholder 2">
            <a:extLst>
              <a:ext uri="{FF2B5EF4-FFF2-40B4-BE49-F238E27FC236}">
                <a16:creationId xmlns:a16="http://schemas.microsoft.com/office/drawing/2014/main" xmlns="" id="{9AF7FD72-83D4-4959-98BE-E4560DBAD76A}"/>
              </a:ext>
            </a:extLst>
          </p:cNvPr>
          <p:cNvSpPr>
            <a:spLocks noGrp="1"/>
          </p:cNvSpPr>
          <p:nvPr>
            <p:ph idx="1"/>
          </p:nvPr>
        </p:nvSpPr>
        <p:spPr/>
        <p:txBody>
          <a:bodyPr/>
          <a:lstStyle/>
          <a:p>
            <a:pPr marL="6350" marR="0" lvl="0" indent="-6350" algn="just" defTabSz="914400" rtl="0" eaLnBrk="0" fontAlgn="base" latinLnBrk="0" hangingPunct="0">
              <a:lnSpc>
                <a:spcPct val="107000"/>
              </a:lnSpc>
              <a:spcBef>
                <a:spcPct val="20000"/>
              </a:spcBef>
              <a:spcAft>
                <a:spcPts val="800"/>
              </a:spcAft>
              <a:buClrTx/>
              <a:buSzTx/>
              <a:buFontTx/>
              <a:buChar char="•"/>
              <a:tabLst/>
              <a:defRPr/>
            </a:pPr>
            <a:r>
              <a:rPr kumimoji="0" lang="en-ZA" sz="1800" b="0" i="0" u="none" strike="noStrike" kern="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Future outlook:</a:t>
            </a:r>
            <a:endParaRPr kumimoji="0" lang="en-ZA" sz="1800" b="0" i="0" u="none" strike="noStrike" kern="0" cap="none" spc="0" normalizeH="0" baseline="0" noProof="0" dirty="0">
              <a:ln>
                <a:noFill/>
              </a:ln>
              <a:solidFill>
                <a:srgbClr val="000000"/>
              </a:solidFill>
              <a:effectLst/>
              <a:uLnTx/>
              <a:uFillTx/>
              <a:latin typeface="Arial" panose="020B0604020202020204" pitchFamily="34" charset="0"/>
              <a:ea typeface="Century Gothic" panose="020B0502020202020204" pitchFamily="34" charset="0"/>
              <a:cs typeface="Century Gothic" panose="020B0502020202020204" pitchFamily="34" charset="0"/>
            </a:endParaRPr>
          </a:p>
          <a:p>
            <a:pPr marL="342900" marR="0" lvl="0" indent="-342900" algn="just" defTabSz="914400" rtl="0" eaLnBrk="0" fontAlgn="base" latinLnBrk="0" hangingPunct="0">
              <a:lnSpc>
                <a:spcPct val="107000"/>
              </a:lnSpc>
              <a:spcBef>
                <a:spcPct val="20000"/>
              </a:spcBef>
              <a:spcAft>
                <a:spcPts val="800"/>
              </a:spcAft>
              <a:buClrTx/>
              <a:buSzTx/>
              <a:buFont typeface="Symbol" panose="05050102010706020507" pitchFamily="18" charset="2"/>
              <a:buChar char=""/>
              <a:tabLst/>
              <a:defRPr/>
            </a:pPr>
            <a:r>
              <a:rPr kumimoji="0" lang="en-ZA" sz="1800" b="0" i="0" u="none" strike="noStrike" kern="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An estimated of less than 25% decline in financial performance is expected in the 2021/2022 year due to impact of Covid-19.</a:t>
            </a:r>
            <a:endParaRPr kumimoji="0" lang="en-ZA" sz="1800" b="0" i="0" u="none" strike="noStrike" kern="0" cap="none" spc="0" normalizeH="0" baseline="0" noProof="0" dirty="0">
              <a:ln>
                <a:noFill/>
              </a:ln>
              <a:solidFill>
                <a:srgbClr val="000000"/>
              </a:solidFill>
              <a:effectLst/>
              <a:uLnTx/>
              <a:uFillTx/>
              <a:latin typeface="Arial" panose="020B0604020202020204" pitchFamily="34" charset="0"/>
              <a:ea typeface="Century Gothic" panose="020B0502020202020204" pitchFamily="34" charset="0"/>
              <a:cs typeface="Century Gothic" panose="020B0502020202020204" pitchFamily="34" charset="0"/>
            </a:endParaRPr>
          </a:p>
          <a:p>
            <a:pPr marL="342900" marR="0" lvl="0" indent="-342900" algn="just" defTabSz="914400" rtl="0" eaLnBrk="0" fontAlgn="base" latinLnBrk="0" hangingPunct="0">
              <a:lnSpc>
                <a:spcPct val="107000"/>
              </a:lnSpc>
              <a:spcBef>
                <a:spcPct val="20000"/>
              </a:spcBef>
              <a:spcAft>
                <a:spcPts val="800"/>
              </a:spcAft>
              <a:buClrTx/>
              <a:buSzTx/>
              <a:buFont typeface="Symbol" panose="05050102010706020507" pitchFamily="18" charset="2"/>
              <a:buChar char=""/>
              <a:tabLst/>
              <a:defRPr/>
            </a:pPr>
            <a:r>
              <a:rPr kumimoji="0" lang="en-ZA" sz="1800" b="0" i="0" u="none" strike="noStrike" kern="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The entity applied for retention of current year surplus to finance its future capital projects.</a:t>
            </a:r>
            <a:endParaRPr kumimoji="0" lang="en-ZA" sz="1800" b="0" i="0" u="none" strike="noStrike" kern="0" cap="none" spc="0" normalizeH="0" baseline="0" noProof="0" dirty="0">
              <a:ln>
                <a:noFill/>
              </a:ln>
              <a:solidFill>
                <a:srgbClr val="000000"/>
              </a:solidFill>
              <a:effectLst/>
              <a:uLnTx/>
              <a:uFillTx/>
              <a:latin typeface="Arial" panose="020B0604020202020204" pitchFamily="34" charset="0"/>
              <a:ea typeface="Century Gothic" panose="020B0502020202020204" pitchFamily="34" charset="0"/>
              <a:cs typeface="Century Gothic" panose="020B0502020202020204" pitchFamily="34" charset="0"/>
            </a:endParaRPr>
          </a:p>
          <a:p>
            <a:endParaRPr lang="en-ZA" dirty="0"/>
          </a:p>
        </p:txBody>
      </p:sp>
      <p:sp>
        <p:nvSpPr>
          <p:cNvPr id="4" name="Slide Number Placeholder 3">
            <a:extLst>
              <a:ext uri="{FF2B5EF4-FFF2-40B4-BE49-F238E27FC236}">
                <a16:creationId xmlns:a16="http://schemas.microsoft.com/office/drawing/2014/main" xmlns="" id="{D4935E54-1675-4AB8-B60E-96E79E1C5FD4}"/>
              </a:ext>
            </a:extLst>
          </p:cNvPr>
          <p:cNvSpPr>
            <a:spLocks noGrp="1"/>
          </p:cNvSpPr>
          <p:nvPr>
            <p:ph type="sldNum" sz="quarter" idx="12"/>
          </p:nvPr>
        </p:nvSpPr>
        <p:spPr/>
        <p:txBody>
          <a:bodyPr/>
          <a:lstStyle/>
          <a:p>
            <a:pPr>
              <a:defRPr/>
            </a:pPr>
            <a:fld id="{E41CC7C3-C5F4-4A64-A561-2FBF0EB3B565}" type="slidenum">
              <a:rPr lang="en-GB" altLang="en-US" smtClean="0">
                <a:solidFill>
                  <a:srgbClr val="000000"/>
                </a:solidFill>
              </a:rPr>
              <a:pPr>
                <a:defRPr/>
              </a:pPr>
              <a:t>9</a:t>
            </a:fld>
            <a:endParaRPr lang="en-GB" altLang="en-US" dirty="0">
              <a:solidFill>
                <a:srgbClr val="000000"/>
              </a:solidFill>
            </a:endParaRPr>
          </a:p>
        </p:txBody>
      </p:sp>
      <p:pic>
        <p:nvPicPr>
          <p:cNvPr id="5" name="Picture 2">
            <a:extLst>
              <a:ext uri="{FF2B5EF4-FFF2-40B4-BE49-F238E27FC236}">
                <a16:creationId xmlns:a16="http://schemas.microsoft.com/office/drawing/2014/main" xmlns="" id="{EC9B11E0-50C1-45A2-97FA-FA933B5D644C}"/>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986587" y="0"/>
            <a:ext cx="2157413" cy="7747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726133785"/>
      </p:ext>
    </p:extLst>
  </p:cSld>
  <p:clrMapOvr>
    <a:masterClrMapping/>
  </p:clrMapOvr>
  <p:transition spd="med">
    <p:wipe dir="r"/>
  </p:transition>
  <p:timing>
    <p:tnLst>
      <p:par>
        <p:cTn id="1" dur="indefinite" restart="never" nodeType="tmRoot"/>
      </p:par>
    </p:tnLst>
  </p:timing>
</p:sld>
</file>

<file path=ppt/theme/theme1.xml><?xml version="1.0" encoding="utf-8"?>
<a:theme xmlns:a="http://schemas.openxmlformats.org/drawingml/2006/main" name="1_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15430</TotalTime>
  <Words>4551</Words>
  <Application>Microsoft Office PowerPoint</Application>
  <PresentationFormat>On-screen Show (4:3)</PresentationFormat>
  <Paragraphs>971</Paragraphs>
  <Slides>42</Slides>
  <Notes>14</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1_Default Design</vt:lpstr>
      <vt:lpstr> Driving Licence Card Account 2021/22 annual performance plan   </vt:lpstr>
      <vt:lpstr>Slide 2</vt:lpstr>
      <vt:lpstr>1. Relevant legislative and policy mandates </vt:lpstr>
      <vt:lpstr>1. Relevant legislative and policy mandates Cont</vt:lpstr>
      <vt:lpstr>2. Relevant Court Rulings </vt:lpstr>
      <vt:lpstr>3. Situational Analysis 3.1 External Environment Analysis</vt:lpstr>
      <vt:lpstr>3.1 External Environment Analysis Cont</vt:lpstr>
      <vt:lpstr>3.2 Internal Environment Analysis </vt:lpstr>
      <vt:lpstr>3.2.1 Financial Health Cont</vt:lpstr>
      <vt:lpstr>  </vt:lpstr>
      <vt:lpstr>3.2.2 Infrastructure cont</vt:lpstr>
      <vt:lpstr>3.2.2 Infrastructure cont</vt:lpstr>
      <vt:lpstr> </vt:lpstr>
      <vt:lpstr>Slide 14</vt:lpstr>
      <vt:lpstr>Slide 15</vt:lpstr>
      <vt:lpstr> </vt:lpstr>
      <vt:lpstr>4. DLCA Vision and Mission</vt:lpstr>
      <vt:lpstr>5. DLCA Values and Principles  </vt:lpstr>
      <vt:lpstr>6. Expenditure Analysis   </vt:lpstr>
      <vt:lpstr>7. Purpose per programme </vt:lpstr>
      <vt:lpstr>8. Driving Licence Card Account Programme Performance Information  </vt:lpstr>
      <vt:lpstr>Outcomes, Outputs, Performance indicator and Targets  cont  </vt:lpstr>
      <vt:lpstr>Indicators, Annual and Quarterly Targets  </vt:lpstr>
      <vt:lpstr> Programme:  Administration  Sub-Programme: Risk and Governance  </vt:lpstr>
      <vt:lpstr>Outcomes, Outputs, Performance indicator and Targets  cont   </vt:lpstr>
      <vt:lpstr>Indicators, Annual and Quarterly Targets  </vt:lpstr>
      <vt:lpstr>Outcomes, Outputs, Performance indicator and Targets  cont  </vt:lpstr>
      <vt:lpstr>Programme:  Production    </vt:lpstr>
      <vt:lpstr>Outcomes, Outputs, Performance indicator and Targets  cont   </vt:lpstr>
      <vt:lpstr>Outcomes, Outputs, Performance indicator and Targets  cont   </vt:lpstr>
      <vt:lpstr>Indicators, Annual and Quarterly Targets  </vt:lpstr>
      <vt:lpstr>Indicators, Annual and Quarterly Targets  </vt:lpstr>
      <vt:lpstr>Programme:  Infrastructure Management   </vt:lpstr>
      <vt:lpstr>Programme:  Infrastructure Management   </vt:lpstr>
      <vt:lpstr>Programme:  Infrastructure Management   </vt:lpstr>
      <vt:lpstr>Indicators, Annual and Quarterly Targets  </vt:lpstr>
      <vt:lpstr>Indicators, Annual and Quarterly Targets Cont  </vt:lpstr>
      <vt:lpstr>Programme:  Service delivery    </vt:lpstr>
      <vt:lpstr>Programme:  Service delivery Cont   </vt:lpstr>
      <vt:lpstr>Indicators, Annual and Quarterly Targets  </vt:lpstr>
      <vt:lpstr>Indicators, Annual and Quarterly Targets Cont </vt:lpstr>
      <vt:lpstr>Slide 42</vt:lpstr>
    </vt:vector>
  </TitlesOfParts>
  <Company>DOT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PillayY</dc:creator>
  <cp:lastModifiedBy>USER</cp:lastModifiedBy>
  <cp:revision>2078</cp:revision>
  <cp:lastPrinted>2020-02-21T11:19:46Z</cp:lastPrinted>
  <dcterms:created xsi:type="dcterms:W3CDTF">2009-02-02T09:16:31Z</dcterms:created>
  <dcterms:modified xsi:type="dcterms:W3CDTF">2021-05-06T12:03:38Z</dcterms:modified>
</cp:coreProperties>
</file>