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83" r:id="rId3"/>
    <p:sldMasterId id="2147483691" r:id="rId4"/>
    <p:sldMasterId id="2147483711" r:id="rId5"/>
    <p:sldMasterId id="2147483715" r:id="rId6"/>
    <p:sldMasterId id="2147483765" r:id="rId7"/>
    <p:sldMasterId id="2147483774" r:id="rId8"/>
    <p:sldMasterId id="2147483779" r:id="rId9"/>
    <p:sldMasterId id="2147483790" r:id="rId10"/>
  </p:sldMasterIdLst>
  <p:notesMasterIdLst>
    <p:notesMasterId r:id="rId40"/>
  </p:notesMasterIdLst>
  <p:handoutMasterIdLst>
    <p:handoutMasterId r:id="rId41"/>
  </p:handoutMasterIdLst>
  <p:sldIdLst>
    <p:sldId id="256" r:id="rId11"/>
    <p:sldId id="601" r:id="rId12"/>
    <p:sldId id="563" r:id="rId13"/>
    <p:sldId id="599" r:id="rId14"/>
    <p:sldId id="761" r:id="rId15"/>
    <p:sldId id="760" r:id="rId16"/>
    <p:sldId id="600" r:id="rId17"/>
    <p:sldId id="757" r:id="rId18"/>
    <p:sldId id="758" r:id="rId19"/>
    <p:sldId id="759" r:id="rId20"/>
    <p:sldId id="576" r:id="rId21"/>
    <p:sldId id="596" r:id="rId22"/>
    <p:sldId id="756" r:id="rId23"/>
    <p:sldId id="603" r:id="rId24"/>
    <p:sldId id="571" r:id="rId25"/>
    <p:sldId id="585" r:id="rId26"/>
    <p:sldId id="586" r:id="rId27"/>
    <p:sldId id="755" r:id="rId28"/>
    <p:sldId id="587" r:id="rId29"/>
    <p:sldId id="592" r:id="rId30"/>
    <p:sldId id="593" r:id="rId31"/>
    <p:sldId id="594" r:id="rId32"/>
    <p:sldId id="595" r:id="rId33"/>
    <p:sldId id="501" r:id="rId34"/>
    <p:sldId id="591" r:id="rId35"/>
    <p:sldId id="602" r:id="rId36"/>
    <p:sldId id="502" r:id="rId37"/>
    <p:sldId id="589" r:id="rId38"/>
    <p:sldId id="427" r:id="rId3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F22E"/>
    <a:srgbClr val="6633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85" autoAdjust="0"/>
    <p:restoredTop sz="92173" autoAdjust="0"/>
  </p:normalViewPr>
  <p:slideViewPr>
    <p:cSldViewPr>
      <p:cViewPr varScale="1">
        <p:scale>
          <a:sx n="67" d="100"/>
          <a:sy n="67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3" tIns="45722" rIns="91443" bIns="457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3" tIns="45722" rIns="91443" bIns="457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8812D6-261C-4D40-8A0E-78E2D11648DB}" type="datetime1">
              <a:rPr lang="en-US" smtClean="0"/>
              <a:pPr>
                <a:defRPr/>
              </a:pPr>
              <a:t>5/7/2021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43" tIns="45722" rIns="91443" bIns="457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43" tIns="45722" rIns="91443" bIns="457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DC3879-14CF-4E8E-8107-02D10203F7B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3" tIns="45722" rIns="91443" bIns="457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3" tIns="45722" rIns="91443" bIns="457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D406F4-D181-4BFC-B694-715DF8F66F93}" type="datetime1">
              <a:rPr lang="en-US" smtClean="0"/>
              <a:pPr>
                <a:defRPr/>
              </a:pPr>
              <a:t>5/7/2021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3" tIns="45722" rIns="91443" bIns="45722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5630"/>
            <a:ext cx="5438775" cy="4467939"/>
          </a:xfrm>
          <a:prstGeom prst="rect">
            <a:avLst/>
          </a:prstGeom>
        </p:spPr>
        <p:txBody>
          <a:bodyPr vert="horz" lIns="91443" tIns="45722" rIns="91443" bIns="4572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43" tIns="45722" rIns="91443" bIns="457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43" tIns="45722" rIns="91443" bIns="457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0D0028-295A-41AF-B215-93DC58952DF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CD406F4-D181-4BFC-B694-715DF8F66F93}" type="datetime1">
              <a:rPr lang="en-US" smtClean="0"/>
              <a:pPr>
                <a:defRPr/>
              </a:pPr>
              <a:t>5/7/2021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9110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80628F-6ABF-4F8D-9E27-F3CB30750E0A}" type="datetime1">
              <a:rPr lang="en-US" smtClean="0"/>
              <a:pPr>
                <a:defRPr/>
              </a:pPr>
              <a:t>5/7/2021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8461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010E2C-2D3E-477A-9E88-D1254BB7A0D4}" type="datetime1">
              <a:rPr lang="en-US" smtClean="0"/>
              <a:pPr>
                <a:defRPr/>
              </a:pPr>
              <a:t>5/7/2021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98484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10E2C-2D3E-477A-9E88-D1254BB7A0D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5/7/2021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D0028-295A-41AF-B215-93DC58952DF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41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E8778F0-5513-4A1C-92E5-0C591CDA507A}" type="datetime1">
              <a:rPr lang="en-US" smtClean="0"/>
              <a:pPr>
                <a:defRPr/>
              </a:pPr>
              <a:t>5/7/2021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8656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842A56-EB72-4E50-9A6C-B40549C6C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53641" y="4786313"/>
            <a:ext cx="8036719" cy="85725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553641" y="5634633"/>
            <a:ext cx="8036719" cy="10983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53641" y="4786313"/>
            <a:ext cx="8036719" cy="85725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553641" y="5634633"/>
            <a:ext cx="8036719" cy="10983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4D501-8671-40FC-A334-6BC4639A4C6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046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811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591F-81E4-42EF-8756-5EED8FEE08B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768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274423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1603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6753F3-8ECC-41DA-B9C2-556CE540A9A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6296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D9DE6E-CA55-48AD-A588-3426AD40EA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142055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1D5410DB-BB37-440A-A175-86B39946E105}" type="slidenum">
              <a:rPr lang="en-US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68205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6753F3-8ECC-41DA-B9C2-556CE540A9A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5053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D4DA173-242F-481C-9D0E-4485BAAA6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486E9D-6A7B-4CA6-9D8D-37656295E10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790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7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195" name="Picture 7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/>
          <p:cNvPicPr>
            <a:picLocks noChangeAspect="1" noChangeArrowheads="1"/>
          </p:cNvPicPr>
          <p:nvPr userDrawn="1"/>
        </p:nvPicPr>
        <p:blipFill>
          <a:blip r:embed="rId6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8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0" r:id="rId3"/>
    <p:sldLayoutId id="2147483721" r:id="rId4"/>
    <p:sldLayoutId id="2147483722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7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9" r:id="rId3"/>
    <p:sldLayoutId id="2147483771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10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185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barry.kistnasamy@health.gov.za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2780929"/>
            <a:ext cx="66247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Arial" pitchFamily="34" charset="0"/>
              </a:rPr>
              <a:t>Annual Performance Plan (2021/22)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509120"/>
            <a:ext cx="5791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Arial" pitchFamily="34" charset="0"/>
              </a:rPr>
              <a:t>6 May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F89E6E47-2815-435A-AD41-7DBB75361A14}" type="slidenum">
              <a:rPr lang="en-US" smtClean="0"/>
              <a:pPr/>
              <a:t>1</a:t>
            </a:fld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2219821" y="1316669"/>
            <a:ext cx="6624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Arial" pitchFamily="34" charset="0"/>
              </a:rPr>
              <a:t>Presentation to Portfolio Committee on Health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+mj-lt"/>
              </a:rPr>
              <a:t>The Compensation Commissioner for Occupational Diseases (CCOD)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7272808" cy="996652"/>
          </a:xfrm>
        </p:spPr>
        <p:txBody>
          <a:bodyPr/>
          <a:lstStyle/>
          <a:p>
            <a:r>
              <a:rPr lang="en-ZA" sz="3600" dirty="0">
                <a:solidFill>
                  <a:srgbClr val="FFFF00"/>
                </a:solidFill>
              </a:rPr>
              <a:t>Claims finalised 2011/12 to 2020/21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9EEF57-1A8D-41A0-8C61-E5793464E33B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</a:t>
            </a:r>
            <a:fld id="{1D5410DB-BB37-440A-A175-86B39946E10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64C31D-AA27-4BA5-8E1C-8E6D6C61DA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3492"/>
            <a:ext cx="8784976" cy="46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264330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165194"/>
            <a:ext cx="7456488" cy="60344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4000" dirty="0">
                <a:solidFill>
                  <a:srgbClr val="FFFF00"/>
                </a:solidFill>
              </a:rPr>
              <a:t>Focus Areas - 2021/22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179512" y="1196752"/>
            <a:ext cx="8640960" cy="43924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dirty="0"/>
              <a:t>Submission of amendments to Occupational Diseases in Mines &amp; Works Act, 1973</a:t>
            </a:r>
          </a:p>
          <a:p>
            <a:pPr eaLnBrk="1" hangingPunct="1"/>
            <a:r>
              <a:rPr lang="en-ZA" dirty="0"/>
              <a:t>Maintenance of the database of controlled mines and works</a:t>
            </a:r>
          </a:p>
          <a:p>
            <a:pPr eaLnBrk="1" hangingPunct="1"/>
            <a:r>
              <a:rPr lang="en-ZA" dirty="0"/>
              <a:t>Enhancing the claims management system</a:t>
            </a:r>
          </a:p>
          <a:p>
            <a:pPr eaLnBrk="1" hangingPunct="1"/>
            <a:r>
              <a:rPr lang="en-ZA" dirty="0"/>
              <a:t>Submission of annual reports &amp; financial statements (2019/20 and 2020/21) for audit by the Auditor-General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7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Annual Reports / Financial Statements</a:t>
            </a:r>
            <a:endParaRPr lang="en-ZA" sz="3200" b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514" y="1228397"/>
            <a:ext cx="87489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Confirmed legal status of the Mines and Works Compensation Fund (MWCF) by National Treasury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made to list the MWCF as a Schedule 3A entity (under Public Finance Management Act,  1 of 1999)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2017/18 FY submitted to the Auditor-General in June 2020 (audit being finalised)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2018/19 FY submitted to Auditor-General in February 2021 (audit being finalised)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776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Annual Reports / Financial Statements</a:t>
            </a:r>
            <a:endParaRPr lang="en-ZA" sz="3200" b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514" y="1196752"/>
            <a:ext cx="87489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>
                <a:latin typeface="Calibri"/>
              </a:rPr>
              <a:t>2019/20  FY  to be submitted to Auditor-General of South Africa in May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>
                <a:latin typeface="Calibri"/>
              </a:rPr>
              <a:t>2020/21  FY in preparation and actuarial valuation being conducted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649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165194"/>
            <a:ext cx="7456488" cy="60344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4000" dirty="0">
                <a:solidFill>
                  <a:srgbClr val="FFFF00"/>
                </a:solidFill>
              </a:rPr>
              <a:t>Controlled Mines &amp; Works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179512" y="1196752"/>
            <a:ext cx="8640960" cy="381642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3600" dirty="0"/>
              <a:t>857 controlled mines and works</a:t>
            </a:r>
          </a:p>
          <a:p>
            <a:pPr eaLnBrk="1" hangingPunct="1"/>
            <a:r>
              <a:rPr lang="en-ZA" sz="3600" dirty="0"/>
              <a:t>Updated register with gazettes</a:t>
            </a:r>
          </a:p>
          <a:p>
            <a:pPr eaLnBrk="1" hangingPunct="1"/>
            <a:r>
              <a:rPr lang="en-ZA" sz="3600" dirty="0"/>
              <a:t>Need to link with Department of Mineral Resources and Energy for mine closures</a:t>
            </a:r>
          </a:p>
          <a:p>
            <a:pPr eaLnBrk="1" hangingPunct="1"/>
            <a:r>
              <a:rPr lang="en-ZA" sz="3600" dirty="0"/>
              <a:t>Special effort for completeness of revenue &amp; completeness of register</a:t>
            </a:r>
          </a:p>
          <a:p>
            <a:pPr eaLnBrk="1" hangingPunct="1"/>
            <a:endParaRPr lang="en-ZA" sz="4000" dirty="0"/>
          </a:p>
          <a:p>
            <a:pPr eaLnBrk="1" hangingPunct="1"/>
            <a:endParaRPr lang="en-ZA" sz="4000" dirty="0"/>
          </a:p>
          <a:p>
            <a:pPr eaLnBrk="1" hangingPunct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375959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8229600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b="0" dirty="0">
                <a:solidFill>
                  <a:srgbClr val="FFFF00"/>
                </a:solidFill>
                <a:cs typeface="Calibri" pitchFamily="34" charset="0"/>
              </a:rPr>
              <a:t>Objectives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6849425"/>
              </p:ext>
            </p:extLst>
          </p:nvPr>
        </p:nvGraphicFramePr>
        <p:xfrm>
          <a:off x="143508" y="1124744"/>
          <a:ext cx="8856984" cy="562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xmlns="" val="116483979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38683236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94271701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xmlns="" val="2078947557"/>
                    </a:ext>
                  </a:extLst>
                </a:gridCol>
              </a:tblGrid>
              <a:tr h="565755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Performance (2020/21)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Target (2021/22)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9368862"/>
                  </a:ext>
                </a:extLst>
              </a:tr>
              <a:tr h="1635723">
                <a:tc>
                  <a:txBody>
                    <a:bodyPr/>
                    <a:lstStyle/>
                    <a:p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 of amendments to ODMWA to the Director-General of the National Department of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submission of amendments to the Director-General of the National Department of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 team began drafting of amendments to ODMWA and one virtual consultative workshop was held with mining companies and trade unions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 of amendments to ODMWA to the Director-General of the National Department of Health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34845886"/>
                  </a:ext>
                </a:extLst>
              </a:tr>
              <a:tr h="5657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effective and efficient management of the CCOD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eport on updates of database of claims at the CCOD in terms of claims, payments, certifications and data exchange updates and/or additions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Updates were made to the master database for payments made, new claims and new certifications. External data exchanges to the master database were done once a quarter.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 database updated for payments made, new claims and new certifications for the month before the 7th of the next month. External data exchange updates and/or additions to the master database once a quarter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8133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5757323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8229600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b="0" dirty="0">
                <a:solidFill>
                  <a:srgbClr val="FFFF00"/>
                </a:solidFill>
                <a:cs typeface="Calibri" pitchFamily="34" charset="0"/>
              </a:rPr>
              <a:t>Objectives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9898246"/>
              </p:ext>
            </p:extLst>
          </p:nvPr>
        </p:nvGraphicFramePr>
        <p:xfrm>
          <a:off x="107504" y="1196752"/>
          <a:ext cx="8928992" cy="399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116483979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38683236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942717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78947557"/>
                    </a:ext>
                  </a:extLst>
                </a:gridCol>
              </a:tblGrid>
              <a:tr h="650788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Performance (2020/21)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Target (2021/22) (2020/21)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9368862"/>
                  </a:ext>
                </a:extLst>
              </a:tr>
              <a:tr h="1881573">
                <a:tc rowSpan="2"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effective and efficient management of the CCOD (Continued)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number of certifications finalised on the Mineworkers Compensation System per year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13 084 </a:t>
                      </a:r>
                    </a:p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(31 Dec 20 : 12 400)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12 000 (12 000)</a:t>
                      </a:r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34845886"/>
                  </a:ext>
                </a:extLst>
              </a:tr>
              <a:tr h="7362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number of benefit payments made by the CCOD (other than pension payments)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4 212</a:t>
                      </a:r>
                    </a:p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(31 Dec 20 : 3 476)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7 000 (7 000)</a:t>
                      </a:r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8133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7241507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8229600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b="0" dirty="0">
                <a:solidFill>
                  <a:srgbClr val="FFFF00"/>
                </a:solidFill>
                <a:cs typeface="Calibri" pitchFamily="34" charset="0"/>
              </a:rPr>
              <a:t>Objectives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3623045"/>
              </p:ext>
            </p:extLst>
          </p:nvPr>
        </p:nvGraphicFramePr>
        <p:xfrm>
          <a:off x="251520" y="1124745"/>
          <a:ext cx="8712968" cy="4459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xmlns="" val="1164839792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386832368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94271701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2078947557"/>
                    </a:ext>
                  </a:extLst>
                </a:gridCol>
              </a:tblGrid>
              <a:tr h="612402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Performance (2020/21)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Target (2021/22) (2020/21)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9368862"/>
                  </a:ext>
                </a:extLst>
              </a:tr>
              <a:tr h="1808191">
                <a:tc rowSpan="2"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effective and efficient management of the CCOD (Continued)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number of claims finalised by the CCOD (other than pensioners)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5 354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(31 Dec 20 : 3 923)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7 700 (7 700)</a:t>
                      </a:r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992830"/>
                  </a:ext>
                </a:extLst>
              </a:tr>
              <a:tr h="121203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all claims finalised in the period, what percentage were finalised within 90 days of receipt of all completed claim documents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81.6%</a:t>
                      </a:r>
                    </a:p>
                    <a:p>
                      <a:pPr algn="l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(31 Dec 20 : 80%)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  (50%)</a:t>
                      </a:r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34845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4317418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8229600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b="0" dirty="0">
                <a:solidFill>
                  <a:srgbClr val="FFFF00"/>
                </a:solidFill>
                <a:cs typeface="Calibri" pitchFamily="34" charset="0"/>
              </a:rPr>
              <a:t>Objectives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2398488"/>
              </p:ext>
            </p:extLst>
          </p:nvPr>
        </p:nvGraphicFramePr>
        <p:xfrm>
          <a:off x="107504" y="1196753"/>
          <a:ext cx="892899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116483979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38683236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942717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78947557"/>
                    </a:ext>
                  </a:extLst>
                </a:gridCol>
              </a:tblGrid>
              <a:tr h="618053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Performance (2020/21)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Target (2021/22) (2020/21)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9368862"/>
                  </a:ext>
                </a:extLst>
              </a:tr>
              <a:tr h="1863939">
                <a:tc rowSpan="2"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effective and efficient management of the Compensation Fund (Continued)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of controlled mines and works liable for payment of levies per the financial system paying levies to the CCOD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  <a:p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(31 Dec 20 : 65%)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 of controlled mines and works paying levies to the CCOD (80%)</a:t>
                      </a:r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81338190"/>
                  </a:ext>
                </a:extLst>
              </a:tr>
              <a:tr h="191049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submission of annual reports of the CCOD to the Auditor General of South Africa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2017/18 and 2018/19 annual reports were submitted to the Auditor-General of South Africa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 of the 2019/20 and 2020/21 annual reports to the Auditor-General of South Africa  (2017/18 and 2018/19 submitted)</a:t>
                      </a: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63727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4513733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8229600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b="0" dirty="0">
                <a:solidFill>
                  <a:srgbClr val="FFFF00"/>
                </a:solidFill>
                <a:cs typeface="Calibri" pitchFamily="34" charset="0"/>
              </a:rPr>
              <a:t>Objectives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5687800"/>
              </p:ext>
            </p:extLst>
          </p:nvPr>
        </p:nvGraphicFramePr>
        <p:xfrm>
          <a:off x="179512" y="1340768"/>
          <a:ext cx="8640961" cy="308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>
                  <a:extLst>
                    <a:ext uri="{9D8B030D-6E8A-4147-A177-3AD203B41FA5}">
                      <a16:colId xmlns:a16="http://schemas.microsoft.com/office/drawing/2014/main" xmlns="" val="2129185028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xmlns="" val="2257318998"/>
                    </a:ext>
                  </a:extLst>
                </a:gridCol>
                <a:gridCol w="1896209">
                  <a:extLst>
                    <a:ext uri="{9D8B030D-6E8A-4147-A177-3AD203B41FA5}">
                      <a16:colId xmlns:a16="http://schemas.microsoft.com/office/drawing/2014/main" xmlns="" val="1572764150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xmlns="" val="562224214"/>
                    </a:ext>
                  </a:extLst>
                </a:gridCol>
              </a:tblGrid>
              <a:tr h="691939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Objective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Performance</a:t>
                      </a:r>
                    </a:p>
                    <a:p>
                      <a:pPr algn="ctr"/>
                      <a:r>
                        <a:rPr lang="en-ZA" dirty="0"/>
                        <a:t>(2020/21)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Target (2021/22) (2020/21)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6263957"/>
                  </a:ext>
                </a:extLst>
              </a:tr>
              <a:tr h="2174666"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effective and efficient management of the Compensation Fund (Continued)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the number of controlled mines and works inspected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(31 Dec 20 : 17)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 (77)</a:t>
                      </a:r>
                      <a:endParaRPr lang="en-ZA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98881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9648954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165194"/>
            <a:ext cx="7456488" cy="60344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4000" dirty="0">
                <a:solidFill>
                  <a:srgbClr val="FFFF00"/>
                </a:solidFill>
              </a:rPr>
              <a:t>What do we do?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287524" y="1340768"/>
            <a:ext cx="8568952" cy="381642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ZA" sz="2400" dirty="0"/>
              <a:t>Provide medical assessments  (benefit medical examinations) for eligible current &amp; ex-mineworkers for occupational lung diseases</a:t>
            </a:r>
          </a:p>
          <a:p>
            <a:pPr eaLnBrk="1" hangingPunct="1"/>
            <a:r>
              <a:rPr lang="en-ZA" sz="2400" dirty="0"/>
              <a:t>Certification of claims by medical panels</a:t>
            </a:r>
          </a:p>
          <a:p>
            <a:pPr eaLnBrk="1" hangingPunct="1"/>
            <a:r>
              <a:rPr lang="en-ZA" sz="2400" dirty="0"/>
              <a:t>Payments of pensions and claims</a:t>
            </a:r>
          </a:p>
          <a:p>
            <a:pPr eaLnBrk="1" hangingPunct="1"/>
            <a:r>
              <a:rPr lang="en-ZA" sz="2400" dirty="0"/>
              <a:t>Collect revenue (levies on risk shifts in controlled mines and works)</a:t>
            </a:r>
            <a:endParaRPr lang="en-ZA" sz="2800" dirty="0"/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60665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719" y="115539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Financial Performance* </a:t>
            </a:r>
            <a:b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(31 March 2021)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1E7FFA6-89CE-4CBD-B6E9-AE11A51D3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1225543"/>
              </p:ext>
            </p:extLst>
          </p:nvPr>
        </p:nvGraphicFramePr>
        <p:xfrm>
          <a:off x="251520" y="1196752"/>
          <a:ext cx="8640960" cy="454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73890994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19633775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304792712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71365409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688423143"/>
                    </a:ext>
                  </a:extLst>
                </a:gridCol>
              </a:tblGrid>
              <a:tr h="596520">
                <a:tc>
                  <a:txBody>
                    <a:bodyPr/>
                    <a:lstStyle/>
                    <a:p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2017/18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2018/19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2019/20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2020/21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06661608"/>
                  </a:ext>
                </a:extLst>
              </a:tr>
              <a:tr h="596520">
                <a:tc>
                  <a:txBody>
                    <a:bodyPr/>
                    <a:lstStyle/>
                    <a:p>
                      <a:r>
                        <a:rPr lang="en-ZA" sz="2000" dirty="0"/>
                        <a:t>Tax (levy)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315 850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311 000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305 000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40824975"/>
                  </a:ext>
                </a:extLst>
              </a:tr>
              <a:tr h="741358">
                <a:tc>
                  <a:txBody>
                    <a:bodyPr/>
                    <a:lstStyle/>
                    <a:p>
                      <a:r>
                        <a:rPr lang="en-ZA" sz="2000" dirty="0"/>
                        <a:t>Non-tax (interest)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246 000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235 000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15568498"/>
                  </a:ext>
                </a:extLst>
              </a:tr>
              <a:tr h="596520">
                <a:tc>
                  <a:txBody>
                    <a:bodyPr/>
                    <a:lstStyle/>
                    <a:p>
                      <a:r>
                        <a:rPr lang="en-ZA" sz="2000" dirty="0"/>
                        <a:t>Transfers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3 718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3 836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4 050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4 272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5823995"/>
                  </a:ext>
                </a:extLst>
              </a:tr>
              <a:tr h="596520">
                <a:tc>
                  <a:txBody>
                    <a:bodyPr/>
                    <a:lstStyle/>
                    <a:p>
                      <a:r>
                        <a:rPr lang="en-ZA" sz="2400" b="1" dirty="0"/>
                        <a:t>Total Revenue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584 568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578 836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b="1" dirty="0"/>
                        <a:t>561 050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b="1" dirty="0"/>
                        <a:t>544 272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64799005"/>
                  </a:ext>
                </a:extLst>
              </a:tr>
              <a:tr h="596520">
                <a:tc>
                  <a:txBody>
                    <a:bodyPr/>
                    <a:lstStyle/>
                    <a:p>
                      <a:r>
                        <a:rPr lang="en-ZA" sz="2000" dirty="0"/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194 570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200 294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211 314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/>
                        <a:t>231 512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63044058"/>
                  </a:ext>
                </a:extLst>
              </a:tr>
              <a:tr h="596520">
                <a:tc>
                  <a:txBody>
                    <a:bodyPr/>
                    <a:lstStyle/>
                    <a:p>
                      <a:r>
                        <a:rPr lang="en-ZA" sz="2000" b="1" dirty="0"/>
                        <a:t>Surplus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389 998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378 542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b="1" dirty="0"/>
                        <a:t>349 736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b="1" dirty="0"/>
                        <a:t>312 760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645826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B38DB1-B067-4802-A7A0-367C8DDDF19B}"/>
              </a:ext>
            </a:extLst>
          </p:cNvPr>
          <p:cNvSpPr txBox="1"/>
          <p:nvPr/>
        </p:nvSpPr>
        <p:spPr>
          <a:xfrm>
            <a:off x="5868143" y="5949280"/>
            <a:ext cx="13681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/>
              <a:t>*Unaudited</a:t>
            </a:r>
          </a:p>
        </p:txBody>
      </p:sp>
    </p:spTree>
    <p:extLst>
      <p:ext uri="{BB962C8B-B14F-4D97-AF65-F5344CB8AC3E}">
        <p14:creationId xmlns:p14="http://schemas.microsoft.com/office/powerpoint/2010/main" xmlns="" val="2584583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6093296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/>
              <a:t>*Unaudited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0BB6690-E6C1-46E1-ADB7-4F0A3C9AE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316436"/>
              </p:ext>
            </p:extLst>
          </p:nvPr>
        </p:nvGraphicFramePr>
        <p:xfrm>
          <a:off x="458542" y="1124744"/>
          <a:ext cx="8226915" cy="476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383">
                  <a:extLst>
                    <a:ext uri="{9D8B030D-6E8A-4147-A177-3AD203B41FA5}">
                      <a16:colId xmlns:a16="http://schemas.microsoft.com/office/drawing/2014/main" xmlns="" val="738909940"/>
                    </a:ext>
                  </a:extLst>
                </a:gridCol>
                <a:gridCol w="1645383">
                  <a:extLst>
                    <a:ext uri="{9D8B030D-6E8A-4147-A177-3AD203B41FA5}">
                      <a16:colId xmlns:a16="http://schemas.microsoft.com/office/drawing/2014/main" xmlns="" val="2196337759"/>
                    </a:ext>
                  </a:extLst>
                </a:gridCol>
                <a:gridCol w="1645383">
                  <a:extLst>
                    <a:ext uri="{9D8B030D-6E8A-4147-A177-3AD203B41FA5}">
                      <a16:colId xmlns:a16="http://schemas.microsoft.com/office/drawing/2014/main" xmlns="" val="713654093"/>
                    </a:ext>
                  </a:extLst>
                </a:gridCol>
                <a:gridCol w="1645383">
                  <a:extLst>
                    <a:ext uri="{9D8B030D-6E8A-4147-A177-3AD203B41FA5}">
                      <a16:colId xmlns:a16="http://schemas.microsoft.com/office/drawing/2014/main" xmlns="" val="2688423143"/>
                    </a:ext>
                  </a:extLst>
                </a:gridCol>
                <a:gridCol w="1645383">
                  <a:extLst>
                    <a:ext uri="{9D8B030D-6E8A-4147-A177-3AD203B41FA5}">
                      <a16:colId xmlns:a16="http://schemas.microsoft.com/office/drawing/2014/main" xmlns="" val="3333346509"/>
                    </a:ext>
                  </a:extLst>
                </a:gridCol>
              </a:tblGrid>
              <a:tr h="511767">
                <a:tc>
                  <a:txBody>
                    <a:bodyPr/>
                    <a:lstStyle/>
                    <a:p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2017/18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2018/19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2019/20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2020/21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06661608"/>
                  </a:ext>
                </a:extLst>
              </a:tr>
              <a:tr h="51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Investments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4 167 944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A" sz="2400" b="0" i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365 700 </a:t>
                      </a:r>
                      <a:endParaRPr lang="en-ZA" sz="24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A" sz="2400" b="0" i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524 362 </a:t>
                      </a:r>
                      <a:endParaRPr lang="en-ZA" sz="24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A" sz="2400" b="0" i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581 418 </a:t>
                      </a:r>
                      <a:endParaRPr lang="en-ZA" sz="24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40824975"/>
                  </a:ext>
                </a:extLst>
              </a:tr>
              <a:tr h="5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Receivables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15 470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17 017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3094987"/>
                  </a:ext>
                </a:extLst>
              </a:tr>
              <a:tr h="5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Cash and cash equivalents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42 250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15568498"/>
                  </a:ext>
                </a:extLst>
              </a:tr>
              <a:tr h="51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Total assets</a:t>
                      </a:r>
                      <a:endParaRPr lang="en-ZA" sz="20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4 253 014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A" sz="2400" b="1" i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461 200</a:t>
                      </a:r>
                      <a:endParaRPr lang="en-ZA" sz="2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A" sz="2400" b="1" i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604 832</a:t>
                      </a:r>
                      <a:endParaRPr lang="en-ZA" sz="2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A" sz="2400" b="1" i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640 685</a:t>
                      </a:r>
                      <a:endParaRPr lang="en-ZA" sz="2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5823995"/>
                  </a:ext>
                </a:extLst>
              </a:tr>
              <a:tr h="5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Accumulated surplus/(deficit)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594 091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959 595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1 322 369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1 635 129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64799005"/>
                  </a:ext>
                </a:extLst>
              </a:tr>
              <a:tr h="5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Trade and other payables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13 147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14 462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63044058"/>
                  </a:ext>
                </a:extLst>
              </a:tr>
              <a:tr h="51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Provisions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3 655 123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3 486 355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3 269 316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2 991 094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64582694"/>
                  </a:ext>
                </a:extLst>
              </a:tr>
              <a:tr h="5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Total equity and liabilities</a:t>
                      </a:r>
                      <a:endParaRPr lang="en-ZA" sz="16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4 253 014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4 461 200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4 604 832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4 640 685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88017276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06FC25BB-9DDC-456F-8748-483F0CADBAE2}"/>
              </a:ext>
            </a:extLst>
          </p:cNvPr>
          <p:cNvSpPr txBox="1">
            <a:spLocks/>
          </p:cNvSpPr>
          <p:nvPr/>
        </p:nvSpPr>
        <p:spPr>
          <a:xfrm>
            <a:off x="27719" y="115539"/>
            <a:ext cx="723629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Financial Performance* </a:t>
            </a:r>
            <a:br>
              <a:rPr lang="en-ZA" sz="28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ZA" sz="28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(31 March 2021)</a:t>
            </a:r>
            <a:endParaRPr lang="en-ZA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230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Financial Performance (MTEF) </a:t>
            </a:r>
            <a:b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(31 March 2021)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0D883AA-88AC-446C-AF41-0A17B9DA4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5746003"/>
              </p:ext>
            </p:extLst>
          </p:nvPr>
        </p:nvGraphicFramePr>
        <p:xfrm>
          <a:off x="323527" y="1178364"/>
          <a:ext cx="8496945" cy="470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xmlns="" val="73890994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xmlns="" val="2196337759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xmlns="" val="3047927129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xmlns="" val="71365409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xmlns="" val="2688423143"/>
                    </a:ext>
                  </a:extLst>
                </a:gridCol>
              </a:tblGrid>
              <a:tr h="621482">
                <a:tc>
                  <a:txBody>
                    <a:bodyPr/>
                    <a:lstStyle/>
                    <a:p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2020/21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2021/22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2022/23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2023/24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06661608"/>
                  </a:ext>
                </a:extLst>
              </a:tr>
              <a:tr h="621482">
                <a:tc>
                  <a:txBody>
                    <a:bodyPr/>
                    <a:lstStyle/>
                    <a:p>
                      <a:r>
                        <a:rPr lang="en-ZA" dirty="0"/>
                        <a:t>Tax (levy)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321 470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323 950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40824975"/>
                  </a:ext>
                </a:extLst>
              </a:tr>
              <a:tr h="772380">
                <a:tc>
                  <a:txBody>
                    <a:bodyPr/>
                    <a:lstStyle/>
                    <a:p>
                      <a:r>
                        <a:rPr lang="en-ZA" dirty="0"/>
                        <a:t>Non-tax (interest)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247 690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265 028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276 954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15568498"/>
                  </a:ext>
                </a:extLst>
              </a:tr>
              <a:tr h="621482">
                <a:tc>
                  <a:txBody>
                    <a:bodyPr/>
                    <a:lstStyle/>
                    <a:p>
                      <a:r>
                        <a:rPr lang="en-ZA" dirty="0"/>
                        <a:t>Transfers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4 272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1 735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5823995"/>
                  </a:ext>
                </a:extLst>
              </a:tr>
              <a:tr h="621482">
                <a:tc>
                  <a:txBody>
                    <a:bodyPr/>
                    <a:lstStyle/>
                    <a:p>
                      <a:r>
                        <a:rPr lang="en-ZA" sz="2400" b="1" dirty="0"/>
                        <a:t>Total Revenue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544 272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570 597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576 572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602 639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64799005"/>
                  </a:ext>
                </a:extLst>
              </a:tr>
              <a:tr h="621482">
                <a:tc>
                  <a:txBody>
                    <a:bodyPr/>
                    <a:lstStyle/>
                    <a:p>
                      <a:r>
                        <a:rPr lang="en-ZA" dirty="0"/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231 512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244 009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255 422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266 916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63044058"/>
                  </a:ext>
                </a:extLst>
              </a:tr>
              <a:tr h="621482">
                <a:tc>
                  <a:txBody>
                    <a:bodyPr/>
                    <a:lstStyle/>
                    <a:p>
                      <a:r>
                        <a:rPr lang="en-ZA" b="1" dirty="0"/>
                        <a:t>Surplus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312 760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326 588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321 150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335 723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64582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8173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B5EBF68-A03A-47D9-9707-F5D81E544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1094104"/>
              </p:ext>
            </p:extLst>
          </p:nvPr>
        </p:nvGraphicFramePr>
        <p:xfrm>
          <a:off x="305525" y="1059939"/>
          <a:ext cx="8532950" cy="472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590">
                  <a:extLst>
                    <a:ext uri="{9D8B030D-6E8A-4147-A177-3AD203B41FA5}">
                      <a16:colId xmlns:a16="http://schemas.microsoft.com/office/drawing/2014/main" xmlns="" val="738909940"/>
                    </a:ext>
                  </a:extLst>
                </a:gridCol>
                <a:gridCol w="1706590">
                  <a:extLst>
                    <a:ext uri="{9D8B030D-6E8A-4147-A177-3AD203B41FA5}">
                      <a16:colId xmlns:a16="http://schemas.microsoft.com/office/drawing/2014/main" xmlns="" val="2196337759"/>
                    </a:ext>
                  </a:extLst>
                </a:gridCol>
                <a:gridCol w="1706590">
                  <a:extLst>
                    <a:ext uri="{9D8B030D-6E8A-4147-A177-3AD203B41FA5}">
                      <a16:colId xmlns:a16="http://schemas.microsoft.com/office/drawing/2014/main" xmlns="" val="3047927129"/>
                    </a:ext>
                  </a:extLst>
                </a:gridCol>
                <a:gridCol w="1706590">
                  <a:extLst>
                    <a:ext uri="{9D8B030D-6E8A-4147-A177-3AD203B41FA5}">
                      <a16:colId xmlns:a16="http://schemas.microsoft.com/office/drawing/2014/main" xmlns="" val="713654093"/>
                    </a:ext>
                  </a:extLst>
                </a:gridCol>
                <a:gridCol w="1706590">
                  <a:extLst>
                    <a:ext uri="{9D8B030D-6E8A-4147-A177-3AD203B41FA5}">
                      <a16:colId xmlns:a16="http://schemas.microsoft.com/office/drawing/2014/main" xmlns="" val="2688423143"/>
                    </a:ext>
                  </a:extLst>
                </a:gridCol>
              </a:tblGrid>
              <a:tr h="504128">
                <a:tc>
                  <a:txBody>
                    <a:bodyPr/>
                    <a:lstStyle/>
                    <a:p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2020/21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2021/22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2022/23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2023/24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06661608"/>
                  </a:ext>
                </a:extLst>
              </a:tr>
              <a:tr h="504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Investments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4 581 418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4 828 815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4 813 980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5 030 609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40824975"/>
                  </a:ext>
                </a:extLst>
              </a:tr>
              <a:tr h="532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Receivables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17 936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27 170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3094987"/>
                  </a:ext>
                </a:extLst>
              </a:tr>
              <a:tr h="532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Cash and cash equivalents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44 532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27 170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15568498"/>
                  </a:ext>
                </a:extLst>
              </a:tr>
              <a:tr h="504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Total assets</a:t>
                      </a:r>
                      <a:endParaRPr lang="en-ZA" sz="2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4 640 685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4 891 282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4 865 980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5 084 949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5823995"/>
                  </a:ext>
                </a:extLst>
              </a:tr>
              <a:tr h="532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Accumulated surplus/(deficit)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1 635 129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1 964 787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2 047 852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2 140 005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64799005"/>
                  </a:ext>
                </a:extLst>
              </a:tr>
              <a:tr h="532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Trade and other payables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14 462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15 243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25 080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63044058"/>
                  </a:ext>
                </a:extLst>
              </a:tr>
              <a:tr h="504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Provisions</a:t>
                      </a:r>
                      <a:endParaRPr lang="en-ZA" sz="16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2 991 094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2 911 252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2 794 128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2 919 864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64582694"/>
                  </a:ext>
                </a:extLst>
              </a:tr>
              <a:tr h="532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Total equity and liabilities</a:t>
                      </a:r>
                      <a:endParaRPr lang="en-ZA" sz="16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4 640 685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4 891 282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4 865 980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5 084 949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8801727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FD45986D-6C25-4FC0-8484-0EAD620D13F7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723629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Financial Performance (MTEF) </a:t>
            </a:r>
            <a:br>
              <a:rPr lang="en-ZA" sz="28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ZA" sz="28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(31 March 2021)</a:t>
            </a:r>
            <a:endParaRPr lang="en-ZA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653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Compensation Fund - Budget (MTEF) </a:t>
            </a:r>
            <a:b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ZA" sz="28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(31 March 2021)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8440062"/>
              </p:ext>
            </p:extLst>
          </p:nvPr>
        </p:nvGraphicFramePr>
        <p:xfrm>
          <a:off x="323528" y="1124744"/>
          <a:ext cx="8640960" cy="4622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73890994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19633775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304792712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71365409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688423143"/>
                    </a:ext>
                  </a:extLst>
                </a:gridCol>
              </a:tblGrid>
              <a:tr h="647772">
                <a:tc>
                  <a:txBody>
                    <a:bodyPr/>
                    <a:lstStyle/>
                    <a:p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2020/21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2021/22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2022/23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2023/24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06661608"/>
                  </a:ext>
                </a:extLst>
              </a:tr>
              <a:tr h="647772">
                <a:tc>
                  <a:txBody>
                    <a:bodyPr/>
                    <a:lstStyle/>
                    <a:p>
                      <a:r>
                        <a:rPr lang="en-ZA" sz="2000" dirty="0"/>
                        <a:t>Administration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8 910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9 391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8 748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9 142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40824975"/>
                  </a:ext>
                </a:extLst>
              </a:tr>
              <a:tr h="647772">
                <a:tc>
                  <a:txBody>
                    <a:bodyPr/>
                    <a:lstStyle/>
                    <a:p>
                      <a:r>
                        <a:rPr lang="en-ZA" sz="2000" dirty="0"/>
                        <a:t>Pensioners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4 272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4 507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4 674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4 884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15568498"/>
                  </a:ext>
                </a:extLst>
              </a:tr>
              <a:tr h="647772">
                <a:tc>
                  <a:txBody>
                    <a:bodyPr/>
                    <a:lstStyle/>
                    <a:p>
                      <a:r>
                        <a:rPr lang="en-ZA" sz="2000"/>
                        <a:t>Miners and Ex-miners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175 750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185 241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216 000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225 720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5823995"/>
                  </a:ext>
                </a:extLst>
              </a:tr>
              <a:tr h="647772">
                <a:tc>
                  <a:txBody>
                    <a:bodyPr/>
                    <a:lstStyle/>
                    <a:p>
                      <a:r>
                        <a:rPr lang="en-ZA" sz="2000" dirty="0"/>
                        <a:t>Tuberculosis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42 572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44 871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26 000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27 170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64799005"/>
                  </a:ext>
                </a:extLst>
              </a:tr>
              <a:tr h="682986">
                <a:tc>
                  <a:txBody>
                    <a:bodyPr/>
                    <a:lstStyle/>
                    <a:p>
                      <a:r>
                        <a:rPr lang="en-ZA" sz="2000" dirty="0"/>
                        <a:t>Eastern Cape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63044058"/>
                  </a:ext>
                </a:extLst>
              </a:tr>
              <a:tr h="647772">
                <a:tc>
                  <a:txBody>
                    <a:bodyPr/>
                    <a:lstStyle/>
                    <a:p>
                      <a:r>
                        <a:rPr lang="en-ZA" sz="28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231 512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244 010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255 422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266 916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645826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Explanation of planned performance of the medium-term period</a:t>
            </a:r>
            <a:endParaRPr lang="en-ZA" sz="2800" b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268760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Stabilise number of claims through interactions with government departments and social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Provision of Benefit Medical Examinations at One Stop Service Centres; use of mobile clinics and limited outreach activities – working with Tshiamiso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Enhance revenue collection through inspections of controlled mines and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Proposed amendments to ODMWA to cover costs of administration, medical examinations &amp; health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Actuarial valuation as at 31 March 2021</a:t>
            </a:r>
          </a:p>
          <a:p>
            <a:endParaRPr lang="en-ZA" sz="2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338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236296" cy="1219200"/>
          </a:xfrm>
          <a:prstGeom prst="rect">
            <a:avLst/>
          </a:prstGeom>
        </p:spPr>
        <p:txBody>
          <a:bodyPr/>
          <a:lstStyle/>
          <a:p>
            <a:r>
              <a:rPr lang="en-ZA" sz="32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Voted Funds – Actual Vs Budget 2020/21 (Dept of Health) (31 March 2021)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DAB3BED-F7A6-4653-BE04-4C3EB1A5D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7149178"/>
              </p:ext>
            </p:extLst>
          </p:nvPr>
        </p:nvGraphicFramePr>
        <p:xfrm>
          <a:off x="251520" y="1219200"/>
          <a:ext cx="8712969" cy="4442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166">
                  <a:extLst>
                    <a:ext uri="{9D8B030D-6E8A-4147-A177-3AD203B41FA5}">
                      <a16:colId xmlns:a16="http://schemas.microsoft.com/office/drawing/2014/main" xmlns="" val="738909940"/>
                    </a:ext>
                  </a:extLst>
                </a:gridCol>
                <a:gridCol w="1690370">
                  <a:extLst>
                    <a:ext uri="{9D8B030D-6E8A-4147-A177-3AD203B41FA5}">
                      <a16:colId xmlns:a16="http://schemas.microsoft.com/office/drawing/2014/main" xmlns="" val="2196337759"/>
                    </a:ext>
                  </a:extLst>
                </a:gridCol>
                <a:gridCol w="1251245">
                  <a:extLst>
                    <a:ext uri="{9D8B030D-6E8A-4147-A177-3AD203B41FA5}">
                      <a16:colId xmlns:a16="http://schemas.microsoft.com/office/drawing/2014/main" xmlns="" val="3047927129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xmlns="" val="713654093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xmlns="" val="2688423143"/>
                    </a:ext>
                  </a:extLst>
                </a:gridCol>
              </a:tblGrid>
              <a:tr h="914469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Budget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Actual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Available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/>
                        <a:t>R’ 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% Spent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06661608"/>
                  </a:ext>
                </a:extLst>
              </a:tr>
              <a:tr h="711254">
                <a:tc>
                  <a:txBody>
                    <a:bodyPr/>
                    <a:lstStyle/>
                    <a:p>
                      <a:r>
                        <a:rPr lang="en-ZA" sz="2000" dirty="0"/>
                        <a:t>Compensation of Employees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39 298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34 702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4 596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88%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40824975"/>
                  </a:ext>
                </a:extLst>
              </a:tr>
              <a:tr h="676916">
                <a:tc>
                  <a:txBody>
                    <a:bodyPr/>
                    <a:lstStyle/>
                    <a:p>
                      <a:r>
                        <a:rPr lang="en-ZA" sz="2000" dirty="0"/>
                        <a:t>Goods and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15 389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19 391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(4 002)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126%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15568498"/>
                  </a:ext>
                </a:extLst>
              </a:tr>
              <a:tr h="785575">
                <a:tc>
                  <a:txBody>
                    <a:bodyPr/>
                    <a:lstStyle/>
                    <a:p>
                      <a:r>
                        <a:rPr lang="en-ZA" sz="2000" dirty="0"/>
                        <a:t>Transfers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4 058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4 058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100%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5823995"/>
                  </a:ext>
                </a:extLst>
              </a:tr>
              <a:tr h="676916">
                <a:tc>
                  <a:txBody>
                    <a:bodyPr/>
                    <a:lstStyle/>
                    <a:p>
                      <a:r>
                        <a:rPr lang="en-ZA" sz="2000" dirty="0"/>
                        <a:t>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2 893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2 742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151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95%</a:t>
                      </a:r>
                      <a:endParaRPr lang="en-ZA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4799005"/>
                  </a:ext>
                </a:extLst>
              </a:tr>
              <a:tr h="676916">
                <a:tc>
                  <a:txBody>
                    <a:bodyPr/>
                    <a:lstStyle/>
                    <a:p>
                      <a:r>
                        <a:rPr lang="en-ZA" sz="32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61 638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60 893</a:t>
                      </a:r>
                      <a:endParaRPr lang="en-ZA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745</a:t>
                      </a:r>
                      <a:endParaRPr lang="en-ZA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99%</a:t>
                      </a:r>
                      <a:endParaRPr lang="en-ZA" sz="2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64582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0206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6930" y="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32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Voted Funds - Budget (MTEF) </a:t>
            </a:r>
            <a:br>
              <a:rPr lang="en-ZA" sz="32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ZA" sz="32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(Dept of Health)(31 March 2021)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7B09063-5A88-4B1D-8696-097C75BEA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6557138"/>
              </p:ext>
            </p:extLst>
          </p:nvPr>
        </p:nvGraphicFramePr>
        <p:xfrm>
          <a:off x="359532" y="1196752"/>
          <a:ext cx="8424936" cy="45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590">
                  <a:extLst>
                    <a:ext uri="{9D8B030D-6E8A-4147-A177-3AD203B41FA5}">
                      <a16:colId xmlns:a16="http://schemas.microsoft.com/office/drawing/2014/main" xmlns="" val="738909940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xmlns="" val="2196337759"/>
                    </a:ext>
                  </a:extLst>
                </a:gridCol>
                <a:gridCol w="1483512">
                  <a:extLst>
                    <a:ext uri="{9D8B030D-6E8A-4147-A177-3AD203B41FA5}">
                      <a16:colId xmlns:a16="http://schemas.microsoft.com/office/drawing/2014/main" xmlns="" val="304792712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71365409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688423143"/>
                    </a:ext>
                  </a:extLst>
                </a:gridCol>
              </a:tblGrid>
              <a:tr h="707183">
                <a:tc>
                  <a:txBody>
                    <a:bodyPr/>
                    <a:lstStyle/>
                    <a:p>
                      <a:r>
                        <a:rPr lang="en-ZA" sz="2800" dirty="0"/>
                        <a:t>R’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2020/21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2021/22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2022/23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2023/24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06661608"/>
                  </a:ext>
                </a:extLst>
              </a:tr>
              <a:tr h="743057">
                <a:tc>
                  <a:txBody>
                    <a:bodyPr/>
                    <a:lstStyle/>
                    <a:p>
                      <a:r>
                        <a:rPr lang="en-ZA" sz="2400" dirty="0"/>
                        <a:t>Compensation of Employees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39 298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38 871</a:t>
                      </a:r>
                      <a:endParaRPr lang="en-ZA" sz="2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36 161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41 572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40824975"/>
                  </a:ext>
                </a:extLst>
              </a:tr>
              <a:tr h="707183">
                <a:tc>
                  <a:txBody>
                    <a:bodyPr/>
                    <a:lstStyle/>
                    <a:p>
                      <a:r>
                        <a:rPr lang="en-ZA" sz="2400" dirty="0"/>
                        <a:t>Goods and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15 389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19 429</a:t>
                      </a:r>
                      <a:endParaRPr lang="en-ZA" sz="2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21 923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20 947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15568498"/>
                  </a:ext>
                </a:extLst>
              </a:tr>
              <a:tr h="820700">
                <a:tc>
                  <a:txBody>
                    <a:bodyPr/>
                    <a:lstStyle/>
                    <a:p>
                      <a:r>
                        <a:rPr lang="en-ZA" sz="2400" dirty="0"/>
                        <a:t>Transfers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4 058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1 437</a:t>
                      </a:r>
                      <a:endParaRPr lang="en-ZA" sz="2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1 544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1 735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5823995"/>
                  </a:ext>
                </a:extLst>
              </a:tr>
              <a:tr h="707183">
                <a:tc>
                  <a:txBody>
                    <a:bodyPr/>
                    <a:lstStyle/>
                    <a:p>
                      <a:r>
                        <a:rPr lang="en-ZA" sz="2400" dirty="0"/>
                        <a:t>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2 893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3 415</a:t>
                      </a:r>
                      <a:endParaRPr lang="en-ZA" sz="2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3 620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4 160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64799005"/>
                  </a:ext>
                </a:extLst>
              </a:tr>
              <a:tr h="707183">
                <a:tc>
                  <a:txBody>
                    <a:bodyPr/>
                    <a:lstStyle/>
                    <a:p>
                      <a:r>
                        <a:rPr lang="en-ZA" sz="32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61 638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63 152</a:t>
                      </a:r>
                      <a:endParaRPr lang="en-ZA" sz="2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63 248</a:t>
                      </a:r>
                      <a:endParaRPr lang="en-Z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68 414</a:t>
                      </a:r>
                      <a:endParaRPr lang="en-Z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64582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0881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Resource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053828"/>
            <a:ext cx="8784976" cy="4032225"/>
          </a:xfrm>
          <a:prstGeom prst="rect">
            <a:avLst/>
          </a:prstGeom>
        </p:spPr>
        <p:txBody>
          <a:bodyPr/>
          <a:lstStyle/>
          <a:p>
            <a:r>
              <a:rPr lang="en-ZA" sz="2800" dirty="0"/>
              <a:t>Inadequacy of voted funds</a:t>
            </a:r>
          </a:p>
          <a:p>
            <a:r>
              <a:rPr lang="en-ZA" sz="2800" dirty="0"/>
              <a:t>Working with mining companies, trade unions and social partners to enhance business reforms and services</a:t>
            </a:r>
          </a:p>
          <a:p>
            <a:r>
              <a:rPr lang="en-ZA" sz="2800" dirty="0"/>
              <a:t>Register of controlled mines &amp; inspections to ensure accuracy of  revenue collection working with Dept of Mineral Resources &amp; Energy</a:t>
            </a:r>
          </a:p>
          <a:p>
            <a:r>
              <a:rPr lang="en-ZA" sz="2800" dirty="0"/>
              <a:t>New model for governance, management and service delivery</a:t>
            </a:r>
          </a:p>
          <a:p>
            <a:r>
              <a:rPr lang="en-ZA" sz="2800" dirty="0"/>
              <a:t>Criteria and timing of benefit medical examinations</a:t>
            </a:r>
          </a:p>
          <a:p>
            <a:r>
              <a:rPr lang="en-ZA" sz="2800" dirty="0"/>
              <a:t>Training of health professionals</a:t>
            </a:r>
          </a:p>
          <a:p>
            <a:pPr marL="0" indent="0">
              <a:buNone/>
            </a:pPr>
            <a:endParaRPr lang="en-ZA" sz="2800" dirty="0"/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480517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6480720" cy="792088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Thank You</a:t>
            </a:r>
            <a:endParaRPr lang="en-US" sz="4800" b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501008"/>
            <a:ext cx="8352928" cy="36004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endParaRPr lang="en-US" sz="2400" b="1" dirty="0"/>
          </a:p>
          <a:p>
            <a:pPr lvl="1" algn="ctr" eaLnBrk="1" hangingPunct="1">
              <a:buFont typeface="Arial" pitchFamily="34" charset="0"/>
              <a:buChar char="•"/>
            </a:pPr>
            <a:endParaRPr lang="en-US" sz="1800" dirty="0"/>
          </a:p>
          <a:p>
            <a:pPr lvl="1" algn="ctr" eaLnBrk="1" hangingPunct="1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60932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9560DE1B-0A2E-4A7E-B4E2-7FEB99F0BBD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ZA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3106730"/>
              </p:ext>
            </p:extLst>
          </p:nvPr>
        </p:nvGraphicFramePr>
        <p:xfrm>
          <a:off x="395536" y="1556792"/>
          <a:ext cx="8352928" cy="40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482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Dr Barry Kistnasamy</a:t>
                      </a:r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Compensation Commissioner</a:t>
                      </a:r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Department of Health </a:t>
                      </a:r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hlinkClick r:id="rId2"/>
                        </a:rPr>
                        <a:t>barry.kistnasamy@health.gov.za</a:t>
                      </a:r>
                      <a:endParaRPr lang="en-US" sz="3600" dirty="0"/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011-356 5602</a:t>
                      </a:r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0722200247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ZA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188640"/>
            <a:ext cx="7992888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4000" b="0" dirty="0">
                <a:solidFill>
                  <a:srgbClr val="FFFF00"/>
                </a:solidFill>
                <a:cs typeface="Calibri" pitchFamily="34" charset="0"/>
              </a:rPr>
              <a:t>Highlights for 2020/21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25475"/>
            <a:ext cx="9036496" cy="4607049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Annual Reports for 2014/15, 2015/16 and 2016/17 submitted to parliament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 2017/18 (almost finalised by Auditor-General); 2018/19 (submitted to Auditor-General)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Business process (</a:t>
            </a:r>
            <a:r>
              <a:rPr lang="en-US" sz="2000" b="1" dirty="0">
                <a:cs typeface="Calibri" pitchFamily="34" charset="0"/>
              </a:rPr>
              <a:t>as at 31 March 2021</a:t>
            </a:r>
            <a:r>
              <a:rPr lang="en-US" sz="2000" dirty="0">
                <a:cs typeface="Calibri" pitchFamily="34" charset="0"/>
              </a:rPr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111 Benefit Medical Examinations per month ~ 718 (2019/20)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1 090 certifications per month ~ 1 482 (2019/20)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446 claims finalised per month ~ 608 (2019/20)</a:t>
            </a:r>
            <a:endParaRPr lang="en-US" sz="2000" dirty="0">
              <a:solidFill>
                <a:srgbClr val="FF0000"/>
              </a:solidFill>
              <a:cs typeface="Calibri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Total Paid – R172m to 5354 claims ~ R211m to 7291 claims (2019/20)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Neighbouring countries – R58m to 2 058 claims ~ R73m to 2 832 claims (2019/20)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i="1" dirty="0">
                <a:cs typeface="Calibri" pitchFamily="34" charset="0"/>
              </a:rPr>
              <a:t>During the 2020/21 year the Covid-19 pandemic affected operations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98606273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1356"/>
            <a:ext cx="7272808" cy="620688"/>
          </a:xfrm>
        </p:spPr>
        <p:txBody>
          <a:bodyPr/>
          <a:lstStyle/>
          <a:p>
            <a:r>
              <a:rPr lang="en-ZA" sz="3600" dirty="0">
                <a:solidFill>
                  <a:srgbClr val="FFFF00"/>
                </a:solidFill>
              </a:rPr>
              <a:t>Personnel (31 December 2020)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31B94B-C5D2-436A-8CEA-1C122388D738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ZA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8D798B7-1B57-4DBB-9D6E-B56BCAA79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3181577"/>
              </p:ext>
            </p:extLst>
          </p:nvPr>
        </p:nvGraphicFramePr>
        <p:xfrm>
          <a:off x="179512" y="1071577"/>
          <a:ext cx="8640960" cy="5350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5436">
                  <a:extLst>
                    <a:ext uri="{9D8B030D-6E8A-4147-A177-3AD203B41FA5}">
                      <a16:colId xmlns:a16="http://schemas.microsoft.com/office/drawing/2014/main" xmlns="" val="398435508"/>
                    </a:ext>
                  </a:extLst>
                </a:gridCol>
                <a:gridCol w="1157408">
                  <a:extLst>
                    <a:ext uri="{9D8B030D-6E8A-4147-A177-3AD203B41FA5}">
                      <a16:colId xmlns:a16="http://schemas.microsoft.com/office/drawing/2014/main" xmlns="" val="3404607286"/>
                    </a:ext>
                  </a:extLst>
                </a:gridCol>
                <a:gridCol w="1295484">
                  <a:extLst>
                    <a:ext uri="{9D8B030D-6E8A-4147-A177-3AD203B41FA5}">
                      <a16:colId xmlns:a16="http://schemas.microsoft.com/office/drawing/2014/main" xmlns="" val="1719626945"/>
                    </a:ext>
                  </a:extLst>
                </a:gridCol>
                <a:gridCol w="1295484">
                  <a:extLst>
                    <a:ext uri="{9D8B030D-6E8A-4147-A177-3AD203B41FA5}">
                      <a16:colId xmlns:a16="http://schemas.microsoft.com/office/drawing/2014/main" xmlns="" val="750716475"/>
                    </a:ext>
                  </a:extLst>
                </a:gridCol>
                <a:gridCol w="1007148">
                  <a:extLst>
                    <a:ext uri="{9D8B030D-6E8A-4147-A177-3AD203B41FA5}">
                      <a16:colId xmlns:a16="http://schemas.microsoft.com/office/drawing/2014/main" xmlns="" val="13770275"/>
                    </a:ext>
                  </a:extLst>
                </a:gridCol>
              </a:tblGrid>
              <a:tr h="303205">
                <a:tc>
                  <a:txBody>
                    <a:bodyPr/>
                    <a:lstStyle/>
                    <a:p>
                      <a:pPr marR="457200" algn="ctr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Designation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tabLst>
                          <a:tab pos="471170" algn="l"/>
                        </a:tabLst>
                      </a:pPr>
                      <a:r>
                        <a:rPr lang="en-ZA" sz="1400" dirty="0">
                          <a:effectLst/>
                        </a:rPr>
                        <a:t>Level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tabLst>
                          <a:tab pos="921385" algn="l"/>
                          <a:tab pos="942975" algn="l"/>
                        </a:tabLst>
                      </a:pPr>
                      <a:r>
                        <a:rPr lang="en-ZA" sz="1400" dirty="0">
                          <a:effectLst/>
                        </a:rPr>
                        <a:t>No. of Posts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tabLst>
                          <a:tab pos="457200" algn="l"/>
                          <a:tab pos="651510" algn="l"/>
                        </a:tabLst>
                      </a:pPr>
                      <a:r>
                        <a:rPr lang="en-ZA" sz="1400" dirty="0">
                          <a:effectLst/>
                        </a:rPr>
                        <a:t>Filled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dirty="0">
                          <a:effectLst/>
                        </a:rPr>
                        <a:t>Vacant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52392552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Commissioner 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14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0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6007268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Director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13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2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2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0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98441356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Deputy Directors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12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3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3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0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9912481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Assistant Directors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10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3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2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87711163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Senior State Accountant (Finance)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8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0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0603307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Senior State Accountant (Inspector)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8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2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2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0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7832463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Senior Administration Officer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8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0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84059621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Administration Officer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7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2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2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0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630123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Senior Administration Clerks 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7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0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6345838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Personal Assistant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6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2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03860759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Senior Administration Clerk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6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4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3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6768158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Administration / Finance Clerk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5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22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21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0738678"/>
                  </a:ext>
                </a:extLst>
              </a:tr>
              <a:tr h="154577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Switchboard operator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4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0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3585089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Cleaner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3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0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49195433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0" dirty="0">
                          <a:effectLst/>
                        </a:rPr>
                        <a:t>Messenger</a:t>
                      </a:r>
                      <a:endParaRPr lang="en-ZA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3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0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53040664"/>
                  </a:ext>
                </a:extLst>
              </a:tr>
              <a:tr h="272944">
                <a:tc>
                  <a:txBody>
                    <a:bodyPr/>
                    <a:lstStyle/>
                    <a:p>
                      <a:pPr marR="45720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ZA" sz="1400" b="1" dirty="0">
                          <a:effectLst/>
                        </a:rPr>
                        <a:t>Total</a:t>
                      </a:r>
                      <a:endParaRPr lang="en-ZA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b="1" dirty="0">
                          <a:effectLst/>
                        </a:rPr>
                        <a:t> </a:t>
                      </a:r>
                      <a:endParaRPr lang="en-ZA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b="1" dirty="0">
                          <a:effectLst/>
                        </a:rPr>
                        <a:t>47</a:t>
                      </a:r>
                      <a:endParaRPr lang="en-ZA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b="1" dirty="0">
                          <a:effectLst/>
                        </a:rPr>
                        <a:t>41</a:t>
                      </a:r>
                      <a:endParaRPr lang="en-ZA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</a:pPr>
                      <a:r>
                        <a:rPr lang="en-ZA" sz="1800" b="1" dirty="0">
                          <a:effectLst/>
                        </a:rPr>
                        <a:t>6</a:t>
                      </a:r>
                      <a:endParaRPr lang="en-ZA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41807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8102583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1356"/>
            <a:ext cx="7272808" cy="620688"/>
          </a:xfrm>
        </p:spPr>
        <p:txBody>
          <a:bodyPr/>
          <a:lstStyle/>
          <a:p>
            <a:r>
              <a:rPr lang="en-ZA" sz="3600" dirty="0">
                <a:solidFill>
                  <a:srgbClr val="FFFF00"/>
                </a:solidFill>
              </a:rPr>
              <a:t>Personnel (31 December 2020)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31B94B-C5D2-436A-8CEA-1C122388D738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</a:t>
            </a:r>
            <a:fld id="{1D5410DB-BB37-440A-A175-86B39946E10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132B1331-FDF2-4932-8224-D999ADA88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6819630"/>
              </p:ext>
            </p:extLst>
          </p:nvPr>
        </p:nvGraphicFramePr>
        <p:xfrm>
          <a:off x="514562" y="1175070"/>
          <a:ext cx="8114875" cy="475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2876368765"/>
                    </a:ext>
                  </a:extLst>
                </a:gridCol>
                <a:gridCol w="453851">
                  <a:extLst>
                    <a:ext uri="{9D8B030D-6E8A-4147-A177-3AD203B41FA5}">
                      <a16:colId xmlns:a16="http://schemas.microsoft.com/office/drawing/2014/main" xmlns="" val="3692721799"/>
                    </a:ext>
                  </a:extLst>
                </a:gridCol>
                <a:gridCol w="338236">
                  <a:extLst>
                    <a:ext uri="{9D8B030D-6E8A-4147-A177-3AD203B41FA5}">
                      <a16:colId xmlns:a16="http://schemas.microsoft.com/office/drawing/2014/main" xmlns="" val="63839378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2536896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9146706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77763243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34791779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345382834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59706997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43236709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427888008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404443177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34130024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319158316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142312878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55745352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989173722"/>
                    </a:ext>
                  </a:extLst>
                </a:gridCol>
                <a:gridCol w="415274">
                  <a:extLst>
                    <a:ext uri="{9D8B030D-6E8A-4147-A177-3AD203B41FA5}">
                      <a16:colId xmlns:a16="http://schemas.microsoft.com/office/drawing/2014/main" xmlns="" val="75634887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606754258"/>
                    </a:ext>
                  </a:extLst>
                </a:gridCol>
                <a:gridCol w="415274">
                  <a:extLst>
                    <a:ext uri="{9D8B030D-6E8A-4147-A177-3AD203B41FA5}">
                      <a16:colId xmlns:a16="http://schemas.microsoft.com/office/drawing/2014/main" xmlns="" val="119371995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1703333034"/>
                    </a:ext>
                  </a:extLst>
                </a:gridCol>
              </a:tblGrid>
              <a:tr h="303808">
                <a:tc rowSpan="2">
                  <a:txBody>
                    <a:bodyPr/>
                    <a:lstStyle/>
                    <a:p>
                      <a:r>
                        <a:rPr lang="en-ZA" dirty="0"/>
                        <a:t>Level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/>
                        <a:t>African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/>
                        <a:t>Coloured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Indian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/>
                        <a:t>White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/>
                        <a:t>Total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9227416"/>
                  </a:ext>
                </a:extLst>
              </a:tr>
              <a:tr h="3700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86196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80056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49710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42008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55295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768559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9874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98068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30779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47441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18790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b="1" dirty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23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9873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7573992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7272808" cy="996652"/>
          </a:xfrm>
        </p:spPr>
        <p:txBody>
          <a:bodyPr/>
          <a:lstStyle/>
          <a:p>
            <a:r>
              <a:rPr lang="en-ZA" sz="3600" dirty="0">
                <a:solidFill>
                  <a:srgbClr val="FFFF00"/>
                </a:solidFill>
              </a:rPr>
              <a:t>Certifications (2019/20 &amp; 2020/21)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31B94B-C5D2-436A-8CEA-1C122388D738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A7E0C5-44AF-4C1A-92F8-ABDD75EB32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4" y="1124744"/>
            <a:ext cx="877932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42701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7272808" cy="996652"/>
          </a:xfrm>
        </p:spPr>
        <p:txBody>
          <a:bodyPr/>
          <a:lstStyle/>
          <a:p>
            <a:r>
              <a:rPr lang="en-ZA" sz="3600" dirty="0">
                <a:solidFill>
                  <a:srgbClr val="FFFF00"/>
                </a:solidFill>
              </a:rPr>
              <a:t>Payments (2019/20 &amp; 2020/21)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9EEF57-1A8D-41A0-8C61-E5793464E33B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858F74-9766-45E5-B6AD-99F406A98E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28154"/>
            <a:ext cx="8928991" cy="45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132367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7272808" cy="996652"/>
          </a:xfrm>
        </p:spPr>
        <p:txBody>
          <a:bodyPr/>
          <a:lstStyle/>
          <a:p>
            <a:r>
              <a:rPr lang="en-ZA" sz="3600" dirty="0">
                <a:solidFill>
                  <a:srgbClr val="FFFF00"/>
                </a:solidFill>
              </a:rPr>
              <a:t>BME’s performed 2011/12 to 2020/21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9EEF57-1A8D-41A0-8C61-E5793464E33B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</a:t>
            </a:r>
            <a:fld id="{1D5410DB-BB37-440A-A175-86B39946E10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DAA3F9-0E5F-47A5-824E-3A6503CD79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89289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813408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11207-92BE-4381-9D76-C2F424F3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7272808" cy="996652"/>
          </a:xfrm>
        </p:spPr>
        <p:txBody>
          <a:bodyPr/>
          <a:lstStyle/>
          <a:p>
            <a:r>
              <a:rPr lang="en-ZA" sz="3600" dirty="0">
                <a:solidFill>
                  <a:srgbClr val="FFFF00"/>
                </a:solidFill>
              </a:rPr>
              <a:t>Claims certified 2011/12 to 2020/21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9EEF57-1A8D-41A0-8C61-E5793464E33B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</a:t>
            </a:r>
            <a:fld id="{1D5410DB-BB37-440A-A175-86B39946E10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80D073-F5AB-4DBA-8391-497752DC2D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1091237"/>
            <a:ext cx="8928992" cy="46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586738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1882</Words>
  <Application>Microsoft Office PowerPoint</Application>
  <PresentationFormat>On-screen Show (4:3)</PresentationFormat>
  <Paragraphs>578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Slide 1</vt:lpstr>
      <vt:lpstr>What do we do?</vt:lpstr>
      <vt:lpstr>Highlights for 2020/21</vt:lpstr>
      <vt:lpstr>Personnel (31 December 2020)</vt:lpstr>
      <vt:lpstr>Personnel (31 December 2020)</vt:lpstr>
      <vt:lpstr>Certifications (2019/20 &amp; 2020/21)</vt:lpstr>
      <vt:lpstr>Payments (2019/20 &amp; 2020/21)</vt:lpstr>
      <vt:lpstr>BME’s performed 2011/12 to 2020/21</vt:lpstr>
      <vt:lpstr>Claims certified 2011/12 to 2020/21</vt:lpstr>
      <vt:lpstr>Claims finalised 2011/12 to 2020/21</vt:lpstr>
      <vt:lpstr>Focus Areas - 2021/22</vt:lpstr>
      <vt:lpstr>Annual Reports / Financial Statements</vt:lpstr>
      <vt:lpstr>Annual Reports / Financial Statements</vt:lpstr>
      <vt:lpstr>Controlled Mines &amp; Works</vt:lpstr>
      <vt:lpstr>Objectives</vt:lpstr>
      <vt:lpstr>Objectives</vt:lpstr>
      <vt:lpstr>Objectives</vt:lpstr>
      <vt:lpstr>Objectives</vt:lpstr>
      <vt:lpstr>Objectives</vt:lpstr>
      <vt:lpstr>Financial Performance*  (31 March 2021)</vt:lpstr>
      <vt:lpstr>Slide 21</vt:lpstr>
      <vt:lpstr>Financial Performance (MTEF)  (31 March 2021)</vt:lpstr>
      <vt:lpstr>Slide 23</vt:lpstr>
      <vt:lpstr>Compensation Fund - Budget (MTEF)  (31 March 2021)</vt:lpstr>
      <vt:lpstr>Explanation of planned performance of the medium-term period</vt:lpstr>
      <vt:lpstr>Voted Funds – Actual Vs Budget 2020/21 (Dept of Health) (31 March 2021)</vt:lpstr>
      <vt:lpstr>Voted Funds - Budget (MTEF)  (Dept of Health)(31 March 2021)</vt:lpstr>
      <vt:lpstr>Resource Considerations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Schmim</dc:creator>
  <cp:lastModifiedBy>USER</cp:lastModifiedBy>
  <cp:revision>675</cp:revision>
  <cp:lastPrinted>2019-08-30T07:04:00Z</cp:lastPrinted>
  <dcterms:created xsi:type="dcterms:W3CDTF">2013-10-17T06:13:57Z</dcterms:created>
  <dcterms:modified xsi:type="dcterms:W3CDTF">2021-05-07T11:05:14Z</dcterms:modified>
</cp:coreProperties>
</file>