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37"/>
  </p:notesMasterIdLst>
  <p:handoutMasterIdLst>
    <p:handoutMasterId r:id="rId38"/>
  </p:handoutMasterIdLst>
  <p:sldIdLst>
    <p:sldId id="288" r:id="rId6"/>
    <p:sldId id="1291" r:id="rId7"/>
    <p:sldId id="1272" r:id="rId8"/>
    <p:sldId id="1341" r:id="rId9"/>
    <p:sldId id="1167" r:id="rId10"/>
    <p:sldId id="1164" r:id="rId11"/>
    <p:sldId id="1315" r:id="rId12"/>
    <p:sldId id="1319" r:id="rId13"/>
    <p:sldId id="1312" r:id="rId14"/>
    <p:sldId id="1325" r:id="rId15"/>
    <p:sldId id="1313" r:id="rId16"/>
    <p:sldId id="1273" r:id="rId17"/>
    <p:sldId id="1326" r:id="rId18"/>
    <p:sldId id="1328" r:id="rId19"/>
    <p:sldId id="1335" r:id="rId20"/>
    <p:sldId id="1329" r:id="rId21"/>
    <p:sldId id="1330" r:id="rId22"/>
    <p:sldId id="1344" r:id="rId23"/>
    <p:sldId id="1332" r:id="rId24"/>
    <p:sldId id="1333" r:id="rId25"/>
    <p:sldId id="1345" r:id="rId26"/>
    <p:sldId id="1346" r:id="rId27"/>
    <p:sldId id="1337" r:id="rId28"/>
    <p:sldId id="1293" r:id="rId29"/>
    <p:sldId id="302" r:id="rId30"/>
    <p:sldId id="301" r:id="rId31"/>
    <p:sldId id="303" r:id="rId32"/>
    <p:sldId id="300" r:id="rId33"/>
    <p:sldId id="1334" r:id="rId34"/>
    <p:sldId id="1288" r:id="rId35"/>
    <p:sldId id="1309" r:id="rId36"/>
  </p:sldIdLst>
  <p:sldSz cx="12192000" cy="6858000"/>
  <p:notesSz cx="6669088" cy="99266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D383A5-E43B-435B-A51B-D50DEC01B230}">
          <p14:sldIdLst>
            <p14:sldId id="288"/>
            <p14:sldId id="1291"/>
            <p14:sldId id="1272"/>
            <p14:sldId id="1341"/>
            <p14:sldId id="1167"/>
            <p14:sldId id="1164"/>
            <p14:sldId id="1315"/>
            <p14:sldId id="1319"/>
            <p14:sldId id="1312"/>
            <p14:sldId id="1325"/>
            <p14:sldId id="1313"/>
            <p14:sldId id="1273"/>
            <p14:sldId id="1326"/>
            <p14:sldId id="1328"/>
            <p14:sldId id="1335"/>
            <p14:sldId id="1329"/>
            <p14:sldId id="1330"/>
            <p14:sldId id="1344"/>
            <p14:sldId id="1332"/>
            <p14:sldId id="1333"/>
            <p14:sldId id="1345"/>
            <p14:sldId id="1346"/>
            <p14:sldId id="1337"/>
            <p14:sldId id="1293"/>
            <p14:sldId id="302"/>
            <p14:sldId id="301"/>
            <p14:sldId id="303"/>
            <p14:sldId id="300"/>
            <p14:sldId id="1334"/>
            <p14:sldId id="1288"/>
            <p14:sldId id="1309"/>
          </p14:sldIdLst>
        </p14:section>
      </p14:sectionLst>
    </p:ext>
    <p:ext uri="{EFAFB233-063F-42B5-8137-9DF3F51BA10A}">
      <p15:sldGuideLst xmlns:p15="http://schemas.microsoft.com/office/powerpoint/2012/main">
        <p15:guide id="1" orient="horz" pos="278" userDrawn="1">
          <p15:clr>
            <a:srgbClr val="A4A3A4"/>
          </p15:clr>
        </p15:guide>
        <p15:guide id="2" pos="3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i Berrange" initials="NB" lastIdx="41" clrIdx="0">
    <p:extLst>
      <p:ext uri="{19B8F6BF-5375-455C-9EA6-DF929625EA0E}">
        <p15:presenceInfo xmlns:p15="http://schemas.microsoft.com/office/powerpoint/2012/main" userId="S::Nicki.Berrange@letsema.co.za::200749f9-ef9c-4409-87ca-9bfe66ea07f9" providerId="AD"/>
      </p:ext>
    </p:extLst>
  </p:cmAuthor>
  <p:cmAuthor id="2" name="Nomvula Khumalo" initials="NK" lastIdx="22" clrIdx="1">
    <p:extLst>
      <p:ext uri="{19B8F6BF-5375-455C-9EA6-DF929625EA0E}">
        <p15:presenceInfo xmlns:p15="http://schemas.microsoft.com/office/powerpoint/2012/main" userId="S-1-5-21-1160977230-1528378625-1234779376-13711" providerId="AD"/>
      </p:ext>
    </p:extLst>
  </p:cmAuthor>
  <p:cmAuthor id="3" name="Zola Lupondwana" initials="ZL" lastIdx="1" clrIdx="2">
    <p:extLst>
      <p:ext uri="{19B8F6BF-5375-455C-9EA6-DF929625EA0E}">
        <p15:presenceInfo xmlns:p15="http://schemas.microsoft.com/office/powerpoint/2012/main" userId="S::Zolal@nhfc.co.za::47a6ef96-a14c-4bbd-9de0-0184bec43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62"/>
    <a:srgbClr val="FFFFFF"/>
    <a:srgbClr val="689AC8"/>
    <a:srgbClr val="1F4E79"/>
    <a:srgbClr val="000000"/>
    <a:srgbClr val="3E668B"/>
    <a:srgbClr val="41719C"/>
    <a:srgbClr val="E2F0D9"/>
    <a:srgbClr val="A5A5A5"/>
    <a:srgbClr val="3B3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5007" autoAdjust="0"/>
  </p:normalViewPr>
  <p:slideViewPr>
    <p:cSldViewPr snapToGrid="0" snapToObjects="1">
      <p:cViewPr varScale="1">
        <p:scale>
          <a:sx n="73" d="100"/>
          <a:sy n="73" d="100"/>
        </p:scale>
        <p:origin x="684" y="78"/>
      </p:cViewPr>
      <p:guideLst>
        <p:guide orient="horz" pos="278"/>
        <p:guide pos="302"/>
      </p:guideLst>
    </p:cSldViewPr>
  </p:slideViewPr>
  <p:notesTextViewPr>
    <p:cViewPr>
      <p:scale>
        <a:sx n="1" d="1"/>
        <a:sy n="1" d="1"/>
      </p:scale>
      <p:origin x="0" y="0"/>
    </p:cViewPr>
  </p:notesTextViewPr>
  <p:sorterViewPr>
    <p:cViewPr varScale="1">
      <p:scale>
        <a:sx n="100" d="100"/>
        <a:sy n="100" d="100"/>
      </p:scale>
      <p:origin x="0" y="-5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19380-ADC8-49ED-8ED3-AE5C1C0042E8}" type="doc">
      <dgm:prSet loTypeId="urn:microsoft.com/office/officeart/2005/8/layout/list1" loCatId="list" qsTypeId="urn:microsoft.com/office/officeart/2005/8/quickstyle/simple1" qsCatId="simple" csTypeId="urn:microsoft.com/office/officeart/2005/8/colors/accent5_4" csCatId="accent5" phldr="1"/>
      <dgm:spPr/>
      <dgm:t>
        <a:bodyPr/>
        <a:lstStyle/>
        <a:p>
          <a:endParaRPr lang="en-ZA"/>
        </a:p>
      </dgm:t>
    </dgm:pt>
    <dgm:pt modelId="{F7BEA67D-FE33-4714-A8DD-70C6856D5108}">
      <dgm:prSet phldrT="[Text]" custT="1"/>
      <dgm:spPr>
        <a:xfrm>
          <a:off x="0" y="2561287"/>
          <a:ext cx="5819775" cy="561600"/>
        </a:xfrm>
      </dgm:spPr>
      <dgm:t>
        <a:bodyPr/>
        <a:lstStyle/>
        <a:p>
          <a:pPr>
            <a:buNone/>
          </a:pPr>
          <a:r>
            <a:rPr lang="en-ZA" sz="2000" dirty="0">
              <a:latin typeface="Calibri" panose="020F0502020204030204"/>
              <a:ea typeface="+mn-ea"/>
              <a:cs typeface="+mn-cs"/>
            </a:rPr>
            <a:t>Financial Analysis</a:t>
          </a:r>
        </a:p>
      </dgm:t>
    </dgm:pt>
    <dgm:pt modelId="{444D3C20-C4A7-46EA-A4C1-4BF80FFFE305}" type="parTrans" cxnId="{65136F99-1B0C-45E6-BDEC-0FFCAE38C72D}">
      <dgm:prSet/>
      <dgm:spPr/>
      <dgm:t>
        <a:bodyPr/>
        <a:lstStyle/>
        <a:p>
          <a:endParaRPr lang="en-ZA" sz="1100"/>
        </a:p>
      </dgm:t>
    </dgm:pt>
    <dgm:pt modelId="{9F9E6E27-1377-4E9F-90BF-B61F4D047F1C}" type="sibTrans" cxnId="{65136F99-1B0C-45E6-BDEC-0FFCAE38C72D}">
      <dgm:prSet/>
      <dgm:spPr/>
      <dgm:t>
        <a:bodyPr/>
        <a:lstStyle/>
        <a:p>
          <a:endParaRPr lang="en-ZA" sz="1100"/>
        </a:p>
      </dgm:t>
    </dgm:pt>
    <dgm:pt modelId="{CAD704C8-345B-4651-BA04-707F88A92A7B}">
      <dgm:prSet phldrT="[Text]" custT="1"/>
      <dgm:spPr>
        <a:xfrm>
          <a:off x="0" y="3122887"/>
          <a:ext cx="5819775" cy="652050"/>
        </a:xfrm>
      </dgm:spPr>
      <dgm:t>
        <a:bodyPr/>
        <a:lstStyle/>
        <a:p>
          <a:pPr>
            <a:buNone/>
          </a:pPr>
          <a:endParaRPr lang="en-ZA" sz="1100" dirty="0">
            <a:latin typeface="Calibri" panose="020F0502020204030204"/>
            <a:ea typeface="+mn-ea"/>
            <a:cs typeface="+mn-cs"/>
          </a:endParaRPr>
        </a:p>
      </dgm:t>
    </dgm:pt>
    <dgm:pt modelId="{97A15473-8801-40CD-9E44-2BBA1C11AE2D}" type="parTrans" cxnId="{6A26AFE7-99D8-4E38-8342-1B9EAC327594}">
      <dgm:prSet/>
      <dgm:spPr/>
      <dgm:t>
        <a:bodyPr/>
        <a:lstStyle/>
        <a:p>
          <a:endParaRPr lang="en-ZA" sz="1100"/>
        </a:p>
      </dgm:t>
    </dgm:pt>
    <dgm:pt modelId="{8AB3786A-09E5-4D9C-81CF-A3EFBC065607}" type="sibTrans" cxnId="{6A26AFE7-99D8-4E38-8342-1B9EAC327594}">
      <dgm:prSet/>
      <dgm:spPr/>
      <dgm:t>
        <a:bodyPr/>
        <a:lstStyle/>
        <a:p>
          <a:endParaRPr lang="en-ZA" sz="1100"/>
        </a:p>
      </dgm:t>
    </dgm:pt>
    <dgm:pt modelId="{0BD63882-4B0F-473C-A87F-F232DEF67342}">
      <dgm:prSet phldrT="[Text]" custT="1"/>
      <dgm:spPr>
        <a:xfrm>
          <a:off x="0" y="9787"/>
          <a:ext cx="5819775" cy="561600"/>
        </a:xfrm>
      </dgm:spPr>
      <dgm:t>
        <a:bodyPr/>
        <a:lstStyle/>
        <a:p>
          <a:pPr>
            <a:buNone/>
          </a:pPr>
          <a:r>
            <a:rPr lang="en-ZA" sz="2000" dirty="0">
              <a:latin typeface="Calibri" panose="020F0502020204030204"/>
              <a:ea typeface="+mn-ea"/>
              <a:cs typeface="+mn-cs"/>
            </a:rPr>
            <a:t>Structure</a:t>
          </a:r>
        </a:p>
      </dgm:t>
    </dgm:pt>
    <dgm:pt modelId="{A143E627-76E5-4E35-99AE-1CF2E5BC9311}" type="parTrans" cxnId="{8191962A-EEA2-4DFE-96FE-03241D8AA2C4}">
      <dgm:prSet/>
      <dgm:spPr/>
      <dgm:t>
        <a:bodyPr/>
        <a:lstStyle/>
        <a:p>
          <a:endParaRPr lang="en-ZA" sz="1100"/>
        </a:p>
      </dgm:t>
    </dgm:pt>
    <dgm:pt modelId="{0600BC89-6E60-46E5-B367-DB7B3927A72F}" type="sibTrans" cxnId="{8191962A-EEA2-4DFE-96FE-03241D8AA2C4}">
      <dgm:prSet/>
      <dgm:spPr/>
      <dgm:t>
        <a:bodyPr/>
        <a:lstStyle/>
        <a:p>
          <a:endParaRPr lang="en-ZA" sz="1100"/>
        </a:p>
      </dgm:t>
    </dgm:pt>
    <dgm:pt modelId="{AF28F056-1634-451B-AD26-F465F2A4756D}">
      <dgm:prSet phldrT="[Text]" custT="1"/>
      <dgm:spPr>
        <a:xfrm>
          <a:off x="0" y="1068187"/>
          <a:ext cx="5819775" cy="561600"/>
        </a:xfrm>
      </dgm:spPr>
      <dgm:t>
        <a:bodyPr/>
        <a:lstStyle/>
        <a:p>
          <a:pPr>
            <a:buNone/>
          </a:pPr>
          <a:r>
            <a:rPr lang="en-ZA" sz="2000" dirty="0">
              <a:latin typeface="Calibri" panose="020F0502020204030204"/>
              <a:ea typeface="+mn-ea"/>
              <a:cs typeface="+mn-cs"/>
            </a:rPr>
            <a:t>Operating Model</a:t>
          </a:r>
        </a:p>
      </dgm:t>
    </dgm:pt>
    <dgm:pt modelId="{89CF2158-B03A-47D7-9632-C7660B2BDA94}" type="parTrans" cxnId="{E23A552F-1822-4EA8-AD08-BC9A51FF8AEA}">
      <dgm:prSet/>
      <dgm:spPr/>
      <dgm:t>
        <a:bodyPr/>
        <a:lstStyle/>
        <a:p>
          <a:endParaRPr lang="en-ZA" sz="1100"/>
        </a:p>
      </dgm:t>
    </dgm:pt>
    <dgm:pt modelId="{743B4BB0-EE8D-49D6-A9C9-64CD7D92A680}" type="sibTrans" cxnId="{E23A552F-1822-4EA8-AD08-BC9A51FF8AEA}">
      <dgm:prSet/>
      <dgm:spPr/>
      <dgm:t>
        <a:bodyPr/>
        <a:lstStyle/>
        <a:p>
          <a:endParaRPr lang="en-ZA" sz="1100"/>
        </a:p>
      </dgm:t>
    </dgm:pt>
    <dgm:pt modelId="{64B6B41F-EB62-4A0F-B912-DFD28E644BE6}">
      <dgm:prSet phldrT="[Text]" custT="1"/>
      <dgm:spPr>
        <a:xfrm>
          <a:off x="0" y="3774937"/>
          <a:ext cx="5819775" cy="561600"/>
        </a:xfrm>
      </dgm:spPr>
      <dgm:t>
        <a:bodyPr/>
        <a:lstStyle/>
        <a:p>
          <a:pPr>
            <a:buNone/>
          </a:pPr>
          <a:r>
            <a:rPr lang="en-ZA" sz="2000" dirty="0">
              <a:latin typeface="Calibri" panose="020F0502020204030204"/>
              <a:ea typeface="+mn-ea"/>
              <a:cs typeface="+mn-cs"/>
            </a:rPr>
            <a:t>SWOT Analysis</a:t>
          </a:r>
        </a:p>
      </dgm:t>
    </dgm:pt>
    <dgm:pt modelId="{BC62C9E2-8E3E-4807-8C2E-DA4CFF1FD50C}" type="parTrans" cxnId="{5611F47F-7571-4FBA-8A04-1BEE1E45A043}">
      <dgm:prSet/>
      <dgm:spPr/>
      <dgm:t>
        <a:bodyPr/>
        <a:lstStyle/>
        <a:p>
          <a:endParaRPr lang="en-ZA" sz="1100"/>
        </a:p>
      </dgm:t>
    </dgm:pt>
    <dgm:pt modelId="{90F0107A-7563-4CCB-86E5-3392E6D1730A}" type="sibTrans" cxnId="{5611F47F-7571-4FBA-8A04-1BEE1E45A043}">
      <dgm:prSet/>
      <dgm:spPr/>
      <dgm:t>
        <a:bodyPr/>
        <a:lstStyle/>
        <a:p>
          <a:endParaRPr lang="en-ZA" sz="1100"/>
        </a:p>
      </dgm:t>
    </dgm:pt>
    <dgm:pt modelId="{5F938721-F338-4A04-A9ED-C50D15000CAC}">
      <dgm:prSet phldrT="[Text]" custT="1"/>
      <dgm:spPr>
        <a:xfrm>
          <a:off x="0" y="4336537"/>
          <a:ext cx="5819775" cy="1397250"/>
        </a:xfrm>
      </dgm:spPr>
      <dgm:t>
        <a:bodyPr/>
        <a:lstStyle/>
        <a:p>
          <a:pPr>
            <a:buFont typeface="Arial" panose="020B0604020202020204" pitchFamily="34" charset="0"/>
            <a:buNone/>
          </a:pPr>
          <a:endParaRPr lang="en-ZA" sz="1100" dirty="0">
            <a:latin typeface="Calibri" panose="020F0502020204030204"/>
            <a:ea typeface="+mn-ea"/>
            <a:cs typeface="+mn-cs"/>
          </a:endParaRPr>
        </a:p>
      </dgm:t>
    </dgm:pt>
    <dgm:pt modelId="{A7AD8844-AB30-4370-918D-9B11FF5999CC}" type="parTrans" cxnId="{F15B5AD8-210F-4B7C-A5B2-1462EE445127}">
      <dgm:prSet/>
      <dgm:spPr/>
      <dgm:t>
        <a:bodyPr/>
        <a:lstStyle/>
        <a:p>
          <a:endParaRPr lang="en-ZA" sz="1100"/>
        </a:p>
      </dgm:t>
    </dgm:pt>
    <dgm:pt modelId="{6BA271AB-FD88-4C40-9DB1-D829445E8C40}" type="sibTrans" cxnId="{F15B5AD8-210F-4B7C-A5B2-1462EE445127}">
      <dgm:prSet/>
      <dgm:spPr/>
      <dgm:t>
        <a:bodyPr/>
        <a:lstStyle/>
        <a:p>
          <a:endParaRPr lang="en-ZA" sz="1100"/>
        </a:p>
      </dgm:t>
    </dgm:pt>
    <dgm:pt modelId="{0AC4CE17-D8D8-43AE-8F9F-DEBB72D1BBE8}">
      <dgm:prSet phldrT="[Text]" custT="1"/>
      <dgm:spPr>
        <a:xfrm>
          <a:off x="0" y="571387"/>
          <a:ext cx="5819775" cy="496800"/>
        </a:xfrm>
      </dgm:spPr>
      <dgm:t>
        <a:bodyPr/>
        <a:lstStyle/>
        <a:p>
          <a:pPr>
            <a:buNone/>
          </a:pPr>
          <a:endParaRPr lang="en-ZA" sz="1100" dirty="0">
            <a:latin typeface="Calibri" panose="020F0502020204030204"/>
            <a:ea typeface="+mn-ea"/>
            <a:cs typeface="+mn-cs"/>
          </a:endParaRPr>
        </a:p>
      </dgm:t>
    </dgm:pt>
    <dgm:pt modelId="{C17B9559-B5BA-4C6C-9BA6-DD79866175E2}" type="parTrans" cxnId="{74E94D08-9766-4AFC-AB2A-D576369A2E2D}">
      <dgm:prSet/>
      <dgm:spPr/>
      <dgm:t>
        <a:bodyPr/>
        <a:lstStyle/>
        <a:p>
          <a:endParaRPr lang="en-ZA" sz="1100"/>
        </a:p>
      </dgm:t>
    </dgm:pt>
    <dgm:pt modelId="{5F0D71CF-3AA0-4D26-BDEA-28CFF38A9BF5}" type="sibTrans" cxnId="{74E94D08-9766-4AFC-AB2A-D576369A2E2D}">
      <dgm:prSet/>
      <dgm:spPr/>
      <dgm:t>
        <a:bodyPr/>
        <a:lstStyle/>
        <a:p>
          <a:endParaRPr lang="en-ZA" sz="1100"/>
        </a:p>
      </dgm:t>
    </dgm:pt>
    <dgm:pt modelId="{BF398E30-C126-4458-A733-39A5BD05D1D7}">
      <dgm:prSet phldrT="[Text]" custT="1"/>
      <dgm:spPr>
        <a:xfrm>
          <a:off x="0" y="1629787"/>
          <a:ext cx="5819775" cy="931500"/>
        </a:xfrm>
      </dgm:spPr>
      <dgm:t>
        <a:bodyPr/>
        <a:lstStyle/>
        <a:p>
          <a:pPr algn="just">
            <a:buChar char="•"/>
          </a:pPr>
          <a:r>
            <a:rPr lang="en-ZA" sz="1100" dirty="0">
              <a:latin typeface="Calibri" panose="020F0502020204030204"/>
              <a:ea typeface="+mn-ea"/>
              <a:cs typeface="+mn-cs"/>
            </a:rPr>
            <a:t>The operating model is aligned  to ensure maximum development impact</a:t>
          </a:r>
        </a:p>
      </dgm:t>
    </dgm:pt>
    <dgm:pt modelId="{5C4A960F-8806-4C30-ABAD-7044FDA8ABB7}" type="parTrans" cxnId="{BFC30CA0-5987-4249-A107-E39E46F57CD8}">
      <dgm:prSet/>
      <dgm:spPr/>
      <dgm:t>
        <a:bodyPr/>
        <a:lstStyle/>
        <a:p>
          <a:endParaRPr lang="en-ZA" sz="1100"/>
        </a:p>
      </dgm:t>
    </dgm:pt>
    <dgm:pt modelId="{1078118A-657B-49CB-9908-AA38520918BC}" type="sibTrans" cxnId="{BFC30CA0-5987-4249-A107-E39E46F57CD8}">
      <dgm:prSet/>
      <dgm:spPr/>
      <dgm:t>
        <a:bodyPr/>
        <a:lstStyle/>
        <a:p>
          <a:endParaRPr lang="en-ZA" sz="1100"/>
        </a:p>
      </dgm:t>
    </dgm:pt>
    <dgm:pt modelId="{E5BC4D7C-1EBF-4918-9F6B-F88ED9C1667D}">
      <dgm:prSet phldrT="[Text]" custT="1"/>
      <dgm:spPr>
        <a:xfrm>
          <a:off x="0" y="571387"/>
          <a:ext cx="5819775" cy="496800"/>
        </a:xfrm>
      </dgm:spPr>
      <dgm:t>
        <a:bodyPr/>
        <a:lstStyle/>
        <a:p>
          <a:pPr>
            <a:buChar char="•"/>
          </a:pPr>
          <a:endParaRPr lang="en-ZA" sz="1100" dirty="0">
            <a:latin typeface="Calibri" panose="020F0502020204030204"/>
            <a:ea typeface="+mn-ea"/>
            <a:cs typeface="+mn-cs"/>
          </a:endParaRPr>
        </a:p>
      </dgm:t>
    </dgm:pt>
    <dgm:pt modelId="{F3CB5437-A28E-412E-A83F-5188F66B8F3B}" type="parTrans" cxnId="{D0CA2453-9AC1-400F-9786-14EB09E92BE1}">
      <dgm:prSet/>
      <dgm:spPr/>
      <dgm:t>
        <a:bodyPr/>
        <a:lstStyle/>
        <a:p>
          <a:endParaRPr lang="en-ZA"/>
        </a:p>
      </dgm:t>
    </dgm:pt>
    <dgm:pt modelId="{270C3785-C99D-415F-93B9-8AA0BF618552}" type="sibTrans" cxnId="{D0CA2453-9AC1-400F-9786-14EB09E92BE1}">
      <dgm:prSet/>
      <dgm:spPr/>
      <dgm:t>
        <a:bodyPr/>
        <a:lstStyle/>
        <a:p>
          <a:endParaRPr lang="en-ZA"/>
        </a:p>
      </dgm:t>
    </dgm:pt>
    <dgm:pt modelId="{52F28F30-D639-46D0-8FAC-A4472D9CA4F5}">
      <dgm:prSet custT="1"/>
      <dgm:spPr/>
      <dgm:t>
        <a:bodyPr/>
        <a:lstStyle/>
        <a:p>
          <a:pPr>
            <a:buNone/>
          </a:pPr>
          <a:r>
            <a:rPr lang="en-ZA" sz="1100" dirty="0">
              <a:latin typeface="Calibri" panose="020F0502020204030204"/>
              <a:ea typeface="+mn-ea"/>
              <a:cs typeface="+mn-cs"/>
            </a:rPr>
            <a:t>The current governance structure is appropriate</a:t>
          </a:r>
        </a:p>
      </dgm:t>
    </dgm:pt>
    <dgm:pt modelId="{A43C1790-6F58-487C-97A5-A9A894128DE4}" type="parTrans" cxnId="{5C96B3E7-5003-48E9-A265-E421AB8443D4}">
      <dgm:prSet/>
      <dgm:spPr/>
      <dgm:t>
        <a:bodyPr/>
        <a:lstStyle/>
        <a:p>
          <a:endParaRPr lang="en-ZA"/>
        </a:p>
      </dgm:t>
    </dgm:pt>
    <dgm:pt modelId="{D1360DAD-1A5E-4D20-852D-7265B55F1031}" type="sibTrans" cxnId="{5C96B3E7-5003-48E9-A265-E421AB8443D4}">
      <dgm:prSet/>
      <dgm:spPr/>
      <dgm:t>
        <a:bodyPr/>
        <a:lstStyle/>
        <a:p>
          <a:endParaRPr lang="en-ZA"/>
        </a:p>
      </dgm:t>
    </dgm:pt>
    <dgm:pt modelId="{7C9B4A8D-577C-4779-91A5-3E41EC78D04D}">
      <dgm:prSet custT="1"/>
      <dgm:spPr/>
      <dgm:t>
        <a:bodyPr/>
        <a:lstStyle/>
        <a:p>
          <a:pPr>
            <a:buNone/>
          </a:pPr>
          <a:r>
            <a:rPr lang="en-ZA" sz="1100" dirty="0">
              <a:latin typeface="Calibri" panose="020F0502020204030204"/>
              <a:ea typeface="+mn-ea"/>
              <a:cs typeface="+mn-cs"/>
            </a:rPr>
            <a:t>The </a:t>
          </a:r>
          <a:r>
            <a:rPr lang="en-ZA" sz="1100" dirty="0" smtClean="0">
              <a:latin typeface="Calibri" panose="020F0502020204030204"/>
              <a:ea typeface="+mn-ea"/>
              <a:cs typeface="+mn-cs"/>
            </a:rPr>
            <a:t>Memorandum of Incorporation provides for a minimum of 8 non </a:t>
          </a:r>
          <a:r>
            <a:rPr lang="en-ZA" sz="1100" dirty="0">
              <a:latin typeface="Calibri" panose="020F0502020204030204"/>
              <a:ea typeface="+mn-ea"/>
              <a:cs typeface="+mn-cs"/>
            </a:rPr>
            <a:t>executive directors and 1 executive director. A balanced mix of gender, race and age, 5 males and 3 females </a:t>
          </a:r>
        </a:p>
      </dgm:t>
    </dgm:pt>
    <dgm:pt modelId="{EE489447-7C18-4673-9AD7-13A96C725A4A}" type="parTrans" cxnId="{5C2DF795-6AF3-44AB-AD05-AAB3E9747491}">
      <dgm:prSet/>
      <dgm:spPr/>
      <dgm:t>
        <a:bodyPr/>
        <a:lstStyle/>
        <a:p>
          <a:endParaRPr lang="en-ZA"/>
        </a:p>
      </dgm:t>
    </dgm:pt>
    <dgm:pt modelId="{40B68D11-1D4F-42D2-969B-560DBB292C7F}" type="sibTrans" cxnId="{5C2DF795-6AF3-44AB-AD05-AAB3E9747491}">
      <dgm:prSet/>
      <dgm:spPr/>
      <dgm:t>
        <a:bodyPr/>
        <a:lstStyle/>
        <a:p>
          <a:endParaRPr lang="en-ZA"/>
        </a:p>
      </dgm:t>
    </dgm:pt>
    <dgm:pt modelId="{2E07A31D-13F3-4505-AA30-4E72C1A9BF9D}">
      <dgm:prSet custT="1"/>
      <dgm:spPr/>
      <dgm:t>
        <a:bodyPr/>
        <a:lstStyle/>
        <a:p>
          <a:pPr>
            <a:buNone/>
          </a:pPr>
          <a:r>
            <a:rPr lang="en-ZA" sz="1100" dirty="0">
              <a:latin typeface="Calibri" panose="020F0502020204030204"/>
              <a:ea typeface="+mn-ea"/>
              <a:cs typeface="+mn-cs"/>
            </a:rPr>
            <a:t>The executive management committee consists of 10 members, 3 females and 7 males </a:t>
          </a:r>
        </a:p>
      </dgm:t>
    </dgm:pt>
    <dgm:pt modelId="{DDDAF6B3-8EF9-488B-9C25-B221C03120CE}" type="parTrans" cxnId="{E7219407-E94C-4AB3-9F47-69D67CAE2FF4}">
      <dgm:prSet/>
      <dgm:spPr/>
      <dgm:t>
        <a:bodyPr/>
        <a:lstStyle/>
        <a:p>
          <a:endParaRPr lang="en-ZA"/>
        </a:p>
      </dgm:t>
    </dgm:pt>
    <dgm:pt modelId="{C4068EF1-EB82-41DE-9A35-A32315F7892A}" type="sibTrans" cxnId="{E7219407-E94C-4AB3-9F47-69D67CAE2FF4}">
      <dgm:prSet/>
      <dgm:spPr/>
      <dgm:t>
        <a:bodyPr/>
        <a:lstStyle/>
        <a:p>
          <a:endParaRPr lang="en-ZA"/>
        </a:p>
      </dgm:t>
    </dgm:pt>
    <dgm:pt modelId="{C90B7CD7-2CAA-4B70-AA95-0D82AC9E437C}">
      <dgm:prSet phldrT="[Text]" custT="1"/>
      <dgm:spPr>
        <a:xfrm>
          <a:off x="0" y="1629787"/>
          <a:ext cx="5819775" cy="931500"/>
        </a:xfrm>
      </dgm:spPr>
      <dgm:t>
        <a:bodyPr/>
        <a:lstStyle/>
        <a:p>
          <a:pPr algn="just">
            <a:buChar char="•"/>
          </a:pPr>
          <a:r>
            <a:rPr lang="en-ZA" sz="1100" dirty="0">
              <a:latin typeface="Calibri" panose="020F0502020204030204"/>
              <a:ea typeface="+mn-ea"/>
              <a:cs typeface="+mn-cs"/>
            </a:rPr>
            <a:t>The company has strong geographical footprint across South Africa and needs to continue to maintain those touch points nationally</a:t>
          </a:r>
        </a:p>
      </dgm:t>
    </dgm:pt>
    <dgm:pt modelId="{45224B05-01E9-4296-ABA9-8343E057B2C8}" type="parTrans" cxnId="{1E3366CB-ED78-43D7-AC40-8157D280F04A}">
      <dgm:prSet/>
      <dgm:spPr/>
      <dgm:t>
        <a:bodyPr/>
        <a:lstStyle/>
        <a:p>
          <a:endParaRPr lang="en-ZA"/>
        </a:p>
      </dgm:t>
    </dgm:pt>
    <dgm:pt modelId="{BE2DDF30-D494-414B-A10C-FB9AD745B923}" type="sibTrans" cxnId="{1E3366CB-ED78-43D7-AC40-8157D280F04A}">
      <dgm:prSet/>
      <dgm:spPr/>
      <dgm:t>
        <a:bodyPr/>
        <a:lstStyle/>
        <a:p>
          <a:endParaRPr lang="en-ZA"/>
        </a:p>
      </dgm:t>
    </dgm:pt>
    <dgm:pt modelId="{AB5A18AF-8FE0-4683-B80E-8F8E6A2D43D3}">
      <dgm:prSet phldrT="[Text]" custT="1"/>
      <dgm:spPr>
        <a:xfrm>
          <a:off x="0" y="1629787"/>
          <a:ext cx="5819775" cy="931500"/>
        </a:xfrm>
      </dgm:spPr>
      <dgm:t>
        <a:bodyPr/>
        <a:lstStyle/>
        <a:p>
          <a:pPr algn="l">
            <a:buChar char="•"/>
          </a:pPr>
          <a:r>
            <a:rPr lang="en-GB" sz="1100" dirty="0">
              <a:latin typeface="Calibri" panose="020F0502020204030204"/>
              <a:ea typeface="+mn-ea"/>
              <a:cs typeface="+mn-cs"/>
            </a:rPr>
            <a:t>Strategic</a:t>
          </a:r>
          <a:r>
            <a:rPr lang="en-ZA" sz="1100" dirty="0">
              <a:latin typeface="Calibri" panose="020F0502020204030204"/>
              <a:ea typeface="+mn-ea"/>
              <a:cs typeface="+mn-cs"/>
            </a:rPr>
            <a:t> partnerships are imperative to the success and sustainability of the company and the NHFC aims to achieve developmental impact through targeted strategic partnerships</a:t>
          </a:r>
        </a:p>
      </dgm:t>
    </dgm:pt>
    <dgm:pt modelId="{175F3832-0A83-476B-90B0-A89C0E549763}" type="parTrans" cxnId="{81EDBFA4-6D46-495E-95A2-C5F7865EC648}">
      <dgm:prSet/>
      <dgm:spPr/>
      <dgm:t>
        <a:bodyPr/>
        <a:lstStyle/>
        <a:p>
          <a:endParaRPr lang="en-ZA"/>
        </a:p>
      </dgm:t>
    </dgm:pt>
    <dgm:pt modelId="{FF2ABD46-14AE-44EA-8728-52FDF8B02382}" type="sibTrans" cxnId="{81EDBFA4-6D46-495E-95A2-C5F7865EC648}">
      <dgm:prSet/>
      <dgm:spPr/>
      <dgm:t>
        <a:bodyPr/>
        <a:lstStyle/>
        <a:p>
          <a:endParaRPr lang="en-ZA"/>
        </a:p>
      </dgm:t>
    </dgm:pt>
    <dgm:pt modelId="{856B02CE-2F9A-4D56-8646-0BB3F06472F9}">
      <dgm:prSet phldrT="[Text]" custT="1"/>
      <dgm:spPr>
        <a:xfrm>
          <a:off x="0" y="1629787"/>
          <a:ext cx="5819775" cy="931500"/>
        </a:xfrm>
      </dgm:spPr>
      <dgm:t>
        <a:bodyPr/>
        <a:lstStyle/>
        <a:p>
          <a:pPr algn="just">
            <a:buChar char="•"/>
          </a:pPr>
          <a:r>
            <a:rPr lang="en-ZA" sz="1100" dirty="0">
              <a:latin typeface="Calibri" panose="020F0502020204030204"/>
              <a:ea typeface="+mn-ea"/>
              <a:cs typeface="+mn-cs"/>
            </a:rPr>
            <a:t>Partnership Strategy would further enhance their ability to achieve their objectives</a:t>
          </a:r>
        </a:p>
      </dgm:t>
    </dgm:pt>
    <dgm:pt modelId="{E8A370FF-276A-4355-B646-E869428E7F6D}" type="parTrans" cxnId="{DE94439D-C426-47CA-AA63-3898CF752B6C}">
      <dgm:prSet/>
      <dgm:spPr/>
      <dgm:t>
        <a:bodyPr/>
        <a:lstStyle/>
        <a:p>
          <a:endParaRPr lang="en-ZA"/>
        </a:p>
      </dgm:t>
    </dgm:pt>
    <dgm:pt modelId="{B9C57F0F-B1CF-4525-8C61-E0365E9AAD90}" type="sibTrans" cxnId="{DE94439D-C426-47CA-AA63-3898CF752B6C}">
      <dgm:prSet/>
      <dgm:spPr/>
      <dgm:t>
        <a:bodyPr/>
        <a:lstStyle/>
        <a:p>
          <a:endParaRPr lang="en-ZA"/>
        </a:p>
      </dgm:t>
    </dgm:pt>
    <dgm:pt modelId="{9F55DA71-7D49-4573-8F54-6F0646BEB61B}">
      <dgm:prSet phldrT="[Text]" custT="1"/>
      <dgm:spPr>
        <a:xfrm>
          <a:off x="0" y="4336537"/>
          <a:ext cx="5819775" cy="1397250"/>
        </a:xfrm>
      </dgm:spPr>
      <dgm:t>
        <a:bodyPr/>
        <a:lstStyle/>
        <a:p>
          <a:pPr>
            <a:buFont typeface="Arial" panose="020B0604020202020204" pitchFamily="34" charset="0"/>
            <a:buChar char="•"/>
          </a:pPr>
          <a:endParaRPr lang="en-ZA" sz="1100" dirty="0">
            <a:latin typeface="Calibri" panose="020F0502020204030204"/>
            <a:ea typeface="+mn-ea"/>
            <a:cs typeface="+mn-cs"/>
          </a:endParaRPr>
        </a:p>
      </dgm:t>
    </dgm:pt>
    <dgm:pt modelId="{63E3A611-C3E1-40F5-9E4F-91E0DC264E51}" type="parTrans" cxnId="{C1AD1D33-80FD-43D4-AB9E-61080DF9BBAE}">
      <dgm:prSet/>
      <dgm:spPr/>
      <dgm:t>
        <a:bodyPr/>
        <a:lstStyle/>
        <a:p>
          <a:endParaRPr lang="en-ZA"/>
        </a:p>
      </dgm:t>
    </dgm:pt>
    <dgm:pt modelId="{8E03A8DF-2B1C-4D99-9131-ED73FFC10B96}" type="sibTrans" cxnId="{C1AD1D33-80FD-43D4-AB9E-61080DF9BBAE}">
      <dgm:prSet/>
      <dgm:spPr/>
      <dgm:t>
        <a:bodyPr/>
        <a:lstStyle/>
        <a:p>
          <a:endParaRPr lang="en-ZA"/>
        </a:p>
      </dgm:t>
    </dgm:pt>
    <dgm:pt modelId="{68B0B55B-7421-4AB2-9762-C10F6EDC2309}">
      <dgm:prSet custT="1"/>
      <dgm:spPr/>
      <dgm:t>
        <a:bodyPr/>
        <a:lstStyle/>
        <a:p>
          <a:pPr>
            <a:buNone/>
          </a:pPr>
          <a:r>
            <a:rPr lang="en-US" sz="1100" b="0" dirty="0">
              <a:latin typeface="Calibri" panose="020F0502020204030204"/>
              <a:ea typeface="+mn-ea"/>
              <a:cs typeface="+mn-cs"/>
            </a:rPr>
            <a:t>NHFC has knowledge and existing partnerships and stakeholder relationships which will stand it in good stead to achieve its objectives and maximize development impact</a:t>
          </a:r>
          <a:endParaRPr lang="en-ZA" sz="1100" b="0" dirty="0">
            <a:latin typeface="Calibri" panose="020F0502020204030204"/>
            <a:ea typeface="+mn-ea"/>
            <a:cs typeface="+mn-cs"/>
          </a:endParaRPr>
        </a:p>
      </dgm:t>
    </dgm:pt>
    <dgm:pt modelId="{AC5E0779-EC5D-44C7-B8AD-7785E928EE91}" type="parTrans" cxnId="{1A96BE14-CDDE-4353-9CA1-359F7507FAB5}">
      <dgm:prSet/>
      <dgm:spPr/>
      <dgm:t>
        <a:bodyPr/>
        <a:lstStyle/>
        <a:p>
          <a:endParaRPr lang="en-ZA"/>
        </a:p>
      </dgm:t>
    </dgm:pt>
    <dgm:pt modelId="{98F0B19B-38C7-4C01-B6D4-5D9FC999BB19}" type="sibTrans" cxnId="{1A96BE14-CDDE-4353-9CA1-359F7507FAB5}">
      <dgm:prSet/>
      <dgm:spPr/>
      <dgm:t>
        <a:bodyPr/>
        <a:lstStyle/>
        <a:p>
          <a:endParaRPr lang="en-ZA"/>
        </a:p>
      </dgm:t>
    </dgm:pt>
    <dgm:pt modelId="{BEEF050F-46EA-4817-A1EA-83EC702CA4EA}">
      <dgm:prSet custT="1"/>
      <dgm:spPr/>
      <dgm:t>
        <a:bodyPr/>
        <a:lstStyle/>
        <a:p>
          <a:pPr>
            <a:buNone/>
          </a:pPr>
          <a:r>
            <a:rPr lang="en-US" sz="1100" b="0" dirty="0">
              <a:latin typeface="Calibri" panose="020F0502020204030204"/>
              <a:ea typeface="+mn-ea"/>
              <a:cs typeface="+mn-cs"/>
            </a:rPr>
            <a:t>However, there are numerous weaknesses in terms of its processes and operations which have been highly manual and are in the process of being automated in order to achieve sustainability and continuity </a:t>
          </a:r>
        </a:p>
      </dgm:t>
    </dgm:pt>
    <dgm:pt modelId="{20B4DB73-1A2A-40FC-B7B6-EACB78AD3BBC}" type="parTrans" cxnId="{1FB7D8D6-3F14-454B-B751-CD9D831EF2BF}">
      <dgm:prSet/>
      <dgm:spPr/>
      <dgm:t>
        <a:bodyPr/>
        <a:lstStyle/>
        <a:p>
          <a:endParaRPr lang="en-ZA"/>
        </a:p>
      </dgm:t>
    </dgm:pt>
    <dgm:pt modelId="{57A477BF-C608-467A-9F20-875ADB356A97}" type="sibTrans" cxnId="{1FB7D8D6-3F14-454B-B751-CD9D831EF2BF}">
      <dgm:prSet/>
      <dgm:spPr/>
      <dgm:t>
        <a:bodyPr/>
        <a:lstStyle/>
        <a:p>
          <a:endParaRPr lang="en-ZA"/>
        </a:p>
      </dgm:t>
    </dgm:pt>
    <dgm:pt modelId="{3815403E-7A0D-4F1A-BD15-4084312741F3}">
      <dgm:prSet custT="1"/>
      <dgm:spPr/>
      <dgm:t>
        <a:bodyPr/>
        <a:lstStyle/>
        <a:p>
          <a:pPr>
            <a:buNone/>
          </a:pPr>
          <a:r>
            <a:rPr lang="en-US" sz="1100" b="0" dirty="0">
              <a:latin typeface="Calibri" panose="020F0502020204030204"/>
              <a:ea typeface="+mn-ea"/>
              <a:cs typeface="+mn-cs"/>
            </a:rPr>
            <a:t>Change management is still critical as the entity is in its infancy post consolidation. Procedures for change management are being reviewed to ensure a cohesive entity</a:t>
          </a:r>
        </a:p>
      </dgm:t>
    </dgm:pt>
    <dgm:pt modelId="{762C3593-E087-4123-A5F9-A4C23AB7350D}" type="parTrans" cxnId="{2F1054BE-4928-4E2B-8BC5-DF06C49F2BCF}">
      <dgm:prSet/>
      <dgm:spPr/>
      <dgm:t>
        <a:bodyPr/>
        <a:lstStyle/>
        <a:p>
          <a:endParaRPr lang="en-ZA"/>
        </a:p>
      </dgm:t>
    </dgm:pt>
    <dgm:pt modelId="{C3843B3F-438F-4F0A-ACE5-DBD43C1C8D42}" type="sibTrans" cxnId="{2F1054BE-4928-4E2B-8BC5-DF06C49F2BCF}">
      <dgm:prSet/>
      <dgm:spPr/>
      <dgm:t>
        <a:bodyPr/>
        <a:lstStyle/>
        <a:p>
          <a:endParaRPr lang="en-ZA"/>
        </a:p>
      </dgm:t>
    </dgm:pt>
    <dgm:pt modelId="{AF2490E8-E681-4B20-846F-51E03B8B6919}">
      <dgm:prSet custT="1"/>
      <dgm:spPr/>
      <dgm:t>
        <a:bodyPr/>
        <a:lstStyle/>
        <a:p>
          <a:pPr>
            <a:buNone/>
          </a:pPr>
          <a:r>
            <a:rPr lang="en-US" sz="1100" b="0" dirty="0">
              <a:latin typeface="Calibri" panose="020F0502020204030204"/>
              <a:ea typeface="+mn-ea"/>
              <a:cs typeface="+mn-cs"/>
            </a:rPr>
            <a:t>The weaknesses and the economic situation present many opportunities for NHFC to play a pivotal role in the human settlements value chain and maximize its development impact whilst remaining sustainable, if addressed and target appropriately</a:t>
          </a:r>
          <a:endParaRPr lang="en-ZA" sz="1100" b="0" dirty="0">
            <a:latin typeface="Calibri" panose="020F0502020204030204"/>
            <a:ea typeface="+mn-ea"/>
            <a:cs typeface="+mn-cs"/>
          </a:endParaRPr>
        </a:p>
      </dgm:t>
    </dgm:pt>
    <dgm:pt modelId="{9395BD99-6932-4197-8EF1-4D8E343012BF}" type="parTrans" cxnId="{A94F8360-B861-466E-B1B1-8B98DF5B69B1}">
      <dgm:prSet/>
      <dgm:spPr/>
      <dgm:t>
        <a:bodyPr/>
        <a:lstStyle/>
        <a:p>
          <a:endParaRPr lang="en-ZA"/>
        </a:p>
      </dgm:t>
    </dgm:pt>
    <dgm:pt modelId="{A81D0AC9-709E-43AF-8440-C5A9B5F0DE45}" type="sibTrans" cxnId="{A94F8360-B861-466E-B1B1-8B98DF5B69B1}">
      <dgm:prSet/>
      <dgm:spPr/>
      <dgm:t>
        <a:bodyPr/>
        <a:lstStyle/>
        <a:p>
          <a:endParaRPr lang="en-ZA"/>
        </a:p>
      </dgm:t>
    </dgm:pt>
    <dgm:pt modelId="{305C1813-32F7-42F5-82FD-7DF2C21B8344}">
      <dgm:prSet phldrT="[Text]" custT="1"/>
      <dgm:spPr>
        <a:xfrm>
          <a:off x="0" y="3122887"/>
          <a:ext cx="5819775" cy="652050"/>
        </a:xfrm>
      </dgm:spPr>
      <dgm:t>
        <a:bodyPr/>
        <a:lstStyle/>
        <a:p>
          <a:pPr>
            <a:buChar char="•"/>
          </a:pPr>
          <a:r>
            <a:rPr lang="en-ZA" sz="1100" b="0" dirty="0">
              <a:latin typeface="Calibri" panose="020F0502020204030204"/>
              <a:ea typeface="+mn-ea"/>
              <a:cs typeface="+mn-cs"/>
            </a:rPr>
            <a:t>The Group's balance sheet shows capacity to leverage with a low debt to equity ratio. </a:t>
          </a:r>
          <a:endParaRPr lang="en-ZA" sz="1100" dirty="0">
            <a:latin typeface="Calibri" panose="020F0502020204030204"/>
            <a:ea typeface="+mn-ea"/>
            <a:cs typeface="+mn-cs"/>
          </a:endParaRPr>
        </a:p>
      </dgm:t>
    </dgm:pt>
    <dgm:pt modelId="{FECABF99-1046-4C77-9F32-5C2CA461ACA5}" type="parTrans" cxnId="{E963C5BC-EF7E-4815-9914-3848B2BFB816}">
      <dgm:prSet/>
      <dgm:spPr/>
      <dgm:t>
        <a:bodyPr/>
        <a:lstStyle/>
        <a:p>
          <a:endParaRPr lang="en-ZA"/>
        </a:p>
      </dgm:t>
    </dgm:pt>
    <dgm:pt modelId="{794125BC-E318-4897-A02A-8A8C560BE3C1}" type="sibTrans" cxnId="{E963C5BC-EF7E-4815-9914-3848B2BFB816}">
      <dgm:prSet/>
      <dgm:spPr/>
      <dgm:t>
        <a:bodyPr/>
        <a:lstStyle/>
        <a:p>
          <a:endParaRPr lang="en-ZA"/>
        </a:p>
      </dgm:t>
    </dgm:pt>
    <dgm:pt modelId="{553A63C7-6629-48D3-89B2-6B284AE698E3}">
      <dgm:prSet custT="1"/>
      <dgm:spPr/>
      <dgm:t>
        <a:bodyPr/>
        <a:lstStyle/>
        <a:p>
          <a:pPr>
            <a:buNone/>
          </a:pPr>
          <a:r>
            <a:rPr lang="en-ZA" sz="1100" b="0" dirty="0">
              <a:latin typeface="Calibri" panose="020F0502020204030204"/>
              <a:ea typeface="+mn-ea"/>
              <a:cs typeface="+mn-cs"/>
            </a:rPr>
            <a:t>There is clearly demand for the product offerings as the loans and advances balances continue increasing</a:t>
          </a:r>
        </a:p>
      </dgm:t>
    </dgm:pt>
    <dgm:pt modelId="{04569150-751A-4A2D-887B-136D8718AF44}" type="parTrans" cxnId="{976B48FB-2F76-4FC0-BB38-626BE3D8D8EF}">
      <dgm:prSet/>
      <dgm:spPr/>
      <dgm:t>
        <a:bodyPr/>
        <a:lstStyle/>
        <a:p>
          <a:endParaRPr lang="en-ZA"/>
        </a:p>
      </dgm:t>
    </dgm:pt>
    <dgm:pt modelId="{621B7E55-0366-4679-914F-E29FE3569AE5}" type="sibTrans" cxnId="{976B48FB-2F76-4FC0-BB38-626BE3D8D8EF}">
      <dgm:prSet/>
      <dgm:spPr/>
      <dgm:t>
        <a:bodyPr/>
        <a:lstStyle/>
        <a:p>
          <a:endParaRPr lang="en-ZA"/>
        </a:p>
      </dgm:t>
    </dgm:pt>
    <dgm:pt modelId="{2F412FDF-6C90-4B8C-B4EB-0D22096D767D}">
      <dgm:prSet custT="1"/>
      <dgm:spPr/>
      <dgm:t>
        <a:bodyPr/>
        <a:lstStyle/>
        <a:p>
          <a:pPr>
            <a:buNone/>
          </a:pPr>
          <a:r>
            <a:rPr lang="en-US" sz="1100" b="0" dirty="0">
              <a:latin typeface="Calibri" panose="020F0502020204030204"/>
              <a:ea typeface="+mn-ea"/>
              <a:cs typeface="+mn-cs"/>
            </a:rPr>
            <a:t>The entity continues to monitor its cost to income ratio which needs to be addressed to ensure financial sustainability</a:t>
          </a:r>
          <a:endParaRPr lang="en-ZA" sz="1100" b="0" dirty="0">
            <a:latin typeface="Calibri" panose="020F0502020204030204"/>
            <a:ea typeface="+mn-ea"/>
            <a:cs typeface="+mn-cs"/>
          </a:endParaRPr>
        </a:p>
      </dgm:t>
    </dgm:pt>
    <dgm:pt modelId="{36935E95-EB57-43C5-8334-F43824182A43}" type="parTrans" cxnId="{DF5EF9D1-D5AE-47AA-BC5B-A36BB32CBB7C}">
      <dgm:prSet/>
      <dgm:spPr/>
      <dgm:t>
        <a:bodyPr/>
        <a:lstStyle/>
        <a:p>
          <a:endParaRPr lang="en-ZA"/>
        </a:p>
      </dgm:t>
    </dgm:pt>
    <dgm:pt modelId="{CAB64539-2598-436F-9CAA-4AB0DC20BD42}" type="sibTrans" cxnId="{DF5EF9D1-D5AE-47AA-BC5B-A36BB32CBB7C}">
      <dgm:prSet/>
      <dgm:spPr/>
      <dgm:t>
        <a:bodyPr/>
        <a:lstStyle/>
        <a:p>
          <a:endParaRPr lang="en-ZA"/>
        </a:p>
      </dgm:t>
    </dgm:pt>
    <dgm:pt modelId="{8545D631-FD34-4706-A36C-84E61D7A6299}" type="pres">
      <dgm:prSet presAssocID="{2E019380-ADC8-49ED-8ED3-AE5C1C0042E8}" presName="linear" presStyleCnt="0">
        <dgm:presLayoutVars>
          <dgm:dir/>
          <dgm:animLvl val="lvl"/>
          <dgm:resizeHandles val="exact"/>
        </dgm:presLayoutVars>
      </dgm:prSet>
      <dgm:spPr/>
      <dgm:t>
        <a:bodyPr/>
        <a:lstStyle/>
        <a:p>
          <a:endParaRPr lang="en-US"/>
        </a:p>
      </dgm:t>
    </dgm:pt>
    <dgm:pt modelId="{810A72E8-8905-4611-93F5-E297A8BA6C86}" type="pres">
      <dgm:prSet presAssocID="{0BD63882-4B0F-473C-A87F-F232DEF67342}" presName="parentLin" presStyleCnt="0"/>
      <dgm:spPr/>
    </dgm:pt>
    <dgm:pt modelId="{4904707A-5517-4C40-880F-6C8772A3A28B}" type="pres">
      <dgm:prSet presAssocID="{0BD63882-4B0F-473C-A87F-F232DEF67342}" presName="parentLeftMargin" presStyleLbl="node1" presStyleIdx="0" presStyleCnt="4"/>
      <dgm:spPr/>
      <dgm:t>
        <a:bodyPr/>
        <a:lstStyle/>
        <a:p>
          <a:endParaRPr lang="en-US"/>
        </a:p>
      </dgm:t>
    </dgm:pt>
    <dgm:pt modelId="{F598F2CE-8F62-4454-AF99-D34BC3D743A0}" type="pres">
      <dgm:prSet presAssocID="{0BD63882-4B0F-473C-A87F-F232DEF67342}" presName="parentText" presStyleLbl="node1" presStyleIdx="0" presStyleCnt="4" custScaleX="107658">
        <dgm:presLayoutVars>
          <dgm:chMax val="0"/>
          <dgm:bulletEnabled val="1"/>
        </dgm:presLayoutVars>
      </dgm:prSet>
      <dgm:spPr/>
      <dgm:t>
        <a:bodyPr/>
        <a:lstStyle/>
        <a:p>
          <a:endParaRPr lang="en-US"/>
        </a:p>
      </dgm:t>
    </dgm:pt>
    <dgm:pt modelId="{66222656-B340-494A-9BDA-AB0C54CE0C60}" type="pres">
      <dgm:prSet presAssocID="{0BD63882-4B0F-473C-A87F-F232DEF67342}" presName="negativeSpace" presStyleCnt="0"/>
      <dgm:spPr/>
    </dgm:pt>
    <dgm:pt modelId="{74E4CB29-C9B9-4CC3-B6A4-4643094873FA}" type="pres">
      <dgm:prSet presAssocID="{0BD63882-4B0F-473C-A87F-F232DEF67342}" presName="childText" presStyleLbl="conFgAcc1" presStyleIdx="0" presStyleCnt="4">
        <dgm:presLayoutVars>
          <dgm:bulletEnabled val="1"/>
        </dgm:presLayoutVars>
      </dgm:prSet>
      <dgm:spPr/>
      <dgm:t>
        <a:bodyPr/>
        <a:lstStyle/>
        <a:p>
          <a:endParaRPr lang="en-US"/>
        </a:p>
      </dgm:t>
    </dgm:pt>
    <dgm:pt modelId="{9AC2C970-C00E-4681-B90D-08F2DF322C6F}" type="pres">
      <dgm:prSet presAssocID="{0600BC89-6E60-46E5-B367-DB7B3927A72F}" presName="spaceBetweenRectangles" presStyleCnt="0"/>
      <dgm:spPr/>
    </dgm:pt>
    <dgm:pt modelId="{1661098F-59BD-4472-A7D3-70B013F78204}" type="pres">
      <dgm:prSet presAssocID="{AF28F056-1634-451B-AD26-F465F2A4756D}" presName="parentLin" presStyleCnt="0"/>
      <dgm:spPr/>
    </dgm:pt>
    <dgm:pt modelId="{175DC224-FC2F-4A51-889F-D3C4A28CF656}" type="pres">
      <dgm:prSet presAssocID="{AF28F056-1634-451B-AD26-F465F2A4756D}" presName="parentLeftMargin" presStyleLbl="node1" presStyleIdx="0" presStyleCnt="4"/>
      <dgm:spPr/>
      <dgm:t>
        <a:bodyPr/>
        <a:lstStyle/>
        <a:p>
          <a:endParaRPr lang="en-US"/>
        </a:p>
      </dgm:t>
    </dgm:pt>
    <dgm:pt modelId="{4ED081EB-FA82-451F-856F-26E0C9872F3C}" type="pres">
      <dgm:prSet presAssocID="{AF28F056-1634-451B-AD26-F465F2A4756D}" presName="parentText" presStyleLbl="node1" presStyleIdx="1" presStyleCnt="4" custScaleX="107658">
        <dgm:presLayoutVars>
          <dgm:chMax val="0"/>
          <dgm:bulletEnabled val="1"/>
        </dgm:presLayoutVars>
      </dgm:prSet>
      <dgm:spPr/>
      <dgm:t>
        <a:bodyPr/>
        <a:lstStyle/>
        <a:p>
          <a:endParaRPr lang="en-US"/>
        </a:p>
      </dgm:t>
    </dgm:pt>
    <dgm:pt modelId="{328AAE20-3A41-402D-A397-3DD7672B1FB4}" type="pres">
      <dgm:prSet presAssocID="{AF28F056-1634-451B-AD26-F465F2A4756D}" presName="negativeSpace" presStyleCnt="0"/>
      <dgm:spPr/>
    </dgm:pt>
    <dgm:pt modelId="{A2FC661B-5B6F-4AC4-9E21-1F6B642B7A15}" type="pres">
      <dgm:prSet presAssocID="{AF28F056-1634-451B-AD26-F465F2A4756D}" presName="childText" presStyleLbl="conFgAcc1" presStyleIdx="1" presStyleCnt="4">
        <dgm:presLayoutVars>
          <dgm:bulletEnabled val="1"/>
        </dgm:presLayoutVars>
      </dgm:prSet>
      <dgm:spPr/>
      <dgm:t>
        <a:bodyPr/>
        <a:lstStyle/>
        <a:p>
          <a:endParaRPr lang="en-US"/>
        </a:p>
      </dgm:t>
    </dgm:pt>
    <dgm:pt modelId="{7229CC29-69A9-42EF-8D90-1114EBDC55C1}" type="pres">
      <dgm:prSet presAssocID="{743B4BB0-EE8D-49D6-A9C9-64CD7D92A680}" presName="spaceBetweenRectangles" presStyleCnt="0"/>
      <dgm:spPr/>
    </dgm:pt>
    <dgm:pt modelId="{6080D933-B612-496B-BAC6-38EC226CCA15}" type="pres">
      <dgm:prSet presAssocID="{F7BEA67D-FE33-4714-A8DD-70C6856D5108}" presName="parentLin" presStyleCnt="0"/>
      <dgm:spPr/>
    </dgm:pt>
    <dgm:pt modelId="{B98FF902-BDDD-4175-889E-27453E822B9C}" type="pres">
      <dgm:prSet presAssocID="{F7BEA67D-FE33-4714-A8DD-70C6856D5108}" presName="parentLeftMargin" presStyleLbl="node1" presStyleIdx="1" presStyleCnt="4"/>
      <dgm:spPr/>
      <dgm:t>
        <a:bodyPr/>
        <a:lstStyle/>
        <a:p>
          <a:endParaRPr lang="en-US"/>
        </a:p>
      </dgm:t>
    </dgm:pt>
    <dgm:pt modelId="{252F28AA-155B-47D5-80D6-8E1603562039}" type="pres">
      <dgm:prSet presAssocID="{F7BEA67D-FE33-4714-A8DD-70C6856D5108}" presName="parentText" presStyleLbl="node1" presStyleIdx="2" presStyleCnt="4" custScaleX="107658">
        <dgm:presLayoutVars>
          <dgm:chMax val="0"/>
          <dgm:bulletEnabled val="1"/>
        </dgm:presLayoutVars>
      </dgm:prSet>
      <dgm:spPr/>
      <dgm:t>
        <a:bodyPr/>
        <a:lstStyle/>
        <a:p>
          <a:endParaRPr lang="en-US"/>
        </a:p>
      </dgm:t>
    </dgm:pt>
    <dgm:pt modelId="{AEFC013D-E13B-4572-A2B7-6BC162A1F9AD}" type="pres">
      <dgm:prSet presAssocID="{F7BEA67D-FE33-4714-A8DD-70C6856D5108}" presName="negativeSpace" presStyleCnt="0"/>
      <dgm:spPr/>
    </dgm:pt>
    <dgm:pt modelId="{0FB8D866-3843-4585-85C9-6AC582F2B428}" type="pres">
      <dgm:prSet presAssocID="{F7BEA67D-FE33-4714-A8DD-70C6856D5108}" presName="childText" presStyleLbl="conFgAcc1" presStyleIdx="2" presStyleCnt="4">
        <dgm:presLayoutVars>
          <dgm:bulletEnabled val="1"/>
        </dgm:presLayoutVars>
      </dgm:prSet>
      <dgm:spPr/>
      <dgm:t>
        <a:bodyPr/>
        <a:lstStyle/>
        <a:p>
          <a:endParaRPr lang="en-US"/>
        </a:p>
      </dgm:t>
    </dgm:pt>
    <dgm:pt modelId="{861E3F50-C465-4B86-B6A1-02DFB692C072}" type="pres">
      <dgm:prSet presAssocID="{9F9E6E27-1377-4E9F-90BF-B61F4D047F1C}" presName="spaceBetweenRectangles" presStyleCnt="0"/>
      <dgm:spPr/>
    </dgm:pt>
    <dgm:pt modelId="{1C36E568-7D97-42DD-81A2-BD10A0DC9BB3}" type="pres">
      <dgm:prSet presAssocID="{64B6B41F-EB62-4A0F-B912-DFD28E644BE6}" presName="parentLin" presStyleCnt="0"/>
      <dgm:spPr/>
    </dgm:pt>
    <dgm:pt modelId="{5F82A31C-89B9-4BE5-9CBE-95C4F2B75C89}" type="pres">
      <dgm:prSet presAssocID="{64B6B41F-EB62-4A0F-B912-DFD28E644BE6}" presName="parentLeftMargin" presStyleLbl="node1" presStyleIdx="2" presStyleCnt="4"/>
      <dgm:spPr/>
      <dgm:t>
        <a:bodyPr/>
        <a:lstStyle/>
        <a:p>
          <a:endParaRPr lang="en-US"/>
        </a:p>
      </dgm:t>
    </dgm:pt>
    <dgm:pt modelId="{968AA161-D88A-4017-8C98-29D21EAB6AB6}" type="pres">
      <dgm:prSet presAssocID="{64B6B41F-EB62-4A0F-B912-DFD28E644BE6}" presName="parentText" presStyleLbl="node1" presStyleIdx="3" presStyleCnt="4" custScaleX="107658">
        <dgm:presLayoutVars>
          <dgm:chMax val="0"/>
          <dgm:bulletEnabled val="1"/>
        </dgm:presLayoutVars>
      </dgm:prSet>
      <dgm:spPr/>
      <dgm:t>
        <a:bodyPr/>
        <a:lstStyle/>
        <a:p>
          <a:endParaRPr lang="en-US"/>
        </a:p>
      </dgm:t>
    </dgm:pt>
    <dgm:pt modelId="{83741271-E0F9-4611-9BDA-E0798212CB61}" type="pres">
      <dgm:prSet presAssocID="{64B6B41F-EB62-4A0F-B912-DFD28E644BE6}" presName="negativeSpace" presStyleCnt="0"/>
      <dgm:spPr/>
    </dgm:pt>
    <dgm:pt modelId="{76274C5A-1554-4016-B3F5-16BE0198B102}" type="pres">
      <dgm:prSet presAssocID="{64B6B41F-EB62-4A0F-B912-DFD28E644BE6}" presName="childText" presStyleLbl="conFgAcc1" presStyleIdx="3" presStyleCnt="4">
        <dgm:presLayoutVars>
          <dgm:bulletEnabled val="1"/>
        </dgm:presLayoutVars>
      </dgm:prSet>
      <dgm:spPr/>
      <dgm:t>
        <a:bodyPr/>
        <a:lstStyle/>
        <a:p>
          <a:endParaRPr lang="en-US"/>
        </a:p>
      </dgm:t>
    </dgm:pt>
  </dgm:ptLst>
  <dgm:cxnLst>
    <dgm:cxn modelId="{EBF9D18D-7F88-4174-8564-E8686B536123}" type="presOf" srcId="{AF28F056-1634-451B-AD26-F465F2A4756D}" destId="{175DC224-FC2F-4A51-889F-D3C4A28CF656}" srcOrd="0" destOrd="0" presId="urn:microsoft.com/office/officeart/2005/8/layout/list1"/>
    <dgm:cxn modelId="{E963C5BC-EF7E-4815-9914-3848B2BFB816}" srcId="{F7BEA67D-FE33-4714-A8DD-70C6856D5108}" destId="{305C1813-32F7-42F5-82FD-7DF2C21B8344}" srcOrd="1" destOrd="0" parTransId="{FECABF99-1046-4C77-9F32-5C2CA461ACA5}" sibTransId="{794125BC-E318-4897-A02A-8A8C560BE3C1}"/>
    <dgm:cxn modelId="{1E591803-6D5A-4987-827C-4D5D80447F2F}" type="presOf" srcId="{AF2490E8-E681-4B20-846F-51E03B8B6919}" destId="{76274C5A-1554-4016-B3F5-16BE0198B102}" srcOrd="0" destOrd="4" presId="urn:microsoft.com/office/officeart/2005/8/layout/list1"/>
    <dgm:cxn modelId="{B85CAFD4-4DFC-4BEB-8100-60BBD694914F}" type="presOf" srcId="{F7BEA67D-FE33-4714-A8DD-70C6856D5108}" destId="{252F28AA-155B-47D5-80D6-8E1603562039}" srcOrd="1" destOrd="0" presId="urn:microsoft.com/office/officeart/2005/8/layout/list1"/>
    <dgm:cxn modelId="{5C2DF795-6AF3-44AB-AD05-AAB3E9747491}" srcId="{0BD63882-4B0F-473C-A87F-F232DEF67342}" destId="{7C9B4A8D-577C-4779-91A5-3E41EC78D04D}" srcOrd="2" destOrd="0" parTransId="{EE489447-7C18-4673-9AD7-13A96C725A4A}" sibTransId="{40B68D11-1D4F-42D2-969B-560DBB292C7F}"/>
    <dgm:cxn modelId="{6425E143-D743-4531-B292-BB836D675C21}" type="presOf" srcId="{AF28F056-1634-451B-AD26-F465F2A4756D}" destId="{4ED081EB-FA82-451F-856F-26E0C9872F3C}" srcOrd="1" destOrd="0" presId="urn:microsoft.com/office/officeart/2005/8/layout/list1"/>
    <dgm:cxn modelId="{1E3366CB-ED78-43D7-AC40-8157D280F04A}" srcId="{AF28F056-1634-451B-AD26-F465F2A4756D}" destId="{C90B7CD7-2CAA-4B70-AA95-0D82AC9E437C}" srcOrd="1" destOrd="0" parTransId="{45224B05-01E9-4296-ABA9-8343E057B2C8}" sibTransId="{BE2DDF30-D494-414B-A10C-FB9AD745B923}"/>
    <dgm:cxn modelId="{F4EA36C1-54AC-48D1-9EC7-9264BE551DCD}" type="presOf" srcId="{5F938721-F338-4A04-A9ED-C50D15000CAC}" destId="{76274C5A-1554-4016-B3F5-16BE0198B102}" srcOrd="0" destOrd="0" presId="urn:microsoft.com/office/officeart/2005/8/layout/list1"/>
    <dgm:cxn modelId="{DF5EF9D1-D5AE-47AA-BC5B-A36BB32CBB7C}" srcId="{F7BEA67D-FE33-4714-A8DD-70C6856D5108}" destId="{2F412FDF-6C90-4B8C-B4EB-0D22096D767D}" srcOrd="3" destOrd="0" parTransId="{36935E95-EB57-43C5-8334-F43824182A43}" sibTransId="{CAB64539-2598-436F-9CAA-4AB0DC20BD42}"/>
    <dgm:cxn modelId="{4B426969-923B-45BC-99D2-9AC2ACEB2FD7}" type="presOf" srcId="{BF398E30-C126-4458-A733-39A5BD05D1D7}" destId="{A2FC661B-5B6F-4AC4-9E21-1F6B642B7A15}" srcOrd="0" destOrd="0" presId="urn:microsoft.com/office/officeart/2005/8/layout/list1"/>
    <dgm:cxn modelId="{7E86FF09-4ACA-442E-B9ED-14AD9CA9EB52}" type="presOf" srcId="{553A63C7-6629-48D3-89B2-6B284AE698E3}" destId="{0FB8D866-3843-4585-85C9-6AC582F2B428}" srcOrd="0" destOrd="2" presId="urn:microsoft.com/office/officeart/2005/8/layout/list1"/>
    <dgm:cxn modelId="{5C96B3E7-5003-48E9-A265-E421AB8443D4}" srcId="{0BD63882-4B0F-473C-A87F-F232DEF67342}" destId="{52F28F30-D639-46D0-8FAC-A4472D9CA4F5}" srcOrd="1" destOrd="0" parTransId="{A43C1790-6F58-487C-97A5-A9A894128DE4}" sibTransId="{D1360DAD-1A5E-4D20-852D-7265B55F1031}"/>
    <dgm:cxn modelId="{E7219407-E94C-4AB3-9F47-69D67CAE2FF4}" srcId="{0BD63882-4B0F-473C-A87F-F232DEF67342}" destId="{2E07A31D-13F3-4505-AA30-4E72C1A9BF9D}" srcOrd="3" destOrd="0" parTransId="{DDDAF6B3-8EF9-488B-9C25-B221C03120CE}" sibTransId="{C4068EF1-EB82-41DE-9A35-A32315F7892A}"/>
    <dgm:cxn modelId="{A94F8360-B861-466E-B1B1-8B98DF5B69B1}" srcId="{64B6B41F-EB62-4A0F-B912-DFD28E644BE6}" destId="{AF2490E8-E681-4B20-846F-51E03B8B6919}" srcOrd="4" destOrd="0" parTransId="{9395BD99-6932-4197-8EF1-4D8E343012BF}" sibTransId="{A81D0AC9-709E-43AF-8440-C5A9B5F0DE45}"/>
    <dgm:cxn modelId="{1D4E0096-371B-4969-8D53-23C31BCCEE30}" type="presOf" srcId="{2F412FDF-6C90-4B8C-B4EB-0D22096D767D}" destId="{0FB8D866-3843-4585-85C9-6AC582F2B428}" srcOrd="0" destOrd="3" presId="urn:microsoft.com/office/officeart/2005/8/layout/list1"/>
    <dgm:cxn modelId="{74E94D08-9766-4AFC-AB2A-D576369A2E2D}" srcId="{0BD63882-4B0F-473C-A87F-F232DEF67342}" destId="{0AC4CE17-D8D8-43AE-8F9F-DEBB72D1BBE8}" srcOrd="0" destOrd="0" parTransId="{C17B9559-B5BA-4C6C-9BA6-DD79866175E2}" sibTransId="{5F0D71CF-3AA0-4D26-BDEA-28CFF38A9BF5}"/>
    <dgm:cxn modelId="{C1AD1D33-80FD-43D4-AB9E-61080DF9BBAE}" srcId="{64B6B41F-EB62-4A0F-B912-DFD28E644BE6}" destId="{9F55DA71-7D49-4573-8F54-6F0646BEB61B}" srcOrd="5" destOrd="0" parTransId="{63E3A611-C3E1-40F5-9E4F-91E0DC264E51}" sibTransId="{8E03A8DF-2B1C-4D99-9131-ED73FFC10B96}"/>
    <dgm:cxn modelId="{1A96BE14-CDDE-4353-9CA1-359F7507FAB5}" srcId="{64B6B41F-EB62-4A0F-B912-DFD28E644BE6}" destId="{68B0B55B-7421-4AB2-9762-C10F6EDC2309}" srcOrd="1" destOrd="0" parTransId="{AC5E0779-EC5D-44C7-B8AD-7785E928EE91}" sibTransId="{98F0B19B-38C7-4C01-B6D4-5D9FC999BB19}"/>
    <dgm:cxn modelId="{8103937D-8EED-464E-914C-33CBC390B44C}" type="presOf" srcId="{2E07A31D-13F3-4505-AA30-4E72C1A9BF9D}" destId="{74E4CB29-C9B9-4CC3-B6A4-4643094873FA}" srcOrd="0" destOrd="3" presId="urn:microsoft.com/office/officeart/2005/8/layout/list1"/>
    <dgm:cxn modelId="{93905AB3-97B9-4956-80B2-145E8CC20DCA}" type="presOf" srcId="{68B0B55B-7421-4AB2-9762-C10F6EDC2309}" destId="{76274C5A-1554-4016-B3F5-16BE0198B102}" srcOrd="0" destOrd="1" presId="urn:microsoft.com/office/officeart/2005/8/layout/list1"/>
    <dgm:cxn modelId="{398F8A24-56E6-4799-A0A1-D425212F3957}" type="presOf" srcId="{CAD704C8-345B-4651-BA04-707F88A92A7B}" destId="{0FB8D866-3843-4585-85C9-6AC582F2B428}" srcOrd="0" destOrd="0" presId="urn:microsoft.com/office/officeart/2005/8/layout/list1"/>
    <dgm:cxn modelId="{34E92F29-358E-4DE2-AB43-894359012630}" type="presOf" srcId="{305C1813-32F7-42F5-82FD-7DF2C21B8344}" destId="{0FB8D866-3843-4585-85C9-6AC582F2B428}" srcOrd="0" destOrd="1" presId="urn:microsoft.com/office/officeart/2005/8/layout/list1"/>
    <dgm:cxn modelId="{B65D9277-17C1-46D7-A9A1-40A1706B8A64}" type="presOf" srcId="{0BD63882-4B0F-473C-A87F-F232DEF67342}" destId="{4904707A-5517-4C40-880F-6C8772A3A28B}" srcOrd="0" destOrd="0" presId="urn:microsoft.com/office/officeart/2005/8/layout/list1"/>
    <dgm:cxn modelId="{1FB7D8D6-3F14-454B-B751-CD9D831EF2BF}" srcId="{64B6B41F-EB62-4A0F-B912-DFD28E644BE6}" destId="{BEEF050F-46EA-4817-A1EA-83EC702CA4EA}" srcOrd="2" destOrd="0" parTransId="{20B4DB73-1A2A-40FC-B7B6-EACB78AD3BBC}" sibTransId="{57A477BF-C608-467A-9F20-875ADB356A97}"/>
    <dgm:cxn modelId="{BFC30CA0-5987-4249-A107-E39E46F57CD8}" srcId="{AF28F056-1634-451B-AD26-F465F2A4756D}" destId="{BF398E30-C126-4458-A733-39A5BD05D1D7}" srcOrd="0" destOrd="0" parTransId="{5C4A960F-8806-4C30-ABAD-7044FDA8ABB7}" sibTransId="{1078118A-657B-49CB-9908-AA38520918BC}"/>
    <dgm:cxn modelId="{E9CE0407-EC20-468D-B589-D346A687EE96}" type="presOf" srcId="{9F55DA71-7D49-4573-8F54-6F0646BEB61B}" destId="{76274C5A-1554-4016-B3F5-16BE0198B102}" srcOrd="0" destOrd="5" presId="urn:microsoft.com/office/officeart/2005/8/layout/list1"/>
    <dgm:cxn modelId="{5611F47F-7571-4FBA-8A04-1BEE1E45A043}" srcId="{2E019380-ADC8-49ED-8ED3-AE5C1C0042E8}" destId="{64B6B41F-EB62-4A0F-B912-DFD28E644BE6}" srcOrd="3" destOrd="0" parTransId="{BC62C9E2-8E3E-4807-8C2E-DA4CFF1FD50C}" sibTransId="{90F0107A-7563-4CCB-86E5-3392E6D1730A}"/>
    <dgm:cxn modelId="{D0CA2453-9AC1-400F-9786-14EB09E92BE1}" srcId="{0BD63882-4B0F-473C-A87F-F232DEF67342}" destId="{E5BC4D7C-1EBF-4918-9F6B-F88ED9C1667D}" srcOrd="4" destOrd="0" parTransId="{F3CB5437-A28E-412E-A83F-5188F66B8F3B}" sibTransId="{270C3785-C99D-415F-93B9-8AA0BF618552}"/>
    <dgm:cxn modelId="{D21E3EFC-6398-459D-966B-DF31858BF751}" type="presOf" srcId="{52F28F30-D639-46D0-8FAC-A4472D9CA4F5}" destId="{74E4CB29-C9B9-4CC3-B6A4-4643094873FA}" srcOrd="0" destOrd="1" presId="urn:microsoft.com/office/officeart/2005/8/layout/list1"/>
    <dgm:cxn modelId="{2505420A-C30B-4210-AB32-DB19C7582642}" type="presOf" srcId="{64B6B41F-EB62-4A0F-B912-DFD28E644BE6}" destId="{5F82A31C-89B9-4BE5-9CBE-95C4F2B75C89}" srcOrd="0" destOrd="0" presId="urn:microsoft.com/office/officeart/2005/8/layout/list1"/>
    <dgm:cxn modelId="{2F8CE3EC-64E5-4DDB-A2E7-8F84119BB496}" type="presOf" srcId="{7C9B4A8D-577C-4779-91A5-3E41EC78D04D}" destId="{74E4CB29-C9B9-4CC3-B6A4-4643094873FA}" srcOrd="0" destOrd="2" presId="urn:microsoft.com/office/officeart/2005/8/layout/list1"/>
    <dgm:cxn modelId="{F15B5AD8-210F-4B7C-A5B2-1462EE445127}" srcId="{64B6B41F-EB62-4A0F-B912-DFD28E644BE6}" destId="{5F938721-F338-4A04-A9ED-C50D15000CAC}" srcOrd="0" destOrd="0" parTransId="{A7AD8844-AB30-4370-918D-9B11FF5999CC}" sibTransId="{6BA271AB-FD88-4C40-9DB1-D829445E8C40}"/>
    <dgm:cxn modelId="{EC3D1C00-E9B9-4852-BE15-F4A44CE8BF8A}" type="presOf" srcId="{2E019380-ADC8-49ED-8ED3-AE5C1C0042E8}" destId="{8545D631-FD34-4706-A36C-84E61D7A6299}" srcOrd="0" destOrd="0" presId="urn:microsoft.com/office/officeart/2005/8/layout/list1"/>
    <dgm:cxn modelId="{2ACE6E78-2937-4C25-9172-292197AF9CDD}" type="presOf" srcId="{AB5A18AF-8FE0-4683-B80E-8F8E6A2D43D3}" destId="{A2FC661B-5B6F-4AC4-9E21-1F6B642B7A15}" srcOrd="0" destOrd="2" presId="urn:microsoft.com/office/officeart/2005/8/layout/list1"/>
    <dgm:cxn modelId="{0BDB6B4F-E7B7-43FA-AB88-A5F9B89FCF06}" type="presOf" srcId="{0AC4CE17-D8D8-43AE-8F9F-DEBB72D1BBE8}" destId="{74E4CB29-C9B9-4CC3-B6A4-4643094873FA}" srcOrd="0" destOrd="0" presId="urn:microsoft.com/office/officeart/2005/8/layout/list1"/>
    <dgm:cxn modelId="{976B48FB-2F76-4FC0-BB38-626BE3D8D8EF}" srcId="{F7BEA67D-FE33-4714-A8DD-70C6856D5108}" destId="{553A63C7-6629-48D3-89B2-6B284AE698E3}" srcOrd="2" destOrd="0" parTransId="{04569150-751A-4A2D-887B-136D8718AF44}" sibTransId="{621B7E55-0366-4679-914F-E29FE3569AE5}"/>
    <dgm:cxn modelId="{81EDBFA4-6D46-495E-95A2-C5F7865EC648}" srcId="{AF28F056-1634-451B-AD26-F465F2A4756D}" destId="{AB5A18AF-8FE0-4683-B80E-8F8E6A2D43D3}" srcOrd="2" destOrd="0" parTransId="{175F3832-0A83-476B-90B0-A89C0E549763}" sibTransId="{FF2ABD46-14AE-44EA-8728-52FDF8B02382}"/>
    <dgm:cxn modelId="{5DC1E269-C3E5-40E9-BB0E-E61D80218205}" type="presOf" srcId="{C90B7CD7-2CAA-4B70-AA95-0D82AC9E437C}" destId="{A2FC661B-5B6F-4AC4-9E21-1F6B642B7A15}" srcOrd="0" destOrd="1" presId="urn:microsoft.com/office/officeart/2005/8/layout/list1"/>
    <dgm:cxn modelId="{65136F99-1B0C-45E6-BDEC-0FFCAE38C72D}" srcId="{2E019380-ADC8-49ED-8ED3-AE5C1C0042E8}" destId="{F7BEA67D-FE33-4714-A8DD-70C6856D5108}" srcOrd="2" destOrd="0" parTransId="{444D3C20-C4A7-46EA-A4C1-4BF80FFFE305}" sibTransId="{9F9E6E27-1377-4E9F-90BF-B61F4D047F1C}"/>
    <dgm:cxn modelId="{8191962A-EEA2-4DFE-96FE-03241D8AA2C4}" srcId="{2E019380-ADC8-49ED-8ED3-AE5C1C0042E8}" destId="{0BD63882-4B0F-473C-A87F-F232DEF67342}" srcOrd="0" destOrd="0" parTransId="{A143E627-76E5-4E35-99AE-1CF2E5BC9311}" sibTransId="{0600BC89-6E60-46E5-B367-DB7B3927A72F}"/>
    <dgm:cxn modelId="{E2EB2867-BFFE-415F-A00D-C16487087CBF}" type="presOf" srcId="{64B6B41F-EB62-4A0F-B912-DFD28E644BE6}" destId="{968AA161-D88A-4017-8C98-29D21EAB6AB6}" srcOrd="1" destOrd="0" presId="urn:microsoft.com/office/officeart/2005/8/layout/list1"/>
    <dgm:cxn modelId="{2F1054BE-4928-4E2B-8BC5-DF06C49F2BCF}" srcId="{64B6B41F-EB62-4A0F-B912-DFD28E644BE6}" destId="{3815403E-7A0D-4F1A-BD15-4084312741F3}" srcOrd="3" destOrd="0" parTransId="{762C3593-E087-4123-A5F9-A4C23AB7350D}" sibTransId="{C3843B3F-438F-4F0A-ACE5-DBD43C1C8D42}"/>
    <dgm:cxn modelId="{D03E3240-E986-4205-87FF-B07F41902873}" type="presOf" srcId="{BEEF050F-46EA-4817-A1EA-83EC702CA4EA}" destId="{76274C5A-1554-4016-B3F5-16BE0198B102}" srcOrd="0" destOrd="2" presId="urn:microsoft.com/office/officeart/2005/8/layout/list1"/>
    <dgm:cxn modelId="{EA1F663D-161A-4E9E-BE5C-2081A248D736}" type="presOf" srcId="{3815403E-7A0D-4F1A-BD15-4084312741F3}" destId="{76274C5A-1554-4016-B3F5-16BE0198B102}" srcOrd="0" destOrd="3" presId="urn:microsoft.com/office/officeart/2005/8/layout/list1"/>
    <dgm:cxn modelId="{6A26AFE7-99D8-4E38-8342-1B9EAC327594}" srcId="{F7BEA67D-FE33-4714-A8DD-70C6856D5108}" destId="{CAD704C8-345B-4651-BA04-707F88A92A7B}" srcOrd="0" destOrd="0" parTransId="{97A15473-8801-40CD-9E44-2BBA1C11AE2D}" sibTransId="{8AB3786A-09E5-4D9C-81CF-A3EFBC065607}"/>
    <dgm:cxn modelId="{E23A552F-1822-4EA8-AD08-BC9A51FF8AEA}" srcId="{2E019380-ADC8-49ED-8ED3-AE5C1C0042E8}" destId="{AF28F056-1634-451B-AD26-F465F2A4756D}" srcOrd="1" destOrd="0" parTransId="{89CF2158-B03A-47D7-9632-C7660B2BDA94}" sibTransId="{743B4BB0-EE8D-49D6-A9C9-64CD7D92A680}"/>
    <dgm:cxn modelId="{9C4EAF14-F342-45C5-9EAD-7049EAEC2404}" type="presOf" srcId="{F7BEA67D-FE33-4714-A8DD-70C6856D5108}" destId="{B98FF902-BDDD-4175-889E-27453E822B9C}" srcOrd="0" destOrd="0" presId="urn:microsoft.com/office/officeart/2005/8/layout/list1"/>
    <dgm:cxn modelId="{0132F285-4D7B-440F-B2B6-DD586A6D64CF}" type="presOf" srcId="{E5BC4D7C-1EBF-4918-9F6B-F88ED9C1667D}" destId="{74E4CB29-C9B9-4CC3-B6A4-4643094873FA}" srcOrd="0" destOrd="4" presId="urn:microsoft.com/office/officeart/2005/8/layout/list1"/>
    <dgm:cxn modelId="{00A5F971-F88B-41A6-88E3-0C1E6CA78C9D}" type="presOf" srcId="{0BD63882-4B0F-473C-A87F-F232DEF67342}" destId="{F598F2CE-8F62-4454-AF99-D34BC3D743A0}" srcOrd="1" destOrd="0" presId="urn:microsoft.com/office/officeart/2005/8/layout/list1"/>
    <dgm:cxn modelId="{DE94439D-C426-47CA-AA63-3898CF752B6C}" srcId="{AF28F056-1634-451B-AD26-F465F2A4756D}" destId="{856B02CE-2F9A-4D56-8646-0BB3F06472F9}" srcOrd="3" destOrd="0" parTransId="{E8A370FF-276A-4355-B646-E869428E7F6D}" sibTransId="{B9C57F0F-B1CF-4525-8C61-E0365E9AAD90}"/>
    <dgm:cxn modelId="{BDCA1058-B757-4DBD-AB53-E28AF22E9F76}" type="presOf" srcId="{856B02CE-2F9A-4D56-8646-0BB3F06472F9}" destId="{A2FC661B-5B6F-4AC4-9E21-1F6B642B7A15}" srcOrd="0" destOrd="3" presId="urn:microsoft.com/office/officeart/2005/8/layout/list1"/>
    <dgm:cxn modelId="{30FBCF28-6E09-4B4B-8ADB-54A523A25D12}" type="presParOf" srcId="{8545D631-FD34-4706-A36C-84E61D7A6299}" destId="{810A72E8-8905-4611-93F5-E297A8BA6C86}" srcOrd="0" destOrd="0" presId="urn:microsoft.com/office/officeart/2005/8/layout/list1"/>
    <dgm:cxn modelId="{B299E987-8376-44C9-822A-866BAF727626}" type="presParOf" srcId="{810A72E8-8905-4611-93F5-E297A8BA6C86}" destId="{4904707A-5517-4C40-880F-6C8772A3A28B}" srcOrd="0" destOrd="0" presId="urn:microsoft.com/office/officeart/2005/8/layout/list1"/>
    <dgm:cxn modelId="{8549EC43-B151-45D4-8658-3F3F15BAAF88}" type="presParOf" srcId="{810A72E8-8905-4611-93F5-E297A8BA6C86}" destId="{F598F2CE-8F62-4454-AF99-D34BC3D743A0}" srcOrd="1" destOrd="0" presId="urn:microsoft.com/office/officeart/2005/8/layout/list1"/>
    <dgm:cxn modelId="{EA956D45-B035-4691-B910-5ED56CFB8111}" type="presParOf" srcId="{8545D631-FD34-4706-A36C-84E61D7A6299}" destId="{66222656-B340-494A-9BDA-AB0C54CE0C60}" srcOrd="1" destOrd="0" presId="urn:microsoft.com/office/officeart/2005/8/layout/list1"/>
    <dgm:cxn modelId="{09773E2A-A02C-433E-906B-1508A23FCAD1}" type="presParOf" srcId="{8545D631-FD34-4706-A36C-84E61D7A6299}" destId="{74E4CB29-C9B9-4CC3-B6A4-4643094873FA}" srcOrd="2" destOrd="0" presId="urn:microsoft.com/office/officeart/2005/8/layout/list1"/>
    <dgm:cxn modelId="{DF080930-3596-4F78-A677-F579A42B955B}" type="presParOf" srcId="{8545D631-FD34-4706-A36C-84E61D7A6299}" destId="{9AC2C970-C00E-4681-B90D-08F2DF322C6F}" srcOrd="3" destOrd="0" presId="urn:microsoft.com/office/officeart/2005/8/layout/list1"/>
    <dgm:cxn modelId="{42CA7CC7-A278-4CA9-BE2E-98E123E5F60A}" type="presParOf" srcId="{8545D631-FD34-4706-A36C-84E61D7A6299}" destId="{1661098F-59BD-4472-A7D3-70B013F78204}" srcOrd="4" destOrd="0" presId="urn:microsoft.com/office/officeart/2005/8/layout/list1"/>
    <dgm:cxn modelId="{4B229468-157C-4E05-A858-ABD0AF287876}" type="presParOf" srcId="{1661098F-59BD-4472-A7D3-70B013F78204}" destId="{175DC224-FC2F-4A51-889F-D3C4A28CF656}" srcOrd="0" destOrd="0" presId="urn:microsoft.com/office/officeart/2005/8/layout/list1"/>
    <dgm:cxn modelId="{F493B770-2EEC-4F78-A1A0-7B0679849D27}" type="presParOf" srcId="{1661098F-59BD-4472-A7D3-70B013F78204}" destId="{4ED081EB-FA82-451F-856F-26E0C9872F3C}" srcOrd="1" destOrd="0" presId="urn:microsoft.com/office/officeart/2005/8/layout/list1"/>
    <dgm:cxn modelId="{0D41D586-2036-462D-AF67-275698795226}" type="presParOf" srcId="{8545D631-FD34-4706-A36C-84E61D7A6299}" destId="{328AAE20-3A41-402D-A397-3DD7672B1FB4}" srcOrd="5" destOrd="0" presId="urn:microsoft.com/office/officeart/2005/8/layout/list1"/>
    <dgm:cxn modelId="{195BDED8-C836-42EA-9D0A-EFFA6CC64D6B}" type="presParOf" srcId="{8545D631-FD34-4706-A36C-84E61D7A6299}" destId="{A2FC661B-5B6F-4AC4-9E21-1F6B642B7A15}" srcOrd="6" destOrd="0" presId="urn:microsoft.com/office/officeart/2005/8/layout/list1"/>
    <dgm:cxn modelId="{B8974429-3EB6-4B5B-8167-3B3334F5952F}" type="presParOf" srcId="{8545D631-FD34-4706-A36C-84E61D7A6299}" destId="{7229CC29-69A9-42EF-8D90-1114EBDC55C1}" srcOrd="7" destOrd="0" presId="urn:microsoft.com/office/officeart/2005/8/layout/list1"/>
    <dgm:cxn modelId="{A8661BC5-70A6-4DD8-9066-2D7D81579AB1}" type="presParOf" srcId="{8545D631-FD34-4706-A36C-84E61D7A6299}" destId="{6080D933-B612-496B-BAC6-38EC226CCA15}" srcOrd="8" destOrd="0" presId="urn:microsoft.com/office/officeart/2005/8/layout/list1"/>
    <dgm:cxn modelId="{4B013A29-ABBF-4E1A-828D-0014F5B1BC67}" type="presParOf" srcId="{6080D933-B612-496B-BAC6-38EC226CCA15}" destId="{B98FF902-BDDD-4175-889E-27453E822B9C}" srcOrd="0" destOrd="0" presId="urn:microsoft.com/office/officeart/2005/8/layout/list1"/>
    <dgm:cxn modelId="{E1271C6F-96C8-441E-B16F-ECD20901DD08}" type="presParOf" srcId="{6080D933-B612-496B-BAC6-38EC226CCA15}" destId="{252F28AA-155B-47D5-80D6-8E1603562039}" srcOrd="1" destOrd="0" presId="urn:microsoft.com/office/officeart/2005/8/layout/list1"/>
    <dgm:cxn modelId="{0D39CADC-E54A-4B68-9C80-8FA6F0A03B88}" type="presParOf" srcId="{8545D631-FD34-4706-A36C-84E61D7A6299}" destId="{AEFC013D-E13B-4572-A2B7-6BC162A1F9AD}" srcOrd="9" destOrd="0" presId="urn:microsoft.com/office/officeart/2005/8/layout/list1"/>
    <dgm:cxn modelId="{0D60965B-F17C-4EFF-8688-A0854512A248}" type="presParOf" srcId="{8545D631-FD34-4706-A36C-84E61D7A6299}" destId="{0FB8D866-3843-4585-85C9-6AC582F2B428}" srcOrd="10" destOrd="0" presId="urn:microsoft.com/office/officeart/2005/8/layout/list1"/>
    <dgm:cxn modelId="{32B869BD-C4A1-464F-AC57-C1B1AA0568DC}" type="presParOf" srcId="{8545D631-FD34-4706-A36C-84E61D7A6299}" destId="{861E3F50-C465-4B86-B6A1-02DFB692C072}" srcOrd="11" destOrd="0" presId="urn:microsoft.com/office/officeart/2005/8/layout/list1"/>
    <dgm:cxn modelId="{B6D1F142-1496-4C5C-B016-732C2E545AAB}" type="presParOf" srcId="{8545D631-FD34-4706-A36C-84E61D7A6299}" destId="{1C36E568-7D97-42DD-81A2-BD10A0DC9BB3}" srcOrd="12" destOrd="0" presId="urn:microsoft.com/office/officeart/2005/8/layout/list1"/>
    <dgm:cxn modelId="{40BB50D0-D39B-4225-A72D-DDE564DEAA34}" type="presParOf" srcId="{1C36E568-7D97-42DD-81A2-BD10A0DC9BB3}" destId="{5F82A31C-89B9-4BE5-9CBE-95C4F2B75C89}" srcOrd="0" destOrd="0" presId="urn:microsoft.com/office/officeart/2005/8/layout/list1"/>
    <dgm:cxn modelId="{47F45E4A-AF35-4D50-A153-DAFC40591F06}" type="presParOf" srcId="{1C36E568-7D97-42DD-81A2-BD10A0DC9BB3}" destId="{968AA161-D88A-4017-8C98-29D21EAB6AB6}" srcOrd="1" destOrd="0" presId="urn:microsoft.com/office/officeart/2005/8/layout/list1"/>
    <dgm:cxn modelId="{64A29A89-17B5-418B-A47B-6448CC75FE99}" type="presParOf" srcId="{8545D631-FD34-4706-A36C-84E61D7A6299}" destId="{83741271-E0F9-4611-9BDA-E0798212CB61}" srcOrd="13" destOrd="0" presId="urn:microsoft.com/office/officeart/2005/8/layout/list1"/>
    <dgm:cxn modelId="{EFFBF34E-6FE9-48A7-A90C-C3FB093E5565}" type="presParOf" srcId="{8545D631-FD34-4706-A36C-84E61D7A6299}" destId="{76274C5A-1554-4016-B3F5-16BE0198B102}" srcOrd="14" destOrd="0" presId="urn:microsoft.com/office/officeart/2005/8/layout/list1"/>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4CB29-C9B9-4CC3-B6A4-4643094873FA}">
      <dsp:nvSpPr>
        <dsp:cNvPr id="0" name=""/>
        <dsp:cNvSpPr/>
      </dsp:nvSpPr>
      <dsp:spPr>
        <a:xfrm>
          <a:off x="0" y="149475"/>
          <a:ext cx="11824136" cy="1285200"/>
        </a:xfrm>
        <a:prstGeom prst="rect">
          <a:avLst/>
        </a:prstGeom>
        <a:solidFill>
          <a:schemeClr val="lt1">
            <a:alpha val="9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684" tIns="166624" rIns="917684" bIns="78232" numCol="1" spcCol="1270" anchor="t" anchorCtr="0">
          <a:noAutofit/>
        </a:bodyPr>
        <a:lstStyle/>
        <a:p>
          <a:pPr marL="57150" lvl="1" indent="-57150" algn="l" defTabSz="488950">
            <a:lnSpc>
              <a:spcPct val="90000"/>
            </a:lnSpc>
            <a:spcBef>
              <a:spcPct val="0"/>
            </a:spcBef>
            <a:spcAft>
              <a:spcPct val="15000"/>
            </a:spcAft>
            <a:buChar char="••"/>
          </a:pPr>
          <a:endParaRPr lang="en-ZA" sz="1100" kern="1200" dirty="0">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ZA" sz="1100" kern="1200" dirty="0">
              <a:latin typeface="Calibri" panose="020F0502020204030204"/>
              <a:ea typeface="+mn-ea"/>
              <a:cs typeface="+mn-cs"/>
            </a:rPr>
            <a:t>The current governance structure is appropriate</a:t>
          </a:r>
        </a:p>
        <a:p>
          <a:pPr marL="57150" lvl="1" indent="-57150" algn="l" defTabSz="488950">
            <a:lnSpc>
              <a:spcPct val="90000"/>
            </a:lnSpc>
            <a:spcBef>
              <a:spcPct val="0"/>
            </a:spcBef>
            <a:spcAft>
              <a:spcPct val="15000"/>
            </a:spcAft>
            <a:buChar char="••"/>
          </a:pPr>
          <a:r>
            <a:rPr lang="en-ZA" sz="1100" kern="1200" dirty="0">
              <a:latin typeface="Calibri" panose="020F0502020204030204"/>
              <a:ea typeface="+mn-ea"/>
              <a:cs typeface="+mn-cs"/>
            </a:rPr>
            <a:t>The </a:t>
          </a:r>
          <a:r>
            <a:rPr lang="en-ZA" sz="1100" kern="1200" dirty="0" smtClean="0">
              <a:latin typeface="Calibri" panose="020F0502020204030204"/>
              <a:ea typeface="+mn-ea"/>
              <a:cs typeface="+mn-cs"/>
            </a:rPr>
            <a:t>Memorandum of Incorporation provides for a minimum of 8 non </a:t>
          </a:r>
          <a:r>
            <a:rPr lang="en-ZA" sz="1100" kern="1200" dirty="0">
              <a:latin typeface="Calibri" panose="020F0502020204030204"/>
              <a:ea typeface="+mn-ea"/>
              <a:cs typeface="+mn-cs"/>
            </a:rPr>
            <a:t>executive directors and 1 executive director. A balanced mix of gender, race and age, 5 males and 3 females </a:t>
          </a:r>
        </a:p>
        <a:p>
          <a:pPr marL="57150" lvl="1" indent="-57150" algn="l" defTabSz="488950">
            <a:lnSpc>
              <a:spcPct val="90000"/>
            </a:lnSpc>
            <a:spcBef>
              <a:spcPct val="0"/>
            </a:spcBef>
            <a:spcAft>
              <a:spcPct val="15000"/>
            </a:spcAft>
            <a:buChar char="••"/>
          </a:pPr>
          <a:r>
            <a:rPr lang="en-ZA" sz="1100" kern="1200" dirty="0">
              <a:latin typeface="Calibri" panose="020F0502020204030204"/>
              <a:ea typeface="+mn-ea"/>
              <a:cs typeface="+mn-cs"/>
            </a:rPr>
            <a:t>The executive management committee consists of 10 members, 3 females and 7 males </a:t>
          </a:r>
        </a:p>
        <a:p>
          <a:pPr marL="57150" lvl="1" indent="-57150" algn="l" defTabSz="488950">
            <a:lnSpc>
              <a:spcPct val="90000"/>
            </a:lnSpc>
            <a:spcBef>
              <a:spcPct val="0"/>
            </a:spcBef>
            <a:spcAft>
              <a:spcPct val="15000"/>
            </a:spcAft>
            <a:buChar char="••"/>
          </a:pPr>
          <a:endParaRPr lang="en-ZA" sz="1100" kern="1200" dirty="0">
            <a:latin typeface="Calibri" panose="020F0502020204030204"/>
            <a:ea typeface="+mn-ea"/>
            <a:cs typeface="+mn-cs"/>
          </a:endParaRPr>
        </a:p>
      </dsp:txBody>
      <dsp:txXfrm>
        <a:off x="0" y="149475"/>
        <a:ext cx="11824136" cy="1285200"/>
      </dsp:txXfrm>
    </dsp:sp>
    <dsp:sp modelId="{F598F2CE-8F62-4454-AF99-D34BC3D743A0}">
      <dsp:nvSpPr>
        <dsp:cNvPr id="0" name=""/>
        <dsp:cNvSpPr/>
      </dsp:nvSpPr>
      <dsp:spPr>
        <a:xfrm>
          <a:off x="591206" y="31395"/>
          <a:ext cx="8910740" cy="23616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47" tIns="0" rIns="312847" bIns="0" numCol="1" spcCol="1270" anchor="ctr" anchorCtr="0">
          <a:noAutofit/>
        </a:bodyPr>
        <a:lstStyle/>
        <a:p>
          <a:pPr lvl="0" algn="l" defTabSz="889000">
            <a:lnSpc>
              <a:spcPct val="90000"/>
            </a:lnSpc>
            <a:spcBef>
              <a:spcPct val="0"/>
            </a:spcBef>
            <a:spcAft>
              <a:spcPct val="35000"/>
            </a:spcAft>
            <a:buNone/>
          </a:pPr>
          <a:r>
            <a:rPr lang="en-ZA" sz="2000" kern="1200" dirty="0">
              <a:latin typeface="Calibri" panose="020F0502020204030204"/>
              <a:ea typeface="+mn-ea"/>
              <a:cs typeface="+mn-cs"/>
            </a:rPr>
            <a:t>Structure</a:t>
          </a:r>
        </a:p>
      </dsp:txBody>
      <dsp:txXfrm>
        <a:off x="602734" y="42923"/>
        <a:ext cx="8887684" cy="213104"/>
      </dsp:txXfrm>
    </dsp:sp>
    <dsp:sp modelId="{A2FC661B-5B6F-4AC4-9E21-1F6B642B7A15}">
      <dsp:nvSpPr>
        <dsp:cNvPr id="0" name=""/>
        <dsp:cNvSpPr/>
      </dsp:nvSpPr>
      <dsp:spPr>
        <a:xfrm>
          <a:off x="0" y="1595955"/>
          <a:ext cx="11824136" cy="1108800"/>
        </a:xfrm>
        <a:prstGeom prst="rect">
          <a:avLst/>
        </a:prstGeom>
        <a:solidFill>
          <a:schemeClr val="lt1">
            <a:alpha val="90000"/>
            <a:hueOff val="0"/>
            <a:satOff val="0"/>
            <a:lumOff val="0"/>
            <a:alphaOff val="0"/>
          </a:schemeClr>
        </a:solidFill>
        <a:ln w="12700" cap="flat" cmpd="sng" algn="ctr">
          <a:solidFill>
            <a:schemeClr val="accent5">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684" tIns="166624" rIns="917684" bIns="78232" numCol="1" spcCol="1270" anchor="t" anchorCtr="0">
          <a:noAutofit/>
        </a:bodyPr>
        <a:lstStyle/>
        <a:p>
          <a:pPr marL="57150" lvl="1" indent="-57150" algn="just" defTabSz="488950">
            <a:lnSpc>
              <a:spcPct val="90000"/>
            </a:lnSpc>
            <a:spcBef>
              <a:spcPct val="0"/>
            </a:spcBef>
            <a:spcAft>
              <a:spcPct val="15000"/>
            </a:spcAft>
            <a:buChar char="••"/>
          </a:pPr>
          <a:r>
            <a:rPr lang="en-ZA" sz="1100" kern="1200" dirty="0">
              <a:latin typeface="Calibri" panose="020F0502020204030204"/>
              <a:ea typeface="+mn-ea"/>
              <a:cs typeface="+mn-cs"/>
            </a:rPr>
            <a:t>The operating model is aligned  to ensure maximum development impact</a:t>
          </a:r>
        </a:p>
        <a:p>
          <a:pPr marL="57150" lvl="1" indent="-57150" algn="just" defTabSz="488950">
            <a:lnSpc>
              <a:spcPct val="90000"/>
            </a:lnSpc>
            <a:spcBef>
              <a:spcPct val="0"/>
            </a:spcBef>
            <a:spcAft>
              <a:spcPct val="15000"/>
            </a:spcAft>
            <a:buChar char="••"/>
          </a:pPr>
          <a:r>
            <a:rPr lang="en-ZA" sz="1100" kern="1200" dirty="0">
              <a:latin typeface="Calibri" panose="020F0502020204030204"/>
              <a:ea typeface="+mn-ea"/>
              <a:cs typeface="+mn-cs"/>
            </a:rPr>
            <a:t>The company has strong geographical footprint across South Africa and needs to continue to maintain those touch points nationally</a:t>
          </a:r>
        </a:p>
        <a:p>
          <a:pPr marL="57150" lvl="1" indent="-57150" algn="l" defTabSz="488950">
            <a:lnSpc>
              <a:spcPct val="90000"/>
            </a:lnSpc>
            <a:spcBef>
              <a:spcPct val="0"/>
            </a:spcBef>
            <a:spcAft>
              <a:spcPct val="15000"/>
            </a:spcAft>
            <a:buChar char="••"/>
          </a:pPr>
          <a:r>
            <a:rPr lang="en-GB" sz="1100" kern="1200" dirty="0">
              <a:latin typeface="Calibri" panose="020F0502020204030204"/>
              <a:ea typeface="+mn-ea"/>
              <a:cs typeface="+mn-cs"/>
            </a:rPr>
            <a:t>Strategic</a:t>
          </a:r>
          <a:r>
            <a:rPr lang="en-ZA" sz="1100" kern="1200" dirty="0">
              <a:latin typeface="Calibri" panose="020F0502020204030204"/>
              <a:ea typeface="+mn-ea"/>
              <a:cs typeface="+mn-cs"/>
            </a:rPr>
            <a:t> partnerships are imperative to the success and sustainability of the company and the NHFC aims to achieve developmental impact through targeted strategic partnerships</a:t>
          </a:r>
        </a:p>
        <a:p>
          <a:pPr marL="57150" lvl="1" indent="-57150" algn="just" defTabSz="488950">
            <a:lnSpc>
              <a:spcPct val="90000"/>
            </a:lnSpc>
            <a:spcBef>
              <a:spcPct val="0"/>
            </a:spcBef>
            <a:spcAft>
              <a:spcPct val="15000"/>
            </a:spcAft>
            <a:buChar char="••"/>
          </a:pPr>
          <a:r>
            <a:rPr lang="en-ZA" sz="1100" kern="1200" dirty="0">
              <a:latin typeface="Calibri" panose="020F0502020204030204"/>
              <a:ea typeface="+mn-ea"/>
              <a:cs typeface="+mn-cs"/>
            </a:rPr>
            <a:t>Partnership Strategy would further enhance their ability to achieve their objectives</a:t>
          </a:r>
        </a:p>
      </dsp:txBody>
      <dsp:txXfrm>
        <a:off x="0" y="1595955"/>
        <a:ext cx="11824136" cy="1108800"/>
      </dsp:txXfrm>
    </dsp:sp>
    <dsp:sp modelId="{4ED081EB-FA82-451F-856F-26E0C9872F3C}">
      <dsp:nvSpPr>
        <dsp:cNvPr id="0" name=""/>
        <dsp:cNvSpPr/>
      </dsp:nvSpPr>
      <dsp:spPr>
        <a:xfrm>
          <a:off x="591206" y="1477875"/>
          <a:ext cx="8910740" cy="236160"/>
        </a:xfrm>
        <a:prstGeom prst="roundRect">
          <a:avLst/>
        </a:prstGeom>
        <a:solidFill>
          <a:schemeClr val="accent5">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47" tIns="0" rIns="312847" bIns="0" numCol="1" spcCol="1270" anchor="ctr" anchorCtr="0">
          <a:noAutofit/>
        </a:bodyPr>
        <a:lstStyle/>
        <a:p>
          <a:pPr lvl="0" algn="l" defTabSz="889000">
            <a:lnSpc>
              <a:spcPct val="90000"/>
            </a:lnSpc>
            <a:spcBef>
              <a:spcPct val="0"/>
            </a:spcBef>
            <a:spcAft>
              <a:spcPct val="35000"/>
            </a:spcAft>
            <a:buNone/>
          </a:pPr>
          <a:r>
            <a:rPr lang="en-ZA" sz="2000" kern="1200" dirty="0">
              <a:latin typeface="Calibri" panose="020F0502020204030204"/>
              <a:ea typeface="+mn-ea"/>
              <a:cs typeface="+mn-cs"/>
            </a:rPr>
            <a:t>Operating Model</a:t>
          </a:r>
        </a:p>
      </dsp:txBody>
      <dsp:txXfrm>
        <a:off x="602734" y="1489403"/>
        <a:ext cx="8887684" cy="213104"/>
      </dsp:txXfrm>
    </dsp:sp>
    <dsp:sp modelId="{0FB8D866-3843-4585-85C9-6AC582F2B428}">
      <dsp:nvSpPr>
        <dsp:cNvPr id="0" name=""/>
        <dsp:cNvSpPr/>
      </dsp:nvSpPr>
      <dsp:spPr>
        <a:xfrm>
          <a:off x="0" y="2866035"/>
          <a:ext cx="11824136" cy="957600"/>
        </a:xfrm>
        <a:prstGeom prst="rect">
          <a:avLst/>
        </a:prstGeom>
        <a:solidFill>
          <a:schemeClr val="lt1">
            <a:alpha val="90000"/>
            <a:hueOff val="0"/>
            <a:satOff val="0"/>
            <a:lumOff val="0"/>
            <a:alphaOff val="0"/>
          </a:schemeClr>
        </a:solidFill>
        <a:ln w="12700" cap="flat" cmpd="sng" algn="ctr">
          <a:solidFill>
            <a:schemeClr val="accent5">
              <a:shade val="50000"/>
              <a:hueOff val="402493"/>
              <a:satOff val="-9802"/>
              <a:lumOff val="428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684" tIns="166624" rIns="917684" bIns="78232" numCol="1" spcCol="1270" anchor="t" anchorCtr="0">
          <a:noAutofit/>
        </a:bodyPr>
        <a:lstStyle/>
        <a:p>
          <a:pPr marL="57150" lvl="1" indent="-57150" algn="l" defTabSz="488950">
            <a:lnSpc>
              <a:spcPct val="90000"/>
            </a:lnSpc>
            <a:spcBef>
              <a:spcPct val="0"/>
            </a:spcBef>
            <a:spcAft>
              <a:spcPct val="15000"/>
            </a:spcAft>
            <a:buChar char="••"/>
          </a:pPr>
          <a:endParaRPr lang="en-ZA" sz="1100" kern="1200" dirty="0">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ZA" sz="1100" b="0" kern="1200" dirty="0">
              <a:latin typeface="Calibri" panose="020F0502020204030204"/>
              <a:ea typeface="+mn-ea"/>
              <a:cs typeface="+mn-cs"/>
            </a:rPr>
            <a:t>The Group's balance sheet shows capacity to leverage with a low debt to equity ratio. </a:t>
          </a:r>
          <a:endParaRPr lang="en-ZA" sz="1100" kern="1200" dirty="0">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ZA" sz="1100" b="0" kern="1200" dirty="0">
              <a:latin typeface="Calibri" panose="020F0502020204030204"/>
              <a:ea typeface="+mn-ea"/>
              <a:cs typeface="+mn-cs"/>
            </a:rPr>
            <a:t>There is clearly demand for the product offerings as the loans and advances balances continue increasing</a:t>
          </a:r>
        </a:p>
        <a:p>
          <a:pPr marL="57150" lvl="1" indent="-57150" algn="l" defTabSz="488950">
            <a:lnSpc>
              <a:spcPct val="90000"/>
            </a:lnSpc>
            <a:spcBef>
              <a:spcPct val="0"/>
            </a:spcBef>
            <a:spcAft>
              <a:spcPct val="15000"/>
            </a:spcAft>
            <a:buChar char="••"/>
          </a:pPr>
          <a:r>
            <a:rPr lang="en-US" sz="1100" b="0" kern="1200" dirty="0">
              <a:latin typeface="Calibri" panose="020F0502020204030204"/>
              <a:ea typeface="+mn-ea"/>
              <a:cs typeface="+mn-cs"/>
            </a:rPr>
            <a:t>The entity continues to monitor its cost to income ratio which needs to be addressed to ensure financial sustainability</a:t>
          </a:r>
          <a:endParaRPr lang="en-ZA" sz="1100" b="0" kern="1200" dirty="0">
            <a:latin typeface="Calibri" panose="020F0502020204030204"/>
            <a:ea typeface="+mn-ea"/>
            <a:cs typeface="+mn-cs"/>
          </a:endParaRPr>
        </a:p>
      </dsp:txBody>
      <dsp:txXfrm>
        <a:off x="0" y="2866035"/>
        <a:ext cx="11824136" cy="957600"/>
      </dsp:txXfrm>
    </dsp:sp>
    <dsp:sp modelId="{252F28AA-155B-47D5-80D6-8E1603562039}">
      <dsp:nvSpPr>
        <dsp:cNvPr id="0" name=""/>
        <dsp:cNvSpPr/>
      </dsp:nvSpPr>
      <dsp:spPr>
        <a:xfrm>
          <a:off x="591206" y="2747955"/>
          <a:ext cx="8910740" cy="236160"/>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47" tIns="0" rIns="312847" bIns="0" numCol="1" spcCol="1270" anchor="ctr" anchorCtr="0">
          <a:noAutofit/>
        </a:bodyPr>
        <a:lstStyle/>
        <a:p>
          <a:pPr lvl="0" algn="l" defTabSz="889000">
            <a:lnSpc>
              <a:spcPct val="90000"/>
            </a:lnSpc>
            <a:spcBef>
              <a:spcPct val="0"/>
            </a:spcBef>
            <a:spcAft>
              <a:spcPct val="35000"/>
            </a:spcAft>
            <a:buNone/>
          </a:pPr>
          <a:r>
            <a:rPr lang="en-ZA" sz="2000" kern="1200" dirty="0">
              <a:latin typeface="Calibri" panose="020F0502020204030204"/>
              <a:ea typeface="+mn-ea"/>
              <a:cs typeface="+mn-cs"/>
            </a:rPr>
            <a:t>Financial Analysis</a:t>
          </a:r>
        </a:p>
      </dsp:txBody>
      <dsp:txXfrm>
        <a:off x="602734" y="2759483"/>
        <a:ext cx="8887684" cy="213104"/>
      </dsp:txXfrm>
    </dsp:sp>
    <dsp:sp modelId="{76274C5A-1554-4016-B3F5-16BE0198B102}">
      <dsp:nvSpPr>
        <dsp:cNvPr id="0" name=""/>
        <dsp:cNvSpPr/>
      </dsp:nvSpPr>
      <dsp:spPr>
        <a:xfrm>
          <a:off x="0" y="3984915"/>
          <a:ext cx="11824136" cy="1612800"/>
        </a:xfrm>
        <a:prstGeom prst="rect">
          <a:avLst/>
        </a:prstGeom>
        <a:solidFill>
          <a:schemeClr val="lt1">
            <a:alpha val="90000"/>
            <a:hueOff val="0"/>
            <a:satOff val="0"/>
            <a:lumOff val="0"/>
            <a:alphaOff val="0"/>
          </a:schemeClr>
        </a:solidFill>
        <a:ln w="12700" cap="flat" cmpd="sng" algn="ctr">
          <a:solidFill>
            <a:schemeClr val="accent5">
              <a:shade val="50000"/>
              <a:hueOff val="201247"/>
              <a:satOff val="-4901"/>
              <a:lumOff val="214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684" tIns="166624" rIns="917684"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endParaRPr lang="en-ZA" sz="1100" kern="1200" dirty="0">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b="0" kern="1200" dirty="0">
              <a:latin typeface="Calibri" panose="020F0502020204030204"/>
              <a:ea typeface="+mn-ea"/>
              <a:cs typeface="+mn-cs"/>
            </a:rPr>
            <a:t>NHFC has knowledge and existing partnerships and stakeholder relationships which will stand it in good stead to achieve its objectives and maximize development impact</a:t>
          </a:r>
          <a:endParaRPr lang="en-ZA" sz="1100" b="0" kern="1200" dirty="0">
            <a:latin typeface="Calibri" panose="020F0502020204030204"/>
            <a:ea typeface="+mn-ea"/>
            <a:cs typeface="+mn-cs"/>
          </a:endParaRPr>
        </a:p>
        <a:p>
          <a:pPr marL="57150" lvl="1" indent="-57150" algn="l" defTabSz="488950">
            <a:lnSpc>
              <a:spcPct val="90000"/>
            </a:lnSpc>
            <a:spcBef>
              <a:spcPct val="0"/>
            </a:spcBef>
            <a:spcAft>
              <a:spcPct val="15000"/>
            </a:spcAft>
            <a:buChar char="••"/>
          </a:pPr>
          <a:r>
            <a:rPr lang="en-US" sz="1100" b="0" kern="1200" dirty="0">
              <a:latin typeface="Calibri" panose="020F0502020204030204"/>
              <a:ea typeface="+mn-ea"/>
              <a:cs typeface="+mn-cs"/>
            </a:rPr>
            <a:t>However, there are numerous weaknesses in terms of its processes and operations which have been highly manual and are in the process of being automated in order to achieve sustainability and continuity </a:t>
          </a:r>
        </a:p>
        <a:p>
          <a:pPr marL="57150" lvl="1" indent="-57150" algn="l" defTabSz="488950">
            <a:lnSpc>
              <a:spcPct val="90000"/>
            </a:lnSpc>
            <a:spcBef>
              <a:spcPct val="0"/>
            </a:spcBef>
            <a:spcAft>
              <a:spcPct val="15000"/>
            </a:spcAft>
            <a:buChar char="••"/>
          </a:pPr>
          <a:r>
            <a:rPr lang="en-US" sz="1100" b="0" kern="1200" dirty="0">
              <a:latin typeface="Calibri" panose="020F0502020204030204"/>
              <a:ea typeface="+mn-ea"/>
              <a:cs typeface="+mn-cs"/>
            </a:rPr>
            <a:t>Change management is still critical as the entity is in its infancy post consolidation. Procedures for change management are being reviewed to ensure a cohesive entity</a:t>
          </a:r>
        </a:p>
        <a:p>
          <a:pPr marL="57150" lvl="1" indent="-57150" algn="l" defTabSz="488950">
            <a:lnSpc>
              <a:spcPct val="90000"/>
            </a:lnSpc>
            <a:spcBef>
              <a:spcPct val="0"/>
            </a:spcBef>
            <a:spcAft>
              <a:spcPct val="15000"/>
            </a:spcAft>
            <a:buChar char="••"/>
          </a:pPr>
          <a:r>
            <a:rPr lang="en-US" sz="1100" b="0" kern="1200" dirty="0">
              <a:latin typeface="Calibri" panose="020F0502020204030204"/>
              <a:ea typeface="+mn-ea"/>
              <a:cs typeface="+mn-cs"/>
            </a:rPr>
            <a:t>The weaknesses and the economic situation present many opportunities for NHFC to play a pivotal role in the human settlements value chain and maximize its development impact whilst remaining sustainable, if addressed and target appropriately</a:t>
          </a:r>
          <a:endParaRPr lang="en-ZA" sz="1100" b="0" kern="1200" dirty="0">
            <a:latin typeface="Calibri" panose="020F0502020204030204"/>
            <a:ea typeface="+mn-ea"/>
            <a:cs typeface="+mn-cs"/>
          </a:endParaRPr>
        </a:p>
        <a:p>
          <a:pPr marL="57150" lvl="1" indent="-57150" algn="l" defTabSz="488950">
            <a:lnSpc>
              <a:spcPct val="90000"/>
            </a:lnSpc>
            <a:spcBef>
              <a:spcPct val="0"/>
            </a:spcBef>
            <a:spcAft>
              <a:spcPct val="15000"/>
            </a:spcAft>
            <a:buFont typeface="Arial" panose="020B0604020202020204" pitchFamily="34" charset="0"/>
            <a:buChar char="••"/>
          </a:pPr>
          <a:endParaRPr lang="en-ZA" sz="1100" kern="1200" dirty="0">
            <a:latin typeface="Calibri" panose="020F0502020204030204"/>
            <a:ea typeface="+mn-ea"/>
            <a:cs typeface="+mn-cs"/>
          </a:endParaRPr>
        </a:p>
      </dsp:txBody>
      <dsp:txXfrm>
        <a:off x="0" y="3984915"/>
        <a:ext cx="11824136" cy="1612800"/>
      </dsp:txXfrm>
    </dsp:sp>
    <dsp:sp modelId="{968AA161-D88A-4017-8C98-29D21EAB6AB6}">
      <dsp:nvSpPr>
        <dsp:cNvPr id="0" name=""/>
        <dsp:cNvSpPr/>
      </dsp:nvSpPr>
      <dsp:spPr>
        <a:xfrm>
          <a:off x="591206" y="3866835"/>
          <a:ext cx="8910740" cy="236160"/>
        </a:xfrm>
        <a:prstGeom prst="roundRect">
          <a:avLst/>
        </a:prstGeom>
        <a:solidFill>
          <a:schemeClr val="accent5">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847" tIns="0" rIns="312847" bIns="0" numCol="1" spcCol="1270" anchor="ctr" anchorCtr="0">
          <a:noAutofit/>
        </a:bodyPr>
        <a:lstStyle/>
        <a:p>
          <a:pPr lvl="0" algn="l" defTabSz="889000">
            <a:lnSpc>
              <a:spcPct val="90000"/>
            </a:lnSpc>
            <a:spcBef>
              <a:spcPct val="0"/>
            </a:spcBef>
            <a:spcAft>
              <a:spcPct val="35000"/>
            </a:spcAft>
            <a:buNone/>
          </a:pPr>
          <a:r>
            <a:rPr lang="en-ZA" sz="2000" kern="1200" dirty="0">
              <a:latin typeface="Calibri" panose="020F0502020204030204"/>
              <a:ea typeface="+mn-ea"/>
              <a:cs typeface="+mn-cs"/>
            </a:rPr>
            <a:t>SWOT Analysis</a:t>
          </a:r>
        </a:p>
      </dsp:txBody>
      <dsp:txXfrm>
        <a:off x="602734" y="3878363"/>
        <a:ext cx="8887684"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89938" cy="498008"/>
          </a:xfrm>
          <a:prstGeom prst="rect">
            <a:avLst/>
          </a:prstGeom>
        </p:spPr>
        <p:txBody>
          <a:bodyPr vert="horz" lIns="90720" tIns="45360" rIns="90720" bIns="45360" rtlCol="0"/>
          <a:lstStyle>
            <a:lvl1pPr algn="l">
              <a:defRPr sz="1200"/>
            </a:lvl1pPr>
          </a:lstStyle>
          <a:p>
            <a:endParaRPr lang="en-US" dirty="0"/>
          </a:p>
        </p:txBody>
      </p:sp>
      <p:sp>
        <p:nvSpPr>
          <p:cNvPr id="3" name="Date Placeholder 2"/>
          <p:cNvSpPr>
            <a:spLocks noGrp="1"/>
          </p:cNvSpPr>
          <p:nvPr>
            <p:ph type="dt" sz="quarter" idx="1"/>
          </p:nvPr>
        </p:nvSpPr>
        <p:spPr>
          <a:xfrm>
            <a:off x="3777609" y="0"/>
            <a:ext cx="2889938" cy="498008"/>
          </a:xfrm>
          <a:prstGeom prst="rect">
            <a:avLst/>
          </a:prstGeom>
        </p:spPr>
        <p:txBody>
          <a:bodyPr vert="horz" lIns="90720" tIns="45360" rIns="90720" bIns="45360" rtlCol="0"/>
          <a:lstStyle>
            <a:lvl1pPr algn="r">
              <a:defRPr sz="1200"/>
            </a:lvl1pPr>
          </a:lstStyle>
          <a:p>
            <a:fld id="{B4A2A978-418B-4C33-A9A1-1AFF5BBACE27}" type="datetimeFigureOut">
              <a:rPr lang="en-US" smtClean="0"/>
              <a:t>4/26/2021</a:t>
            </a:fld>
            <a:endParaRPr lang="en-US" dirty="0"/>
          </a:p>
        </p:txBody>
      </p:sp>
      <p:sp>
        <p:nvSpPr>
          <p:cNvPr id="4" name="Footer Placeholder 3"/>
          <p:cNvSpPr>
            <a:spLocks noGrp="1"/>
          </p:cNvSpPr>
          <p:nvPr>
            <p:ph type="ftr" sz="quarter" idx="2"/>
          </p:nvPr>
        </p:nvSpPr>
        <p:spPr>
          <a:xfrm>
            <a:off x="2" y="9428630"/>
            <a:ext cx="2889938" cy="498008"/>
          </a:xfrm>
          <a:prstGeom prst="rect">
            <a:avLst/>
          </a:prstGeom>
        </p:spPr>
        <p:txBody>
          <a:bodyPr vert="horz" lIns="90720" tIns="45360" rIns="90720" bIns="453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9" y="9428630"/>
            <a:ext cx="2889938" cy="498008"/>
          </a:xfrm>
          <a:prstGeom prst="rect">
            <a:avLst/>
          </a:prstGeom>
        </p:spPr>
        <p:txBody>
          <a:bodyPr vert="horz" lIns="90720" tIns="45360" rIns="90720" bIns="45360" rtlCol="0" anchor="b"/>
          <a:lstStyle>
            <a:lvl1pPr algn="r">
              <a:defRPr sz="1200"/>
            </a:lvl1pPr>
          </a:lstStyle>
          <a:p>
            <a:fld id="{30B6FE85-0CB5-47E5-B240-E10FDD5B3945}" type="slidenum">
              <a:rPr lang="en-US" smtClean="0"/>
              <a:t>‹#›</a:t>
            </a:fld>
            <a:endParaRPr lang="en-US" dirty="0"/>
          </a:p>
        </p:txBody>
      </p:sp>
    </p:spTree>
    <p:extLst>
      <p:ext uri="{BB962C8B-B14F-4D97-AF65-F5344CB8AC3E}">
        <p14:creationId xmlns:p14="http://schemas.microsoft.com/office/powerpoint/2010/main" val="3150246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665" cy="496333"/>
          </a:xfrm>
          <a:prstGeom prst="rect">
            <a:avLst/>
          </a:prstGeom>
        </p:spPr>
        <p:txBody>
          <a:bodyPr vert="horz" lIns="90720" tIns="45360" rIns="90720" bIns="45360" rtlCol="0"/>
          <a:lstStyle>
            <a:lvl1pPr algn="l">
              <a:defRPr sz="1200"/>
            </a:lvl1pPr>
          </a:lstStyle>
          <a:p>
            <a:endParaRPr lang="en-ZA" dirty="0"/>
          </a:p>
        </p:txBody>
      </p:sp>
      <p:sp>
        <p:nvSpPr>
          <p:cNvPr id="3" name="Date Placeholder 2"/>
          <p:cNvSpPr>
            <a:spLocks noGrp="1"/>
          </p:cNvSpPr>
          <p:nvPr>
            <p:ph type="dt" idx="1"/>
          </p:nvPr>
        </p:nvSpPr>
        <p:spPr>
          <a:xfrm>
            <a:off x="3776868" y="2"/>
            <a:ext cx="2890665" cy="496333"/>
          </a:xfrm>
          <a:prstGeom prst="rect">
            <a:avLst/>
          </a:prstGeom>
        </p:spPr>
        <p:txBody>
          <a:bodyPr vert="horz" lIns="90720" tIns="45360" rIns="90720" bIns="45360" rtlCol="0"/>
          <a:lstStyle>
            <a:lvl1pPr algn="r">
              <a:defRPr sz="1200"/>
            </a:lvl1pPr>
          </a:lstStyle>
          <a:p>
            <a:fld id="{F9876C56-0CCB-460F-ABA4-BD2845E4919E}" type="datetimeFigureOut">
              <a:rPr lang="en-ZA" smtClean="0"/>
              <a:t>2021/04/26</a:t>
            </a:fld>
            <a:endParaRPr lang="en-ZA" dirty="0"/>
          </a:p>
        </p:txBody>
      </p:sp>
      <p:sp>
        <p:nvSpPr>
          <p:cNvPr id="4" name="Slide Image Placeholder 3"/>
          <p:cNvSpPr>
            <a:spLocks noGrp="1" noRot="1" noChangeAspect="1"/>
          </p:cNvSpPr>
          <p:nvPr>
            <p:ph type="sldImg" idx="2"/>
          </p:nvPr>
        </p:nvSpPr>
        <p:spPr>
          <a:xfrm>
            <a:off x="26988" y="746125"/>
            <a:ext cx="6615112" cy="3721100"/>
          </a:xfrm>
          <a:prstGeom prst="rect">
            <a:avLst/>
          </a:prstGeom>
          <a:noFill/>
          <a:ln w="12700">
            <a:solidFill>
              <a:prstClr val="black"/>
            </a:solidFill>
          </a:ln>
        </p:spPr>
        <p:txBody>
          <a:bodyPr vert="horz" lIns="90720" tIns="45360" rIns="90720" bIns="45360" rtlCol="0" anchor="ctr"/>
          <a:lstStyle/>
          <a:p>
            <a:endParaRPr lang="en-ZA" dirty="0"/>
          </a:p>
        </p:txBody>
      </p:sp>
      <p:sp>
        <p:nvSpPr>
          <p:cNvPr id="5" name="Notes Placeholder 4"/>
          <p:cNvSpPr>
            <a:spLocks noGrp="1"/>
          </p:cNvSpPr>
          <p:nvPr>
            <p:ph type="body" sz="quarter" idx="3"/>
          </p:nvPr>
        </p:nvSpPr>
        <p:spPr>
          <a:xfrm>
            <a:off x="666602" y="4715953"/>
            <a:ext cx="5335893" cy="4466987"/>
          </a:xfrm>
          <a:prstGeom prst="rect">
            <a:avLst/>
          </a:prstGeom>
        </p:spPr>
        <p:txBody>
          <a:bodyPr vert="horz" lIns="90720" tIns="45360" rIns="90720" bIns="453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710"/>
            <a:ext cx="2890665" cy="496333"/>
          </a:xfrm>
          <a:prstGeom prst="rect">
            <a:avLst/>
          </a:prstGeom>
        </p:spPr>
        <p:txBody>
          <a:bodyPr vert="horz" lIns="90720" tIns="45360" rIns="90720" bIns="4536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76868" y="9428710"/>
            <a:ext cx="2890665" cy="496333"/>
          </a:xfrm>
          <a:prstGeom prst="rect">
            <a:avLst/>
          </a:prstGeom>
        </p:spPr>
        <p:txBody>
          <a:bodyPr vert="horz" lIns="90720" tIns="45360" rIns="90720" bIns="45360" rtlCol="0" anchor="b"/>
          <a:lstStyle>
            <a:lvl1pPr algn="r">
              <a:defRPr sz="1200"/>
            </a:lvl1pPr>
          </a:lstStyle>
          <a:p>
            <a:fld id="{EAD50595-1541-4534-809B-3C30832661D1}" type="slidenum">
              <a:rPr lang="en-ZA" smtClean="0"/>
              <a:t>‹#›</a:t>
            </a:fld>
            <a:endParaRPr lang="en-ZA" dirty="0"/>
          </a:p>
        </p:txBody>
      </p:sp>
    </p:spTree>
    <p:extLst>
      <p:ext uri="{BB962C8B-B14F-4D97-AF65-F5344CB8AC3E}">
        <p14:creationId xmlns:p14="http://schemas.microsoft.com/office/powerpoint/2010/main" val="305606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0595-1541-4534-809B-3C30832661D1}" type="slidenum">
              <a:rPr lang="en-ZA" smtClean="0"/>
              <a:t>1</a:t>
            </a:fld>
            <a:endParaRPr lang="en-ZA" dirty="0"/>
          </a:p>
        </p:txBody>
      </p:sp>
    </p:spTree>
    <p:extLst>
      <p:ext uri="{BB962C8B-B14F-4D97-AF65-F5344CB8AC3E}">
        <p14:creationId xmlns:p14="http://schemas.microsoft.com/office/powerpoint/2010/main" val="247492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EAD50595-1541-4534-809B-3C30832661D1}" type="slidenum">
              <a:rPr lang="en-ZA" smtClean="0"/>
              <a:t>2</a:t>
            </a:fld>
            <a:endParaRPr lang="en-ZA" dirty="0"/>
          </a:p>
        </p:txBody>
      </p:sp>
    </p:spTree>
    <p:extLst>
      <p:ext uri="{BB962C8B-B14F-4D97-AF65-F5344CB8AC3E}">
        <p14:creationId xmlns:p14="http://schemas.microsoft.com/office/powerpoint/2010/main" val="10351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585CF1-D07E-4103-B39B-BFBBC14C0157}" type="slidenum">
              <a:rPr lang="en-ZA" smtClean="0"/>
              <a:t>24</a:t>
            </a:fld>
            <a:endParaRPr lang="en-ZA" dirty="0"/>
          </a:p>
        </p:txBody>
      </p:sp>
    </p:spTree>
    <p:extLst>
      <p:ext uri="{BB962C8B-B14F-4D97-AF65-F5344CB8AC3E}">
        <p14:creationId xmlns:p14="http://schemas.microsoft.com/office/powerpoint/2010/main" val="332320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emf"/><Relationship Id="rId2" Type="http://schemas.openxmlformats.org/officeDocument/2006/relationships/tags" Target="../tags/tag24.xml"/><Relationship Id="rId1" Type="http://schemas.openxmlformats.org/officeDocument/2006/relationships/vmlDrawing" Target="../drawings/vmlDrawing7.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10.vml"/><Relationship Id="rId6" Type="http://schemas.openxmlformats.org/officeDocument/2006/relationships/image" Target="../media/image11.jpeg"/><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11.vml"/><Relationship Id="rId6" Type="http://schemas.openxmlformats.org/officeDocument/2006/relationships/image" Target="../media/image11.jpe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12.vml"/><Relationship Id="rId6" Type="http://schemas.openxmlformats.org/officeDocument/2006/relationships/image" Target="../media/image12.jpe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13.vml"/><Relationship Id="rId6" Type="http://schemas.openxmlformats.org/officeDocument/2006/relationships/image" Target="../media/image12.jpeg"/><Relationship Id="rId5" Type="http://schemas.openxmlformats.org/officeDocument/2006/relationships/image" Target="../media/image9.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image" Target="../media/image13.jpeg"/><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emf"/><Relationship Id="rId2" Type="http://schemas.openxmlformats.org/officeDocument/2006/relationships/tags" Target="../tags/tag33.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5.jpe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5.jpeg"/><Relationship Id="rId5" Type="http://schemas.openxmlformats.org/officeDocument/2006/relationships/image" Target="../media/image5.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image" Target="../media/image16.jpe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6.jpeg"/><Relationship Id="rId5" Type="http://schemas.openxmlformats.org/officeDocument/2006/relationships/image" Target="../media/image5.emf"/><Relationship Id="rId4" Type="http://schemas.openxmlformats.org/officeDocument/2006/relationships/oleObject" Target="../embeddings/oleObject21.bin"/></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7.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9.emf"/><Relationship Id="rId5" Type="http://schemas.openxmlformats.org/officeDocument/2006/relationships/oleObject" Target="../embeddings/oleObject22.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7.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vmlDrawing" Target="../drawings/vmlDrawing3.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1718E62-3EB5-4610-9B2F-8ED42189A2E7}" type="datetime1">
              <a:rPr lang="en-ZA" smtClean="0"/>
              <a:t>2021/04/26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7102F09-8F7D-4EC1-9AE5-82CA77F49212}" type="slidenum">
              <a:rPr lang="en-ZA" smtClean="0"/>
              <a:t>‹#›</a:t>
            </a:fld>
            <a:endParaRPr lang="en-ZA" dirty="0"/>
          </a:p>
        </p:txBody>
      </p:sp>
      <p:sp>
        <p:nvSpPr>
          <p:cNvPr id="7" name="TextBox 6">
            <a:extLst>
              <a:ext uri="{FF2B5EF4-FFF2-40B4-BE49-F238E27FC236}">
                <a16:creationId xmlns:a16="http://schemas.microsoft.com/office/drawing/2014/main" id="{3D439905-6431-4F54-924D-36556D96FECB}"/>
              </a:ext>
            </a:extLst>
          </p:cNvPr>
          <p:cNvSpPr txBox="1"/>
          <p:nvPr userDrawn="1"/>
        </p:nvSpPr>
        <p:spPr>
          <a:xfrm>
            <a:off x="0" y="6484140"/>
            <a:ext cx="12192000" cy="373859"/>
          </a:xfrm>
          <a:prstGeom prst="rect">
            <a:avLst/>
          </a:prstGeom>
          <a:solidFill>
            <a:schemeClr val="bg1">
              <a:alpha val="43000"/>
            </a:schemeClr>
          </a:solidFill>
        </p:spPr>
        <p:txBody>
          <a:bodyPr wrap="square" rtlCol="0" anchor="ctr">
            <a:noAutofit/>
          </a:bodyPr>
          <a:lstStyle/>
          <a:p>
            <a:pPr indent="361950"/>
            <a:endParaRPr lang="en-ZA" sz="1000" b="1" dirty="0"/>
          </a:p>
        </p:txBody>
      </p:sp>
    </p:spTree>
    <p:extLst>
      <p:ext uri="{BB962C8B-B14F-4D97-AF65-F5344CB8AC3E}">
        <p14:creationId xmlns:p14="http://schemas.microsoft.com/office/powerpoint/2010/main" val="249762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7173"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7" name="Title 1"/>
          <p:cNvSpPr>
            <a:spLocks noGrp="1"/>
          </p:cNvSpPr>
          <p:nvPr>
            <p:ph type="title" hasCustomPrompt="1"/>
          </p:nvPr>
        </p:nvSpPr>
        <p:spPr>
          <a:xfrm>
            <a:off x="630768" y="515970"/>
            <a:ext cx="9447077" cy="335098"/>
          </a:xfrm>
          <a:solidFill>
            <a:schemeClr val="bg1"/>
          </a:solidFill>
        </p:spPr>
        <p:txBody>
          <a:bodyPr lIns="36000">
            <a:noAutofit/>
          </a:bodyPr>
          <a:lstStyle>
            <a:lvl1pPr algn="l">
              <a:defRPr sz="2000">
                <a:solidFill>
                  <a:schemeClr val="accent6">
                    <a:lumMod val="90000"/>
                    <a:lumOff val="10000"/>
                  </a:schemeClr>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accent3">
                    <a:lumMod val="90000"/>
                    <a:lumOff val="10000"/>
                  </a:schemeClr>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
        <p:nvSpPr>
          <p:cNvPr id="5" name="Text Placeholder 3">
            <a:extLst>
              <a:ext uri="{FF2B5EF4-FFF2-40B4-BE49-F238E27FC236}">
                <a16:creationId xmlns:a16="http://schemas.microsoft.com/office/drawing/2014/main" id="{C148230C-FC63-4FD4-B1D0-C4539887B2E7}"/>
              </a:ext>
            </a:extLst>
          </p:cNvPr>
          <p:cNvSpPr>
            <a:spLocks noGrp="1"/>
          </p:cNvSpPr>
          <p:nvPr>
            <p:ph type="body" sz="quarter" idx="10" hasCustomPrompt="1"/>
          </p:nvPr>
        </p:nvSpPr>
        <p:spPr>
          <a:xfrm>
            <a:off x="630768" y="1721976"/>
            <a:ext cx="10943999" cy="4678825"/>
          </a:xfrm>
          <a:prstGeom prst="rect">
            <a:avLst/>
          </a:prstGeom>
        </p:spPr>
        <p:txBody>
          <a:bodyPr vert="horz" wrap="square" lIns="36000" tIns="0" rIns="0" bIns="0" rtlCol="0">
            <a:noAutofit/>
          </a:bodyPr>
          <a:lstStyle>
            <a:lvl1pPr marL="92075" indent="-92075">
              <a:tabLst>
                <a:tab pos="92075" algn="l"/>
              </a:tabLst>
              <a:defRPr sz="1200">
                <a:solidFill>
                  <a:schemeClr val="accent3">
                    <a:lumMod val="90000"/>
                    <a:lumOff val="10000"/>
                  </a:schemeClr>
                </a:solidFill>
                <a:latin typeface="+mn-lt"/>
              </a:defRPr>
            </a:lvl1pPr>
            <a:lvl2pPr>
              <a:defRPr lang="en-US" sz="1200" dirty="0" smtClean="0">
                <a:solidFill>
                  <a:schemeClr val="accent3">
                    <a:lumMod val="90000"/>
                    <a:lumOff val="10000"/>
                  </a:schemeClr>
                </a:solidFill>
                <a:latin typeface="+mn-lt"/>
              </a:defRPr>
            </a:lvl2pPr>
            <a:lvl3pPr>
              <a:defRPr lang="en-US" sz="1200" dirty="0" smtClean="0">
                <a:solidFill>
                  <a:schemeClr val="accent3">
                    <a:lumMod val="90000"/>
                    <a:lumOff val="10000"/>
                  </a:schemeClr>
                </a:solidFill>
                <a:latin typeface="+mn-lt"/>
              </a:defRPr>
            </a:lvl3pPr>
            <a:lvl4pPr>
              <a:defRPr lang="en-US" sz="1200"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a:t>First level bullet</a:t>
            </a:r>
          </a:p>
          <a:p>
            <a:pPr lvl="1"/>
            <a:r>
              <a:rPr lang="en-US"/>
              <a:t>Second level bullet</a:t>
            </a:r>
          </a:p>
          <a:p>
            <a:pPr lvl="2"/>
            <a:r>
              <a:rPr lang="en-US"/>
              <a:t>Third level bullet</a:t>
            </a:r>
          </a:p>
          <a:p>
            <a:pPr lvl="3"/>
            <a:r>
              <a:rPr lang="en-US"/>
              <a:t>Fourth level bullet</a:t>
            </a:r>
          </a:p>
        </p:txBody>
      </p:sp>
      <p:grpSp>
        <p:nvGrpSpPr>
          <p:cNvPr id="6" name="Group 5">
            <a:extLst>
              <a:ext uri="{FF2B5EF4-FFF2-40B4-BE49-F238E27FC236}">
                <a16:creationId xmlns:a16="http://schemas.microsoft.com/office/drawing/2014/main" id="{E9B224F6-9AD1-48BD-B4A4-CE7EFEE8D136}"/>
              </a:ext>
            </a:extLst>
          </p:cNvPr>
          <p:cNvGrpSpPr/>
          <p:nvPr userDrawn="1"/>
        </p:nvGrpSpPr>
        <p:grpSpPr>
          <a:xfrm flipH="1">
            <a:off x="7045234" y="0"/>
            <a:ext cx="5146765" cy="6857998"/>
            <a:chOff x="-1" y="0"/>
            <a:chExt cx="5000264" cy="6667014"/>
          </a:xfrm>
          <a:blipFill dpi="0" rotWithShape="1">
            <a:blip r:embed="rId6">
              <a:extLst>
                <a:ext uri="{28A0092B-C50C-407E-A947-70E740481C1C}">
                  <a14:useLocalDpi xmlns:a14="http://schemas.microsoft.com/office/drawing/2010/main" val="0"/>
                </a:ext>
              </a:extLst>
            </a:blip>
            <a:srcRect/>
            <a:stretch>
              <a:fillRect/>
            </a:stretch>
          </a:blipFill>
        </p:grpSpPr>
        <p:sp>
          <p:nvSpPr>
            <p:cNvPr id="8" name="Rectangle 7">
              <a:extLst>
                <a:ext uri="{FF2B5EF4-FFF2-40B4-BE49-F238E27FC236}">
                  <a16:creationId xmlns:a16="http://schemas.microsoft.com/office/drawing/2014/main" id="{CDE9E0CF-6556-4341-B41E-8A7C44D04501}"/>
                </a:ext>
              </a:extLst>
            </p:cNvPr>
            <p:cNvSpPr/>
            <p:nvPr/>
          </p:nvSpPr>
          <p:spPr>
            <a:xfrm>
              <a:off x="-1" y="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257DA10-423B-4B01-8FCE-E451DB77135E}"/>
                </a:ext>
              </a:extLst>
            </p:cNvPr>
            <p:cNvSpPr/>
            <p:nvPr/>
          </p:nvSpPr>
          <p:spPr>
            <a:xfrm>
              <a:off x="-1" y="1666755"/>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0" name="Rectangle 9">
              <a:extLst>
                <a:ext uri="{FF2B5EF4-FFF2-40B4-BE49-F238E27FC236}">
                  <a16:creationId xmlns:a16="http://schemas.microsoft.com/office/drawing/2014/main" id="{0A1DCDC4-BEF8-4ECD-B02C-0F4292B78539}"/>
                </a:ext>
              </a:extLst>
            </p:cNvPr>
            <p:cNvSpPr/>
            <p:nvPr/>
          </p:nvSpPr>
          <p:spPr>
            <a:xfrm>
              <a:off x="-1" y="3333510"/>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1" name="Rectangle 10">
              <a:extLst>
                <a:ext uri="{FF2B5EF4-FFF2-40B4-BE49-F238E27FC236}">
                  <a16:creationId xmlns:a16="http://schemas.microsoft.com/office/drawing/2014/main" id="{CC032061-5110-48EC-AD27-04F0A5BE57E0}"/>
                </a:ext>
              </a:extLst>
            </p:cNvPr>
            <p:cNvSpPr/>
            <p:nvPr/>
          </p:nvSpPr>
          <p:spPr>
            <a:xfrm>
              <a:off x="-1" y="500025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2" name="Rectangle 11">
              <a:extLst>
                <a:ext uri="{FF2B5EF4-FFF2-40B4-BE49-F238E27FC236}">
                  <a16:creationId xmlns:a16="http://schemas.microsoft.com/office/drawing/2014/main" id="{CB281DB3-17BA-4C19-9640-982AA2DE0F70}"/>
                </a:ext>
              </a:extLst>
            </p:cNvPr>
            <p:cNvSpPr/>
            <p:nvPr/>
          </p:nvSpPr>
          <p:spPr>
            <a:xfrm>
              <a:off x="1666753" y="3333509"/>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4" name="Rectangle 13">
              <a:extLst>
                <a:ext uri="{FF2B5EF4-FFF2-40B4-BE49-F238E27FC236}">
                  <a16:creationId xmlns:a16="http://schemas.microsoft.com/office/drawing/2014/main" id="{C00E3650-2AEF-4F8B-9FA4-0D0AD89A1334}"/>
                </a:ext>
              </a:extLst>
            </p:cNvPr>
            <p:cNvSpPr/>
            <p:nvPr/>
          </p:nvSpPr>
          <p:spPr>
            <a:xfrm>
              <a:off x="1666754" y="5000261"/>
              <a:ext cx="1666756" cy="1666751"/>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5" name="Rectangle 14">
              <a:extLst>
                <a:ext uri="{FF2B5EF4-FFF2-40B4-BE49-F238E27FC236}">
                  <a16:creationId xmlns:a16="http://schemas.microsoft.com/office/drawing/2014/main" id="{AC2967C5-1894-440B-9C8A-C46039ABB7D3}"/>
                </a:ext>
              </a:extLst>
            </p:cNvPr>
            <p:cNvSpPr/>
            <p:nvPr/>
          </p:nvSpPr>
          <p:spPr>
            <a:xfrm>
              <a:off x="1666754" y="1666754"/>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6" name="Rectangle 15">
              <a:extLst>
                <a:ext uri="{FF2B5EF4-FFF2-40B4-BE49-F238E27FC236}">
                  <a16:creationId xmlns:a16="http://schemas.microsoft.com/office/drawing/2014/main" id="{B547C61F-45D2-48FB-B03A-99BC69B97296}"/>
                </a:ext>
              </a:extLst>
            </p:cNvPr>
            <p:cNvSpPr/>
            <p:nvPr/>
          </p:nvSpPr>
          <p:spPr>
            <a:xfrm>
              <a:off x="3333508" y="3333508"/>
              <a:ext cx="1666755" cy="1666755"/>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grpSp>
      <p:pic>
        <p:nvPicPr>
          <p:cNvPr id="17" name="Picture 16">
            <a:extLst>
              <a:ext uri="{FF2B5EF4-FFF2-40B4-BE49-F238E27FC236}">
                <a16:creationId xmlns:a16="http://schemas.microsoft.com/office/drawing/2014/main" id="{6E01EC00-6AB7-45CC-8E80-98B0EDED28C4}"/>
              </a:ext>
            </a:extLst>
          </p:cNvPr>
          <p:cNvPicPr>
            <a:picLocks noChangeAspect="1"/>
          </p:cNvPicPr>
          <p:nvPr userDrawn="1"/>
        </p:nvPicPr>
        <p:blipFill>
          <a:blip r:embed="rId7">
            <a:lum bright="70000" contrast="-70000"/>
          </a:blip>
          <a:stretch>
            <a:fillRect/>
          </a:stretch>
        </p:blipFill>
        <p:spPr>
          <a:xfrm>
            <a:off x="10787005" y="6527247"/>
            <a:ext cx="1094400" cy="144000"/>
          </a:xfrm>
          <a:prstGeom prst="rect">
            <a:avLst/>
          </a:prstGeom>
        </p:spPr>
      </p:pic>
    </p:spTree>
    <p:extLst>
      <p:ext uri="{BB962C8B-B14F-4D97-AF65-F5344CB8AC3E}">
        <p14:creationId xmlns:p14="http://schemas.microsoft.com/office/powerpoint/2010/main" val="62074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819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7" name="Title 1"/>
          <p:cNvSpPr>
            <a:spLocks noGrp="1"/>
          </p:cNvSpPr>
          <p:nvPr>
            <p:ph type="title" hasCustomPrompt="1"/>
          </p:nvPr>
        </p:nvSpPr>
        <p:spPr>
          <a:xfrm>
            <a:off x="630768" y="515970"/>
            <a:ext cx="9447077" cy="335098"/>
          </a:xfrm>
          <a:noFill/>
        </p:spPr>
        <p:txBody>
          <a:bodyPr lIns="36000">
            <a:noAutofit/>
          </a:bodyPr>
          <a:lstStyle>
            <a:lvl1pPr algn="l">
              <a:defRPr sz="2000">
                <a:solidFill>
                  <a:schemeClr val="accent6">
                    <a:lumMod val="90000"/>
                    <a:lumOff val="10000"/>
                  </a:schemeClr>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accent3">
                    <a:lumMod val="90000"/>
                    <a:lumOff val="10000"/>
                  </a:schemeClr>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318581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9221"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7" name="Title 1"/>
          <p:cNvSpPr>
            <a:spLocks noGrp="1"/>
          </p:cNvSpPr>
          <p:nvPr>
            <p:ph type="title" hasCustomPrompt="1"/>
          </p:nvPr>
        </p:nvSpPr>
        <p:spPr>
          <a:xfrm>
            <a:off x="630768" y="515970"/>
            <a:ext cx="9447077" cy="335098"/>
          </a:xfrm>
          <a:solidFill>
            <a:schemeClr val="bg1"/>
          </a:solidFill>
        </p:spPr>
        <p:txBody>
          <a:bodyPr lIns="36000">
            <a:noAutofit/>
          </a:bodyPr>
          <a:lstStyle>
            <a:lvl1pPr algn="l">
              <a:defRPr sz="2000">
                <a:solidFill>
                  <a:schemeClr val="accent6">
                    <a:lumMod val="90000"/>
                    <a:lumOff val="10000"/>
                  </a:schemeClr>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accent3">
                    <a:lumMod val="90000"/>
                    <a:lumOff val="10000"/>
                  </a:schemeClr>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208107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0245"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6" name="Picture 5" descr="A picture containing ground&#10;&#10;Description generated with very high confidence">
            <a:extLst>
              <a:ext uri="{FF2B5EF4-FFF2-40B4-BE49-F238E27FC236}">
                <a16:creationId xmlns:a16="http://schemas.microsoft.com/office/drawing/2014/main" id="{DA3EA458-AA1D-4D1E-BC2C-E48A1E036B83}"/>
              </a:ext>
            </a:extLst>
          </p:cNvPr>
          <p:cNvPicPr>
            <a:picLocks noChangeAspect="1"/>
          </p:cNvPicPr>
          <p:nvPr userDrawn="1"/>
        </p:nvPicPr>
        <p:blipFill rotWithShape="1">
          <a:blip r:embed="rId6"/>
          <a:srcRect l="51588" t="2995" b="15335"/>
          <a:stretch/>
        </p:blipFill>
        <p:spPr>
          <a:xfrm>
            <a:off x="1" y="-1"/>
            <a:ext cx="12192000" cy="6858001"/>
          </a:xfrm>
          <a:prstGeom prst="rect">
            <a:avLst/>
          </a:prstGeom>
        </p:spPr>
      </p:pic>
      <p:sp>
        <p:nvSpPr>
          <p:cNvPr id="7" name="Title 1"/>
          <p:cNvSpPr>
            <a:spLocks noGrp="1"/>
          </p:cNvSpPr>
          <p:nvPr>
            <p:ph type="title" hasCustomPrompt="1"/>
          </p:nvPr>
        </p:nvSpPr>
        <p:spPr>
          <a:xfrm>
            <a:off x="630768" y="515970"/>
            <a:ext cx="9447077"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173887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1269"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10" name="Picture 9" descr="A picture containing ground&#10;&#10;Description generated with very high confidence">
            <a:extLst>
              <a:ext uri="{FF2B5EF4-FFF2-40B4-BE49-F238E27FC236}">
                <a16:creationId xmlns:a16="http://schemas.microsoft.com/office/drawing/2014/main" id="{2BB9C680-4934-4BC1-8204-F47027798641}"/>
              </a:ext>
            </a:extLst>
          </p:cNvPr>
          <p:cNvPicPr>
            <a:picLocks noChangeAspect="1"/>
          </p:cNvPicPr>
          <p:nvPr userDrawn="1"/>
        </p:nvPicPr>
        <p:blipFill rotWithShape="1">
          <a:blip r:embed="rId6"/>
          <a:srcRect l="3177" t="2995" r="48411" b="15335"/>
          <a:stretch/>
        </p:blipFill>
        <p:spPr>
          <a:xfrm>
            <a:off x="6767" y="-2"/>
            <a:ext cx="12192000" cy="6858001"/>
          </a:xfrm>
          <a:prstGeom prst="rect">
            <a:avLst/>
          </a:prstGeom>
        </p:spPr>
      </p:pic>
      <p:sp>
        <p:nvSpPr>
          <p:cNvPr id="7" name="Title 1"/>
          <p:cNvSpPr>
            <a:spLocks noGrp="1"/>
          </p:cNvSpPr>
          <p:nvPr>
            <p:ph type="title" hasCustomPrompt="1"/>
          </p:nvPr>
        </p:nvSpPr>
        <p:spPr>
          <a:xfrm>
            <a:off x="630768" y="515970"/>
            <a:ext cx="9447077"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1366180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2293"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2FFA4DF-5267-405F-895B-B4780DA65A48}"/>
              </a:ext>
            </a:extLst>
          </p:cNvPr>
          <p:cNvPicPr>
            <a:picLocks noChangeAspect="1"/>
          </p:cNvPicPr>
          <p:nvPr userDrawn="1"/>
        </p:nvPicPr>
        <p:blipFill rotWithShape="1">
          <a:blip r:embed="rId6"/>
          <a:srcRect r="50000" b="15697"/>
          <a:stretch/>
        </p:blipFill>
        <p:spPr>
          <a:xfrm>
            <a:off x="0" y="-1"/>
            <a:ext cx="12198767" cy="6858001"/>
          </a:xfrm>
          <a:prstGeom prst="rect">
            <a:avLst/>
          </a:prstGeom>
        </p:spPr>
      </p:pic>
      <p:sp>
        <p:nvSpPr>
          <p:cNvPr id="7" name="Title 1"/>
          <p:cNvSpPr>
            <a:spLocks noGrp="1"/>
          </p:cNvSpPr>
          <p:nvPr>
            <p:ph type="title" hasCustomPrompt="1"/>
          </p:nvPr>
        </p:nvSpPr>
        <p:spPr>
          <a:xfrm>
            <a:off x="630768" y="515970"/>
            <a:ext cx="9447077"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215944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3317"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8768378-D554-4DA9-B99B-2CCEAB026116}"/>
              </a:ext>
            </a:extLst>
          </p:cNvPr>
          <p:cNvPicPr>
            <a:picLocks noChangeAspect="1"/>
          </p:cNvPicPr>
          <p:nvPr userDrawn="1"/>
        </p:nvPicPr>
        <p:blipFill rotWithShape="1">
          <a:blip r:embed="rId6"/>
          <a:srcRect l="49629" t="1265" r="463" b="14542"/>
          <a:stretch/>
        </p:blipFill>
        <p:spPr>
          <a:xfrm>
            <a:off x="0" y="0"/>
            <a:ext cx="12192000" cy="6858000"/>
          </a:xfrm>
          <a:prstGeom prst="rect">
            <a:avLst/>
          </a:prstGeom>
        </p:spPr>
      </p:pic>
      <p:sp>
        <p:nvSpPr>
          <p:cNvPr id="7" name="Title 1"/>
          <p:cNvSpPr>
            <a:spLocks noGrp="1"/>
          </p:cNvSpPr>
          <p:nvPr>
            <p:ph type="title" hasCustomPrompt="1"/>
          </p:nvPr>
        </p:nvSpPr>
        <p:spPr>
          <a:xfrm>
            <a:off x="630768" y="515970"/>
            <a:ext cx="9447077"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236622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4341"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F2C32EA4-7249-49F9-B22A-F8C633554B59}"/>
              </a:ext>
            </a:extLst>
          </p:cNvPr>
          <p:cNvPicPr>
            <a:picLocks noChangeAspect="1"/>
          </p:cNvPicPr>
          <p:nvPr userDrawn="1"/>
        </p:nvPicPr>
        <p:blipFill rotWithShape="1">
          <a:blip r:embed="rId6"/>
          <a:srcRect r="50000" b="50000"/>
          <a:stretch/>
        </p:blipFill>
        <p:spPr>
          <a:xfrm>
            <a:off x="-4764" y="0"/>
            <a:ext cx="12192000" cy="6858000"/>
          </a:xfrm>
          <a:prstGeom prst="rect">
            <a:avLst/>
          </a:prstGeom>
        </p:spPr>
      </p:pic>
      <p:sp>
        <p:nvSpPr>
          <p:cNvPr id="7" name="Title 1"/>
          <p:cNvSpPr>
            <a:spLocks noGrp="1"/>
          </p:cNvSpPr>
          <p:nvPr>
            <p:ph type="title" hasCustomPrompt="1"/>
          </p:nvPr>
        </p:nvSpPr>
        <p:spPr>
          <a:xfrm>
            <a:off x="694927" y="515970"/>
            <a:ext cx="9298851"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705093" y="949199"/>
            <a:ext cx="10772286"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276408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5365"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0893F9E-6D33-44D0-9985-BEDE56C123B6}"/>
              </a:ext>
            </a:extLst>
          </p:cNvPr>
          <p:cNvPicPr>
            <a:picLocks noChangeAspect="1"/>
          </p:cNvPicPr>
          <p:nvPr userDrawn="1"/>
        </p:nvPicPr>
        <p:blipFill rotWithShape="1">
          <a:blip r:embed="rId6"/>
          <a:srcRect l="50000" b="50000"/>
          <a:stretch/>
        </p:blipFill>
        <p:spPr>
          <a:xfrm>
            <a:off x="0" y="0"/>
            <a:ext cx="12192000" cy="6858000"/>
          </a:xfrm>
          <a:prstGeom prst="rect">
            <a:avLst/>
          </a:prstGeom>
        </p:spPr>
      </p:pic>
      <p:sp>
        <p:nvSpPr>
          <p:cNvPr id="7" name="Title 1"/>
          <p:cNvSpPr>
            <a:spLocks noGrp="1"/>
          </p:cNvSpPr>
          <p:nvPr>
            <p:ph type="title" hasCustomPrompt="1"/>
          </p:nvPr>
        </p:nvSpPr>
        <p:spPr>
          <a:xfrm>
            <a:off x="694927" y="515970"/>
            <a:ext cx="9298851"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705093" y="949199"/>
            <a:ext cx="10772286"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2143899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122A59-0BEF-4E60-93E9-07619F9C0A3D}"/>
              </a:ext>
            </a:extLst>
          </p:cNvPr>
          <p:cNvPicPr>
            <a:picLocks noChangeAspect="1"/>
          </p:cNvPicPr>
          <p:nvPr userDrawn="1"/>
        </p:nvPicPr>
        <p:blipFill rotWithShape="1">
          <a:blip r:embed="rId4"/>
          <a:srcRect b="8250"/>
          <a:stretch/>
        </p:blipFill>
        <p:spPr>
          <a:xfrm>
            <a:off x="0" y="0"/>
            <a:ext cx="12192000" cy="6292223"/>
          </a:xfrm>
          <a:prstGeom prst="rect">
            <a:avLst/>
          </a:prstGeom>
        </p:spPr>
      </p:pic>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1638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345567" y="2315156"/>
            <a:ext cx="4596343" cy="251222"/>
          </a:xfrm>
          <a:prstGeom prst="rect">
            <a:avLst/>
          </a:prstGeom>
        </p:spPr>
        <p:txBody>
          <a:bodyPr/>
          <a:lstStyle>
            <a:lvl1pPr marL="0" indent="0">
              <a:buNone/>
              <a:defRPr sz="1632"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345567" y="1287157"/>
            <a:ext cx="2856678" cy="376834"/>
          </a:xfrm>
          <a:prstGeom prst="rect">
            <a:avLst/>
          </a:prstGeom>
          <a:noFill/>
        </p:spPr>
        <p:txBody>
          <a:bodyPr/>
          <a:lstStyle>
            <a:lvl1pPr marL="0" indent="0">
              <a:buNone/>
              <a:defRPr sz="2449"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sp>
        <p:nvSpPr>
          <p:cNvPr id="17" name="Rectangle 16">
            <a:extLst>
              <a:ext uri="{FF2B5EF4-FFF2-40B4-BE49-F238E27FC236}">
                <a16:creationId xmlns:a16="http://schemas.microsoft.com/office/drawing/2014/main" id="{5CBAB2CC-BE78-45F8-898A-3A9CF2A3EBA4}"/>
              </a:ext>
            </a:extLst>
          </p:cNvPr>
          <p:cNvSpPr/>
          <p:nvPr userDrawn="1"/>
        </p:nvSpPr>
        <p:spPr>
          <a:xfrm>
            <a:off x="0" y="0"/>
            <a:ext cx="12192000" cy="6295292"/>
          </a:xfrm>
          <a:prstGeom prst="rect">
            <a:avLst/>
          </a:prstGeom>
          <a:solidFill>
            <a:schemeClr val="accent2">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pic>
        <p:nvPicPr>
          <p:cNvPr id="18" name="Picture 17">
            <a:extLst>
              <a:ext uri="{FF2B5EF4-FFF2-40B4-BE49-F238E27FC236}">
                <a16:creationId xmlns:a16="http://schemas.microsoft.com/office/drawing/2014/main" id="{E0E9CB4A-31AF-4C42-939E-3A711D3D1D52}"/>
              </a:ext>
            </a:extLst>
          </p:cNvPr>
          <p:cNvPicPr>
            <a:picLocks noChangeAspect="1"/>
          </p:cNvPicPr>
          <p:nvPr userDrawn="1"/>
        </p:nvPicPr>
        <p:blipFill>
          <a:blip r:embed="rId7"/>
          <a:stretch>
            <a:fillRect/>
          </a:stretch>
        </p:blipFill>
        <p:spPr>
          <a:xfrm>
            <a:off x="10566819" y="6527871"/>
            <a:ext cx="1094400" cy="144000"/>
          </a:xfrm>
          <a:prstGeom prst="rect">
            <a:avLst/>
          </a:prstGeom>
        </p:spPr>
      </p:pic>
    </p:spTree>
    <p:extLst>
      <p:ext uri="{BB962C8B-B14F-4D97-AF65-F5344CB8AC3E}">
        <p14:creationId xmlns:p14="http://schemas.microsoft.com/office/powerpoint/2010/main" val="384803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F85007-D114-4D95-B01D-E310211965DC}" type="datetime1">
              <a:rPr lang="en-ZA" smtClean="0"/>
              <a:t>2021/04/26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7102F09-8F7D-4EC1-9AE5-82CA77F49212}" type="slidenum">
              <a:rPr lang="en-ZA" smtClean="0"/>
              <a:t>‹#›</a:t>
            </a:fld>
            <a:endParaRPr lang="en-ZA" dirty="0"/>
          </a:p>
        </p:txBody>
      </p:sp>
      <p:sp>
        <p:nvSpPr>
          <p:cNvPr id="7" name="TextBox 6">
            <a:extLst>
              <a:ext uri="{FF2B5EF4-FFF2-40B4-BE49-F238E27FC236}">
                <a16:creationId xmlns:a16="http://schemas.microsoft.com/office/drawing/2014/main" id="{D7E946BF-8602-4D0F-A6B5-1EBB15792259}"/>
              </a:ext>
            </a:extLst>
          </p:cNvPr>
          <p:cNvSpPr txBox="1"/>
          <p:nvPr userDrawn="1"/>
        </p:nvSpPr>
        <p:spPr>
          <a:xfrm>
            <a:off x="0" y="6484140"/>
            <a:ext cx="12192000" cy="373859"/>
          </a:xfrm>
          <a:prstGeom prst="rect">
            <a:avLst/>
          </a:prstGeom>
          <a:solidFill>
            <a:schemeClr val="bg1">
              <a:alpha val="43000"/>
            </a:schemeClr>
          </a:solidFill>
        </p:spPr>
        <p:txBody>
          <a:bodyPr wrap="square" rtlCol="0" anchor="ctr">
            <a:noAutofit/>
          </a:bodyPr>
          <a:lstStyle/>
          <a:p>
            <a:pPr indent="361950"/>
            <a:endParaRPr lang="en-ZA" sz="1000" b="1" dirty="0"/>
          </a:p>
        </p:txBody>
      </p:sp>
    </p:spTree>
    <p:extLst>
      <p:ext uri="{BB962C8B-B14F-4D97-AF65-F5344CB8AC3E}">
        <p14:creationId xmlns:p14="http://schemas.microsoft.com/office/powerpoint/2010/main" val="167093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7413"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0D5DC9DD-194B-4137-BD85-DD13D333A24C}"/>
              </a:ext>
            </a:extLst>
          </p:cNvPr>
          <p:cNvSpPr/>
          <p:nvPr userDrawn="1"/>
        </p:nvSpPr>
        <p:spPr>
          <a:xfrm>
            <a:off x="0" y="0"/>
            <a:ext cx="12192000" cy="6295292"/>
          </a:xfrm>
          <a:prstGeom prst="rect">
            <a:avLst/>
          </a:prstGeom>
          <a:solidFill>
            <a:schemeClr val="accent3">
              <a:lumMod val="90000"/>
              <a:lumOff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7" name="Title 1"/>
          <p:cNvSpPr>
            <a:spLocks noGrp="1"/>
          </p:cNvSpPr>
          <p:nvPr>
            <p:ph type="title" hasCustomPrompt="1"/>
          </p:nvPr>
        </p:nvSpPr>
        <p:spPr>
          <a:xfrm>
            <a:off x="630768" y="515970"/>
            <a:ext cx="9447077" cy="335098"/>
          </a:xfrm>
          <a:noFill/>
        </p:spPr>
        <p:txBody>
          <a:bodyPr lIns="36000">
            <a:noAutofit/>
          </a:bodyPr>
          <a:lstStyle>
            <a:lvl1pPr algn="l">
              <a:defRPr sz="2400">
                <a:solidFill>
                  <a:schemeClr val="bg2"/>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bg2"/>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Tree>
    <p:extLst>
      <p:ext uri="{BB962C8B-B14F-4D97-AF65-F5344CB8AC3E}">
        <p14:creationId xmlns:p14="http://schemas.microsoft.com/office/powerpoint/2010/main" val="1820246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1843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728341" y="1730365"/>
            <a:ext cx="4596343" cy="251222"/>
          </a:xfrm>
          <a:prstGeom prst="rect">
            <a:avLst/>
          </a:prstGeom>
        </p:spPr>
        <p:txBody>
          <a:bodyPr/>
          <a:lstStyle>
            <a:lvl1pPr marL="0" indent="0">
              <a:buNone/>
              <a:defRPr sz="1632"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728341" y="702366"/>
            <a:ext cx="2856678" cy="376834"/>
          </a:xfrm>
          <a:prstGeom prst="rect">
            <a:avLst/>
          </a:prstGeom>
          <a:solidFill>
            <a:schemeClr val="accent3">
              <a:lumMod val="90000"/>
              <a:lumOff val="10000"/>
            </a:schemeClr>
          </a:solidFill>
        </p:spPr>
        <p:txBody>
          <a:bodyPr/>
          <a:lstStyle>
            <a:lvl1pPr marL="0" indent="0">
              <a:buNone/>
              <a:defRPr sz="2449"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sp>
        <p:nvSpPr>
          <p:cNvPr id="2" name="Rectangle 1">
            <a:extLst>
              <a:ext uri="{FF2B5EF4-FFF2-40B4-BE49-F238E27FC236}">
                <a16:creationId xmlns:a16="http://schemas.microsoft.com/office/drawing/2014/main" id="{717ED0F1-C875-45C4-800B-5C3B379D6216}"/>
              </a:ext>
            </a:extLst>
          </p:cNvPr>
          <p:cNvSpPr/>
          <p:nvPr userDrawn="1"/>
        </p:nvSpPr>
        <p:spPr>
          <a:xfrm>
            <a:off x="8600536" y="6136108"/>
            <a:ext cx="318314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pic>
        <p:nvPicPr>
          <p:cNvPr id="14" name="Picture 13">
            <a:extLst>
              <a:ext uri="{FF2B5EF4-FFF2-40B4-BE49-F238E27FC236}">
                <a16:creationId xmlns:a16="http://schemas.microsoft.com/office/drawing/2014/main" id="{D3DCADFD-0F68-49D0-AC35-FDE3FE3A844C}"/>
              </a:ext>
            </a:extLst>
          </p:cNvPr>
          <p:cNvPicPr>
            <a:picLocks noChangeAspect="1"/>
          </p:cNvPicPr>
          <p:nvPr userDrawn="1"/>
        </p:nvPicPr>
        <p:blipFill rotWithShape="1">
          <a:blip r:embed="rId6"/>
          <a:srcRect r="50288" b="50000"/>
          <a:stretch/>
        </p:blipFill>
        <p:spPr>
          <a:xfrm>
            <a:off x="0" y="0"/>
            <a:ext cx="12192000" cy="6897795"/>
          </a:xfrm>
          <a:prstGeom prst="rect">
            <a:avLst/>
          </a:prstGeom>
        </p:spPr>
      </p:pic>
    </p:spTree>
    <p:extLst>
      <p:ext uri="{BB962C8B-B14F-4D97-AF65-F5344CB8AC3E}">
        <p14:creationId xmlns:p14="http://schemas.microsoft.com/office/powerpoint/2010/main" val="2589810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1946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728341" y="1730365"/>
            <a:ext cx="4596343" cy="251222"/>
          </a:xfrm>
          <a:prstGeom prst="rect">
            <a:avLst/>
          </a:prstGeom>
        </p:spPr>
        <p:txBody>
          <a:bodyPr/>
          <a:lstStyle>
            <a:lvl1pPr marL="0" indent="0">
              <a:buNone/>
              <a:defRPr sz="1632"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728341" y="702366"/>
            <a:ext cx="2856678" cy="376834"/>
          </a:xfrm>
          <a:prstGeom prst="rect">
            <a:avLst/>
          </a:prstGeom>
          <a:solidFill>
            <a:schemeClr val="accent3">
              <a:lumMod val="90000"/>
              <a:lumOff val="10000"/>
            </a:schemeClr>
          </a:solidFill>
        </p:spPr>
        <p:txBody>
          <a:bodyPr/>
          <a:lstStyle>
            <a:lvl1pPr marL="0" indent="0">
              <a:buNone/>
              <a:defRPr sz="2449"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sp>
        <p:nvSpPr>
          <p:cNvPr id="2" name="Rectangle 1">
            <a:extLst>
              <a:ext uri="{FF2B5EF4-FFF2-40B4-BE49-F238E27FC236}">
                <a16:creationId xmlns:a16="http://schemas.microsoft.com/office/drawing/2014/main" id="{717ED0F1-C875-45C4-800B-5C3B379D6216}"/>
              </a:ext>
            </a:extLst>
          </p:cNvPr>
          <p:cNvSpPr/>
          <p:nvPr userDrawn="1"/>
        </p:nvSpPr>
        <p:spPr>
          <a:xfrm>
            <a:off x="8600536" y="6136108"/>
            <a:ext cx="318314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pic>
        <p:nvPicPr>
          <p:cNvPr id="10" name="Picture 9">
            <a:extLst>
              <a:ext uri="{FF2B5EF4-FFF2-40B4-BE49-F238E27FC236}">
                <a16:creationId xmlns:a16="http://schemas.microsoft.com/office/drawing/2014/main" id="{8D44ACF4-CC5A-43C2-9632-C25015435F66}"/>
              </a:ext>
            </a:extLst>
          </p:cNvPr>
          <p:cNvPicPr>
            <a:picLocks noChangeAspect="1"/>
          </p:cNvPicPr>
          <p:nvPr userDrawn="1"/>
        </p:nvPicPr>
        <p:blipFill rotWithShape="1">
          <a:blip r:embed="rId6"/>
          <a:srcRect l="49711" b="50000"/>
          <a:stretch/>
        </p:blipFill>
        <p:spPr>
          <a:xfrm>
            <a:off x="0" y="0"/>
            <a:ext cx="12262338" cy="6858000"/>
          </a:xfrm>
          <a:prstGeom prst="rect">
            <a:avLst/>
          </a:prstGeom>
        </p:spPr>
      </p:pic>
    </p:spTree>
    <p:extLst>
      <p:ext uri="{BB962C8B-B14F-4D97-AF65-F5344CB8AC3E}">
        <p14:creationId xmlns:p14="http://schemas.microsoft.com/office/powerpoint/2010/main" val="2144299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2048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728341" y="1730365"/>
            <a:ext cx="4596343" cy="251222"/>
          </a:xfrm>
          <a:prstGeom prst="rect">
            <a:avLst/>
          </a:prstGeom>
        </p:spPr>
        <p:txBody>
          <a:bodyPr/>
          <a:lstStyle>
            <a:lvl1pPr marL="0" indent="0">
              <a:buNone/>
              <a:defRPr sz="1632"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728341" y="702366"/>
            <a:ext cx="2856678" cy="376834"/>
          </a:xfrm>
          <a:prstGeom prst="rect">
            <a:avLst/>
          </a:prstGeom>
          <a:solidFill>
            <a:schemeClr val="accent3">
              <a:lumMod val="90000"/>
              <a:lumOff val="10000"/>
            </a:schemeClr>
          </a:solidFill>
        </p:spPr>
        <p:txBody>
          <a:bodyPr/>
          <a:lstStyle>
            <a:lvl1pPr marL="0" indent="0">
              <a:buNone/>
              <a:defRPr sz="2449"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sp>
        <p:nvSpPr>
          <p:cNvPr id="2" name="Rectangle 1">
            <a:extLst>
              <a:ext uri="{FF2B5EF4-FFF2-40B4-BE49-F238E27FC236}">
                <a16:creationId xmlns:a16="http://schemas.microsoft.com/office/drawing/2014/main" id="{717ED0F1-C875-45C4-800B-5C3B379D6216}"/>
              </a:ext>
            </a:extLst>
          </p:cNvPr>
          <p:cNvSpPr/>
          <p:nvPr userDrawn="1"/>
        </p:nvSpPr>
        <p:spPr>
          <a:xfrm>
            <a:off x="8600536" y="6136108"/>
            <a:ext cx="318314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pic>
        <p:nvPicPr>
          <p:cNvPr id="10" name="Picture 9">
            <a:extLst>
              <a:ext uri="{FF2B5EF4-FFF2-40B4-BE49-F238E27FC236}">
                <a16:creationId xmlns:a16="http://schemas.microsoft.com/office/drawing/2014/main" id="{8D44ACF4-CC5A-43C2-9632-C25015435F66}"/>
              </a:ext>
            </a:extLst>
          </p:cNvPr>
          <p:cNvPicPr>
            <a:picLocks noChangeAspect="1"/>
          </p:cNvPicPr>
          <p:nvPr userDrawn="1"/>
        </p:nvPicPr>
        <p:blipFill rotWithShape="1">
          <a:blip r:embed="rId6"/>
          <a:srcRect r="35726"/>
          <a:stretch/>
        </p:blipFill>
        <p:spPr>
          <a:xfrm>
            <a:off x="1" y="-34506"/>
            <a:ext cx="12191999" cy="6892506"/>
          </a:xfrm>
          <a:prstGeom prst="rect">
            <a:avLst/>
          </a:prstGeom>
        </p:spPr>
      </p:pic>
    </p:spTree>
    <p:extLst>
      <p:ext uri="{BB962C8B-B14F-4D97-AF65-F5344CB8AC3E}">
        <p14:creationId xmlns:p14="http://schemas.microsoft.com/office/powerpoint/2010/main" val="40053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21509"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728341" y="1730365"/>
            <a:ext cx="4596343" cy="251222"/>
          </a:xfrm>
          <a:prstGeom prst="rect">
            <a:avLst/>
          </a:prstGeom>
        </p:spPr>
        <p:txBody>
          <a:bodyPr/>
          <a:lstStyle>
            <a:lvl1pPr marL="0" indent="0">
              <a:buNone/>
              <a:defRPr sz="1632" i="0">
                <a:solidFill>
                  <a:schemeClr val="bg1"/>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728341" y="702366"/>
            <a:ext cx="2856678" cy="376834"/>
          </a:xfrm>
          <a:prstGeom prst="rect">
            <a:avLst/>
          </a:prstGeom>
          <a:solidFill>
            <a:schemeClr val="accent3">
              <a:lumMod val="90000"/>
              <a:lumOff val="10000"/>
            </a:schemeClr>
          </a:solidFill>
        </p:spPr>
        <p:txBody>
          <a:bodyPr/>
          <a:lstStyle>
            <a:lvl1pPr marL="0" indent="0">
              <a:buNone/>
              <a:defRPr sz="2449" i="0">
                <a:solidFill>
                  <a:schemeClr val="bg1"/>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sp>
        <p:nvSpPr>
          <p:cNvPr id="2" name="Rectangle 1">
            <a:extLst>
              <a:ext uri="{FF2B5EF4-FFF2-40B4-BE49-F238E27FC236}">
                <a16:creationId xmlns:a16="http://schemas.microsoft.com/office/drawing/2014/main" id="{717ED0F1-C875-45C4-800B-5C3B379D6216}"/>
              </a:ext>
            </a:extLst>
          </p:cNvPr>
          <p:cNvSpPr/>
          <p:nvPr userDrawn="1"/>
        </p:nvSpPr>
        <p:spPr>
          <a:xfrm>
            <a:off x="8600536" y="6136108"/>
            <a:ext cx="3183145" cy="3768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pic>
        <p:nvPicPr>
          <p:cNvPr id="10" name="Picture 9">
            <a:extLst>
              <a:ext uri="{FF2B5EF4-FFF2-40B4-BE49-F238E27FC236}">
                <a16:creationId xmlns:a16="http://schemas.microsoft.com/office/drawing/2014/main" id="{8D44ACF4-CC5A-43C2-9632-C25015435F66}"/>
              </a:ext>
            </a:extLst>
          </p:cNvPr>
          <p:cNvPicPr>
            <a:picLocks noChangeAspect="1"/>
          </p:cNvPicPr>
          <p:nvPr userDrawn="1"/>
        </p:nvPicPr>
        <p:blipFill rotWithShape="1">
          <a:blip r:embed="rId6"/>
          <a:srcRect r="35726"/>
          <a:stretch/>
        </p:blipFill>
        <p:spPr>
          <a:xfrm>
            <a:off x="1" y="-34506"/>
            <a:ext cx="12191999" cy="6892506"/>
          </a:xfrm>
          <a:prstGeom prst="rect">
            <a:avLst/>
          </a:prstGeom>
        </p:spPr>
      </p:pic>
      <p:sp>
        <p:nvSpPr>
          <p:cNvPr id="14" name="Rectangle 13">
            <a:extLst>
              <a:ext uri="{FF2B5EF4-FFF2-40B4-BE49-F238E27FC236}">
                <a16:creationId xmlns:a16="http://schemas.microsoft.com/office/drawing/2014/main" id="{E5B81F36-DD65-4F1D-98A0-B11188ED83CE}"/>
              </a:ext>
            </a:extLst>
          </p:cNvPr>
          <p:cNvSpPr/>
          <p:nvPr userDrawn="1"/>
        </p:nvSpPr>
        <p:spPr>
          <a:xfrm>
            <a:off x="0" y="0"/>
            <a:ext cx="12192000" cy="6858000"/>
          </a:xfrm>
          <a:prstGeom prst="rect">
            <a:avLst/>
          </a:prstGeom>
          <a:solidFill>
            <a:schemeClr val="accent3">
              <a:lumMod val="90000"/>
              <a:lumOff val="10000"/>
              <a:alpha val="39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09362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22533"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6"/>
                      <a:stretch>
                        <a:fillRect/>
                      </a:stretch>
                    </p:blipFill>
                    <p:spPr>
                      <a:xfrm>
                        <a:off x="2161" y="1621"/>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021B93-E508-4C72-A62D-3031BBEA63D5}"/>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bg1"/>
              </a:solidFill>
              <a:latin typeface="Segoe UI Semibold" panose="020B0702040204020203" pitchFamily="34" charset="0"/>
              <a:ea typeface="+mj-ea"/>
              <a:cs typeface="+mj-cs"/>
              <a:sym typeface="Segoe UI Semibold" panose="020B0702040204020203" pitchFamily="34" charset="0"/>
            </a:endParaRPr>
          </a:p>
        </p:txBody>
      </p:sp>
      <p:pic>
        <p:nvPicPr>
          <p:cNvPr id="10" name="Picture 9">
            <a:extLst>
              <a:ext uri="{FF2B5EF4-FFF2-40B4-BE49-F238E27FC236}">
                <a16:creationId xmlns:a16="http://schemas.microsoft.com/office/drawing/2014/main" id="{E1E135FF-C665-492D-B56A-7D6363164B41}"/>
              </a:ext>
            </a:extLst>
          </p:cNvPr>
          <p:cNvPicPr>
            <a:picLocks noChangeAspect="1"/>
          </p:cNvPicPr>
          <p:nvPr userDrawn="1"/>
        </p:nvPicPr>
        <p:blipFill rotWithShape="1">
          <a:blip r:embed="rId7"/>
          <a:srcRect l="86498" t="1482" r="925" b="81683"/>
          <a:stretch/>
        </p:blipFill>
        <p:spPr>
          <a:xfrm>
            <a:off x="10982036" y="0"/>
            <a:ext cx="1209964" cy="1154545"/>
          </a:xfrm>
          <a:prstGeom prst="rect">
            <a:avLst/>
          </a:prstGeom>
        </p:spPr>
      </p:pic>
      <p:sp>
        <p:nvSpPr>
          <p:cNvPr id="5" name="Text Placeholder 3">
            <a:extLst>
              <a:ext uri="{FF2B5EF4-FFF2-40B4-BE49-F238E27FC236}">
                <a16:creationId xmlns:a16="http://schemas.microsoft.com/office/drawing/2014/main" id="{C148230C-FC63-4FD4-B1D0-C4539887B2E7}"/>
              </a:ext>
            </a:extLst>
          </p:cNvPr>
          <p:cNvSpPr>
            <a:spLocks noGrp="1"/>
          </p:cNvSpPr>
          <p:nvPr>
            <p:ph type="body" sz="quarter" idx="10" hasCustomPrompt="1"/>
          </p:nvPr>
        </p:nvSpPr>
        <p:spPr>
          <a:xfrm>
            <a:off x="695325" y="1628775"/>
            <a:ext cx="10943999" cy="4678825"/>
          </a:xfrm>
          <a:prstGeom prst="rect">
            <a:avLst/>
          </a:prstGeom>
        </p:spPr>
        <p:txBody>
          <a:bodyPr vert="horz" wrap="square" lIns="36000" tIns="0" rIns="0" bIns="0" rtlCol="0">
            <a:noAutofit/>
          </a:bodyPr>
          <a:lstStyle>
            <a:lvl1pPr marL="174625" indent="-174625">
              <a:tabLst>
                <a:tab pos="92075" algn="l"/>
              </a:tabLst>
              <a:defRPr sz="1200">
                <a:solidFill>
                  <a:schemeClr val="accent3">
                    <a:lumMod val="90000"/>
                    <a:lumOff val="10000"/>
                  </a:schemeClr>
                </a:solidFill>
                <a:latin typeface="+mn-lt"/>
              </a:defRPr>
            </a:lvl1pPr>
            <a:lvl2pPr marL="360363" indent="-185738">
              <a:defRPr lang="en-US" sz="1200" dirty="0" smtClean="0">
                <a:solidFill>
                  <a:schemeClr val="accent3">
                    <a:lumMod val="90000"/>
                    <a:lumOff val="10000"/>
                  </a:schemeClr>
                </a:solidFill>
                <a:latin typeface="+mn-lt"/>
              </a:defRPr>
            </a:lvl2pPr>
            <a:lvl3pPr marL="534988" indent="-174625">
              <a:defRPr lang="en-US" sz="1200" dirty="0" smtClean="0">
                <a:solidFill>
                  <a:schemeClr val="accent3">
                    <a:lumMod val="90000"/>
                    <a:lumOff val="10000"/>
                  </a:schemeClr>
                </a:solidFill>
                <a:latin typeface="+mn-lt"/>
              </a:defRPr>
            </a:lvl3pPr>
            <a:lvl4pPr marL="174625" indent="-174625">
              <a:defRPr lang="en-US" sz="1200"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a:t>First level bullet</a:t>
            </a:r>
          </a:p>
          <a:p>
            <a:pPr lvl="1"/>
            <a:r>
              <a:rPr lang="en-US"/>
              <a:t>Second level bullet</a:t>
            </a:r>
          </a:p>
          <a:p>
            <a:pPr lvl="2"/>
            <a:r>
              <a:rPr lang="en-US"/>
              <a:t>Third level bullet</a:t>
            </a:r>
          </a:p>
        </p:txBody>
      </p:sp>
      <p:sp>
        <p:nvSpPr>
          <p:cNvPr id="4" name="Title 3">
            <a:extLst>
              <a:ext uri="{FF2B5EF4-FFF2-40B4-BE49-F238E27FC236}">
                <a16:creationId xmlns:a16="http://schemas.microsoft.com/office/drawing/2014/main"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id="{069D51C6-0715-49D0-8883-5FB6A1C58270}"/>
              </a:ext>
            </a:extLst>
          </p:cNvPr>
          <p:cNvSpPr>
            <a:spLocks noGrp="1"/>
          </p:cNvSpPr>
          <p:nvPr>
            <p:ph type="body" sz="quarter" idx="11" hasCustomPrompt="1"/>
          </p:nvPr>
        </p:nvSpPr>
        <p:spPr>
          <a:xfrm>
            <a:off x="695325" y="1060450"/>
            <a:ext cx="10944225" cy="307975"/>
          </a:xfrm>
        </p:spPr>
        <p:txBody>
          <a:bodyPr/>
          <a:lstStyle>
            <a:lvl1pPr marL="0" indent="0">
              <a:buFontTx/>
              <a:buNone/>
              <a:defRPr sz="1600"/>
            </a:lvl1pPr>
            <a:lvl2pPr marL="180975" indent="0">
              <a:buFontTx/>
              <a:buNone/>
              <a:defRPr sz="1600"/>
            </a:lvl2pPr>
            <a:lvl3pPr marL="360363" indent="0">
              <a:buFontTx/>
              <a:buNone/>
              <a:defRPr sz="1600"/>
            </a:lvl3pPr>
            <a:lvl4pPr marL="468102" indent="0">
              <a:buFontTx/>
              <a:buNone/>
              <a:defRPr sz="1600"/>
            </a:lvl4pPr>
            <a:lvl5pPr marL="632211" indent="0">
              <a:buFontTx/>
              <a:buNone/>
              <a:defRPr sz="1600"/>
            </a:lvl5pPr>
          </a:lstStyle>
          <a:p>
            <a:pPr lvl="0"/>
            <a:r>
              <a:rPr lang="en-US"/>
              <a:t>Insert Sub Title</a:t>
            </a:r>
            <a:endParaRPr lang="en-ZA"/>
          </a:p>
        </p:txBody>
      </p:sp>
    </p:spTree>
    <p:extLst>
      <p:ext uri="{BB962C8B-B14F-4D97-AF65-F5344CB8AC3E}">
        <p14:creationId xmlns:p14="http://schemas.microsoft.com/office/powerpoint/2010/main" val="2161879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23557" name="think-cell Slide" r:id="rId5" imgW="421" imgH="423" progId="TCLayout.ActiveDocument.1">
                  <p:embed/>
                </p:oleObj>
              </mc:Choice>
              <mc:Fallback>
                <p:oleObj name="think-cell Slide" r:id="rId5"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6"/>
                      <a:stretch>
                        <a:fillRect/>
                      </a:stretch>
                    </p:blipFill>
                    <p:spPr>
                      <a:xfrm>
                        <a:off x="2161" y="1621"/>
                        <a:ext cx="215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021B93-E508-4C72-A62D-3031BBEA63D5}"/>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chemeClr val="bg1"/>
              </a:solidFill>
              <a:latin typeface="Segoe UI Semibold" panose="020B0702040204020203" pitchFamily="34" charset="0"/>
              <a:ea typeface="+mj-ea"/>
              <a:cs typeface="+mj-cs"/>
              <a:sym typeface="Segoe UI Semibold" panose="020B0702040204020203" pitchFamily="34" charset="0"/>
            </a:endParaRPr>
          </a:p>
        </p:txBody>
      </p:sp>
      <p:pic>
        <p:nvPicPr>
          <p:cNvPr id="10" name="Picture 9">
            <a:extLst>
              <a:ext uri="{FF2B5EF4-FFF2-40B4-BE49-F238E27FC236}">
                <a16:creationId xmlns:a16="http://schemas.microsoft.com/office/drawing/2014/main" id="{E1E135FF-C665-492D-B56A-7D6363164B41}"/>
              </a:ext>
            </a:extLst>
          </p:cNvPr>
          <p:cNvPicPr>
            <a:picLocks noChangeAspect="1"/>
          </p:cNvPicPr>
          <p:nvPr userDrawn="1"/>
        </p:nvPicPr>
        <p:blipFill rotWithShape="1">
          <a:blip r:embed="rId7"/>
          <a:srcRect l="86498" t="1482" r="925" b="81683"/>
          <a:stretch/>
        </p:blipFill>
        <p:spPr>
          <a:xfrm>
            <a:off x="10982036" y="0"/>
            <a:ext cx="1209964" cy="1154545"/>
          </a:xfrm>
          <a:prstGeom prst="rect">
            <a:avLst/>
          </a:prstGeom>
        </p:spPr>
      </p:pic>
      <p:sp>
        <p:nvSpPr>
          <p:cNvPr id="5" name="Text Placeholder 3">
            <a:extLst>
              <a:ext uri="{FF2B5EF4-FFF2-40B4-BE49-F238E27FC236}">
                <a16:creationId xmlns:a16="http://schemas.microsoft.com/office/drawing/2014/main" id="{C148230C-FC63-4FD4-B1D0-C4539887B2E7}"/>
              </a:ext>
            </a:extLst>
          </p:cNvPr>
          <p:cNvSpPr>
            <a:spLocks noGrp="1"/>
          </p:cNvSpPr>
          <p:nvPr>
            <p:ph type="body" sz="quarter" idx="10" hasCustomPrompt="1"/>
          </p:nvPr>
        </p:nvSpPr>
        <p:spPr>
          <a:xfrm>
            <a:off x="695325" y="1628775"/>
            <a:ext cx="10943999" cy="4678825"/>
          </a:xfrm>
          <a:prstGeom prst="rect">
            <a:avLst/>
          </a:prstGeom>
        </p:spPr>
        <p:txBody>
          <a:bodyPr vert="horz" wrap="square" lIns="36000" tIns="0" rIns="0" bIns="0" rtlCol="0">
            <a:noAutofit/>
          </a:bodyPr>
          <a:lstStyle>
            <a:lvl1pPr marL="174625" indent="-174625">
              <a:tabLst>
                <a:tab pos="92075" algn="l"/>
              </a:tabLst>
              <a:defRPr sz="1200">
                <a:solidFill>
                  <a:schemeClr val="accent3">
                    <a:lumMod val="90000"/>
                    <a:lumOff val="10000"/>
                  </a:schemeClr>
                </a:solidFill>
                <a:latin typeface="+mn-lt"/>
              </a:defRPr>
            </a:lvl1pPr>
            <a:lvl2pPr marL="360363" indent="-185738">
              <a:defRPr lang="en-US" sz="1200" dirty="0" smtClean="0">
                <a:solidFill>
                  <a:schemeClr val="accent3">
                    <a:lumMod val="90000"/>
                    <a:lumOff val="10000"/>
                  </a:schemeClr>
                </a:solidFill>
                <a:latin typeface="+mn-lt"/>
              </a:defRPr>
            </a:lvl2pPr>
            <a:lvl3pPr marL="534988" indent="-174625">
              <a:defRPr lang="en-US" sz="1200" dirty="0" smtClean="0">
                <a:solidFill>
                  <a:schemeClr val="accent3">
                    <a:lumMod val="90000"/>
                    <a:lumOff val="10000"/>
                  </a:schemeClr>
                </a:solidFill>
                <a:latin typeface="+mn-lt"/>
              </a:defRPr>
            </a:lvl3pPr>
            <a:lvl4pPr marL="174625" indent="-174625">
              <a:defRPr lang="en-US" sz="1200"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a:t>First level bullet</a:t>
            </a:r>
          </a:p>
          <a:p>
            <a:pPr lvl="1"/>
            <a:r>
              <a:rPr lang="en-US"/>
              <a:t>Second level bullet</a:t>
            </a:r>
          </a:p>
          <a:p>
            <a:pPr lvl="2"/>
            <a:r>
              <a:rPr lang="en-US"/>
              <a:t>Third level bullet</a:t>
            </a:r>
          </a:p>
        </p:txBody>
      </p:sp>
      <p:sp>
        <p:nvSpPr>
          <p:cNvPr id="4" name="Title 3">
            <a:extLst>
              <a:ext uri="{FF2B5EF4-FFF2-40B4-BE49-F238E27FC236}">
                <a16:creationId xmlns:a16="http://schemas.microsoft.com/office/drawing/2014/main" id="{7760C3CC-758C-4057-87A5-8F8A86B6EF49}"/>
              </a:ext>
            </a:extLst>
          </p:cNvPr>
          <p:cNvSpPr>
            <a:spLocks noGrp="1"/>
          </p:cNvSpPr>
          <p:nvPr>
            <p:ph type="title"/>
          </p:nvPr>
        </p:nvSpPr>
        <p:spPr/>
        <p:txBody>
          <a:bodyPr/>
          <a:lstStyle/>
          <a:p>
            <a:r>
              <a:rPr lang="en-US"/>
              <a:t>Click to edit Master title style</a:t>
            </a:r>
            <a:endParaRPr lang="en-ZA"/>
          </a:p>
        </p:txBody>
      </p:sp>
      <p:sp>
        <p:nvSpPr>
          <p:cNvPr id="7" name="Text Placeholder 6">
            <a:extLst>
              <a:ext uri="{FF2B5EF4-FFF2-40B4-BE49-F238E27FC236}">
                <a16:creationId xmlns:a16="http://schemas.microsoft.com/office/drawing/2014/main" id="{069D51C6-0715-49D0-8883-5FB6A1C58270}"/>
              </a:ext>
            </a:extLst>
          </p:cNvPr>
          <p:cNvSpPr>
            <a:spLocks noGrp="1"/>
          </p:cNvSpPr>
          <p:nvPr>
            <p:ph type="body" sz="quarter" idx="11" hasCustomPrompt="1"/>
          </p:nvPr>
        </p:nvSpPr>
        <p:spPr>
          <a:xfrm>
            <a:off x="695325" y="1060450"/>
            <a:ext cx="10944225" cy="307975"/>
          </a:xfrm>
        </p:spPr>
        <p:txBody>
          <a:bodyPr/>
          <a:lstStyle>
            <a:lvl1pPr marL="0" indent="0">
              <a:buFontTx/>
              <a:buNone/>
              <a:defRPr sz="1600"/>
            </a:lvl1pPr>
            <a:lvl2pPr marL="180975" indent="0">
              <a:buFontTx/>
              <a:buNone/>
              <a:defRPr sz="1600"/>
            </a:lvl2pPr>
            <a:lvl3pPr marL="360363" indent="0">
              <a:buFontTx/>
              <a:buNone/>
              <a:defRPr sz="1600"/>
            </a:lvl3pPr>
            <a:lvl4pPr marL="468102" indent="0">
              <a:buFontTx/>
              <a:buNone/>
              <a:defRPr sz="1600"/>
            </a:lvl4pPr>
            <a:lvl5pPr marL="632211" indent="0">
              <a:buFontTx/>
              <a:buNone/>
              <a:defRPr sz="1600"/>
            </a:lvl5pPr>
          </a:lstStyle>
          <a:p>
            <a:pPr lvl="0"/>
            <a:r>
              <a:rPr lang="en-US"/>
              <a:t>Insert Sub Title</a:t>
            </a:r>
            <a:endParaRPr lang="en-ZA"/>
          </a:p>
        </p:txBody>
      </p:sp>
    </p:spTree>
    <p:extLst>
      <p:ext uri="{BB962C8B-B14F-4D97-AF65-F5344CB8AC3E}">
        <p14:creationId xmlns:p14="http://schemas.microsoft.com/office/powerpoint/2010/main" val="230059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9873-93A7-47E3-86D8-1A1D5438753C}" type="datetime1">
              <a:rPr lang="en-ZA" smtClean="0"/>
              <a:t>2021/04/26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7102F09-8F7D-4EC1-9AE5-82CA77F49212}" type="slidenum">
              <a:rPr lang="en-ZA" smtClean="0"/>
              <a:t>‹#›</a:t>
            </a:fld>
            <a:endParaRPr lang="en-ZA" dirty="0"/>
          </a:p>
        </p:txBody>
      </p:sp>
      <p:sp>
        <p:nvSpPr>
          <p:cNvPr id="7" name="TextBox 6">
            <a:extLst>
              <a:ext uri="{FF2B5EF4-FFF2-40B4-BE49-F238E27FC236}">
                <a16:creationId xmlns:a16="http://schemas.microsoft.com/office/drawing/2014/main" id="{AF2FC68E-9E8B-443A-8409-C842E89C3D20}"/>
              </a:ext>
            </a:extLst>
          </p:cNvPr>
          <p:cNvSpPr txBox="1"/>
          <p:nvPr userDrawn="1"/>
        </p:nvSpPr>
        <p:spPr>
          <a:xfrm>
            <a:off x="0" y="6484140"/>
            <a:ext cx="12192000" cy="373859"/>
          </a:xfrm>
          <a:prstGeom prst="rect">
            <a:avLst/>
          </a:prstGeom>
          <a:solidFill>
            <a:schemeClr val="bg1">
              <a:alpha val="43000"/>
            </a:schemeClr>
          </a:solidFill>
        </p:spPr>
        <p:txBody>
          <a:bodyPr wrap="square" rtlCol="0" anchor="ctr">
            <a:noAutofit/>
          </a:bodyPr>
          <a:lstStyle/>
          <a:p>
            <a:pPr indent="361950"/>
            <a:endParaRPr lang="en-ZA" sz="1000" b="1" dirty="0"/>
          </a:p>
        </p:txBody>
      </p:sp>
    </p:spTree>
    <p:extLst>
      <p:ext uri="{BB962C8B-B14F-4D97-AF65-F5344CB8AC3E}">
        <p14:creationId xmlns:p14="http://schemas.microsoft.com/office/powerpoint/2010/main" val="275503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45C2E-8B94-41C9-9A7B-E5243DA4AB43}" type="datetime1">
              <a:rPr lang="en-ZA" smtClean="0"/>
              <a:t>2021/04/26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7102F09-8F7D-4EC1-9AE5-82CA77F49212}" type="slidenum">
              <a:rPr lang="en-ZA" smtClean="0"/>
              <a:t>‹#›</a:t>
            </a:fld>
            <a:endParaRPr lang="en-ZA" dirty="0"/>
          </a:p>
        </p:txBody>
      </p:sp>
      <p:sp>
        <p:nvSpPr>
          <p:cNvPr id="5" name="TextBox 4">
            <a:extLst>
              <a:ext uri="{FF2B5EF4-FFF2-40B4-BE49-F238E27FC236}">
                <a16:creationId xmlns:a16="http://schemas.microsoft.com/office/drawing/2014/main" id="{9860257B-FD7F-4D5C-88DC-0B6514568D5C}"/>
              </a:ext>
            </a:extLst>
          </p:cNvPr>
          <p:cNvSpPr txBox="1"/>
          <p:nvPr userDrawn="1"/>
        </p:nvSpPr>
        <p:spPr>
          <a:xfrm>
            <a:off x="0" y="6484140"/>
            <a:ext cx="12192000" cy="373859"/>
          </a:xfrm>
          <a:prstGeom prst="rect">
            <a:avLst/>
          </a:prstGeom>
          <a:solidFill>
            <a:schemeClr val="bg1">
              <a:alpha val="43000"/>
            </a:schemeClr>
          </a:solidFill>
        </p:spPr>
        <p:txBody>
          <a:bodyPr wrap="square" rtlCol="0" anchor="ctr">
            <a:noAutofit/>
          </a:bodyPr>
          <a:lstStyle/>
          <a:p>
            <a:pPr indent="361950"/>
            <a:endParaRPr lang="en-ZA" sz="1000" b="1" dirty="0"/>
          </a:p>
        </p:txBody>
      </p:sp>
    </p:spTree>
    <p:extLst>
      <p:ext uri="{BB962C8B-B14F-4D97-AF65-F5344CB8AC3E}">
        <p14:creationId xmlns:p14="http://schemas.microsoft.com/office/powerpoint/2010/main" val="63244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p:cNvSpPr>
            <a:spLocks noGrp="1"/>
          </p:cNvSpPr>
          <p:nvPr>
            <p:ph type="title"/>
          </p:nvPr>
        </p:nvSpPr>
        <p:spPr>
          <a:xfrm>
            <a:off x="-1" y="1"/>
            <a:ext cx="12192000" cy="692331"/>
          </a:xfrm>
          <a:prstGeom prst="rect">
            <a:avLst/>
          </a:prstGeom>
          <a:ln/>
        </p:spPr>
        <p:style>
          <a:lnRef idx="1">
            <a:schemeClr val="accent1"/>
          </a:lnRef>
          <a:fillRef idx="3">
            <a:schemeClr val="accent1"/>
          </a:fillRef>
          <a:effectRef idx="2">
            <a:schemeClr val="accent1"/>
          </a:effectRef>
          <a:fontRef idx="none"/>
        </p:style>
        <p:txBody>
          <a:bodyPr/>
          <a:lstStyle>
            <a:lvl1pPr>
              <a:defRPr sz="4000">
                <a:solidFill>
                  <a:schemeClr val="bg1">
                    <a:lumMod val="95000"/>
                  </a:schemeClr>
                </a:solidFill>
              </a:defRPr>
            </a:lvl1pPr>
          </a:lstStyle>
          <a:p>
            <a:r>
              <a:rPr lang="en-US" dirty="0"/>
              <a:t>Click to edit Master title style</a:t>
            </a:r>
            <a:endParaRPr lang="en-ZA" dirty="0"/>
          </a:p>
        </p:txBody>
      </p:sp>
      <p:pic>
        <p:nvPicPr>
          <p:cNvPr id="11" name="Picture 10"/>
          <p:cNvPicPr>
            <a:picLocks noChangeAspect="1"/>
          </p:cNvPicPr>
          <p:nvPr userDrawn="1"/>
        </p:nvPicPr>
        <p:blipFill>
          <a:blip r:embed="rId2"/>
          <a:stretch>
            <a:fillRect/>
          </a:stretch>
        </p:blipFill>
        <p:spPr>
          <a:xfrm>
            <a:off x="9030465" y="5579224"/>
            <a:ext cx="3161535" cy="1278776"/>
          </a:xfrm>
          <a:prstGeom prst="rect">
            <a:avLst/>
          </a:prstGeom>
        </p:spPr>
      </p:pic>
    </p:spTree>
    <p:extLst>
      <p:ext uri="{BB962C8B-B14F-4D97-AF65-F5344CB8AC3E}">
        <p14:creationId xmlns:p14="http://schemas.microsoft.com/office/powerpoint/2010/main" val="326269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307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18" name="TextBox 17"/>
          <p:cNvSpPr txBox="1"/>
          <p:nvPr userDrawn="1"/>
        </p:nvSpPr>
        <p:spPr>
          <a:xfrm>
            <a:off x="2771428" y="6355873"/>
            <a:ext cx="8881437" cy="382460"/>
          </a:xfrm>
          <a:prstGeom prst="rect">
            <a:avLst/>
          </a:prstGeom>
          <a:noFill/>
        </p:spPr>
        <p:txBody>
          <a:bodyPr wrap="square" rtlCol="0">
            <a:spAutoFit/>
          </a:bodyPr>
          <a:lstStyle/>
          <a:p>
            <a:pPr algn="r" defTabSz="914303"/>
            <a:r>
              <a:rPr lang="en-US" sz="918" dirty="0">
                <a:latin typeface="Segoe UI" panose="020B0502040204020203" pitchFamily="34" charset="0"/>
                <a:sym typeface="Segoe UI" panose="020B0502040204020203" pitchFamily="34" charset="0"/>
              </a:rPr>
              <a:t>CONFIDENTIAL AND PROPRIETARY </a:t>
            </a:r>
            <a:br>
              <a:rPr lang="en-US" sz="918" dirty="0">
                <a:latin typeface="Segoe UI" panose="020B0502040204020203" pitchFamily="34" charset="0"/>
                <a:sym typeface="Segoe UI" panose="020B0502040204020203" pitchFamily="34" charset="0"/>
              </a:rPr>
            </a:br>
            <a:r>
              <a:rPr lang="en-US" sz="918" dirty="0">
                <a:latin typeface="Segoe UI" panose="020B0502040204020203" pitchFamily="34" charset="0"/>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id="{2A888493-B9AD-4E71-9676-73CC59E4712B}"/>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20" name="Text Placeholder 3">
            <a:extLst>
              <a:ext uri="{FF2B5EF4-FFF2-40B4-BE49-F238E27FC236}">
                <a16:creationId xmlns:a16="http://schemas.microsoft.com/office/drawing/2014/main" id="{B5DEEE08-7C00-4ADC-8092-2248789EC7AE}"/>
              </a:ext>
            </a:extLst>
          </p:cNvPr>
          <p:cNvSpPr>
            <a:spLocks noGrp="1"/>
          </p:cNvSpPr>
          <p:nvPr>
            <p:ph type="body" sz="quarter" idx="13"/>
          </p:nvPr>
        </p:nvSpPr>
        <p:spPr>
          <a:xfrm>
            <a:off x="9038927" y="3329703"/>
            <a:ext cx="2241751" cy="307777"/>
          </a:xfrm>
          <a:prstGeom prst="rect">
            <a:avLst/>
          </a:prstGeom>
        </p:spPr>
        <p:txBody>
          <a:bodyPr/>
          <a:lstStyle>
            <a:lvl1pPr marL="0" indent="0" algn="ctr">
              <a:buNone/>
              <a:defRPr sz="2000" i="0">
                <a:solidFill>
                  <a:schemeClr val="bg1"/>
                </a:solidFill>
                <a:latin typeface="Segoe UI Light"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pic>
        <p:nvPicPr>
          <p:cNvPr id="21" name="Picture 20">
            <a:extLst>
              <a:ext uri="{FF2B5EF4-FFF2-40B4-BE49-F238E27FC236}">
                <a16:creationId xmlns:a16="http://schemas.microsoft.com/office/drawing/2014/main" id="{51C9452F-1984-4FEE-885B-B747D56C624E}"/>
              </a:ext>
            </a:extLst>
          </p:cNvPr>
          <p:cNvPicPr>
            <a:picLocks noChangeAspect="1"/>
          </p:cNvPicPr>
          <p:nvPr userDrawn="1"/>
        </p:nvPicPr>
        <p:blipFill>
          <a:blip r:embed="rId7"/>
          <a:stretch>
            <a:fillRect/>
          </a:stretch>
        </p:blipFill>
        <p:spPr>
          <a:xfrm>
            <a:off x="889658" y="3238471"/>
            <a:ext cx="2857899" cy="381053"/>
          </a:xfrm>
          <a:prstGeom prst="rect">
            <a:avLst/>
          </a:prstGeom>
        </p:spPr>
      </p:pic>
    </p:spTree>
    <p:extLst>
      <p:ext uri="{BB962C8B-B14F-4D97-AF65-F5344CB8AC3E}">
        <p14:creationId xmlns:p14="http://schemas.microsoft.com/office/powerpoint/2010/main" val="3655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410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18" name="TextBox 17"/>
          <p:cNvSpPr txBox="1"/>
          <p:nvPr userDrawn="1"/>
        </p:nvSpPr>
        <p:spPr>
          <a:xfrm>
            <a:off x="2771428" y="6355873"/>
            <a:ext cx="8881437" cy="382460"/>
          </a:xfrm>
          <a:prstGeom prst="rect">
            <a:avLst/>
          </a:prstGeom>
          <a:noFill/>
        </p:spPr>
        <p:txBody>
          <a:bodyPr wrap="square" rtlCol="0">
            <a:spAutoFit/>
          </a:bodyPr>
          <a:lstStyle/>
          <a:p>
            <a:pPr algn="r" defTabSz="914303"/>
            <a:r>
              <a:rPr lang="en-US" sz="918" dirty="0">
                <a:latin typeface="Segoe UI" panose="020B0502040204020203" pitchFamily="34" charset="0"/>
                <a:sym typeface="Segoe UI" panose="020B0502040204020203" pitchFamily="34" charset="0"/>
              </a:rPr>
              <a:t>CONFIDENTIAL AND PROPRIETARY </a:t>
            </a:r>
            <a:br>
              <a:rPr lang="en-US" sz="918" dirty="0">
                <a:latin typeface="Segoe UI" panose="020B0502040204020203" pitchFamily="34" charset="0"/>
                <a:sym typeface="Segoe UI" panose="020B0502040204020203" pitchFamily="34" charset="0"/>
              </a:rPr>
            </a:br>
            <a:r>
              <a:rPr lang="en-US" sz="918" dirty="0">
                <a:latin typeface="Segoe UI" panose="020B0502040204020203" pitchFamily="34" charset="0"/>
                <a:sym typeface="Segoe UI" panose="020B0502040204020203" pitchFamily="34" charset="0"/>
              </a:rPr>
              <a:t>Any use of this material without the permission of Letsema is strictly prohibited</a:t>
            </a:r>
          </a:p>
        </p:txBody>
      </p:sp>
      <p:pic>
        <p:nvPicPr>
          <p:cNvPr id="16" name="Picture 15">
            <a:extLst>
              <a:ext uri="{FF2B5EF4-FFF2-40B4-BE49-F238E27FC236}">
                <a16:creationId xmlns:a16="http://schemas.microsoft.com/office/drawing/2014/main" id="{2A888493-B9AD-4E71-9676-73CC59E4712B}"/>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44002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61" y="1623"/>
          <a:ext cx="2159" cy="1619"/>
        </p:xfrm>
        <a:graphic>
          <a:graphicData uri="http://schemas.openxmlformats.org/presentationml/2006/ole">
            <mc:AlternateContent xmlns:mc="http://schemas.openxmlformats.org/markup-compatibility/2006">
              <mc:Choice xmlns:v="urn:schemas-microsoft-com:vml" Requires="v">
                <p:oleObj spid="_x0000_s512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3"/>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a:solidFill>
                  <a:srgbClr val="FFFFFF"/>
                </a:solidFill>
                <a:latin typeface="+mn-lt"/>
              </a:rPr>
              <a:t>WORKING DRAFT</a:t>
            </a:r>
          </a:p>
        </p:txBody>
      </p:sp>
      <p:sp>
        <p:nvSpPr>
          <p:cNvPr id="6" name="Working Draft" hidden="1"/>
          <p:cNvSpPr txBox="1">
            <a:spLocks noChangeArrowheads="1"/>
          </p:cNvSpPr>
          <p:nvPr userDrawn="1"/>
        </p:nvSpPr>
        <p:spPr bwMode="black">
          <a:xfrm>
            <a:off x="8153070" y="6540862"/>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Last Modified 2017-01-31 05:58 AM South Africa Standard Time</a:t>
            </a:r>
            <a:endParaRPr lang="x-none" sz="816" baseline="0">
              <a:solidFill>
                <a:srgbClr val="FFFFFF"/>
              </a:solidFill>
              <a:latin typeface="+mn-lt"/>
            </a:endParaRPr>
          </a:p>
        </p:txBody>
      </p:sp>
      <p:sp>
        <p:nvSpPr>
          <p:cNvPr id="7" name="Printed" hidden="1"/>
          <p:cNvSpPr txBox="1">
            <a:spLocks noChangeArrowheads="1"/>
          </p:cNvSpPr>
          <p:nvPr userDrawn="1"/>
        </p:nvSpPr>
        <p:spPr bwMode="black">
          <a:xfrm>
            <a:off x="8153071" y="6666474"/>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dirty="0">
                <a:solidFill>
                  <a:srgbClr val="FFFFFF"/>
                </a:solidFill>
                <a:latin typeface="+mn-lt"/>
              </a:rPr>
              <a:t>Printed 2016-08-05 09:24 AM South Africa Standard Time</a:t>
            </a:r>
            <a:endParaRPr lang="x-none" sz="816" baseline="0">
              <a:solidFill>
                <a:srgbClr val="FFFFFF"/>
              </a:solidFill>
              <a:latin typeface="+mn-lt"/>
            </a:endParaRPr>
          </a:p>
        </p:txBody>
      </p:sp>
      <p:sp>
        <p:nvSpPr>
          <p:cNvPr id="5" name="doc id" hidden="1"/>
          <p:cNvSpPr txBox="1">
            <a:spLocks noChangeArrowheads="1"/>
          </p:cNvSpPr>
          <p:nvPr userDrawn="1"/>
        </p:nvSpPr>
        <p:spPr bwMode="white">
          <a:xfrm>
            <a:off x="11487912" y="37257"/>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a:solidFill>
                <a:srgbClr val="FFFFFF"/>
              </a:solidFill>
              <a:latin typeface="+mn-lt"/>
            </a:endParaRPr>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3085969" y="6540990"/>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a:solidFill>
                  <a:srgbClr val="FFFFFF"/>
                </a:solidFill>
                <a:latin typeface="+mn-lt"/>
              </a:rPr>
              <a:t>CONFIDENTIAL AND PROPRIETARY</a:t>
            </a:r>
          </a:p>
          <a:p>
            <a:pPr defTabSz="821202" eaLnBrk="0" hangingPunct="0"/>
            <a:r>
              <a:rPr lang="x-none" sz="816" baseline="0">
                <a:solidFill>
                  <a:srgbClr val="FFFFFF"/>
                </a:solidFill>
                <a:latin typeface="+mn-lt"/>
              </a:rPr>
              <a:t>Any use of this material without specific permission of McKinsey &amp; Company is strictly prohibited</a:t>
            </a:r>
          </a:p>
        </p:txBody>
      </p:sp>
      <p:sp>
        <p:nvSpPr>
          <p:cNvPr id="16" name="Slide Number">
            <a:extLst>
              <a:ext uri="{FF2B5EF4-FFF2-40B4-BE49-F238E27FC236}">
                <a16:creationId xmlns:a16="http://schemas.microsoft.com/office/drawing/2014/main" id="{D82E0F37-3C65-4C18-A05F-E6884FED6CC8}"/>
              </a:ext>
            </a:extLst>
          </p:cNvPr>
          <p:cNvSpPr txBox="1">
            <a:spLocks/>
          </p:cNvSpPr>
          <p:nvPr userDrawn="1"/>
        </p:nvSpPr>
        <p:spPr bwMode="auto">
          <a:xfrm>
            <a:off x="11832346" y="6586417"/>
            <a:ext cx="129844"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a:solidFill>
                <a:srgbClr val="808080"/>
              </a:solidFill>
              <a:latin typeface="+mn-lt"/>
            </a:endParaRPr>
          </a:p>
        </p:txBody>
      </p:sp>
      <p:sp>
        <p:nvSpPr>
          <p:cNvPr id="20" name="Rectangle 19">
            <a:extLst>
              <a:ext uri="{FF2B5EF4-FFF2-40B4-BE49-F238E27FC236}">
                <a16:creationId xmlns:a16="http://schemas.microsoft.com/office/drawing/2014/main" id="{D6922CA3-BBC2-4E1D-B1D1-FAAD72080EEA}"/>
              </a:ext>
            </a:extLst>
          </p:cNvPr>
          <p:cNvSpPr/>
          <p:nvPr userDrawn="1"/>
        </p:nvSpPr>
        <p:spPr>
          <a:xfrm>
            <a:off x="2" y="0"/>
            <a:ext cx="6629396" cy="6858000"/>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28" b="1" dirty="0">
              <a:solidFill>
                <a:schemeClr val="bg1"/>
              </a:solidFill>
            </a:endParaRPr>
          </a:p>
        </p:txBody>
      </p:sp>
      <p:sp>
        <p:nvSpPr>
          <p:cNvPr id="23" name="Text Placeholder 3">
            <a:extLst>
              <a:ext uri="{FF2B5EF4-FFF2-40B4-BE49-F238E27FC236}">
                <a16:creationId xmlns:a16="http://schemas.microsoft.com/office/drawing/2014/main" id="{A0729FAD-589F-406C-AD34-99A5E40CA767}"/>
              </a:ext>
            </a:extLst>
          </p:cNvPr>
          <p:cNvSpPr>
            <a:spLocks noGrp="1"/>
          </p:cNvSpPr>
          <p:nvPr>
            <p:ph type="body" sz="quarter" idx="10"/>
          </p:nvPr>
        </p:nvSpPr>
        <p:spPr>
          <a:xfrm>
            <a:off x="345567" y="2315156"/>
            <a:ext cx="4596343" cy="251222"/>
          </a:xfrm>
          <a:prstGeom prst="rect">
            <a:avLst/>
          </a:prstGeom>
        </p:spPr>
        <p:txBody>
          <a:bodyPr/>
          <a:lstStyle>
            <a:lvl1pPr marL="0" indent="0">
              <a:buNone/>
              <a:defRPr sz="1632" i="0">
                <a:solidFill>
                  <a:schemeClr val="accent3">
                    <a:lumMod val="90000"/>
                    <a:lumOff val="10000"/>
                  </a:schemeClr>
                </a:solidFill>
                <a:latin typeface="Segoe UI" panose="020B0502040204020203" pitchFamily="34" charset="0"/>
                <a:ea typeface="Segoe UI" panose="020B0502040204020203" pitchFamily="34" charset="0"/>
                <a:cs typeface="Segoe UI" panose="020B0502040204020203" pitchFamily="34" charset="0"/>
                <a:sym typeface="Segoe UI" panose="020B0502040204020203" pitchFamily="34" charset="0"/>
              </a:defRPr>
            </a:lvl1pPr>
          </a:lstStyle>
          <a:p>
            <a:pPr lvl="0"/>
            <a:endParaRPr lang="en-ZA"/>
          </a:p>
        </p:txBody>
      </p:sp>
      <p:sp>
        <p:nvSpPr>
          <p:cNvPr id="24" name="Text Placeholder 5">
            <a:extLst>
              <a:ext uri="{FF2B5EF4-FFF2-40B4-BE49-F238E27FC236}">
                <a16:creationId xmlns:a16="http://schemas.microsoft.com/office/drawing/2014/main" id="{88C14C44-3BCC-4CAC-95BA-93F4D0221710}"/>
              </a:ext>
            </a:extLst>
          </p:cNvPr>
          <p:cNvSpPr>
            <a:spLocks noGrp="1"/>
          </p:cNvSpPr>
          <p:nvPr>
            <p:ph type="body" sz="quarter" idx="11" hasCustomPrompt="1"/>
          </p:nvPr>
        </p:nvSpPr>
        <p:spPr>
          <a:xfrm>
            <a:off x="345567" y="1287157"/>
            <a:ext cx="2856678" cy="376834"/>
          </a:xfrm>
          <a:prstGeom prst="rect">
            <a:avLst/>
          </a:prstGeom>
          <a:noFill/>
        </p:spPr>
        <p:txBody>
          <a:bodyPr/>
          <a:lstStyle>
            <a:lvl1pPr marL="0" indent="0">
              <a:buNone/>
              <a:defRPr sz="2449" i="0">
                <a:solidFill>
                  <a:schemeClr val="accent6"/>
                </a:solidFill>
                <a:latin typeface="+mj-lt"/>
                <a:ea typeface="Segoe UI" panose="020B0502040204020203" pitchFamily="34" charset="0"/>
                <a:cs typeface="Segoe UI" panose="020B0502040204020203" pitchFamily="34" charset="0"/>
                <a:sym typeface="Segoe UI" panose="020B0502040204020203" pitchFamily="34" charset="0"/>
              </a:defRPr>
            </a:lvl1pPr>
          </a:lstStyle>
          <a:p>
            <a:pPr lvl="0"/>
            <a:r>
              <a:rPr lang="en-US"/>
              <a:t>Click to add</a:t>
            </a:r>
            <a:endParaRPr lang="en-ZA"/>
          </a:p>
        </p:txBody>
      </p:sp>
      <p:pic>
        <p:nvPicPr>
          <p:cNvPr id="14" name="Picture 13">
            <a:extLst>
              <a:ext uri="{FF2B5EF4-FFF2-40B4-BE49-F238E27FC236}">
                <a16:creationId xmlns:a16="http://schemas.microsoft.com/office/drawing/2014/main" id="{58C444CC-C0A7-4226-9875-6E320E08B890}"/>
              </a:ext>
            </a:extLst>
          </p:cNvPr>
          <p:cNvPicPr>
            <a:picLocks noChangeAspect="1"/>
          </p:cNvPicPr>
          <p:nvPr userDrawn="1"/>
        </p:nvPicPr>
        <p:blipFill>
          <a:blip r:embed="rId6"/>
          <a:stretch>
            <a:fillRect/>
          </a:stretch>
        </p:blipFill>
        <p:spPr>
          <a:xfrm>
            <a:off x="10566819" y="6527871"/>
            <a:ext cx="1094400" cy="144000"/>
          </a:xfrm>
          <a:prstGeom prst="rect">
            <a:avLst/>
          </a:prstGeom>
        </p:spPr>
      </p:pic>
      <p:pic>
        <p:nvPicPr>
          <p:cNvPr id="17" name="Picture 16">
            <a:extLst>
              <a:ext uri="{FF2B5EF4-FFF2-40B4-BE49-F238E27FC236}">
                <a16:creationId xmlns:a16="http://schemas.microsoft.com/office/drawing/2014/main" id="{1D5CB3CA-0D7B-4B3F-9A21-4D84F8F94461}"/>
              </a:ext>
            </a:extLst>
          </p:cNvPr>
          <p:cNvPicPr>
            <a:picLocks noChangeAspect="1"/>
          </p:cNvPicPr>
          <p:nvPr userDrawn="1"/>
        </p:nvPicPr>
        <p:blipFill rotWithShape="1">
          <a:blip r:embed="rId7">
            <a:duotone>
              <a:schemeClr val="bg2">
                <a:shade val="45000"/>
                <a:satMod val="135000"/>
              </a:schemeClr>
              <a:prstClr val="white"/>
            </a:duotone>
          </a:blip>
          <a:srcRect l="-1" r="588"/>
          <a:stretch/>
        </p:blipFill>
        <p:spPr>
          <a:xfrm rot="10800000" flipH="1">
            <a:off x="8851392" y="3242"/>
            <a:ext cx="3343578" cy="5474764"/>
          </a:xfrm>
          <a:prstGeom prst="rect">
            <a:avLst/>
          </a:prstGeom>
        </p:spPr>
      </p:pic>
    </p:spTree>
    <p:extLst>
      <p:ext uri="{BB962C8B-B14F-4D97-AF65-F5344CB8AC3E}">
        <p14:creationId xmlns:p14="http://schemas.microsoft.com/office/powerpoint/2010/main" val="370281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32AFF6B-0477-48B7-9CB9-814FB554370D}"/>
              </a:ext>
            </a:extLst>
          </p:cNvPr>
          <p:cNvGraphicFramePr>
            <a:graphicFrameLocks noChangeAspect="1"/>
          </p:cNvGraphicFramePr>
          <p:nvPr userDrawn="1">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6149" name="think-cell Slide" r:id="rId4" imgW="421" imgH="423" progId="TCLayout.ActiveDocument.1">
                  <p:embed/>
                </p:oleObj>
              </mc:Choice>
              <mc:Fallback>
                <p:oleObj name="think-cell Slide" r:id="rId4" imgW="421" imgH="423" progId="TCLayout.ActiveDocument.1">
                  <p:embed/>
                  <p:pic>
                    <p:nvPicPr>
                      <p:cNvPr id="2" name="Object 1" hidden="1">
                        <a:extLst>
                          <a:ext uri="{FF2B5EF4-FFF2-40B4-BE49-F238E27FC236}">
                            <a16:creationId xmlns:a16="http://schemas.microsoft.com/office/drawing/2014/main" id="{332AFF6B-0477-48B7-9CB9-814FB554370D}"/>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7" name="Title 1"/>
          <p:cNvSpPr>
            <a:spLocks noGrp="1"/>
          </p:cNvSpPr>
          <p:nvPr>
            <p:ph type="title" hasCustomPrompt="1"/>
          </p:nvPr>
        </p:nvSpPr>
        <p:spPr>
          <a:xfrm>
            <a:off x="630768" y="515970"/>
            <a:ext cx="9447077" cy="335098"/>
          </a:xfrm>
          <a:solidFill>
            <a:schemeClr val="bg1"/>
          </a:solidFill>
        </p:spPr>
        <p:txBody>
          <a:bodyPr lIns="36000">
            <a:noAutofit/>
          </a:bodyPr>
          <a:lstStyle>
            <a:lvl1pPr algn="l">
              <a:defRPr sz="2000">
                <a:solidFill>
                  <a:schemeClr val="accent6">
                    <a:lumMod val="90000"/>
                    <a:lumOff val="10000"/>
                  </a:schemeClr>
                </a:solidFill>
                <a:latin typeface="+mj-lt"/>
              </a:defRPr>
            </a:lvl1pPr>
          </a:lstStyle>
          <a:p>
            <a:r>
              <a:rPr lang="en-US"/>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accent3">
                    <a:lumMod val="90000"/>
                    <a:lumOff val="10000"/>
                  </a:schemeClr>
                </a:solidFill>
                <a:latin typeface="+mn-lt"/>
              </a:defRPr>
            </a:lvl1pPr>
          </a:lstStyle>
          <a:p>
            <a:pPr lvl="0"/>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a:t>Click to insert sub-title</a:t>
            </a:r>
          </a:p>
        </p:txBody>
      </p:sp>
      <p:sp>
        <p:nvSpPr>
          <p:cNvPr id="5" name="Text Placeholder 3">
            <a:extLst>
              <a:ext uri="{FF2B5EF4-FFF2-40B4-BE49-F238E27FC236}">
                <a16:creationId xmlns:a16="http://schemas.microsoft.com/office/drawing/2014/main" id="{C148230C-FC63-4FD4-B1D0-C4539887B2E7}"/>
              </a:ext>
            </a:extLst>
          </p:cNvPr>
          <p:cNvSpPr>
            <a:spLocks noGrp="1"/>
          </p:cNvSpPr>
          <p:nvPr>
            <p:ph type="body" sz="quarter" idx="10" hasCustomPrompt="1"/>
          </p:nvPr>
        </p:nvSpPr>
        <p:spPr>
          <a:xfrm>
            <a:off x="630768" y="1721976"/>
            <a:ext cx="10943999" cy="4678825"/>
          </a:xfrm>
          <a:prstGeom prst="rect">
            <a:avLst/>
          </a:prstGeom>
        </p:spPr>
        <p:txBody>
          <a:bodyPr vert="horz" wrap="square" lIns="36000" tIns="0" rIns="0" bIns="0" rtlCol="0">
            <a:noAutofit/>
          </a:bodyPr>
          <a:lstStyle>
            <a:lvl1pPr marL="92075" indent="-92075">
              <a:tabLst>
                <a:tab pos="92075" algn="l"/>
              </a:tabLst>
              <a:defRPr sz="1200">
                <a:solidFill>
                  <a:schemeClr val="accent3">
                    <a:lumMod val="90000"/>
                    <a:lumOff val="10000"/>
                  </a:schemeClr>
                </a:solidFill>
                <a:latin typeface="+mn-lt"/>
              </a:defRPr>
            </a:lvl1pPr>
            <a:lvl2pPr>
              <a:defRPr lang="en-US" sz="1200" dirty="0" smtClean="0">
                <a:solidFill>
                  <a:schemeClr val="accent3">
                    <a:lumMod val="90000"/>
                    <a:lumOff val="10000"/>
                  </a:schemeClr>
                </a:solidFill>
                <a:latin typeface="+mn-lt"/>
              </a:defRPr>
            </a:lvl2pPr>
            <a:lvl3pPr>
              <a:defRPr lang="en-US" sz="1200" dirty="0" smtClean="0">
                <a:solidFill>
                  <a:schemeClr val="accent3">
                    <a:lumMod val="90000"/>
                    <a:lumOff val="10000"/>
                  </a:schemeClr>
                </a:solidFill>
                <a:latin typeface="+mn-lt"/>
              </a:defRPr>
            </a:lvl3pPr>
            <a:lvl4pPr>
              <a:defRPr lang="en-US" sz="1200" dirty="0" smtClean="0">
                <a:solidFill>
                  <a:schemeClr val="accent3">
                    <a:lumMod val="90000"/>
                    <a:lumOff val="10000"/>
                  </a:schemeClr>
                </a:solidFill>
                <a:latin typeface="+mn-lt"/>
              </a:defRPr>
            </a:lvl4pPr>
            <a:lvl5pPr>
              <a:defRPr lang="en-GB" dirty="0">
                <a:solidFill>
                  <a:schemeClr val="accent3">
                    <a:lumMod val="90000"/>
                    <a:lumOff val="10000"/>
                  </a:schemeClr>
                </a:solidFill>
                <a:latin typeface="Calibri" panose="020F0502020204030204" pitchFamily="34" charset="0"/>
              </a:defRPr>
            </a:lvl5pPr>
          </a:lstStyle>
          <a:p>
            <a:pPr lvl="0"/>
            <a:r>
              <a:rPr lang="en-US"/>
              <a:t>First level bullet</a:t>
            </a:r>
          </a:p>
          <a:p>
            <a:pPr lvl="1"/>
            <a:r>
              <a:rPr lang="en-US"/>
              <a:t>Second level bullet</a:t>
            </a:r>
          </a:p>
          <a:p>
            <a:pPr lvl="2"/>
            <a:r>
              <a:rPr lang="en-US"/>
              <a:t>Third level bullet</a:t>
            </a:r>
          </a:p>
          <a:p>
            <a:pPr lvl="3"/>
            <a:r>
              <a:rPr lang="en-US"/>
              <a:t>Fourth level bullet</a:t>
            </a:r>
          </a:p>
        </p:txBody>
      </p:sp>
    </p:spTree>
    <p:extLst>
      <p:ext uri="{BB962C8B-B14F-4D97-AF65-F5344CB8AC3E}">
        <p14:creationId xmlns:p14="http://schemas.microsoft.com/office/powerpoint/2010/main" val="141177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slideLayout" Target="../slideLayouts/slideLayout26.xml"/><Relationship Id="rId34" Type="http://schemas.openxmlformats.org/officeDocument/2006/relationships/tags" Target="../tags/tag14.xml"/><Relationship Id="rId42" Type="http://schemas.openxmlformats.org/officeDocument/2006/relationships/image" Target="../media/image4.emf"/><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ags" Target="../tags/tag9.xml"/><Relationship Id="rId41" Type="http://schemas.openxmlformats.org/officeDocument/2006/relationships/image" Target="../media/image3.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oleObject" Target="../embeddings/oleObject2.bin"/><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vmlDrawing" Target="../drawings/vmlDrawing2.v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tags" Target="../tags/tag11.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E78D601-AA01-43E2-9A8A-72C8CD652B0C}"/>
              </a:ext>
            </a:extLst>
          </p:cNvPr>
          <p:cNvGraphicFramePr>
            <a:graphicFrameLocks noChangeAspect="1"/>
          </p:cNvGraphicFramePr>
          <p:nvPr userDrawn="1">
            <p:custDataLst>
              <p:tags r:id="rId8"/>
            </p:custDataLst>
            <p:extLst>
              <p:ext uri="{D42A27DB-BD31-4B8C-83A1-F6EECF244321}">
                <p14:modId xmlns:p14="http://schemas.microsoft.com/office/powerpoint/2010/main" val="115691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10" imgW="425" imgH="424" progId="TCLayout.ActiveDocument.1">
                  <p:embed/>
                </p:oleObj>
              </mc:Choice>
              <mc:Fallback>
                <p:oleObj name="think-cell Slide" r:id="rId10" imgW="425" imgH="424" progId="TCLayout.ActiveDocument.1">
                  <p:embed/>
                  <p:pic>
                    <p:nvPicPr>
                      <p:cNvPr id="8" name="Object 7" hidden="1">
                        <a:extLst>
                          <a:ext uri="{FF2B5EF4-FFF2-40B4-BE49-F238E27FC236}">
                            <a16:creationId xmlns:a16="http://schemas.microsoft.com/office/drawing/2014/main" id="{DE78D601-AA01-43E2-9A8A-72C8CD652B0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B86C76D-CF0B-4704-8E0D-38BDEA773985}"/>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71D1A-B692-44C5-9C77-7C7CE7B42D47}" type="datetime1">
              <a:rPr lang="en-ZA" smtClean="0"/>
              <a:t>2021/04/26</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02F09-8F7D-4EC1-9AE5-82CA77F49212}" type="slidenum">
              <a:rPr lang="en-ZA" smtClean="0"/>
              <a:t>‹#›</a:t>
            </a:fld>
            <a:endParaRPr lang="en-ZA" dirty="0"/>
          </a:p>
        </p:txBody>
      </p:sp>
    </p:spTree>
    <p:extLst>
      <p:ext uri="{BB962C8B-B14F-4D97-AF65-F5344CB8AC3E}">
        <p14:creationId xmlns:p14="http://schemas.microsoft.com/office/powerpoint/2010/main" val="96492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7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2053" name="think-cell Slide" r:id="rId40" imgW="270" imgH="270" progId="TCLayout.ActiveDocument.1">
                  <p:embed/>
                </p:oleObj>
              </mc:Choice>
              <mc:Fallback>
                <p:oleObj name="think-cell Slide" r:id="rId40" imgW="270" imgH="270" progId="TCLayout.ActiveDocument.1">
                  <p:embed/>
                  <p:pic>
                    <p:nvPicPr>
                      <p:cNvPr id="2" name="Object 1" hidden="1"/>
                      <p:cNvPicPr/>
                      <p:nvPr/>
                    </p:nvPicPr>
                    <p:blipFill>
                      <a:blip r:embed="rId41"/>
                      <a:stretch>
                        <a:fillRect/>
                      </a:stretch>
                    </p:blipFill>
                    <p:spPr>
                      <a:xfrm>
                        <a:off x="0" y="0"/>
                        <a:ext cx="215979" cy="161974"/>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10980477" y="1980017"/>
            <a:ext cx="2232984"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lang="x-none"/>
            </a:pPr>
            <a:r>
              <a:rPr kumimoji="0" lang="en-US" sz="612" b="0" i="0" u="none" strike="noStrike" kern="1200" cap="none" spc="0" normalizeH="0" baseline="0" noProof="0" dirty="0">
                <a:ln>
                  <a:noFill/>
                </a:ln>
                <a:solidFill>
                  <a:srgbClr val="808080"/>
                </a:solidFill>
                <a:effectLst/>
                <a:uLnTx/>
                <a:uFillTx/>
                <a:latin typeface="Arial"/>
                <a:ea typeface="+mn-ea"/>
                <a:cs typeface="+mn-cs"/>
              </a:rPr>
              <a:t>Last Modified 2017-01-31 05:58 AM South Africa Standard Time</a:t>
            </a:r>
            <a:endParaRPr kumimoji="0" lang="x-none" sz="1632" b="0" i="0" u="none" strike="noStrike" kern="1200" cap="none" spc="0" normalizeH="0" baseline="0" noProof="0">
              <a:ln>
                <a:noFill/>
              </a:ln>
              <a:solidFill>
                <a:srgbClr val="808080"/>
              </a:solidFill>
              <a:effectLst/>
              <a:uLnTx/>
              <a:uFillTx/>
              <a:latin typeface="Arial"/>
              <a:ea typeface="+mn-ea"/>
              <a:cs typeface="+mn-cs"/>
            </a:endParaRPr>
          </a:p>
        </p:txBody>
      </p:sp>
      <p:sp>
        <p:nvSpPr>
          <p:cNvPr id="1035" name="Printed" hidden="1"/>
          <p:cNvSpPr txBox="1">
            <a:spLocks noChangeArrowheads="1"/>
          </p:cNvSpPr>
          <p:nvPr/>
        </p:nvSpPr>
        <p:spPr bwMode="gray">
          <a:xfrm rot="5400000">
            <a:off x="11089485" y="4197997"/>
            <a:ext cx="2014975"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lang="x-none"/>
            </a:pPr>
            <a:r>
              <a:rPr kumimoji="0" lang="en-US" sz="612" b="0" i="0" u="none" strike="noStrike" kern="1200" cap="none" spc="0" normalizeH="0" baseline="0" noProof="0" dirty="0">
                <a:ln>
                  <a:noFill/>
                </a:ln>
                <a:solidFill>
                  <a:srgbClr val="808080"/>
                </a:solidFill>
                <a:effectLst/>
                <a:uLnTx/>
                <a:uFillTx/>
                <a:latin typeface="Arial"/>
                <a:ea typeface="+mn-ea"/>
                <a:cs typeface="+mn-cs"/>
              </a:rPr>
              <a:t>Printed 2016-08-05 09:24 AM South Africa Standard Time</a:t>
            </a:r>
            <a:endParaRPr kumimoji="0" lang="x-none" sz="1632" b="0" i="0" u="none" strike="noStrike" kern="1200" cap="none" spc="0" normalizeH="0" baseline="0" noProof="0">
              <a:ln>
                <a:noFill/>
              </a:ln>
              <a:solidFill>
                <a:srgbClr val="808080"/>
              </a:solidFill>
              <a:effectLst/>
              <a:uLnTx/>
              <a:uFillTx/>
              <a:latin typeface="Arial"/>
              <a:ea typeface="+mn-ea"/>
              <a:cs typeface="+mn-cs"/>
            </a:endParaRPr>
          </a:p>
        </p:txBody>
      </p:sp>
      <p:sp>
        <p:nvSpPr>
          <p:cNvPr id="19" name="Title Placeholder 2"/>
          <p:cNvSpPr>
            <a:spLocks noGrp="1" noChangeArrowheads="1"/>
          </p:cNvSpPr>
          <p:nvPr>
            <p:ph type="title"/>
          </p:nvPr>
        </p:nvSpPr>
        <p:spPr bwMode="gray">
          <a:xfrm>
            <a:off x="774863" y="553829"/>
            <a:ext cx="111857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a:p>
        </p:txBody>
      </p:sp>
      <p:sp>
        <p:nvSpPr>
          <p:cNvPr id="10" name="1. On-page tracker" hidden="1"/>
          <p:cNvSpPr>
            <a:spLocks noChangeArrowheads="1"/>
          </p:cNvSpPr>
          <p:nvPr/>
        </p:nvSpPr>
        <p:spPr bwMode="gray">
          <a:xfrm>
            <a:off x="161986" y="77305"/>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x-none" sz="816" b="0" i="0" u="none" strike="noStrike" kern="1200" cap="all" spc="0" normalizeH="0" baseline="0" noProof="0">
                <a:ln>
                  <a:noFill/>
                </a:ln>
                <a:solidFill>
                  <a:srgbClr val="0A2E46"/>
                </a:solidFill>
                <a:effectLst/>
                <a:uLnTx/>
                <a:uFillTx/>
                <a:latin typeface="Arial"/>
                <a:ea typeface="+mn-ea"/>
                <a:cs typeface="+mn-cs"/>
              </a:rPr>
              <a:t>TRACKER</a:t>
            </a:r>
          </a:p>
        </p:txBody>
      </p:sp>
      <p:sp>
        <p:nvSpPr>
          <p:cNvPr id="11" name="3. Unit of measure" hidden="1"/>
          <p:cNvSpPr txBox="1">
            <a:spLocks noChangeArrowheads="1"/>
          </p:cNvSpPr>
          <p:nvPr/>
        </p:nvSpPr>
        <p:spPr bwMode="gray">
          <a:xfrm>
            <a:off x="161987" y="566138"/>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lang="x-none"/>
            </a:pPr>
            <a:r>
              <a:rPr kumimoji="0" lang="x-none" sz="1632" b="0" i="0" u="none" strike="noStrike" kern="1200" cap="none" spc="0" normalizeH="0" baseline="0" noProof="0">
                <a:ln>
                  <a:noFill/>
                </a:ln>
                <a:solidFill>
                  <a:srgbClr val="0A2E46"/>
                </a:solidFill>
                <a:effectLst/>
                <a:uLnTx/>
                <a:uFillTx/>
                <a:latin typeface="Arial"/>
                <a:ea typeface="+mn-ea"/>
                <a:cs typeface="+mn-cs"/>
              </a:rPr>
              <a:t>Unit of measure</a:t>
            </a:r>
          </a:p>
        </p:txBody>
      </p:sp>
      <p:grpSp>
        <p:nvGrpSpPr>
          <p:cNvPr id="4" name="Slide Elements" hidden="1"/>
          <p:cNvGrpSpPr/>
          <p:nvPr userDrawn="1"/>
        </p:nvGrpSpPr>
        <p:grpSpPr bwMode="gray">
          <a:xfrm>
            <a:off x="161987" y="6432273"/>
            <a:ext cx="11725485"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lang="x-none"/>
              </a:pPr>
              <a:r>
                <a:rPr kumimoji="0" lang="x-none" sz="816" b="0" i="0" u="none" strike="noStrike" kern="1200" cap="none" spc="0" normalizeH="0" baseline="0" noProof="0">
                  <a:ln>
                    <a:noFill/>
                  </a:ln>
                  <a:solidFill>
                    <a:srgbClr val="808080"/>
                  </a:solidFill>
                  <a:effectLst/>
                  <a:uLnTx/>
                  <a:uFillTx/>
                  <a:latin typeface="Arial"/>
                  <a:ea typeface="+mn-ea"/>
                  <a:cs typeface="+mn-cs"/>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x-none" sz="816" b="0" i="0" u="none" strike="noStrike" kern="1200" cap="none" spc="0" normalizeH="0" baseline="0" noProof="0">
                  <a:ln>
                    <a:noFill/>
                  </a:ln>
                  <a:solidFill>
                    <a:srgbClr val="808080"/>
                  </a:solidFill>
                  <a:effectLst/>
                  <a:uLnTx/>
                  <a:uFillTx/>
                  <a:latin typeface="Arial"/>
                  <a:ea typeface="+mn-ea"/>
                  <a:cs typeface="+mn-cs"/>
                </a:rPr>
                <a:t>SOURCE : Source</a:t>
              </a:r>
            </a:p>
          </p:txBody>
        </p:sp>
      </p:grpSp>
      <p:sp>
        <p:nvSpPr>
          <p:cNvPr id="3" name="Text Placeholder 2"/>
          <p:cNvSpPr>
            <a:spLocks noGrp="1"/>
          </p:cNvSpPr>
          <p:nvPr>
            <p:ph type="body" idx="1"/>
          </p:nvPr>
        </p:nvSpPr>
        <p:spPr bwMode="gray">
          <a:xfrm>
            <a:off x="1976209" y="1991016"/>
            <a:ext cx="5853024" cy="1085810"/>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a:p>
        </p:txBody>
      </p:sp>
      <p:grpSp>
        <p:nvGrpSpPr>
          <p:cNvPr id="15" name="ACET" hidden="1"/>
          <p:cNvGrpSpPr>
            <a:grpSpLocks/>
          </p:cNvGrpSpPr>
          <p:nvPr/>
        </p:nvGrpSpPr>
        <p:grpSpPr bwMode="gray">
          <a:xfrm>
            <a:off x="1976207" y="1270343"/>
            <a:ext cx="5801189"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x-none" sz="1632" b="1" i="0" u="none" strike="noStrike" kern="1200" cap="none" spc="0" normalizeH="0" baseline="0" noProof="0">
                  <a:ln>
                    <a:noFill/>
                  </a:ln>
                  <a:solidFill>
                    <a:srgbClr val="000000"/>
                  </a:solidFill>
                  <a:effectLst/>
                  <a:uLnTx/>
                  <a:uFillTx/>
                  <a:latin typeface="Arial"/>
                  <a:ea typeface="+mn-ea"/>
                  <a:cs typeface="+mn-cs"/>
                </a:rPr>
                <a:t>Title</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x-none" sz="1632" b="0" i="0" u="none" strike="noStrike" kern="1200" cap="none" spc="0" normalizeH="0" baseline="0" noProof="0">
                  <a:ln>
                    <a:noFill/>
                  </a:ln>
                  <a:solidFill>
                    <a:srgbClr val="808080"/>
                  </a:solidFill>
                  <a:effectLst/>
                  <a:uLnTx/>
                  <a:uFillTx/>
                  <a:latin typeface="Arial"/>
                  <a:ea typeface="+mn-ea"/>
                  <a:cs typeface="+mn-cs"/>
                </a:rPr>
                <a:t>Unit of measure</a:t>
              </a:r>
            </a:p>
          </p:txBody>
        </p:sp>
      </p:grpSp>
      <p:grpSp>
        <p:nvGrpSpPr>
          <p:cNvPr id="17" name="McKSticker" hidden="1"/>
          <p:cNvGrpSpPr/>
          <p:nvPr/>
        </p:nvGrpSpPr>
        <p:grpSpPr bwMode="gray">
          <a:xfrm>
            <a:off x="11404503" y="291556"/>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913526" rtl="0" eaLnBrk="1" fontAlgn="base" latinLnBrk="0" hangingPunct="1">
                <a:lnSpc>
                  <a:spcPct val="100000"/>
                </a:lnSpc>
                <a:spcBef>
                  <a:spcPct val="0"/>
                </a:spcBef>
                <a:spcAft>
                  <a:spcPct val="0"/>
                </a:spcAft>
                <a:buClr>
                  <a:srgbClr val="002960"/>
                </a:buClr>
                <a:buSzTx/>
                <a:buFontTx/>
                <a:buNone/>
                <a:tabLst/>
                <a:defRPr/>
              </a:pPr>
              <a:r>
                <a:rPr kumimoji="0" lang="x-none" sz="816" b="0" i="0" u="none" strike="noStrike" kern="1200" cap="none" spc="0" normalizeH="0" baseline="0" noProof="0">
                  <a:ln>
                    <a:noFill/>
                  </a:ln>
                  <a:solidFill>
                    <a:srgbClr val="0A2E46"/>
                  </a:solidFill>
                  <a:effectLst/>
                  <a:uLnTx/>
                  <a:uFillTx/>
                  <a:latin typeface="Arial"/>
                  <a:ea typeface="+mn-ea"/>
                  <a:cs typeface="+mn-cs"/>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2" y="6455861"/>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23" name="doc id" hidden="1"/>
          <p:cNvSpPr>
            <a:spLocks noChangeArrowheads="1"/>
          </p:cNvSpPr>
          <p:nvPr userDrawn="1"/>
        </p:nvSpPr>
        <p:spPr bwMode="auto">
          <a:xfrm>
            <a:off x="10995480" y="51835"/>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913526" rtl="0" eaLnBrk="1" fontAlgn="base" latinLnBrk="0" hangingPunct="1">
              <a:lnSpc>
                <a:spcPct val="100000"/>
              </a:lnSpc>
              <a:spcBef>
                <a:spcPct val="0"/>
              </a:spcBef>
              <a:spcAft>
                <a:spcPct val="0"/>
              </a:spcAft>
              <a:buClrTx/>
              <a:buSzTx/>
              <a:buFontTx/>
              <a:buNone/>
              <a:tabLst/>
              <a:defRPr/>
            </a:pPr>
            <a:endParaRPr kumimoji="0" lang="x-none" sz="816" b="0" i="0" u="none" strike="noStrike" kern="1200" cap="none" spc="0" normalizeH="0" baseline="0" noProof="0">
              <a:ln>
                <a:noFill/>
              </a:ln>
              <a:solidFill>
                <a:srgbClr val="808080"/>
              </a:solidFill>
              <a:effectLst/>
              <a:uLnTx/>
              <a:uFillTx/>
              <a:latin typeface="Arial"/>
              <a:ea typeface="+mn-ea"/>
              <a:cs typeface="+mn-cs"/>
            </a:endParaRPr>
          </a:p>
        </p:txBody>
      </p:sp>
      <p:grpSp>
        <p:nvGrpSpPr>
          <p:cNvPr id="26" name="LegendBoxes" hidden="1"/>
          <p:cNvGrpSpPr/>
          <p:nvPr userDrawn="1"/>
        </p:nvGrpSpPr>
        <p:grpSpPr bwMode="gray">
          <a:xfrm>
            <a:off x="10768456" y="285077"/>
            <a:ext cx="864940" cy="1017696"/>
            <a:chOff x="7835905" y="279400"/>
            <a:chExt cx="635753" cy="99743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31" name="Legend1"/>
            <p:cNvSpPr>
              <a:spLocks noChangeArrowheads="1"/>
            </p:cNvSpPr>
            <p:nvPr/>
          </p:nvSpPr>
          <p:spPr bwMode="gray">
            <a:xfrm>
              <a:off x="8089905" y="2794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32" name="Legend2"/>
            <p:cNvSpPr>
              <a:spLocks noChangeArrowheads="1"/>
            </p:cNvSpPr>
            <p:nvPr/>
          </p:nvSpPr>
          <p:spPr bwMode="gray">
            <a:xfrm>
              <a:off x="8089905" y="54927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33" name="Legend3"/>
            <p:cNvSpPr>
              <a:spLocks noChangeArrowheads="1"/>
            </p:cNvSpPr>
            <p:nvPr/>
          </p:nvSpPr>
          <p:spPr bwMode="gray">
            <a:xfrm>
              <a:off x="8089905" y="820738"/>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34" name="Legend4"/>
            <p:cNvSpPr>
              <a:spLocks noChangeArrowheads="1"/>
            </p:cNvSpPr>
            <p:nvPr/>
          </p:nvSpPr>
          <p:spPr bwMode="gray">
            <a:xfrm>
              <a:off x="8089905" y="1092201"/>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grpSp>
      <p:grpSp>
        <p:nvGrpSpPr>
          <p:cNvPr id="35" name="LegendLines" hidden="1"/>
          <p:cNvGrpSpPr/>
          <p:nvPr userDrawn="1"/>
        </p:nvGrpSpPr>
        <p:grpSpPr bwMode="gray">
          <a:xfrm>
            <a:off x="10349677" y="285077"/>
            <a:ext cx="1283938" cy="745579"/>
            <a:chOff x="7540629" y="279400"/>
            <a:chExt cx="943728" cy="73073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39" name="Legend1"/>
            <p:cNvSpPr>
              <a:spLocks noChangeArrowheads="1"/>
            </p:cNvSpPr>
            <p:nvPr/>
          </p:nvSpPr>
          <p:spPr bwMode="gray">
            <a:xfrm>
              <a:off x="8102604" y="2794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40" name="Legend2"/>
            <p:cNvSpPr>
              <a:spLocks noChangeArrowheads="1"/>
            </p:cNvSpPr>
            <p:nvPr/>
          </p:nvSpPr>
          <p:spPr bwMode="gray">
            <a:xfrm>
              <a:off x="8102604" y="5461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41" name="Legend3"/>
            <p:cNvSpPr>
              <a:spLocks noChangeArrowheads="1"/>
            </p:cNvSpPr>
            <p:nvPr/>
          </p:nvSpPr>
          <p:spPr bwMode="gray">
            <a:xfrm>
              <a:off x="8102604" y="825501"/>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grpSp>
      <p:grpSp>
        <p:nvGrpSpPr>
          <p:cNvPr id="42" name="LegendMoons" hidden="1"/>
          <p:cNvGrpSpPr/>
          <p:nvPr userDrawn="1"/>
        </p:nvGrpSpPr>
        <p:grpSpPr bwMode="gray">
          <a:xfrm>
            <a:off x="10677742" y="255920"/>
            <a:ext cx="955651" cy="1333054"/>
            <a:chOff x="7769225" y="250825"/>
            <a:chExt cx="702428" cy="1306516"/>
          </a:xfrm>
        </p:grpSpPr>
        <p:grpSp>
          <p:nvGrpSpPr>
            <p:cNvPr id="43" name="MoonLegend1"/>
            <p:cNvGrpSpPr>
              <a:grpSpLocks noChangeAspect="1"/>
            </p:cNvGrpSpPr>
            <p:nvPr>
              <p:custDataLst>
                <p:tags r:id="rId25"/>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3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62" name="Arc 39"/>
              <p:cNvSpPr>
                <a:spLocks noChangeAspect="1"/>
              </p:cNvSpPr>
              <p:nvPr>
                <p:custDataLst>
                  <p:tags r:id="rId39"/>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grpSp>
        <p:grpSp>
          <p:nvGrpSpPr>
            <p:cNvPr id="44" name="MoonLegend2"/>
            <p:cNvGrpSpPr>
              <a:grpSpLocks noChangeAspect="1"/>
            </p:cNvGrpSpPr>
            <p:nvPr>
              <p:custDataLst>
                <p:tags r:id="rId26"/>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3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60" name="Arc 42"/>
              <p:cNvSpPr>
                <a:spLocks noChangeAspect="1"/>
              </p:cNvSpPr>
              <p:nvPr>
                <p:custDataLst>
                  <p:tags r:id="rId3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grpSp>
        <p:grpSp>
          <p:nvGrpSpPr>
            <p:cNvPr id="45" name="MoonLegend4"/>
            <p:cNvGrpSpPr>
              <a:grpSpLocks noChangeAspect="1"/>
            </p:cNvGrpSpPr>
            <p:nvPr>
              <p:custDataLst>
                <p:tags r:id="rId27"/>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3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58" name="Arc 48"/>
              <p:cNvSpPr>
                <a:spLocks noChangeAspect="1"/>
              </p:cNvSpPr>
              <p:nvPr>
                <p:custDataLst>
                  <p:tags r:id="rId3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grpSp>
        <p:grpSp>
          <p:nvGrpSpPr>
            <p:cNvPr id="46" name="MoonLegend5"/>
            <p:cNvGrpSpPr>
              <a:grpSpLocks noChangeAspect="1"/>
            </p:cNvGrpSpPr>
            <p:nvPr>
              <p:custDataLst>
                <p:tags r:id="rId28"/>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3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56" name="Oval 51"/>
              <p:cNvSpPr>
                <a:spLocks noChangeAspect="1" noChangeArrowheads="1"/>
              </p:cNvSpPr>
              <p:nvPr>
                <p:custDataLst>
                  <p:tags r:id="rId3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grpSp>
        <p:grpSp>
          <p:nvGrpSpPr>
            <p:cNvPr id="47" name="MoonLegend3"/>
            <p:cNvGrpSpPr>
              <a:grpSpLocks noChangeAspect="1"/>
            </p:cNvGrpSpPr>
            <p:nvPr>
              <p:custDataLst>
                <p:tags r:id="rId29"/>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3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sp>
            <p:nvSpPr>
              <p:cNvPr id="54" name="Arc 48"/>
              <p:cNvSpPr>
                <a:spLocks noChangeAspect="1"/>
              </p:cNvSpPr>
              <p:nvPr>
                <p:custDataLst>
                  <p:tags r:id="rId3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x-none" sz="1632" b="0" i="0" u="none" strike="noStrike" kern="1200" cap="none" spc="0" normalizeH="0" baseline="0" noProof="0">
                  <a:ln>
                    <a:noFill/>
                  </a:ln>
                  <a:solidFill>
                    <a:srgbClr val="303333"/>
                  </a:solidFill>
                  <a:effectLst/>
                  <a:uLnTx/>
                  <a:uFillTx/>
                  <a:latin typeface="Arial"/>
                  <a:ea typeface="+mn-ea"/>
                  <a:cs typeface="+mn-cs"/>
                </a:endParaRPr>
              </a:p>
            </p:txBody>
          </p:sp>
        </p:grpSp>
        <p:sp>
          <p:nvSpPr>
            <p:cNvPr id="48" name="Legend1"/>
            <p:cNvSpPr>
              <a:spLocks noChangeArrowheads="1"/>
            </p:cNvSpPr>
            <p:nvPr/>
          </p:nvSpPr>
          <p:spPr bwMode="gray">
            <a:xfrm>
              <a:off x="8089900" y="26352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49" name="Legend2"/>
            <p:cNvSpPr>
              <a:spLocks noChangeArrowheads="1"/>
            </p:cNvSpPr>
            <p:nvPr/>
          </p:nvSpPr>
          <p:spPr bwMode="gray">
            <a:xfrm>
              <a:off x="8089900" y="538163"/>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50" name="Legend3"/>
            <p:cNvSpPr>
              <a:spLocks noChangeArrowheads="1"/>
            </p:cNvSpPr>
            <p:nvPr/>
          </p:nvSpPr>
          <p:spPr bwMode="gray">
            <a:xfrm>
              <a:off x="8089900" y="812802"/>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51" name="Legend4"/>
            <p:cNvSpPr>
              <a:spLocks noChangeArrowheads="1"/>
            </p:cNvSpPr>
            <p:nvPr/>
          </p:nvSpPr>
          <p:spPr bwMode="gray">
            <a:xfrm>
              <a:off x="8089900" y="108426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sp>
          <p:nvSpPr>
            <p:cNvPr id="52" name="Legend5"/>
            <p:cNvSpPr>
              <a:spLocks noChangeArrowheads="1"/>
            </p:cNvSpPr>
            <p:nvPr/>
          </p:nvSpPr>
          <p:spPr bwMode="gray">
            <a:xfrm>
              <a:off x="8089900" y="136049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3526" rtl="0" eaLnBrk="1" fontAlgn="base" latinLnBrk="0" hangingPunct="1">
                <a:lnSpc>
                  <a:spcPct val="100000"/>
                </a:lnSpc>
                <a:spcBef>
                  <a:spcPct val="0"/>
                </a:spcBef>
                <a:spcAft>
                  <a:spcPct val="0"/>
                </a:spcAft>
                <a:buClr>
                  <a:srgbClr val="0A2E46"/>
                </a:buClr>
                <a:buSzTx/>
                <a:buFontTx/>
                <a:buNone/>
                <a:tabLst/>
                <a:defRPr/>
              </a:pPr>
              <a:r>
                <a:rPr kumimoji="0" lang="x-none" sz="1224" b="0" i="0" u="none" strike="noStrike" kern="1200" cap="none" spc="0" normalizeH="0" baseline="0" noProof="0">
                  <a:ln>
                    <a:noFill/>
                  </a:ln>
                  <a:solidFill>
                    <a:srgbClr val="303333"/>
                  </a:solidFill>
                  <a:effectLst/>
                  <a:uLnTx/>
                  <a:uFillTx/>
                  <a:latin typeface="Arial"/>
                  <a:ea typeface="+mn-ea"/>
                  <a:cs typeface="+mn-cs"/>
                </a:rPr>
                <a:t>Legend</a:t>
              </a:r>
            </a:p>
          </p:txBody>
        </p:sp>
      </p:grpSp>
      <p:sp>
        <p:nvSpPr>
          <p:cNvPr id="65" name="Slide Number"/>
          <p:cNvSpPr txBox="1">
            <a:spLocks/>
          </p:cNvSpPr>
          <p:nvPr userDrawn="1"/>
        </p:nvSpPr>
        <p:spPr bwMode="auto">
          <a:xfrm>
            <a:off x="11832346" y="6586417"/>
            <a:ext cx="128240"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marL="0" marR="0" lvl="0" indent="0" algn="l"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x-none" sz="816" b="0" i="0" u="none" strike="noStrike" kern="1200" cap="none" spc="0" normalizeH="0" baseline="0" noProof="0" smtClean="0">
                <a:ln>
                  <a:noFill/>
                </a:ln>
                <a:solidFill>
                  <a:srgbClr val="808080"/>
                </a:solidFill>
                <a:effectLst/>
                <a:uLnTx/>
                <a:uFillTx/>
                <a:latin typeface="Arial"/>
                <a:ea typeface="+mn-ea"/>
                <a:cs typeface="+mn-cs"/>
              </a:rPr>
              <a:pPr marL="0" marR="0" lvl="0" indent="0" algn="l" defTabSz="932962" rtl="0" eaLnBrk="1" fontAlgn="base" latinLnBrk="0" hangingPunct="1">
                <a:lnSpc>
                  <a:spcPct val="100000"/>
                </a:lnSpc>
                <a:spcBef>
                  <a:spcPct val="0"/>
                </a:spcBef>
                <a:spcAft>
                  <a:spcPct val="0"/>
                </a:spcAft>
                <a:buClrTx/>
                <a:buSzTx/>
                <a:buFontTx/>
                <a:buNone/>
                <a:tabLst/>
                <a:defRPr/>
              </a:pPr>
              <a:t>‹#›</a:t>
            </a:fld>
            <a:endParaRPr kumimoji="0" lang="x-none" sz="816" b="0" i="0" u="none" strike="noStrike" kern="1200" cap="none" spc="0" normalizeH="0" baseline="0" noProof="0">
              <a:ln>
                <a:noFill/>
              </a:ln>
              <a:solidFill>
                <a:srgbClr val="808080"/>
              </a:solidFill>
              <a:effectLst/>
              <a:uLnTx/>
              <a:uFillTx/>
              <a:latin typeface="Arial"/>
              <a:ea typeface="+mn-ea"/>
              <a:cs typeface="+mn-cs"/>
            </a:endParaRPr>
          </a:p>
        </p:txBody>
      </p:sp>
      <p:pic>
        <p:nvPicPr>
          <p:cNvPr id="66" name="Picture 65">
            <a:extLst>
              <a:ext uri="{FF2B5EF4-FFF2-40B4-BE49-F238E27FC236}">
                <a16:creationId xmlns:a16="http://schemas.microsoft.com/office/drawing/2014/main" id="{C7883FFD-CD46-4C55-90BA-E191229A4224}"/>
              </a:ext>
            </a:extLst>
          </p:cNvPr>
          <p:cNvPicPr>
            <a:picLocks noChangeAspect="1"/>
          </p:cNvPicPr>
          <p:nvPr userDrawn="1"/>
        </p:nvPicPr>
        <p:blipFill>
          <a:blip r:embed="rId42"/>
          <a:stretch>
            <a:fillRect/>
          </a:stretch>
        </p:blipFill>
        <p:spPr>
          <a:xfrm>
            <a:off x="10566819" y="6527871"/>
            <a:ext cx="1094400" cy="144000"/>
          </a:xfrm>
          <a:prstGeom prst="rect">
            <a:avLst/>
          </a:prstGeom>
        </p:spPr>
      </p:pic>
    </p:spTree>
    <p:extLst>
      <p:ext uri="{BB962C8B-B14F-4D97-AF65-F5344CB8AC3E}">
        <p14:creationId xmlns:p14="http://schemas.microsoft.com/office/powerpoint/2010/main" val="142869130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Lst>
  <p:hf hdr="0" ftr="0" dt="0"/>
  <p:txStyles>
    <p:titleStyle>
      <a:lvl1pPr algn="l" defTabSz="913526" rtl="0" eaLnBrk="1" fontAlgn="base" hangingPunct="1">
        <a:spcBef>
          <a:spcPct val="0"/>
        </a:spcBef>
        <a:spcAft>
          <a:spcPct val="0"/>
        </a:spcAft>
        <a:tabLst>
          <a:tab pos="275353" algn="l"/>
        </a:tabLst>
        <a:defRPr lang="x-none" sz="2400" b="0" baseline="0">
          <a:solidFill>
            <a:srgbClr val="063E59"/>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rgbClr val="063E59"/>
        </a:buClr>
        <a:buSzPct val="100000"/>
        <a:defRPr lang="x-none" sz="1400" baseline="0">
          <a:solidFill>
            <a:schemeClr val="accent3">
              <a:lumMod val="90000"/>
              <a:lumOff val="10000"/>
            </a:schemeClr>
          </a:solidFill>
          <a:latin typeface="+mn-lt"/>
          <a:ea typeface="+mn-ea"/>
          <a:cs typeface="+mn-cs"/>
        </a:defRPr>
      </a:lvl1pPr>
      <a:lvl2pPr marL="197607" indent="-195987" algn="l" defTabSz="913526" rtl="0" eaLnBrk="1" fontAlgn="base" hangingPunct="1">
        <a:spcBef>
          <a:spcPct val="0"/>
        </a:spcBef>
        <a:spcAft>
          <a:spcPct val="0"/>
        </a:spcAft>
        <a:buClr>
          <a:schemeClr val="accent3">
            <a:lumMod val="90000"/>
            <a:lumOff val="10000"/>
          </a:schemeClr>
        </a:buClr>
        <a:buSzPct val="125000"/>
        <a:buFont typeface="Arial" panose="020B0604020202020204" pitchFamily="34" charset="0"/>
        <a:buChar char="•"/>
        <a:defRPr lang="x-none" sz="1400" baseline="0">
          <a:solidFill>
            <a:schemeClr val="accent3">
              <a:lumMod val="90000"/>
              <a:lumOff val="10000"/>
            </a:schemeClr>
          </a:solidFill>
          <a:latin typeface="+mn-lt"/>
        </a:defRPr>
      </a:lvl2pPr>
      <a:lvl3pPr marL="466481" indent="-267255" algn="l" defTabSz="913526" rtl="0" eaLnBrk="1" fontAlgn="base" hangingPunct="1">
        <a:spcBef>
          <a:spcPct val="0"/>
        </a:spcBef>
        <a:spcAft>
          <a:spcPct val="0"/>
        </a:spcAft>
        <a:buClr>
          <a:schemeClr val="accent3">
            <a:lumMod val="90000"/>
            <a:lumOff val="10000"/>
          </a:schemeClr>
        </a:buClr>
        <a:buSzPct val="120000"/>
        <a:buFont typeface="Courier New" panose="02070309020205020404" pitchFamily="49" charset="0"/>
        <a:buChar char="o"/>
        <a:defRPr lang="x-none" sz="1400" baseline="0">
          <a:solidFill>
            <a:schemeClr val="accent3">
              <a:lumMod val="90000"/>
              <a:lumOff val="10000"/>
            </a:schemeClr>
          </a:solidFill>
          <a:latin typeface="+mn-lt"/>
        </a:defRPr>
      </a:lvl3pPr>
      <a:lvl4pPr marL="626835" indent="-158733" algn="l" defTabSz="913526" rtl="0" eaLnBrk="1" fontAlgn="base" hangingPunct="1">
        <a:spcBef>
          <a:spcPct val="0"/>
        </a:spcBef>
        <a:spcAft>
          <a:spcPct val="0"/>
        </a:spcAft>
        <a:buClr>
          <a:schemeClr val="accent3">
            <a:lumMod val="90000"/>
            <a:lumOff val="10000"/>
          </a:schemeClr>
        </a:buClr>
        <a:buSzPct val="120000"/>
        <a:buFont typeface="Arial" charset="0"/>
        <a:buChar char="▫"/>
        <a:defRPr lang="x-none" sz="1400" baseline="0">
          <a:solidFill>
            <a:schemeClr val="accent3">
              <a:lumMod val="90000"/>
              <a:lumOff val="10000"/>
            </a:schemeClr>
          </a:solidFill>
          <a:latin typeface="+mn-lt"/>
        </a:defRPr>
      </a:lvl4pPr>
      <a:lvl5pPr marL="765029" indent="-132818" algn="l" defTabSz="913526" rtl="0" eaLnBrk="1" fontAlgn="base" hangingPunct="1">
        <a:spcBef>
          <a:spcPct val="0"/>
        </a:spcBef>
        <a:spcAft>
          <a:spcPct val="0"/>
        </a:spcAft>
        <a:buClr>
          <a:schemeClr val="accent3">
            <a:lumMod val="90000"/>
            <a:lumOff val="10000"/>
          </a:schemeClr>
        </a:buClr>
        <a:buSzPct val="89000"/>
        <a:buFont typeface="Arial" charset="0"/>
        <a:buChar char="-"/>
        <a:defRPr lang="x-none" sz="1400" baseline="0">
          <a:solidFill>
            <a:schemeClr val="accent3">
              <a:lumMod val="90000"/>
              <a:lumOff val="10000"/>
            </a:schemeClr>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sv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47.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2.xml"/><Relationship Id="rId7" Type="http://schemas.openxmlformats.org/officeDocument/2006/relationships/diagramLayout" Target="../diagrams/layout1.xml"/><Relationship Id="rId2" Type="http://schemas.openxmlformats.org/officeDocument/2006/relationships/tags" Target="../tags/tag56.xml"/><Relationship Id="rId1" Type="http://schemas.openxmlformats.org/officeDocument/2006/relationships/vmlDrawing" Target="../drawings/vmlDrawing27.v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7.bin"/><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emf"/><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oleObject" Target="../embeddings/oleObject24.bin"/><Relationship Id="rId2" Type="http://schemas.openxmlformats.org/officeDocument/2006/relationships/tags" Target="../tags/tag43.xml"/><Relationship Id="rId16" Type="http://schemas.openxmlformats.org/officeDocument/2006/relationships/slide" Target="slide7.xml"/><Relationship Id="rId1" Type="http://schemas.openxmlformats.org/officeDocument/2006/relationships/vmlDrawing" Target="../drawings/vmlDrawing24.vml"/><Relationship Id="rId6" Type="http://schemas.openxmlformats.org/officeDocument/2006/relationships/tags" Target="../tags/tag47.xml"/><Relationship Id="rId11" Type="http://schemas.openxmlformats.org/officeDocument/2006/relationships/slideLayout" Target="../slideLayouts/slideLayout2.xml"/><Relationship Id="rId5" Type="http://schemas.openxmlformats.org/officeDocument/2006/relationships/tags" Target="../tags/tag46.xml"/><Relationship Id="rId15" Type="http://schemas.openxmlformats.org/officeDocument/2006/relationships/slide" Target="slide3.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20.jpeg"/></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28A0092B-C50C-407E-A947-70E740481C1C}">
                <a14:useLocalDpi xmlns:a14="http://schemas.microsoft.com/office/drawing/2010/main" val="0"/>
              </a:ext>
            </a:extLst>
          </a:blip>
          <a:srcRect b="39337"/>
          <a:stretch/>
        </p:blipFill>
        <p:spPr bwMode="auto">
          <a:xfrm>
            <a:off x="0" y="14514"/>
            <a:ext cx="5965371" cy="403497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2628667" y="2942461"/>
            <a:ext cx="7574468" cy="2800767"/>
          </a:xfrm>
          <a:prstGeom prst="rect">
            <a:avLst/>
          </a:prstGeom>
          <a:noFill/>
        </p:spPr>
        <p:txBody>
          <a:bodyPr wrap="square" rtlCol="0">
            <a:spAutoFit/>
          </a:bodyPr>
          <a:lstStyle/>
          <a:p>
            <a:pPr algn="ctr"/>
            <a:r>
              <a:rPr lang="en-ZA" sz="2400" b="1" dirty="0">
                <a:solidFill>
                  <a:schemeClr val="accent5">
                    <a:lumMod val="50000"/>
                  </a:schemeClr>
                </a:solidFill>
              </a:rPr>
              <a:t>NATIONAL HOUSING FINANCE CORPORATION </a:t>
            </a:r>
          </a:p>
          <a:p>
            <a:pPr algn="ctr"/>
            <a:r>
              <a:rPr lang="en-GB" sz="2400" b="1" dirty="0">
                <a:solidFill>
                  <a:schemeClr val="accent5">
                    <a:lumMod val="50000"/>
                  </a:schemeClr>
                </a:solidFill>
              </a:rPr>
              <a:t>STRATEGIC PLAN 2020-2025 &amp;  </a:t>
            </a:r>
          </a:p>
          <a:p>
            <a:pPr algn="ctr"/>
            <a:r>
              <a:rPr lang="en-GB" sz="2400" b="1" dirty="0">
                <a:solidFill>
                  <a:schemeClr val="accent5">
                    <a:lumMod val="50000"/>
                  </a:schemeClr>
                </a:solidFill>
              </a:rPr>
              <a:t>APP 2020/21</a:t>
            </a:r>
          </a:p>
          <a:p>
            <a:pPr algn="ctr"/>
            <a:endParaRPr lang="en-GB" sz="2400" b="1" dirty="0">
              <a:solidFill>
                <a:schemeClr val="accent5">
                  <a:lumMod val="50000"/>
                </a:schemeClr>
              </a:solidFill>
            </a:endParaRPr>
          </a:p>
          <a:p>
            <a:pPr algn="ctr"/>
            <a:endParaRPr lang="en-GB" sz="2000" b="1" dirty="0">
              <a:solidFill>
                <a:schemeClr val="accent5">
                  <a:lumMod val="50000"/>
                </a:schemeClr>
              </a:solidFill>
            </a:endParaRPr>
          </a:p>
          <a:p>
            <a:pPr algn="ctr"/>
            <a:r>
              <a:rPr lang="en-GB" sz="2000" b="1" i="1" dirty="0">
                <a:solidFill>
                  <a:schemeClr val="accent5">
                    <a:lumMod val="50000"/>
                  </a:schemeClr>
                </a:solidFill>
              </a:rPr>
              <a:t>Presentation to the P</a:t>
            </a:r>
            <a:r>
              <a:rPr lang="en-ZA" sz="2000" b="1" i="1" dirty="0" err="1">
                <a:solidFill>
                  <a:schemeClr val="accent5">
                    <a:lumMod val="50000"/>
                  </a:schemeClr>
                </a:solidFill>
              </a:rPr>
              <a:t>ortfolio</a:t>
            </a:r>
            <a:r>
              <a:rPr lang="en-ZA" sz="2000" b="1" i="1" dirty="0">
                <a:solidFill>
                  <a:schemeClr val="accent5">
                    <a:lumMod val="50000"/>
                  </a:schemeClr>
                </a:solidFill>
              </a:rPr>
              <a:t> Committee on Human Settlements, Water and Sanitation</a:t>
            </a:r>
          </a:p>
          <a:p>
            <a:pPr algn="ctr"/>
            <a:r>
              <a:rPr lang="en-ZA" sz="2000" b="1" i="1" dirty="0">
                <a:solidFill>
                  <a:schemeClr val="accent5">
                    <a:lumMod val="50000"/>
                  </a:schemeClr>
                </a:solidFill>
              </a:rPr>
              <a:t>29</a:t>
            </a:r>
            <a:r>
              <a:rPr lang="en-ZA" sz="2000" b="1" i="1" baseline="30000" dirty="0">
                <a:solidFill>
                  <a:schemeClr val="accent5">
                    <a:lumMod val="50000"/>
                  </a:schemeClr>
                </a:solidFill>
              </a:rPr>
              <a:t>th</a:t>
            </a:r>
            <a:r>
              <a:rPr lang="en-ZA" sz="2000" b="1" i="1" dirty="0">
                <a:solidFill>
                  <a:schemeClr val="accent5">
                    <a:lumMod val="50000"/>
                  </a:schemeClr>
                </a:solidFill>
              </a:rPr>
              <a:t> APRIL 2021</a:t>
            </a:r>
          </a:p>
        </p:txBody>
      </p:sp>
      <p:sp>
        <p:nvSpPr>
          <p:cNvPr id="10" name="TextBox 9"/>
          <p:cNvSpPr txBox="1"/>
          <p:nvPr/>
        </p:nvSpPr>
        <p:spPr>
          <a:xfrm>
            <a:off x="139409" y="6057035"/>
            <a:ext cx="6052041" cy="369332"/>
          </a:xfrm>
          <a:prstGeom prst="rect">
            <a:avLst/>
          </a:prstGeom>
          <a:noFill/>
        </p:spPr>
        <p:txBody>
          <a:bodyPr wrap="none" rtlCol="0">
            <a:spAutoFit/>
          </a:bodyPr>
          <a:lstStyle/>
          <a:p>
            <a:r>
              <a:rPr lang="en-ZA" b="1" dirty="0">
                <a:solidFill>
                  <a:schemeClr val="accent5">
                    <a:lumMod val="50000"/>
                  </a:schemeClr>
                </a:solidFill>
              </a:rPr>
              <a:t>LAYING STRONG FOUNDATIONS FOR TOMORROW’S SUCCESS </a:t>
            </a:r>
            <a:endParaRPr lang="en-US" b="1" dirty="0">
              <a:solidFill>
                <a:schemeClr val="accent5">
                  <a:lumMod val="50000"/>
                </a:schemeClr>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2787" y="240522"/>
            <a:ext cx="2520696" cy="1438656"/>
          </a:xfrm>
          <a:prstGeom prst="rect">
            <a:avLst/>
          </a:prstGeom>
        </p:spPr>
      </p:pic>
      <p:sp>
        <p:nvSpPr>
          <p:cNvPr id="6"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E1869E5-AFA4-44C3-8848-2C184FA8382F}"/>
              </a:ext>
            </a:extLst>
          </p:cNvPr>
          <p:cNvSpPr>
            <a:spLocks noGrp="1"/>
          </p:cNvSpPr>
          <p:nvPr>
            <p:ph type="sldNum" sz="quarter" idx="12"/>
          </p:nvPr>
        </p:nvSpPr>
        <p:spPr>
          <a:xfrm>
            <a:off x="9283959" y="6484141"/>
            <a:ext cx="2743200" cy="365125"/>
          </a:xfrm>
        </p:spPr>
        <p:txBody>
          <a:bodyPr/>
          <a:lstStyle/>
          <a:p>
            <a:endParaRPr lang="en-ZA" dirty="0"/>
          </a:p>
        </p:txBody>
      </p:sp>
    </p:spTree>
    <p:extLst>
      <p:ext uri="{BB962C8B-B14F-4D97-AF65-F5344CB8AC3E}">
        <p14:creationId xmlns:p14="http://schemas.microsoft.com/office/powerpoint/2010/main" val="2198752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PERFORMANCE MTSF CONTRIBUTION </a:t>
            </a:r>
          </a:p>
        </p:txBody>
      </p:sp>
      <p:pic>
        <p:nvPicPr>
          <p:cNvPr id="6" name="Picture 5">
            <a:extLst>
              <a:ext uri="{FF2B5EF4-FFF2-40B4-BE49-F238E27FC236}">
                <a16:creationId xmlns:a16="http://schemas.microsoft.com/office/drawing/2014/main" id="{A7D9216A-0757-46D4-8AE6-5827A68C63E4}"/>
              </a:ext>
            </a:extLst>
          </p:cNvPr>
          <p:cNvPicPr>
            <a:picLocks noChangeAspect="1"/>
          </p:cNvPicPr>
          <p:nvPr/>
        </p:nvPicPr>
        <p:blipFill>
          <a:blip r:embed="rId2"/>
          <a:stretch>
            <a:fillRect/>
          </a:stretch>
        </p:blipFill>
        <p:spPr>
          <a:xfrm>
            <a:off x="0" y="811368"/>
            <a:ext cx="10144776" cy="6040985"/>
          </a:xfrm>
          <a:prstGeom prst="rect">
            <a:avLst/>
          </a:prstGeom>
        </p:spPr>
      </p:pic>
    </p:spTree>
    <p:extLst>
      <p:ext uri="{BB962C8B-B14F-4D97-AF65-F5344CB8AC3E}">
        <p14:creationId xmlns:p14="http://schemas.microsoft.com/office/powerpoint/2010/main" val="412598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A282B52-CDAB-4AE7-971E-125A0F0EED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9"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F45F542-157F-4C1D-910D-B0AD9101F8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600">
              <a:latin typeface="Calibri" panose="020F0502020204030204" pitchFamily="34" charset="0"/>
              <a:sym typeface="Calibri" panose="020F0502020204030204" pitchFamily="34" charset="0"/>
            </a:endParaRPr>
          </a:p>
        </p:txBody>
      </p:sp>
      <p:sp>
        <p:nvSpPr>
          <p:cNvPr id="18" name="Rectangle 17">
            <a:extLst>
              <a:ext uri="{FF2B5EF4-FFF2-40B4-BE49-F238E27FC236}">
                <a16:creationId xmlns:a16="http://schemas.microsoft.com/office/drawing/2014/main" id="{AD5B4FE6-B71B-499E-AFFE-303FB2402E67}"/>
              </a:ext>
            </a:extLst>
          </p:cNvPr>
          <p:cNvSpPr/>
          <p:nvPr/>
        </p:nvSpPr>
        <p:spPr>
          <a:xfrm>
            <a:off x="-3" y="811369"/>
            <a:ext cx="12192002" cy="571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mj-lt"/>
              <a:buAutoNum type="arabicPeriod"/>
            </a:pPr>
            <a:r>
              <a:rPr lang="en-US" sz="2800" dirty="0"/>
              <a:t>Overview of the situational analysis:</a:t>
            </a:r>
          </a:p>
          <a:p>
            <a:pPr marL="1371600" lvl="2" indent="-457200">
              <a:buFont typeface="Arial" panose="020B0604020202020204" pitchFamily="34" charset="0"/>
              <a:buChar char="•"/>
            </a:pPr>
            <a:r>
              <a:rPr lang="en-US" sz="2800" dirty="0"/>
              <a:t>The external environment: PESTEL model</a:t>
            </a:r>
          </a:p>
          <a:p>
            <a:pPr marL="1371600" lvl="2" indent="-457200">
              <a:buFont typeface="Arial" panose="020B0604020202020204" pitchFamily="34" charset="0"/>
              <a:buChar char="•"/>
            </a:pPr>
            <a:r>
              <a:rPr lang="en-US" sz="2800" dirty="0"/>
              <a:t>The internal environment </a:t>
            </a:r>
          </a:p>
          <a:p>
            <a:pPr lvl="2"/>
            <a:endParaRPr lang="en-US" sz="2800" dirty="0"/>
          </a:p>
          <a:p>
            <a:pPr marL="514350" lvl="0" indent="-514350">
              <a:buFont typeface="+mj-lt"/>
              <a:buAutoNum type="arabicPeriod"/>
            </a:pPr>
            <a:r>
              <a:rPr lang="en-US" sz="2800" dirty="0"/>
              <a:t>The institutional Performance:</a:t>
            </a:r>
          </a:p>
          <a:p>
            <a:pPr marL="1371600" lvl="2" indent="-457200">
              <a:buFont typeface="Arial" panose="020B0604020202020204" pitchFamily="34" charset="0"/>
              <a:buChar char="•"/>
            </a:pPr>
            <a:r>
              <a:rPr lang="en-US" sz="2800" dirty="0"/>
              <a:t>Outcomes, Outputs, Performance Indicators and Targets</a:t>
            </a:r>
          </a:p>
          <a:p>
            <a:pPr marL="1371600" lvl="2" indent="-457200">
              <a:buFont typeface="Arial" panose="020B0604020202020204" pitchFamily="34" charset="0"/>
              <a:buChar char="•"/>
            </a:pPr>
            <a:r>
              <a:rPr lang="en-US" sz="2800" dirty="0"/>
              <a:t>Budget </a:t>
            </a:r>
          </a:p>
          <a:p>
            <a:pPr lvl="2"/>
            <a:endParaRPr lang="en-ZA" sz="2800" dirty="0"/>
          </a:p>
          <a:p>
            <a:pPr marL="514350" lvl="0" indent="-514350">
              <a:buFont typeface="+mj-lt"/>
              <a:buAutoNum type="arabicPeriod"/>
            </a:pPr>
            <a:r>
              <a:rPr lang="en-US" sz="2800" dirty="0"/>
              <a:t>The key risks and mitigations</a:t>
            </a:r>
            <a:endParaRPr lang="en-ZA" sz="2800" b="1" dirty="0"/>
          </a:p>
        </p:txBody>
      </p:sp>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Annual Performance Plan (</a:t>
            </a:r>
            <a:r>
              <a:rPr lang="en-GB" sz="2400" kern="0" dirty="0">
                <a:solidFill>
                  <a:prstClr val="white"/>
                </a:solidFill>
              </a:rPr>
              <a:t>APP) </a:t>
            </a:r>
          </a:p>
          <a:p>
            <a:pPr marL="354013" indent="7938" algn="l"/>
            <a:r>
              <a:rPr lang="en-GB" sz="2400" kern="0" dirty="0">
                <a:solidFill>
                  <a:prstClr val="white"/>
                </a:solidFill>
              </a:rPr>
              <a:t> 2020/21</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11</a:t>
            </a:fld>
            <a:endParaRPr lang="en-ZA" b="1">
              <a:solidFill>
                <a:schemeClr val="tx1"/>
              </a:solidFill>
            </a:endParaRPr>
          </a:p>
        </p:txBody>
      </p:sp>
      <p:sp>
        <p:nvSpPr>
          <p:cNvPr id="90" name="TextBox 104">
            <a:extLst>
              <a:ext uri="{FF2B5EF4-FFF2-40B4-BE49-F238E27FC236}">
                <a16:creationId xmlns:a16="http://schemas.microsoft.com/office/drawing/2014/main" id="{D5A278F4-494E-415E-A3B1-D7D24FEB3AFD}"/>
              </a:ext>
            </a:extLst>
          </p:cNvPr>
          <p:cNvSpPr txBox="1"/>
          <p:nvPr/>
        </p:nvSpPr>
        <p:spPr>
          <a:xfrm>
            <a:off x="5696862" y="1329865"/>
            <a:ext cx="5084457" cy="553998"/>
          </a:xfrm>
          <a:prstGeom prst="rect">
            <a:avLst/>
          </a:prstGeom>
          <a:noFill/>
          <a:ln w="6350">
            <a:noFill/>
            <a:prstDash val="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ZA" sz="1600" dirty="0">
              <a:solidFill>
                <a:schemeClr val="bg1"/>
              </a:solidFill>
            </a:endParaRPr>
          </a:p>
        </p:txBody>
      </p:sp>
    </p:spTree>
    <p:extLst>
      <p:ext uri="{BB962C8B-B14F-4D97-AF65-F5344CB8AC3E}">
        <p14:creationId xmlns:p14="http://schemas.microsoft.com/office/powerpoint/2010/main" val="11652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algn="l">
              <a:defRPr/>
            </a:pPr>
            <a:r>
              <a:rPr lang="en-US" sz="2400" kern="0" dirty="0">
                <a:solidFill>
                  <a:prstClr val="white"/>
                </a:solidFill>
              </a:rPr>
              <a:t>NHFC IN TRANSITION TO BECOME HSDB: CURRENT REALITIES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5" y="6484140"/>
            <a:ext cx="9650430" cy="373859"/>
          </a:xfrm>
          <a:prstGeom prst="rect">
            <a:avLst/>
          </a:prstGeom>
          <a:noFill/>
        </p:spPr>
        <p:txBody>
          <a:bodyPr wrap="square" rtlCol="0" anchor="ctr">
            <a:noAutofit/>
          </a:bodyPr>
          <a:lstStyle/>
          <a:p>
            <a:pPr marL="354013"/>
            <a:endParaRPr lang="en-US"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12</a:t>
            </a:fld>
            <a:endParaRPr lang="en-ZA" b="1" dirty="0">
              <a:solidFill>
                <a:schemeClr val="tx1"/>
              </a:solidFill>
            </a:endParaRPr>
          </a:p>
        </p:txBody>
      </p:sp>
      <p:grpSp>
        <p:nvGrpSpPr>
          <p:cNvPr id="4" name="Group 3"/>
          <p:cNvGrpSpPr/>
          <p:nvPr/>
        </p:nvGrpSpPr>
        <p:grpSpPr>
          <a:xfrm>
            <a:off x="1819159" y="1389495"/>
            <a:ext cx="9749063" cy="4717005"/>
            <a:chOff x="6795197" y="1372392"/>
            <a:chExt cx="4765608" cy="4717005"/>
          </a:xfrm>
        </p:grpSpPr>
        <p:sp>
          <p:nvSpPr>
            <p:cNvPr id="81" name="TextBox 80">
              <a:extLst>
                <a:ext uri="{FF2B5EF4-FFF2-40B4-BE49-F238E27FC236}">
                  <a16:creationId xmlns:a16="http://schemas.microsoft.com/office/drawing/2014/main" id="{85464D0F-F3A9-447F-8543-DDA43D55C895}"/>
                </a:ext>
              </a:extLst>
            </p:cNvPr>
            <p:cNvSpPr txBox="1"/>
            <p:nvPr/>
          </p:nvSpPr>
          <p:spPr>
            <a:xfrm>
              <a:off x="6795197" y="1372392"/>
              <a:ext cx="4765608" cy="523220"/>
            </a:xfrm>
            <a:prstGeom prst="rect">
              <a:avLst/>
            </a:prstGeom>
            <a:noFill/>
          </p:spPr>
          <p:txBody>
            <a:bodyPr wrap="square" rtlCol="0">
              <a:spAutoFit/>
            </a:bodyPr>
            <a:lstStyle/>
            <a:p>
              <a:r>
                <a:rPr lang="en-US" sz="1400" dirty="0"/>
                <a:t>The housing market is </a:t>
              </a:r>
              <a:r>
                <a:rPr lang="en-US" sz="1400" b="1" dirty="0"/>
                <a:t>still very fractured</a:t>
              </a:r>
              <a:r>
                <a:rPr lang="en-US" sz="1400" dirty="0"/>
                <a:t>, despite the efforts and progress made, with citizens having </a:t>
              </a:r>
              <a:r>
                <a:rPr lang="en-US" sz="1400" b="1" dirty="0"/>
                <a:t>inequitable access to the benefits</a:t>
              </a:r>
              <a:r>
                <a:rPr lang="en-US" sz="1400" dirty="0"/>
                <a:t>, resulting in an </a:t>
              </a:r>
              <a:r>
                <a:rPr lang="en-US" sz="1400" b="1" dirty="0"/>
                <a:t>affordability problem</a:t>
              </a:r>
              <a:endParaRPr lang="en-ZA" sz="1400" b="1" dirty="0"/>
            </a:p>
          </p:txBody>
        </p:sp>
        <p:sp>
          <p:nvSpPr>
            <p:cNvPr id="83" name="TextBox 82">
              <a:extLst>
                <a:ext uri="{FF2B5EF4-FFF2-40B4-BE49-F238E27FC236}">
                  <a16:creationId xmlns:a16="http://schemas.microsoft.com/office/drawing/2014/main" id="{5E6006EC-4CB2-4540-8C6D-A5F509EC1C90}"/>
                </a:ext>
              </a:extLst>
            </p:cNvPr>
            <p:cNvSpPr txBox="1"/>
            <p:nvPr/>
          </p:nvSpPr>
          <p:spPr>
            <a:xfrm>
              <a:off x="6795197" y="2228973"/>
              <a:ext cx="4765608" cy="307777"/>
            </a:xfrm>
            <a:prstGeom prst="rect">
              <a:avLst/>
            </a:prstGeom>
            <a:noFill/>
          </p:spPr>
          <p:txBody>
            <a:bodyPr wrap="square" rtlCol="0">
              <a:spAutoFit/>
            </a:bodyPr>
            <a:lstStyle/>
            <a:p>
              <a:r>
                <a:rPr lang="en-US" sz="1400" dirty="0"/>
                <a:t>There are </a:t>
              </a:r>
              <a:r>
                <a:rPr lang="en-US" sz="1400" b="1" dirty="0"/>
                <a:t>16,7m households across SA</a:t>
              </a:r>
              <a:r>
                <a:rPr lang="en-US" sz="1400" dirty="0"/>
                <a:t>, </a:t>
              </a:r>
              <a:r>
                <a:rPr lang="en-US" sz="1400" b="1" dirty="0"/>
                <a:t>81,1% are considered formal dwellings</a:t>
              </a:r>
              <a:endParaRPr lang="en-ZA" sz="1400" b="1" dirty="0"/>
            </a:p>
          </p:txBody>
        </p:sp>
        <p:sp>
          <p:nvSpPr>
            <p:cNvPr id="85" name="TextBox 84">
              <a:extLst>
                <a:ext uri="{FF2B5EF4-FFF2-40B4-BE49-F238E27FC236}">
                  <a16:creationId xmlns:a16="http://schemas.microsoft.com/office/drawing/2014/main" id="{0C7BBF0C-0098-44A5-949F-69A462E0B062}"/>
                </a:ext>
              </a:extLst>
            </p:cNvPr>
            <p:cNvSpPr txBox="1"/>
            <p:nvPr/>
          </p:nvSpPr>
          <p:spPr>
            <a:xfrm>
              <a:off x="6795197" y="2900888"/>
              <a:ext cx="4765608" cy="307777"/>
            </a:xfrm>
            <a:prstGeom prst="rect">
              <a:avLst/>
            </a:prstGeom>
            <a:noFill/>
          </p:spPr>
          <p:txBody>
            <a:bodyPr wrap="square" rtlCol="0">
              <a:spAutoFit/>
            </a:bodyPr>
            <a:lstStyle/>
            <a:p>
              <a:r>
                <a:rPr lang="en-US" sz="1400" b="1" dirty="0"/>
                <a:t>13,1% of households </a:t>
              </a:r>
              <a:r>
                <a:rPr lang="en-US" sz="1400" dirty="0"/>
                <a:t>are still considered </a:t>
              </a:r>
              <a:r>
                <a:rPr lang="en-US" sz="1400" b="1" dirty="0"/>
                <a:t>informal, </a:t>
              </a:r>
              <a:r>
                <a:rPr lang="en-US" sz="1400" dirty="0"/>
                <a:t>being</a:t>
              </a:r>
              <a:r>
                <a:rPr lang="en-US" sz="1400" b="1" dirty="0"/>
                <a:t> slums or backyard dwellings</a:t>
              </a:r>
              <a:endParaRPr lang="en-ZA" sz="1400" b="1" dirty="0"/>
            </a:p>
          </p:txBody>
        </p:sp>
        <p:sp>
          <p:nvSpPr>
            <p:cNvPr id="89" name="TextBox 88">
              <a:extLst>
                <a:ext uri="{FF2B5EF4-FFF2-40B4-BE49-F238E27FC236}">
                  <a16:creationId xmlns:a16="http://schemas.microsoft.com/office/drawing/2014/main" id="{F8BE72CA-EA12-4F2B-8E0F-B09F60397465}"/>
                </a:ext>
              </a:extLst>
            </p:cNvPr>
            <p:cNvSpPr txBox="1"/>
            <p:nvPr/>
          </p:nvSpPr>
          <p:spPr>
            <a:xfrm>
              <a:off x="6795197" y="3572803"/>
              <a:ext cx="4765608" cy="307777"/>
            </a:xfrm>
            <a:prstGeom prst="rect">
              <a:avLst/>
            </a:prstGeom>
            <a:noFill/>
          </p:spPr>
          <p:txBody>
            <a:bodyPr wrap="square" rtlCol="0">
              <a:spAutoFit/>
            </a:bodyPr>
            <a:lstStyle/>
            <a:p>
              <a:r>
                <a:rPr lang="en-US" sz="1400" dirty="0"/>
                <a:t>There is an estimated </a:t>
              </a:r>
              <a:r>
                <a:rPr lang="en-US" sz="1400" b="1" dirty="0"/>
                <a:t>housing backlog </a:t>
              </a:r>
              <a:r>
                <a:rPr lang="en-US" sz="1400" dirty="0"/>
                <a:t>of between </a:t>
              </a:r>
              <a:r>
                <a:rPr lang="en-US" sz="1400" b="1" dirty="0"/>
                <a:t>2,3m and 3,7m households, growing at 178 000 a year</a:t>
              </a:r>
              <a:endParaRPr lang="en-ZA" sz="1400" b="1" dirty="0"/>
            </a:p>
          </p:txBody>
        </p:sp>
        <p:sp>
          <p:nvSpPr>
            <p:cNvPr id="32" name="TextBox 31">
              <a:extLst>
                <a:ext uri="{FF2B5EF4-FFF2-40B4-BE49-F238E27FC236}">
                  <a16:creationId xmlns:a16="http://schemas.microsoft.com/office/drawing/2014/main" id="{1387F14A-C0A2-F445-AE1F-E9CDAF739507}"/>
                </a:ext>
              </a:extLst>
            </p:cNvPr>
            <p:cNvSpPr txBox="1"/>
            <p:nvPr/>
          </p:nvSpPr>
          <p:spPr>
            <a:xfrm>
              <a:off x="6795197" y="4244718"/>
              <a:ext cx="4765608" cy="307777"/>
            </a:xfrm>
            <a:prstGeom prst="rect">
              <a:avLst/>
            </a:prstGeom>
            <a:noFill/>
          </p:spPr>
          <p:txBody>
            <a:bodyPr wrap="square" rtlCol="0">
              <a:spAutoFit/>
            </a:bodyPr>
            <a:lstStyle/>
            <a:p>
              <a:r>
                <a:rPr lang="en-US" sz="1400" b="1" dirty="0"/>
                <a:t>7,7m</a:t>
              </a:r>
              <a:r>
                <a:rPr lang="en-US" sz="1400" dirty="0"/>
                <a:t> households (46,3%) </a:t>
              </a:r>
              <a:r>
                <a:rPr lang="en-US" sz="1400" b="1" dirty="0"/>
                <a:t>earn less than R3 500 </a:t>
              </a:r>
              <a:r>
                <a:rPr lang="en-US" sz="1400" dirty="0"/>
                <a:t>a month, </a:t>
              </a:r>
              <a:r>
                <a:rPr lang="en-US" sz="1400" b="1" dirty="0"/>
                <a:t>qualifying for Government Subsidy (RDP)</a:t>
              </a:r>
              <a:endParaRPr lang="en-ZA" sz="1400" b="1" dirty="0"/>
            </a:p>
          </p:txBody>
        </p:sp>
        <p:sp>
          <p:nvSpPr>
            <p:cNvPr id="33" name="TextBox 32">
              <a:extLst>
                <a:ext uri="{FF2B5EF4-FFF2-40B4-BE49-F238E27FC236}">
                  <a16:creationId xmlns:a16="http://schemas.microsoft.com/office/drawing/2014/main" id="{09ABD54E-4C45-FE4B-B851-DB6E277661CA}"/>
                </a:ext>
              </a:extLst>
            </p:cNvPr>
            <p:cNvSpPr txBox="1"/>
            <p:nvPr/>
          </p:nvSpPr>
          <p:spPr>
            <a:xfrm>
              <a:off x="6795197" y="4916633"/>
              <a:ext cx="4765608" cy="523220"/>
            </a:xfrm>
            <a:prstGeom prst="rect">
              <a:avLst/>
            </a:prstGeom>
            <a:noFill/>
          </p:spPr>
          <p:txBody>
            <a:bodyPr wrap="square" rtlCol="0">
              <a:spAutoFit/>
            </a:bodyPr>
            <a:lstStyle/>
            <a:p>
              <a:r>
                <a:rPr lang="en-US" sz="1400" b="1" dirty="0"/>
                <a:t>7,2m</a:t>
              </a:r>
              <a:r>
                <a:rPr lang="en-US" sz="1400" dirty="0"/>
                <a:t> households (37,1%) earn </a:t>
              </a:r>
              <a:r>
                <a:rPr lang="en-US" sz="1400" b="1" dirty="0"/>
                <a:t>between R3 501 and R20 000</a:t>
              </a:r>
              <a:r>
                <a:rPr lang="en-US" sz="1400" dirty="0"/>
                <a:t> a month</a:t>
              </a:r>
              <a:r>
                <a:rPr lang="en-US" sz="1400" b="1" dirty="0"/>
                <a:t>, </a:t>
              </a:r>
              <a:r>
                <a:rPr lang="en-US" sz="1400" dirty="0"/>
                <a:t>making them </a:t>
              </a:r>
              <a:r>
                <a:rPr lang="en-US" sz="1400" b="1" dirty="0"/>
                <a:t>ineligible for RDP </a:t>
              </a:r>
              <a:r>
                <a:rPr lang="en-US" sz="1400" dirty="0"/>
                <a:t>but </a:t>
              </a:r>
              <a:r>
                <a:rPr lang="en-US" sz="1400" b="1" dirty="0"/>
                <a:t>unable to afford </a:t>
              </a:r>
              <a:r>
                <a:rPr lang="en-US" sz="1400" dirty="0"/>
                <a:t>to participate in the private property market</a:t>
              </a:r>
            </a:p>
          </p:txBody>
        </p:sp>
        <p:sp>
          <p:nvSpPr>
            <p:cNvPr id="34" name="TextBox 33">
              <a:extLst>
                <a:ext uri="{FF2B5EF4-FFF2-40B4-BE49-F238E27FC236}">
                  <a16:creationId xmlns:a16="http://schemas.microsoft.com/office/drawing/2014/main" id="{0AA62F9D-E708-CA43-8216-579DF647912D}"/>
                </a:ext>
              </a:extLst>
            </p:cNvPr>
            <p:cNvSpPr txBox="1"/>
            <p:nvPr/>
          </p:nvSpPr>
          <p:spPr>
            <a:xfrm>
              <a:off x="6795197" y="5781620"/>
              <a:ext cx="4765608" cy="307777"/>
            </a:xfrm>
            <a:prstGeom prst="rect">
              <a:avLst/>
            </a:prstGeom>
            <a:noFill/>
          </p:spPr>
          <p:txBody>
            <a:bodyPr wrap="square" rtlCol="0">
              <a:spAutoFit/>
            </a:bodyPr>
            <a:lstStyle/>
            <a:p>
              <a:r>
                <a:rPr lang="en-US" sz="1400" b="1" dirty="0"/>
                <a:t>0,8m</a:t>
              </a:r>
              <a:r>
                <a:rPr lang="en-US" sz="1400" dirty="0"/>
                <a:t> households (4,3%) earn </a:t>
              </a:r>
              <a:r>
                <a:rPr lang="en-US" sz="1400" b="1" dirty="0"/>
                <a:t>between R15 000 and R20 000</a:t>
              </a:r>
              <a:r>
                <a:rPr lang="en-US" sz="1400" dirty="0"/>
                <a:t> a month</a:t>
              </a:r>
            </a:p>
          </p:txBody>
        </p:sp>
      </p:grpSp>
      <p:grpSp>
        <p:nvGrpSpPr>
          <p:cNvPr id="2" name="Group 1"/>
          <p:cNvGrpSpPr/>
          <p:nvPr/>
        </p:nvGrpSpPr>
        <p:grpSpPr>
          <a:xfrm>
            <a:off x="502983" y="1261112"/>
            <a:ext cx="540000" cy="4896702"/>
            <a:chOff x="6255197" y="1351718"/>
            <a:chExt cx="540000" cy="4896702"/>
          </a:xfrm>
        </p:grpSpPr>
        <p:pic>
          <p:nvPicPr>
            <p:cNvPr id="80" name="Graphic 79" descr="Pie chart">
              <a:extLst>
                <a:ext uri="{FF2B5EF4-FFF2-40B4-BE49-F238E27FC236}">
                  <a16:creationId xmlns:a16="http://schemas.microsoft.com/office/drawing/2014/main" id="{44ED317D-FE6D-44DD-9BF4-F4C3D2EAEBE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55197" y="2075334"/>
              <a:ext cx="540000" cy="540000"/>
            </a:xfrm>
            <a:prstGeom prst="rect">
              <a:avLst/>
            </a:prstGeom>
          </p:spPr>
        </p:pic>
        <p:pic>
          <p:nvPicPr>
            <p:cNvPr id="82" name="Graphic 81" descr="Puzzle pieces">
              <a:extLst>
                <a:ext uri="{FF2B5EF4-FFF2-40B4-BE49-F238E27FC236}">
                  <a16:creationId xmlns:a16="http://schemas.microsoft.com/office/drawing/2014/main" id="{AEFE3D8E-B003-4671-AF06-C28727A55D3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255197" y="1351718"/>
              <a:ext cx="540000" cy="540000"/>
            </a:xfrm>
            <a:prstGeom prst="rect">
              <a:avLst/>
            </a:prstGeom>
          </p:spPr>
        </p:pic>
        <p:pic>
          <p:nvPicPr>
            <p:cNvPr id="84" name="Picture 83">
              <a:extLst>
                <a:ext uri="{FF2B5EF4-FFF2-40B4-BE49-F238E27FC236}">
                  <a16:creationId xmlns:a16="http://schemas.microsoft.com/office/drawing/2014/main" id="{A47C9881-84B1-43AA-AB5F-54703396BE96}"/>
                </a:ext>
              </a:extLst>
            </p:cNvPr>
            <p:cNvPicPr>
              <a:picLocks noChangeAspect="1"/>
            </p:cNvPicPr>
            <p:nvPr/>
          </p:nvPicPr>
          <p:blipFill rotWithShape="1">
            <a:blip r:embed="rId6"/>
            <a:srcRect l="22822" t="17037" r="21155" b="26939"/>
            <a:stretch/>
          </p:blipFill>
          <p:spPr>
            <a:xfrm>
              <a:off x="6255197" y="2798950"/>
              <a:ext cx="540000" cy="540000"/>
            </a:xfrm>
            <a:prstGeom prst="rect">
              <a:avLst/>
            </a:prstGeom>
          </p:spPr>
        </p:pic>
        <p:pic>
          <p:nvPicPr>
            <p:cNvPr id="88" name="Picture 87">
              <a:extLst>
                <a:ext uri="{FF2B5EF4-FFF2-40B4-BE49-F238E27FC236}">
                  <a16:creationId xmlns:a16="http://schemas.microsoft.com/office/drawing/2014/main" id="{AA8FCE28-28C1-448D-A074-E0A49E8C72C3}"/>
                </a:ext>
              </a:extLst>
            </p:cNvPr>
            <p:cNvPicPr>
              <a:picLocks noChangeAspect="1"/>
            </p:cNvPicPr>
            <p:nvPr/>
          </p:nvPicPr>
          <p:blipFill rotWithShape="1">
            <a:blip r:embed="rId7"/>
            <a:srcRect l="17677" t="11694" r="17877" b="23861"/>
            <a:stretch/>
          </p:blipFill>
          <p:spPr>
            <a:xfrm>
              <a:off x="6255197" y="3522566"/>
              <a:ext cx="540000" cy="540000"/>
            </a:xfrm>
            <a:prstGeom prst="rect">
              <a:avLst/>
            </a:prstGeom>
          </p:spPr>
        </p:pic>
        <p:pic>
          <p:nvPicPr>
            <p:cNvPr id="35" name="Picture 34">
              <a:extLst>
                <a:ext uri="{FF2B5EF4-FFF2-40B4-BE49-F238E27FC236}">
                  <a16:creationId xmlns:a16="http://schemas.microsoft.com/office/drawing/2014/main" id="{1219F366-144F-7845-826F-178428616A8E}"/>
                </a:ext>
              </a:extLst>
            </p:cNvPr>
            <p:cNvPicPr>
              <a:picLocks noChangeAspect="1"/>
            </p:cNvPicPr>
            <p:nvPr/>
          </p:nvPicPr>
          <p:blipFill>
            <a:blip r:embed="rId8"/>
            <a:stretch>
              <a:fillRect/>
            </a:stretch>
          </p:blipFill>
          <p:spPr>
            <a:xfrm>
              <a:off x="6255197" y="4214738"/>
              <a:ext cx="540000" cy="530001"/>
            </a:xfrm>
            <a:prstGeom prst="rect">
              <a:avLst/>
            </a:prstGeom>
          </p:spPr>
        </p:pic>
        <p:pic>
          <p:nvPicPr>
            <p:cNvPr id="36" name="Picture 35">
              <a:extLst>
                <a:ext uri="{FF2B5EF4-FFF2-40B4-BE49-F238E27FC236}">
                  <a16:creationId xmlns:a16="http://schemas.microsoft.com/office/drawing/2014/main" id="{D157DF36-6402-F646-BFAA-063FEC0405D6}"/>
                </a:ext>
              </a:extLst>
            </p:cNvPr>
            <p:cNvPicPr>
              <a:picLocks noChangeAspect="1"/>
            </p:cNvPicPr>
            <p:nvPr/>
          </p:nvPicPr>
          <p:blipFill>
            <a:blip r:embed="rId9"/>
            <a:stretch>
              <a:fillRect/>
            </a:stretch>
          </p:blipFill>
          <p:spPr>
            <a:xfrm>
              <a:off x="6255197" y="4963395"/>
              <a:ext cx="540000" cy="571765"/>
            </a:xfrm>
            <a:prstGeom prst="rect">
              <a:avLst/>
            </a:prstGeom>
          </p:spPr>
        </p:pic>
        <p:pic>
          <p:nvPicPr>
            <p:cNvPr id="37" name="Picture 36">
              <a:extLst>
                <a:ext uri="{FF2B5EF4-FFF2-40B4-BE49-F238E27FC236}">
                  <a16:creationId xmlns:a16="http://schemas.microsoft.com/office/drawing/2014/main" id="{F582D38E-27F8-604C-BF36-2FDF3472C7CC}"/>
                </a:ext>
              </a:extLst>
            </p:cNvPr>
            <p:cNvPicPr>
              <a:picLocks noChangeAspect="1"/>
            </p:cNvPicPr>
            <p:nvPr/>
          </p:nvPicPr>
          <p:blipFill>
            <a:blip r:embed="rId10"/>
            <a:stretch>
              <a:fillRect/>
            </a:stretch>
          </p:blipFill>
          <p:spPr>
            <a:xfrm>
              <a:off x="6255197" y="5667665"/>
              <a:ext cx="540000" cy="580755"/>
            </a:xfrm>
            <a:prstGeom prst="rect">
              <a:avLst/>
            </a:prstGeom>
          </p:spPr>
        </p:pic>
      </p:grpSp>
    </p:spTree>
    <p:extLst>
      <p:ext uri="{BB962C8B-B14F-4D97-AF65-F5344CB8AC3E}">
        <p14:creationId xmlns:p14="http://schemas.microsoft.com/office/powerpoint/2010/main" val="229603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marR="0" lvl="0" indent="7938"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outerShdw blurRad="31750" dist="25400" dir="5400000" algn="tl" rotWithShape="0">
                    <a:srgbClr val="000000">
                      <a:alpha val="25000"/>
                    </a:srgbClr>
                  </a:outerShdw>
                </a:effectLst>
                <a:uLnTx/>
                <a:uFillTx/>
                <a:latin typeface="Calibri"/>
                <a:ea typeface="+mj-ea"/>
                <a:cs typeface="+mj-cs"/>
              </a:rPr>
              <a:t>From a macro-economic perspective, economic, political and social factors create barriers in catalyzing impact in the low cost housing market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5" y="6484140"/>
            <a:ext cx="9650430" cy="373859"/>
          </a:xfrm>
          <a:prstGeom prst="rect">
            <a:avLst/>
          </a:prstGeom>
          <a:noFill/>
        </p:spPr>
        <p:txBody>
          <a:bodyPr wrap="square" rtlCol="0" anchor="ctr">
            <a:noAutofit/>
          </a:bodyPr>
          <a:lstStyle/>
          <a:p>
            <a:pPr marL="354013"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7102F09-8F7D-4EC1-9AE5-82CA77F49212}" type="slidenum">
              <a:rPr kumimoji="0" lang="en-ZA"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0" name="Group 1">
            <a:extLst>
              <a:ext uri="{FF2B5EF4-FFF2-40B4-BE49-F238E27FC236}">
                <a16:creationId xmlns:a16="http://schemas.microsoft.com/office/drawing/2014/main" id="{89DC7F72-C3A7-4C8A-924F-A0316ACB804E}"/>
              </a:ext>
            </a:extLst>
          </p:cNvPr>
          <p:cNvGrpSpPr/>
          <p:nvPr/>
        </p:nvGrpSpPr>
        <p:grpSpPr>
          <a:xfrm>
            <a:off x="3818151" y="1370143"/>
            <a:ext cx="4348834" cy="4341629"/>
            <a:chOff x="2323083" y="1750735"/>
            <a:chExt cx="4472740" cy="4341629"/>
          </a:xfrm>
        </p:grpSpPr>
        <p:sp>
          <p:nvSpPr>
            <p:cNvPr id="12" name="Oval 2">
              <a:extLst>
                <a:ext uri="{FF2B5EF4-FFF2-40B4-BE49-F238E27FC236}">
                  <a16:creationId xmlns:a16="http://schemas.microsoft.com/office/drawing/2014/main" id="{BB95E274-7B19-4758-B938-C681AF4EE9A6}"/>
                </a:ext>
              </a:extLst>
            </p:cNvPr>
            <p:cNvSpPr/>
            <p:nvPr/>
          </p:nvSpPr>
          <p:spPr>
            <a:xfrm>
              <a:off x="2388990" y="1750735"/>
              <a:ext cx="4341629" cy="4341629"/>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4" name="Oval 3">
              <a:extLst>
                <a:ext uri="{FF2B5EF4-FFF2-40B4-BE49-F238E27FC236}">
                  <a16:creationId xmlns:a16="http://schemas.microsoft.com/office/drawing/2014/main" id="{2DDE1AD7-1F9E-42EE-91D4-EEFDB6BEB912}"/>
                </a:ext>
              </a:extLst>
            </p:cNvPr>
            <p:cNvSpPr/>
            <p:nvPr/>
          </p:nvSpPr>
          <p:spPr>
            <a:xfrm>
              <a:off x="2323083" y="3867495"/>
              <a:ext cx="131813" cy="131813"/>
            </a:xfrm>
            <a:prstGeom prst="ellipse">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5" name="Oval 4">
              <a:extLst>
                <a:ext uri="{FF2B5EF4-FFF2-40B4-BE49-F238E27FC236}">
                  <a16:creationId xmlns:a16="http://schemas.microsoft.com/office/drawing/2014/main" id="{BC034F56-9AB5-4731-B02C-5ADD28F110A1}"/>
                </a:ext>
              </a:extLst>
            </p:cNvPr>
            <p:cNvSpPr/>
            <p:nvPr/>
          </p:nvSpPr>
          <p:spPr>
            <a:xfrm>
              <a:off x="3472176" y="5748785"/>
              <a:ext cx="131813" cy="13181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6" name="Oval 5">
              <a:extLst>
                <a:ext uri="{FF2B5EF4-FFF2-40B4-BE49-F238E27FC236}">
                  <a16:creationId xmlns:a16="http://schemas.microsoft.com/office/drawing/2014/main" id="{DE4B1804-A3C8-4D00-A897-CC94264D4A3B}"/>
                </a:ext>
              </a:extLst>
            </p:cNvPr>
            <p:cNvSpPr/>
            <p:nvPr/>
          </p:nvSpPr>
          <p:spPr>
            <a:xfrm>
              <a:off x="5627959" y="5731201"/>
              <a:ext cx="131813" cy="1318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7" name="Oval 6">
              <a:extLst>
                <a:ext uri="{FF2B5EF4-FFF2-40B4-BE49-F238E27FC236}">
                  <a16:creationId xmlns:a16="http://schemas.microsoft.com/office/drawing/2014/main" id="{F7E4F561-30CF-46CF-B32D-CBFC68BD15F8}"/>
                </a:ext>
              </a:extLst>
            </p:cNvPr>
            <p:cNvSpPr/>
            <p:nvPr/>
          </p:nvSpPr>
          <p:spPr>
            <a:xfrm>
              <a:off x="6664010" y="3867495"/>
              <a:ext cx="131813" cy="131813"/>
            </a:xfrm>
            <a:prstGeom prst="ellipse">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8" name="Oval 7">
              <a:extLst>
                <a:ext uri="{FF2B5EF4-FFF2-40B4-BE49-F238E27FC236}">
                  <a16:creationId xmlns:a16="http://schemas.microsoft.com/office/drawing/2014/main" id="{631AE1D0-0D67-4939-9C6E-AF398FA15A8E}"/>
                </a:ext>
              </a:extLst>
            </p:cNvPr>
            <p:cNvSpPr/>
            <p:nvPr/>
          </p:nvSpPr>
          <p:spPr>
            <a:xfrm>
              <a:off x="5619167" y="1965330"/>
              <a:ext cx="131813" cy="13181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19" name="Oval 8">
              <a:extLst>
                <a:ext uri="{FF2B5EF4-FFF2-40B4-BE49-F238E27FC236}">
                  <a16:creationId xmlns:a16="http://schemas.microsoft.com/office/drawing/2014/main" id="{6E88656E-09FF-4661-9F71-7E0952E4AFB1}"/>
                </a:ext>
              </a:extLst>
            </p:cNvPr>
            <p:cNvSpPr/>
            <p:nvPr/>
          </p:nvSpPr>
          <p:spPr>
            <a:xfrm>
              <a:off x="3454592" y="1965330"/>
              <a:ext cx="131813" cy="1318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grpSp>
      <p:cxnSp>
        <p:nvCxnSpPr>
          <p:cNvPr id="20" name="Straight Arrow Connector 9">
            <a:extLst>
              <a:ext uri="{FF2B5EF4-FFF2-40B4-BE49-F238E27FC236}">
                <a16:creationId xmlns:a16="http://schemas.microsoft.com/office/drawing/2014/main" id="{C7E4D298-FCB1-4620-B652-86E74B6D1195}"/>
              </a:ext>
            </a:extLst>
          </p:cNvPr>
          <p:cNvCxnSpPr>
            <a:cxnSpLocks/>
          </p:cNvCxnSpPr>
          <p:nvPr/>
        </p:nvCxnSpPr>
        <p:spPr>
          <a:xfrm>
            <a:off x="4585703" y="2767961"/>
            <a:ext cx="2705493" cy="1545995"/>
          </a:xfrm>
          <a:prstGeom prst="straightConnector1">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10">
            <a:extLst>
              <a:ext uri="{FF2B5EF4-FFF2-40B4-BE49-F238E27FC236}">
                <a16:creationId xmlns:a16="http://schemas.microsoft.com/office/drawing/2014/main" id="{B2290F92-3CCE-4974-AE42-1A492112E2F5}"/>
              </a:ext>
            </a:extLst>
          </p:cNvPr>
          <p:cNvCxnSpPr>
            <a:endCxn id="24" idx="4"/>
          </p:cNvCxnSpPr>
          <p:nvPr/>
        </p:nvCxnSpPr>
        <p:spPr>
          <a:xfrm>
            <a:off x="5924309" y="1985535"/>
            <a:ext cx="54860" cy="3158254"/>
          </a:xfrm>
          <a:prstGeom prst="straightConnector1">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11">
            <a:extLst>
              <a:ext uri="{FF2B5EF4-FFF2-40B4-BE49-F238E27FC236}">
                <a16:creationId xmlns:a16="http://schemas.microsoft.com/office/drawing/2014/main" id="{AB85E013-CEDD-4F61-9B50-E9E7F5FCF360}"/>
              </a:ext>
            </a:extLst>
          </p:cNvPr>
          <p:cNvCxnSpPr>
            <a:cxnSpLocks/>
          </p:cNvCxnSpPr>
          <p:nvPr/>
        </p:nvCxnSpPr>
        <p:spPr>
          <a:xfrm flipH="1">
            <a:off x="4604559" y="2758533"/>
            <a:ext cx="2648931" cy="1555422"/>
          </a:xfrm>
          <a:prstGeom prst="straightConnector1">
            <a:avLst/>
          </a:prstGeom>
          <a:ln w="381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Oval 14">
            <a:extLst>
              <a:ext uri="{FF2B5EF4-FFF2-40B4-BE49-F238E27FC236}">
                <a16:creationId xmlns:a16="http://schemas.microsoft.com/office/drawing/2014/main" id="{1E332F15-E56B-4CAB-A3DE-573FB598F092}"/>
              </a:ext>
            </a:extLst>
          </p:cNvPr>
          <p:cNvSpPr/>
          <p:nvPr/>
        </p:nvSpPr>
        <p:spPr>
          <a:xfrm>
            <a:off x="5333485" y="2898103"/>
            <a:ext cx="1237459" cy="127271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24" name="Donut 15">
            <a:extLst>
              <a:ext uri="{FF2B5EF4-FFF2-40B4-BE49-F238E27FC236}">
                <a16:creationId xmlns:a16="http://schemas.microsoft.com/office/drawing/2014/main" id="{CB589D4A-B809-408F-846F-15AF440D643C}"/>
              </a:ext>
            </a:extLst>
          </p:cNvPr>
          <p:cNvSpPr/>
          <p:nvPr/>
        </p:nvSpPr>
        <p:spPr>
          <a:xfrm>
            <a:off x="4414423" y="1925133"/>
            <a:ext cx="3129491" cy="3218656"/>
          </a:xfrm>
          <a:prstGeom prst="donut">
            <a:avLst>
              <a:gd name="adj" fmla="val 448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nvGrpSpPr>
          <p:cNvPr id="25" name="Group 16">
            <a:extLst>
              <a:ext uri="{FF2B5EF4-FFF2-40B4-BE49-F238E27FC236}">
                <a16:creationId xmlns:a16="http://schemas.microsoft.com/office/drawing/2014/main" id="{F268E518-F086-4D61-8DFB-12AD8CC5FB2B}"/>
              </a:ext>
            </a:extLst>
          </p:cNvPr>
          <p:cNvGrpSpPr/>
          <p:nvPr/>
        </p:nvGrpSpPr>
        <p:grpSpPr>
          <a:xfrm>
            <a:off x="4011363" y="1500235"/>
            <a:ext cx="3955746" cy="4068452"/>
            <a:chOff x="2527495" y="1880828"/>
            <a:chExt cx="4068452" cy="4068452"/>
          </a:xfrm>
        </p:grpSpPr>
        <p:sp>
          <p:nvSpPr>
            <p:cNvPr id="26" name="Block Arc 17">
              <a:extLst>
                <a:ext uri="{FF2B5EF4-FFF2-40B4-BE49-F238E27FC236}">
                  <a16:creationId xmlns:a16="http://schemas.microsoft.com/office/drawing/2014/main" id="{22E6F574-17AB-4AD3-B46B-AB964FBD285A}"/>
                </a:ext>
              </a:extLst>
            </p:cNvPr>
            <p:cNvSpPr/>
            <p:nvPr/>
          </p:nvSpPr>
          <p:spPr>
            <a:xfrm rot="19920000">
              <a:off x="2527495" y="1880828"/>
              <a:ext cx="4068452" cy="4068452"/>
            </a:xfrm>
            <a:prstGeom prst="blockArc">
              <a:avLst>
                <a:gd name="adj1" fmla="val 10800000"/>
                <a:gd name="adj2" fmla="val 14124484"/>
                <a:gd name="adj3" fmla="val 2832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7" name="Block Arc 18">
              <a:extLst>
                <a:ext uri="{FF2B5EF4-FFF2-40B4-BE49-F238E27FC236}">
                  <a16:creationId xmlns:a16="http://schemas.microsoft.com/office/drawing/2014/main" id="{D0249690-0160-4F4D-A24A-DE4CACFCCEBE}"/>
                </a:ext>
              </a:extLst>
            </p:cNvPr>
            <p:cNvSpPr/>
            <p:nvPr/>
          </p:nvSpPr>
          <p:spPr>
            <a:xfrm rot="16320000">
              <a:off x="2527495" y="1880828"/>
              <a:ext cx="4068452" cy="4068452"/>
            </a:xfrm>
            <a:prstGeom prst="blockArc">
              <a:avLst>
                <a:gd name="adj1" fmla="val 10800000"/>
                <a:gd name="adj2" fmla="val 14124484"/>
                <a:gd name="adj3" fmla="val 2832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8" name="Block Arc 19">
              <a:extLst>
                <a:ext uri="{FF2B5EF4-FFF2-40B4-BE49-F238E27FC236}">
                  <a16:creationId xmlns:a16="http://schemas.microsoft.com/office/drawing/2014/main" id="{F2AC4C61-48ED-4EA0-B072-1184BE2C50BA}"/>
                </a:ext>
              </a:extLst>
            </p:cNvPr>
            <p:cNvSpPr/>
            <p:nvPr/>
          </p:nvSpPr>
          <p:spPr>
            <a:xfrm rot="12720000">
              <a:off x="2527495" y="1880828"/>
              <a:ext cx="4068452" cy="4068452"/>
            </a:xfrm>
            <a:prstGeom prst="blockArc">
              <a:avLst>
                <a:gd name="adj1" fmla="val 10800000"/>
                <a:gd name="adj2" fmla="val 14124484"/>
                <a:gd name="adj3" fmla="val 2832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29" name="Block Arc 20">
              <a:extLst>
                <a:ext uri="{FF2B5EF4-FFF2-40B4-BE49-F238E27FC236}">
                  <a16:creationId xmlns:a16="http://schemas.microsoft.com/office/drawing/2014/main" id="{FDFD9734-C93C-4F05-B109-02CF338D940C}"/>
                </a:ext>
              </a:extLst>
            </p:cNvPr>
            <p:cNvSpPr/>
            <p:nvPr/>
          </p:nvSpPr>
          <p:spPr>
            <a:xfrm rot="9120000">
              <a:off x="2527495" y="1880828"/>
              <a:ext cx="4068452" cy="4068452"/>
            </a:xfrm>
            <a:prstGeom prst="blockArc">
              <a:avLst>
                <a:gd name="adj1" fmla="val 10800000"/>
                <a:gd name="adj2" fmla="val 14124484"/>
                <a:gd name="adj3" fmla="val 28327"/>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0" name="Block Arc 21">
              <a:extLst>
                <a:ext uri="{FF2B5EF4-FFF2-40B4-BE49-F238E27FC236}">
                  <a16:creationId xmlns:a16="http://schemas.microsoft.com/office/drawing/2014/main" id="{4E9DB2EB-19FF-407F-871B-EDEA918970E5}"/>
                </a:ext>
              </a:extLst>
            </p:cNvPr>
            <p:cNvSpPr/>
            <p:nvPr/>
          </p:nvSpPr>
          <p:spPr>
            <a:xfrm rot="5520000">
              <a:off x="2527495" y="1880828"/>
              <a:ext cx="4068452" cy="4068452"/>
            </a:xfrm>
            <a:prstGeom prst="blockArc">
              <a:avLst>
                <a:gd name="adj1" fmla="val 10800000"/>
                <a:gd name="adj2" fmla="val 14124484"/>
                <a:gd name="adj3" fmla="val 2832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sp>
          <p:nvSpPr>
            <p:cNvPr id="31" name="Block Arc 22">
              <a:extLst>
                <a:ext uri="{FF2B5EF4-FFF2-40B4-BE49-F238E27FC236}">
                  <a16:creationId xmlns:a16="http://schemas.microsoft.com/office/drawing/2014/main" id="{95595F4A-5071-46CE-856E-DDEA16DAD711}"/>
                </a:ext>
              </a:extLst>
            </p:cNvPr>
            <p:cNvSpPr/>
            <p:nvPr/>
          </p:nvSpPr>
          <p:spPr>
            <a:xfrm rot="1920000">
              <a:off x="2527495" y="1880828"/>
              <a:ext cx="4068452" cy="4068452"/>
            </a:xfrm>
            <a:prstGeom prst="blockArc">
              <a:avLst>
                <a:gd name="adj1" fmla="val 10800000"/>
                <a:gd name="adj2" fmla="val 14124484"/>
                <a:gd name="adj3" fmla="val 2832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Calibri"/>
                <a:ea typeface="맑은 고딕" panose="020B0503020000020004" pitchFamily="34" charset="-127"/>
                <a:cs typeface="+mn-cs"/>
              </a:endParaRPr>
            </a:p>
          </p:txBody>
        </p:sp>
      </p:grpSp>
      <p:pic>
        <p:nvPicPr>
          <p:cNvPr id="35" name="Graphic 34" descr="Connections">
            <a:extLst>
              <a:ext uri="{FF2B5EF4-FFF2-40B4-BE49-F238E27FC236}">
                <a16:creationId xmlns:a16="http://schemas.microsoft.com/office/drawing/2014/main" id="{F93CE9FB-5352-456D-A750-8CBCE2AE631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33917" y="2929969"/>
            <a:ext cx="609063" cy="606275"/>
          </a:xfrm>
          <a:prstGeom prst="rect">
            <a:avLst/>
          </a:prstGeom>
        </p:spPr>
      </p:pic>
      <p:sp>
        <p:nvSpPr>
          <p:cNvPr id="36" name="TextBox 35">
            <a:extLst>
              <a:ext uri="{FF2B5EF4-FFF2-40B4-BE49-F238E27FC236}">
                <a16:creationId xmlns:a16="http://schemas.microsoft.com/office/drawing/2014/main" id="{726A520E-C9B7-4CCF-871F-557630A8ECCD}"/>
              </a:ext>
            </a:extLst>
          </p:cNvPr>
          <p:cNvSpPr txBox="1"/>
          <p:nvPr/>
        </p:nvSpPr>
        <p:spPr>
          <a:xfrm>
            <a:off x="5464587" y="3625559"/>
            <a:ext cx="947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900" b="1" i="0" u="none" strike="noStrike" kern="1200" cap="none" spc="0" normalizeH="0" baseline="0" noProof="0" dirty="0">
                <a:ln>
                  <a:noFill/>
                </a:ln>
                <a:solidFill>
                  <a:prstClr val="white"/>
                </a:solidFill>
                <a:effectLst/>
                <a:uLnTx/>
                <a:uFillTx/>
                <a:latin typeface="Arial" panose="020B0604020202020204" pitchFamily="34" charset="0"/>
                <a:ea typeface="맑은 고딕" panose="020B0503020000020004" pitchFamily="34" charset="-127"/>
                <a:cs typeface="Arial" panose="020B0604020202020204" pitchFamily="34" charset="0"/>
              </a:rPr>
              <a:t>PESTEL Analysis</a:t>
            </a:r>
          </a:p>
        </p:txBody>
      </p:sp>
      <p:cxnSp>
        <p:nvCxnSpPr>
          <p:cNvPr id="37" name="Straight Connector 36">
            <a:extLst>
              <a:ext uri="{FF2B5EF4-FFF2-40B4-BE49-F238E27FC236}">
                <a16:creationId xmlns:a16="http://schemas.microsoft.com/office/drawing/2014/main" id="{A9EFFF76-0022-4597-9C89-3BA7C70C3570}"/>
              </a:ext>
            </a:extLst>
          </p:cNvPr>
          <p:cNvCxnSpPr>
            <a:stCxn id="23" idx="2"/>
            <a:endCxn id="23" idx="6"/>
          </p:cNvCxnSpPr>
          <p:nvPr/>
        </p:nvCxnSpPr>
        <p:spPr>
          <a:xfrm>
            <a:off x="5333485" y="3534461"/>
            <a:ext cx="123745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4340551D-381B-4532-BE00-3E6BA5704087}"/>
              </a:ext>
            </a:extLst>
          </p:cNvPr>
          <p:cNvSpPr/>
          <p:nvPr/>
        </p:nvSpPr>
        <p:spPr>
          <a:xfrm>
            <a:off x="488302" y="928895"/>
            <a:ext cx="11215395" cy="20931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PESTEL ANALYSIS PORTRAIT</a:t>
            </a:r>
            <a:endParaRPr kumimoji="0" lang="en-ZA" sz="1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9" name="Graphic 38" descr="Bank">
            <a:extLst>
              <a:ext uri="{FF2B5EF4-FFF2-40B4-BE49-F238E27FC236}">
                <a16:creationId xmlns:a16="http://schemas.microsoft.com/office/drawing/2014/main" id="{DECCA302-93B6-44B9-AE91-B1EEB7EDC9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398175" y="1766879"/>
            <a:ext cx="643042" cy="546998"/>
          </a:xfrm>
          <a:prstGeom prst="rect">
            <a:avLst/>
          </a:prstGeom>
        </p:spPr>
      </p:pic>
      <p:pic>
        <p:nvPicPr>
          <p:cNvPr id="40" name="Graphic 39" descr="Money">
            <a:extLst>
              <a:ext uri="{FF2B5EF4-FFF2-40B4-BE49-F238E27FC236}">
                <a16:creationId xmlns:a16="http://schemas.microsoft.com/office/drawing/2014/main" id="{FB8A1A95-42E0-4ACC-B9B3-ACE8E112BD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96464" y="3195966"/>
            <a:ext cx="624901" cy="624901"/>
          </a:xfrm>
          <a:prstGeom prst="rect">
            <a:avLst/>
          </a:prstGeom>
        </p:spPr>
      </p:pic>
      <p:pic>
        <p:nvPicPr>
          <p:cNvPr id="41" name="Graphic 40" descr="Group">
            <a:extLst>
              <a:ext uri="{FF2B5EF4-FFF2-40B4-BE49-F238E27FC236}">
                <a16:creationId xmlns:a16="http://schemas.microsoft.com/office/drawing/2014/main" id="{AEF48246-3D29-4DF1-BEC3-F8D1DE4B65B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460201" y="4599056"/>
            <a:ext cx="650218" cy="650218"/>
          </a:xfrm>
          <a:prstGeom prst="rect">
            <a:avLst/>
          </a:prstGeom>
        </p:spPr>
      </p:pic>
      <p:pic>
        <p:nvPicPr>
          <p:cNvPr id="42" name="Graphic 41" descr="Robot">
            <a:extLst>
              <a:ext uri="{FF2B5EF4-FFF2-40B4-BE49-F238E27FC236}">
                <a16:creationId xmlns:a16="http://schemas.microsoft.com/office/drawing/2014/main" id="{815AACA0-E872-4558-A0DC-DE01258F95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778735" y="4578948"/>
            <a:ext cx="666278" cy="666278"/>
          </a:xfrm>
          <a:prstGeom prst="rect">
            <a:avLst/>
          </a:prstGeom>
        </p:spPr>
      </p:pic>
      <p:pic>
        <p:nvPicPr>
          <p:cNvPr id="43" name="Graphic 42" descr="Scales of justice">
            <a:extLst>
              <a:ext uri="{FF2B5EF4-FFF2-40B4-BE49-F238E27FC236}">
                <a16:creationId xmlns:a16="http://schemas.microsoft.com/office/drawing/2014/main" id="{DFB3E879-4632-465E-8CE1-B644837275B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901605" y="1747822"/>
            <a:ext cx="555434" cy="555434"/>
          </a:xfrm>
          <a:prstGeom prst="rect">
            <a:avLst/>
          </a:prstGeom>
        </p:spPr>
      </p:pic>
      <p:pic>
        <p:nvPicPr>
          <p:cNvPr id="44" name="Graphic 43" descr="Sustainability">
            <a:extLst>
              <a:ext uri="{FF2B5EF4-FFF2-40B4-BE49-F238E27FC236}">
                <a16:creationId xmlns:a16="http://schemas.microsoft.com/office/drawing/2014/main" id="{B8D0E0BA-90E3-4C61-B2E6-3F53311DA25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006253" y="3233657"/>
            <a:ext cx="615763" cy="615763"/>
          </a:xfrm>
          <a:prstGeom prst="rect">
            <a:avLst/>
          </a:prstGeom>
        </p:spPr>
      </p:pic>
      <p:sp>
        <p:nvSpPr>
          <p:cNvPr id="45" name="TextBox 44">
            <a:extLst>
              <a:ext uri="{FF2B5EF4-FFF2-40B4-BE49-F238E27FC236}">
                <a16:creationId xmlns:a16="http://schemas.microsoft.com/office/drawing/2014/main" id="{31211B09-5380-463A-99CB-8F00D89A996F}"/>
              </a:ext>
            </a:extLst>
          </p:cNvPr>
          <p:cNvSpPr txBox="1"/>
          <p:nvPr/>
        </p:nvSpPr>
        <p:spPr>
          <a:xfrm>
            <a:off x="6407124" y="2315536"/>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90FFD3B5-6A2B-41FB-9D19-AF427B555D09}"/>
              </a:ext>
            </a:extLst>
          </p:cNvPr>
          <p:cNvSpPr txBox="1"/>
          <p:nvPr/>
        </p:nvSpPr>
        <p:spPr>
          <a:xfrm>
            <a:off x="6923577" y="3368143"/>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BD09EED3-23A6-403D-BCDD-78F7E2045376}"/>
              </a:ext>
            </a:extLst>
          </p:cNvPr>
          <p:cNvSpPr txBox="1"/>
          <p:nvPr/>
        </p:nvSpPr>
        <p:spPr>
          <a:xfrm>
            <a:off x="6413167" y="4254899"/>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49400AD6-B0C0-4F6F-AC9A-24D17796946B}"/>
              </a:ext>
            </a:extLst>
          </p:cNvPr>
          <p:cNvSpPr txBox="1"/>
          <p:nvPr/>
        </p:nvSpPr>
        <p:spPr>
          <a:xfrm>
            <a:off x="5174242" y="4264987"/>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7D91ED92-E928-42DA-B1BE-2FCA88DACE11}"/>
              </a:ext>
            </a:extLst>
          </p:cNvPr>
          <p:cNvSpPr txBox="1"/>
          <p:nvPr/>
        </p:nvSpPr>
        <p:spPr>
          <a:xfrm>
            <a:off x="4726705" y="3379996"/>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DB2356C-94D3-4E84-9414-6CDAC933E561}"/>
              </a:ext>
            </a:extLst>
          </p:cNvPr>
          <p:cNvSpPr txBox="1"/>
          <p:nvPr/>
        </p:nvSpPr>
        <p:spPr>
          <a:xfrm>
            <a:off x="5158694" y="2329344"/>
            <a:ext cx="347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455E8C8C-4CEA-4A0E-A0BE-0325A18FD1C0}"/>
              </a:ext>
            </a:extLst>
          </p:cNvPr>
          <p:cNvSpPr txBox="1"/>
          <p:nvPr/>
        </p:nvSpPr>
        <p:spPr>
          <a:xfrm>
            <a:off x="488303" y="4615829"/>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The advent of the 4</a:t>
            </a:r>
            <a:r>
              <a:rPr kumimoji="0" lang="en-US" sz="1100" b="0" i="0" u="none" strike="noStrike" kern="1200" cap="none" spc="0" normalizeH="0" baseline="30000" noProof="0" dirty="0">
                <a:ln>
                  <a:noFill/>
                </a:ln>
                <a:solidFill>
                  <a:sysClr val="windowText" lastClr="000000"/>
                </a:solidFill>
                <a:effectLst/>
                <a:uLnTx/>
                <a:uFillTx/>
                <a:latin typeface="Calibri"/>
                <a:ea typeface="+mn-ea"/>
                <a:cs typeface="+mn-cs"/>
              </a:rPr>
              <a:t>th</a:t>
            </a: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 industrial revolution has brought new technologies and innovation into the market enabling lower income households ability to access affordable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Innovation in housing materials have led to cheaper raw materials required to build better quality housing</a:t>
            </a:r>
          </a:p>
        </p:txBody>
      </p:sp>
      <p:sp>
        <p:nvSpPr>
          <p:cNvPr id="59" name="TextBox 58">
            <a:extLst>
              <a:ext uri="{FF2B5EF4-FFF2-40B4-BE49-F238E27FC236}">
                <a16:creationId xmlns:a16="http://schemas.microsoft.com/office/drawing/2014/main" id="{036EE534-6053-4B9B-84E4-6035D5D24409}"/>
              </a:ext>
            </a:extLst>
          </p:cNvPr>
          <p:cNvSpPr txBox="1"/>
          <p:nvPr/>
        </p:nvSpPr>
        <p:spPr>
          <a:xfrm>
            <a:off x="488303" y="4334579"/>
            <a:ext cx="2945487" cy="252000"/>
          </a:xfrm>
          <a:prstGeom prst="rect">
            <a:avLst/>
          </a:prstGeom>
          <a:solidFill>
            <a:srgbClr val="002060"/>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Technological Factors</a:t>
            </a:r>
            <a:endParaRPr kumimoji="0" lang="ko-KR" altLang="en-US" sz="1100" b="1"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itchFamily="34" charset="0"/>
            </a:endParaRPr>
          </a:p>
        </p:txBody>
      </p:sp>
      <p:sp>
        <p:nvSpPr>
          <p:cNvPr id="61" name="TextBox 60">
            <a:extLst>
              <a:ext uri="{FF2B5EF4-FFF2-40B4-BE49-F238E27FC236}">
                <a16:creationId xmlns:a16="http://schemas.microsoft.com/office/drawing/2014/main" id="{79EC6871-0C02-4890-AC5B-58FB4DC2B98E}"/>
              </a:ext>
            </a:extLst>
          </p:cNvPr>
          <p:cNvSpPr txBox="1"/>
          <p:nvPr/>
        </p:nvSpPr>
        <p:spPr>
          <a:xfrm>
            <a:off x="488303" y="3408469"/>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Increased awareness of enterprise ecological footprint has provided the market with new considerations to ensure that their needs are met in a sustainable manner.</a:t>
            </a:r>
          </a:p>
        </p:txBody>
      </p:sp>
      <p:sp>
        <p:nvSpPr>
          <p:cNvPr id="62" name="TextBox 61">
            <a:extLst>
              <a:ext uri="{FF2B5EF4-FFF2-40B4-BE49-F238E27FC236}">
                <a16:creationId xmlns:a16="http://schemas.microsoft.com/office/drawing/2014/main" id="{F4DA219E-ECE7-4F6D-B526-65FFD2299492}"/>
              </a:ext>
            </a:extLst>
          </p:cNvPr>
          <p:cNvSpPr txBox="1"/>
          <p:nvPr/>
        </p:nvSpPr>
        <p:spPr>
          <a:xfrm>
            <a:off x="488302" y="3225216"/>
            <a:ext cx="2945487" cy="252000"/>
          </a:xfrm>
          <a:prstGeom prst="rect">
            <a:avLst/>
          </a:prstGeom>
          <a:solidFill>
            <a:srgbClr val="FFD966"/>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Environmental Factors</a:t>
            </a:r>
            <a:endParaRPr kumimoji="0" lang="ko-KR" altLang="en-US" sz="1100" b="1"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itchFamily="34" charset="0"/>
            </a:endParaRPr>
          </a:p>
        </p:txBody>
      </p:sp>
      <p:sp>
        <p:nvSpPr>
          <p:cNvPr id="64" name="TextBox 63">
            <a:extLst>
              <a:ext uri="{FF2B5EF4-FFF2-40B4-BE49-F238E27FC236}">
                <a16:creationId xmlns:a16="http://schemas.microsoft.com/office/drawing/2014/main" id="{F72EA978-6881-4F19-9C02-A507AE683415}"/>
              </a:ext>
            </a:extLst>
          </p:cNvPr>
          <p:cNvSpPr txBox="1"/>
          <p:nvPr/>
        </p:nvSpPr>
        <p:spPr>
          <a:xfrm>
            <a:off x="488303" y="1525137"/>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Policy uncertainty </a:t>
            </a:r>
            <a:r>
              <a:rPr lang="en-US" sz="1100" dirty="0">
                <a:solidFill>
                  <a:sysClr val="windowText" lastClr="000000"/>
                </a:solidFill>
                <a:latin typeface="Calibri"/>
              </a:rPr>
              <a:t>: </a:t>
            </a: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The prevalent issues related to land reform and expropriation looms in the distance and casts a shadow within the market as it seeks clarity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Legislation approval processes hamper efficiencies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ysClr val="windowText" lastClr="000000"/>
                </a:solidFill>
                <a:latin typeface="Calibri"/>
              </a:rPr>
              <a:t>R</a:t>
            </a:r>
            <a:r>
              <a:rPr kumimoji="0" lang="en-US" sz="1100" b="0" i="0" u="none" strike="noStrike" kern="1200" cap="none" spc="0" normalizeH="0" baseline="0" noProof="0" dirty="0" err="1">
                <a:ln>
                  <a:noFill/>
                </a:ln>
                <a:solidFill>
                  <a:sysClr val="windowText" lastClr="000000"/>
                </a:solidFill>
                <a:effectLst/>
                <a:uLnTx/>
                <a:uFillTx/>
                <a:latin typeface="Calibri"/>
                <a:ea typeface="+mn-ea"/>
                <a:cs typeface="+mn-cs"/>
              </a:rPr>
              <a:t>ental</a:t>
            </a: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 agreements and payment conditions will be negatively impacted by COVID-19 as businesses and households push back on payment agreements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55065769-E410-42D5-B599-D129877228A7}"/>
              </a:ext>
            </a:extLst>
          </p:cNvPr>
          <p:cNvSpPr txBox="1"/>
          <p:nvPr/>
        </p:nvSpPr>
        <p:spPr>
          <a:xfrm>
            <a:off x="488303" y="1255736"/>
            <a:ext cx="2945487" cy="252000"/>
          </a:xfrm>
          <a:prstGeom prst="rect">
            <a:avLst/>
          </a:prstGeom>
          <a:solidFill>
            <a:srgbClr val="A6A6A6"/>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Legal Factors</a:t>
            </a:r>
            <a:endParaRPr kumimoji="0" lang="ko-KR" altLang="en-US" sz="1100" b="1"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itchFamily="34" charset="0"/>
            </a:endParaRPr>
          </a:p>
        </p:txBody>
      </p:sp>
      <p:sp>
        <p:nvSpPr>
          <p:cNvPr id="2" name="Rectangle 1">
            <a:extLst>
              <a:ext uri="{FF2B5EF4-FFF2-40B4-BE49-F238E27FC236}">
                <a16:creationId xmlns:a16="http://schemas.microsoft.com/office/drawing/2014/main" id="{6C26D67A-87A7-43BD-AD17-1D2E09B696CC}"/>
              </a:ext>
            </a:extLst>
          </p:cNvPr>
          <p:cNvSpPr/>
          <p:nvPr/>
        </p:nvSpPr>
        <p:spPr>
          <a:xfrm>
            <a:off x="3118765" y="1255735"/>
            <a:ext cx="315024"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6422D5DE-2617-4969-8072-4049B2205DDA}"/>
              </a:ext>
            </a:extLst>
          </p:cNvPr>
          <p:cNvSpPr/>
          <p:nvPr/>
        </p:nvSpPr>
        <p:spPr>
          <a:xfrm>
            <a:off x="3138932" y="3220271"/>
            <a:ext cx="315024" cy="252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5" name="Rectangle 74">
            <a:extLst>
              <a:ext uri="{FF2B5EF4-FFF2-40B4-BE49-F238E27FC236}">
                <a16:creationId xmlns:a16="http://schemas.microsoft.com/office/drawing/2014/main" id="{D62E30B0-A511-4D8F-B375-28DB8BE1D4B2}"/>
              </a:ext>
            </a:extLst>
          </p:cNvPr>
          <p:cNvSpPr/>
          <p:nvPr/>
        </p:nvSpPr>
        <p:spPr>
          <a:xfrm>
            <a:off x="3142632" y="4340502"/>
            <a:ext cx="315024" cy="25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EF6CD9B7-8B55-4A28-916A-F09DE876A797}"/>
              </a:ext>
            </a:extLst>
          </p:cNvPr>
          <p:cNvSpPr txBox="1"/>
          <p:nvPr/>
        </p:nvSpPr>
        <p:spPr>
          <a:xfrm>
            <a:off x="8744409" y="1525137"/>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The newly formed democracy inherited a flawed system which has isolated most of the population away from economic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High levels of fraud and corruption have reduced investor confidence resulting in a decline in the property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746E8607-26B9-4EF9-A6CE-94EB102A4A11}"/>
              </a:ext>
            </a:extLst>
          </p:cNvPr>
          <p:cNvSpPr txBox="1"/>
          <p:nvPr/>
        </p:nvSpPr>
        <p:spPr>
          <a:xfrm>
            <a:off x="8744409" y="1255736"/>
            <a:ext cx="2945487" cy="252000"/>
          </a:xfrm>
          <a:prstGeom prst="rect">
            <a:avLst/>
          </a:prstGeom>
          <a:solidFill>
            <a:srgbClr val="002060"/>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Political Factors</a:t>
            </a:r>
            <a:endParaRPr kumimoji="0" lang="ko-KR" altLang="en-US" sz="1100" b="1"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itchFamily="34" charset="0"/>
            </a:endParaRPr>
          </a:p>
        </p:txBody>
      </p:sp>
      <p:sp>
        <p:nvSpPr>
          <p:cNvPr id="52" name="TextBox 51">
            <a:extLst>
              <a:ext uri="{FF2B5EF4-FFF2-40B4-BE49-F238E27FC236}">
                <a16:creationId xmlns:a16="http://schemas.microsoft.com/office/drawing/2014/main" id="{DDF38F95-C1AE-4E80-91E8-FDB42CE6BC71}"/>
              </a:ext>
            </a:extLst>
          </p:cNvPr>
          <p:cNvSpPr txBox="1"/>
          <p:nvPr/>
        </p:nvSpPr>
        <p:spPr>
          <a:xfrm>
            <a:off x="8753740" y="2772360"/>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ysClr val="windowText" lastClr="000000"/>
                </a:solidFill>
                <a:latin typeface="Calibri"/>
              </a:rPr>
              <a:t>Economic effects of the crisis caused by the Covid-19 pandemic have been extensive and a recovery to pre-pandemic levels will take several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solidFill>
                  <a:sysClr val="windowText" lastClr="000000"/>
                </a:solidFill>
                <a:latin typeface="Calibri"/>
              </a:rPr>
              <a:t>DGP</a:t>
            </a:r>
            <a:r>
              <a:rPr lang="en-US" sz="1100" dirty="0">
                <a:solidFill>
                  <a:sysClr val="windowText" lastClr="000000"/>
                </a:solidFill>
                <a:latin typeface="Calibri"/>
              </a:rPr>
              <a:t> expected to contract, interest rates expected to remain  the same, unemployment increased due to pandemic thereby reducing household disposable income and access to credit</a:t>
            </a: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Financial sector continues to serve the middle-higher end of the market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079ACD6D-F04D-47D5-A6B8-1C6EE20DAA84}"/>
              </a:ext>
            </a:extLst>
          </p:cNvPr>
          <p:cNvSpPr txBox="1"/>
          <p:nvPr/>
        </p:nvSpPr>
        <p:spPr>
          <a:xfrm>
            <a:off x="8753740" y="2575721"/>
            <a:ext cx="2945487" cy="252000"/>
          </a:xfrm>
          <a:prstGeom prst="rect">
            <a:avLst/>
          </a:prstGeom>
          <a:solidFill>
            <a:srgbClr val="FFD966"/>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Economical Factors</a:t>
            </a:r>
            <a:endParaRPr kumimoji="0" lang="ko-KR" altLang="en-US" sz="1100" b="1" i="0" u="none" strike="noStrike" kern="1200" cap="none" spc="0" normalizeH="0" baseline="0" noProof="0">
              <a:ln>
                <a:noFill/>
              </a:ln>
              <a:solidFill>
                <a:prstClr val="white"/>
              </a:solidFill>
              <a:effectLst/>
              <a:uLnTx/>
              <a:uFillTx/>
              <a:latin typeface="Calibri"/>
              <a:ea typeface="맑은 고딕" panose="020B0503020000020004" pitchFamily="34" charset="-127"/>
              <a:cs typeface="Arial" pitchFamily="34" charset="0"/>
            </a:endParaRPr>
          </a:p>
        </p:txBody>
      </p:sp>
      <p:sp>
        <p:nvSpPr>
          <p:cNvPr id="55" name="TextBox 54">
            <a:extLst>
              <a:ext uri="{FF2B5EF4-FFF2-40B4-BE49-F238E27FC236}">
                <a16:creationId xmlns:a16="http://schemas.microsoft.com/office/drawing/2014/main" id="{36AF48E8-C637-4C80-9C26-F4E785D4B34A}"/>
              </a:ext>
            </a:extLst>
          </p:cNvPr>
          <p:cNvSpPr txBox="1"/>
          <p:nvPr/>
        </p:nvSpPr>
        <p:spPr>
          <a:xfrm>
            <a:off x="8744409" y="4793107"/>
            <a:ext cx="2945487" cy="684000"/>
          </a:xfrm>
          <a:prstGeom prst="rect">
            <a:avLst/>
          </a:prstGeom>
          <a:solidFill>
            <a:schemeClr val="bg1"/>
          </a:solidFill>
          <a:ln w="38100">
            <a:noFill/>
          </a:ln>
        </p:spPr>
        <p:txBody>
          <a:bodyPr wrap="square" rtlCol="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Rapid urbanization and population growth has increased migration to metropolitan areas as the market seeks to address spatial issues constructed by the previous regime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ysClr val="windowText" lastClr="000000"/>
                </a:solidFill>
                <a:effectLst/>
                <a:uLnTx/>
                <a:uFillTx/>
                <a:latin typeface="Calibri"/>
                <a:ea typeface="+mn-ea"/>
                <a:cs typeface="+mn-cs"/>
              </a:rPr>
              <a:t>The limited exposure, education and awareness of financial planning, savings and wealth generation limits the lower end of the market from participating in property markets</a:t>
            </a:r>
          </a:p>
        </p:txBody>
      </p:sp>
      <p:sp>
        <p:nvSpPr>
          <p:cNvPr id="56" name="TextBox 55">
            <a:extLst>
              <a:ext uri="{FF2B5EF4-FFF2-40B4-BE49-F238E27FC236}">
                <a16:creationId xmlns:a16="http://schemas.microsoft.com/office/drawing/2014/main" id="{5F1B6C87-C4BF-4C4B-9D05-50C68D2C1063}"/>
              </a:ext>
            </a:extLst>
          </p:cNvPr>
          <p:cNvSpPr txBox="1"/>
          <p:nvPr/>
        </p:nvSpPr>
        <p:spPr>
          <a:xfrm>
            <a:off x="8744409" y="4613287"/>
            <a:ext cx="2945487" cy="252000"/>
          </a:xfrm>
          <a:prstGeom prst="rect">
            <a:avLst/>
          </a:prstGeom>
          <a:solidFill>
            <a:srgbClr val="A6A6A6"/>
          </a:solid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rPr>
              <a:t>Sociological Factors</a:t>
            </a:r>
            <a:endParaRPr kumimoji="0" lang="ko-KR" altLang="en-US" sz="1100" b="1" i="0" u="none" strike="noStrike" kern="1200" cap="none" spc="0" normalizeH="0" baseline="0" noProof="0" dirty="0">
              <a:ln>
                <a:noFill/>
              </a:ln>
              <a:solidFill>
                <a:prstClr val="white"/>
              </a:solidFill>
              <a:effectLst/>
              <a:uLnTx/>
              <a:uFillTx/>
              <a:latin typeface="Calibri"/>
              <a:ea typeface="맑은 고딕" panose="020B0503020000020004" pitchFamily="34" charset="-127"/>
              <a:cs typeface="Arial" pitchFamily="34" charset="0"/>
            </a:endParaRPr>
          </a:p>
        </p:txBody>
      </p:sp>
      <p:sp>
        <p:nvSpPr>
          <p:cNvPr id="76" name="Rectangle 75">
            <a:extLst>
              <a:ext uri="{FF2B5EF4-FFF2-40B4-BE49-F238E27FC236}">
                <a16:creationId xmlns:a16="http://schemas.microsoft.com/office/drawing/2014/main" id="{33294A8C-4BB7-4F9F-A07B-297034EAC180}"/>
              </a:ext>
            </a:extLst>
          </p:cNvPr>
          <p:cNvSpPr/>
          <p:nvPr/>
        </p:nvSpPr>
        <p:spPr>
          <a:xfrm>
            <a:off x="11376735" y="1255978"/>
            <a:ext cx="315024" cy="25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C7522CC4-062E-4D1F-88E8-F2B238C39988}"/>
              </a:ext>
            </a:extLst>
          </p:cNvPr>
          <p:cNvSpPr/>
          <p:nvPr/>
        </p:nvSpPr>
        <p:spPr>
          <a:xfrm>
            <a:off x="11393400" y="2575721"/>
            <a:ext cx="315024" cy="25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Rectangle 77">
            <a:extLst>
              <a:ext uri="{FF2B5EF4-FFF2-40B4-BE49-F238E27FC236}">
                <a16:creationId xmlns:a16="http://schemas.microsoft.com/office/drawing/2014/main" id="{85DEC3FA-A3DC-47B5-88CC-EA6CB17E9164}"/>
              </a:ext>
            </a:extLst>
          </p:cNvPr>
          <p:cNvSpPr/>
          <p:nvPr/>
        </p:nvSpPr>
        <p:spPr>
          <a:xfrm>
            <a:off x="11374872" y="4615829"/>
            <a:ext cx="315024" cy="25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1" name="Group 90">
            <a:extLst>
              <a:ext uri="{FF2B5EF4-FFF2-40B4-BE49-F238E27FC236}">
                <a16:creationId xmlns:a16="http://schemas.microsoft.com/office/drawing/2014/main" id="{C8E82006-46ED-4B19-9526-7E1D5CBB13AE}"/>
              </a:ext>
            </a:extLst>
          </p:cNvPr>
          <p:cNvGrpSpPr/>
          <p:nvPr/>
        </p:nvGrpSpPr>
        <p:grpSpPr>
          <a:xfrm>
            <a:off x="585072" y="6105637"/>
            <a:ext cx="4561897" cy="202058"/>
            <a:chOff x="488302" y="6192074"/>
            <a:chExt cx="4561897" cy="202058"/>
          </a:xfrm>
        </p:grpSpPr>
        <p:grpSp>
          <p:nvGrpSpPr>
            <p:cNvPr id="84" name="Group 83">
              <a:extLst>
                <a:ext uri="{FF2B5EF4-FFF2-40B4-BE49-F238E27FC236}">
                  <a16:creationId xmlns:a16="http://schemas.microsoft.com/office/drawing/2014/main" id="{52B36A31-CA65-4C85-BB74-D91B7BB9CC53}"/>
                </a:ext>
              </a:extLst>
            </p:cNvPr>
            <p:cNvGrpSpPr/>
            <p:nvPr/>
          </p:nvGrpSpPr>
          <p:grpSpPr>
            <a:xfrm>
              <a:off x="488302" y="6192074"/>
              <a:ext cx="2527166" cy="202058"/>
              <a:chOff x="488302" y="6196502"/>
              <a:chExt cx="2527166" cy="202058"/>
            </a:xfrm>
          </p:grpSpPr>
          <p:sp>
            <p:nvSpPr>
              <p:cNvPr id="82" name="Rectangle 81">
                <a:extLst>
                  <a:ext uri="{FF2B5EF4-FFF2-40B4-BE49-F238E27FC236}">
                    <a16:creationId xmlns:a16="http://schemas.microsoft.com/office/drawing/2014/main" id="{EF6400B5-85DA-48D1-826C-26C68A1C8C2E}"/>
                  </a:ext>
                </a:extLst>
              </p:cNvPr>
              <p:cNvSpPr/>
              <p:nvPr/>
            </p:nvSpPr>
            <p:spPr>
              <a:xfrm>
                <a:off x="488302" y="6232867"/>
                <a:ext cx="220825" cy="161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D8E88AE8-2C39-4693-A70D-6CBC1C7054F8}"/>
                  </a:ext>
                </a:extLst>
              </p:cNvPr>
              <p:cNvSpPr txBox="1"/>
              <p:nvPr/>
            </p:nvSpPr>
            <p:spPr>
              <a:xfrm>
                <a:off x="632116" y="6196502"/>
                <a:ext cx="2383352" cy="202058"/>
              </a:xfrm>
              <a:prstGeom prst="rect">
                <a:avLst/>
              </a:prstGeom>
              <a:no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Calibri"/>
                    <a:ea typeface="+mn-ea"/>
                    <a:cs typeface="+mn-cs"/>
                  </a:rPr>
                  <a:t>Negative impact</a:t>
                </a:r>
              </a:p>
            </p:txBody>
          </p:sp>
        </p:grpSp>
        <p:grpSp>
          <p:nvGrpSpPr>
            <p:cNvPr id="85" name="Group 84">
              <a:extLst>
                <a:ext uri="{FF2B5EF4-FFF2-40B4-BE49-F238E27FC236}">
                  <a16:creationId xmlns:a16="http://schemas.microsoft.com/office/drawing/2014/main" id="{7EC24D98-6817-4BC3-995E-D3E7D0C8C599}"/>
                </a:ext>
              </a:extLst>
            </p:cNvPr>
            <p:cNvGrpSpPr/>
            <p:nvPr/>
          </p:nvGrpSpPr>
          <p:grpSpPr>
            <a:xfrm>
              <a:off x="1553262" y="6192074"/>
              <a:ext cx="2527166" cy="202058"/>
              <a:chOff x="488302" y="6196502"/>
              <a:chExt cx="2527166" cy="202058"/>
            </a:xfrm>
          </p:grpSpPr>
          <p:sp>
            <p:nvSpPr>
              <p:cNvPr id="86" name="Rectangle 85">
                <a:extLst>
                  <a:ext uri="{FF2B5EF4-FFF2-40B4-BE49-F238E27FC236}">
                    <a16:creationId xmlns:a16="http://schemas.microsoft.com/office/drawing/2014/main" id="{E6546B07-A491-48B9-AF32-30BAFAB19511}"/>
                  </a:ext>
                </a:extLst>
              </p:cNvPr>
              <p:cNvSpPr/>
              <p:nvPr/>
            </p:nvSpPr>
            <p:spPr>
              <a:xfrm>
                <a:off x="488302" y="6232867"/>
                <a:ext cx="220825" cy="1612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7" name="TextBox 86">
                <a:extLst>
                  <a:ext uri="{FF2B5EF4-FFF2-40B4-BE49-F238E27FC236}">
                    <a16:creationId xmlns:a16="http://schemas.microsoft.com/office/drawing/2014/main" id="{00A47BE8-090A-425D-AEAF-4B807BDE37F0}"/>
                  </a:ext>
                </a:extLst>
              </p:cNvPr>
              <p:cNvSpPr txBox="1"/>
              <p:nvPr/>
            </p:nvSpPr>
            <p:spPr>
              <a:xfrm>
                <a:off x="632116" y="6196502"/>
                <a:ext cx="2383352" cy="202058"/>
              </a:xfrm>
              <a:prstGeom prst="rect">
                <a:avLst/>
              </a:prstGeom>
              <a:no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Calibri"/>
                    <a:ea typeface="+mn-ea"/>
                    <a:cs typeface="+mn-cs"/>
                  </a:rPr>
                  <a:t>Neutral impact</a:t>
                </a:r>
              </a:p>
            </p:txBody>
          </p:sp>
        </p:grpSp>
        <p:grpSp>
          <p:nvGrpSpPr>
            <p:cNvPr id="88" name="Group 87">
              <a:extLst>
                <a:ext uri="{FF2B5EF4-FFF2-40B4-BE49-F238E27FC236}">
                  <a16:creationId xmlns:a16="http://schemas.microsoft.com/office/drawing/2014/main" id="{9572DB87-D280-41EA-9000-F0585F6742F7}"/>
                </a:ext>
              </a:extLst>
            </p:cNvPr>
            <p:cNvGrpSpPr/>
            <p:nvPr/>
          </p:nvGrpSpPr>
          <p:grpSpPr>
            <a:xfrm>
              <a:off x="2523033" y="6192074"/>
              <a:ext cx="2527166" cy="202058"/>
              <a:chOff x="488302" y="6196502"/>
              <a:chExt cx="2527166" cy="202058"/>
            </a:xfrm>
          </p:grpSpPr>
          <p:sp>
            <p:nvSpPr>
              <p:cNvPr id="89" name="Rectangle 88">
                <a:extLst>
                  <a:ext uri="{FF2B5EF4-FFF2-40B4-BE49-F238E27FC236}">
                    <a16:creationId xmlns:a16="http://schemas.microsoft.com/office/drawing/2014/main" id="{7860CA8B-1CB4-47C9-9D40-0BAD01377773}"/>
                  </a:ext>
                </a:extLst>
              </p:cNvPr>
              <p:cNvSpPr/>
              <p:nvPr/>
            </p:nvSpPr>
            <p:spPr>
              <a:xfrm>
                <a:off x="488302" y="6232867"/>
                <a:ext cx="220825" cy="1612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5C57DAF8-0354-4AC2-AC29-EDE26838C006}"/>
                  </a:ext>
                </a:extLst>
              </p:cNvPr>
              <p:cNvSpPr txBox="1"/>
              <p:nvPr/>
            </p:nvSpPr>
            <p:spPr>
              <a:xfrm>
                <a:off x="632116" y="6196502"/>
                <a:ext cx="2383352" cy="202058"/>
              </a:xfrm>
              <a:prstGeom prst="rect">
                <a:avLst/>
              </a:prstGeom>
              <a:noFill/>
              <a:ln w="38100">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ysClr val="windowText" lastClr="000000"/>
                    </a:solidFill>
                    <a:effectLst/>
                    <a:uLnTx/>
                    <a:uFillTx/>
                    <a:latin typeface="Calibri"/>
                    <a:ea typeface="+mn-ea"/>
                    <a:cs typeface="+mn-cs"/>
                  </a:rPr>
                  <a:t>Positive impact</a:t>
                </a:r>
              </a:p>
            </p:txBody>
          </p:sp>
        </p:grpSp>
      </p:grpSp>
    </p:spTree>
    <p:extLst>
      <p:ext uri="{BB962C8B-B14F-4D97-AF65-F5344CB8AC3E}">
        <p14:creationId xmlns:p14="http://schemas.microsoft.com/office/powerpoint/2010/main" val="391794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2E0476-CB5A-4F1C-B0D6-FCFB598EAE8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2">
            <a:extLst>
              <a:ext uri="{FF2B5EF4-FFF2-40B4-BE49-F238E27FC236}">
                <a16:creationId xmlns:a16="http://schemas.microsoft.com/office/drawing/2014/main" id="{C4905D4A-C8A3-084A-9B94-A0D84B8410E3}"/>
              </a:ext>
            </a:extLst>
          </p:cNvPr>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000" dirty="0">
                <a:solidFill>
                  <a:schemeClr val="bg1"/>
                </a:solidFill>
              </a:rPr>
              <a:t>THE INTERNAL SITUATIONAL ANALYSIS LOOKS AT THE CURRENT STRUCTURE, OPERATING MODEL, </a:t>
            </a:r>
          </a:p>
          <a:p>
            <a:pPr marL="354013" algn="l"/>
            <a:r>
              <a:rPr lang="en-US" sz="2000" dirty="0">
                <a:solidFill>
                  <a:schemeClr val="bg1"/>
                </a:solidFill>
              </a:rPr>
              <a:t>FINANCIAL PERFORMANCE AND OVERALL STRENGTHS, WEAKNESSES, OPPORTUNITIES AND THREATS </a:t>
            </a:r>
            <a:endParaRPr lang="en-ZA" sz="2000" dirty="0">
              <a:solidFill>
                <a:schemeClr val="bg1"/>
              </a:solidFill>
            </a:endParaRPr>
          </a:p>
        </p:txBody>
      </p:sp>
      <p:sp>
        <p:nvSpPr>
          <p:cNvPr id="30" name="Parallelogram 7">
            <a:extLst>
              <a:ext uri="{FF2B5EF4-FFF2-40B4-BE49-F238E27FC236}">
                <a16:creationId xmlns:a16="http://schemas.microsoft.com/office/drawing/2014/main" id="{A9727CF3-A70A-0140-A612-43928103B4C1}"/>
              </a:ext>
            </a:extLst>
          </p:cNvPr>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1" name="Parallelogram 10">
            <a:extLst>
              <a:ext uri="{FF2B5EF4-FFF2-40B4-BE49-F238E27FC236}">
                <a16:creationId xmlns:a16="http://schemas.microsoft.com/office/drawing/2014/main" id="{6AF3B085-32B9-4F47-8CDA-8001170D7AC2}"/>
              </a:ext>
            </a:extLst>
          </p:cNvPr>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2" name="Parallelogram 12">
            <a:extLst>
              <a:ext uri="{FF2B5EF4-FFF2-40B4-BE49-F238E27FC236}">
                <a16:creationId xmlns:a16="http://schemas.microsoft.com/office/drawing/2014/main" id="{530360E4-9BA6-1A43-8AF5-4D4308EC6747}"/>
              </a:ext>
            </a:extLst>
          </p:cNvPr>
          <p:cNvSpPr/>
          <p:nvPr/>
        </p:nvSpPr>
        <p:spPr>
          <a:xfrm>
            <a:off x="9713671" y="6518191"/>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E34A799-282F-AE44-902C-E4B2F4F7B542}"/>
              </a:ext>
            </a:extLst>
          </p:cNvPr>
          <p:cNvSpPr txBox="1"/>
          <p:nvPr/>
        </p:nvSpPr>
        <p:spPr>
          <a:xfrm>
            <a:off x="-2" y="6452224"/>
            <a:ext cx="12161855" cy="373859"/>
          </a:xfrm>
          <a:prstGeom prst="rect">
            <a:avLst/>
          </a:prstGeom>
          <a:noFill/>
        </p:spPr>
        <p:txBody>
          <a:bodyPr wrap="square" rtlCol="0" anchor="ctr">
            <a:noAutofit/>
          </a:bodyPr>
          <a:lstStyle/>
          <a:p>
            <a:pPr indent="361950"/>
            <a:endParaRPr lang="en-ZA" sz="1000" b="1" dirty="0"/>
          </a:p>
        </p:txBody>
      </p:sp>
      <p:sp>
        <p:nvSpPr>
          <p:cNvPr id="34" name="Slide Number Placeholder 4">
            <a:extLst>
              <a:ext uri="{FF2B5EF4-FFF2-40B4-BE49-F238E27FC236}">
                <a16:creationId xmlns:a16="http://schemas.microsoft.com/office/drawing/2014/main" id="{9D6487A7-2318-2148-844F-FA8AD3DC4800}"/>
              </a:ext>
            </a:extLst>
          </p:cNvPr>
          <p:cNvSpPr txBox="1">
            <a:spLocks/>
          </p:cNvSpPr>
          <p:nvPr/>
        </p:nvSpPr>
        <p:spPr>
          <a:xfrm>
            <a:off x="9448800" y="648414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102F09-8F7D-4EC1-9AE5-82CA77F49212}" type="slidenum">
              <a:rPr lang="en-ZA" b="1" smtClean="0">
                <a:solidFill>
                  <a:schemeClr val="tx1"/>
                </a:solidFill>
              </a:rPr>
              <a:pPr/>
              <a:t>14</a:t>
            </a:fld>
            <a:endParaRPr lang="en-ZA" b="1" dirty="0">
              <a:solidFill>
                <a:schemeClr val="tx1"/>
              </a:solidFill>
            </a:endParaRPr>
          </a:p>
        </p:txBody>
      </p:sp>
      <p:graphicFrame>
        <p:nvGraphicFramePr>
          <p:cNvPr id="10" name="Diagram 9">
            <a:extLst>
              <a:ext uri="{FF2B5EF4-FFF2-40B4-BE49-F238E27FC236}">
                <a16:creationId xmlns:a16="http://schemas.microsoft.com/office/drawing/2014/main" id="{B9FE72C4-FFEB-4A26-87FF-38BAD1E58A54}"/>
              </a:ext>
            </a:extLst>
          </p:cNvPr>
          <p:cNvGraphicFramePr/>
          <p:nvPr>
            <p:extLst>
              <p:ext uri="{D42A27DB-BD31-4B8C-83A1-F6EECF244321}">
                <p14:modId xmlns:p14="http://schemas.microsoft.com/office/powerpoint/2010/main" val="3779477300"/>
              </p:ext>
            </p:extLst>
          </p:nvPr>
        </p:nvGraphicFramePr>
        <p:xfrm>
          <a:off x="168165" y="846296"/>
          <a:ext cx="11824137" cy="56291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107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A282B52-CDAB-4AE7-971E-125A0F0EED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7"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F45F542-157F-4C1D-910D-B0AD9101F8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600">
              <a:latin typeface="Calibri" panose="020F0502020204030204" pitchFamily="34" charset="0"/>
              <a:sym typeface="Calibri" panose="020F0502020204030204" pitchFamily="34" charset="0"/>
            </a:endParaRPr>
          </a:p>
        </p:txBody>
      </p:sp>
      <p:sp>
        <p:nvSpPr>
          <p:cNvPr id="18" name="Rectangle 17">
            <a:extLst>
              <a:ext uri="{FF2B5EF4-FFF2-40B4-BE49-F238E27FC236}">
                <a16:creationId xmlns:a16="http://schemas.microsoft.com/office/drawing/2014/main" id="{AD5B4FE6-B71B-499E-AFFE-303FB2402E67}"/>
              </a:ext>
            </a:extLst>
          </p:cNvPr>
          <p:cNvSpPr/>
          <p:nvPr/>
        </p:nvSpPr>
        <p:spPr>
          <a:xfrm>
            <a:off x="-3" y="770885"/>
            <a:ext cx="12192002" cy="571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ZA" sz="4000" b="1" dirty="0"/>
          </a:p>
        </p:txBody>
      </p:sp>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endParaRPr lang="en-ZA" sz="2400" kern="0" dirty="0">
              <a:solidFill>
                <a:prstClr val="white"/>
              </a:solidFill>
              <a:effectLst/>
            </a:endParaRPr>
          </a:p>
          <a:p>
            <a:pPr marL="354013" algn="l"/>
            <a:r>
              <a:rPr lang="en-ZA" sz="2400" kern="0" dirty="0">
                <a:solidFill>
                  <a:prstClr val="white"/>
                </a:solidFill>
                <a:effectLst/>
              </a:rPr>
              <a:t>PERFORMANCE CONTRIBUTION AT PROGRAMME LEVEL </a:t>
            </a:r>
          </a:p>
          <a:p>
            <a:pPr marL="354013" indent="7938" algn="l"/>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15</a:t>
            </a:fld>
            <a:endParaRPr lang="en-ZA" b="1">
              <a:solidFill>
                <a:schemeClr val="tx1"/>
              </a:solidFill>
            </a:endParaRPr>
          </a:p>
        </p:txBody>
      </p:sp>
      <p:sp>
        <p:nvSpPr>
          <p:cNvPr id="90" name="TextBox 104">
            <a:extLst>
              <a:ext uri="{FF2B5EF4-FFF2-40B4-BE49-F238E27FC236}">
                <a16:creationId xmlns:a16="http://schemas.microsoft.com/office/drawing/2014/main" id="{D5A278F4-494E-415E-A3B1-D7D24FEB3AFD}"/>
              </a:ext>
            </a:extLst>
          </p:cNvPr>
          <p:cNvSpPr txBox="1"/>
          <p:nvPr/>
        </p:nvSpPr>
        <p:spPr>
          <a:xfrm>
            <a:off x="5696862" y="1329865"/>
            <a:ext cx="5084457" cy="553998"/>
          </a:xfrm>
          <a:prstGeom prst="rect">
            <a:avLst/>
          </a:prstGeom>
          <a:noFill/>
          <a:ln w="6350">
            <a:noFill/>
            <a:prstDash val="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ZA" sz="1600" dirty="0">
              <a:solidFill>
                <a:schemeClr val="bg1"/>
              </a:solidFill>
            </a:endParaRPr>
          </a:p>
        </p:txBody>
      </p:sp>
      <p:sp>
        <p:nvSpPr>
          <p:cNvPr id="2" name="TextBox 1"/>
          <p:cNvSpPr txBox="1"/>
          <p:nvPr/>
        </p:nvSpPr>
        <p:spPr>
          <a:xfrm rot="10800000" flipH="1" flipV="1">
            <a:off x="430021" y="874746"/>
            <a:ext cx="11362099" cy="6463308"/>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ZA" sz="2400" dirty="0">
                <a:solidFill>
                  <a:schemeClr val="bg1"/>
                </a:solidFill>
              </a:rPr>
              <a:t>Programme 1:</a:t>
            </a:r>
            <a:r>
              <a:rPr lang="en-US" sz="2400" kern="0" dirty="0">
                <a:solidFill>
                  <a:schemeClr val="bg1"/>
                </a:solidFill>
              </a:rPr>
              <a:t> Administration – Functional &amp; Efficient Governance </a:t>
            </a:r>
          </a:p>
          <a:p>
            <a:pPr marL="285750" indent="-285750">
              <a:lnSpc>
                <a:spcPct val="150000"/>
              </a:lnSpc>
              <a:buFont typeface="Wingdings" panose="05000000000000000000" pitchFamily="2" charset="2"/>
              <a:buChar char="q"/>
            </a:pPr>
            <a:endParaRPr lang="en-ZA" sz="2400" dirty="0">
              <a:solidFill>
                <a:schemeClr val="bg1"/>
              </a:solidFill>
            </a:endParaRPr>
          </a:p>
          <a:p>
            <a:pPr marL="285750" indent="-285750">
              <a:lnSpc>
                <a:spcPct val="150000"/>
              </a:lnSpc>
              <a:buFont typeface="Wingdings" panose="05000000000000000000" pitchFamily="2" charset="2"/>
              <a:buChar char="q"/>
            </a:pPr>
            <a:r>
              <a:rPr lang="en-ZA" sz="2400" dirty="0">
                <a:solidFill>
                  <a:schemeClr val="bg1"/>
                </a:solidFill>
              </a:rPr>
              <a:t>Programme 2: </a:t>
            </a:r>
            <a:r>
              <a:rPr lang="en-US" sz="2400" kern="0" dirty="0">
                <a:solidFill>
                  <a:prstClr val="white"/>
                </a:solidFill>
              </a:rPr>
              <a:t>Integrated Human Settlements Planning and Development Programme </a:t>
            </a:r>
          </a:p>
          <a:p>
            <a:pPr>
              <a:lnSpc>
                <a:spcPct val="150000"/>
              </a:lnSpc>
            </a:pPr>
            <a:endParaRPr lang="en-ZA" sz="2400" dirty="0">
              <a:solidFill>
                <a:schemeClr val="bg1"/>
              </a:solidFill>
            </a:endParaRPr>
          </a:p>
          <a:p>
            <a:pPr marL="285750" indent="-285750">
              <a:lnSpc>
                <a:spcPct val="150000"/>
              </a:lnSpc>
              <a:buFont typeface="Wingdings" panose="05000000000000000000" pitchFamily="2" charset="2"/>
              <a:buChar char="q"/>
            </a:pPr>
            <a:r>
              <a:rPr lang="en-ZA" sz="2400" dirty="0">
                <a:solidFill>
                  <a:schemeClr val="bg1"/>
                </a:solidFill>
              </a:rPr>
              <a:t>Programme 4: </a:t>
            </a:r>
            <a:r>
              <a:rPr lang="en-US" sz="2400" kern="0" dirty="0">
                <a:solidFill>
                  <a:prstClr val="white"/>
                </a:solidFill>
              </a:rPr>
              <a:t>Rental and Social Housing Programme </a:t>
            </a:r>
            <a:endParaRPr lang="en-ZA" sz="2400" dirty="0">
              <a:solidFill>
                <a:schemeClr val="bg1"/>
              </a:solidFill>
            </a:endParaRPr>
          </a:p>
          <a:p>
            <a:pPr>
              <a:lnSpc>
                <a:spcPct val="150000"/>
              </a:lnSpc>
            </a:pPr>
            <a:endParaRPr lang="en-ZA" sz="2400" dirty="0">
              <a:solidFill>
                <a:schemeClr val="bg1"/>
              </a:solidFill>
            </a:endParaRPr>
          </a:p>
          <a:p>
            <a:pPr marL="285750" indent="-285750">
              <a:lnSpc>
                <a:spcPct val="150000"/>
              </a:lnSpc>
              <a:buFont typeface="Wingdings" panose="05000000000000000000" pitchFamily="2" charset="2"/>
              <a:buChar char="q"/>
            </a:pPr>
            <a:r>
              <a:rPr lang="en-ZA" sz="2400" dirty="0">
                <a:solidFill>
                  <a:schemeClr val="bg1"/>
                </a:solidFill>
              </a:rPr>
              <a:t>Programme 5: </a:t>
            </a:r>
            <a:r>
              <a:rPr lang="en-US" sz="2400" kern="0" dirty="0">
                <a:solidFill>
                  <a:prstClr val="white"/>
                </a:solidFill>
              </a:rPr>
              <a:t>Affordable Housing Programme </a:t>
            </a:r>
          </a:p>
          <a:p>
            <a:pPr>
              <a:lnSpc>
                <a:spcPct val="150000"/>
              </a:lnSpc>
            </a:pPr>
            <a:endParaRPr lang="en-US" sz="2400" kern="0" dirty="0">
              <a:solidFill>
                <a:prstClr val="white"/>
              </a:solidFill>
            </a:endParaRPr>
          </a:p>
          <a:p>
            <a:pPr marL="285750" indent="-285750">
              <a:lnSpc>
                <a:spcPct val="150000"/>
              </a:lnSpc>
              <a:buFont typeface="Wingdings" panose="05000000000000000000" pitchFamily="2" charset="2"/>
              <a:buChar char="q"/>
            </a:pPr>
            <a:r>
              <a:rPr lang="en-ZA" sz="2400" dirty="0">
                <a:solidFill>
                  <a:schemeClr val="bg1"/>
                </a:solidFill>
              </a:rPr>
              <a:t>Programme</a:t>
            </a:r>
            <a:r>
              <a:rPr lang="en-US" sz="2400" kern="0" dirty="0">
                <a:solidFill>
                  <a:prstClr val="white"/>
                </a:solidFill>
              </a:rPr>
              <a:t> 6:  </a:t>
            </a:r>
            <a:r>
              <a:rPr lang="en-US" sz="2400" dirty="0">
                <a:solidFill>
                  <a:schemeClr val="bg1"/>
                </a:solidFill>
              </a:rPr>
              <a:t>Sector Transformation</a:t>
            </a:r>
            <a:endParaRPr lang="en-US" sz="2400" kern="0" dirty="0">
              <a:solidFill>
                <a:prstClr val="white"/>
              </a:solidFill>
            </a:endParaRPr>
          </a:p>
          <a:p>
            <a:pPr marL="285750" indent="-285750">
              <a:lnSpc>
                <a:spcPct val="150000"/>
              </a:lnSpc>
              <a:buFont typeface="Wingdings" panose="05000000000000000000" pitchFamily="2" charset="2"/>
              <a:buChar char="q"/>
            </a:pPr>
            <a:endParaRPr lang="en-US" sz="2400" kern="0" dirty="0">
              <a:solidFill>
                <a:prstClr val="white"/>
              </a:solidFill>
            </a:endParaRPr>
          </a:p>
          <a:p>
            <a:pPr marL="285750" indent="-285750">
              <a:lnSpc>
                <a:spcPct val="150000"/>
              </a:lnSpc>
              <a:buFont typeface="Wingdings" panose="05000000000000000000" pitchFamily="2" charset="2"/>
              <a:buChar char="q"/>
            </a:pPr>
            <a:endParaRPr lang="en-ZA" sz="2400" dirty="0">
              <a:solidFill>
                <a:schemeClr val="bg1"/>
              </a:solidFill>
            </a:endParaRPr>
          </a:p>
          <a:p>
            <a:pPr marL="285750" indent="-285750">
              <a:buFont typeface="Wingdings" panose="05000000000000000000" pitchFamily="2" charset="2"/>
              <a:buChar char="q"/>
            </a:pPr>
            <a:endParaRPr lang="en-ZA" dirty="0"/>
          </a:p>
        </p:txBody>
      </p:sp>
    </p:spTree>
    <p:extLst>
      <p:ext uri="{BB962C8B-B14F-4D97-AF65-F5344CB8AC3E}">
        <p14:creationId xmlns:p14="http://schemas.microsoft.com/office/powerpoint/2010/main" val="269322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1 – ADMINISTRATION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16</a:t>
            </a:fld>
            <a:endParaRPr lang="en-ZA" b="1" dirty="0">
              <a:solidFill>
                <a:prstClr val="black"/>
              </a:solidFill>
            </a:endParaRPr>
          </a:p>
        </p:txBody>
      </p:sp>
      <p:pic>
        <p:nvPicPr>
          <p:cNvPr id="2" name="Picture 1">
            <a:extLst>
              <a:ext uri="{FF2B5EF4-FFF2-40B4-BE49-F238E27FC236}">
                <a16:creationId xmlns:a16="http://schemas.microsoft.com/office/drawing/2014/main" id="{504B3A9B-314D-41A1-9BF3-6BECDC9D48D1}"/>
              </a:ext>
            </a:extLst>
          </p:cNvPr>
          <p:cNvPicPr>
            <a:picLocks noChangeAspect="1"/>
          </p:cNvPicPr>
          <p:nvPr/>
        </p:nvPicPr>
        <p:blipFill>
          <a:blip r:embed="rId2"/>
          <a:stretch>
            <a:fillRect/>
          </a:stretch>
        </p:blipFill>
        <p:spPr>
          <a:xfrm>
            <a:off x="-3" y="820101"/>
            <a:ext cx="9029702" cy="5704522"/>
          </a:xfrm>
          <a:prstGeom prst="rect">
            <a:avLst/>
          </a:prstGeom>
        </p:spPr>
      </p:pic>
    </p:spTree>
    <p:extLst>
      <p:ext uri="{BB962C8B-B14F-4D97-AF65-F5344CB8AC3E}">
        <p14:creationId xmlns:p14="http://schemas.microsoft.com/office/powerpoint/2010/main" val="66781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a:t>
            </a:r>
            <a:r>
              <a:rPr lang="en-US" sz="2400" kern="0" dirty="0" err="1">
                <a:solidFill>
                  <a:prstClr val="white"/>
                </a:solidFill>
                <a:effectLst/>
              </a:rPr>
              <a:t>2a</a:t>
            </a:r>
            <a:r>
              <a:rPr lang="en-US" sz="2400" kern="0" dirty="0">
                <a:solidFill>
                  <a:prstClr val="white"/>
                </a:solidFill>
                <a:effectLst/>
              </a:rPr>
              <a:t> – INTEGRATED HS PLANNING AND DEVELOPMENT PROGRAMME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17</a:t>
            </a:fld>
            <a:endParaRPr lang="en-ZA" b="1" dirty="0">
              <a:solidFill>
                <a:prstClr val="black"/>
              </a:solidFill>
            </a:endParaRPr>
          </a:p>
        </p:txBody>
      </p:sp>
      <p:pic>
        <p:nvPicPr>
          <p:cNvPr id="4" name="Picture 3">
            <a:extLst>
              <a:ext uri="{FF2B5EF4-FFF2-40B4-BE49-F238E27FC236}">
                <a16:creationId xmlns:a16="http://schemas.microsoft.com/office/drawing/2014/main" id="{EEE8129C-11E1-4D3D-B070-BF13BE5CA50A}"/>
              </a:ext>
            </a:extLst>
          </p:cNvPr>
          <p:cNvPicPr>
            <a:picLocks noChangeAspect="1"/>
          </p:cNvPicPr>
          <p:nvPr/>
        </p:nvPicPr>
        <p:blipFill>
          <a:blip r:embed="rId2"/>
          <a:stretch>
            <a:fillRect/>
          </a:stretch>
        </p:blipFill>
        <p:spPr>
          <a:xfrm>
            <a:off x="0" y="811369"/>
            <a:ext cx="10890250" cy="4133850"/>
          </a:xfrm>
          <a:prstGeom prst="rect">
            <a:avLst/>
          </a:prstGeom>
        </p:spPr>
      </p:pic>
    </p:spTree>
    <p:extLst>
      <p:ext uri="{BB962C8B-B14F-4D97-AF65-F5344CB8AC3E}">
        <p14:creationId xmlns:p14="http://schemas.microsoft.com/office/powerpoint/2010/main" val="982245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a:t>
            </a:r>
            <a:r>
              <a:rPr lang="en-US" sz="2400" kern="0" dirty="0" err="1">
                <a:solidFill>
                  <a:prstClr val="white"/>
                </a:solidFill>
                <a:effectLst/>
              </a:rPr>
              <a:t>2b</a:t>
            </a:r>
            <a:r>
              <a:rPr lang="en-US" sz="2400" kern="0" dirty="0">
                <a:solidFill>
                  <a:prstClr val="white"/>
                </a:solidFill>
                <a:effectLst/>
              </a:rPr>
              <a:t> – INTEGRATED HS PLANNING AND DEVELOPMENT PROGRAMME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18</a:t>
            </a:fld>
            <a:endParaRPr lang="en-ZA" b="1" dirty="0">
              <a:solidFill>
                <a:prstClr val="black"/>
              </a:solidFill>
            </a:endParaRPr>
          </a:p>
        </p:txBody>
      </p:sp>
      <p:pic>
        <p:nvPicPr>
          <p:cNvPr id="2" name="Picture 1">
            <a:extLst>
              <a:ext uri="{FF2B5EF4-FFF2-40B4-BE49-F238E27FC236}">
                <a16:creationId xmlns:a16="http://schemas.microsoft.com/office/drawing/2014/main" id="{62680451-4759-49B1-9A4A-BDBA9B57F70B}"/>
              </a:ext>
            </a:extLst>
          </p:cNvPr>
          <p:cNvPicPr>
            <a:picLocks noChangeAspect="1"/>
          </p:cNvPicPr>
          <p:nvPr/>
        </p:nvPicPr>
        <p:blipFill>
          <a:blip r:embed="rId2"/>
          <a:stretch>
            <a:fillRect/>
          </a:stretch>
        </p:blipFill>
        <p:spPr>
          <a:xfrm>
            <a:off x="-2" y="738668"/>
            <a:ext cx="10775950" cy="3333750"/>
          </a:xfrm>
          <a:prstGeom prst="rect">
            <a:avLst/>
          </a:prstGeom>
        </p:spPr>
      </p:pic>
    </p:spTree>
    <p:extLst>
      <p:ext uri="{BB962C8B-B14F-4D97-AF65-F5344CB8AC3E}">
        <p14:creationId xmlns:p14="http://schemas.microsoft.com/office/powerpoint/2010/main" val="104090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4- RENTAL AND SOCIAL HOUSING PROGRAMME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19</a:t>
            </a:fld>
            <a:endParaRPr lang="en-ZA" b="1" dirty="0">
              <a:solidFill>
                <a:prstClr val="black"/>
              </a:solidFill>
            </a:endParaRPr>
          </a:p>
        </p:txBody>
      </p:sp>
      <p:pic>
        <p:nvPicPr>
          <p:cNvPr id="6" name="Picture 5">
            <a:extLst>
              <a:ext uri="{FF2B5EF4-FFF2-40B4-BE49-F238E27FC236}">
                <a16:creationId xmlns:a16="http://schemas.microsoft.com/office/drawing/2014/main" id="{35DFAFDF-E7E7-4904-8DE3-6D02133923A6}"/>
              </a:ext>
            </a:extLst>
          </p:cNvPr>
          <p:cNvPicPr>
            <a:picLocks noChangeAspect="1"/>
          </p:cNvPicPr>
          <p:nvPr/>
        </p:nvPicPr>
        <p:blipFill>
          <a:blip r:embed="rId2"/>
          <a:stretch>
            <a:fillRect/>
          </a:stretch>
        </p:blipFill>
        <p:spPr>
          <a:xfrm>
            <a:off x="30144" y="811369"/>
            <a:ext cx="10775950" cy="3429000"/>
          </a:xfrm>
          <a:prstGeom prst="rect">
            <a:avLst/>
          </a:prstGeom>
        </p:spPr>
      </p:pic>
    </p:spTree>
    <p:extLst>
      <p:ext uri="{BB962C8B-B14F-4D97-AF65-F5344CB8AC3E}">
        <p14:creationId xmlns:p14="http://schemas.microsoft.com/office/powerpoint/2010/main" val="40072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lvl="0" algn="l">
              <a:lnSpc>
                <a:spcPct val="100000"/>
              </a:lnSpc>
              <a:defRPr/>
            </a:pPr>
            <a:r>
              <a:rPr lang="en-ZA" sz="2400" kern="0" dirty="0">
                <a:solidFill>
                  <a:prstClr val="white"/>
                </a:solidFill>
                <a:sym typeface="Arial"/>
              </a:rPr>
              <a:t>PURPOSE</a:t>
            </a:r>
            <a:r>
              <a:rPr lang="en-ZA" sz="2400" kern="0" dirty="0">
                <a:solidFill>
                  <a:srgbClr val="002060"/>
                </a:solidFill>
                <a:sym typeface="Arial"/>
              </a:rPr>
              <a:t> </a:t>
            </a:r>
            <a:r>
              <a:rPr lang="en-ZA" sz="2400" kern="0" dirty="0">
                <a:solidFill>
                  <a:prstClr val="white"/>
                </a:solidFill>
                <a:sym typeface="Arial"/>
              </a:rPr>
              <a:t>OF THE PRESENTATION</a:t>
            </a:r>
            <a:endParaRPr lang="en-US"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a:t>
            </a:fld>
            <a:endParaRPr lang="en-ZA" b="1" dirty="0">
              <a:solidFill>
                <a:schemeClr val="tx1"/>
              </a:solidFill>
            </a:endParaRPr>
          </a:p>
        </p:txBody>
      </p:sp>
      <p:sp>
        <p:nvSpPr>
          <p:cNvPr id="53" name="TextBox 52">
            <a:extLst>
              <a:ext uri="{FF2B5EF4-FFF2-40B4-BE49-F238E27FC236}">
                <a16:creationId xmlns:a16="http://schemas.microsoft.com/office/drawing/2014/main" id="{3250977C-2091-4085-B332-4411C5D59B5B}"/>
              </a:ext>
            </a:extLst>
          </p:cNvPr>
          <p:cNvSpPr txBox="1"/>
          <p:nvPr/>
        </p:nvSpPr>
        <p:spPr>
          <a:xfrm>
            <a:off x="1478196" y="1927219"/>
            <a:ext cx="9671295" cy="3585597"/>
          </a:xfrm>
          <a:prstGeom prst="rect">
            <a:avLst/>
          </a:prstGeom>
          <a:solidFill>
            <a:schemeClr val="accent3">
              <a:lumMod val="20000"/>
              <a:lumOff val="80000"/>
            </a:schemeClr>
          </a:solidFill>
        </p:spPr>
        <p:txBody>
          <a:bodyPr wrap="square" rtlCol="0">
            <a:spAutoFit/>
          </a:bodyPr>
          <a:lstStyle/>
          <a:p>
            <a:pPr algn="ctr"/>
            <a:r>
              <a:rPr lang="en-ZA" sz="2400" b="1" dirty="0">
                <a:solidFill>
                  <a:schemeClr val="accent5">
                    <a:lumMod val="50000"/>
                  </a:schemeClr>
                </a:solidFill>
              </a:rPr>
              <a:t>To present to the </a:t>
            </a:r>
            <a:r>
              <a:rPr lang="en-GB" sz="2400" b="1" dirty="0">
                <a:solidFill>
                  <a:schemeClr val="accent5">
                    <a:lumMod val="50000"/>
                  </a:schemeClr>
                </a:solidFill>
              </a:rPr>
              <a:t>P</a:t>
            </a:r>
            <a:r>
              <a:rPr lang="en-ZA" sz="2400" b="1" dirty="0" err="1">
                <a:solidFill>
                  <a:schemeClr val="accent5">
                    <a:lumMod val="50000"/>
                  </a:schemeClr>
                </a:solidFill>
              </a:rPr>
              <a:t>ortfolio</a:t>
            </a:r>
            <a:r>
              <a:rPr lang="en-ZA" sz="2400" b="1" dirty="0">
                <a:solidFill>
                  <a:schemeClr val="accent5">
                    <a:lumMod val="50000"/>
                  </a:schemeClr>
                </a:solidFill>
              </a:rPr>
              <a:t> Committee on Human Settlements, </a:t>
            </a:r>
          </a:p>
          <a:p>
            <a:pPr algn="ctr"/>
            <a:r>
              <a:rPr lang="en-ZA" sz="2400" b="1" dirty="0">
                <a:solidFill>
                  <a:schemeClr val="accent5">
                    <a:lumMod val="50000"/>
                  </a:schemeClr>
                </a:solidFill>
              </a:rPr>
              <a:t>Water and Sanitation:</a:t>
            </a:r>
          </a:p>
          <a:p>
            <a:pPr algn="ctr">
              <a:spcBef>
                <a:spcPts val="600"/>
              </a:spcBef>
              <a:spcAft>
                <a:spcPts val="600"/>
              </a:spcAft>
            </a:pPr>
            <a:endParaRPr lang="en-ZA" sz="2400" b="1" dirty="0"/>
          </a:p>
          <a:p>
            <a:pPr lvl="1">
              <a:spcBef>
                <a:spcPts val="600"/>
              </a:spcBef>
              <a:spcAft>
                <a:spcPts val="600"/>
              </a:spcAft>
            </a:pPr>
            <a:endParaRPr lang="en-ZA" sz="2400" b="1" dirty="0"/>
          </a:p>
          <a:p>
            <a:pPr marL="457200" indent="-457200">
              <a:spcBef>
                <a:spcPts val="600"/>
              </a:spcBef>
              <a:spcAft>
                <a:spcPts val="600"/>
              </a:spcAft>
              <a:buAutoNum type="arabicPeriod"/>
            </a:pPr>
            <a:r>
              <a:rPr lang="en-ZA" sz="2400" dirty="0">
                <a:solidFill>
                  <a:schemeClr val="accent5">
                    <a:lumMod val="50000"/>
                  </a:schemeClr>
                </a:solidFill>
              </a:rPr>
              <a:t>Strategic Plan for the period 2020/21 – 2024/25; and</a:t>
            </a:r>
          </a:p>
          <a:p>
            <a:r>
              <a:rPr lang="en-ZA" sz="2400" dirty="0">
                <a:solidFill>
                  <a:schemeClr val="accent5">
                    <a:lumMod val="50000"/>
                  </a:schemeClr>
                </a:solidFill>
              </a:rPr>
              <a:t>2.    Annual Performance Plan for the 2021/22 financial year and related   </a:t>
            </a:r>
          </a:p>
          <a:p>
            <a:pPr lvl="1"/>
            <a:r>
              <a:rPr lang="en-ZA" sz="2400" dirty="0">
                <a:solidFill>
                  <a:schemeClr val="accent5">
                    <a:lumMod val="50000"/>
                  </a:schemeClr>
                </a:solidFill>
              </a:rPr>
              <a:t> budget</a:t>
            </a:r>
          </a:p>
          <a:p>
            <a:pPr lvl="1">
              <a:spcBef>
                <a:spcPts val="600"/>
              </a:spcBef>
              <a:spcAft>
                <a:spcPts val="600"/>
              </a:spcAft>
            </a:pPr>
            <a:endParaRPr lang="en-US" sz="2400" b="1" dirty="0"/>
          </a:p>
        </p:txBody>
      </p:sp>
    </p:spTree>
    <p:extLst>
      <p:ext uri="{BB962C8B-B14F-4D97-AF65-F5344CB8AC3E}">
        <p14:creationId xmlns:p14="http://schemas.microsoft.com/office/powerpoint/2010/main" val="94685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a:t>
            </a:r>
            <a:r>
              <a:rPr lang="en-US" sz="2400" kern="0" dirty="0" err="1">
                <a:solidFill>
                  <a:prstClr val="white"/>
                </a:solidFill>
                <a:effectLst/>
              </a:rPr>
              <a:t>5a</a:t>
            </a:r>
            <a:r>
              <a:rPr lang="en-US" sz="2400" kern="0" dirty="0">
                <a:solidFill>
                  <a:prstClr val="white"/>
                </a:solidFill>
                <a:effectLst/>
              </a:rPr>
              <a:t> – AFFORDABLE HOUSING PROGRAMME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20</a:t>
            </a:fld>
            <a:endParaRPr lang="en-ZA" b="1" dirty="0">
              <a:solidFill>
                <a:prstClr val="black"/>
              </a:solidFill>
            </a:endParaRPr>
          </a:p>
        </p:txBody>
      </p:sp>
      <p:pic>
        <p:nvPicPr>
          <p:cNvPr id="2" name="Picture 1">
            <a:extLst>
              <a:ext uri="{FF2B5EF4-FFF2-40B4-BE49-F238E27FC236}">
                <a16:creationId xmlns:a16="http://schemas.microsoft.com/office/drawing/2014/main" id="{CA4A3DFF-4291-4186-B1F4-C6BE8A8B12A9}"/>
              </a:ext>
            </a:extLst>
          </p:cNvPr>
          <p:cNvPicPr>
            <a:picLocks noChangeAspect="1"/>
          </p:cNvPicPr>
          <p:nvPr/>
        </p:nvPicPr>
        <p:blipFill>
          <a:blip r:embed="rId2"/>
          <a:stretch>
            <a:fillRect/>
          </a:stretch>
        </p:blipFill>
        <p:spPr>
          <a:xfrm>
            <a:off x="-2" y="811369"/>
            <a:ext cx="10775950" cy="4908550"/>
          </a:xfrm>
          <a:prstGeom prst="rect">
            <a:avLst/>
          </a:prstGeom>
        </p:spPr>
      </p:pic>
    </p:spTree>
    <p:extLst>
      <p:ext uri="{BB962C8B-B14F-4D97-AF65-F5344CB8AC3E}">
        <p14:creationId xmlns:p14="http://schemas.microsoft.com/office/powerpoint/2010/main" val="351665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a:t>
            </a:r>
            <a:r>
              <a:rPr lang="en-US" sz="2400" kern="0" dirty="0" err="1">
                <a:solidFill>
                  <a:prstClr val="white"/>
                </a:solidFill>
                <a:effectLst/>
              </a:rPr>
              <a:t>5b</a:t>
            </a:r>
            <a:r>
              <a:rPr lang="en-US" sz="2400" kern="0" dirty="0">
                <a:solidFill>
                  <a:prstClr val="white"/>
                </a:solidFill>
                <a:effectLst/>
              </a:rPr>
              <a:t> – AFFORDABLE HOUSING PROGRAMME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21</a:t>
            </a:fld>
            <a:endParaRPr lang="en-ZA" b="1" dirty="0">
              <a:solidFill>
                <a:prstClr val="black"/>
              </a:solidFill>
            </a:endParaRPr>
          </a:p>
        </p:txBody>
      </p:sp>
      <p:pic>
        <p:nvPicPr>
          <p:cNvPr id="2" name="Picture 1">
            <a:extLst>
              <a:ext uri="{FF2B5EF4-FFF2-40B4-BE49-F238E27FC236}">
                <a16:creationId xmlns:a16="http://schemas.microsoft.com/office/drawing/2014/main" id="{556E6799-114B-4D53-8113-C2057452A150}"/>
              </a:ext>
            </a:extLst>
          </p:cNvPr>
          <p:cNvPicPr>
            <a:picLocks noChangeAspect="1"/>
          </p:cNvPicPr>
          <p:nvPr/>
        </p:nvPicPr>
        <p:blipFill>
          <a:blip r:embed="rId2"/>
          <a:stretch>
            <a:fillRect/>
          </a:stretch>
        </p:blipFill>
        <p:spPr>
          <a:xfrm>
            <a:off x="-2" y="811369"/>
            <a:ext cx="11042650" cy="4953000"/>
          </a:xfrm>
          <a:prstGeom prst="rect">
            <a:avLst/>
          </a:prstGeom>
        </p:spPr>
      </p:pic>
    </p:spTree>
    <p:extLst>
      <p:ext uri="{BB962C8B-B14F-4D97-AF65-F5344CB8AC3E}">
        <p14:creationId xmlns:p14="http://schemas.microsoft.com/office/powerpoint/2010/main" val="202834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400" kern="0" dirty="0">
                <a:solidFill>
                  <a:prstClr val="white"/>
                </a:solidFill>
                <a:effectLst/>
              </a:rPr>
              <a:t>PROGRAMME 6 – SECTOR TRANSFORMATION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solidFill>
                <a:prstClr val="black"/>
              </a:solidFill>
            </a:endParaRPr>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prstClr val="black"/>
                </a:solidFill>
              </a:rPr>
              <a:pPr/>
              <a:t>22</a:t>
            </a:fld>
            <a:endParaRPr lang="en-ZA" b="1" dirty="0">
              <a:solidFill>
                <a:prstClr val="black"/>
              </a:solidFill>
            </a:endParaRPr>
          </a:p>
        </p:txBody>
      </p:sp>
      <p:pic>
        <p:nvPicPr>
          <p:cNvPr id="4" name="Picture 3">
            <a:extLst>
              <a:ext uri="{FF2B5EF4-FFF2-40B4-BE49-F238E27FC236}">
                <a16:creationId xmlns:a16="http://schemas.microsoft.com/office/drawing/2014/main" id="{976C8883-2C2E-43D7-8256-D577C2FDA33E}"/>
              </a:ext>
            </a:extLst>
          </p:cNvPr>
          <p:cNvPicPr>
            <a:picLocks noChangeAspect="1"/>
          </p:cNvPicPr>
          <p:nvPr/>
        </p:nvPicPr>
        <p:blipFill>
          <a:blip r:embed="rId2"/>
          <a:stretch>
            <a:fillRect/>
          </a:stretch>
        </p:blipFill>
        <p:spPr>
          <a:xfrm>
            <a:off x="-1" y="811369"/>
            <a:ext cx="8137321" cy="5592606"/>
          </a:xfrm>
          <a:prstGeom prst="rect">
            <a:avLst/>
          </a:prstGeom>
        </p:spPr>
      </p:pic>
    </p:spTree>
    <p:extLst>
      <p:ext uri="{BB962C8B-B14F-4D97-AF65-F5344CB8AC3E}">
        <p14:creationId xmlns:p14="http://schemas.microsoft.com/office/powerpoint/2010/main" val="265103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A282B52-CDAB-4AE7-971E-125A0F0EED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F45F542-157F-4C1D-910D-B0AD9101F8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600">
              <a:latin typeface="Calibri" panose="020F0502020204030204" pitchFamily="34" charset="0"/>
              <a:sym typeface="Calibri" panose="020F0502020204030204" pitchFamily="34" charset="0"/>
            </a:endParaRPr>
          </a:p>
        </p:txBody>
      </p:sp>
      <p:sp>
        <p:nvSpPr>
          <p:cNvPr id="18" name="Rectangle 17">
            <a:extLst>
              <a:ext uri="{FF2B5EF4-FFF2-40B4-BE49-F238E27FC236}">
                <a16:creationId xmlns:a16="http://schemas.microsoft.com/office/drawing/2014/main" id="{AD5B4FE6-B71B-499E-AFFE-303FB2402E67}"/>
              </a:ext>
            </a:extLst>
          </p:cNvPr>
          <p:cNvSpPr/>
          <p:nvPr/>
        </p:nvSpPr>
        <p:spPr>
          <a:xfrm>
            <a:off x="-6824" y="785572"/>
            <a:ext cx="12192002" cy="571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6600" b="1" dirty="0"/>
              <a:t>BUDGET </a:t>
            </a:r>
          </a:p>
        </p:txBody>
      </p:sp>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endParaRPr lang="en-ZA" sz="2400" kern="0" dirty="0">
              <a:solidFill>
                <a:prstClr val="white"/>
              </a:solidFill>
              <a:effectLst/>
            </a:endParaRPr>
          </a:p>
          <a:p>
            <a:pPr marL="354013" algn="l"/>
            <a:r>
              <a:rPr lang="en-ZA" sz="2400" kern="0" dirty="0">
                <a:solidFill>
                  <a:prstClr val="white"/>
                </a:solidFill>
                <a:effectLst/>
              </a:rPr>
              <a:t>PERFORMANCE CONTRIBUTION</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23</a:t>
            </a:fld>
            <a:endParaRPr lang="en-ZA" b="1">
              <a:solidFill>
                <a:schemeClr val="tx1"/>
              </a:solidFill>
            </a:endParaRPr>
          </a:p>
        </p:txBody>
      </p:sp>
      <p:sp>
        <p:nvSpPr>
          <p:cNvPr id="90" name="TextBox 104">
            <a:extLst>
              <a:ext uri="{FF2B5EF4-FFF2-40B4-BE49-F238E27FC236}">
                <a16:creationId xmlns:a16="http://schemas.microsoft.com/office/drawing/2014/main" id="{D5A278F4-494E-415E-A3B1-D7D24FEB3AFD}"/>
              </a:ext>
            </a:extLst>
          </p:cNvPr>
          <p:cNvSpPr txBox="1"/>
          <p:nvPr/>
        </p:nvSpPr>
        <p:spPr>
          <a:xfrm>
            <a:off x="5696862" y="1329865"/>
            <a:ext cx="5084457" cy="553998"/>
          </a:xfrm>
          <a:prstGeom prst="rect">
            <a:avLst/>
          </a:prstGeom>
          <a:noFill/>
          <a:ln w="6350">
            <a:noFill/>
            <a:prstDash val="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ZA" sz="1600" dirty="0">
              <a:solidFill>
                <a:schemeClr val="bg1"/>
              </a:solidFill>
            </a:endParaRPr>
          </a:p>
        </p:txBody>
      </p:sp>
    </p:spTree>
    <p:extLst>
      <p:ext uri="{BB962C8B-B14F-4D97-AF65-F5344CB8AC3E}">
        <p14:creationId xmlns:p14="http://schemas.microsoft.com/office/powerpoint/2010/main" val="304772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0000"/>
          </a:xfr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p>
            <a:pPr marL="354013" indent="7938"/>
            <a:r>
              <a:rPr lang="en-ZA" sz="2400" b="1" kern="0" dirty="0">
                <a:solidFill>
                  <a:prstClr val="white"/>
                </a:solidFill>
                <a:effectLst>
                  <a:outerShdw blurRad="31750" dist="25400" dir="5400000" algn="tl" rotWithShape="0">
                    <a:srgbClr val="000000">
                      <a:alpha val="25000"/>
                    </a:srgbClr>
                  </a:outerShdw>
                </a:effectLst>
                <a:latin typeface="+mn-lt"/>
              </a:rPr>
              <a:t>KEY VALUE DRIVERS </a:t>
            </a:r>
          </a:p>
        </p:txBody>
      </p:sp>
      <p:sp>
        <p:nvSpPr>
          <p:cNvPr id="3" name="TextBox 2"/>
          <p:cNvSpPr txBox="1"/>
          <p:nvPr/>
        </p:nvSpPr>
        <p:spPr>
          <a:xfrm>
            <a:off x="5794314" y="6488669"/>
            <a:ext cx="372218" cy="276999"/>
          </a:xfrm>
          <a:prstGeom prst="rect">
            <a:avLst/>
          </a:prstGeom>
          <a:noFill/>
        </p:spPr>
        <p:txBody>
          <a:bodyPr wrap="none" rtlCol="0">
            <a:spAutoFit/>
          </a:bodyPr>
          <a:lstStyle/>
          <a:p>
            <a:fld id="{A9F0923E-5009-4AC5-8489-F898CDB14E00}" type="slidenum">
              <a:rPr lang="en-ZA" sz="1200">
                <a:solidFill>
                  <a:schemeClr val="tx2">
                    <a:lumMod val="50000"/>
                  </a:schemeClr>
                </a:solidFill>
                <a:latin typeface="Arial" panose="020B0604020202020204" pitchFamily="34" charset="0"/>
                <a:cs typeface="Arial" panose="020B0604020202020204" pitchFamily="34" charset="0"/>
              </a:rPr>
              <a:t>24</a:t>
            </a:fld>
            <a:endParaRPr lang="en-ZA" sz="1200" dirty="0">
              <a:solidFill>
                <a:schemeClr val="tx2">
                  <a:lumMod val="50000"/>
                </a:schemeClr>
              </a:solidFill>
              <a:latin typeface="Arial" panose="020B0604020202020204" pitchFamily="34" charset="0"/>
              <a:cs typeface="Arial" panose="020B0604020202020204" pitchFamily="34" charset="0"/>
            </a:endParaRPr>
          </a:p>
        </p:txBody>
      </p:sp>
      <p:grpSp>
        <p:nvGrpSpPr>
          <p:cNvPr id="6" name="Group 5"/>
          <p:cNvGrpSpPr/>
          <p:nvPr/>
        </p:nvGrpSpPr>
        <p:grpSpPr>
          <a:xfrm>
            <a:off x="2567608" y="1482307"/>
            <a:ext cx="6552728" cy="4685396"/>
            <a:chOff x="1043608" y="1482307"/>
            <a:chExt cx="6552728" cy="4685396"/>
          </a:xfrm>
        </p:grpSpPr>
        <p:sp>
          <p:nvSpPr>
            <p:cNvPr id="7" name="Shape 6"/>
            <p:cNvSpPr/>
            <p:nvPr/>
          </p:nvSpPr>
          <p:spPr>
            <a:xfrm>
              <a:off x="1259632" y="1484783"/>
              <a:ext cx="1328642" cy="1424087"/>
            </a:xfrm>
            <a:prstGeom prst="gear9">
              <a:avLst/>
            </a:prstGeom>
          </p:spPr>
          <p:style>
            <a:lnRef idx="0">
              <a:schemeClr val="accent3"/>
            </a:lnRef>
            <a:fillRef idx="3">
              <a:schemeClr val="accent3"/>
            </a:fillRef>
            <a:effectRef idx="3">
              <a:schemeClr val="accent3"/>
            </a:effectRef>
            <a:fontRef idx="minor">
              <a:schemeClr val="lt1"/>
            </a:fontRef>
          </p:style>
        </p:sp>
        <p:sp>
          <p:nvSpPr>
            <p:cNvPr id="8" name="Shape 7"/>
            <p:cNvSpPr/>
            <p:nvPr/>
          </p:nvSpPr>
          <p:spPr>
            <a:xfrm rot="818418">
              <a:off x="2469550" y="1499047"/>
              <a:ext cx="1328643" cy="1398377"/>
            </a:xfrm>
            <a:prstGeom prst="gear9">
              <a:avLst/>
            </a:prstGeom>
            <a:gradFill>
              <a:gsLst>
                <a:gs pos="0">
                  <a:schemeClr val="bg1">
                    <a:lumMod val="85000"/>
                  </a:schemeClr>
                </a:gs>
                <a:gs pos="0">
                  <a:schemeClr val="accent6">
                    <a:satMod val="110000"/>
                    <a:lumMod val="100000"/>
                    <a:shade val="100000"/>
                  </a:schemeClr>
                </a:gs>
                <a:gs pos="100000">
                  <a:schemeClr val="bg2">
                    <a:lumMod val="90000"/>
                  </a:schemeClr>
                </a:gs>
              </a:gsLst>
            </a:gradFill>
          </p:spPr>
          <p:style>
            <a:lnRef idx="0">
              <a:schemeClr val="accent6"/>
            </a:lnRef>
            <a:fillRef idx="3">
              <a:schemeClr val="accent6"/>
            </a:fillRef>
            <a:effectRef idx="3">
              <a:schemeClr val="accent6"/>
            </a:effectRef>
            <a:fontRef idx="minor">
              <a:schemeClr val="lt1"/>
            </a:fontRef>
          </p:style>
        </p:sp>
        <p:sp>
          <p:nvSpPr>
            <p:cNvPr id="9" name="Shape 8"/>
            <p:cNvSpPr/>
            <p:nvPr/>
          </p:nvSpPr>
          <p:spPr>
            <a:xfrm>
              <a:off x="3707904" y="1485679"/>
              <a:ext cx="1328642" cy="1429475"/>
            </a:xfrm>
            <a:prstGeom prst="gear9">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p:spPr>
          <p:style>
            <a:lnRef idx="0">
              <a:schemeClr val="accent5"/>
            </a:lnRef>
            <a:fillRef idx="3">
              <a:schemeClr val="accent5"/>
            </a:fillRef>
            <a:effectRef idx="3">
              <a:schemeClr val="accent5"/>
            </a:effectRef>
            <a:fontRef idx="minor">
              <a:schemeClr val="lt1"/>
            </a:fontRef>
          </p:style>
        </p:sp>
        <p:sp>
          <p:nvSpPr>
            <p:cNvPr id="10" name="Shape 9"/>
            <p:cNvSpPr/>
            <p:nvPr/>
          </p:nvSpPr>
          <p:spPr>
            <a:xfrm rot="1187163">
              <a:off x="4913427" y="1542911"/>
              <a:ext cx="1328642" cy="1393932"/>
            </a:xfrm>
            <a:prstGeom prst="gear9">
              <a:avLst/>
            </a:prstGeom>
            <a:gradFill>
              <a:gsLst>
                <a:gs pos="0">
                  <a:srgbClr val="CC4744"/>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sp>
        <p:sp>
          <p:nvSpPr>
            <p:cNvPr id="11" name="Shape 10"/>
            <p:cNvSpPr/>
            <p:nvPr/>
          </p:nvSpPr>
          <p:spPr>
            <a:xfrm>
              <a:off x="6156176" y="1482307"/>
              <a:ext cx="1328642" cy="1374961"/>
            </a:xfrm>
            <a:prstGeom prst="gear9">
              <a:avLst/>
            </a:prstGeom>
            <a:solidFill>
              <a:srgbClr val="9751CB">
                <a:alpha val="71765"/>
              </a:srgbClr>
            </a:solidFill>
          </p:spPr>
          <p:style>
            <a:lnRef idx="0">
              <a:schemeClr val="accent4"/>
            </a:lnRef>
            <a:fillRef idx="3">
              <a:schemeClr val="accent4"/>
            </a:fillRef>
            <a:effectRef idx="3">
              <a:schemeClr val="accent4"/>
            </a:effectRef>
            <a:fontRef idx="minor">
              <a:schemeClr val="lt1"/>
            </a:fontRef>
          </p:style>
        </p:sp>
        <p:sp>
          <p:nvSpPr>
            <p:cNvPr id="12" name="TextBox 11"/>
            <p:cNvSpPr txBox="1"/>
            <p:nvPr/>
          </p:nvSpPr>
          <p:spPr>
            <a:xfrm>
              <a:off x="1339317" y="1927211"/>
              <a:ext cx="1169272" cy="430887"/>
            </a:xfrm>
            <a:prstGeom prst="rect">
              <a:avLst/>
            </a:prstGeom>
            <a:noFill/>
          </p:spPr>
          <p:txBody>
            <a:bodyPr wrap="square" rtlCol="0">
              <a:spAutoFit/>
            </a:bodyPr>
            <a:lstStyle/>
            <a:p>
              <a:pPr algn="ctr"/>
              <a:r>
                <a:rPr lang="en-ZA" sz="1100" b="1" dirty="0"/>
                <a:t>Loan Pricing/ Interest Margin</a:t>
              </a:r>
            </a:p>
          </p:txBody>
        </p:sp>
        <p:sp>
          <p:nvSpPr>
            <p:cNvPr id="13" name="TextBox 12"/>
            <p:cNvSpPr txBox="1"/>
            <p:nvPr/>
          </p:nvSpPr>
          <p:spPr>
            <a:xfrm>
              <a:off x="2537983" y="1835314"/>
              <a:ext cx="1169272" cy="907941"/>
            </a:xfrm>
            <a:prstGeom prst="rect">
              <a:avLst/>
            </a:prstGeom>
            <a:noFill/>
          </p:spPr>
          <p:txBody>
            <a:bodyPr wrap="square" rtlCol="0">
              <a:spAutoFit/>
            </a:bodyPr>
            <a:lstStyle/>
            <a:p>
              <a:pPr algn="ctr"/>
              <a:r>
                <a:rPr lang="en-ZA" sz="1100" b="1" dirty="0"/>
                <a:t>Loan Book </a:t>
              </a:r>
            </a:p>
            <a:p>
              <a:pPr algn="ctr"/>
              <a:r>
                <a:rPr lang="en-ZA" sz="1100" b="1" dirty="0"/>
                <a:t>Growth &amp; Quality</a:t>
              </a:r>
              <a:r>
                <a:rPr lang="en-ZA" sz="1000" b="1" dirty="0"/>
                <a:t> </a:t>
              </a:r>
              <a:r>
                <a:rPr lang="en-ZA" sz="1000" dirty="0"/>
                <a:t>(growth &amp; credit loss ratio etc.)</a:t>
              </a:r>
            </a:p>
          </p:txBody>
        </p:sp>
        <p:sp>
          <p:nvSpPr>
            <p:cNvPr id="14" name="TextBox 13"/>
            <p:cNvSpPr txBox="1"/>
            <p:nvPr/>
          </p:nvSpPr>
          <p:spPr>
            <a:xfrm>
              <a:off x="3787589" y="1927211"/>
              <a:ext cx="1169272" cy="584775"/>
            </a:xfrm>
            <a:prstGeom prst="rect">
              <a:avLst/>
            </a:prstGeom>
            <a:noFill/>
          </p:spPr>
          <p:txBody>
            <a:bodyPr wrap="square" rtlCol="0">
              <a:spAutoFit/>
            </a:bodyPr>
            <a:lstStyle/>
            <a:p>
              <a:pPr algn="ctr"/>
              <a:r>
                <a:rPr lang="en-ZA" sz="1100" b="1" dirty="0"/>
                <a:t>Operational Efficiency</a:t>
              </a:r>
            </a:p>
            <a:p>
              <a:pPr algn="ctr"/>
              <a:r>
                <a:rPr lang="en-ZA" sz="1000" dirty="0"/>
                <a:t>(cost to income)</a:t>
              </a:r>
            </a:p>
          </p:txBody>
        </p:sp>
        <p:sp>
          <p:nvSpPr>
            <p:cNvPr id="15" name="TextBox 14"/>
            <p:cNvSpPr txBox="1"/>
            <p:nvPr/>
          </p:nvSpPr>
          <p:spPr>
            <a:xfrm>
              <a:off x="4937648" y="1927211"/>
              <a:ext cx="1323006" cy="723275"/>
            </a:xfrm>
            <a:prstGeom prst="rect">
              <a:avLst/>
            </a:prstGeom>
            <a:noFill/>
            <a:effectLst/>
          </p:spPr>
          <p:txBody>
            <a:bodyPr wrap="square" rtlCol="0">
              <a:spAutoFit/>
            </a:bodyPr>
            <a:lstStyle/>
            <a:p>
              <a:pPr algn="ctr"/>
              <a:r>
                <a:rPr lang="en-ZA" sz="1100" b="1" dirty="0"/>
                <a:t>Capital Allocation</a:t>
              </a:r>
              <a:r>
                <a:rPr lang="en-ZA" sz="1000" b="1" dirty="0"/>
                <a:t> </a:t>
              </a:r>
            </a:p>
            <a:p>
              <a:pPr algn="ctr"/>
              <a:r>
                <a:rPr lang="en-ZA" sz="1000" b="1" dirty="0"/>
                <a:t>- </a:t>
              </a:r>
              <a:r>
                <a:rPr lang="en-ZA" sz="1000" dirty="0"/>
                <a:t>Loan/Portfolio </a:t>
              </a:r>
            </a:p>
            <a:p>
              <a:pPr algn="ctr"/>
              <a:r>
                <a:rPr lang="en-ZA" sz="1000" dirty="0"/>
                <a:t>Mix</a:t>
              </a:r>
            </a:p>
            <a:p>
              <a:pPr algn="ctr"/>
              <a:r>
                <a:rPr lang="en-ZA" sz="1000" dirty="0"/>
                <a:t>(portfolio mix)</a:t>
              </a:r>
            </a:p>
          </p:txBody>
        </p:sp>
        <p:sp>
          <p:nvSpPr>
            <p:cNvPr id="16" name="TextBox 15"/>
            <p:cNvSpPr txBox="1"/>
            <p:nvPr/>
          </p:nvSpPr>
          <p:spPr>
            <a:xfrm>
              <a:off x="6084168" y="1927211"/>
              <a:ext cx="1512168" cy="569387"/>
            </a:xfrm>
            <a:prstGeom prst="rect">
              <a:avLst/>
            </a:prstGeom>
            <a:noFill/>
          </p:spPr>
          <p:txBody>
            <a:bodyPr wrap="square" rtlCol="0">
              <a:spAutoFit/>
            </a:bodyPr>
            <a:lstStyle/>
            <a:p>
              <a:pPr algn="ctr"/>
              <a:r>
                <a:rPr lang="en-ZA" sz="1100" b="1" dirty="0"/>
                <a:t>Capital Structure</a:t>
              </a:r>
            </a:p>
            <a:p>
              <a:pPr algn="ctr"/>
              <a:r>
                <a:rPr lang="en-ZA" sz="1000" dirty="0"/>
                <a:t>- Debt to Equity</a:t>
              </a:r>
            </a:p>
            <a:p>
              <a:pPr algn="ctr"/>
              <a:r>
                <a:rPr lang="en-ZA" sz="1000" dirty="0"/>
                <a:t>- Cost Of Funding</a:t>
              </a:r>
            </a:p>
          </p:txBody>
        </p:sp>
        <p:sp>
          <p:nvSpPr>
            <p:cNvPr id="17" name="Rounded Rectangle 16"/>
            <p:cNvSpPr/>
            <p:nvPr/>
          </p:nvSpPr>
          <p:spPr>
            <a:xfrm>
              <a:off x="1043608" y="3445642"/>
              <a:ext cx="6552728" cy="92410"/>
            </a:xfrm>
            <a:prstGeom prst="roundRect">
              <a:avLst/>
            </a:prstGeom>
            <a:solidFill>
              <a:schemeClr val="bg1">
                <a:lumMod val="75000"/>
              </a:schemeClr>
            </a:solidFill>
            <a:ln cap="rnd">
              <a:solidFill>
                <a:schemeClr val="bg1">
                  <a:lumMod val="85000"/>
                </a:schemeClr>
              </a:solidFill>
              <a:round/>
            </a:ln>
            <a:effectLst>
              <a:reflection blurRad="6350" stA="50000" endA="300" endPos="55500" dist="508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Down Arrow 17"/>
            <p:cNvSpPr/>
            <p:nvPr/>
          </p:nvSpPr>
          <p:spPr>
            <a:xfrm>
              <a:off x="1795321" y="3031591"/>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19" name="Down Arrow 18"/>
            <p:cNvSpPr/>
            <p:nvPr/>
          </p:nvSpPr>
          <p:spPr>
            <a:xfrm>
              <a:off x="3015437"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20" name="Down Arrow 19"/>
            <p:cNvSpPr/>
            <p:nvPr/>
          </p:nvSpPr>
          <p:spPr>
            <a:xfrm>
              <a:off x="4243593" y="3042116"/>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21" name="Down Arrow 20"/>
            <p:cNvSpPr/>
            <p:nvPr/>
          </p:nvSpPr>
          <p:spPr>
            <a:xfrm>
              <a:off x="5505232"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22" name="Down Arrow 21"/>
            <p:cNvSpPr/>
            <p:nvPr/>
          </p:nvSpPr>
          <p:spPr>
            <a:xfrm>
              <a:off x="6691865" y="3050898"/>
              <a:ext cx="257264" cy="293451"/>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23" name="Down Arrow 22"/>
            <p:cNvSpPr/>
            <p:nvPr/>
          </p:nvSpPr>
          <p:spPr>
            <a:xfrm>
              <a:off x="4243593" y="3733436"/>
              <a:ext cx="300401" cy="260328"/>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dirty="0"/>
            </a:p>
          </p:txBody>
        </p:sp>
        <p:sp>
          <p:nvSpPr>
            <p:cNvPr id="24" name="Flowchart: Manual Operation 57"/>
            <p:cNvSpPr/>
            <p:nvPr/>
          </p:nvSpPr>
          <p:spPr>
            <a:xfrm>
              <a:off x="3037940" y="5519631"/>
              <a:ext cx="3012107" cy="6480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9747 w 9747"/>
                <a:gd name="connsiteY0" fmla="*/ 0 h 10000"/>
                <a:gd name="connsiteX1" fmla="*/ 7747 w 9747"/>
                <a:gd name="connsiteY1" fmla="*/ 10000 h 10000"/>
                <a:gd name="connsiteX2" fmla="*/ 1747 w 9747"/>
                <a:gd name="connsiteY2" fmla="*/ 10000 h 10000"/>
                <a:gd name="connsiteX3" fmla="*/ 0 w 9747"/>
                <a:gd name="connsiteY3" fmla="*/ 1411 h 10000"/>
              </a:gdLst>
              <a:ahLst/>
              <a:cxnLst>
                <a:cxn ang="0">
                  <a:pos x="connsiteX0" y="connsiteY0"/>
                </a:cxn>
                <a:cxn ang="0">
                  <a:pos x="connsiteX1" y="connsiteY1"/>
                </a:cxn>
                <a:cxn ang="0">
                  <a:pos x="connsiteX2" y="connsiteY2"/>
                </a:cxn>
                <a:cxn ang="0">
                  <a:pos x="connsiteX3" y="connsiteY3"/>
                </a:cxn>
              </a:cxnLst>
              <a:rect l="l" t="t" r="r" b="b"/>
              <a:pathLst>
                <a:path w="9747" h="10000">
                  <a:moveTo>
                    <a:pt x="9747" y="0"/>
                  </a:moveTo>
                  <a:lnTo>
                    <a:pt x="7747" y="10000"/>
                  </a:lnTo>
                  <a:lnTo>
                    <a:pt x="1747" y="10000"/>
                  </a:lnTo>
                  <a:cubicBezTo>
                    <a:pt x="1080" y="6667"/>
                    <a:pt x="0" y="1411"/>
                    <a:pt x="0" y="14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Flowchart: Decision 24"/>
            <p:cNvSpPr/>
            <p:nvPr/>
          </p:nvSpPr>
          <p:spPr>
            <a:xfrm rot="20691191">
              <a:off x="4209169" y="5856032"/>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Flowchart: Decision 25"/>
            <p:cNvSpPr/>
            <p:nvPr/>
          </p:nvSpPr>
          <p:spPr>
            <a:xfrm>
              <a:off x="3587855" y="5852909"/>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Flowchart: Decision 26"/>
            <p:cNvSpPr/>
            <p:nvPr/>
          </p:nvSpPr>
          <p:spPr>
            <a:xfrm rot="1815810">
              <a:off x="3983935" y="5861967"/>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Flowchart: Decision 27"/>
            <p:cNvSpPr/>
            <p:nvPr/>
          </p:nvSpPr>
          <p:spPr>
            <a:xfrm rot="19062343">
              <a:off x="4613758" y="5921660"/>
              <a:ext cx="292984" cy="229192"/>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Flowchart: Decision 28"/>
            <p:cNvSpPr/>
            <p:nvPr/>
          </p:nvSpPr>
          <p:spPr>
            <a:xfrm rot="1509726">
              <a:off x="4934857" y="5852036"/>
              <a:ext cx="249766"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Flowchart: Decision 29"/>
            <p:cNvSpPr/>
            <p:nvPr/>
          </p:nvSpPr>
          <p:spPr>
            <a:xfrm>
              <a:off x="5226810" y="589885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Flowchart: Decision 30"/>
            <p:cNvSpPr/>
            <p:nvPr/>
          </p:nvSpPr>
          <p:spPr>
            <a:xfrm rot="19893262">
              <a:off x="3818648" y="5705903"/>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Flowchart: Decision 31"/>
            <p:cNvSpPr/>
            <p:nvPr/>
          </p:nvSpPr>
          <p:spPr>
            <a:xfrm rot="19770220">
              <a:off x="4051789" y="5659143"/>
              <a:ext cx="292984" cy="229193"/>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3" name="Flowchart: Decision 32"/>
            <p:cNvSpPr/>
            <p:nvPr/>
          </p:nvSpPr>
          <p:spPr>
            <a:xfrm rot="945623">
              <a:off x="4455113" y="5792367"/>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4" name="Flowchart: Decision 33"/>
            <p:cNvSpPr/>
            <p:nvPr/>
          </p:nvSpPr>
          <p:spPr>
            <a:xfrm rot="2636217">
              <a:off x="4764670" y="566858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5" name="Flowchart: Decision 34"/>
            <p:cNvSpPr/>
            <p:nvPr/>
          </p:nvSpPr>
          <p:spPr>
            <a:xfrm>
              <a:off x="5072756" y="570590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t="3739" r="59644" b="10317"/>
            <a:stretch/>
          </p:blipFill>
          <p:spPr>
            <a:xfrm>
              <a:off x="3481893" y="4008951"/>
              <a:ext cx="2015656" cy="1132081"/>
            </a:xfrm>
            <a:prstGeom prst="rect">
              <a:avLst/>
            </a:prstGeom>
          </p:spPr>
        </p:pic>
        <p:sp>
          <p:nvSpPr>
            <p:cNvPr id="37" name="Flowchart: Decision 36"/>
            <p:cNvSpPr/>
            <p:nvPr/>
          </p:nvSpPr>
          <p:spPr>
            <a:xfrm rot="945623">
              <a:off x="4319032" y="5071334"/>
              <a:ext cx="249767" cy="268849"/>
            </a:xfrm>
            <a:prstGeom prst="flowChartDecision">
              <a:avLst/>
            </a:prstGeom>
            <a:gradFill flip="none" rotWithShape="1">
              <a:gsLst>
                <a:gs pos="0">
                  <a:schemeClr val="tx2">
                    <a:lumMod val="75000"/>
                  </a:schemeClr>
                </a:gs>
                <a:gs pos="41000">
                  <a:srgbClr val="85C2FF"/>
                </a:gs>
                <a:gs pos="54000">
                  <a:srgbClr val="C4D6EB"/>
                </a:gs>
                <a:gs pos="100000">
                  <a:srgbClr val="FFEBFA">
                    <a:lumMod val="34000"/>
                    <a:lumOff val="66000"/>
                  </a:srgbClr>
                </a:gs>
              </a:gsLst>
              <a:lin ang="16200000" scaled="1"/>
              <a:tileRect/>
            </a:gradFill>
            <a:ln>
              <a:solidFill>
                <a:schemeClr val="accent5">
                  <a:lumMod val="60000"/>
                  <a:lumOff val="40000"/>
                </a:schemeClr>
              </a:solidFill>
            </a:ln>
            <a:effectLst>
              <a:outerShdw blurRad="76200" dist="12700" dir="8100000" sy="-23000" kx="800400" algn="br" rotWithShape="0">
                <a:prstClr val="black">
                  <a:alpha val="2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82514">
              <a:off x="2783561" y="3280915"/>
              <a:ext cx="551211" cy="1232483"/>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017524">
              <a:off x="5370773" y="3332109"/>
              <a:ext cx="551211" cy="1232483"/>
            </a:xfrm>
            <a:prstGeom prst="rect">
              <a:avLst/>
            </a:prstGeom>
          </p:spPr>
        </p:pic>
        <p:sp>
          <p:nvSpPr>
            <p:cNvPr id="40" name="TextBox 39"/>
            <p:cNvSpPr txBox="1"/>
            <p:nvPr/>
          </p:nvSpPr>
          <p:spPr>
            <a:xfrm rot="378389">
              <a:off x="2410408" y="3682263"/>
              <a:ext cx="952105" cy="415498"/>
            </a:xfrm>
            <a:prstGeom prst="rect">
              <a:avLst/>
            </a:prstGeom>
            <a:noFill/>
          </p:spPr>
          <p:txBody>
            <a:bodyPr wrap="square" rtlCol="0">
              <a:spAutoFit/>
            </a:bodyPr>
            <a:lstStyle/>
            <a:p>
              <a:pPr algn="ctr"/>
              <a:r>
                <a:rPr lang="en-ZA" sz="1050" b="1" dirty="0"/>
                <a:t>Business</a:t>
              </a:r>
            </a:p>
            <a:p>
              <a:pPr algn="ctr"/>
              <a:r>
                <a:rPr lang="en-ZA" sz="1050" b="1" dirty="0"/>
                <a:t>Environment</a:t>
              </a:r>
            </a:p>
          </p:txBody>
        </p:sp>
        <p:sp>
          <p:nvSpPr>
            <p:cNvPr id="41" name="TextBox 40"/>
            <p:cNvSpPr txBox="1"/>
            <p:nvPr/>
          </p:nvSpPr>
          <p:spPr>
            <a:xfrm rot="21380161">
              <a:off x="5421026" y="3719956"/>
              <a:ext cx="792953" cy="415498"/>
            </a:xfrm>
            <a:prstGeom prst="rect">
              <a:avLst/>
            </a:prstGeom>
            <a:noFill/>
          </p:spPr>
          <p:txBody>
            <a:bodyPr wrap="square" rtlCol="0">
              <a:spAutoFit/>
            </a:bodyPr>
            <a:lstStyle/>
            <a:p>
              <a:pPr algn="ctr"/>
              <a:r>
                <a:rPr lang="en-ZA" sz="1050" b="1" dirty="0"/>
                <a:t>Business</a:t>
              </a:r>
            </a:p>
            <a:p>
              <a:pPr algn="ctr"/>
              <a:r>
                <a:rPr lang="en-ZA" sz="1050" b="1" dirty="0"/>
                <a:t>Strategy</a:t>
              </a:r>
            </a:p>
          </p:txBody>
        </p:sp>
        <p:sp>
          <p:nvSpPr>
            <p:cNvPr id="42" name="Oval 41"/>
            <p:cNvSpPr/>
            <p:nvPr/>
          </p:nvSpPr>
          <p:spPr>
            <a:xfrm>
              <a:off x="3707255" y="4210544"/>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3" name="Oval 42"/>
            <p:cNvSpPr/>
            <p:nvPr/>
          </p:nvSpPr>
          <p:spPr>
            <a:xfrm>
              <a:off x="3769695" y="4111984"/>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4" name="Oval 43"/>
            <p:cNvSpPr/>
            <p:nvPr/>
          </p:nvSpPr>
          <p:spPr>
            <a:xfrm>
              <a:off x="4922866" y="4113905"/>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5" name="Oval 44"/>
            <p:cNvSpPr/>
            <p:nvPr/>
          </p:nvSpPr>
          <p:spPr>
            <a:xfrm>
              <a:off x="4865423" y="4201003"/>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6" name="Oval 45"/>
            <p:cNvSpPr/>
            <p:nvPr/>
          </p:nvSpPr>
          <p:spPr>
            <a:xfrm>
              <a:off x="3650527" y="409758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Oval 46"/>
            <p:cNvSpPr/>
            <p:nvPr/>
          </p:nvSpPr>
          <p:spPr>
            <a:xfrm>
              <a:off x="4987143" y="400895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8" name="Oval 47"/>
            <p:cNvSpPr/>
            <p:nvPr/>
          </p:nvSpPr>
          <p:spPr>
            <a:xfrm>
              <a:off x="5016382" y="4074721"/>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9" name="Oval 48"/>
            <p:cNvSpPr/>
            <p:nvPr/>
          </p:nvSpPr>
          <p:spPr>
            <a:xfrm>
              <a:off x="4911142" y="4261962"/>
              <a:ext cx="45719" cy="45719"/>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cxnSp>
        <p:nvCxnSpPr>
          <p:cNvPr id="5" name="Straight Connector 4"/>
          <p:cNvCxnSpPr/>
          <p:nvPr/>
        </p:nvCxnSpPr>
        <p:spPr>
          <a:xfrm flipV="1">
            <a:off x="2546194" y="3479588"/>
            <a:ext cx="2651192" cy="9405"/>
          </a:xfrm>
          <a:prstGeom prst="line">
            <a:avLst/>
          </a:prstGeom>
          <a:ln w="190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03766" y="3491573"/>
            <a:ext cx="1336616" cy="3315"/>
          </a:xfrm>
          <a:prstGeom prst="line">
            <a:avLst/>
          </a:prstGeom>
          <a:ln w="1905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534002" y="3489856"/>
            <a:ext cx="2661136" cy="4332"/>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929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5070" y="8734"/>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BUDGET ASSUMPTIONS FY2018-FY2024</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25</a:t>
            </a:fld>
            <a:endParaRPr lang="en-ZA" b="1" dirty="0">
              <a:solidFill>
                <a:schemeClr val="tx1"/>
              </a:solidFill>
            </a:endParaRPr>
          </a:p>
        </p:txBody>
      </p:sp>
      <p:pic>
        <p:nvPicPr>
          <p:cNvPr id="9" name="Picture 8">
            <a:extLst>
              <a:ext uri="{FF2B5EF4-FFF2-40B4-BE49-F238E27FC236}">
                <a16:creationId xmlns:a16="http://schemas.microsoft.com/office/drawing/2014/main" id="{AEE76D8B-D68B-4E8B-A213-38E4153195A0}"/>
              </a:ext>
            </a:extLst>
          </p:cNvPr>
          <p:cNvPicPr>
            <a:picLocks noChangeAspect="1"/>
          </p:cNvPicPr>
          <p:nvPr/>
        </p:nvPicPr>
        <p:blipFill>
          <a:blip r:embed="rId2"/>
          <a:stretch>
            <a:fillRect/>
          </a:stretch>
        </p:blipFill>
        <p:spPr>
          <a:xfrm>
            <a:off x="199945" y="1000751"/>
            <a:ext cx="3544077" cy="1651407"/>
          </a:xfrm>
          <a:prstGeom prst="rect">
            <a:avLst/>
          </a:prstGeom>
        </p:spPr>
      </p:pic>
      <p:pic>
        <p:nvPicPr>
          <p:cNvPr id="10" name="Picture 9">
            <a:extLst>
              <a:ext uri="{FF2B5EF4-FFF2-40B4-BE49-F238E27FC236}">
                <a16:creationId xmlns:a16="http://schemas.microsoft.com/office/drawing/2014/main" id="{C239A719-6C95-43F4-A861-EEF33EABF217}"/>
              </a:ext>
            </a:extLst>
          </p:cNvPr>
          <p:cNvPicPr>
            <a:picLocks noChangeAspect="1"/>
          </p:cNvPicPr>
          <p:nvPr/>
        </p:nvPicPr>
        <p:blipFill>
          <a:blip r:embed="rId3"/>
          <a:stretch>
            <a:fillRect/>
          </a:stretch>
        </p:blipFill>
        <p:spPr>
          <a:xfrm>
            <a:off x="199945" y="2842613"/>
            <a:ext cx="5170033" cy="1651407"/>
          </a:xfrm>
          <a:prstGeom prst="rect">
            <a:avLst/>
          </a:prstGeom>
        </p:spPr>
      </p:pic>
      <p:pic>
        <p:nvPicPr>
          <p:cNvPr id="12" name="Picture 11">
            <a:extLst>
              <a:ext uri="{FF2B5EF4-FFF2-40B4-BE49-F238E27FC236}">
                <a16:creationId xmlns:a16="http://schemas.microsoft.com/office/drawing/2014/main" id="{8731A4F4-0316-46F8-909C-414040972736}"/>
              </a:ext>
            </a:extLst>
          </p:cNvPr>
          <p:cNvPicPr>
            <a:picLocks noChangeAspect="1"/>
          </p:cNvPicPr>
          <p:nvPr/>
        </p:nvPicPr>
        <p:blipFill>
          <a:blip r:embed="rId4"/>
          <a:stretch>
            <a:fillRect/>
          </a:stretch>
        </p:blipFill>
        <p:spPr>
          <a:xfrm>
            <a:off x="188533" y="4684475"/>
            <a:ext cx="3544077" cy="1384641"/>
          </a:xfrm>
          <a:prstGeom prst="rect">
            <a:avLst/>
          </a:prstGeom>
        </p:spPr>
      </p:pic>
      <p:pic>
        <p:nvPicPr>
          <p:cNvPr id="14" name="Picture 13">
            <a:extLst>
              <a:ext uri="{FF2B5EF4-FFF2-40B4-BE49-F238E27FC236}">
                <a16:creationId xmlns:a16="http://schemas.microsoft.com/office/drawing/2014/main" id="{F0A6710D-1052-4320-B48D-CC1A1D80BBF5}"/>
              </a:ext>
            </a:extLst>
          </p:cNvPr>
          <p:cNvPicPr>
            <a:picLocks noChangeAspect="1"/>
          </p:cNvPicPr>
          <p:nvPr/>
        </p:nvPicPr>
        <p:blipFill>
          <a:blip r:embed="rId5"/>
          <a:stretch>
            <a:fillRect/>
          </a:stretch>
        </p:blipFill>
        <p:spPr>
          <a:xfrm>
            <a:off x="4053488" y="984943"/>
            <a:ext cx="3544077" cy="1651407"/>
          </a:xfrm>
          <a:prstGeom prst="rect">
            <a:avLst/>
          </a:prstGeom>
        </p:spPr>
      </p:pic>
    </p:spTree>
    <p:extLst>
      <p:ext uri="{BB962C8B-B14F-4D97-AF65-F5344CB8AC3E}">
        <p14:creationId xmlns:p14="http://schemas.microsoft.com/office/powerpoint/2010/main" val="602992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5070" y="8734"/>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GROUP FINANCIAL PERFORMANCE FY2018-FY2024</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26</a:t>
            </a:fld>
            <a:endParaRPr lang="en-ZA" b="1" dirty="0">
              <a:solidFill>
                <a:schemeClr val="tx1"/>
              </a:solidFill>
            </a:endParaRPr>
          </a:p>
        </p:txBody>
      </p:sp>
      <p:pic>
        <p:nvPicPr>
          <p:cNvPr id="4" name="Picture 3">
            <a:extLst>
              <a:ext uri="{FF2B5EF4-FFF2-40B4-BE49-F238E27FC236}">
                <a16:creationId xmlns:a16="http://schemas.microsoft.com/office/drawing/2014/main" id="{31A1B13B-3EA2-4170-9AD3-20D486B6F72E}"/>
              </a:ext>
            </a:extLst>
          </p:cNvPr>
          <p:cNvPicPr>
            <a:picLocks noChangeAspect="1"/>
          </p:cNvPicPr>
          <p:nvPr/>
        </p:nvPicPr>
        <p:blipFill>
          <a:blip r:embed="rId2"/>
          <a:stretch>
            <a:fillRect/>
          </a:stretch>
        </p:blipFill>
        <p:spPr>
          <a:xfrm>
            <a:off x="406698" y="974228"/>
            <a:ext cx="10869542" cy="4696480"/>
          </a:xfrm>
          <a:prstGeom prst="rect">
            <a:avLst/>
          </a:prstGeom>
        </p:spPr>
      </p:pic>
    </p:spTree>
    <p:extLst>
      <p:ext uri="{BB962C8B-B14F-4D97-AF65-F5344CB8AC3E}">
        <p14:creationId xmlns:p14="http://schemas.microsoft.com/office/powerpoint/2010/main" val="3553654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5070" y="8734"/>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GROUP FINANCIAL POSITION  FY2018-FY2024</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27</a:t>
            </a:fld>
            <a:endParaRPr lang="en-ZA" b="1" dirty="0">
              <a:solidFill>
                <a:schemeClr val="tx1"/>
              </a:solidFill>
            </a:endParaRPr>
          </a:p>
        </p:txBody>
      </p:sp>
      <p:pic>
        <p:nvPicPr>
          <p:cNvPr id="6" name="Picture 5">
            <a:extLst>
              <a:ext uri="{FF2B5EF4-FFF2-40B4-BE49-F238E27FC236}">
                <a16:creationId xmlns:a16="http://schemas.microsoft.com/office/drawing/2014/main" id="{B5C77460-6DB6-492E-9E62-330C2076B2E8}"/>
              </a:ext>
            </a:extLst>
          </p:cNvPr>
          <p:cNvPicPr>
            <a:picLocks noChangeAspect="1"/>
          </p:cNvPicPr>
          <p:nvPr/>
        </p:nvPicPr>
        <p:blipFill>
          <a:blip r:embed="rId2"/>
          <a:stretch>
            <a:fillRect/>
          </a:stretch>
        </p:blipFill>
        <p:spPr>
          <a:xfrm>
            <a:off x="437326" y="1048094"/>
            <a:ext cx="10253281" cy="4571471"/>
          </a:xfrm>
          <a:prstGeom prst="rect">
            <a:avLst/>
          </a:prstGeom>
        </p:spPr>
      </p:pic>
    </p:spTree>
    <p:extLst>
      <p:ext uri="{BB962C8B-B14F-4D97-AF65-F5344CB8AC3E}">
        <p14:creationId xmlns:p14="http://schemas.microsoft.com/office/powerpoint/2010/main" val="134493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KEY PEFORMANCE INDICATORS </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28</a:t>
            </a:fld>
            <a:endParaRPr lang="en-ZA" b="1" dirty="0">
              <a:solidFill>
                <a:schemeClr val="tx1"/>
              </a:solidFill>
            </a:endParaRPr>
          </a:p>
        </p:txBody>
      </p:sp>
      <p:pic>
        <p:nvPicPr>
          <p:cNvPr id="12" name="Picture 11">
            <a:extLst>
              <a:ext uri="{FF2B5EF4-FFF2-40B4-BE49-F238E27FC236}">
                <a16:creationId xmlns:a16="http://schemas.microsoft.com/office/drawing/2014/main" id="{96037E7A-13DF-46C0-A19B-413D77C0FFE1}"/>
              </a:ext>
            </a:extLst>
          </p:cNvPr>
          <p:cNvPicPr>
            <a:picLocks noChangeAspect="1"/>
          </p:cNvPicPr>
          <p:nvPr/>
        </p:nvPicPr>
        <p:blipFill>
          <a:blip r:embed="rId2"/>
          <a:stretch>
            <a:fillRect/>
          </a:stretch>
        </p:blipFill>
        <p:spPr>
          <a:xfrm>
            <a:off x="553394" y="852127"/>
            <a:ext cx="6468843" cy="5264587"/>
          </a:xfrm>
          <a:prstGeom prst="rect">
            <a:avLst/>
          </a:prstGeom>
        </p:spPr>
      </p:pic>
    </p:spTree>
    <p:extLst>
      <p:ext uri="{BB962C8B-B14F-4D97-AF65-F5344CB8AC3E}">
        <p14:creationId xmlns:p14="http://schemas.microsoft.com/office/powerpoint/2010/main" val="428030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102F09-8F7D-4EC1-9AE5-82CA77F49212}" type="slidenum">
              <a:rPr lang="en-ZA" smtClean="0"/>
              <a:t>29</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684232736"/>
              </p:ext>
            </p:extLst>
          </p:nvPr>
        </p:nvGraphicFramePr>
        <p:xfrm>
          <a:off x="81479" y="688065"/>
          <a:ext cx="12023003" cy="6225984"/>
        </p:xfrm>
        <a:graphic>
          <a:graphicData uri="http://schemas.openxmlformats.org/drawingml/2006/table">
            <a:tbl>
              <a:tblPr firstRow="1" firstCol="1" bandRow="1">
                <a:tableStyleId>{5C22544A-7EE6-4342-B048-85BDC9FD1C3A}</a:tableStyleId>
              </a:tblPr>
              <a:tblGrid>
                <a:gridCol w="2352607">
                  <a:extLst>
                    <a:ext uri="{9D8B030D-6E8A-4147-A177-3AD203B41FA5}">
                      <a16:colId xmlns:a16="http://schemas.microsoft.com/office/drawing/2014/main" val="20000"/>
                    </a:ext>
                  </a:extLst>
                </a:gridCol>
                <a:gridCol w="4356013">
                  <a:extLst>
                    <a:ext uri="{9D8B030D-6E8A-4147-A177-3AD203B41FA5}">
                      <a16:colId xmlns:a16="http://schemas.microsoft.com/office/drawing/2014/main" val="20001"/>
                    </a:ext>
                  </a:extLst>
                </a:gridCol>
                <a:gridCol w="5314383">
                  <a:extLst>
                    <a:ext uri="{9D8B030D-6E8A-4147-A177-3AD203B41FA5}">
                      <a16:colId xmlns:a16="http://schemas.microsoft.com/office/drawing/2014/main" val="20002"/>
                    </a:ext>
                  </a:extLst>
                </a:gridCol>
              </a:tblGrid>
              <a:tr h="265699">
                <a:tc>
                  <a:txBody>
                    <a:bodyPr/>
                    <a:lstStyle/>
                    <a:p>
                      <a:pPr algn="l">
                        <a:lnSpc>
                          <a:spcPct val="115000"/>
                        </a:lnSpc>
                        <a:spcAft>
                          <a:spcPts val="600"/>
                        </a:spcAft>
                      </a:pPr>
                      <a:r>
                        <a:rPr lang="en-GB" sz="1600" dirty="0">
                          <a:effectLst/>
                        </a:rPr>
                        <a:t>Outcome</a:t>
                      </a:r>
                      <a:endParaRPr lang="en-ZA" sz="1600" dirty="0">
                        <a:effectLst/>
                        <a:latin typeface="Calibri" panose="020F0502020204030204" pitchFamily="34" charset="0"/>
                        <a:ea typeface="MS Mincho"/>
                        <a:cs typeface="Times New Roman" panose="02020603050405020304" pitchFamily="18" charset="0"/>
                      </a:endParaRPr>
                    </a:p>
                  </a:txBody>
                  <a:tcPr marL="31595" marR="31595" marT="0" marB="0" anchor="ctr"/>
                </a:tc>
                <a:tc>
                  <a:txBody>
                    <a:bodyPr/>
                    <a:lstStyle/>
                    <a:p>
                      <a:pPr algn="l">
                        <a:lnSpc>
                          <a:spcPct val="115000"/>
                        </a:lnSpc>
                        <a:spcAft>
                          <a:spcPts val="600"/>
                        </a:spcAft>
                      </a:pPr>
                      <a:r>
                        <a:rPr lang="en-GB" sz="1600" dirty="0">
                          <a:effectLst/>
                        </a:rPr>
                        <a:t>Key Risk</a:t>
                      </a:r>
                      <a:endParaRPr lang="en-ZA" sz="1600" dirty="0">
                        <a:effectLst/>
                        <a:latin typeface="Calibri" panose="020F0502020204030204" pitchFamily="34" charset="0"/>
                        <a:ea typeface="MS Mincho"/>
                        <a:cs typeface="Times New Roman" panose="02020603050405020304" pitchFamily="18" charset="0"/>
                      </a:endParaRPr>
                    </a:p>
                  </a:txBody>
                  <a:tcPr marL="31595" marR="31595" marT="0" marB="0"/>
                </a:tc>
                <a:tc>
                  <a:txBody>
                    <a:bodyPr/>
                    <a:lstStyle/>
                    <a:p>
                      <a:pPr algn="l">
                        <a:lnSpc>
                          <a:spcPct val="115000"/>
                        </a:lnSpc>
                        <a:spcAft>
                          <a:spcPts val="600"/>
                        </a:spcAft>
                      </a:pPr>
                      <a:r>
                        <a:rPr lang="en-GB" sz="1600" dirty="0">
                          <a:effectLst/>
                        </a:rPr>
                        <a:t>Risk Mitigation</a:t>
                      </a:r>
                      <a:endParaRPr lang="en-ZA" sz="1600" dirty="0">
                        <a:effectLst/>
                        <a:latin typeface="Calibri" panose="020F0502020204030204" pitchFamily="34" charset="0"/>
                        <a:ea typeface="MS Mincho"/>
                        <a:cs typeface="Times New Roman" panose="02020603050405020304" pitchFamily="18" charset="0"/>
                      </a:endParaRPr>
                    </a:p>
                  </a:txBody>
                  <a:tcPr marL="31595" marR="31595" marT="0" marB="0"/>
                </a:tc>
                <a:extLst>
                  <a:ext uri="{0D108BD9-81ED-4DB2-BD59-A6C34878D82A}">
                    <a16:rowId xmlns:a16="http://schemas.microsoft.com/office/drawing/2014/main" val="10000"/>
                  </a:ext>
                </a:extLst>
              </a:tr>
              <a:tr h="531399">
                <a:tc rowSpan="3">
                  <a:txBody>
                    <a:bodyPr/>
                    <a:lstStyle/>
                    <a:p>
                      <a:pPr marL="342900" lvl="0" indent="-342900" algn="l" fontAlgn="auto">
                        <a:lnSpc>
                          <a:spcPct val="115000"/>
                        </a:lnSpc>
                        <a:spcAft>
                          <a:spcPts val="600"/>
                        </a:spcAft>
                        <a:buFont typeface="+mj-lt"/>
                        <a:buAutoNum type="arabicPeriod"/>
                      </a:pPr>
                      <a:r>
                        <a:rPr lang="en-GB" sz="1600" dirty="0">
                          <a:effectLst/>
                        </a:rPr>
                        <a:t>Functional, Efficient and Integrated Government</a:t>
                      </a:r>
                      <a:endParaRPr lang="en-ZA" sz="1600" dirty="0">
                        <a:effectLst/>
                        <a:latin typeface="Calibri" panose="020F0502020204030204" pitchFamily="34" charset="0"/>
                        <a:ea typeface="MS Mincho"/>
                        <a:cs typeface="Times New Roman" panose="02020603050405020304" pitchFamily="18" charset="0"/>
                      </a:endParaRPr>
                    </a:p>
                  </a:txBody>
                  <a:tcPr marL="61535" marR="61535"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ZA" sz="1600" kern="1200" dirty="0">
                          <a:solidFill>
                            <a:schemeClr val="dk1"/>
                          </a:solidFill>
                          <a:effectLst/>
                          <a:latin typeface="+mn-lt"/>
                          <a:ea typeface="+mn-ea"/>
                          <a:cs typeface="+mn-cs"/>
                        </a:rPr>
                        <a:t>Qualified audit opinion</a:t>
                      </a:r>
                    </a:p>
                  </a:txBody>
                  <a:tcPr marL="61535" marR="61535" marT="0" marB="0"/>
                </a:tc>
                <a:tc>
                  <a:txBody>
                    <a:bodyPr/>
                    <a:lstStyle/>
                    <a:p>
                      <a:pPr marL="457200" lvl="1" indent="-342900" algn="l" defTabSz="914400" rtl="0" eaLnBrk="1" fontAlgn="auto" latinLnBrk="0" hangingPunct="1">
                        <a:lnSpc>
                          <a:spcPct val="115000"/>
                        </a:lnSpc>
                        <a:spcAft>
                          <a:spcPts val="0"/>
                        </a:spcAft>
                        <a:buFont typeface="Symbol" panose="05050102010706020507" pitchFamily="18" charset="2"/>
                        <a:buChar char=""/>
                      </a:pPr>
                      <a:r>
                        <a:rPr lang="en-GB" sz="1600" kern="1200" dirty="0">
                          <a:solidFill>
                            <a:schemeClr val="dk1"/>
                          </a:solidFill>
                          <a:effectLst/>
                          <a:latin typeface="+mn-lt"/>
                          <a:ea typeface="+mn-ea"/>
                          <a:cs typeface="+mn-cs"/>
                        </a:rPr>
                        <a:t>Compliance with all applicable regulatory legislation; prescripts, guidelines and practises.  </a:t>
                      </a:r>
                      <a:endParaRPr lang="en-ZA" sz="1600" kern="1200" dirty="0">
                        <a:solidFill>
                          <a:schemeClr val="dk1"/>
                        </a:solidFill>
                        <a:effectLst/>
                        <a:latin typeface="+mn-lt"/>
                        <a:ea typeface="+mn-ea"/>
                        <a:cs typeface="+mn-cs"/>
                      </a:endParaRPr>
                    </a:p>
                  </a:txBody>
                  <a:tcPr marL="61535" marR="61535" marT="0" marB="0"/>
                </a:tc>
                <a:extLst>
                  <a:ext uri="{0D108BD9-81ED-4DB2-BD59-A6C34878D82A}">
                    <a16:rowId xmlns:a16="http://schemas.microsoft.com/office/drawing/2014/main" val="10001"/>
                  </a:ext>
                </a:extLst>
              </a:tr>
              <a:tr h="330647">
                <a:tc vMerge="1">
                  <a:txBody>
                    <a:bodyPr/>
                    <a:lstStyle/>
                    <a:p>
                      <a:endParaRPr lang="en-ZA"/>
                    </a:p>
                  </a:txBody>
                  <a:tcPr/>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Delayed establishment of HSDB</a:t>
                      </a:r>
                      <a:endParaRPr lang="en-ZA" sz="1600" kern="1200" dirty="0">
                        <a:solidFill>
                          <a:schemeClr val="dk1"/>
                        </a:solidFill>
                        <a:effectLst/>
                        <a:latin typeface="+mn-lt"/>
                        <a:ea typeface="+mn-ea"/>
                        <a:cs typeface="+mn-cs"/>
                      </a:endParaRPr>
                    </a:p>
                  </a:txBody>
                  <a:tcPr marL="61535" marR="61535" marT="0" marB="0" anchor="ctr"/>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Robust engagement with </a:t>
                      </a:r>
                      <a:r>
                        <a:rPr lang="en-GB" sz="1600" kern="1200" dirty="0" err="1">
                          <a:solidFill>
                            <a:schemeClr val="dk1"/>
                          </a:solidFill>
                          <a:effectLst/>
                          <a:latin typeface="+mn-lt"/>
                          <a:ea typeface="+mn-ea"/>
                          <a:cs typeface="+mn-cs"/>
                        </a:rPr>
                        <a:t>NDoHS</a:t>
                      </a:r>
                      <a:endParaRPr lang="en-ZA" sz="1600" kern="1200" dirty="0">
                        <a:solidFill>
                          <a:schemeClr val="dk1"/>
                        </a:solidFill>
                        <a:effectLst/>
                        <a:latin typeface="+mn-lt"/>
                        <a:ea typeface="+mn-ea"/>
                        <a:cs typeface="+mn-cs"/>
                      </a:endParaRPr>
                    </a:p>
                  </a:txBody>
                  <a:tcPr marL="61535" marR="61535" marT="0" marB="0" anchor="ctr"/>
                </a:tc>
                <a:extLst>
                  <a:ext uri="{0D108BD9-81ED-4DB2-BD59-A6C34878D82A}">
                    <a16:rowId xmlns:a16="http://schemas.microsoft.com/office/drawing/2014/main" val="10002"/>
                  </a:ext>
                </a:extLst>
              </a:tr>
              <a:tr h="1389755">
                <a:tc vMerge="1">
                  <a:txBody>
                    <a:bodyPr/>
                    <a:lstStyle/>
                    <a:p>
                      <a:endParaRPr lang="en-ZA"/>
                    </a:p>
                  </a:txBody>
                  <a:tcPr/>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Challenge in balancing developmental mandate with financial sustainability</a:t>
                      </a:r>
                      <a:endParaRPr lang="en-ZA" sz="1600" kern="1200" dirty="0">
                        <a:solidFill>
                          <a:schemeClr val="dk1"/>
                        </a:solidFill>
                        <a:effectLst/>
                        <a:latin typeface="+mn-lt"/>
                        <a:ea typeface="+mn-ea"/>
                        <a:cs typeface="+mn-cs"/>
                      </a:endParaRPr>
                    </a:p>
                    <a:p>
                      <a:pPr marL="114300" lvl="1" indent="0" algn="l" defTabSz="914400" rtl="0" eaLnBrk="1" fontAlgn="auto" latinLnBrk="0" hangingPunct="1">
                        <a:lnSpc>
                          <a:spcPct val="115000"/>
                        </a:lnSpc>
                        <a:spcAft>
                          <a:spcPts val="600"/>
                        </a:spcAft>
                        <a:buFont typeface="Symbol" panose="05050102010706020507" pitchFamily="18" charset="2"/>
                        <a:buNone/>
                      </a:pPr>
                      <a:endParaRPr lang="en-ZA" sz="1600" kern="1200" dirty="0">
                        <a:solidFill>
                          <a:schemeClr val="dk1"/>
                        </a:solidFill>
                        <a:effectLst/>
                        <a:latin typeface="+mn-lt"/>
                        <a:ea typeface="+mn-ea"/>
                        <a:cs typeface="+mn-cs"/>
                      </a:endParaRPr>
                    </a:p>
                    <a:p>
                      <a:pPr marL="114300" lvl="1" indent="0" algn="l" defTabSz="914400" rtl="0" eaLnBrk="1" fontAlgn="auto" latinLnBrk="0" hangingPunct="1">
                        <a:lnSpc>
                          <a:spcPct val="115000"/>
                        </a:lnSpc>
                        <a:spcAft>
                          <a:spcPts val="600"/>
                        </a:spcAft>
                        <a:buFont typeface="Symbol" panose="05050102010706020507" pitchFamily="18" charset="2"/>
                        <a:buNone/>
                      </a:pPr>
                      <a:endParaRPr lang="en-ZA" sz="1600" kern="1200" dirty="0">
                        <a:solidFill>
                          <a:schemeClr val="dk1"/>
                        </a:solidFill>
                        <a:effectLst/>
                        <a:latin typeface="+mn-lt"/>
                        <a:ea typeface="+mn-ea"/>
                        <a:cs typeface="+mn-cs"/>
                      </a:endParaRPr>
                    </a:p>
                  </a:txBody>
                  <a:tcPr marL="61535" marR="61535"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Revise financial model</a:t>
                      </a:r>
                      <a:endParaRPr lang="en-ZA" sz="1600" kern="1200" dirty="0">
                        <a:solidFill>
                          <a:schemeClr val="dk1"/>
                        </a:solidFill>
                        <a:effectLst/>
                        <a:latin typeface="+mn-lt"/>
                        <a:ea typeface="+mn-ea"/>
                        <a:cs typeface="+mn-cs"/>
                      </a:endParaRPr>
                    </a:p>
                    <a:p>
                      <a:pPr marL="457200" lvl="1" indent="-342900" algn="l" defTabSz="914400" rtl="0" eaLnBrk="1" fontAlgn="auto" latinLnBrk="0" hangingPunct="1">
                        <a:lnSpc>
                          <a:spcPct val="100000"/>
                        </a:lnSpc>
                        <a:spcAft>
                          <a:spcPts val="0"/>
                        </a:spcAft>
                        <a:buFont typeface="Symbol" panose="05050102010706020507" pitchFamily="18" charset="2"/>
                        <a:buChar char=""/>
                      </a:pPr>
                      <a:r>
                        <a:rPr lang="en-GB" sz="1600" kern="1200" dirty="0">
                          <a:solidFill>
                            <a:schemeClr val="dk1"/>
                          </a:solidFill>
                          <a:effectLst/>
                          <a:latin typeface="+mn-lt"/>
                          <a:ea typeface="+mn-ea"/>
                          <a:cs typeface="+mn-cs"/>
                        </a:rPr>
                        <a:t>Develop and implement Business Continuity Plan</a:t>
                      </a:r>
                      <a:endParaRPr lang="en-ZA" sz="1600" kern="1200" dirty="0">
                        <a:solidFill>
                          <a:schemeClr val="dk1"/>
                        </a:solidFill>
                        <a:effectLst/>
                        <a:latin typeface="+mn-lt"/>
                        <a:ea typeface="+mn-ea"/>
                        <a:cs typeface="+mn-cs"/>
                      </a:endParaRPr>
                    </a:p>
                    <a:p>
                      <a:pPr marL="114300" lvl="1" indent="0" algn="l" defTabSz="914400" rtl="0" eaLnBrk="1" fontAlgn="auto" latinLnBrk="0" hangingPunct="1">
                        <a:lnSpc>
                          <a:spcPct val="100000"/>
                        </a:lnSpc>
                        <a:spcAft>
                          <a:spcPts val="0"/>
                        </a:spcAft>
                        <a:buFont typeface="Symbol" panose="05050102010706020507" pitchFamily="18" charset="2"/>
                        <a:buNone/>
                      </a:pPr>
                      <a:r>
                        <a:rPr lang="en-GB" sz="1600" kern="1200" dirty="0">
                          <a:solidFill>
                            <a:schemeClr val="dk1"/>
                          </a:solidFill>
                          <a:effectLst/>
                          <a:latin typeface="+mn-lt"/>
                          <a:ea typeface="+mn-ea"/>
                          <a:cs typeface="+mn-cs"/>
                        </a:rPr>
                        <a:t>       </a:t>
                      </a:r>
                      <a:r>
                        <a:rPr lang="en-GB" sz="1600" kern="1200" dirty="0" err="1">
                          <a:solidFill>
                            <a:schemeClr val="dk1"/>
                          </a:solidFill>
                          <a:effectLst/>
                          <a:latin typeface="+mn-lt"/>
                          <a:ea typeface="+mn-ea"/>
                          <a:cs typeface="+mn-cs"/>
                        </a:rPr>
                        <a:t>PoPI</a:t>
                      </a:r>
                      <a:r>
                        <a:rPr lang="en-GB" sz="1600" kern="1200" dirty="0">
                          <a:solidFill>
                            <a:schemeClr val="dk1"/>
                          </a:solidFill>
                          <a:effectLst/>
                          <a:latin typeface="+mn-lt"/>
                          <a:ea typeface="+mn-ea"/>
                          <a:cs typeface="+mn-cs"/>
                        </a:rPr>
                        <a:t> framework , IT strategy &amp; Governance Framework</a:t>
                      </a:r>
                      <a:endParaRPr lang="en-ZA" sz="1600" kern="1200" dirty="0">
                        <a:solidFill>
                          <a:schemeClr val="dk1"/>
                        </a:solidFill>
                        <a:effectLst/>
                        <a:latin typeface="+mn-lt"/>
                        <a:ea typeface="+mn-ea"/>
                        <a:cs typeface="+mn-cs"/>
                      </a:endParaRPr>
                    </a:p>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Review</a:t>
                      </a:r>
                      <a:r>
                        <a:rPr lang="en-GB" sz="1600" kern="1200" baseline="0" dirty="0">
                          <a:solidFill>
                            <a:schemeClr val="dk1"/>
                          </a:solidFill>
                          <a:effectLst/>
                          <a:latin typeface="+mn-lt"/>
                          <a:ea typeface="+mn-ea"/>
                          <a:cs typeface="+mn-cs"/>
                        </a:rPr>
                        <a:t> </a:t>
                      </a:r>
                      <a:r>
                        <a:rPr lang="en-GB" sz="1600" kern="1200" dirty="0">
                          <a:solidFill>
                            <a:schemeClr val="dk1"/>
                          </a:solidFill>
                          <a:effectLst/>
                          <a:latin typeface="+mn-lt"/>
                          <a:ea typeface="+mn-ea"/>
                          <a:cs typeface="+mn-cs"/>
                        </a:rPr>
                        <a:t>and implement Risk Appetite statement,  Product Pricing policy and strategy</a:t>
                      </a:r>
                      <a:endParaRPr lang="en-ZA" sz="1600" kern="1200" dirty="0">
                        <a:solidFill>
                          <a:schemeClr val="dk1"/>
                        </a:solidFill>
                        <a:effectLst/>
                        <a:latin typeface="+mn-lt"/>
                        <a:ea typeface="+mn-ea"/>
                        <a:cs typeface="+mn-cs"/>
                      </a:endParaRPr>
                    </a:p>
                  </a:txBody>
                  <a:tcPr marL="61535" marR="61535" marT="0" marB="0"/>
                </a:tc>
                <a:extLst>
                  <a:ext uri="{0D108BD9-81ED-4DB2-BD59-A6C34878D82A}">
                    <a16:rowId xmlns:a16="http://schemas.microsoft.com/office/drawing/2014/main" val="10003"/>
                  </a:ext>
                </a:extLst>
              </a:tr>
              <a:tr h="789821">
                <a:tc>
                  <a:txBody>
                    <a:bodyPr/>
                    <a:lstStyle/>
                    <a:p>
                      <a:pPr marL="0" lvl="0" indent="0" algn="l" defTabSz="914400" rtl="0" eaLnBrk="1" fontAlgn="auto" latinLnBrk="0" hangingPunct="1">
                        <a:lnSpc>
                          <a:spcPct val="115000"/>
                        </a:lnSpc>
                        <a:spcAft>
                          <a:spcPts val="600"/>
                        </a:spcAft>
                        <a:buFont typeface="+mj-lt"/>
                        <a:buNone/>
                      </a:pPr>
                      <a:r>
                        <a:rPr lang="en-GB" sz="1600" b="1" kern="1200" dirty="0">
                          <a:solidFill>
                            <a:schemeClr val="lt1"/>
                          </a:solidFill>
                          <a:effectLst/>
                          <a:latin typeface="+mn-lt"/>
                          <a:ea typeface="+mn-ea"/>
                          <a:cs typeface="+mn-cs"/>
                        </a:rPr>
                        <a:t>2.    Improved delivery of  affordable housing</a:t>
                      </a:r>
                      <a:endParaRPr lang="en-ZA" sz="1600" b="1" kern="1200" dirty="0">
                        <a:solidFill>
                          <a:schemeClr val="lt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Failure to deliver on the targets in the shareholder's mandate</a:t>
                      </a:r>
                      <a:endParaRPr lang="en-ZA" sz="1600" kern="1200" dirty="0">
                        <a:solidFill>
                          <a:schemeClr val="dk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Semi-annual engagements with shareholder on the mandate and their expectations as per shareholder compact</a:t>
                      </a:r>
                      <a:endParaRPr lang="en-ZA"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1472856">
                <a:tc>
                  <a:txBody>
                    <a:bodyPr/>
                    <a:lstStyle/>
                    <a:p>
                      <a:pPr marL="0" lvl="0" indent="0" algn="l" defTabSz="914400" rtl="0" eaLnBrk="1" fontAlgn="auto" latinLnBrk="0" hangingPunct="1">
                        <a:lnSpc>
                          <a:spcPct val="115000"/>
                        </a:lnSpc>
                        <a:spcAft>
                          <a:spcPts val="600"/>
                        </a:spcAft>
                        <a:buFont typeface="+mj-lt"/>
                        <a:buNone/>
                      </a:pPr>
                      <a:r>
                        <a:rPr lang="en-GB" sz="1600" b="1" kern="1200" dirty="0">
                          <a:solidFill>
                            <a:schemeClr val="lt1"/>
                          </a:solidFill>
                          <a:effectLst/>
                          <a:latin typeface="+mn-lt"/>
                          <a:ea typeface="+mn-ea"/>
                          <a:cs typeface="+mn-cs"/>
                        </a:rPr>
                        <a:t>3. Increased access to affordable finance that is spatially just to enable social cohesion</a:t>
                      </a:r>
                      <a:endParaRPr lang="en-ZA" sz="1600" b="1" kern="1200" dirty="0">
                        <a:solidFill>
                          <a:schemeClr val="lt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Inability to attract or establish suitable developers, retail intermediaries and funding partners</a:t>
                      </a:r>
                      <a:endParaRPr lang="en-ZA" sz="1600" kern="1200" dirty="0">
                        <a:solidFill>
                          <a:schemeClr val="dk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Update and implement targeted marketing, stakeholder engagement and communications strategy</a:t>
                      </a:r>
                      <a:endParaRPr lang="en-ZA" sz="1600" kern="1200" dirty="0">
                        <a:solidFill>
                          <a:schemeClr val="dk1"/>
                        </a:solidFill>
                        <a:effectLst/>
                        <a:latin typeface="+mn-lt"/>
                        <a:ea typeface="+mn-ea"/>
                        <a:cs typeface="+mn-cs"/>
                      </a:endParaRPr>
                    </a:p>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Sign partnership agreement with research company</a:t>
                      </a:r>
                      <a:endParaRPr lang="en-ZA" sz="1600" kern="1200" dirty="0">
                        <a:solidFill>
                          <a:schemeClr val="dk1"/>
                        </a:solidFill>
                        <a:effectLst/>
                        <a:latin typeface="+mn-lt"/>
                        <a:ea typeface="+mn-ea"/>
                        <a:cs typeface="+mn-cs"/>
                      </a:endParaRPr>
                    </a:p>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Develop and implement strategic partnership strategy and framework </a:t>
                      </a:r>
                      <a:endParaRPr lang="en-ZA"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1253233">
                <a:tc>
                  <a:txBody>
                    <a:bodyPr/>
                    <a:lstStyle/>
                    <a:p>
                      <a:pPr marL="0" lvl="0" indent="0" algn="l" defTabSz="914400" rtl="0" eaLnBrk="1" fontAlgn="auto" latinLnBrk="0" hangingPunct="1">
                        <a:lnSpc>
                          <a:spcPct val="115000"/>
                        </a:lnSpc>
                        <a:spcAft>
                          <a:spcPts val="600"/>
                        </a:spcAft>
                        <a:buFont typeface="+mj-lt"/>
                        <a:buNone/>
                      </a:pPr>
                      <a:r>
                        <a:rPr lang="en-GB" sz="1600" kern="1200" dirty="0">
                          <a:solidFill>
                            <a:schemeClr val="bg1"/>
                          </a:solidFill>
                          <a:effectLst/>
                          <a:latin typeface="+mn-lt"/>
                          <a:ea typeface="+mn-ea"/>
                          <a:cs typeface="+mn-cs"/>
                        </a:rPr>
                        <a:t>4. </a:t>
                      </a:r>
                      <a:r>
                        <a:rPr lang="en-GB" sz="1600" b="1" kern="1200" dirty="0">
                          <a:solidFill>
                            <a:schemeClr val="bg1"/>
                          </a:solidFill>
                          <a:effectLst/>
                          <a:latin typeface="+mn-lt"/>
                          <a:ea typeface="+mn-ea"/>
                          <a:cs typeface="+mn-cs"/>
                        </a:rPr>
                        <a:t>Increased penetration and participation of low-to middle income market</a:t>
                      </a:r>
                      <a:endParaRPr lang="en-ZA" sz="1600" b="1" kern="1200" dirty="0">
                        <a:solidFill>
                          <a:schemeClr val="bg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Inability to increase participation due to limited knowledge and awareness of NHFC’s product offering</a:t>
                      </a:r>
                      <a:endParaRPr lang="en-ZA" sz="1600" kern="1200" dirty="0">
                        <a:solidFill>
                          <a:schemeClr val="dk1"/>
                        </a:solidFill>
                        <a:effectLst/>
                        <a:latin typeface="+mn-lt"/>
                        <a:ea typeface="+mn-ea"/>
                        <a:cs typeface="+mn-cs"/>
                      </a:endParaRPr>
                    </a:p>
                  </a:txBody>
                  <a:tcPr marL="68580" marR="68580" marT="0" marB="0"/>
                </a:tc>
                <a:tc>
                  <a:txBody>
                    <a:bodyPr/>
                    <a:lstStyle/>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Update and implement targeted marketing and communications strategy</a:t>
                      </a:r>
                      <a:endParaRPr lang="en-ZA" sz="1600" kern="1200" dirty="0">
                        <a:solidFill>
                          <a:schemeClr val="dk1"/>
                        </a:solidFill>
                        <a:effectLst/>
                        <a:latin typeface="+mn-lt"/>
                        <a:ea typeface="+mn-ea"/>
                        <a:cs typeface="+mn-cs"/>
                      </a:endParaRPr>
                    </a:p>
                    <a:p>
                      <a:pPr marL="457200" lvl="1" indent="-342900" algn="l" defTabSz="914400" rtl="0" eaLnBrk="1" fontAlgn="auto" latinLnBrk="0" hangingPunct="1">
                        <a:lnSpc>
                          <a:spcPct val="115000"/>
                        </a:lnSpc>
                        <a:spcAft>
                          <a:spcPts val="600"/>
                        </a:spcAft>
                        <a:buFont typeface="Symbol" panose="05050102010706020507" pitchFamily="18" charset="2"/>
                        <a:buChar char=""/>
                      </a:pPr>
                      <a:r>
                        <a:rPr lang="en-GB" sz="1600" kern="1200" dirty="0">
                          <a:solidFill>
                            <a:schemeClr val="dk1"/>
                          </a:solidFill>
                          <a:effectLst/>
                          <a:latin typeface="+mn-lt"/>
                          <a:ea typeface="+mn-ea"/>
                          <a:cs typeface="+mn-cs"/>
                        </a:rPr>
                        <a:t>Develop and implement Consumer education strategy</a:t>
                      </a:r>
                      <a:endParaRPr lang="en-ZA" sz="16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bl>
          </a:graphicData>
        </a:graphic>
      </p:graphicFrame>
      <p:sp>
        <p:nvSpPr>
          <p:cNvPr id="6" name="Title 2"/>
          <p:cNvSpPr txBox="1">
            <a:spLocks/>
          </p:cNvSpPr>
          <p:nvPr/>
        </p:nvSpPr>
        <p:spPr>
          <a:xfrm>
            <a:off x="-1" y="-8002"/>
            <a:ext cx="12192001" cy="696065"/>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endParaRPr lang="en-US" sz="2400" dirty="0">
              <a:solidFill>
                <a:schemeClr val="bg1"/>
              </a:solidFill>
            </a:endParaRPr>
          </a:p>
          <a:p>
            <a:pPr marL="354013" algn="l"/>
            <a:r>
              <a:rPr lang="en-US" sz="2400" dirty="0">
                <a:solidFill>
                  <a:schemeClr val="bg1"/>
                </a:solidFill>
              </a:rPr>
              <a:t>NHFC’s </a:t>
            </a:r>
            <a:r>
              <a:rPr lang="en-GB" sz="2400" dirty="0">
                <a:solidFill>
                  <a:schemeClr val="bg1"/>
                </a:solidFill>
              </a:rPr>
              <a:t>KEY RISKS AND MITIGATIONS</a:t>
            </a:r>
            <a:endParaRPr lang="en-ZA" sz="2400" dirty="0">
              <a:solidFill>
                <a:schemeClr val="bg1"/>
              </a:solidFill>
            </a:endParaRPr>
          </a:p>
          <a:p>
            <a:pPr marL="354013" algn="l"/>
            <a:endParaRPr lang="en-ZA" sz="2400" dirty="0">
              <a:solidFill>
                <a:schemeClr val="bg1"/>
              </a:solidFill>
            </a:endParaRPr>
          </a:p>
        </p:txBody>
      </p:sp>
    </p:spTree>
    <p:extLst>
      <p:ext uri="{BB962C8B-B14F-4D97-AF65-F5344CB8AC3E}">
        <p14:creationId xmlns:p14="http://schemas.microsoft.com/office/powerpoint/2010/main" val="402374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A282B52-CDAB-4AE7-971E-125A0F0EED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12" imgW="425" imgH="424" progId="TCLayout.ActiveDocument.1">
                  <p:embed/>
                </p:oleObj>
              </mc:Choice>
              <mc:Fallback>
                <p:oleObj name="think-cell Slide" r:id="rId12" imgW="425" imgH="424"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F45F542-157F-4C1D-910D-B0AD9101F8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600" dirty="0">
              <a:latin typeface="Calibri" panose="020F0502020204030204" pitchFamily="34" charset="0"/>
              <a:sym typeface="Calibri" panose="020F0502020204030204" pitchFamily="34" charset="0"/>
            </a:endParaRPr>
          </a:p>
        </p:txBody>
      </p:sp>
      <p:sp>
        <p:nvSpPr>
          <p:cNvPr id="7" name="Title 2"/>
          <p:cNvSpPr txBox="1">
            <a:spLocks/>
          </p:cNvSpPr>
          <p:nvPr/>
        </p:nvSpPr>
        <p:spPr>
          <a:xfrm>
            <a:off x="-1" y="5647"/>
            <a:ext cx="12192001" cy="544770"/>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800" kern="0" dirty="0">
                <a:solidFill>
                  <a:prstClr val="white"/>
                </a:solidFill>
              </a:rPr>
              <a:t>CONTENTS</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3</a:t>
            </a:fld>
            <a:endParaRPr lang="en-ZA" b="1" dirty="0">
              <a:solidFill>
                <a:schemeClr val="tx1"/>
              </a:solidFill>
            </a:endParaRPr>
          </a:p>
        </p:txBody>
      </p:sp>
      <p:pic>
        <p:nvPicPr>
          <p:cNvPr id="1028" name="Picture 4" descr="Related image">
            <a:extLst>
              <a:ext uri="{FF2B5EF4-FFF2-40B4-BE49-F238E27FC236}">
                <a16:creationId xmlns:a16="http://schemas.microsoft.com/office/drawing/2014/main" id="{CF7F4170-303C-4BAE-9DF6-E218F80EEC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6093" y="811369"/>
            <a:ext cx="8493595" cy="57076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F88DF4-9D37-4D00-90FE-8CA625FAFC44}"/>
              </a:ext>
            </a:extLst>
          </p:cNvPr>
          <p:cNvSpPr/>
          <p:nvPr/>
        </p:nvSpPr>
        <p:spPr>
          <a:xfrm>
            <a:off x="-3" y="776443"/>
            <a:ext cx="12192001" cy="5748180"/>
          </a:xfrm>
          <a:prstGeom prst="rect">
            <a:avLst/>
          </a:prstGeom>
          <a:gradFill flip="none" rotWithShape="1">
            <a:gsLst>
              <a:gs pos="0">
                <a:schemeClr val="accent1">
                  <a:lumMod val="5000"/>
                  <a:lumOff val="95000"/>
                </a:schemeClr>
              </a:gs>
              <a:gs pos="43000">
                <a:schemeClr val="bg1"/>
              </a:gs>
              <a:gs pos="100000">
                <a:schemeClr val="bg1">
                  <a:alpha val="7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spcAft>
                <a:spcPct val="0"/>
              </a:spcAft>
              <a:defRPr/>
            </a:pPr>
            <a:r>
              <a:rPr lang="en-US"/>
              <a:t>NHFC’s </a:t>
            </a:r>
            <a:r>
              <a:rPr lang="en-GB"/>
              <a:t>key risks and mitigations</a:t>
            </a:r>
            <a:endParaRPr lang="en-ZA" dirty="0"/>
          </a:p>
        </p:txBody>
      </p:sp>
      <p:sp>
        <p:nvSpPr>
          <p:cNvPr id="18" name="Text Placeholder 2">
            <a:hlinkClick r:id="rId15" action="ppaction://hlinksldjump"/>
            <a:extLst>
              <a:ext uri="{FF2B5EF4-FFF2-40B4-BE49-F238E27FC236}">
                <a16:creationId xmlns:a16="http://schemas.microsoft.com/office/drawing/2014/main" id="{58F42D9B-E86A-4FAB-B4D5-E84AEE47BBC2}"/>
              </a:ext>
            </a:extLst>
          </p:cNvPr>
          <p:cNvSpPr>
            <a:spLocks noGrp="1"/>
          </p:cNvSpPr>
          <p:nvPr/>
        </p:nvSpPr>
        <p:spPr bwMode="gray">
          <a:xfrm>
            <a:off x="452438" y="1361778"/>
            <a:ext cx="7185025" cy="468000"/>
          </a:xfrm>
          <a:prstGeom prst="rect">
            <a:avLst/>
          </a:prstGeom>
          <a:solidFill>
            <a:srgbClr val="DFE5EF"/>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Mandate and Overview of the NHFC </a:t>
            </a:r>
            <a:endParaRPr lang="en-ZA" sz="1600" dirty="0"/>
          </a:p>
        </p:txBody>
      </p:sp>
      <p:sp>
        <p:nvSpPr>
          <p:cNvPr id="27" name="Text Placeholder 2">
            <a:hlinkClick r:id="rId16" action="ppaction://hlinksldjump"/>
            <a:extLst>
              <a:ext uri="{FF2B5EF4-FFF2-40B4-BE49-F238E27FC236}">
                <a16:creationId xmlns:a16="http://schemas.microsoft.com/office/drawing/2014/main" id="{6D377851-C814-4240-ADC4-6A242F25876C}"/>
              </a:ext>
            </a:extLst>
          </p:cNvPr>
          <p:cNvSpPr>
            <a:spLocks noGrp="1"/>
          </p:cNvSpPr>
          <p:nvPr>
            <p:custDataLst>
              <p:tags r:id="rId4"/>
            </p:custDataLst>
          </p:nvPr>
        </p:nvSpPr>
        <p:spPr bwMode="gray">
          <a:xfrm>
            <a:off x="452439" y="2400496"/>
            <a:ext cx="7185020" cy="2071104"/>
          </a:xfrm>
          <a:prstGeom prst="rect">
            <a:avLst/>
          </a:prstGeom>
          <a:solidFill>
            <a:srgbClr val="DFE6EF"/>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endParaRPr lang="en-ZA" altLang="en-US" sz="1600" dirty="0"/>
          </a:p>
          <a:p>
            <a:pPr>
              <a:spcBef>
                <a:spcPct val="0"/>
              </a:spcBef>
              <a:spcAft>
                <a:spcPct val="0"/>
              </a:spcAft>
            </a:pPr>
            <a:r>
              <a:rPr lang="en-ZA" altLang="en-US" sz="1600" dirty="0"/>
              <a:t>Strategy (SP) Review and Development:</a:t>
            </a:r>
          </a:p>
          <a:p>
            <a:pPr marL="0" indent="0">
              <a:spcBef>
                <a:spcPct val="0"/>
              </a:spcBef>
              <a:spcAft>
                <a:spcPct val="0"/>
              </a:spcAft>
              <a:buNone/>
            </a:pPr>
            <a:endParaRPr lang="en-ZA" altLang="en-US" sz="1600" dirty="0"/>
          </a:p>
          <a:p>
            <a:pPr lvl="1">
              <a:spcBef>
                <a:spcPct val="0"/>
              </a:spcBef>
              <a:spcAft>
                <a:spcPct val="0"/>
              </a:spcAft>
              <a:buFont typeface="Wingdings" panose="05000000000000000000" pitchFamily="2" charset="2"/>
              <a:buChar char="ü"/>
            </a:pPr>
            <a:r>
              <a:rPr lang="en-ZA" sz="1600" dirty="0">
                <a:solidFill>
                  <a:sysClr val="windowText" lastClr="000000"/>
                </a:solidFill>
              </a:rPr>
              <a:t>Highlight Outcomes?</a:t>
            </a:r>
          </a:p>
          <a:p>
            <a:pPr lvl="1">
              <a:spcBef>
                <a:spcPct val="0"/>
              </a:spcBef>
              <a:spcAft>
                <a:spcPct val="0"/>
              </a:spcAft>
              <a:buFont typeface="Wingdings" panose="05000000000000000000" pitchFamily="2" charset="2"/>
              <a:buChar char="ü"/>
            </a:pPr>
            <a:r>
              <a:rPr lang="en-ZA" sz="1600" dirty="0"/>
              <a:t>Outcome Indicators?</a:t>
            </a:r>
          </a:p>
          <a:p>
            <a:pPr lvl="1">
              <a:spcBef>
                <a:spcPct val="0"/>
              </a:spcBef>
              <a:spcAft>
                <a:spcPct val="0"/>
              </a:spcAft>
              <a:buFont typeface="Wingdings" panose="05000000000000000000" pitchFamily="2" charset="2"/>
              <a:buChar char="ü"/>
            </a:pPr>
            <a:r>
              <a:rPr lang="en-ZA" sz="1600" dirty="0"/>
              <a:t>Baseline for 5year targets?</a:t>
            </a:r>
          </a:p>
          <a:p>
            <a:pPr lvl="1">
              <a:spcBef>
                <a:spcPct val="0"/>
              </a:spcBef>
              <a:spcAft>
                <a:spcPct val="0"/>
              </a:spcAft>
              <a:buFont typeface="Wingdings" panose="05000000000000000000" pitchFamily="2" charset="2"/>
              <a:buChar char="ü"/>
            </a:pPr>
            <a:r>
              <a:rPr lang="en-ZA" sz="1600" dirty="0"/>
              <a:t>Performance Projections over 5years </a:t>
            </a:r>
          </a:p>
          <a:p>
            <a:pPr marL="457200" lvl="1" indent="0">
              <a:spcBef>
                <a:spcPct val="0"/>
              </a:spcBef>
              <a:spcAft>
                <a:spcPct val="0"/>
              </a:spcAft>
              <a:buNone/>
            </a:pPr>
            <a:r>
              <a:rPr lang="en-ZA" sz="1600" dirty="0"/>
              <a:t>     &amp; MTSF contributions?</a:t>
            </a:r>
          </a:p>
          <a:p>
            <a:pPr>
              <a:spcBef>
                <a:spcPct val="0"/>
              </a:spcBef>
              <a:spcAft>
                <a:spcPct val="0"/>
              </a:spcAft>
              <a:buFont typeface="Wingdings" panose="05000000000000000000" pitchFamily="2" charset="2"/>
              <a:buChar char="ü"/>
            </a:pPr>
            <a:endParaRPr lang="en-ZA" sz="1600" dirty="0"/>
          </a:p>
        </p:txBody>
      </p:sp>
      <p:sp>
        <p:nvSpPr>
          <p:cNvPr id="39" name="Text Placeholder 2">
            <a:hlinkClick r:id="" action="ppaction://noaction"/>
            <a:extLst>
              <a:ext uri="{FF2B5EF4-FFF2-40B4-BE49-F238E27FC236}">
                <a16:creationId xmlns:a16="http://schemas.microsoft.com/office/drawing/2014/main" id="{3840106C-32EA-45C3-9AD4-35139680C607}"/>
              </a:ext>
            </a:extLst>
          </p:cNvPr>
          <p:cNvSpPr>
            <a:spLocks noGrp="1"/>
          </p:cNvSpPr>
          <p:nvPr>
            <p:custDataLst>
              <p:tags r:id="rId5"/>
            </p:custDataLst>
          </p:nvPr>
        </p:nvSpPr>
        <p:spPr bwMode="gray">
          <a:xfrm>
            <a:off x="452435" y="1861462"/>
            <a:ext cx="7185025" cy="468000"/>
          </a:xfrm>
          <a:prstGeom prst="rect">
            <a:avLst/>
          </a:prstGeom>
          <a:solidFill>
            <a:schemeClr val="bg2"/>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600" dirty="0"/>
              <a:t>Impact statement of the NHFC </a:t>
            </a:r>
            <a:endParaRPr lang="en-ZA" sz="1600" dirty="0"/>
          </a:p>
        </p:txBody>
      </p:sp>
      <p:sp>
        <p:nvSpPr>
          <p:cNvPr id="42" name="Text Placeholder 2">
            <a:hlinkClick r:id="" action="ppaction://noaction"/>
            <a:extLst>
              <a:ext uri="{FF2B5EF4-FFF2-40B4-BE49-F238E27FC236}">
                <a16:creationId xmlns:a16="http://schemas.microsoft.com/office/drawing/2014/main" id="{08C84845-E69C-4C8B-BA00-EB16D24495DE}"/>
              </a:ext>
            </a:extLst>
          </p:cNvPr>
          <p:cNvSpPr>
            <a:spLocks noGrp="1"/>
          </p:cNvSpPr>
          <p:nvPr>
            <p:custDataLst>
              <p:tags r:id="rId6"/>
            </p:custDataLst>
          </p:nvPr>
        </p:nvSpPr>
        <p:spPr bwMode="gray">
          <a:xfrm>
            <a:off x="452438" y="5033549"/>
            <a:ext cx="7185025" cy="468000"/>
          </a:xfrm>
          <a:prstGeom prst="rect">
            <a:avLst/>
          </a:prstGeom>
          <a:solidFill>
            <a:srgbClr val="DFE5EF"/>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defRPr/>
            </a:pPr>
            <a:r>
              <a:rPr lang="en-US" sz="1600" dirty="0"/>
              <a:t>Budget </a:t>
            </a:r>
          </a:p>
        </p:txBody>
      </p:sp>
      <p:sp>
        <p:nvSpPr>
          <p:cNvPr id="20" name="Text Placeholder 2">
            <a:hlinkClick r:id="rId15" action="ppaction://hlinksldjump"/>
            <a:extLst>
              <a:ext uri="{FF2B5EF4-FFF2-40B4-BE49-F238E27FC236}">
                <a16:creationId xmlns:a16="http://schemas.microsoft.com/office/drawing/2014/main" id="{42DF887B-9EE1-3A46-BD05-F6F9391BACEF}"/>
              </a:ext>
            </a:extLst>
          </p:cNvPr>
          <p:cNvSpPr>
            <a:spLocks noGrp="1"/>
          </p:cNvSpPr>
          <p:nvPr>
            <p:custDataLst>
              <p:tags r:id="rId7"/>
            </p:custDataLst>
          </p:nvPr>
        </p:nvSpPr>
        <p:spPr bwMode="gray">
          <a:xfrm>
            <a:off x="452436" y="843053"/>
            <a:ext cx="7185025" cy="468000"/>
          </a:xfrm>
          <a:prstGeom prst="rect">
            <a:avLst/>
          </a:prstGeom>
          <a:solidFill>
            <a:srgbClr val="689AC8"/>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ZA" altLang="en-US" sz="1600" b="1" dirty="0"/>
              <a:t>Purpose of the presentation</a:t>
            </a:r>
            <a:endParaRPr lang="en-ZA" sz="1600" b="1" dirty="0"/>
          </a:p>
        </p:txBody>
      </p:sp>
      <p:sp>
        <p:nvSpPr>
          <p:cNvPr id="21" name="Text Placeholder 2">
            <a:hlinkClick r:id="" action="ppaction://noaction"/>
            <a:extLst>
              <a:ext uri="{FF2B5EF4-FFF2-40B4-BE49-F238E27FC236}">
                <a16:creationId xmlns:a16="http://schemas.microsoft.com/office/drawing/2014/main" id="{116FA045-3BA3-4747-A67C-D0DA97E41AAE}"/>
              </a:ext>
            </a:extLst>
          </p:cNvPr>
          <p:cNvSpPr>
            <a:spLocks noGrp="1"/>
          </p:cNvSpPr>
          <p:nvPr>
            <p:custDataLst>
              <p:tags r:id="rId8"/>
            </p:custDataLst>
          </p:nvPr>
        </p:nvSpPr>
        <p:spPr bwMode="gray">
          <a:xfrm>
            <a:off x="452434" y="4503082"/>
            <a:ext cx="7185025" cy="468000"/>
          </a:xfrm>
          <a:prstGeom prst="rect">
            <a:avLst/>
          </a:prstGeom>
          <a:solidFill>
            <a:schemeClr val="bg2"/>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defRPr/>
            </a:pPr>
            <a:r>
              <a:rPr lang="en-US" sz="1600" dirty="0"/>
              <a:t>Annual Performance Plan (APP)</a:t>
            </a:r>
          </a:p>
        </p:txBody>
      </p:sp>
      <p:sp>
        <p:nvSpPr>
          <p:cNvPr id="22" name="Text Placeholder 2">
            <a:hlinkClick r:id="" action="ppaction://noaction"/>
            <a:extLst>
              <a:ext uri="{FF2B5EF4-FFF2-40B4-BE49-F238E27FC236}">
                <a16:creationId xmlns:a16="http://schemas.microsoft.com/office/drawing/2014/main" id="{08C84845-E69C-4C8B-BA00-EB16D24495DE}"/>
              </a:ext>
            </a:extLst>
          </p:cNvPr>
          <p:cNvSpPr>
            <a:spLocks noGrp="1"/>
          </p:cNvSpPr>
          <p:nvPr>
            <p:custDataLst>
              <p:tags r:id="rId9"/>
            </p:custDataLst>
          </p:nvPr>
        </p:nvSpPr>
        <p:spPr bwMode="gray">
          <a:xfrm>
            <a:off x="452438" y="5533031"/>
            <a:ext cx="7185025" cy="468000"/>
          </a:xfrm>
          <a:prstGeom prst="rect">
            <a:avLst/>
          </a:prstGeom>
          <a:solidFill>
            <a:schemeClr val="bg2"/>
          </a:solidFill>
          <a:ln w="38100" algn="ctr">
            <a:solidFill>
              <a:schemeClr val="bg1"/>
            </a:solidFill>
          </a:ln>
        </p:spPr>
        <p:txBody>
          <a:bodyPr vert="horz" wrap="none" lIns="80963" tIns="0" rIns="0" bIns="0" numCol="1" spcCol="0" rtlCol="0" anchor="ctr" anchorCtr="0">
            <a:noAutofit/>
          </a:bodyPr>
          <a:lstStyle/>
          <a:p>
            <a:pPr marL="228600" indent="-228600">
              <a:lnSpc>
                <a:spcPct val="90000"/>
              </a:lnSpc>
              <a:spcBef>
                <a:spcPct val="0"/>
              </a:spcBef>
              <a:spcAft>
                <a:spcPct val="0"/>
              </a:spcAft>
              <a:buFont typeface="Arial" panose="020B0604020202020204" pitchFamily="34" charset="0"/>
              <a:buChar char="•"/>
            </a:pPr>
            <a:r>
              <a:rPr lang="en-US" sz="1600" dirty="0"/>
              <a:t>NHFC’s </a:t>
            </a:r>
            <a:r>
              <a:rPr lang="en-GB" sz="1600" dirty="0"/>
              <a:t>key risks and mitigations</a:t>
            </a:r>
            <a:endParaRPr lang="en-ZA" sz="1600" dirty="0"/>
          </a:p>
        </p:txBody>
      </p:sp>
      <p:sp>
        <p:nvSpPr>
          <p:cNvPr id="23" name="Text Placeholder 2">
            <a:hlinkClick r:id="" action="ppaction://noaction"/>
            <a:extLst>
              <a:ext uri="{FF2B5EF4-FFF2-40B4-BE49-F238E27FC236}">
                <a16:creationId xmlns:a16="http://schemas.microsoft.com/office/drawing/2014/main" id="{08C84845-E69C-4C8B-BA00-EB16D24495DE}"/>
              </a:ext>
            </a:extLst>
          </p:cNvPr>
          <p:cNvSpPr>
            <a:spLocks noGrp="1"/>
          </p:cNvSpPr>
          <p:nvPr>
            <p:custDataLst>
              <p:tags r:id="rId10"/>
            </p:custDataLst>
          </p:nvPr>
        </p:nvSpPr>
        <p:spPr bwMode="gray">
          <a:xfrm>
            <a:off x="452438" y="6001031"/>
            <a:ext cx="7185025" cy="468000"/>
          </a:xfrm>
          <a:prstGeom prst="rect">
            <a:avLst/>
          </a:prstGeom>
          <a:solidFill>
            <a:srgbClr val="DFE5EF"/>
          </a:solidFill>
          <a:ln w="38100" algn="ctr">
            <a:solidFill>
              <a:schemeClr val="bg1"/>
            </a:solidFill>
          </a:ln>
        </p:spPr>
        <p:txBody>
          <a:bodyPr vert="horz" wrap="none" lIns="80963"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sz="1600" dirty="0"/>
              <a:t>NHFC’s </a:t>
            </a:r>
            <a:r>
              <a:rPr lang="en-ZA" sz="1600" dirty="0"/>
              <a:t>priority initiatives to achieve its aspirations</a:t>
            </a:r>
            <a:endParaRPr lang="en-GB" sz="1600" dirty="0"/>
          </a:p>
        </p:txBody>
      </p:sp>
    </p:spTree>
    <p:extLst>
      <p:ext uri="{BB962C8B-B14F-4D97-AF65-F5344CB8AC3E}">
        <p14:creationId xmlns:p14="http://schemas.microsoft.com/office/powerpoint/2010/main" val="331890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22" y="1103730"/>
            <a:ext cx="10515600" cy="4351338"/>
          </a:xfrm>
        </p:spPr>
        <p:txBody>
          <a:bodyPr/>
          <a:lstStyle/>
          <a:p>
            <a:pPr algn="ctr"/>
            <a:endParaRPr lang="en-ZA" dirty="0"/>
          </a:p>
          <a:p>
            <a:pPr marL="0" indent="0" algn="ctr">
              <a:buNone/>
            </a:pPr>
            <a:endParaRPr lang="en-ZA" dirty="0"/>
          </a:p>
          <a:p>
            <a:pPr algn="ctr"/>
            <a:endParaRPr lang="en-ZA" dirty="0">
              <a:solidFill>
                <a:schemeClr val="accent5">
                  <a:lumMod val="50000"/>
                </a:schemeClr>
              </a:solidFill>
            </a:endParaRPr>
          </a:p>
        </p:txBody>
      </p:sp>
      <p:sp>
        <p:nvSpPr>
          <p:cNvPr id="4" name="Slide Number Placeholder 4"/>
          <p:cNvSpPr>
            <a:spLocks noGrp="1"/>
          </p:cNvSpPr>
          <p:nvPr>
            <p:ph type="sldNum" sz="quarter" idx="4294967295"/>
          </p:nvPr>
        </p:nvSpPr>
        <p:spPr bwMode="auto">
          <a:xfrm>
            <a:off x="11529484" y="6408743"/>
            <a:ext cx="488949"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1941B2-763E-4064-84D5-2DE2E82E566C}" type="slidenum">
              <a:rPr lang="en-US">
                <a:solidFill>
                  <a:prstClr val="black"/>
                </a:solidFill>
              </a:rPr>
              <a:pPr fontAlgn="base">
                <a:spcBef>
                  <a:spcPct val="0"/>
                </a:spcBef>
                <a:spcAft>
                  <a:spcPct val="0"/>
                </a:spcAft>
                <a:defRPr/>
              </a:pPr>
              <a:t>30</a:t>
            </a:fld>
            <a:endParaRPr lang="en-US" dirty="0">
              <a:solidFill>
                <a:prstClr val="black"/>
              </a:solidFill>
            </a:endParaRPr>
          </a:p>
        </p:txBody>
      </p:sp>
      <p:sp>
        <p:nvSpPr>
          <p:cNvPr id="5"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950" y="5589881"/>
            <a:ext cx="1355270" cy="773503"/>
          </a:xfrm>
          <a:prstGeom prst="rect">
            <a:avLst/>
          </a:prstGeom>
        </p:spPr>
      </p:pic>
      <p:sp>
        <p:nvSpPr>
          <p:cNvPr id="8"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lvl="0" indent="7938" algn="l">
              <a:defRPr/>
            </a:pPr>
            <a:r>
              <a:rPr lang="en-US" sz="2800" kern="0" dirty="0">
                <a:solidFill>
                  <a:prstClr val="white"/>
                </a:solidFill>
              </a:rPr>
              <a:t>RECOMMENDATION</a:t>
            </a:r>
            <a:endParaRPr lang="en-GB" sz="2800" kern="0" dirty="0">
              <a:solidFill>
                <a:prstClr val="white"/>
              </a:solidFill>
            </a:endParaRPr>
          </a:p>
        </p:txBody>
      </p:sp>
      <p:sp>
        <p:nvSpPr>
          <p:cNvPr id="2" name="Rectangle 1"/>
          <p:cNvSpPr/>
          <p:nvPr/>
        </p:nvSpPr>
        <p:spPr>
          <a:xfrm>
            <a:off x="1194837" y="1589473"/>
            <a:ext cx="8676238" cy="4524315"/>
          </a:xfrm>
          <a:prstGeom prst="rect">
            <a:avLst/>
          </a:prstGeom>
        </p:spPr>
        <p:txBody>
          <a:bodyPr wrap="square">
            <a:spAutoFit/>
          </a:bodyPr>
          <a:lstStyle/>
          <a:p>
            <a:pPr algn="ctr"/>
            <a:r>
              <a:rPr lang="en-US" sz="3200" i="1" dirty="0">
                <a:solidFill>
                  <a:schemeClr val="accent5">
                    <a:lumMod val="50000"/>
                  </a:schemeClr>
                </a:solidFill>
              </a:rPr>
              <a:t>The Portfolio Committee on Human Settlements, Water and Sanitation is requested to note the briefing by the NHFC on the: </a:t>
            </a:r>
          </a:p>
          <a:p>
            <a:pPr algn="ctr"/>
            <a:endParaRPr lang="en-US" sz="3200" i="1" dirty="0">
              <a:solidFill>
                <a:schemeClr val="accent5">
                  <a:lumMod val="50000"/>
                </a:schemeClr>
              </a:solidFill>
            </a:endParaRPr>
          </a:p>
          <a:p>
            <a:pPr marL="514350" indent="-514350">
              <a:buAutoNum type="arabicPeriod"/>
            </a:pPr>
            <a:r>
              <a:rPr lang="en-US" sz="3200" i="1" dirty="0">
                <a:solidFill>
                  <a:schemeClr val="accent5">
                    <a:lumMod val="50000"/>
                  </a:schemeClr>
                </a:solidFill>
              </a:rPr>
              <a:t>2020/25 Strategic Plan </a:t>
            </a:r>
            <a:r>
              <a:rPr lang="en-ZA" sz="3200" dirty="0">
                <a:solidFill>
                  <a:schemeClr val="accent5">
                    <a:lumMod val="50000"/>
                  </a:schemeClr>
                </a:solidFill>
              </a:rPr>
              <a:t>for the </a:t>
            </a:r>
            <a:r>
              <a:rPr lang="en-ZA" sz="3200" i="1" dirty="0">
                <a:solidFill>
                  <a:schemeClr val="accent5">
                    <a:lumMod val="50000"/>
                  </a:schemeClr>
                </a:solidFill>
              </a:rPr>
              <a:t>period 2020/21 to 2024/25, </a:t>
            </a:r>
            <a:r>
              <a:rPr lang="en-US" sz="3200" i="1" dirty="0">
                <a:solidFill>
                  <a:schemeClr val="accent5">
                    <a:lumMod val="50000"/>
                  </a:schemeClr>
                </a:solidFill>
              </a:rPr>
              <a:t>and</a:t>
            </a:r>
          </a:p>
          <a:p>
            <a:r>
              <a:rPr lang="en-US" sz="3200" i="1" dirty="0">
                <a:solidFill>
                  <a:schemeClr val="accent5">
                    <a:lumMod val="50000"/>
                  </a:schemeClr>
                </a:solidFill>
              </a:rPr>
              <a:t>2. Annual Performance Plan for the 2021/22   </a:t>
            </a:r>
          </a:p>
          <a:p>
            <a:r>
              <a:rPr lang="en-US" sz="3200" i="1" dirty="0">
                <a:solidFill>
                  <a:schemeClr val="accent5">
                    <a:lumMod val="50000"/>
                  </a:schemeClr>
                </a:solidFill>
              </a:rPr>
              <a:t>    financial year and budget.</a:t>
            </a:r>
            <a:endParaRPr lang="en-ZA" sz="3200" i="1" dirty="0">
              <a:solidFill>
                <a:schemeClr val="accent5">
                  <a:lumMod val="50000"/>
                </a:schemeClr>
              </a:solidFill>
            </a:endParaRPr>
          </a:p>
          <a:p>
            <a:pPr algn="ctr"/>
            <a:r>
              <a:rPr lang="en-US" sz="3200" b="1" i="1" dirty="0">
                <a:solidFill>
                  <a:schemeClr val="accent5">
                    <a:lumMod val="50000"/>
                  </a:schemeClr>
                </a:solidFill>
              </a:rPr>
              <a:t> </a:t>
            </a:r>
            <a:endParaRPr lang="en-ZA" sz="3200" b="1" i="1" dirty="0">
              <a:solidFill>
                <a:schemeClr val="accent5">
                  <a:lumMod val="50000"/>
                </a:schemeClr>
              </a:solidFill>
            </a:endParaRPr>
          </a:p>
        </p:txBody>
      </p:sp>
    </p:spTree>
    <p:extLst>
      <p:ext uri="{BB962C8B-B14F-4D97-AF65-F5344CB8AC3E}">
        <p14:creationId xmlns:p14="http://schemas.microsoft.com/office/powerpoint/2010/main" val="102862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322" y="1103730"/>
            <a:ext cx="10515600" cy="4351338"/>
          </a:xfrm>
        </p:spPr>
        <p:txBody>
          <a:bodyPr/>
          <a:lstStyle/>
          <a:p>
            <a:pPr algn="ctr"/>
            <a:endParaRPr lang="en-ZA" dirty="0"/>
          </a:p>
          <a:p>
            <a:pPr marL="0" indent="0" algn="ctr">
              <a:buNone/>
            </a:pPr>
            <a:endParaRPr lang="en-ZA" dirty="0"/>
          </a:p>
          <a:p>
            <a:pPr algn="ctr"/>
            <a:endParaRPr lang="en-ZA" dirty="0">
              <a:solidFill>
                <a:schemeClr val="accent5">
                  <a:lumMod val="50000"/>
                </a:schemeClr>
              </a:solidFill>
            </a:endParaRPr>
          </a:p>
          <a:p>
            <a:pPr marL="0" indent="0" algn="ctr">
              <a:buNone/>
            </a:pPr>
            <a:r>
              <a:rPr lang="en-ZA" sz="7800" b="1" dirty="0">
                <a:solidFill>
                  <a:schemeClr val="accent5">
                    <a:lumMod val="50000"/>
                  </a:schemeClr>
                </a:solidFill>
              </a:rPr>
              <a:t>THANK YOU</a:t>
            </a:r>
          </a:p>
        </p:txBody>
      </p:sp>
      <p:sp>
        <p:nvSpPr>
          <p:cNvPr id="4" name="Slide Number Placeholder 4"/>
          <p:cNvSpPr>
            <a:spLocks noGrp="1"/>
          </p:cNvSpPr>
          <p:nvPr>
            <p:ph type="sldNum" sz="quarter" idx="4294967295"/>
          </p:nvPr>
        </p:nvSpPr>
        <p:spPr bwMode="auto">
          <a:xfrm>
            <a:off x="11529484" y="6408743"/>
            <a:ext cx="488949" cy="365125"/>
          </a:xfrm>
          <a:prstGeom prst="rect">
            <a:avLst/>
          </a:prstGeo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1941B2-763E-4064-84D5-2DE2E82E566C}" type="slidenum">
              <a:rPr lang="en-US">
                <a:solidFill>
                  <a:prstClr val="black"/>
                </a:solidFill>
              </a:rPr>
              <a:pPr fontAlgn="base">
                <a:spcBef>
                  <a:spcPct val="0"/>
                </a:spcBef>
                <a:spcAft>
                  <a:spcPct val="0"/>
                </a:spcAft>
                <a:defRPr/>
              </a:pPr>
              <a:t>31</a:t>
            </a:fld>
            <a:endParaRPr lang="en-US" dirty="0">
              <a:solidFill>
                <a:prstClr val="black"/>
              </a:solidFill>
            </a:endParaRPr>
          </a:p>
        </p:txBody>
      </p:sp>
      <p:sp>
        <p:nvSpPr>
          <p:cNvPr id="5"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950" y="5589881"/>
            <a:ext cx="1355270" cy="773503"/>
          </a:xfrm>
          <a:prstGeom prst="rect">
            <a:avLst/>
          </a:prstGeom>
        </p:spPr>
      </p:pic>
    </p:spTree>
    <p:extLst>
      <p:ext uri="{BB962C8B-B14F-4D97-AF65-F5344CB8AC3E}">
        <p14:creationId xmlns:p14="http://schemas.microsoft.com/office/powerpoint/2010/main" val="190839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950" y="5589881"/>
            <a:ext cx="1355270" cy="773503"/>
          </a:xfrm>
          <a:prstGeom prst="rect">
            <a:avLst/>
          </a:prstGeom>
        </p:spPr>
      </p:pic>
      <p:sp>
        <p:nvSpPr>
          <p:cNvPr id="9" name="Content Placeholder 2">
            <a:extLst>
              <a:ext uri="{FF2B5EF4-FFF2-40B4-BE49-F238E27FC236}">
                <a16:creationId xmlns:a16="http://schemas.microsoft.com/office/drawing/2014/main" id="{EB8FF60F-5681-4384-9BD5-04DBDF0E2C07}"/>
              </a:ext>
            </a:extLst>
          </p:cNvPr>
          <p:cNvSpPr txBox="1">
            <a:spLocks/>
          </p:cNvSpPr>
          <p:nvPr/>
        </p:nvSpPr>
        <p:spPr>
          <a:xfrm>
            <a:off x="95693" y="802788"/>
            <a:ext cx="11897833" cy="572183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GB" sz="1350" dirty="0">
              <a:solidFill>
                <a:prstClr val="black"/>
              </a:solidFill>
              <a:latin typeface="Arial" panose="020B0604020202020204" pitchFamily="34" charset="0"/>
              <a:cs typeface="Arial" panose="020B0604020202020204" pitchFamily="34" charset="0"/>
            </a:endParaRPr>
          </a:p>
        </p:txBody>
      </p:sp>
      <p:sp>
        <p:nvSpPr>
          <p:cNvPr id="10" name="Title 2"/>
          <p:cNvSpPr txBox="1">
            <a:spLocks/>
          </p:cNvSpPr>
          <p:nvPr/>
        </p:nvSpPr>
        <p:spPr>
          <a:xfrm>
            <a:off x="-2" y="-2935"/>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800" kern="0" dirty="0">
                <a:solidFill>
                  <a:prstClr val="white"/>
                </a:solidFill>
              </a:rPr>
              <a:t>MANDATE AND OVERVIEW</a:t>
            </a:r>
            <a:endParaRPr lang="en-GB" sz="2400" kern="0" dirty="0">
              <a:solidFill>
                <a:prstClr val="white"/>
              </a:solidFill>
            </a:endParaRPr>
          </a:p>
        </p:txBody>
      </p:sp>
      <p:sp>
        <p:nvSpPr>
          <p:cNvPr id="12" name="Content Placeholder 2">
            <a:extLst>
              <a:ext uri="{FF2B5EF4-FFF2-40B4-BE49-F238E27FC236}">
                <a16:creationId xmlns:a16="http://schemas.microsoft.com/office/drawing/2014/main" id="{EB8FF60F-5681-4384-9BD5-04DBDF0E2C07}"/>
              </a:ext>
            </a:extLst>
          </p:cNvPr>
          <p:cNvSpPr txBox="1">
            <a:spLocks/>
          </p:cNvSpPr>
          <p:nvPr/>
        </p:nvSpPr>
        <p:spPr>
          <a:xfrm>
            <a:off x="248093" y="955188"/>
            <a:ext cx="11897833" cy="5721835"/>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GB" sz="2600" b="1" i="1" dirty="0">
                <a:solidFill>
                  <a:schemeClr val="accent5">
                    <a:lumMod val="50000"/>
                  </a:schemeClr>
                </a:solidFill>
              </a:rPr>
              <a:t>Mandate 			 Broadening &amp; deepening market access to affordable housing finance for rural, low </a:t>
            </a:r>
          </a:p>
          <a:p>
            <a:pPr marL="3200400" lvl="7" indent="0">
              <a:lnSpc>
                <a:spcPct val="160000"/>
              </a:lnSpc>
              <a:buNone/>
            </a:pPr>
            <a:r>
              <a:rPr lang="en-GB" sz="2600" b="1" i="1" dirty="0">
                <a:solidFill>
                  <a:schemeClr val="accent5">
                    <a:lumMod val="50000"/>
                  </a:schemeClr>
                </a:solidFill>
              </a:rPr>
              <a:t>	and middle income households in SA</a:t>
            </a:r>
          </a:p>
          <a:p>
            <a:pPr>
              <a:lnSpc>
                <a:spcPct val="160000"/>
              </a:lnSpc>
            </a:pPr>
            <a:r>
              <a:rPr lang="en-GB" sz="2600" b="1" i="1" dirty="0">
                <a:solidFill>
                  <a:schemeClr val="accent5">
                    <a:lumMod val="50000"/>
                  </a:schemeClr>
                </a:solidFill>
              </a:rPr>
              <a:t> Established: 		                    1996 in Terms of the Companies Act </a:t>
            </a:r>
          </a:p>
          <a:p>
            <a:pPr marL="0">
              <a:lnSpc>
                <a:spcPct val="160000"/>
              </a:lnSpc>
            </a:pPr>
            <a:r>
              <a:rPr lang="en-GB" sz="2600" b="1" i="1" dirty="0">
                <a:solidFill>
                  <a:schemeClr val="accent5">
                    <a:lumMod val="50000"/>
                  </a:schemeClr>
                </a:solidFill>
              </a:rPr>
              <a:t>Merged with RHLF &amp; NURCHA:             	2018 [ Aim: Establishment of a “Human Settlements Development Bank” in support  				                    of the entire human settlements delivery value-chain]</a:t>
            </a:r>
          </a:p>
          <a:p>
            <a:pPr marL="0">
              <a:lnSpc>
                <a:spcPct val="160000"/>
              </a:lnSpc>
            </a:pPr>
            <a:r>
              <a:rPr lang="en-GB" sz="2600" b="1" i="1" dirty="0">
                <a:solidFill>
                  <a:schemeClr val="accent5">
                    <a:lumMod val="50000"/>
                  </a:schemeClr>
                </a:solidFill>
              </a:rPr>
              <a:t>Type of Organisation:		Development Finance Institution</a:t>
            </a:r>
          </a:p>
          <a:p>
            <a:pPr marL="0">
              <a:lnSpc>
                <a:spcPct val="160000"/>
              </a:lnSpc>
            </a:pPr>
            <a:r>
              <a:rPr lang="en-GB" sz="2600" b="1" i="1" dirty="0">
                <a:solidFill>
                  <a:schemeClr val="accent5">
                    <a:lumMod val="50000"/>
                  </a:schemeClr>
                </a:solidFill>
              </a:rPr>
              <a:t>Ownership:			100% State Owned Company</a:t>
            </a:r>
          </a:p>
          <a:p>
            <a:pPr marL="0">
              <a:lnSpc>
                <a:spcPct val="160000"/>
              </a:lnSpc>
            </a:pPr>
            <a:r>
              <a:rPr lang="en-GB" sz="2600" b="1" i="1" dirty="0">
                <a:solidFill>
                  <a:schemeClr val="accent5">
                    <a:lumMod val="50000"/>
                  </a:schemeClr>
                </a:solidFill>
                <a:highlight>
                  <a:srgbClr val="FFFFFF"/>
                </a:highlight>
              </a:rPr>
              <a:t>Total Assets:			R 6,2 billion (Including R 1,3 billion from HIP Trusts)</a:t>
            </a:r>
          </a:p>
          <a:p>
            <a:pPr marL="0">
              <a:lnSpc>
                <a:spcPct val="160000"/>
              </a:lnSpc>
            </a:pPr>
            <a:r>
              <a:rPr lang="en-GB" sz="2600" b="1" i="1" dirty="0">
                <a:solidFill>
                  <a:schemeClr val="accent5">
                    <a:lumMod val="50000"/>
                  </a:schemeClr>
                </a:solidFill>
                <a:highlight>
                  <a:srgbClr val="FFFFFF"/>
                </a:highlight>
              </a:rPr>
              <a:t>Total Liabilities:			R 1,5 billion (Including R 1.1 billion from HIP Trusts)</a:t>
            </a:r>
          </a:p>
          <a:p>
            <a:pPr marL="0">
              <a:lnSpc>
                <a:spcPct val="160000"/>
              </a:lnSpc>
            </a:pPr>
            <a:r>
              <a:rPr lang="en-GB" sz="2600" b="1" i="1" dirty="0">
                <a:solidFill>
                  <a:schemeClr val="accent5">
                    <a:lumMod val="50000"/>
                  </a:schemeClr>
                </a:solidFill>
              </a:rPr>
              <a:t>Funding Status:			Self-sustaining</a:t>
            </a:r>
          </a:p>
          <a:p>
            <a:pPr marL="0">
              <a:lnSpc>
                <a:spcPct val="160000"/>
              </a:lnSpc>
            </a:pPr>
            <a:r>
              <a:rPr lang="en-ZA" sz="2600" b="1" i="1" dirty="0">
                <a:solidFill>
                  <a:schemeClr val="accent5">
                    <a:lumMod val="50000"/>
                  </a:schemeClr>
                </a:solidFill>
              </a:rPr>
              <a:t>Geographic activities: 		National </a:t>
            </a:r>
          </a:p>
          <a:p>
            <a:pPr marL="0">
              <a:lnSpc>
                <a:spcPct val="160000"/>
              </a:lnSpc>
            </a:pPr>
            <a:r>
              <a:rPr lang="en-GB" sz="2600" b="1" i="1" dirty="0">
                <a:solidFill>
                  <a:schemeClr val="accent5">
                    <a:lumMod val="50000"/>
                  </a:schemeClr>
                </a:solidFill>
              </a:rPr>
              <a:t>Headcount:			130</a:t>
            </a:r>
          </a:p>
          <a:p>
            <a:pPr marL="0" indent="0">
              <a:lnSpc>
                <a:spcPct val="150000"/>
              </a:lnSpc>
              <a:buFont typeface="Arial" panose="020B0604020202020204" pitchFamily="34" charset="0"/>
              <a:buNone/>
            </a:pPr>
            <a:endParaRPr lang="en-GB" sz="13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44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About Us</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5</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30143" y="860363"/>
            <a:ext cx="12161856" cy="5672770"/>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sp>
        <p:nvSpPr>
          <p:cNvPr id="6" name="TextBox 5">
            <a:extLst>
              <a:ext uri="{FF2B5EF4-FFF2-40B4-BE49-F238E27FC236}">
                <a16:creationId xmlns:a16="http://schemas.microsoft.com/office/drawing/2014/main" id="{BF050804-8493-4331-A3A9-B798516D548C}"/>
              </a:ext>
            </a:extLst>
          </p:cNvPr>
          <p:cNvSpPr txBox="1"/>
          <p:nvPr/>
        </p:nvSpPr>
        <p:spPr>
          <a:xfrm>
            <a:off x="463827" y="904659"/>
            <a:ext cx="11542644"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The National Housing Finance Corporation SOC Ltd (NHFC) is a Schedule 3A Public Entity, supporting housing delivery through the provision of affordable housing finance.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Target Market : low- to middle-income housing  market with regular monthly income of between  </a:t>
            </a:r>
            <a:r>
              <a:rPr lang="en-GB" b="1"/>
              <a:t>R800 and R22 000</a:t>
            </a:r>
            <a:endParaRPr lang="en-GB" b="1">
              <a:cs typeface="Calibri"/>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Effective from 1 October 2018, the Rural Housing Loan Fund NPC (RHLF) and the National Urban Reconstruction and Housing Agency NPC (NURCHA) merged into the NHFC. </a:t>
            </a:r>
          </a:p>
          <a:p>
            <a:pPr marL="285750" indent="-285750">
              <a:buFont typeface="Arial" panose="020B0604020202020204" pitchFamily="34" charset="0"/>
              <a:buChar char="•"/>
            </a:pPr>
            <a:endParaRPr lang="en-GB">
              <a:cs typeface="Calibri" panose="020F0502020204030204"/>
            </a:endParaRPr>
          </a:p>
          <a:p>
            <a:pPr marL="285750" indent="-285750">
              <a:buFont typeface="Arial" panose="020B0604020202020204" pitchFamily="34" charset="0"/>
              <a:buChar char="•"/>
            </a:pPr>
            <a:r>
              <a:rPr lang="en-GB"/>
              <a:t>This merger was a crucial step towards the formation of the Human Settlements Development Bank (HSDB) </a:t>
            </a:r>
            <a:endParaRPr lang="en-GB">
              <a:cs typeface="Calibri"/>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HSDB aims to deliver sustained, equitable and accessible value creation by effectively and efficiently providing quality funding and financial support for the development of integrated human settlements in South Africa.</a:t>
            </a:r>
            <a:endParaRPr lang="en-GB">
              <a:cs typeface="Calibri"/>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ZA"/>
          </a:p>
        </p:txBody>
      </p:sp>
      <p:sp>
        <p:nvSpPr>
          <p:cNvPr id="10" name="Flowchart: Connector 9">
            <a:extLst>
              <a:ext uri="{FF2B5EF4-FFF2-40B4-BE49-F238E27FC236}">
                <a16:creationId xmlns:a16="http://schemas.microsoft.com/office/drawing/2014/main" id="{7A0750B0-C005-4258-9434-E45A0544A73C}"/>
              </a:ext>
            </a:extLst>
          </p:cNvPr>
          <p:cNvSpPr/>
          <p:nvPr/>
        </p:nvSpPr>
        <p:spPr>
          <a:xfrm>
            <a:off x="5086429" y="4350808"/>
            <a:ext cx="1033669" cy="9870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2018</a:t>
            </a:r>
          </a:p>
        </p:txBody>
      </p:sp>
      <p:sp>
        <p:nvSpPr>
          <p:cNvPr id="12" name="Flowchart: Connector 11">
            <a:extLst>
              <a:ext uri="{FF2B5EF4-FFF2-40B4-BE49-F238E27FC236}">
                <a16:creationId xmlns:a16="http://schemas.microsoft.com/office/drawing/2014/main" id="{412B0A84-4EC7-439D-9852-683F5DE7251A}"/>
              </a:ext>
            </a:extLst>
          </p:cNvPr>
          <p:cNvSpPr/>
          <p:nvPr/>
        </p:nvSpPr>
        <p:spPr>
          <a:xfrm>
            <a:off x="2204688" y="4402174"/>
            <a:ext cx="1033670" cy="9767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a:t>1996</a:t>
            </a:r>
          </a:p>
        </p:txBody>
      </p:sp>
      <p:cxnSp>
        <p:nvCxnSpPr>
          <p:cNvPr id="17" name="Straight Connector 16">
            <a:extLst>
              <a:ext uri="{FF2B5EF4-FFF2-40B4-BE49-F238E27FC236}">
                <a16:creationId xmlns:a16="http://schemas.microsoft.com/office/drawing/2014/main" id="{686676AB-2F94-4E6F-8D3C-15F3938E97DE}"/>
              </a:ext>
            </a:extLst>
          </p:cNvPr>
          <p:cNvCxnSpPr/>
          <p:nvPr/>
        </p:nvCxnSpPr>
        <p:spPr>
          <a:xfrm>
            <a:off x="2721521" y="5166064"/>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F8D111-3827-469B-B0EA-4731B835FEAD}"/>
              </a:ext>
            </a:extLst>
          </p:cNvPr>
          <p:cNvSpPr txBox="1"/>
          <p:nvPr/>
        </p:nvSpPr>
        <p:spPr>
          <a:xfrm>
            <a:off x="1838614" y="5677053"/>
            <a:ext cx="1795949" cy="584775"/>
          </a:xfrm>
          <a:prstGeom prst="rect">
            <a:avLst/>
          </a:prstGeom>
          <a:noFill/>
          <a:ln>
            <a:solidFill>
              <a:schemeClr val="accent1"/>
            </a:solidFill>
          </a:ln>
        </p:spPr>
        <p:txBody>
          <a:bodyPr wrap="square" rtlCol="0">
            <a:spAutoFit/>
          </a:bodyPr>
          <a:lstStyle/>
          <a:p>
            <a:pPr algn="ctr"/>
            <a:r>
              <a:rPr lang="en-ZA" sz="1600"/>
              <a:t>Establishment of the NHFC</a:t>
            </a:r>
          </a:p>
        </p:txBody>
      </p:sp>
      <p:cxnSp>
        <p:nvCxnSpPr>
          <p:cNvPr id="24" name="Straight Connector 23">
            <a:extLst>
              <a:ext uri="{FF2B5EF4-FFF2-40B4-BE49-F238E27FC236}">
                <a16:creationId xmlns:a16="http://schemas.microsoft.com/office/drawing/2014/main" id="{D4F4A7DE-B571-463D-9635-126A7E26057E}"/>
              </a:ext>
            </a:extLst>
          </p:cNvPr>
          <p:cNvCxnSpPr/>
          <p:nvPr/>
        </p:nvCxnSpPr>
        <p:spPr>
          <a:xfrm>
            <a:off x="5572537" y="5201765"/>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7C192BB-6872-4663-99DD-AE1A43CF16D9}"/>
              </a:ext>
            </a:extLst>
          </p:cNvPr>
          <p:cNvSpPr txBox="1"/>
          <p:nvPr/>
        </p:nvSpPr>
        <p:spPr>
          <a:xfrm>
            <a:off x="4518991" y="5709125"/>
            <a:ext cx="2246243" cy="584775"/>
          </a:xfrm>
          <a:prstGeom prst="rect">
            <a:avLst/>
          </a:prstGeom>
          <a:noFill/>
          <a:ln>
            <a:solidFill>
              <a:schemeClr val="accent1"/>
            </a:solidFill>
          </a:ln>
        </p:spPr>
        <p:txBody>
          <a:bodyPr wrap="square" lIns="91440" tIns="45720" rIns="91440" bIns="45720" rtlCol="0" anchor="t">
            <a:spAutoFit/>
          </a:bodyPr>
          <a:lstStyle/>
          <a:p>
            <a:pPr algn="ctr"/>
            <a:r>
              <a:rPr lang="en-GB" sz="1600"/>
              <a:t>RHLF &amp; NURCHA merged into NHFC</a:t>
            </a:r>
          </a:p>
        </p:txBody>
      </p:sp>
      <p:sp>
        <p:nvSpPr>
          <p:cNvPr id="23" name="Flowchart: Connector 22">
            <a:extLst>
              <a:ext uri="{FF2B5EF4-FFF2-40B4-BE49-F238E27FC236}">
                <a16:creationId xmlns:a16="http://schemas.microsoft.com/office/drawing/2014/main" id="{BD66630E-1CC5-4C73-ABF9-5A24A4EAF819}"/>
              </a:ext>
            </a:extLst>
          </p:cNvPr>
          <p:cNvSpPr/>
          <p:nvPr/>
        </p:nvSpPr>
        <p:spPr>
          <a:xfrm>
            <a:off x="7760336" y="4365466"/>
            <a:ext cx="1063814" cy="9767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2021</a:t>
            </a:r>
          </a:p>
        </p:txBody>
      </p:sp>
      <p:cxnSp>
        <p:nvCxnSpPr>
          <p:cNvPr id="29" name="Straight Connector 28">
            <a:extLst>
              <a:ext uri="{FF2B5EF4-FFF2-40B4-BE49-F238E27FC236}">
                <a16:creationId xmlns:a16="http://schemas.microsoft.com/office/drawing/2014/main" id="{64FCB148-B5B8-4C3C-BA86-8CD1F9FBF87D}"/>
              </a:ext>
            </a:extLst>
          </p:cNvPr>
          <p:cNvCxnSpPr/>
          <p:nvPr/>
        </p:nvCxnSpPr>
        <p:spPr>
          <a:xfrm>
            <a:off x="8308808" y="5274109"/>
            <a:ext cx="0" cy="5073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AE8616-7301-43AA-9832-35AC8D3FB528}"/>
              </a:ext>
            </a:extLst>
          </p:cNvPr>
          <p:cNvSpPr txBox="1"/>
          <p:nvPr/>
        </p:nvSpPr>
        <p:spPr>
          <a:xfrm>
            <a:off x="7217729" y="5762770"/>
            <a:ext cx="2231071" cy="584775"/>
          </a:xfrm>
          <a:prstGeom prst="rect">
            <a:avLst/>
          </a:prstGeom>
          <a:noFill/>
          <a:ln>
            <a:solidFill>
              <a:schemeClr val="accent1"/>
            </a:solidFill>
          </a:ln>
        </p:spPr>
        <p:txBody>
          <a:bodyPr wrap="square" rtlCol="0">
            <a:spAutoFit/>
          </a:bodyPr>
          <a:lstStyle/>
          <a:p>
            <a:pPr algn="ctr"/>
            <a:r>
              <a:rPr lang="en-GB" sz="1600"/>
              <a:t>Establishment of HSDB</a:t>
            </a:r>
          </a:p>
          <a:p>
            <a:pPr algn="ctr"/>
            <a:endParaRPr lang="en-GB" sz="1600"/>
          </a:p>
        </p:txBody>
      </p:sp>
      <p:cxnSp>
        <p:nvCxnSpPr>
          <p:cNvPr id="31" name="Straight Connector 30">
            <a:extLst>
              <a:ext uri="{FF2B5EF4-FFF2-40B4-BE49-F238E27FC236}">
                <a16:creationId xmlns:a16="http://schemas.microsoft.com/office/drawing/2014/main" id="{5DE5C1CE-7A40-4A1E-99B4-79859B647B75}"/>
              </a:ext>
            </a:extLst>
          </p:cNvPr>
          <p:cNvCxnSpPr>
            <a:cxnSpLocks/>
          </p:cNvCxnSpPr>
          <p:nvPr/>
        </p:nvCxnSpPr>
        <p:spPr>
          <a:xfrm flipV="1">
            <a:off x="3238358" y="4824525"/>
            <a:ext cx="1857098" cy="39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1313C6-06EF-4E6D-B8EC-3358B6F12CDD}"/>
              </a:ext>
            </a:extLst>
          </p:cNvPr>
          <p:cNvCxnSpPr/>
          <p:nvPr/>
        </p:nvCxnSpPr>
        <p:spPr>
          <a:xfrm>
            <a:off x="6111071" y="4853841"/>
            <a:ext cx="16492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09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3231"/>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ctr"/>
            <a:r>
              <a:rPr lang="en-GB" sz="4000" kern="0">
                <a:solidFill>
                  <a:prstClr val="white"/>
                </a:solidFill>
                <a:latin typeface="Arial" panose="020B0604020202020204" pitchFamily="34" charset="0"/>
                <a:cs typeface="Arial" panose="020B0604020202020204" pitchFamily="34" charset="0"/>
              </a:rPr>
              <a:t>Our Value Proposition</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6</a:t>
            </a:fld>
            <a:endParaRPr lang="en-ZA" b="1">
              <a:solidFill>
                <a:schemeClr val="tx1"/>
              </a:solidFill>
            </a:endParaRPr>
          </a:p>
        </p:txBody>
      </p:sp>
      <p:pic>
        <p:nvPicPr>
          <p:cNvPr id="50" name="Picture 2" descr="Image result for objectives">
            <a:extLst>
              <a:ext uri="{FF2B5EF4-FFF2-40B4-BE49-F238E27FC236}">
                <a16:creationId xmlns:a16="http://schemas.microsoft.com/office/drawing/2014/main" id="{893AA219-9750-4B89-AD79-74D3605ABB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0925" y="846295"/>
            <a:ext cx="9871076" cy="567277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E2DCAE28-6A96-409F-8C07-AE734FD7566E}"/>
              </a:ext>
            </a:extLst>
          </p:cNvPr>
          <p:cNvSpPr/>
          <p:nvPr/>
        </p:nvSpPr>
        <p:spPr>
          <a:xfrm>
            <a:off x="15072" y="847693"/>
            <a:ext cx="12161856" cy="5681646"/>
          </a:xfrm>
          <a:prstGeom prst="rect">
            <a:avLst/>
          </a:prstGeom>
          <a:gradFill flip="none" rotWithShape="1">
            <a:gsLst>
              <a:gs pos="15000">
                <a:schemeClr val="bg1"/>
              </a:gs>
              <a:gs pos="74000">
                <a:schemeClr val="bg1">
                  <a:alpha val="79000"/>
                </a:schemeClr>
              </a:gs>
              <a:gs pos="100000">
                <a:schemeClr val="bg1">
                  <a:alpha val="62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solidFill>
                <a:schemeClr val="bg1"/>
              </a:solidFill>
              <a:latin typeface="+mj-lt"/>
            </a:endParaRPr>
          </a:p>
        </p:txBody>
      </p:sp>
      <p:pic>
        <p:nvPicPr>
          <p:cNvPr id="4" name="Picture 3">
            <a:extLst>
              <a:ext uri="{FF2B5EF4-FFF2-40B4-BE49-F238E27FC236}">
                <a16:creationId xmlns:a16="http://schemas.microsoft.com/office/drawing/2014/main" id="{BCEDEE0F-F299-4B18-BE37-F44B666E81B2}"/>
              </a:ext>
            </a:extLst>
          </p:cNvPr>
          <p:cNvPicPr>
            <a:picLocks noChangeAspect="1"/>
          </p:cNvPicPr>
          <p:nvPr/>
        </p:nvPicPr>
        <p:blipFill>
          <a:blip r:embed="rId3"/>
          <a:stretch>
            <a:fillRect/>
          </a:stretch>
        </p:blipFill>
        <p:spPr>
          <a:xfrm>
            <a:off x="315924" y="1021595"/>
            <a:ext cx="1160462" cy="1144824"/>
          </a:xfrm>
          <a:prstGeom prst="rect">
            <a:avLst/>
          </a:prstGeom>
        </p:spPr>
      </p:pic>
      <p:sp>
        <p:nvSpPr>
          <p:cNvPr id="9" name="object 17">
            <a:extLst>
              <a:ext uri="{FF2B5EF4-FFF2-40B4-BE49-F238E27FC236}">
                <a16:creationId xmlns:a16="http://schemas.microsoft.com/office/drawing/2014/main" id="{B4806AC6-0CD4-4176-8C35-B68A32463A5F}"/>
              </a:ext>
            </a:extLst>
          </p:cNvPr>
          <p:cNvSpPr txBox="1"/>
          <p:nvPr/>
        </p:nvSpPr>
        <p:spPr>
          <a:xfrm>
            <a:off x="1549387" y="1044958"/>
            <a:ext cx="2476453" cy="1243930"/>
          </a:xfrm>
          <a:prstGeom prst="rect">
            <a:avLst/>
          </a:prstGeom>
        </p:spPr>
        <p:txBody>
          <a:bodyPr vert="horz" wrap="square" lIns="0" tIns="0" rIns="0" bIns="0" rtlCol="0">
            <a:spAutoFit/>
          </a:bodyPr>
          <a:lstStyle/>
          <a:p>
            <a:pPr marL="12700">
              <a:lnSpc>
                <a:spcPts val="1410"/>
              </a:lnSpc>
            </a:pPr>
            <a:r>
              <a:rPr sz="1200" b="1" spc="-75" dirty="0">
                <a:solidFill>
                  <a:schemeClr val="accent1"/>
                </a:solidFill>
                <a:latin typeface="Arial"/>
                <a:cs typeface="Arial"/>
              </a:rPr>
              <a:t>SOCIAL </a:t>
            </a:r>
            <a:r>
              <a:rPr sz="1200" b="1" spc="-50" dirty="0">
                <a:solidFill>
                  <a:schemeClr val="accent1"/>
                </a:solidFill>
                <a:latin typeface="Arial"/>
                <a:cs typeface="Arial"/>
              </a:rPr>
              <a:t>HOUSING</a:t>
            </a:r>
            <a:r>
              <a:rPr lang="en-ZA" sz="1200" b="1" spc="-50" dirty="0">
                <a:solidFill>
                  <a:schemeClr val="accent1"/>
                </a:solidFill>
                <a:latin typeface="Arial"/>
                <a:cs typeface="Arial"/>
              </a:rPr>
              <a:t> FINANCE</a:t>
            </a:r>
            <a:r>
              <a:rPr sz="1200" b="1" spc="-50" dirty="0">
                <a:solidFill>
                  <a:schemeClr val="accent1"/>
                </a:solidFill>
                <a:latin typeface="Arial"/>
                <a:cs typeface="Arial"/>
              </a:rPr>
              <a:t> </a:t>
            </a:r>
            <a:r>
              <a:rPr lang="en-ZA" sz="1200" b="1" spc="65" dirty="0">
                <a:solidFill>
                  <a:schemeClr val="accent1"/>
                </a:solidFill>
                <a:latin typeface="Arial"/>
                <a:cs typeface="Arial"/>
              </a:rPr>
              <a:t>–</a:t>
            </a:r>
            <a:r>
              <a:rPr sz="1200" b="1" spc="-35" dirty="0">
                <a:solidFill>
                  <a:schemeClr val="accent1"/>
                </a:solidFill>
                <a:latin typeface="Arial"/>
                <a:cs typeface="Arial"/>
              </a:rPr>
              <a:t> </a:t>
            </a:r>
            <a:r>
              <a:rPr lang="en-ZA" sz="1200" b="1" spc="-35" dirty="0">
                <a:solidFill>
                  <a:schemeClr val="accent1"/>
                </a:solidFill>
                <a:latin typeface="Arial"/>
                <a:cs typeface="Arial"/>
              </a:rPr>
              <a:t>SUBSIDISED </a:t>
            </a:r>
            <a:r>
              <a:rPr sz="1200" b="1" spc="-90" dirty="0">
                <a:solidFill>
                  <a:schemeClr val="accent1"/>
                </a:solidFill>
                <a:latin typeface="Arial"/>
                <a:cs typeface="Arial"/>
              </a:rPr>
              <a:t>RENTAL</a:t>
            </a:r>
            <a:r>
              <a:rPr lang="en-ZA" sz="1200" b="1" spc="-90" dirty="0">
                <a:solidFill>
                  <a:schemeClr val="accent1"/>
                </a:solidFill>
                <a:latin typeface="Arial"/>
                <a:cs typeface="Arial"/>
              </a:rPr>
              <a:t>  ACCOMODATION</a:t>
            </a:r>
            <a:endParaRPr lang="en-ZA" sz="1200" dirty="0">
              <a:solidFill>
                <a:schemeClr val="accent1"/>
              </a:solidFill>
              <a:latin typeface="Arial" panose="020B0604020202020204" pitchFamily="34" charset="0"/>
              <a:cs typeface="Arial" panose="020B0604020202020204" pitchFamily="34" charset="0"/>
            </a:endParaRPr>
          </a:p>
          <a:p>
            <a:pPr marL="12700" marR="42545">
              <a:lnSpc>
                <a:spcPts val="1080"/>
              </a:lnSpc>
              <a:spcBef>
                <a:spcPts val="5"/>
              </a:spcBef>
            </a:pPr>
            <a:r>
              <a:rPr lang="en-GB" sz="1200" spc="-40" dirty="0">
                <a:solidFill>
                  <a:srgbClr val="303843"/>
                </a:solidFill>
                <a:latin typeface="Arial" panose="020B0604020202020204" pitchFamily="34" charset="0"/>
                <a:cs typeface="Arial" panose="020B0604020202020204" pitchFamily="34" charset="0"/>
              </a:rPr>
              <a:t>We </a:t>
            </a:r>
            <a:r>
              <a:rPr lang="en-GB" sz="1200" dirty="0">
                <a:solidFill>
                  <a:srgbClr val="303843"/>
                </a:solidFill>
                <a:latin typeface="Arial" panose="020B0604020202020204" pitchFamily="34" charset="0"/>
                <a:cs typeface="Arial" panose="020B0604020202020204" pitchFamily="34" charset="0"/>
              </a:rPr>
              <a:t>provide long-term finance to Social Housing Institutions to develop </a:t>
            </a:r>
            <a:r>
              <a:rPr lang="en-GB" sz="1200" spc="-5" dirty="0">
                <a:solidFill>
                  <a:srgbClr val="303843"/>
                </a:solidFill>
                <a:latin typeface="Arial" panose="020B0604020202020204" pitchFamily="34" charset="0"/>
                <a:cs typeface="Arial" panose="020B0604020202020204" pitchFamily="34" charset="0"/>
              </a:rPr>
              <a:t>affordable </a:t>
            </a:r>
            <a:r>
              <a:rPr lang="en-GB" sz="1200" dirty="0">
                <a:solidFill>
                  <a:srgbClr val="303843"/>
                </a:solidFill>
                <a:latin typeface="Arial" panose="020B0604020202020204" pitchFamily="34" charset="0"/>
                <a:cs typeface="Arial" panose="020B0604020202020204" pitchFamily="34" charset="0"/>
              </a:rPr>
              <a:t>rental accommodation for HH earning R1 500 to R15 000.</a:t>
            </a:r>
            <a:endParaRPr lang="en-ZA" sz="1200" dirty="0">
              <a:solidFill>
                <a:srgbClr val="303843"/>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644D2D9-491C-49DF-9A71-6D897BFAFC71}"/>
              </a:ext>
            </a:extLst>
          </p:cNvPr>
          <p:cNvPicPr>
            <a:picLocks noChangeAspect="1"/>
          </p:cNvPicPr>
          <p:nvPr/>
        </p:nvPicPr>
        <p:blipFill>
          <a:blip r:embed="rId4"/>
          <a:stretch>
            <a:fillRect/>
          </a:stretch>
        </p:blipFill>
        <p:spPr>
          <a:xfrm>
            <a:off x="315922" y="2810727"/>
            <a:ext cx="1160461" cy="1144824"/>
          </a:xfrm>
          <a:prstGeom prst="rect">
            <a:avLst/>
          </a:prstGeom>
        </p:spPr>
      </p:pic>
      <p:sp>
        <p:nvSpPr>
          <p:cNvPr id="15" name="object 16">
            <a:extLst>
              <a:ext uri="{FF2B5EF4-FFF2-40B4-BE49-F238E27FC236}">
                <a16:creationId xmlns:a16="http://schemas.microsoft.com/office/drawing/2014/main" id="{2B32B4E2-25F0-46E2-8A6A-99FD1FE8490C}"/>
              </a:ext>
            </a:extLst>
          </p:cNvPr>
          <p:cNvSpPr txBox="1"/>
          <p:nvPr/>
        </p:nvSpPr>
        <p:spPr>
          <a:xfrm>
            <a:off x="1549387" y="2810727"/>
            <a:ext cx="2306301" cy="1102866"/>
          </a:xfrm>
          <a:prstGeom prst="rect">
            <a:avLst/>
          </a:prstGeom>
        </p:spPr>
        <p:txBody>
          <a:bodyPr vert="horz" wrap="square" lIns="0" tIns="0" rIns="0" bIns="0" rtlCol="0">
            <a:spAutoFit/>
          </a:bodyPr>
          <a:lstStyle/>
          <a:p>
            <a:pPr marL="12700">
              <a:lnSpc>
                <a:spcPts val="1410"/>
              </a:lnSpc>
            </a:pPr>
            <a:r>
              <a:rPr sz="1200" b="1" spc="-80">
                <a:solidFill>
                  <a:schemeClr val="accent1"/>
                </a:solidFill>
                <a:latin typeface="Arial" panose="020B0604020202020204" pitchFamily="34" charset="0"/>
                <a:cs typeface="Arial" panose="020B0604020202020204" pitchFamily="34" charset="0"/>
              </a:rPr>
              <a:t>PRIVATELY</a:t>
            </a:r>
            <a:r>
              <a:rPr lang="en-ZA" sz="1200" b="1" spc="-80">
                <a:solidFill>
                  <a:schemeClr val="accent1"/>
                </a:solidFill>
                <a:latin typeface="Arial" panose="020B0604020202020204" pitchFamily="34" charset="0"/>
                <a:cs typeface="Arial" panose="020B0604020202020204" pitchFamily="34" charset="0"/>
              </a:rPr>
              <a:t> </a:t>
            </a:r>
            <a:r>
              <a:rPr sz="1200" b="1" spc="-80">
                <a:solidFill>
                  <a:schemeClr val="accent1"/>
                </a:solidFill>
                <a:latin typeface="Arial" panose="020B0604020202020204" pitchFamily="34" charset="0"/>
                <a:cs typeface="Arial" panose="020B0604020202020204" pitchFamily="34" charset="0"/>
              </a:rPr>
              <a:t>-</a:t>
            </a:r>
            <a:r>
              <a:rPr lang="en-ZA" sz="1200" b="1" spc="-80">
                <a:solidFill>
                  <a:schemeClr val="accent1"/>
                </a:solidFill>
                <a:latin typeface="Arial" panose="020B0604020202020204" pitchFamily="34" charset="0"/>
                <a:cs typeface="Arial" panose="020B0604020202020204" pitchFamily="34" charset="0"/>
              </a:rPr>
              <a:t>  </a:t>
            </a:r>
            <a:r>
              <a:rPr sz="1200" b="1" spc="-80">
                <a:solidFill>
                  <a:schemeClr val="accent1"/>
                </a:solidFill>
                <a:latin typeface="Arial" panose="020B0604020202020204" pitchFamily="34" charset="0"/>
                <a:cs typeface="Arial" panose="020B0604020202020204" pitchFamily="34" charset="0"/>
              </a:rPr>
              <a:t>OWNED </a:t>
            </a:r>
            <a:r>
              <a:rPr sz="1200" b="1" spc="-90">
                <a:solidFill>
                  <a:schemeClr val="accent1"/>
                </a:solidFill>
                <a:latin typeface="Arial" panose="020B0604020202020204" pitchFamily="34" charset="0"/>
                <a:cs typeface="Arial" panose="020B0604020202020204" pitchFamily="34" charset="0"/>
              </a:rPr>
              <a:t>RENTAL</a:t>
            </a:r>
            <a:r>
              <a:rPr sz="1200" b="1" spc="-50">
                <a:solidFill>
                  <a:schemeClr val="accent1"/>
                </a:solidFill>
                <a:latin typeface="Arial" panose="020B0604020202020204" pitchFamily="34" charset="0"/>
                <a:cs typeface="Arial" panose="020B0604020202020204" pitchFamily="34" charset="0"/>
              </a:rPr>
              <a:t> HOUSING</a:t>
            </a:r>
            <a:r>
              <a:rPr lang="en-ZA" sz="1200" b="1" spc="-50">
                <a:solidFill>
                  <a:schemeClr val="accent1"/>
                </a:solidFill>
                <a:latin typeface="Arial" panose="020B0604020202020204" pitchFamily="34" charset="0"/>
                <a:cs typeface="Arial" panose="020B0604020202020204" pitchFamily="34" charset="0"/>
              </a:rPr>
              <a:t> AND STUDENT ACCOMODATION FINANCE</a:t>
            </a:r>
            <a:endParaRPr sz="1200">
              <a:solidFill>
                <a:schemeClr val="accent1"/>
              </a:solidFill>
              <a:latin typeface="Arial" panose="020B0604020202020204" pitchFamily="34" charset="0"/>
              <a:cs typeface="Arial" panose="020B0604020202020204" pitchFamily="34" charset="0"/>
            </a:endParaRPr>
          </a:p>
          <a:p>
            <a:pPr marL="12700" marR="5080">
              <a:lnSpc>
                <a:spcPts val="1080"/>
              </a:lnSpc>
              <a:spcBef>
                <a:spcPts val="5"/>
              </a:spcBef>
            </a:pPr>
            <a:r>
              <a:rPr sz="1200" spc="-40">
                <a:solidFill>
                  <a:srgbClr val="303843"/>
                </a:solidFill>
                <a:latin typeface="Arial" panose="020B0604020202020204" pitchFamily="34" charset="0"/>
                <a:cs typeface="Arial" panose="020B0604020202020204" pitchFamily="34" charset="0"/>
              </a:rPr>
              <a:t>We </a:t>
            </a:r>
            <a:r>
              <a:rPr sz="1200">
                <a:solidFill>
                  <a:srgbClr val="303843"/>
                </a:solidFill>
                <a:latin typeface="Arial" panose="020B0604020202020204" pitchFamily="34" charset="0"/>
                <a:cs typeface="Arial" panose="020B0604020202020204" pitchFamily="34" charset="0"/>
              </a:rPr>
              <a:t>provide long-term f</a:t>
            </a:r>
            <a:r>
              <a:rPr lang="en-ZA" sz="1200" err="1">
                <a:solidFill>
                  <a:srgbClr val="303843"/>
                </a:solidFill>
                <a:latin typeface="Arial" panose="020B0604020202020204" pitchFamily="34" charset="0"/>
                <a:cs typeface="Arial" panose="020B0604020202020204" pitchFamily="34" charset="0"/>
              </a:rPr>
              <a:t>inance</a:t>
            </a:r>
            <a:r>
              <a:rPr sz="1200">
                <a:solidFill>
                  <a:srgbClr val="303843"/>
                </a:solidFill>
                <a:latin typeface="Arial" panose="020B0604020202020204" pitchFamily="34" charset="0"/>
                <a:cs typeface="Arial" panose="020B0604020202020204" pitchFamily="34" charset="0"/>
              </a:rPr>
              <a:t> to develop or refurbish</a:t>
            </a:r>
            <a:r>
              <a:rPr sz="1200" spc="-35">
                <a:solidFill>
                  <a:srgbClr val="303843"/>
                </a:solidFill>
                <a:latin typeface="Arial" panose="020B0604020202020204" pitchFamily="34" charset="0"/>
                <a:cs typeface="Arial" panose="020B0604020202020204" pitchFamily="34" charset="0"/>
              </a:rPr>
              <a:t> </a:t>
            </a:r>
            <a:r>
              <a:rPr sz="1200" spc="-5">
                <a:solidFill>
                  <a:srgbClr val="303843"/>
                </a:solidFill>
                <a:latin typeface="Arial" panose="020B0604020202020204" pitchFamily="34" charset="0"/>
                <a:cs typeface="Arial" panose="020B0604020202020204" pitchFamily="34" charset="0"/>
              </a:rPr>
              <a:t>affordable  </a:t>
            </a:r>
            <a:r>
              <a:rPr sz="1200">
                <a:solidFill>
                  <a:srgbClr val="303843"/>
                </a:solidFill>
                <a:latin typeface="Arial" panose="020B0604020202020204" pitchFamily="34" charset="0"/>
                <a:cs typeface="Arial" panose="020B0604020202020204" pitchFamily="34" charset="0"/>
              </a:rPr>
              <a:t>privately-owned rental </a:t>
            </a:r>
            <a:r>
              <a:rPr lang="en-ZA" sz="1200">
                <a:solidFill>
                  <a:srgbClr val="303843"/>
                </a:solidFill>
                <a:latin typeface="Arial" panose="020B0604020202020204" pitchFamily="34" charset="0"/>
                <a:cs typeface="Arial" panose="020B0604020202020204" pitchFamily="34" charset="0"/>
              </a:rPr>
              <a:t>(un-subsidised) </a:t>
            </a:r>
            <a:r>
              <a:rPr sz="1200">
                <a:solidFill>
                  <a:srgbClr val="303843"/>
                </a:solidFill>
                <a:latin typeface="Arial" panose="020B0604020202020204" pitchFamily="34" charset="0"/>
                <a:cs typeface="Arial" panose="020B0604020202020204" pitchFamily="34" charset="0"/>
              </a:rPr>
              <a:t>accommodation. </a:t>
            </a:r>
            <a:endParaRPr lang="en-ZA" sz="1200">
              <a:solidFill>
                <a:srgbClr val="303843"/>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F7A510E-A8E5-4742-B590-8070499C15E5}"/>
              </a:ext>
            </a:extLst>
          </p:cNvPr>
          <p:cNvPicPr>
            <a:picLocks noChangeAspect="1"/>
          </p:cNvPicPr>
          <p:nvPr/>
        </p:nvPicPr>
        <p:blipFill>
          <a:blip r:embed="rId5"/>
          <a:stretch>
            <a:fillRect/>
          </a:stretch>
        </p:blipFill>
        <p:spPr>
          <a:xfrm>
            <a:off x="315923" y="4644385"/>
            <a:ext cx="1160460" cy="1192020"/>
          </a:xfrm>
          <a:prstGeom prst="rect">
            <a:avLst/>
          </a:prstGeom>
        </p:spPr>
      </p:pic>
      <p:sp>
        <p:nvSpPr>
          <p:cNvPr id="19" name="object 22">
            <a:extLst>
              <a:ext uri="{FF2B5EF4-FFF2-40B4-BE49-F238E27FC236}">
                <a16:creationId xmlns:a16="http://schemas.microsoft.com/office/drawing/2014/main" id="{1A5940E3-F972-4D3C-B6C1-A0E34F6306F1}"/>
              </a:ext>
            </a:extLst>
          </p:cNvPr>
          <p:cNvSpPr txBox="1"/>
          <p:nvPr/>
        </p:nvSpPr>
        <p:spPr>
          <a:xfrm>
            <a:off x="1476386" y="4644385"/>
            <a:ext cx="2891790" cy="1282402"/>
          </a:xfrm>
          <a:prstGeom prst="rect">
            <a:avLst/>
          </a:prstGeom>
        </p:spPr>
        <p:txBody>
          <a:bodyPr vert="horz" wrap="square" lIns="0" tIns="0" rIns="0" bIns="0" rtlCol="0">
            <a:spAutoFit/>
          </a:bodyPr>
          <a:lstStyle/>
          <a:p>
            <a:pPr marL="12700">
              <a:lnSpc>
                <a:spcPts val="1410"/>
              </a:lnSpc>
            </a:pPr>
            <a:r>
              <a:rPr lang="en-ZA" sz="1200" b="1" spc="-50">
                <a:solidFill>
                  <a:schemeClr val="accent1"/>
                </a:solidFill>
                <a:latin typeface="Arial" panose="020B0604020202020204" pitchFamily="34" charset="0"/>
                <a:cs typeface="Arial" panose="020B0604020202020204" pitchFamily="34" charset="0"/>
              </a:rPr>
              <a:t>SUBSIDY &amp; AFFORDABLE HOUSING</a:t>
            </a:r>
          </a:p>
          <a:p>
            <a:pPr marL="12700">
              <a:lnSpc>
                <a:spcPts val="1410"/>
              </a:lnSpc>
            </a:pPr>
            <a:r>
              <a:rPr lang="en-ZA" sz="1200" b="1" spc="-50">
                <a:solidFill>
                  <a:schemeClr val="accent1"/>
                </a:solidFill>
                <a:latin typeface="Arial" panose="020B0604020202020204" pitchFamily="34" charset="0"/>
                <a:cs typeface="Arial" panose="020B0604020202020204" pitchFamily="34" charset="0"/>
              </a:rPr>
              <a:t>FINANCE</a:t>
            </a:r>
            <a:endParaRPr sz="1200">
              <a:solidFill>
                <a:schemeClr val="accent1"/>
              </a:solidFill>
              <a:latin typeface="Arial" panose="020B0604020202020204" pitchFamily="34" charset="0"/>
              <a:cs typeface="Arial" panose="020B0604020202020204" pitchFamily="34" charset="0"/>
            </a:endParaRPr>
          </a:p>
          <a:p>
            <a:pPr lvl="0"/>
            <a:r>
              <a:rPr lang="en-GB" sz="1200">
                <a:latin typeface="Arial" panose="020B0604020202020204" pitchFamily="34" charset="0"/>
                <a:cs typeface="Arial" panose="020B0604020202020204" pitchFamily="34" charset="0"/>
              </a:rPr>
              <a:t>We provide bridging and development finance to contractors and developers involved in the development of fully subsidised (BNG) and affordable housing (GAP &amp; FLISP).</a:t>
            </a:r>
            <a:endParaRPr lang="en-ZA" sz="1200">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E6FC7668-D042-46F7-88BA-5681F940EE5B}"/>
              </a:ext>
            </a:extLst>
          </p:cNvPr>
          <p:cNvSpPr txBox="1"/>
          <p:nvPr/>
        </p:nvSpPr>
        <p:spPr>
          <a:xfrm>
            <a:off x="6316620" y="1006486"/>
            <a:ext cx="4563713" cy="918200"/>
          </a:xfrm>
          <a:prstGeom prst="rect">
            <a:avLst/>
          </a:prstGeom>
        </p:spPr>
        <p:txBody>
          <a:bodyPr vert="horz" wrap="square" lIns="0" tIns="0" rIns="0" bIns="0" rtlCol="0">
            <a:spAutoFit/>
          </a:bodyPr>
          <a:lstStyle/>
          <a:p>
            <a:pPr marL="12700">
              <a:lnSpc>
                <a:spcPts val="1410"/>
              </a:lnSpc>
              <a:spcBef>
                <a:spcPts val="5"/>
              </a:spcBef>
            </a:pPr>
            <a:r>
              <a:rPr sz="1200" b="1" spc="-75">
                <a:solidFill>
                  <a:schemeClr val="accent1"/>
                </a:solidFill>
                <a:latin typeface="Arial" panose="020B0604020202020204" pitchFamily="34" charset="0"/>
                <a:cs typeface="Arial" panose="020B0604020202020204" pitchFamily="34" charset="0"/>
              </a:rPr>
              <a:t>S</a:t>
            </a:r>
            <a:r>
              <a:rPr lang="en-ZA" sz="1200" b="1" spc="-75">
                <a:solidFill>
                  <a:schemeClr val="accent1"/>
                </a:solidFill>
                <a:latin typeface="Arial" panose="020B0604020202020204" pitchFamily="34" charset="0"/>
                <a:cs typeface="Arial" panose="020B0604020202020204" pitchFamily="34" charset="0"/>
              </a:rPr>
              <a:t>TRATEGIC PARTNERSHIPS AND INVESTMENTS</a:t>
            </a:r>
            <a:endParaRPr sz="1200">
              <a:solidFill>
                <a:schemeClr val="accent1"/>
              </a:solidFill>
              <a:latin typeface="Arial" panose="020B0604020202020204" pitchFamily="34" charset="0"/>
              <a:cs typeface="Arial" panose="020B0604020202020204" pitchFamily="34" charset="0"/>
            </a:endParaRPr>
          </a:p>
          <a:p>
            <a:pPr algn="l"/>
            <a:r>
              <a:rPr lang="en-GB" sz="1200" b="0" i="0" u="none" strike="noStrike" baseline="0">
                <a:latin typeface="Lato-Light"/>
              </a:rPr>
              <a:t>We work closely with private investors, developers and housing development agencies and funds to leverage private sector and development funders to finance and create affordable housing that caters to the market </a:t>
            </a:r>
            <a:r>
              <a:rPr lang="en-ZA" sz="1200" b="0" i="0" u="none" strike="noStrike" baseline="0">
                <a:latin typeface="Lato-Light"/>
              </a:rPr>
              <a:t>that we serve.</a:t>
            </a:r>
            <a:r>
              <a:rPr lang="en-US" sz="1200" spc="-15">
                <a:solidFill>
                  <a:srgbClr val="303843"/>
                </a:solidFill>
                <a:latin typeface="Arial" panose="020B0604020202020204" pitchFamily="34" charset="0"/>
                <a:cs typeface="Arial" panose="020B0604020202020204" pitchFamily="34" charset="0"/>
              </a:rPr>
              <a:t>. </a:t>
            </a:r>
            <a:endParaRPr sz="120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5AE2BD7-9351-4168-93EA-182E1C5A0127}"/>
              </a:ext>
            </a:extLst>
          </p:cNvPr>
          <p:cNvPicPr>
            <a:picLocks noChangeAspect="1"/>
          </p:cNvPicPr>
          <p:nvPr/>
        </p:nvPicPr>
        <p:blipFill>
          <a:blip r:embed="rId6"/>
          <a:stretch>
            <a:fillRect/>
          </a:stretch>
        </p:blipFill>
        <p:spPr>
          <a:xfrm>
            <a:off x="4495098" y="2836143"/>
            <a:ext cx="1777724" cy="1119408"/>
          </a:xfrm>
          <a:prstGeom prst="rect">
            <a:avLst/>
          </a:prstGeom>
        </p:spPr>
      </p:pic>
      <p:sp>
        <p:nvSpPr>
          <p:cNvPr id="27" name="object 24">
            <a:extLst>
              <a:ext uri="{FF2B5EF4-FFF2-40B4-BE49-F238E27FC236}">
                <a16:creationId xmlns:a16="http://schemas.microsoft.com/office/drawing/2014/main" id="{080B100D-6220-41BF-91CB-4157E75FB5D5}"/>
              </a:ext>
            </a:extLst>
          </p:cNvPr>
          <p:cNvSpPr txBox="1"/>
          <p:nvPr/>
        </p:nvSpPr>
        <p:spPr>
          <a:xfrm>
            <a:off x="6316621" y="2810727"/>
            <a:ext cx="2200223" cy="1205458"/>
          </a:xfrm>
          <a:prstGeom prst="rect">
            <a:avLst/>
          </a:prstGeom>
        </p:spPr>
        <p:txBody>
          <a:bodyPr vert="horz" wrap="square" lIns="0" tIns="0" rIns="0" bIns="0" rtlCol="0" anchor="t">
            <a:spAutoFit/>
          </a:bodyPr>
          <a:lstStyle/>
          <a:p>
            <a:pPr marL="12700">
              <a:lnSpc>
                <a:spcPts val="1410"/>
              </a:lnSpc>
            </a:pPr>
            <a:r>
              <a:rPr sz="1200" b="1" spc="-65">
                <a:solidFill>
                  <a:schemeClr val="accent1"/>
                </a:solidFill>
                <a:latin typeface="Arial"/>
                <a:cs typeface="Arial"/>
              </a:rPr>
              <a:t>INCREMENTAL</a:t>
            </a:r>
            <a:r>
              <a:rPr sz="1200" b="1" spc="-105">
                <a:solidFill>
                  <a:schemeClr val="accent1"/>
                </a:solidFill>
                <a:latin typeface="Arial"/>
                <a:cs typeface="Arial"/>
              </a:rPr>
              <a:t> </a:t>
            </a:r>
            <a:r>
              <a:rPr sz="1200" b="1" spc="-50">
                <a:solidFill>
                  <a:schemeClr val="accent1"/>
                </a:solidFill>
                <a:latin typeface="Arial"/>
                <a:cs typeface="Arial"/>
              </a:rPr>
              <a:t>HOUSING</a:t>
            </a:r>
            <a:r>
              <a:rPr lang="en-ZA" sz="1200" b="1" spc="-50">
                <a:solidFill>
                  <a:schemeClr val="accent1"/>
                </a:solidFill>
                <a:latin typeface="Arial"/>
                <a:cs typeface="Arial"/>
              </a:rPr>
              <a:t> FINANCE</a:t>
            </a:r>
            <a:endParaRPr sz="1200">
              <a:solidFill>
                <a:schemeClr val="accent1"/>
              </a:solidFill>
              <a:latin typeface="Arial"/>
              <a:cs typeface="Arial"/>
            </a:endParaRPr>
          </a:p>
          <a:p>
            <a:pPr marL="12700" marR="304165">
              <a:lnSpc>
                <a:spcPts val="1080"/>
              </a:lnSpc>
              <a:spcBef>
                <a:spcPts val="5"/>
              </a:spcBef>
            </a:pPr>
            <a:r>
              <a:rPr sz="1200" spc="-40">
                <a:solidFill>
                  <a:srgbClr val="303843"/>
                </a:solidFill>
                <a:latin typeface="Arial"/>
                <a:cs typeface="Arial"/>
              </a:rPr>
              <a:t>We </a:t>
            </a:r>
            <a:r>
              <a:rPr sz="1200">
                <a:solidFill>
                  <a:srgbClr val="303843"/>
                </a:solidFill>
                <a:latin typeface="Arial"/>
                <a:cs typeface="Arial"/>
              </a:rPr>
              <a:t>provide funding to non-banking intermediaries </a:t>
            </a:r>
            <a:r>
              <a:rPr sz="1200" spc="-5">
                <a:solidFill>
                  <a:srgbClr val="303843"/>
                </a:solidFill>
                <a:latin typeface="Arial"/>
                <a:cs typeface="Arial"/>
              </a:rPr>
              <a:t>who </a:t>
            </a:r>
            <a:r>
              <a:rPr sz="1200">
                <a:solidFill>
                  <a:srgbClr val="303843"/>
                </a:solidFill>
                <a:latin typeface="Arial"/>
                <a:cs typeface="Arial"/>
              </a:rPr>
              <a:t>on-lend funding to </a:t>
            </a:r>
            <a:r>
              <a:rPr lang="en-US" sz="1200">
                <a:solidFill>
                  <a:srgbClr val="303843"/>
                </a:solidFill>
                <a:latin typeface="Arial"/>
                <a:cs typeface="Arial"/>
              </a:rPr>
              <a:t>home-owners</a:t>
            </a:r>
            <a:r>
              <a:rPr sz="1200">
                <a:solidFill>
                  <a:srgbClr val="303843"/>
                </a:solidFill>
                <a:latin typeface="Arial"/>
                <a:cs typeface="Arial"/>
              </a:rPr>
              <a:t> for incremental</a:t>
            </a:r>
            <a:r>
              <a:rPr sz="1200" spc="-120">
                <a:solidFill>
                  <a:srgbClr val="303843"/>
                </a:solidFill>
                <a:latin typeface="Arial"/>
                <a:cs typeface="Arial"/>
              </a:rPr>
              <a:t> </a:t>
            </a:r>
            <a:r>
              <a:rPr lang="en-US" sz="1200" spc="-120">
                <a:solidFill>
                  <a:srgbClr val="303843"/>
                </a:solidFill>
                <a:latin typeface="Arial"/>
                <a:cs typeface="Arial"/>
              </a:rPr>
              <a:t>housing </a:t>
            </a:r>
            <a:r>
              <a:rPr lang="en-US" sz="1200">
                <a:solidFill>
                  <a:srgbClr val="303843"/>
                </a:solidFill>
                <a:latin typeface="Arial"/>
                <a:cs typeface="Arial"/>
              </a:rPr>
              <a:t>improvements</a:t>
            </a:r>
            <a:r>
              <a:rPr lang="en-ZA" sz="1200">
                <a:solidFill>
                  <a:srgbClr val="303843"/>
                </a:solidFill>
                <a:latin typeface="Arial"/>
                <a:cs typeface="Arial"/>
              </a:rPr>
              <a:t> (Rural &amp; Urban)</a:t>
            </a:r>
            <a:endParaRPr sz="1200">
              <a:latin typeface="Arial"/>
              <a:cs typeface="Arial"/>
            </a:endParaRPr>
          </a:p>
        </p:txBody>
      </p:sp>
      <p:pic>
        <p:nvPicPr>
          <p:cNvPr id="28" name="Picture 27">
            <a:extLst>
              <a:ext uri="{FF2B5EF4-FFF2-40B4-BE49-F238E27FC236}">
                <a16:creationId xmlns:a16="http://schemas.microsoft.com/office/drawing/2014/main" id="{3D0D227A-DCE5-4E35-BDB1-84DC6A7D9DA1}"/>
              </a:ext>
            </a:extLst>
          </p:cNvPr>
          <p:cNvPicPr>
            <a:picLocks noChangeAspect="1"/>
          </p:cNvPicPr>
          <p:nvPr/>
        </p:nvPicPr>
        <p:blipFill>
          <a:blip r:embed="rId7"/>
          <a:stretch>
            <a:fillRect/>
          </a:stretch>
        </p:blipFill>
        <p:spPr>
          <a:xfrm>
            <a:off x="4495098" y="4633221"/>
            <a:ext cx="1568795" cy="1203183"/>
          </a:xfrm>
          <a:prstGeom prst="rect">
            <a:avLst/>
          </a:prstGeom>
        </p:spPr>
      </p:pic>
      <p:sp>
        <p:nvSpPr>
          <p:cNvPr id="31" name="object 24">
            <a:extLst>
              <a:ext uri="{FF2B5EF4-FFF2-40B4-BE49-F238E27FC236}">
                <a16:creationId xmlns:a16="http://schemas.microsoft.com/office/drawing/2014/main" id="{103496D7-1C01-4FBB-A2D4-ACFBA0B13FC4}"/>
              </a:ext>
            </a:extLst>
          </p:cNvPr>
          <p:cNvSpPr txBox="1"/>
          <p:nvPr/>
        </p:nvSpPr>
        <p:spPr>
          <a:xfrm>
            <a:off x="6316621" y="4580962"/>
            <a:ext cx="3505840" cy="1064394"/>
          </a:xfrm>
          <a:prstGeom prst="rect">
            <a:avLst/>
          </a:prstGeom>
        </p:spPr>
        <p:txBody>
          <a:bodyPr vert="horz" wrap="square" lIns="0" tIns="0" rIns="0" bIns="0" rtlCol="0">
            <a:spAutoFit/>
          </a:bodyPr>
          <a:lstStyle/>
          <a:p>
            <a:pPr marL="12700">
              <a:lnSpc>
                <a:spcPts val="1410"/>
              </a:lnSpc>
            </a:pPr>
            <a:r>
              <a:rPr lang="en-GB" sz="1200" b="1" spc="-65">
                <a:solidFill>
                  <a:schemeClr val="accent1"/>
                </a:solidFill>
                <a:latin typeface="Arial" panose="020B0604020202020204" pitchFamily="34" charset="0"/>
                <a:cs typeface="Arial" panose="020B0604020202020204" pitchFamily="34" charset="0"/>
              </a:rPr>
              <a:t>FINANCE LINKED INDIVIDUAL SUBSIDY PROGRAMME (FLISP)</a:t>
            </a:r>
          </a:p>
          <a:p>
            <a:pPr marL="12700" marR="304165">
              <a:lnSpc>
                <a:spcPts val="1080"/>
              </a:lnSpc>
              <a:spcBef>
                <a:spcPts val="5"/>
              </a:spcBef>
            </a:pPr>
            <a:r>
              <a:rPr lang="en-GB" sz="1200" spc="-40">
                <a:solidFill>
                  <a:srgbClr val="303843"/>
                </a:solidFill>
                <a:latin typeface="Arial" panose="020B0604020202020204" pitchFamily="34" charset="0"/>
                <a:cs typeface="Arial" panose="020B0604020202020204" pitchFamily="34" charset="0"/>
              </a:rPr>
              <a:t>We are the implementing agent for FLISP nationally. FLISP enables qualifying beneficiaries to reduce the initial home  loan amount or augment the shortfall between the qualifying  loan and the total house price.</a:t>
            </a:r>
          </a:p>
        </p:txBody>
      </p:sp>
      <p:sp>
        <p:nvSpPr>
          <p:cNvPr id="34" name="object 24">
            <a:extLst>
              <a:ext uri="{FF2B5EF4-FFF2-40B4-BE49-F238E27FC236}">
                <a16:creationId xmlns:a16="http://schemas.microsoft.com/office/drawing/2014/main" id="{B15FDC8E-DECB-40CD-9059-31D99C6E13D4}"/>
              </a:ext>
            </a:extLst>
          </p:cNvPr>
          <p:cNvSpPr txBox="1"/>
          <p:nvPr/>
        </p:nvSpPr>
        <p:spPr>
          <a:xfrm>
            <a:off x="9871076" y="2623857"/>
            <a:ext cx="2305852" cy="2021066"/>
          </a:xfrm>
          <a:prstGeom prst="rect">
            <a:avLst/>
          </a:prstGeom>
        </p:spPr>
        <p:txBody>
          <a:bodyPr vert="horz" wrap="square" lIns="0" tIns="0" rIns="0" bIns="0" rtlCol="0">
            <a:spAutoFit/>
          </a:bodyPr>
          <a:lstStyle/>
          <a:p>
            <a:pPr marL="12700">
              <a:lnSpc>
                <a:spcPts val="1410"/>
              </a:lnSpc>
            </a:pPr>
            <a:r>
              <a:rPr lang="en-GB" sz="1200" b="1" spc="-65">
                <a:solidFill>
                  <a:schemeClr val="accent1"/>
                </a:solidFill>
                <a:latin typeface="Arial" panose="020B0604020202020204" pitchFamily="34" charset="0"/>
                <a:cs typeface="Arial" panose="020B0604020202020204" pitchFamily="34" charset="0"/>
              </a:rPr>
              <a:t>PROGRAMME &amp; FUND MANAGEMENT</a:t>
            </a:r>
          </a:p>
          <a:p>
            <a:pPr lvl="0"/>
            <a:r>
              <a:rPr lang="en-ZA" sz="1200">
                <a:latin typeface="Arial" panose="020B0604020202020204" pitchFamily="34" charset="0"/>
                <a:cs typeface="Arial" panose="020B0604020202020204" pitchFamily="34" charset="0"/>
              </a:rPr>
              <a:t>Programme management and project implementation </a:t>
            </a:r>
            <a:r>
              <a:rPr lang="en-GB" sz="1200">
                <a:latin typeface="Arial" panose="020B0604020202020204" pitchFamily="34" charset="0"/>
                <a:cs typeface="Arial" panose="020B0604020202020204" pitchFamily="34" charset="0"/>
              </a:rPr>
              <a:t>services are offered, under this programme, to provincial and local authorities to support the development of project and programme management capacity and enhance service delivery in the human </a:t>
            </a:r>
            <a:r>
              <a:rPr lang="en-ZA" sz="1200">
                <a:latin typeface="Arial" panose="020B0604020202020204" pitchFamily="34" charset="0"/>
                <a:cs typeface="Arial" panose="020B0604020202020204" pitchFamily="34" charset="0"/>
              </a:rPr>
              <a:t>settlement sector. </a:t>
            </a:r>
          </a:p>
        </p:txBody>
      </p:sp>
      <p:pic>
        <p:nvPicPr>
          <p:cNvPr id="35" name="Picture 34">
            <a:extLst>
              <a:ext uri="{FF2B5EF4-FFF2-40B4-BE49-F238E27FC236}">
                <a16:creationId xmlns:a16="http://schemas.microsoft.com/office/drawing/2014/main" id="{B281F3C9-11C2-4539-AE54-0CB35AA676EB}"/>
              </a:ext>
            </a:extLst>
          </p:cNvPr>
          <p:cNvPicPr>
            <a:picLocks noChangeAspect="1"/>
          </p:cNvPicPr>
          <p:nvPr/>
        </p:nvPicPr>
        <p:blipFill>
          <a:blip r:embed="rId8"/>
          <a:stretch>
            <a:fillRect/>
          </a:stretch>
        </p:blipFill>
        <p:spPr>
          <a:xfrm>
            <a:off x="8219326" y="2623857"/>
            <a:ext cx="1603135" cy="1331694"/>
          </a:xfrm>
          <a:prstGeom prst="rect">
            <a:avLst/>
          </a:prstGeom>
        </p:spPr>
      </p:pic>
      <p:pic>
        <p:nvPicPr>
          <p:cNvPr id="2" name="Picture 1">
            <a:extLst>
              <a:ext uri="{FF2B5EF4-FFF2-40B4-BE49-F238E27FC236}">
                <a16:creationId xmlns:a16="http://schemas.microsoft.com/office/drawing/2014/main" id="{AABE724E-256F-4F9D-8EDF-36B4B5112AF7}"/>
              </a:ext>
            </a:extLst>
          </p:cNvPr>
          <p:cNvPicPr>
            <a:picLocks noChangeAspect="1"/>
          </p:cNvPicPr>
          <p:nvPr/>
        </p:nvPicPr>
        <p:blipFill>
          <a:blip r:embed="rId9"/>
          <a:stretch>
            <a:fillRect/>
          </a:stretch>
        </p:blipFill>
        <p:spPr>
          <a:xfrm>
            <a:off x="4500081" y="947288"/>
            <a:ext cx="1777725" cy="1100229"/>
          </a:xfrm>
          <a:prstGeom prst="rect">
            <a:avLst/>
          </a:prstGeom>
        </p:spPr>
      </p:pic>
    </p:spTree>
    <p:extLst>
      <p:ext uri="{BB962C8B-B14F-4D97-AF65-F5344CB8AC3E}">
        <p14:creationId xmlns:p14="http://schemas.microsoft.com/office/powerpoint/2010/main" val="380343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A282B52-CDAB-4AE7-971E-125A0F0EED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5" name="think-cell Slide" r:id="rId5" imgW="425" imgH="424" progId="TCLayout.ActiveDocument.1">
                  <p:embed/>
                </p:oleObj>
              </mc:Choice>
              <mc:Fallback>
                <p:oleObj name="think-cell Slid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F45F542-157F-4C1D-910D-B0AD9101F8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600">
              <a:latin typeface="Calibri" panose="020F0502020204030204" pitchFamily="34" charset="0"/>
              <a:sym typeface="Calibri" panose="020F0502020204030204" pitchFamily="34" charset="0"/>
            </a:endParaRPr>
          </a:p>
        </p:txBody>
      </p:sp>
      <p:sp>
        <p:nvSpPr>
          <p:cNvPr id="18" name="Rectangle 17">
            <a:extLst>
              <a:ext uri="{FF2B5EF4-FFF2-40B4-BE49-F238E27FC236}">
                <a16:creationId xmlns:a16="http://schemas.microsoft.com/office/drawing/2014/main" id="{AD5B4FE6-B71B-499E-AFFE-303FB2402E67}"/>
              </a:ext>
            </a:extLst>
          </p:cNvPr>
          <p:cNvSpPr/>
          <p:nvPr/>
        </p:nvSpPr>
        <p:spPr>
          <a:xfrm>
            <a:off x="-3" y="762153"/>
            <a:ext cx="12192002" cy="57132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000" kern="0" dirty="0">
                <a:solidFill>
                  <a:prstClr val="white"/>
                </a:solidFill>
              </a:rPr>
              <a:t>NHFC VALUES WILL BE FUNDAMENTAL TO HSDB ACHIEVING ITS OVERALL VISION OF BEING THE </a:t>
            </a:r>
          </a:p>
          <a:p>
            <a:pPr marL="354013" indent="7938" algn="l"/>
            <a:r>
              <a:rPr lang="en-ZA" sz="2000" kern="0" dirty="0">
                <a:solidFill>
                  <a:prstClr val="white"/>
                </a:solidFill>
              </a:rPr>
              <a:t>APEX HUMAN SETTLEMENTS FINANCING INSTITUTION IN SOUTH AFRICA </a:t>
            </a:r>
            <a:endParaRPr lang="en-GB" sz="20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7</a:t>
            </a:fld>
            <a:endParaRPr lang="en-ZA" b="1">
              <a:solidFill>
                <a:schemeClr val="tx1"/>
              </a:solidFill>
            </a:endParaRPr>
          </a:p>
        </p:txBody>
      </p:sp>
      <p:sp>
        <p:nvSpPr>
          <p:cNvPr id="90" name="TextBox 104">
            <a:extLst>
              <a:ext uri="{FF2B5EF4-FFF2-40B4-BE49-F238E27FC236}">
                <a16:creationId xmlns:a16="http://schemas.microsoft.com/office/drawing/2014/main" id="{D5A278F4-494E-415E-A3B1-D7D24FEB3AFD}"/>
              </a:ext>
            </a:extLst>
          </p:cNvPr>
          <p:cNvSpPr txBox="1"/>
          <p:nvPr/>
        </p:nvSpPr>
        <p:spPr>
          <a:xfrm>
            <a:off x="5696862" y="1329865"/>
            <a:ext cx="5084457" cy="553998"/>
          </a:xfrm>
          <a:prstGeom prst="rect">
            <a:avLst/>
          </a:prstGeom>
          <a:noFill/>
          <a:ln w="6350">
            <a:noFill/>
            <a:prstDash val="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ZA" sz="1600" dirty="0">
              <a:solidFill>
                <a:schemeClr val="bg1"/>
              </a:solidFill>
            </a:endParaRPr>
          </a:p>
          <a:p>
            <a:pPr algn="just"/>
            <a:r>
              <a:rPr lang="en-GB" sz="1600" dirty="0">
                <a:solidFill>
                  <a:schemeClr val="bg1"/>
                </a:solidFill>
              </a:rPr>
              <a:t>Serving the households evolving needs of access and affordability to adequate housing, in support of developing quality living environment</a:t>
            </a:r>
            <a:endParaRPr lang="en-ZA" sz="1600" dirty="0">
              <a:solidFill>
                <a:schemeClr val="bg1"/>
              </a:solidFill>
            </a:endParaRPr>
          </a:p>
          <a:p>
            <a:pPr algn="just"/>
            <a:endParaRPr lang="en-ZA" sz="1600" dirty="0">
              <a:solidFill>
                <a:schemeClr val="bg1"/>
              </a:solidFill>
            </a:endParaRPr>
          </a:p>
          <a:p>
            <a:pPr algn="just"/>
            <a:endParaRPr lang="en-ZA" sz="1600" dirty="0">
              <a:solidFill>
                <a:schemeClr val="bg1"/>
              </a:solidFill>
            </a:endParaRPr>
          </a:p>
        </p:txBody>
      </p:sp>
      <p:sp>
        <p:nvSpPr>
          <p:cNvPr id="91" name="TextBox 182">
            <a:extLst>
              <a:ext uri="{FF2B5EF4-FFF2-40B4-BE49-F238E27FC236}">
                <a16:creationId xmlns:a16="http://schemas.microsoft.com/office/drawing/2014/main" id="{EE50F7B8-CC31-465F-85E0-8367C4DBE2AA}"/>
              </a:ext>
            </a:extLst>
          </p:cNvPr>
          <p:cNvSpPr txBox="1"/>
          <p:nvPr/>
        </p:nvSpPr>
        <p:spPr>
          <a:xfrm>
            <a:off x="5757703" y="2551632"/>
            <a:ext cx="5092900" cy="539610"/>
          </a:xfrm>
          <a:prstGeom prst="rect">
            <a:avLst/>
          </a:prstGeom>
          <a:noFill/>
          <a:ln w="6350">
            <a:noFill/>
            <a:prstDash val="dash"/>
          </a:ln>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600" dirty="0">
                <a:solidFill>
                  <a:schemeClr val="bg1"/>
                </a:solidFill>
              </a:rPr>
              <a:t>To</a:t>
            </a:r>
            <a:r>
              <a:rPr lang="en-GB" sz="1600" dirty="0"/>
              <a:t> </a:t>
            </a:r>
            <a:r>
              <a:rPr lang="en-GB" sz="1600" dirty="0">
                <a:solidFill>
                  <a:schemeClr val="bg1"/>
                </a:solidFill>
              </a:rPr>
              <a:t>prioritise the development impact through Transformation and Sustainability </a:t>
            </a:r>
            <a:endParaRPr lang="en-ZA" sz="1600" dirty="0">
              <a:solidFill>
                <a:schemeClr val="bg1"/>
              </a:solidFill>
            </a:endParaRPr>
          </a:p>
        </p:txBody>
      </p:sp>
      <p:grpSp>
        <p:nvGrpSpPr>
          <p:cNvPr id="94" name="Group 93">
            <a:extLst>
              <a:ext uri="{FF2B5EF4-FFF2-40B4-BE49-F238E27FC236}">
                <a16:creationId xmlns:a16="http://schemas.microsoft.com/office/drawing/2014/main" id="{20784E08-2B9A-4318-AFEB-F8A321574AB2}"/>
              </a:ext>
            </a:extLst>
          </p:cNvPr>
          <p:cNvGrpSpPr/>
          <p:nvPr/>
        </p:nvGrpSpPr>
        <p:grpSpPr>
          <a:xfrm>
            <a:off x="494933" y="1112276"/>
            <a:ext cx="4977838" cy="4566709"/>
            <a:chOff x="1966751" y="1498241"/>
            <a:chExt cx="4771784" cy="4377673"/>
          </a:xfrm>
        </p:grpSpPr>
        <p:cxnSp>
          <p:nvCxnSpPr>
            <p:cNvPr id="95" name="Straight Connector 94">
              <a:extLst>
                <a:ext uri="{FF2B5EF4-FFF2-40B4-BE49-F238E27FC236}">
                  <a16:creationId xmlns:a16="http://schemas.microsoft.com/office/drawing/2014/main" id="{5E3764FF-297D-468C-A75A-0CEA444B86BA}"/>
                </a:ext>
              </a:extLst>
            </p:cNvPr>
            <p:cNvCxnSpPr/>
            <p:nvPr/>
          </p:nvCxnSpPr>
          <p:spPr>
            <a:xfrm flipV="1">
              <a:off x="4280661" y="1976396"/>
              <a:ext cx="2457874" cy="1"/>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6C0070A-1AA3-4219-BA3B-5F1606304F5B}"/>
                </a:ext>
              </a:extLst>
            </p:cNvPr>
            <p:cNvCxnSpPr/>
            <p:nvPr/>
          </p:nvCxnSpPr>
          <p:spPr>
            <a:xfrm>
              <a:off x="5715033" y="4512834"/>
              <a:ext cx="1023502" cy="1"/>
            </a:xfrm>
            <a:prstGeom prst="line">
              <a:avLst/>
            </a:prstGeom>
            <a:solidFill>
              <a:schemeClr val="accent5">
                <a:lumMod val="20000"/>
                <a:lumOff val="80000"/>
              </a:schemeClr>
            </a:solidFill>
            <a:ln>
              <a:solidFill>
                <a:schemeClr val="accent5">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429CAAF-ED6C-4332-BDE1-A78467A52E34}"/>
                </a:ext>
              </a:extLst>
            </p:cNvPr>
            <p:cNvCxnSpPr/>
            <p:nvPr/>
          </p:nvCxnSpPr>
          <p:spPr>
            <a:xfrm>
              <a:off x="5769427" y="3097447"/>
              <a:ext cx="969108" cy="1"/>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1BE6BEE1-9E52-4136-8140-F6B84DED081B}"/>
                </a:ext>
              </a:extLst>
            </p:cNvPr>
            <p:cNvSpPr>
              <a:spLocks noChangeArrowheads="1"/>
            </p:cNvSpPr>
            <p:nvPr/>
          </p:nvSpPr>
          <p:spPr bwMode="auto">
            <a:xfrm>
              <a:off x="1966751" y="2189756"/>
              <a:ext cx="3686160" cy="3686158"/>
            </a:xfrm>
            <a:prstGeom prst="ellipse">
              <a:avLst/>
            </a:prstGeom>
            <a:solidFill>
              <a:schemeClr val="bg1">
                <a:lumMod val="9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1" name="Freeform 13">
              <a:extLst>
                <a:ext uri="{FF2B5EF4-FFF2-40B4-BE49-F238E27FC236}">
                  <a16:creationId xmlns:a16="http://schemas.microsoft.com/office/drawing/2014/main" id="{6C279233-781C-446B-81A7-82340183E30D}"/>
                </a:ext>
              </a:extLst>
            </p:cNvPr>
            <p:cNvSpPr>
              <a:spLocks/>
            </p:cNvSpPr>
            <p:nvPr/>
          </p:nvSpPr>
          <p:spPr bwMode="auto">
            <a:xfrm>
              <a:off x="4246830" y="4041479"/>
              <a:ext cx="1811386" cy="1774888"/>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accent5">
                <a:lumMod val="20000"/>
                <a:lumOff val="80000"/>
              </a:schemeClr>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2" name="Freeform 14">
              <a:extLst>
                <a:ext uri="{FF2B5EF4-FFF2-40B4-BE49-F238E27FC236}">
                  <a16:creationId xmlns:a16="http://schemas.microsoft.com/office/drawing/2014/main" id="{BC6AF994-E7AE-4469-98EF-9C0C26AE3047}"/>
                </a:ext>
              </a:extLst>
            </p:cNvPr>
            <p:cNvSpPr>
              <a:spLocks/>
            </p:cNvSpPr>
            <p:nvPr/>
          </p:nvSpPr>
          <p:spPr bwMode="auto">
            <a:xfrm>
              <a:off x="4360162" y="2303087"/>
              <a:ext cx="1840198" cy="1867090"/>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chemeClr val="accent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3" name="Freeform 15">
              <a:extLst>
                <a:ext uri="{FF2B5EF4-FFF2-40B4-BE49-F238E27FC236}">
                  <a16:creationId xmlns:a16="http://schemas.microsoft.com/office/drawing/2014/main" id="{9B304380-60EF-4180-AD35-B028B3663859}"/>
                </a:ext>
              </a:extLst>
            </p:cNvPr>
            <p:cNvSpPr>
              <a:spLocks/>
            </p:cNvSpPr>
            <p:nvPr/>
          </p:nvSpPr>
          <p:spPr bwMode="auto">
            <a:xfrm>
              <a:off x="3595653" y="1498241"/>
              <a:ext cx="1957372" cy="1984263"/>
            </a:xfrm>
            <a:custGeom>
              <a:avLst/>
              <a:gdLst>
                <a:gd name="T0" fmla="*/ 0 w 430"/>
                <a:gd name="T1" fmla="*/ 6 h 436"/>
                <a:gd name="T2" fmla="*/ 7 w 430"/>
                <a:gd name="T3" fmla="*/ 383 h 436"/>
                <a:gd name="T4" fmla="*/ 177 w 430"/>
                <a:gd name="T5" fmla="*/ 436 h 436"/>
                <a:gd name="T6" fmla="*/ 430 w 430"/>
                <a:gd name="T7" fmla="*/ 175 h 436"/>
                <a:gd name="T8" fmla="*/ 0 w 430"/>
                <a:gd name="T9" fmla="*/ 6 h 436"/>
              </a:gdLst>
              <a:ahLst/>
              <a:cxnLst>
                <a:cxn ang="0">
                  <a:pos x="T0" y="T1"/>
                </a:cxn>
                <a:cxn ang="0">
                  <a:pos x="T2" y="T3"/>
                </a:cxn>
                <a:cxn ang="0">
                  <a:pos x="T4" y="T5"/>
                </a:cxn>
                <a:cxn ang="0">
                  <a:pos x="T6" y="T7"/>
                </a:cxn>
                <a:cxn ang="0">
                  <a:pos x="T8" y="T9"/>
                </a:cxn>
              </a:cxnLst>
              <a:rect l="0" t="0" r="r" b="b"/>
              <a:pathLst>
                <a:path w="430" h="436">
                  <a:moveTo>
                    <a:pt x="0" y="6"/>
                  </a:moveTo>
                  <a:cubicBezTo>
                    <a:pt x="7" y="383"/>
                    <a:pt x="7" y="383"/>
                    <a:pt x="7" y="383"/>
                  </a:cubicBezTo>
                  <a:cubicBezTo>
                    <a:pt x="177" y="436"/>
                    <a:pt x="177" y="436"/>
                    <a:pt x="177" y="436"/>
                  </a:cubicBezTo>
                  <a:cubicBezTo>
                    <a:pt x="430" y="175"/>
                    <a:pt x="430" y="175"/>
                    <a:pt x="430" y="175"/>
                  </a:cubicBezTo>
                  <a:cubicBezTo>
                    <a:pt x="430" y="175"/>
                    <a:pt x="262" y="0"/>
                    <a:pt x="0" y="6"/>
                  </a:cubicBezTo>
                  <a:close/>
                </a:path>
              </a:pathLst>
            </a:custGeom>
            <a:solidFill>
              <a:schemeClr val="accent3"/>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104" name="Group 103">
              <a:extLst>
                <a:ext uri="{FF2B5EF4-FFF2-40B4-BE49-F238E27FC236}">
                  <a16:creationId xmlns:a16="http://schemas.microsoft.com/office/drawing/2014/main" id="{35E37AD1-6BDF-4478-BB11-94DEA85006F8}"/>
                </a:ext>
              </a:extLst>
            </p:cNvPr>
            <p:cNvGrpSpPr/>
            <p:nvPr/>
          </p:nvGrpSpPr>
          <p:grpSpPr>
            <a:xfrm>
              <a:off x="2844592" y="3067595"/>
              <a:ext cx="1930480" cy="1930479"/>
              <a:chOff x="1497013" y="3295650"/>
              <a:chExt cx="1595438" cy="1595437"/>
            </a:xfrm>
          </p:grpSpPr>
          <p:sp>
            <p:nvSpPr>
              <p:cNvPr id="116" name="Oval 115">
                <a:extLst>
                  <a:ext uri="{FF2B5EF4-FFF2-40B4-BE49-F238E27FC236}">
                    <a16:creationId xmlns:a16="http://schemas.microsoft.com/office/drawing/2014/main" id="{B945ED89-877D-4349-9091-BB15C7D0CF45}"/>
                  </a:ext>
                </a:extLst>
              </p:cNvPr>
              <p:cNvSpPr>
                <a:spLocks noChangeArrowheads="1"/>
              </p:cNvSpPr>
              <p:nvPr/>
            </p:nvSpPr>
            <p:spPr bwMode="auto">
              <a:xfrm>
                <a:off x="1497013" y="3295650"/>
                <a:ext cx="1595438" cy="1595437"/>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Oval 116">
                <a:extLst>
                  <a:ext uri="{FF2B5EF4-FFF2-40B4-BE49-F238E27FC236}">
                    <a16:creationId xmlns:a16="http://schemas.microsoft.com/office/drawing/2014/main" id="{A394023A-B4A3-4971-99FA-058D2B817BF4}"/>
                  </a:ext>
                </a:extLst>
              </p:cNvPr>
              <p:cNvSpPr>
                <a:spLocks noChangeArrowheads="1"/>
              </p:cNvSpPr>
              <p:nvPr/>
            </p:nvSpPr>
            <p:spPr bwMode="auto">
              <a:xfrm>
                <a:off x="1625600" y="3424238"/>
                <a:ext cx="1338263" cy="1338262"/>
              </a:xfrm>
              <a:prstGeom prst="ellipse">
                <a:avLst/>
              </a:prstGeom>
              <a:solidFill>
                <a:srgbClr val="AAAAAA"/>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Oval 117">
                <a:extLst>
                  <a:ext uri="{FF2B5EF4-FFF2-40B4-BE49-F238E27FC236}">
                    <a16:creationId xmlns:a16="http://schemas.microsoft.com/office/drawing/2014/main" id="{FC30D48C-3A27-4867-AAE2-773CB8F7DC99}"/>
                  </a:ext>
                </a:extLst>
              </p:cNvPr>
              <p:cNvSpPr>
                <a:spLocks noChangeArrowheads="1"/>
              </p:cNvSpPr>
              <p:nvPr/>
            </p:nvSpPr>
            <p:spPr bwMode="auto">
              <a:xfrm>
                <a:off x="1733106" y="3531743"/>
                <a:ext cx="1123251" cy="1123251"/>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05" name="TextBox 105">
              <a:extLst>
                <a:ext uri="{FF2B5EF4-FFF2-40B4-BE49-F238E27FC236}">
                  <a16:creationId xmlns:a16="http://schemas.microsoft.com/office/drawing/2014/main" id="{60F03AB1-2851-429F-86BE-7C9047779A30}"/>
                </a:ext>
              </a:extLst>
            </p:cNvPr>
            <p:cNvSpPr txBox="1"/>
            <p:nvPr/>
          </p:nvSpPr>
          <p:spPr>
            <a:xfrm>
              <a:off x="3794295" y="2389459"/>
              <a:ext cx="993205" cy="23602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Vision</a:t>
              </a:r>
            </a:p>
          </p:txBody>
        </p:sp>
        <p:sp>
          <p:nvSpPr>
            <p:cNvPr id="106" name="TextBox 128">
              <a:extLst>
                <a:ext uri="{FF2B5EF4-FFF2-40B4-BE49-F238E27FC236}">
                  <a16:creationId xmlns:a16="http://schemas.microsoft.com/office/drawing/2014/main" id="{3DF2AF37-6F9E-481D-B03A-0CC920709216}"/>
                </a:ext>
              </a:extLst>
            </p:cNvPr>
            <p:cNvSpPr txBox="1"/>
            <p:nvPr/>
          </p:nvSpPr>
          <p:spPr>
            <a:xfrm>
              <a:off x="4875831" y="3443084"/>
              <a:ext cx="993205" cy="23602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Purpose</a:t>
              </a:r>
            </a:p>
          </p:txBody>
        </p:sp>
        <p:sp>
          <p:nvSpPr>
            <p:cNvPr id="107" name="TextBox 133">
              <a:extLst>
                <a:ext uri="{FF2B5EF4-FFF2-40B4-BE49-F238E27FC236}">
                  <a16:creationId xmlns:a16="http://schemas.microsoft.com/office/drawing/2014/main" id="{729B9CC3-A224-4829-B247-508521F9ADEB}"/>
                </a:ext>
              </a:extLst>
            </p:cNvPr>
            <p:cNvSpPr txBox="1"/>
            <p:nvPr/>
          </p:nvSpPr>
          <p:spPr>
            <a:xfrm>
              <a:off x="4778966" y="4733793"/>
              <a:ext cx="993205" cy="23602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Values</a:t>
              </a:r>
            </a:p>
          </p:txBody>
        </p:sp>
        <p:sp>
          <p:nvSpPr>
            <p:cNvPr id="109" name="TextBox 105">
              <a:extLst>
                <a:ext uri="{FF2B5EF4-FFF2-40B4-BE49-F238E27FC236}">
                  <a16:creationId xmlns:a16="http://schemas.microsoft.com/office/drawing/2014/main" id="{B6343E04-E416-4AE8-B0A0-D0C439C9119A}"/>
                </a:ext>
              </a:extLst>
            </p:cNvPr>
            <p:cNvSpPr txBox="1"/>
            <p:nvPr/>
          </p:nvSpPr>
          <p:spPr>
            <a:xfrm>
              <a:off x="3851488" y="1972356"/>
              <a:ext cx="993205" cy="47205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01</a:t>
              </a:r>
            </a:p>
          </p:txBody>
        </p:sp>
        <p:sp>
          <p:nvSpPr>
            <p:cNvPr id="110" name="TextBox 105">
              <a:extLst>
                <a:ext uri="{FF2B5EF4-FFF2-40B4-BE49-F238E27FC236}">
                  <a16:creationId xmlns:a16="http://schemas.microsoft.com/office/drawing/2014/main" id="{E79C0EAE-0762-4315-8E73-A65C51B102A1}"/>
                </a:ext>
              </a:extLst>
            </p:cNvPr>
            <p:cNvSpPr txBox="1"/>
            <p:nvPr/>
          </p:nvSpPr>
          <p:spPr>
            <a:xfrm>
              <a:off x="4875831" y="3020710"/>
              <a:ext cx="993205" cy="47205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02</a:t>
              </a:r>
            </a:p>
          </p:txBody>
        </p:sp>
        <p:sp>
          <p:nvSpPr>
            <p:cNvPr id="111" name="TextBox 105">
              <a:extLst>
                <a:ext uri="{FF2B5EF4-FFF2-40B4-BE49-F238E27FC236}">
                  <a16:creationId xmlns:a16="http://schemas.microsoft.com/office/drawing/2014/main" id="{F36BC410-354B-419A-9EE7-9AC26740FDC0}"/>
                </a:ext>
              </a:extLst>
            </p:cNvPr>
            <p:cNvSpPr txBox="1"/>
            <p:nvPr/>
          </p:nvSpPr>
          <p:spPr>
            <a:xfrm>
              <a:off x="4787500" y="4334196"/>
              <a:ext cx="993205" cy="47205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rPr>
                <a:t>03</a:t>
              </a:r>
            </a:p>
          </p:txBody>
        </p:sp>
        <p:grpSp>
          <p:nvGrpSpPr>
            <p:cNvPr id="113" name="Group 112">
              <a:extLst>
                <a:ext uri="{FF2B5EF4-FFF2-40B4-BE49-F238E27FC236}">
                  <a16:creationId xmlns:a16="http://schemas.microsoft.com/office/drawing/2014/main" id="{702B954C-F7F3-4A05-B906-42C5C156F32C}"/>
                </a:ext>
              </a:extLst>
            </p:cNvPr>
            <p:cNvGrpSpPr/>
            <p:nvPr/>
          </p:nvGrpSpPr>
          <p:grpSpPr>
            <a:xfrm>
              <a:off x="3486710" y="3711635"/>
              <a:ext cx="642400" cy="642400"/>
              <a:chOff x="7613650" y="1387475"/>
              <a:chExt cx="284163" cy="284163"/>
            </a:xfrm>
            <a:solidFill>
              <a:srgbClr val="AAAAAA"/>
            </a:solidFill>
            <a:effectLst>
              <a:outerShdw blurRad="38100" dist="25400" dir="5400000" algn="ctr" rotWithShape="0">
                <a:srgbClr val="000000">
                  <a:alpha val="20000"/>
                </a:srgbClr>
              </a:outerShdw>
            </a:effectLst>
          </p:grpSpPr>
          <p:sp>
            <p:nvSpPr>
              <p:cNvPr id="114" name="Freeform 4359">
                <a:extLst>
                  <a:ext uri="{FF2B5EF4-FFF2-40B4-BE49-F238E27FC236}">
                    <a16:creationId xmlns:a16="http://schemas.microsoft.com/office/drawing/2014/main" id="{930A54E5-BCB3-4AA0-B200-F8680636C2DC}"/>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360">
                <a:extLst>
                  <a:ext uri="{FF2B5EF4-FFF2-40B4-BE49-F238E27FC236}">
                    <a16:creationId xmlns:a16="http://schemas.microsoft.com/office/drawing/2014/main" id="{7626009A-31E2-4498-A343-9C759122CEA9}"/>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66079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1" y="5646"/>
            <a:ext cx="12192001" cy="805723"/>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indent="7938" algn="l"/>
            <a:r>
              <a:rPr lang="en-ZA" sz="2400" kern="0" dirty="0">
                <a:solidFill>
                  <a:prstClr val="white"/>
                </a:solidFill>
              </a:rPr>
              <a:t>NHFC will offer a variety of products and services to its primary customers operating in different markets</a:t>
            </a:r>
            <a:endParaRPr lang="en-GB" sz="2400" kern="0" dirty="0">
              <a:solidFill>
                <a:prstClr val="white"/>
              </a:solidFill>
            </a:endParaRP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6EBDAB-6567-4BB5-A72D-B8C120B081C9}"/>
              </a:ext>
            </a:extLst>
          </p:cNvPr>
          <p:cNvSpPr txBox="1"/>
          <p:nvPr/>
        </p:nvSpPr>
        <p:spPr>
          <a:xfrm>
            <a:off x="30144" y="6484140"/>
            <a:ext cx="12161855" cy="373859"/>
          </a:xfrm>
          <a:prstGeom prst="rect">
            <a:avLst/>
          </a:prstGeom>
          <a:noFill/>
        </p:spPr>
        <p:txBody>
          <a:bodyPr wrap="square" rtlCol="0" anchor="ctr">
            <a:noAutofit/>
          </a:bodyPr>
          <a:lstStyle/>
          <a:p>
            <a:pPr indent="361950"/>
            <a:endParaRPr lang="en-ZA" sz="1000" b="1"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8</a:t>
            </a:fld>
            <a:endParaRPr lang="en-ZA" b="1" dirty="0">
              <a:solidFill>
                <a:schemeClr val="tx1"/>
              </a:solidFill>
            </a:endParaRPr>
          </a:p>
        </p:txBody>
      </p:sp>
      <p:sp>
        <p:nvSpPr>
          <p:cNvPr id="75" name="Rectangle 74">
            <a:extLst>
              <a:ext uri="{FF2B5EF4-FFF2-40B4-BE49-F238E27FC236}">
                <a16:creationId xmlns:a16="http://schemas.microsoft.com/office/drawing/2014/main" id="{F373B2A5-8ECD-4D02-AA9A-635E41B5D5E0}"/>
              </a:ext>
            </a:extLst>
          </p:cNvPr>
          <p:cNvSpPr/>
          <p:nvPr/>
        </p:nvSpPr>
        <p:spPr>
          <a:xfrm>
            <a:off x="491613" y="981860"/>
            <a:ext cx="6793107" cy="32669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cs typeface="Segoe UI" panose="020B0502040204020203" pitchFamily="34" charset="0"/>
              </a:rPr>
              <a:t>Product and services</a:t>
            </a:r>
          </a:p>
        </p:txBody>
      </p:sp>
      <p:grpSp>
        <p:nvGrpSpPr>
          <p:cNvPr id="6" name="Group 5">
            <a:extLst>
              <a:ext uri="{FF2B5EF4-FFF2-40B4-BE49-F238E27FC236}">
                <a16:creationId xmlns:a16="http://schemas.microsoft.com/office/drawing/2014/main" id="{80913A2B-7BD1-404C-8327-B039ED8D3F0D}"/>
              </a:ext>
            </a:extLst>
          </p:cNvPr>
          <p:cNvGrpSpPr/>
          <p:nvPr/>
        </p:nvGrpSpPr>
        <p:grpSpPr>
          <a:xfrm>
            <a:off x="491612" y="1394180"/>
            <a:ext cx="6685935" cy="4763356"/>
            <a:chOff x="-222185" y="940907"/>
            <a:chExt cx="7177882" cy="5225541"/>
          </a:xfrm>
        </p:grpSpPr>
        <p:sp>
          <p:nvSpPr>
            <p:cNvPr id="2" name="Rectangle 1">
              <a:extLst>
                <a:ext uri="{FF2B5EF4-FFF2-40B4-BE49-F238E27FC236}">
                  <a16:creationId xmlns:a16="http://schemas.microsoft.com/office/drawing/2014/main" id="{4EA59DD2-69ED-4B8D-AA6C-02962AA4B7E4}"/>
                </a:ext>
              </a:extLst>
            </p:cNvPr>
            <p:cNvSpPr/>
            <p:nvPr/>
          </p:nvSpPr>
          <p:spPr>
            <a:xfrm>
              <a:off x="4877752" y="1928901"/>
              <a:ext cx="2077944" cy="300538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cs typeface="Segoe UI" panose="020B0502040204020203" pitchFamily="34" charset="0"/>
              </a:endParaRPr>
            </a:p>
          </p:txBody>
        </p:sp>
        <p:sp>
          <p:nvSpPr>
            <p:cNvPr id="19" name="Freeform 6">
              <a:extLst>
                <a:ext uri="{FF2B5EF4-FFF2-40B4-BE49-F238E27FC236}">
                  <a16:creationId xmlns:a16="http://schemas.microsoft.com/office/drawing/2014/main" id="{FB888156-0B97-48BA-A343-AB88DEE9CC71}"/>
                </a:ext>
              </a:extLst>
            </p:cNvPr>
            <p:cNvSpPr>
              <a:spLocks/>
            </p:cNvSpPr>
            <p:nvPr/>
          </p:nvSpPr>
          <p:spPr bwMode="auto">
            <a:xfrm>
              <a:off x="3465604" y="4019693"/>
              <a:ext cx="660999" cy="665632"/>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0" name="Freeform 7">
              <a:extLst>
                <a:ext uri="{FF2B5EF4-FFF2-40B4-BE49-F238E27FC236}">
                  <a16:creationId xmlns:a16="http://schemas.microsoft.com/office/drawing/2014/main" id="{A6FFF884-C87C-48C2-8596-355457A11C5C}"/>
                </a:ext>
              </a:extLst>
            </p:cNvPr>
            <p:cNvSpPr>
              <a:spLocks/>
            </p:cNvSpPr>
            <p:nvPr/>
          </p:nvSpPr>
          <p:spPr bwMode="auto">
            <a:xfrm>
              <a:off x="4040496" y="3052158"/>
              <a:ext cx="1051018" cy="1058385"/>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1" name="Freeform 8">
              <a:extLst>
                <a:ext uri="{FF2B5EF4-FFF2-40B4-BE49-F238E27FC236}">
                  <a16:creationId xmlns:a16="http://schemas.microsoft.com/office/drawing/2014/main" id="{F3CF7DE0-73FF-4D39-8FE6-ECA351DF0295}"/>
                </a:ext>
              </a:extLst>
            </p:cNvPr>
            <p:cNvSpPr>
              <a:spLocks/>
            </p:cNvSpPr>
            <p:nvPr/>
          </p:nvSpPr>
          <p:spPr bwMode="auto">
            <a:xfrm>
              <a:off x="4040494" y="1786536"/>
              <a:ext cx="1137124" cy="1145097"/>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cs typeface="Segoe UI" panose="020B0502040204020203" pitchFamily="34" charset="0"/>
              </a:endParaRPr>
            </a:p>
          </p:txBody>
        </p:sp>
        <p:sp>
          <p:nvSpPr>
            <p:cNvPr id="22" name="Freeform 9">
              <a:extLst>
                <a:ext uri="{FF2B5EF4-FFF2-40B4-BE49-F238E27FC236}">
                  <a16:creationId xmlns:a16="http://schemas.microsoft.com/office/drawing/2014/main" id="{B36FE2F7-E611-48F0-9141-30D86C19D2D3}"/>
                </a:ext>
              </a:extLst>
            </p:cNvPr>
            <p:cNvSpPr>
              <a:spLocks/>
            </p:cNvSpPr>
            <p:nvPr/>
          </p:nvSpPr>
          <p:spPr bwMode="auto">
            <a:xfrm>
              <a:off x="2695143" y="940907"/>
              <a:ext cx="1341130" cy="1350533"/>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23" name="Freeform 10">
              <a:extLst>
                <a:ext uri="{FF2B5EF4-FFF2-40B4-BE49-F238E27FC236}">
                  <a16:creationId xmlns:a16="http://schemas.microsoft.com/office/drawing/2014/main" id="{EC53D5D2-4AEF-456C-BB5A-718AB6562FF2}"/>
                </a:ext>
              </a:extLst>
            </p:cNvPr>
            <p:cNvSpPr>
              <a:spLocks/>
            </p:cNvSpPr>
            <p:nvPr/>
          </p:nvSpPr>
          <p:spPr bwMode="auto">
            <a:xfrm flipH="1">
              <a:off x="2637488" y="4019693"/>
              <a:ext cx="660999" cy="665632"/>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4" name="Freeform 11">
              <a:extLst>
                <a:ext uri="{FF2B5EF4-FFF2-40B4-BE49-F238E27FC236}">
                  <a16:creationId xmlns:a16="http://schemas.microsoft.com/office/drawing/2014/main" id="{E7ECFBC8-303B-4319-8511-FFAB14E8E88C}"/>
                </a:ext>
              </a:extLst>
            </p:cNvPr>
            <p:cNvSpPr>
              <a:spLocks/>
            </p:cNvSpPr>
            <p:nvPr/>
          </p:nvSpPr>
          <p:spPr bwMode="auto">
            <a:xfrm flipH="1">
              <a:off x="1672574" y="3052158"/>
              <a:ext cx="1051018" cy="1058385"/>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5" name="Freeform 12">
              <a:extLst>
                <a:ext uri="{FF2B5EF4-FFF2-40B4-BE49-F238E27FC236}">
                  <a16:creationId xmlns:a16="http://schemas.microsoft.com/office/drawing/2014/main" id="{8AAA3A5D-5B6C-4FF4-8072-1F10F07A1E82}"/>
                </a:ext>
              </a:extLst>
            </p:cNvPr>
            <p:cNvSpPr>
              <a:spLocks/>
            </p:cNvSpPr>
            <p:nvPr/>
          </p:nvSpPr>
          <p:spPr bwMode="auto">
            <a:xfrm flipH="1">
              <a:off x="1586468" y="1786536"/>
              <a:ext cx="1137124" cy="1145097"/>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7" name="Freeform 14">
              <a:extLst>
                <a:ext uri="{FF2B5EF4-FFF2-40B4-BE49-F238E27FC236}">
                  <a16:creationId xmlns:a16="http://schemas.microsoft.com/office/drawing/2014/main" id="{83F514ED-764B-4265-826D-201CFE856A9F}"/>
                </a:ext>
              </a:extLst>
            </p:cNvPr>
            <p:cNvSpPr>
              <a:spLocks/>
            </p:cNvSpPr>
            <p:nvPr/>
          </p:nvSpPr>
          <p:spPr bwMode="auto">
            <a:xfrm>
              <a:off x="1510851" y="2821557"/>
              <a:ext cx="381164" cy="383836"/>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8" name="Freeform 23">
              <a:extLst>
                <a:ext uri="{FF2B5EF4-FFF2-40B4-BE49-F238E27FC236}">
                  <a16:creationId xmlns:a16="http://schemas.microsoft.com/office/drawing/2014/main" id="{931A5C58-A6A9-43B7-A116-B65097B2A07C}"/>
                </a:ext>
              </a:extLst>
            </p:cNvPr>
            <p:cNvSpPr>
              <a:spLocks noEditPoints="1"/>
            </p:cNvSpPr>
            <p:nvPr/>
          </p:nvSpPr>
          <p:spPr bwMode="auto">
            <a:xfrm>
              <a:off x="4126606" y="1357381"/>
              <a:ext cx="382631" cy="383470"/>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29" name="Freeform 23">
              <a:extLst>
                <a:ext uri="{FF2B5EF4-FFF2-40B4-BE49-F238E27FC236}">
                  <a16:creationId xmlns:a16="http://schemas.microsoft.com/office/drawing/2014/main" id="{52160ED8-669D-4004-9BC2-CB9CD1CF2F4A}"/>
                </a:ext>
              </a:extLst>
            </p:cNvPr>
            <p:cNvSpPr>
              <a:spLocks noEditPoints="1"/>
            </p:cNvSpPr>
            <p:nvPr/>
          </p:nvSpPr>
          <p:spPr bwMode="auto">
            <a:xfrm>
              <a:off x="2198841" y="1357381"/>
              <a:ext cx="382631" cy="383470"/>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0" name="Freeform 23">
              <a:extLst>
                <a:ext uri="{FF2B5EF4-FFF2-40B4-BE49-F238E27FC236}">
                  <a16:creationId xmlns:a16="http://schemas.microsoft.com/office/drawing/2014/main" id="{50DBDC97-9E38-494D-8E83-C151BE9A6818}"/>
                </a:ext>
              </a:extLst>
            </p:cNvPr>
            <p:cNvSpPr>
              <a:spLocks noEditPoints="1"/>
            </p:cNvSpPr>
            <p:nvPr/>
          </p:nvSpPr>
          <p:spPr bwMode="auto">
            <a:xfrm>
              <a:off x="2721321" y="2330007"/>
              <a:ext cx="802185" cy="803946"/>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1" name="Freeform 23">
              <a:extLst>
                <a:ext uri="{FF2B5EF4-FFF2-40B4-BE49-F238E27FC236}">
                  <a16:creationId xmlns:a16="http://schemas.microsoft.com/office/drawing/2014/main" id="{16AF6F16-1FF3-40A9-910F-F981C64B5D04}"/>
                </a:ext>
              </a:extLst>
            </p:cNvPr>
            <p:cNvSpPr>
              <a:spLocks noEditPoints="1"/>
            </p:cNvSpPr>
            <p:nvPr/>
          </p:nvSpPr>
          <p:spPr bwMode="auto">
            <a:xfrm>
              <a:off x="3530429" y="2291353"/>
              <a:ext cx="439662" cy="440628"/>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2" name="Freeform 23">
              <a:extLst>
                <a:ext uri="{FF2B5EF4-FFF2-40B4-BE49-F238E27FC236}">
                  <a16:creationId xmlns:a16="http://schemas.microsoft.com/office/drawing/2014/main" id="{08770704-15C5-4E81-BE4D-E27EAD683F72}"/>
                </a:ext>
              </a:extLst>
            </p:cNvPr>
            <p:cNvSpPr>
              <a:spLocks noEditPoints="1"/>
            </p:cNvSpPr>
            <p:nvPr/>
          </p:nvSpPr>
          <p:spPr bwMode="auto">
            <a:xfrm>
              <a:off x="3024614" y="3105504"/>
              <a:ext cx="912187" cy="914189"/>
            </a:xfrm>
            <a:custGeom>
              <a:avLst/>
              <a:gdLst>
                <a:gd name="T0" fmla="*/ 274 w 274"/>
                <a:gd name="T1" fmla="*/ 155 h 275"/>
                <a:gd name="T2" fmla="*/ 274 w 274"/>
                <a:gd name="T3" fmla="*/ 120 h 275"/>
                <a:gd name="T4" fmla="*/ 247 w 274"/>
                <a:gd name="T5" fmla="*/ 120 h 275"/>
                <a:gd name="T6" fmla="*/ 241 w 274"/>
                <a:gd name="T7" fmla="*/ 97 h 275"/>
                <a:gd name="T8" fmla="*/ 265 w 274"/>
                <a:gd name="T9" fmla="*/ 84 h 275"/>
                <a:gd name="T10" fmla="*/ 247 w 274"/>
                <a:gd name="T11" fmla="*/ 54 h 275"/>
                <a:gd name="T12" fmla="*/ 224 w 274"/>
                <a:gd name="T13" fmla="*/ 67 h 275"/>
                <a:gd name="T14" fmla="*/ 207 w 274"/>
                <a:gd name="T15" fmla="*/ 51 h 275"/>
                <a:gd name="T16" fmla="*/ 221 w 274"/>
                <a:gd name="T17" fmla="*/ 27 h 275"/>
                <a:gd name="T18" fmla="*/ 191 w 274"/>
                <a:gd name="T19" fmla="*/ 10 h 275"/>
                <a:gd name="T20" fmla="*/ 177 w 274"/>
                <a:gd name="T21" fmla="*/ 34 h 275"/>
                <a:gd name="T22" fmla="*/ 154 w 274"/>
                <a:gd name="T23" fmla="*/ 27 h 275"/>
                <a:gd name="T24" fmla="*/ 154 w 274"/>
                <a:gd name="T25" fmla="*/ 0 h 275"/>
                <a:gd name="T26" fmla="*/ 120 w 274"/>
                <a:gd name="T27" fmla="*/ 0 h 275"/>
                <a:gd name="T28" fmla="*/ 120 w 274"/>
                <a:gd name="T29" fmla="*/ 27 h 275"/>
                <a:gd name="T30" fmla="*/ 97 w 274"/>
                <a:gd name="T31" fmla="*/ 34 h 275"/>
                <a:gd name="T32" fmla="*/ 83 w 274"/>
                <a:gd name="T33" fmla="*/ 10 h 275"/>
                <a:gd name="T34" fmla="*/ 54 w 274"/>
                <a:gd name="T35" fmla="*/ 27 h 275"/>
                <a:gd name="T36" fmla="*/ 67 w 274"/>
                <a:gd name="T37" fmla="*/ 51 h 275"/>
                <a:gd name="T38" fmla="*/ 50 w 274"/>
                <a:gd name="T39" fmla="*/ 67 h 275"/>
                <a:gd name="T40" fmla="*/ 27 w 274"/>
                <a:gd name="T41" fmla="*/ 54 h 275"/>
                <a:gd name="T42" fmla="*/ 10 w 274"/>
                <a:gd name="T43" fmla="*/ 84 h 275"/>
                <a:gd name="T44" fmla="*/ 33 w 274"/>
                <a:gd name="T45" fmla="*/ 97 h 275"/>
                <a:gd name="T46" fmla="*/ 27 w 274"/>
                <a:gd name="T47" fmla="*/ 120 h 275"/>
                <a:gd name="T48" fmla="*/ 0 w 274"/>
                <a:gd name="T49" fmla="*/ 120 h 275"/>
                <a:gd name="T50" fmla="*/ 0 w 274"/>
                <a:gd name="T51" fmla="*/ 155 h 275"/>
                <a:gd name="T52" fmla="*/ 27 w 274"/>
                <a:gd name="T53" fmla="*/ 155 h 275"/>
                <a:gd name="T54" fmla="*/ 33 w 274"/>
                <a:gd name="T55" fmla="*/ 178 h 275"/>
                <a:gd name="T56" fmla="*/ 10 w 274"/>
                <a:gd name="T57" fmla="*/ 191 h 275"/>
                <a:gd name="T58" fmla="*/ 27 w 274"/>
                <a:gd name="T59" fmla="*/ 221 h 275"/>
                <a:gd name="T60" fmla="*/ 50 w 274"/>
                <a:gd name="T61" fmla="*/ 207 h 275"/>
                <a:gd name="T62" fmla="*/ 67 w 274"/>
                <a:gd name="T63" fmla="*/ 224 h 275"/>
                <a:gd name="T64" fmla="*/ 54 w 274"/>
                <a:gd name="T65" fmla="*/ 248 h 275"/>
                <a:gd name="T66" fmla="*/ 83 w 274"/>
                <a:gd name="T67" fmla="*/ 265 h 275"/>
                <a:gd name="T68" fmla="*/ 97 w 274"/>
                <a:gd name="T69" fmla="*/ 241 h 275"/>
                <a:gd name="T70" fmla="*/ 120 w 274"/>
                <a:gd name="T71" fmla="*/ 247 h 275"/>
                <a:gd name="T72" fmla="*/ 120 w 274"/>
                <a:gd name="T73" fmla="*/ 275 h 275"/>
                <a:gd name="T74" fmla="*/ 154 w 274"/>
                <a:gd name="T75" fmla="*/ 275 h 275"/>
                <a:gd name="T76" fmla="*/ 154 w 274"/>
                <a:gd name="T77" fmla="*/ 247 h 275"/>
                <a:gd name="T78" fmla="*/ 177 w 274"/>
                <a:gd name="T79" fmla="*/ 241 h 275"/>
                <a:gd name="T80" fmla="*/ 191 w 274"/>
                <a:gd name="T81" fmla="*/ 265 h 275"/>
                <a:gd name="T82" fmla="*/ 221 w 274"/>
                <a:gd name="T83" fmla="*/ 248 h 275"/>
                <a:gd name="T84" fmla="*/ 207 w 274"/>
                <a:gd name="T85" fmla="*/ 224 h 275"/>
                <a:gd name="T86" fmla="*/ 224 w 274"/>
                <a:gd name="T87" fmla="*/ 207 h 275"/>
                <a:gd name="T88" fmla="*/ 247 w 274"/>
                <a:gd name="T89" fmla="*/ 221 h 275"/>
                <a:gd name="T90" fmla="*/ 265 w 274"/>
                <a:gd name="T91" fmla="*/ 191 h 275"/>
                <a:gd name="T92" fmla="*/ 241 w 274"/>
                <a:gd name="T93" fmla="*/ 178 h 275"/>
                <a:gd name="T94" fmla="*/ 247 w 274"/>
                <a:gd name="T95" fmla="*/ 155 h 275"/>
                <a:gd name="T96" fmla="*/ 274 w 274"/>
                <a:gd name="T97" fmla="*/ 155 h 275"/>
                <a:gd name="T98" fmla="*/ 137 w 274"/>
                <a:gd name="T99" fmla="*/ 215 h 275"/>
                <a:gd name="T100" fmla="*/ 60 w 274"/>
                <a:gd name="T101" fmla="*/ 137 h 275"/>
                <a:gd name="T102" fmla="*/ 137 w 274"/>
                <a:gd name="T103" fmla="*/ 60 h 275"/>
                <a:gd name="T104" fmla="*/ 214 w 274"/>
                <a:gd name="T105" fmla="*/ 137 h 275"/>
                <a:gd name="T106" fmla="*/ 137 w 274"/>
                <a:gd name="T107" fmla="*/ 21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275">
                  <a:moveTo>
                    <a:pt x="274" y="155"/>
                  </a:moveTo>
                  <a:cubicBezTo>
                    <a:pt x="274" y="120"/>
                    <a:pt x="274" y="120"/>
                    <a:pt x="274" y="120"/>
                  </a:cubicBezTo>
                  <a:cubicBezTo>
                    <a:pt x="247" y="120"/>
                    <a:pt x="247" y="120"/>
                    <a:pt x="247" y="120"/>
                  </a:cubicBezTo>
                  <a:cubicBezTo>
                    <a:pt x="246" y="112"/>
                    <a:pt x="244" y="105"/>
                    <a:pt x="241" y="97"/>
                  </a:cubicBezTo>
                  <a:cubicBezTo>
                    <a:pt x="265" y="84"/>
                    <a:pt x="265" y="84"/>
                    <a:pt x="265" y="84"/>
                  </a:cubicBezTo>
                  <a:cubicBezTo>
                    <a:pt x="247" y="54"/>
                    <a:pt x="247" y="54"/>
                    <a:pt x="247" y="54"/>
                  </a:cubicBezTo>
                  <a:cubicBezTo>
                    <a:pt x="224" y="67"/>
                    <a:pt x="224" y="67"/>
                    <a:pt x="224" y="67"/>
                  </a:cubicBezTo>
                  <a:cubicBezTo>
                    <a:pt x="219" y="61"/>
                    <a:pt x="213" y="56"/>
                    <a:pt x="207" y="51"/>
                  </a:cubicBezTo>
                  <a:cubicBezTo>
                    <a:pt x="221" y="27"/>
                    <a:pt x="221" y="27"/>
                    <a:pt x="221" y="27"/>
                  </a:cubicBezTo>
                  <a:cubicBezTo>
                    <a:pt x="191" y="10"/>
                    <a:pt x="191" y="10"/>
                    <a:pt x="191" y="10"/>
                  </a:cubicBezTo>
                  <a:cubicBezTo>
                    <a:pt x="177" y="34"/>
                    <a:pt x="177" y="34"/>
                    <a:pt x="177" y="34"/>
                  </a:cubicBezTo>
                  <a:cubicBezTo>
                    <a:pt x="170" y="31"/>
                    <a:pt x="162" y="29"/>
                    <a:pt x="154" y="27"/>
                  </a:cubicBezTo>
                  <a:cubicBezTo>
                    <a:pt x="154" y="0"/>
                    <a:pt x="154" y="0"/>
                    <a:pt x="154" y="0"/>
                  </a:cubicBezTo>
                  <a:cubicBezTo>
                    <a:pt x="120" y="0"/>
                    <a:pt x="120" y="0"/>
                    <a:pt x="120" y="0"/>
                  </a:cubicBezTo>
                  <a:cubicBezTo>
                    <a:pt x="120" y="27"/>
                    <a:pt x="120" y="27"/>
                    <a:pt x="120" y="27"/>
                  </a:cubicBezTo>
                  <a:cubicBezTo>
                    <a:pt x="112" y="29"/>
                    <a:pt x="104" y="31"/>
                    <a:pt x="97" y="34"/>
                  </a:cubicBezTo>
                  <a:cubicBezTo>
                    <a:pt x="83" y="10"/>
                    <a:pt x="83" y="10"/>
                    <a:pt x="83" y="10"/>
                  </a:cubicBezTo>
                  <a:cubicBezTo>
                    <a:pt x="54" y="27"/>
                    <a:pt x="54" y="27"/>
                    <a:pt x="54" y="27"/>
                  </a:cubicBezTo>
                  <a:cubicBezTo>
                    <a:pt x="67" y="51"/>
                    <a:pt x="67" y="51"/>
                    <a:pt x="67" y="51"/>
                  </a:cubicBezTo>
                  <a:cubicBezTo>
                    <a:pt x="61" y="56"/>
                    <a:pt x="55" y="61"/>
                    <a:pt x="50" y="67"/>
                  </a:cubicBezTo>
                  <a:cubicBezTo>
                    <a:pt x="27" y="54"/>
                    <a:pt x="27" y="54"/>
                    <a:pt x="27" y="54"/>
                  </a:cubicBezTo>
                  <a:cubicBezTo>
                    <a:pt x="10" y="84"/>
                    <a:pt x="10" y="84"/>
                    <a:pt x="10" y="84"/>
                  </a:cubicBezTo>
                  <a:cubicBezTo>
                    <a:pt x="33" y="97"/>
                    <a:pt x="33" y="97"/>
                    <a:pt x="33" y="97"/>
                  </a:cubicBezTo>
                  <a:cubicBezTo>
                    <a:pt x="30" y="105"/>
                    <a:pt x="28" y="112"/>
                    <a:pt x="27" y="120"/>
                  </a:cubicBezTo>
                  <a:cubicBezTo>
                    <a:pt x="0" y="120"/>
                    <a:pt x="0" y="120"/>
                    <a:pt x="0" y="120"/>
                  </a:cubicBezTo>
                  <a:cubicBezTo>
                    <a:pt x="0" y="155"/>
                    <a:pt x="0" y="155"/>
                    <a:pt x="0" y="155"/>
                  </a:cubicBezTo>
                  <a:cubicBezTo>
                    <a:pt x="27" y="155"/>
                    <a:pt x="27" y="155"/>
                    <a:pt x="27" y="155"/>
                  </a:cubicBezTo>
                  <a:cubicBezTo>
                    <a:pt x="28" y="163"/>
                    <a:pt x="30" y="170"/>
                    <a:pt x="33" y="178"/>
                  </a:cubicBezTo>
                  <a:cubicBezTo>
                    <a:pt x="10" y="191"/>
                    <a:pt x="10" y="191"/>
                    <a:pt x="10" y="191"/>
                  </a:cubicBezTo>
                  <a:cubicBezTo>
                    <a:pt x="27" y="221"/>
                    <a:pt x="27" y="221"/>
                    <a:pt x="27" y="221"/>
                  </a:cubicBezTo>
                  <a:cubicBezTo>
                    <a:pt x="50" y="207"/>
                    <a:pt x="50" y="207"/>
                    <a:pt x="50" y="207"/>
                  </a:cubicBezTo>
                  <a:cubicBezTo>
                    <a:pt x="55" y="214"/>
                    <a:pt x="61" y="219"/>
                    <a:pt x="67" y="224"/>
                  </a:cubicBezTo>
                  <a:cubicBezTo>
                    <a:pt x="54" y="248"/>
                    <a:pt x="54" y="248"/>
                    <a:pt x="54" y="248"/>
                  </a:cubicBezTo>
                  <a:cubicBezTo>
                    <a:pt x="83" y="265"/>
                    <a:pt x="83" y="265"/>
                    <a:pt x="83" y="265"/>
                  </a:cubicBezTo>
                  <a:cubicBezTo>
                    <a:pt x="97" y="241"/>
                    <a:pt x="97" y="241"/>
                    <a:pt x="97" y="241"/>
                  </a:cubicBezTo>
                  <a:cubicBezTo>
                    <a:pt x="104" y="244"/>
                    <a:pt x="112" y="246"/>
                    <a:pt x="120" y="247"/>
                  </a:cubicBezTo>
                  <a:cubicBezTo>
                    <a:pt x="120" y="275"/>
                    <a:pt x="120" y="275"/>
                    <a:pt x="120" y="275"/>
                  </a:cubicBezTo>
                  <a:cubicBezTo>
                    <a:pt x="154" y="275"/>
                    <a:pt x="154" y="275"/>
                    <a:pt x="154" y="275"/>
                  </a:cubicBezTo>
                  <a:cubicBezTo>
                    <a:pt x="154" y="247"/>
                    <a:pt x="154" y="247"/>
                    <a:pt x="154" y="247"/>
                  </a:cubicBezTo>
                  <a:cubicBezTo>
                    <a:pt x="162" y="246"/>
                    <a:pt x="170" y="244"/>
                    <a:pt x="177" y="241"/>
                  </a:cubicBezTo>
                  <a:cubicBezTo>
                    <a:pt x="191" y="265"/>
                    <a:pt x="191" y="265"/>
                    <a:pt x="191" y="265"/>
                  </a:cubicBezTo>
                  <a:cubicBezTo>
                    <a:pt x="221" y="248"/>
                    <a:pt x="221" y="248"/>
                    <a:pt x="221" y="248"/>
                  </a:cubicBezTo>
                  <a:cubicBezTo>
                    <a:pt x="207" y="224"/>
                    <a:pt x="207" y="224"/>
                    <a:pt x="207" y="224"/>
                  </a:cubicBezTo>
                  <a:cubicBezTo>
                    <a:pt x="213" y="219"/>
                    <a:pt x="219" y="214"/>
                    <a:pt x="224" y="207"/>
                  </a:cubicBezTo>
                  <a:cubicBezTo>
                    <a:pt x="247" y="221"/>
                    <a:pt x="247" y="221"/>
                    <a:pt x="247" y="221"/>
                  </a:cubicBezTo>
                  <a:cubicBezTo>
                    <a:pt x="265" y="191"/>
                    <a:pt x="265" y="191"/>
                    <a:pt x="265" y="191"/>
                  </a:cubicBezTo>
                  <a:cubicBezTo>
                    <a:pt x="241" y="178"/>
                    <a:pt x="241" y="178"/>
                    <a:pt x="241" y="178"/>
                  </a:cubicBezTo>
                  <a:cubicBezTo>
                    <a:pt x="244" y="170"/>
                    <a:pt x="246" y="163"/>
                    <a:pt x="247" y="155"/>
                  </a:cubicBezTo>
                  <a:cubicBezTo>
                    <a:pt x="274" y="155"/>
                    <a:pt x="274" y="155"/>
                    <a:pt x="274" y="155"/>
                  </a:cubicBezTo>
                  <a:close/>
                  <a:moveTo>
                    <a:pt x="137" y="215"/>
                  </a:moveTo>
                  <a:cubicBezTo>
                    <a:pt x="95" y="215"/>
                    <a:pt x="60" y="180"/>
                    <a:pt x="60" y="137"/>
                  </a:cubicBezTo>
                  <a:cubicBezTo>
                    <a:pt x="60" y="95"/>
                    <a:pt x="95" y="60"/>
                    <a:pt x="137" y="60"/>
                  </a:cubicBezTo>
                  <a:cubicBezTo>
                    <a:pt x="180" y="60"/>
                    <a:pt x="214" y="95"/>
                    <a:pt x="214" y="137"/>
                  </a:cubicBezTo>
                  <a:cubicBezTo>
                    <a:pt x="214" y="180"/>
                    <a:pt x="180" y="215"/>
                    <a:pt x="137" y="215"/>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3" name="Freeform 20">
              <a:extLst>
                <a:ext uri="{FF2B5EF4-FFF2-40B4-BE49-F238E27FC236}">
                  <a16:creationId xmlns:a16="http://schemas.microsoft.com/office/drawing/2014/main" id="{7C3B23CB-A63C-478A-9A4E-8AF55C9E36DE}"/>
                </a:ext>
              </a:extLst>
            </p:cNvPr>
            <p:cNvSpPr>
              <a:spLocks/>
            </p:cNvSpPr>
            <p:nvPr/>
          </p:nvSpPr>
          <p:spPr bwMode="auto">
            <a:xfrm>
              <a:off x="3667860" y="2785398"/>
              <a:ext cx="381164" cy="383836"/>
            </a:xfrm>
            <a:custGeom>
              <a:avLst/>
              <a:gdLst>
                <a:gd name="T0" fmla="*/ 66 w 141"/>
                <a:gd name="T1" fmla="*/ 135 h 142"/>
                <a:gd name="T2" fmla="*/ 54 w 141"/>
                <a:gd name="T3" fmla="*/ 140 h 142"/>
                <a:gd name="T4" fmla="*/ 49 w 141"/>
                <a:gd name="T5" fmla="*/ 132 h 142"/>
                <a:gd name="T6" fmla="*/ 42 w 141"/>
                <a:gd name="T7" fmla="*/ 129 h 142"/>
                <a:gd name="T8" fmla="*/ 29 w 141"/>
                <a:gd name="T9" fmla="*/ 128 h 142"/>
                <a:gd name="T10" fmla="*/ 28 w 141"/>
                <a:gd name="T11" fmla="*/ 119 h 142"/>
                <a:gd name="T12" fmla="*/ 22 w 141"/>
                <a:gd name="T13" fmla="*/ 114 h 142"/>
                <a:gd name="T14" fmla="*/ 10 w 141"/>
                <a:gd name="T15" fmla="*/ 108 h 142"/>
                <a:gd name="T16" fmla="*/ 12 w 141"/>
                <a:gd name="T17" fmla="*/ 99 h 142"/>
                <a:gd name="T18" fmla="*/ 10 w 141"/>
                <a:gd name="T19" fmla="*/ 92 h 142"/>
                <a:gd name="T20" fmla="*/ 1 w 141"/>
                <a:gd name="T21" fmla="*/ 82 h 142"/>
                <a:gd name="T22" fmla="*/ 6 w 141"/>
                <a:gd name="T23" fmla="*/ 75 h 142"/>
                <a:gd name="T24" fmla="*/ 6 w 141"/>
                <a:gd name="T25" fmla="*/ 67 h 142"/>
                <a:gd name="T26" fmla="*/ 1 w 141"/>
                <a:gd name="T27" fmla="*/ 60 h 142"/>
                <a:gd name="T28" fmla="*/ 10 w 141"/>
                <a:gd name="T29" fmla="*/ 50 h 142"/>
                <a:gd name="T30" fmla="*/ 12 w 141"/>
                <a:gd name="T31" fmla="*/ 43 h 142"/>
                <a:gd name="T32" fmla="*/ 10 w 141"/>
                <a:gd name="T33" fmla="*/ 34 h 142"/>
                <a:gd name="T34" fmla="*/ 22 w 141"/>
                <a:gd name="T35" fmla="*/ 29 h 142"/>
                <a:gd name="T36" fmla="*/ 28 w 141"/>
                <a:gd name="T37" fmla="*/ 23 h 142"/>
                <a:gd name="T38" fmla="*/ 29 w 141"/>
                <a:gd name="T39" fmla="*/ 14 h 142"/>
                <a:gd name="T40" fmla="*/ 42 w 141"/>
                <a:gd name="T41" fmla="*/ 13 h 142"/>
                <a:gd name="T42" fmla="*/ 49 w 141"/>
                <a:gd name="T43" fmla="*/ 10 h 142"/>
                <a:gd name="T44" fmla="*/ 54 w 141"/>
                <a:gd name="T45" fmla="*/ 2 h 142"/>
                <a:gd name="T46" fmla="*/ 66 w 141"/>
                <a:gd name="T47" fmla="*/ 7 h 142"/>
                <a:gd name="T48" fmla="*/ 73 w 141"/>
                <a:gd name="T49" fmla="*/ 0 h 142"/>
                <a:gd name="T50" fmla="*/ 79 w 141"/>
                <a:gd name="T51" fmla="*/ 7 h 142"/>
                <a:gd name="T52" fmla="*/ 87 w 141"/>
                <a:gd name="T53" fmla="*/ 9 h 142"/>
                <a:gd name="T54" fmla="*/ 100 w 141"/>
                <a:gd name="T55" fmla="*/ 7 h 142"/>
                <a:gd name="T56" fmla="*/ 103 w 141"/>
                <a:gd name="T57" fmla="*/ 16 h 142"/>
                <a:gd name="T58" fmla="*/ 109 w 141"/>
                <a:gd name="T59" fmla="*/ 20 h 142"/>
                <a:gd name="T60" fmla="*/ 122 w 141"/>
                <a:gd name="T61" fmla="*/ 23 h 142"/>
                <a:gd name="T62" fmla="*/ 122 w 141"/>
                <a:gd name="T63" fmla="*/ 32 h 142"/>
                <a:gd name="T64" fmla="*/ 126 w 141"/>
                <a:gd name="T65" fmla="*/ 39 h 142"/>
                <a:gd name="T66" fmla="*/ 137 w 141"/>
                <a:gd name="T67" fmla="*/ 47 h 142"/>
                <a:gd name="T68" fmla="*/ 133 w 141"/>
                <a:gd name="T69" fmla="*/ 55 h 142"/>
                <a:gd name="T70" fmla="*/ 134 w 141"/>
                <a:gd name="T71" fmla="*/ 62 h 142"/>
                <a:gd name="T72" fmla="*/ 141 w 141"/>
                <a:gd name="T73" fmla="*/ 71 h 142"/>
                <a:gd name="T74" fmla="*/ 134 w 141"/>
                <a:gd name="T75" fmla="*/ 80 h 142"/>
                <a:gd name="T76" fmla="*/ 133 w 141"/>
                <a:gd name="T77" fmla="*/ 87 h 142"/>
                <a:gd name="T78" fmla="*/ 137 w 141"/>
                <a:gd name="T79" fmla="*/ 95 h 142"/>
                <a:gd name="T80" fmla="*/ 126 w 141"/>
                <a:gd name="T81" fmla="*/ 103 h 142"/>
                <a:gd name="T82" fmla="*/ 122 w 141"/>
                <a:gd name="T83" fmla="*/ 110 h 142"/>
                <a:gd name="T84" fmla="*/ 122 w 141"/>
                <a:gd name="T85" fmla="*/ 119 h 142"/>
                <a:gd name="T86" fmla="*/ 109 w 141"/>
                <a:gd name="T87" fmla="*/ 122 h 142"/>
                <a:gd name="T88" fmla="*/ 103 w 141"/>
                <a:gd name="T89" fmla="*/ 126 h 142"/>
                <a:gd name="T90" fmla="*/ 100 w 141"/>
                <a:gd name="T91" fmla="*/ 135 h 142"/>
                <a:gd name="T92" fmla="*/ 87 w 141"/>
                <a:gd name="T93" fmla="*/ 133 h 142"/>
                <a:gd name="T94" fmla="*/ 79 w 141"/>
                <a:gd name="T95" fmla="*/ 135 h 142"/>
                <a:gd name="T96" fmla="*/ 73 w 141"/>
                <a:gd name="T9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cubicBezTo>
                    <a:pt x="69" y="142"/>
                    <a:pt x="68" y="142"/>
                    <a:pt x="67" y="142"/>
                  </a:cubicBezTo>
                  <a:cubicBezTo>
                    <a:pt x="67" y="135"/>
                    <a:pt x="67" y="135"/>
                    <a:pt x="67" y="135"/>
                  </a:cubicBezTo>
                  <a:cubicBezTo>
                    <a:pt x="66" y="135"/>
                    <a:pt x="66" y="135"/>
                    <a:pt x="66" y="135"/>
                  </a:cubicBezTo>
                  <a:cubicBezTo>
                    <a:pt x="65" y="135"/>
                    <a:pt x="63" y="135"/>
                    <a:pt x="62" y="135"/>
                  </a:cubicBezTo>
                  <a:cubicBezTo>
                    <a:pt x="61" y="135"/>
                    <a:pt x="61" y="135"/>
                    <a:pt x="61" y="135"/>
                  </a:cubicBezTo>
                  <a:cubicBezTo>
                    <a:pt x="60" y="141"/>
                    <a:pt x="60" y="141"/>
                    <a:pt x="60" y="141"/>
                  </a:cubicBezTo>
                  <a:cubicBezTo>
                    <a:pt x="58" y="141"/>
                    <a:pt x="56" y="140"/>
                    <a:pt x="54" y="140"/>
                  </a:cubicBezTo>
                  <a:cubicBezTo>
                    <a:pt x="54" y="133"/>
                    <a:pt x="54" y="133"/>
                    <a:pt x="54" y="133"/>
                  </a:cubicBezTo>
                  <a:cubicBezTo>
                    <a:pt x="54" y="133"/>
                    <a:pt x="54" y="133"/>
                    <a:pt x="54" y="133"/>
                  </a:cubicBezTo>
                  <a:cubicBezTo>
                    <a:pt x="52" y="133"/>
                    <a:pt x="51" y="132"/>
                    <a:pt x="50" y="132"/>
                  </a:cubicBezTo>
                  <a:cubicBezTo>
                    <a:pt x="49" y="132"/>
                    <a:pt x="49" y="132"/>
                    <a:pt x="49" y="132"/>
                  </a:cubicBezTo>
                  <a:cubicBezTo>
                    <a:pt x="46" y="137"/>
                    <a:pt x="46" y="137"/>
                    <a:pt x="46" y="137"/>
                  </a:cubicBezTo>
                  <a:cubicBezTo>
                    <a:pt x="44" y="137"/>
                    <a:pt x="42" y="136"/>
                    <a:pt x="41" y="135"/>
                  </a:cubicBezTo>
                  <a:cubicBezTo>
                    <a:pt x="42" y="129"/>
                    <a:pt x="42" y="129"/>
                    <a:pt x="42" y="129"/>
                  </a:cubicBezTo>
                  <a:cubicBezTo>
                    <a:pt x="42" y="129"/>
                    <a:pt x="42" y="129"/>
                    <a:pt x="42" y="129"/>
                  </a:cubicBezTo>
                  <a:cubicBezTo>
                    <a:pt x="41" y="128"/>
                    <a:pt x="39" y="127"/>
                    <a:pt x="38" y="127"/>
                  </a:cubicBezTo>
                  <a:cubicBezTo>
                    <a:pt x="38" y="126"/>
                    <a:pt x="38" y="126"/>
                    <a:pt x="38" y="126"/>
                  </a:cubicBezTo>
                  <a:cubicBezTo>
                    <a:pt x="34" y="131"/>
                    <a:pt x="34" y="131"/>
                    <a:pt x="34" y="131"/>
                  </a:cubicBezTo>
                  <a:cubicBezTo>
                    <a:pt x="32" y="130"/>
                    <a:pt x="30" y="129"/>
                    <a:pt x="29" y="128"/>
                  </a:cubicBezTo>
                  <a:cubicBezTo>
                    <a:pt x="32" y="122"/>
                    <a:pt x="32" y="122"/>
                    <a:pt x="32" y="122"/>
                  </a:cubicBezTo>
                  <a:cubicBezTo>
                    <a:pt x="31" y="122"/>
                    <a:pt x="31" y="122"/>
                    <a:pt x="31" y="122"/>
                  </a:cubicBezTo>
                  <a:cubicBezTo>
                    <a:pt x="30" y="121"/>
                    <a:pt x="29" y="120"/>
                    <a:pt x="28" y="119"/>
                  </a:cubicBezTo>
                  <a:cubicBezTo>
                    <a:pt x="28" y="119"/>
                    <a:pt x="28" y="119"/>
                    <a:pt x="28" y="119"/>
                  </a:cubicBezTo>
                  <a:cubicBezTo>
                    <a:pt x="23" y="123"/>
                    <a:pt x="23" y="123"/>
                    <a:pt x="23" y="123"/>
                  </a:cubicBezTo>
                  <a:cubicBezTo>
                    <a:pt x="21" y="122"/>
                    <a:pt x="20" y="120"/>
                    <a:pt x="18" y="119"/>
                  </a:cubicBezTo>
                  <a:cubicBezTo>
                    <a:pt x="22" y="114"/>
                    <a:pt x="22" y="114"/>
                    <a:pt x="22" y="114"/>
                  </a:cubicBezTo>
                  <a:cubicBezTo>
                    <a:pt x="22" y="114"/>
                    <a:pt x="22" y="114"/>
                    <a:pt x="22" y="114"/>
                  </a:cubicBezTo>
                  <a:cubicBezTo>
                    <a:pt x="21" y="112"/>
                    <a:pt x="20" y="111"/>
                    <a:pt x="19" y="110"/>
                  </a:cubicBezTo>
                  <a:cubicBezTo>
                    <a:pt x="19" y="110"/>
                    <a:pt x="19" y="110"/>
                    <a:pt x="19" y="110"/>
                  </a:cubicBezTo>
                  <a:cubicBezTo>
                    <a:pt x="13" y="113"/>
                    <a:pt x="13" y="113"/>
                    <a:pt x="13" y="113"/>
                  </a:cubicBezTo>
                  <a:cubicBezTo>
                    <a:pt x="12" y="111"/>
                    <a:pt x="11" y="109"/>
                    <a:pt x="10" y="108"/>
                  </a:cubicBezTo>
                  <a:cubicBezTo>
                    <a:pt x="15" y="104"/>
                    <a:pt x="15" y="104"/>
                    <a:pt x="15" y="104"/>
                  </a:cubicBezTo>
                  <a:cubicBezTo>
                    <a:pt x="15" y="103"/>
                    <a:pt x="15" y="103"/>
                    <a:pt x="15" y="103"/>
                  </a:cubicBezTo>
                  <a:cubicBezTo>
                    <a:pt x="14" y="102"/>
                    <a:pt x="13" y="101"/>
                    <a:pt x="13" y="99"/>
                  </a:cubicBezTo>
                  <a:cubicBezTo>
                    <a:pt x="12" y="99"/>
                    <a:pt x="12" y="99"/>
                    <a:pt x="12" y="99"/>
                  </a:cubicBezTo>
                  <a:cubicBezTo>
                    <a:pt x="6" y="101"/>
                    <a:pt x="6" y="101"/>
                    <a:pt x="6" y="101"/>
                  </a:cubicBezTo>
                  <a:cubicBezTo>
                    <a:pt x="5" y="99"/>
                    <a:pt x="5" y="97"/>
                    <a:pt x="4" y="95"/>
                  </a:cubicBezTo>
                  <a:cubicBezTo>
                    <a:pt x="10" y="92"/>
                    <a:pt x="10" y="92"/>
                    <a:pt x="10" y="92"/>
                  </a:cubicBezTo>
                  <a:cubicBezTo>
                    <a:pt x="10" y="92"/>
                    <a:pt x="10" y="92"/>
                    <a:pt x="10" y="92"/>
                  </a:cubicBezTo>
                  <a:cubicBezTo>
                    <a:pt x="9" y="90"/>
                    <a:pt x="9" y="89"/>
                    <a:pt x="8" y="88"/>
                  </a:cubicBezTo>
                  <a:cubicBezTo>
                    <a:pt x="8" y="87"/>
                    <a:pt x="8" y="87"/>
                    <a:pt x="8" y="87"/>
                  </a:cubicBezTo>
                  <a:cubicBezTo>
                    <a:pt x="2" y="88"/>
                    <a:pt x="2" y="88"/>
                    <a:pt x="2" y="88"/>
                  </a:cubicBezTo>
                  <a:cubicBezTo>
                    <a:pt x="1" y="86"/>
                    <a:pt x="1" y="84"/>
                    <a:pt x="1" y="82"/>
                  </a:cubicBezTo>
                  <a:cubicBezTo>
                    <a:pt x="7" y="80"/>
                    <a:pt x="7" y="80"/>
                    <a:pt x="7" y="80"/>
                  </a:cubicBezTo>
                  <a:cubicBezTo>
                    <a:pt x="7" y="80"/>
                    <a:pt x="7" y="80"/>
                    <a:pt x="7" y="80"/>
                  </a:cubicBezTo>
                  <a:cubicBezTo>
                    <a:pt x="6" y="78"/>
                    <a:pt x="6" y="77"/>
                    <a:pt x="6" y="75"/>
                  </a:cubicBezTo>
                  <a:cubicBezTo>
                    <a:pt x="6" y="75"/>
                    <a:pt x="6" y="75"/>
                    <a:pt x="6" y="75"/>
                  </a:cubicBezTo>
                  <a:cubicBezTo>
                    <a:pt x="0" y="74"/>
                    <a:pt x="0" y="74"/>
                    <a:pt x="0" y="74"/>
                  </a:cubicBezTo>
                  <a:cubicBezTo>
                    <a:pt x="0" y="73"/>
                    <a:pt x="0" y="72"/>
                    <a:pt x="0" y="71"/>
                  </a:cubicBezTo>
                  <a:cubicBezTo>
                    <a:pt x="0" y="70"/>
                    <a:pt x="0" y="69"/>
                    <a:pt x="0" y="68"/>
                  </a:cubicBezTo>
                  <a:cubicBezTo>
                    <a:pt x="6" y="67"/>
                    <a:pt x="6" y="67"/>
                    <a:pt x="6" y="67"/>
                  </a:cubicBezTo>
                  <a:cubicBezTo>
                    <a:pt x="6" y="67"/>
                    <a:pt x="6" y="67"/>
                    <a:pt x="6" y="67"/>
                  </a:cubicBezTo>
                  <a:cubicBezTo>
                    <a:pt x="6" y="65"/>
                    <a:pt x="6" y="64"/>
                    <a:pt x="7" y="62"/>
                  </a:cubicBezTo>
                  <a:cubicBezTo>
                    <a:pt x="7" y="62"/>
                    <a:pt x="7" y="62"/>
                    <a:pt x="7" y="62"/>
                  </a:cubicBezTo>
                  <a:cubicBezTo>
                    <a:pt x="1" y="60"/>
                    <a:pt x="1" y="60"/>
                    <a:pt x="1" y="60"/>
                  </a:cubicBezTo>
                  <a:cubicBezTo>
                    <a:pt x="1" y="58"/>
                    <a:pt x="1" y="56"/>
                    <a:pt x="2" y="54"/>
                  </a:cubicBezTo>
                  <a:cubicBezTo>
                    <a:pt x="8" y="55"/>
                    <a:pt x="8" y="55"/>
                    <a:pt x="8" y="55"/>
                  </a:cubicBezTo>
                  <a:cubicBezTo>
                    <a:pt x="8" y="54"/>
                    <a:pt x="8" y="54"/>
                    <a:pt x="8" y="54"/>
                  </a:cubicBezTo>
                  <a:cubicBezTo>
                    <a:pt x="9" y="53"/>
                    <a:pt x="9" y="52"/>
                    <a:pt x="10" y="50"/>
                  </a:cubicBezTo>
                  <a:cubicBezTo>
                    <a:pt x="10" y="50"/>
                    <a:pt x="10" y="50"/>
                    <a:pt x="10" y="50"/>
                  </a:cubicBezTo>
                  <a:cubicBezTo>
                    <a:pt x="4" y="47"/>
                    <a:pt x="4" y="47"/>
                    <a:pt x="4" y="47"/>
                  </a:cubicBezTo>
                  <a:cubicBezTo>
                    <a:pt x="5" y="45"/>
                    <a:pt x="5" y="43"/>
                    <a:pt x="6" y="41"/>
                  </a:cubicBezTo>
                  <a:cubicBezTo>
                    <a:pt x="12" y="43"/>
                    <a:pt x="12" y="43"/>
                    <a:pt x="12" y="43"/>
                  </a:cubicBezTo>
                  <a:cubicBezTo>
                    <a:pt x="13" y="43"/>
                    <a:pt x="13" y="43"/>
                    <a:pt x="13" y="43"/>
                  </a:cubicBezTo>
                  <a:cubicBezTo>
                    <a:pt x="13" y="41"/>
                    <a:pt x="14" y="40"/>
                    <a:pt x="15" y="39"/>
                  </a:cubicBezTo>
                  <a:cubicBezTo>
                    <a:pt x="15" y="38"/>
                    <a:pt x="15" y="38"/>
                    <a:pt x="15" y="38"/>
                  </a:cubicBezTo>
                  <a:cubicBezTo>
                    <a:pt x="10" y="34"/>
                    <a:pt x="10" y="34"/>
                    <a:pt x="10" y="34"/>
                  </a:cubicBezTo>
                  <a:cubicBezTo>
                    <a:pt x="11" y="33"/>
                    <a:pt x="12" y="31"/>
                    <a:pt x="13" y="29"/>
                  </a:cubicBezTo>
                  <a:cubicBezTo>
                    <a:pt x="19" y="32"/>
                    <a:pt x="19" y="32"/>
                    <a:pt x="19" y="32"/>
                  </a:cubicBezTo>
                  <a:cubicBezTo>
                    <a:pt x="19" y="32"/>
                    <a:pt x="19" y="32"/>
                    <a:pt x="19" y="32"/>
                  </a:cubicBezTo>
                  <a:cubicBezTo>
                    <a:pt x="20" y="31"/>
                    <a:pt x="21" y="30"/>
                    <a:pt x="22" y="29"/>
                  </a:cubicBezTo>
                  <a:cubicBezTo>
                    <a:pt x="22" y="28"/>
                    <a:pt x="22" y="28"/>
                    <a:pt x="22" y="28"/>
                  </a:cubicBezTo>
                  <a:cubicBezTo>
                    <a:pt x="18" y="23"/>
                    <a:pt x="18" y="23"/>
                    <a:pt x="18" y="23"/>
                  </a:cubicBezTo>
                  <a:cubicBezTo>
                    <a:pt x="20" y="22"/>
                    <a:pt x="21" y="20"/>
                    <a:pt x="23" y="19"/>
                  </a:cubicBezTo>
                  <a:cubicBezTo>
                    <a:pt x="28" y="23"/>
                    <a:pt x="28" y="23"/>
                    <a:pt x="28" y="23"/>
                  </a:cubicBezTo>
                  <a:cubicBezTo>
                    <a:pt x="28" y="23"/>
                    <a:pt x="28" y="23"/>
                    <a:pt x="28" y="23"/>
                  </a:cubicBezTo>
                  <a:cubicBezTo>
                    <a:pt x="29" y="22"/>
                    <a:pt x="30" y="21"/>
                    <a:pt x="31" y="20"/>
                  </a:cubicBezTo>
                  <a:cubicBezTo>
                    <a:pt x="32" y="20"/>
                    <a:pt x="32" y="20"/>
                    <a:pt x="32" y="20"/>
                  </a:cubicBezTo>
                  <a:cubicBezTo>
                    <a:pt x="29" y="14"/>
                    <a:pt x="29" y="14"/>
                    <a:pt x="29" y="14"/>
                  </a:cubicBezTo>
                  <a:cubicBezTo>
                    <a:pt x="30" y="13"/>
                    <a:pt x="32" y="12"/>
                    <a:pt x="34" y="11"/>
                  </a:cubicBezTo>
                  <a:cubicBezTo>
                    <a:pt x="38" y="16"/>
                    <a:pt x="38" y="16"/>
                    <a:pt x="38" y="16"/>
                  </a:cubicBezTo>
                  <a:cubicBezTo>
                    <a:pt x="38" y="15"/>
                    <a:pt x="38" y="15"/>
                    <a:pt x="38" y="15"/>
                  </a:cubicBezTo>
                  <a:cubicBezTo>
                    <a:pt x="39" y="15"/>
                    <a:pt x="41" y="14"/>
                    <a:pt x="42" y="13"/>
                  </a:cubicBezTo>
                  <a:cubicBezTo>
                    <a:pt x="42" y="13"/>
                    <a:pt x="42" y="13"/>
                    <a:pt x="42" y="13"/>
                  </a:cubicBezTo>
                  <a:cubicBezTo>
                    <a:pt x="41" y="7"/>
                    <a:pt x="41" y="7"/>
                    <a:pt x="41" y="7"/>
                  </a:cubicBezTo>
                  <a:cubicBezTo>
                    <a:pt x="42" y="6"/>
                    <a:pt x="44" y="5"/>
                    <a:pt x="46" y="5"/>
                  </a:cubicBezTo>
                  <a:cubicBezTo>
                    <a:pt x="49" y="10"/>
                    <a:pt x="49" y="10"/>
                    <a:pt x="49" y="10"/>
                  </a:cubicBezTo>
                  <a:cubicBezTo>
                    <a:pt x="50" y="10"/>
                    <a:pt x="50" y="10"/>
                    <a:pt x="50" y="10"/>
                  </a:cubicBezTo>
                  <a:cubicBezTo>
                    <a:pt x="51" y="10"/>
                    <a:pt x="52" y="9"/>
                    <a:pt x="54" y="9"/>
                  </a:cubicBezTo>
                  <a:cubicBezTo>
                    <a:pt x="54" y="9"/>
                    <a:pt x="54" y="9"/>
                    <a:pt x="54" y="9"/>
                  </a:cubicBezTo>
                  <a:cubicBezTo>
                    <a:pt x="54" y="2"/>
                    <a:pt x="54" y="2"/>
                    <a:pt x="54" y="2"/>
                  </a:cubicBezTo>
                  <a:cubicBezTo>
                    <a:pt x="56" y="2"/>
                    <a:pt x="58" y="1"/>
                    <a:pt x="60" y="1"/>
                  </a:cubicBezTo>
                  <a:cubicBezTo>
                    <a:pt x="61" y="7"/>
                    <a:pt x="61" y="7"/>
                    <a:pt x="61" y="7"/>
                  </a:cubicBezTo>
                  <a:cubicBezTo>
                    <a:pt x="62" y="7"/>
                    <a:pt x="62" y="7"/>
                    <a:pt x="62" y="7"/>
                  </a:cubicBezTo>
                  <a:cubicBezTo>
                    <a:pt x="63" y="7"/>
                    <a:pt x="65" y="7"/>
                    <a:pt x="66" y="7"/>
                  </a:cubicBezTo>
                  <a:cubicBezTo>
                    <a:pt x="67" y="7"/>
                    <a:pt x="67" y="7"/>
                    <a:pt x="67" y="7"/>
                  </a:cubicBezTo>
                  <a:cubicBezTo>
                    <a:pt x="67" y="0"/>
                    <a:pt x="67" y="0"/>
                    <a:pt x="67" y="0"/>
                  </a:cubicBezTo>
                  <a:cubicBezTo>
                    <a:pt x="68" y="0"/>
                    <a:pt x="69" y="0"/>
                    <a:pt x="70" y="0"/>
                  </a:cubicBezTo>
                  <a:cubicBezTo>
                    <a:pt x="71" y="0"/>
                    <a:pt x="72" y="0"/>
                    <a:pt x="73" y="0"/>
                  </a:cubicBezTo>
                  <a:cubicBezTo>
                    <a:pt x="74" y="7"/>
                    <a:pt x="74" y="7"/>
                    <a:pt x="74" y="7"/>
                  </a:cubicBezTo>
                  <a:cubicBezTo>
                    <a:pt x="74" y="7"/>
                    <a:pt x="74" y="7"/>
                    <a:pt x="74" y="7"/>
                  </a:cubicBezTo>
                  <a:cubicBezTo>
                    <a:pt x="76" y="7"/>
                    <a:pt x="77" y="7"/>
                    <a:pt x="79" y="7"/>
                  </a:cubicBezTo>
                  <a:cubicBezTo>
                    <a:pt x="79" y="7"/>
                    <a:pt x="79" y="7"/>
                    <a:pt x="79" y="7"/>
                  </a:cubicBezTo>
                  <a:cubicBezTo>
                    <a:pt x="81" y="1"/>
                    <a:pt x="81" y="1"/>
                    <a:pt x="81" y="1"/>
                  </a:cubicBezTo>
                  <a:cubicBezTo>
                    <a:pt x="83" y="1"/>
                    <a:pt x="85" y="2"/>
                    <a:pt x="87" y="2"/>
                  </a:cubicBezTo>
                  <a:cubicBezTo>
                    <a:pt x="87" y="9"/>
                    <a:pt x="87" y="9"/>
                    <a:pt x="87" y="9"/>
                  </a:cubicBezTo>
                  <a:cubicBezTo>
                    <a:pt x="87" y="9"/>
                    <a:pt x="87" y="9"/>
                    <a:pt x="87" y="9"/>
                  </a:cubicBezTo>
                  <a:cubicBezTo>
                    <a:pt x="88" y="9"/>
                    <a:pt x="90" y="10"/>
                    <a:pt x="91" y="10"/>
                  </a:cubicBezTo>
                  <a:cubicBezTo>
                    <a:pt x="92" y="10"/>
                    <a:pt x="92" y="10"/>
                    <a:pt x="92" y="10"/>
                  </a:cubicBezTo>
                  <a:cubicBezTo>
                    <a:pt x="95" y="5"/>
                    <a:pt x="95" y="5"/>
                    <a:pt x="95" y="5"/>
                  </a:cubicBezTo>
                  <a:cubicBezTo>
                    <a:pt x="96" y="5"/>
                    <a:pt x="98" y="6"/>
                    <a:pt x="100" y="7"/>
                  </a:cubicBezTo>
                  <a:cubicBezTo>
                    <a:pt x="98" y="13"/>
                    <a:pt x="98" y="13"/>
                    <a:pt x="98" y="13"/>
                  </a:cubicBezTo>
                  <a:cubicBezTo>
                    <a:pt x="99" y="13"/>
                    <a:pt x="99" y="13"/>
                    <a:pt x="99" y="13"/>
                  </a:cubicBezTo>
                  <a:cubicBezTo>
                    <a:pt x="100" y="14"/>
                    <a:pt x="101" y="15"/>
                    <a:pt x="103" y="15"/>
                  </a:cubicBezTo>
                  <a:cubicBezTo>
                    <a:pt x="103" y="16"/>
                    <a:pt x="103" y="16"/>
                    <a:pt x="103" y="16"/>
                  </a:cubicBezTo>
                  <a:cubicBezTo>
                    <a:pt x="107" y="11"/>
                    <a:pt x="107" y="11"/>
                    <a:pt x="107" y="11"/>
                  </a:cubicBezTo>
                  <a:cubicBezTo>
                    <a:pt x="109" y="12"/>
                    <a:pt x="111" y="13"/>
                    <a:pt x="112" y="14"/>
                  </a:cubicBezTo>
                  <a:cubicBezTo>
                    <a:pt x="109" y="20"/>
                    <a:pt x="109" y="20"/>
                    <a:pt x="109" y="20"/>
                  </a:cubicBezTo>
                  <a:cubicBezTo>
                    <a:pt x="109" y="20"/>
                    <a:pt x="109" y="20"/>
                    <a:pt x="109" y="20"/>
                  </a:cubicBezTo>
                  <a:cubicBezTo>
                    <a:pt x="111" y="21"/>
                    <a:pt x="112" y="22"/>
                    <a:pt x="113" y="23"/>
                  </a:cubicBezTo>
                  <a:cubicBezTo>
                    <a:pt x="113" y="23"/>
                    <a:pt x="113" y="23"/>
                    <a:pt x="113" y="23"/>
                  </a:cubicBezTo>
                  <a:cubicBezTo>
                    <a:pt x="118" y="19"/>
                    <a:pt x="118" y="19"/>
                    <a:pt x="118" y="19"/>
                  </a:cubicBezTo>
                  <a:cubicBezTo>
                    <a:pt x="120" y="20"/>
                    <a:pt x="121" y="22"/>
                    <a:pt x="122" y="23"/>
                  </a:cubicBezTo>
                  <a:cubicBezTo>
                    <a:pt x="118" y="28"/>
                    <a:pt x="118" y="28"/>
                    <a:pt x="118" y="28"/>
                  </a:cubicBezTo>
                  <a:cubicBezTo>
                    <a:pt x="119" y="29"/>
                    <a:pt x="119" y="29"/>
                    <a:pt x="119" y="29"/>
                  </a:cubicBezTo>
                  <a:cubicBezTo>
                    <a:pt x="120" y="30"/>
                    <a:pt x="121" y="31"/>
                    <a:pt x="121" y="32"/>
                  </a:cubicBezTo>
                  <a:cubicBezTo>
                    <a:pt x="122" y="32"/>
                    <a:pt x="122" y="32"/>
                    <a:pt x="122" y="32"/>
                  </a:cubicBezTo>
                  <a:cubicBezTo>
                    <a:pt x="127" y="29"/>
                    <a:pt x="127" y="29"/>
                    <a:pt x="127" y="29"/>
                  </a:cubicBezTo>
                  <a:cubicBezTo>
                    <a:pt x="129" y="31"/>
                    <a:pt x="130" y="33"/>
                    <a:pt x="131" y="34"/>
                  </a:cubicBezTo>
                  <a:cubicBezTo>
                    <a:pt x="126" y="38"/>
                    <a:pt x="126" y="38"/>
                    <a:pt x="126" y="38"/>
                  </a:cubicBezTo>
                  <a:cubicBezTo>
                    <a:pt x="126" y="39"/>
                    <a:pt x="126" y="39"/>
                    <a:pt x="126" y="39"/>
                  </a:cubicBezTo>
                  <a:cubicBezTo>
                    <a:pt x="127" y="40"/>
                    <a:pt x="128" y="41"/>
                    <a:pt x="128" y="43"/>
                  </a:cubicBezTo>
                  <a:cubicBezTo>
                    <a:pt x="128" y="43"/>
                    <a:pt x="128" y="43"/>
                    <a:pt x="128" y="43"/>
                  </a:cubicBezTo>
                  <a:cubicBezTo>
                    <a:pt x="134" y="41"/>
                    <a:pt x="134" y="41"/>
                    <a:pt x="134" y="41"/>
                  </a:cubicBezTo>
                  <a:cubicBezTo>
                    <a:pt x="135" y="43"/>
                    <a:pt x="136" y="45"/>
                    <a:pt x="137" y="47"/>
                  </a:cubicBezTo>
                  <a:cubicBezTo>
                    <a:pt x="131" y="50"/>
                    <a:pt x="131" y="50"/>
                    <a:pt x="131" y="50"/>
                  </a:cubicBezTo>
                  <a:cubicBezTo>
                    <a:pt x="131" y="50"/>
                    <a:pt x="131" y="50"/>
                    <a:pt x="131" y="50"/>
                  </a:cubicBezTo>
                  <a:cubicBezTo>
                    <a:pt x="132" y="52"/>
                    <a:pt x="132" y="53"/>
                    <a:pt x="133" y="54"/>
                  </a:cubicBezTo>
                  <a:cubicBezTo>
                    <a:pt x="133" y="55"/>
                    <a:pt x="133" y="55"/>
                    <a:pt x="133" y="55"/>
                  </a:cubicBezTo>
                  <a:cubicBezTo>
                    <a:pt x="139" y="54"/>
                    <a:pt x="139" y="54"/>
                    <a:pt x="139" y="54"/>
                  </a:cubicBezTo>
                  <a:cubicBezTo>
                    <a:pt x="140" y="56"/>
                    <a:pt x="140" y="58"/>
                    <a:pt x="140" y="60"/>
                  </a:cubicBezTo>
                  <a:cubicBezTo>
                    <a:pt x="134" y="62"/>
                    <a:pt x="134" y="62"/>
                    <a:pt x="134" y="62"/>
                  </a:cubicBezTo>
                  <a:cubicBezTo>
                    <a:pt x="134" y="62"/>
                    <a:pt x="134" y="62"/>
                    <a:pt x="134" y="62"/>
                  </a:cubicBezTo>
                  <a:cubicBezTo>
                    <a:pt x="134" y="64"/>
                    <a:pt x="134" y="65"/>
                    <a:pt x="135" y="67"/>
                  </a:cubicBezTo>
                  <a:cubicBezTo>
                    <a:pt x="135" y="67"/>
                    <a:pt x="135" y="67"/>
                    <a:pt x="135" y="67"/>
                  </a:cubicBezTo>
                  <a:cubicBezTo>
                    <a:pt x="141" y="68"/>
                    <a:pt x="141" y="68"/>
                    <a:pt x="141" y="68"/>
                  </a:cubicBezTo>
                  <a:cubicBezTo>
                    <a:pt x="141" y="69"/>
                    <a:pt x="141" y="70"/>
                    <a:pt x="141" y="71"/>
                  </a:cubicBezTo>
                  <a:cubicBezTo>
                    <a:pt x="141" y="72"/>
                    <a:pt x="141" y="73"/>
                    <a:pt x="141" y="74"/>
                  </a:cubicBezTo>
                  <a:cubicBezTo>
                    <a:pt x="135" y="75"/>
                    <a:pt x="135" y="75"/>
                    <a:pt x="135" y="75"/>
                  </a:cubicBezTo>
                  <a:cubicBezTo>
                    <a:pt x="135" y="75"/>
                    <a:pt x="135" y="75"/>
                    <a:pt x="135" y="75"/>
                  </a:cubicBezTo>
                  <a:cubicBezTo>
                    <a:pt x="134" y="77"/>
                    <a:pt x="134" y="78"/>
                    <a:pt x="134" y="80"/>
                  </a:cubicBezTo>
                  <a:cubicBezTo>
                    <a:pt x="134" y="80"/>
                    <a:pt x="134" y="80"/>
                    <a:pt x="134" y="80"/>
                  </a:cubicBezTo>
                  <a:cubicBezTo>
                    <a:pt x="140" y="82"/>
                    <a:pt x="140" y="82"/>
                    <a:pt x="140" y="82"/>
                  </a:cubicBezTo>
                  <a:cubicBezTo>
                    <a:pt x="140" y="84"/>
                    <a:pt x="140" y="86"/>
                    <a:pt x="139" y="88"/>
                  </a:cubicBezTo>
                  <a:cubicBezTo>
                    <a:pt x="133" y="87"/>
                    <a:pt x="133" y="87"/>
                    <a:pt x="133" y="87"/>
                  </a:cubicBezTo>
                  <a:cubicBezTo>
                    <a:pt x="133" y="88"/>
                    <a:pt x="133" y="88"/>
                    <a:pt x="133" y="88"/>
                  </a:cubicBezTo>
                  <a:cubicBezTo>
                    <a:pt x="132" y="89"/>
                    <a:pt x="132" y="90"/>
                    <a:pt x="131" y="92"/>
                  </a:cubicBezTo>
                  <a:cubicBezTo>
                    <a:pt x="131" y="92"/>
                    <a:pt x="131" y="92"/>
                    <a:pt x="131" y="92"/>
                  </a:cubicBezTo>
                  <a:cubicBezTo>
                    <a:pt x="137" y="95"/>
                    <a:pt x="137" y="95"/>
                    <a:pt x="137" y="95"/>
                  </a:cubicBezTo>
                  <a:cubicBezTo>
                    <a:pt x="136" y="97"/>
                    <a:pt x="135" y="99"/>
                    <a:pt x="134" y="101"/>
                  </a:cubicBezTo>
                  <a:cubicBezTo>
                    <a:pt x="128" y="99"/>
                    <a:pt x="128" y="99"/>
                    <a:pt x="128" y="99"/>
                  </a:cubicBezTo>
                  <a:cubicBezTo>
                    <a:pt x="128" y="99"/>
                    <a:pt x="128" y="99"/>
                    <a:pt x="128" y="99"/>
                  </a:cubicBezTo>
                  <a:cubicBezTo>
                    <a:pt x="128" y="101"/>
                    <a:pt x="127" y="102"/>
                    <a:pt x="126" y="103"/>
                  </a:cubicBezTo>
                  <a:cubicBezTo>
                    <a:pt x="126" y="104"/>
                    <a:pt x="126" y="104"/>
                    <a:pt x="126" y="104"/>
                  </a:cubicBezTo>
                  <a:cubicBezTo>
                    <a:pt x="131" y="108"/>
                    <a:pt x="131" y="108"/>
                    <a:pt x="131" y="108"/>
                  </a:cubicBezTo>
                  <a:cubicBezTo>
                    <a:pt x="130" y="109"/>
                    <a:pt x="129" y="111"/>
                    <a:pt x="127" y="113"/>
                  </a:cubicBezTo>
                  <a:cubicBezTo>
                    <a:pt x="122" y="110"/>
                    <a:pt x="122" y="110"/>
                    <a:pt x="122" y="110"/>
                  </a:cubicBezTo>
                  <a:cubicBezTo>
                    <a:pt x="121" y="110"/>
                    <a:pt x="121" y="110"/>
                    <a:pt x="121" y="110"/>
                  </a:cubicBezTo>
                  <a:cubicBezTo>
                    <a:pt x="121" y="111"/>
                    <a:pt x="120" y="112"/>
                    <a:pt x="119" y="114"/>
                  </a:cubicBezTo>
                  <a:cubicBezTo>
                    <a:pt x="118" y="114"/>
                    <a:pt x="118" y="114"/>
                    <a:pt x="118" y="114"/>
                  </a:cubicBezTo>
                  <a:cubicBezTo>
                    <a:pt x="122" y="119"/>
                    <a:pt x="122" y="119"/>
                    <a:pt x="122" y="119"/>
                  </a:cubicBezTo>
                  <a:cubicBezTo>
                    <a:pt x="121" y="120"/>
                    <a:pt x="120" y="122"/>
                    <a:pt x="118" y="123"/>
                  </a:cubicBezTo>
                  <a:cubicBezTo>
                    <a:pt x="113" y="119"/>
                    <a:pt x="113" y="119"/>
                    <a:pt x="113" y="119"/>
                  </a:cubicBezTo>
                  <a:cubicBezTo>
                    <a:pt x="113" y="119"/>
                    <a:pt x="113" y="119"/>
                    <a:pt x="113" y="119"/>
                  </a:cubicBezTo>
                  <a:cubicBezTo>
                    <a:pt x="112" y="120"/>
                    <a:pt x="111" y="121"/>
                    <a:pt x="109" y="122"/>
                  </a:cubicBezTo>
                  <a:cubicBezTo>
                    <a:pt x="109" y="122"/>
                    <a:pt x="109" y="122"/>
                    <a:pt x="109" y="122"/>
                  </a:cubicBezTo>
                  <a:cubicBezTo>
                    <a:pt x="112" y="128"/>
                    <a:pt x="112" y="128"/>
                    <a:pt x="112" y="128"/>
                  </a:cubicBezTo>
                  <a:cubicBezTo>
                    <a:pt x="111" y="129"/>
                    <a:pt x="109" y="130"/>
                    <a:pt x="107" y="131"/>
                  </a:cubicBezTo>
                  <a:cubicBezTo>
                    <a:pt x="103" y="126"/>
                    <a:pt x="103" y="126"/>
                    <a:pt x="103" y="126"/>
                  </a:cubicBezTo>
                  <a:cubicBezTo>
                    <a:pt x="103" y="127"/>
                    <a:pt x="103" y="127"/>
                    <a:pt x="103" y="127"/>
                  </a:cubicBezTo>
                  <a:cubicBezTo>
                    <a:pt x="101" y="127"/>
                    <a:pt x="100" y="128"/>
                    <a:pt x="99" y="129"/>
                  </a:cubicBezTo>
                  <a:cubicBezTo>
                    <a:pt x="98" y="129"/>
                    <a:pt x="98" y="129"/>
                    <a:pt x="98" y="129"/>
                  </a:cubicBezTo>
                  <a:cubicBezTo>
                    <a:pt x="100" y="135"/>
                    <a:pt x="100" y="135"/>
                    <a:pt x="100" y="135"/>
                  </a:cubicBezTo>
                  <a:cubicBezTo>
                    <a:pt x="98" y="136"/>
                    <a:pt x="96" y="137"/>
                    <a:pt x="95" y="137"/>
                  </a:cubicBezTo>
                  <a:cubicBezTo>
                    <a:pt x="92" y="132"/>
                    <a:pt x="92" y="132"/>
                    <a:pt x="92" y="132"/>
                  </a:cubicBezTo>
                  <a:cubicBezTo>
                    <a:pt x="91" y="132"/>
                    <a:pt x="91" y="132"/>
                    <a:pt x="91" y="132"/>
                  </a:cubicBezTo>
                  <a:cubicBezTo>
                    <a:pt x="90" y="132"/>
                    <a:pt x="88" y="133"/>
                    <a:pt x="87" y="133"/>
                  </a:cubicBezTo>
                  <a:cubicBezTo>
                    <a:pt x="87" y="133"/>
                    <a:pt x="87" y="133"/>
                    <a:pt x="87" y="133"/>
                  </a:cubicBezTo>
                  <a:cubicBezTo>
                    <a:pt x="87" y="140"/>
                    <a:pt x="87" y="140"/>
                    <a:pt x="87" y="140"/>
                  </a:cubicBezTo>
                  <a:cubicBezTo>
                    <a:pt x="85" y="140"/>
                    <a:pt x="83" y="141"/>
                    <a:pt x="81" y="141"/>
                  </a:cubicBezTo>
                  <a:cubicBezTo>
                    <a:pt x="79" y="135"/>
                    <a:pt x="79" y="135"/>
                    <a:pt x="79" y="135"/>
                  </a:cubicBezTo>
                  <a:cubicBezTo>
                    <a:pt x="79" y="135"/>
                    <a:pt x="79" y="135"/>
                    <a:pt x="79" y="135"/>
                  </a:cubicBezTo>
                  <a:cubicBezTo>
                    <a:pt x="77" y="135"/>
                    <a:pt x="76" y="135"/>
                    <a:pt x="74" y="135"/>
                  </a:cubicBezTo>
                  <a:cubicBezTo>
                    <a:pt x="74" y="135"/>
                    <a:pt x="74" y="135"/>
                    <a:pt x="74" y="135"/>
                  </a:cubicBezTo>
                  <a:cubicBezTo>
                    <a:pt x="73" y="142"/>
                    <a:pt x="73" y="142"/>
                    <a:pt x="73" y="142"/>
                  </a:cubicBezTo>
                  <a:cubicBezTo>
                    <a:pt x="72" y="142"/>
                    <a:pt x="71" y="142"/>
                    <a:pt x="70" y="142"/>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4" name="Freeform 6">
              <a:extLst>
                <a:ext uri="{FF2B5EF4-FFF2-40B4-BE49-F238E27FC236}">
                  <a16:creationId xmlns:a16="http://schemas.microsoft.com/office/drawing/2014/main" id="{3E6166E2-1CF0-4095-BC72-E73C4BEAB22C}"/>
                </a:ext>
              </a:extLst>
            </p:cNvPr>
            <p:cNvSpPr>
              <a:spLocks/>
            </p:cNvSpPr>
            <p:nvPr/>
          </p:nvSpPr>
          <p:spPr bwMode="auto">
            <a:xfrm>
              <a:off x="2732644" y="4883448"/>
              <a:ext cx="1289034" cy="182998"/>
            </a:xfrm>
            <a:custGeom>
              <a:avLst/>
              <a:gdLst>
                <a:gd name="T0" fmla="*/ 52 w 56"/>
                <a:gd name="T1" fmla="*/ 0 h 8"/>
                <a:gd name="T2" fmla="*/ 4 w 56"/>
                <a:gd name="T3" fmla="*/ 0 h 8"/>
                <a:gd name="T4" fmla="*/ 0 w 56"/>
                <a:gd name="T5" fmla="*/ 4 h 8"/>
                <a:gd name="T6" fmla="*/ 4 w 56"/>
                <a:gd name="T7" fmla="*/ 8 h 8"/>
                <a:gd name="T8" fmla="*/ 52 w 56"/>
                <a:gd name="T9" fmla="*/ 8 h 8"/>
                <a:gd name="T10" fmla="*/ 56 w 56"/>
                <a:gd name="T11" fmla="*/ 4 h 8"/>
                <a:gd name="T12" fmla="*/ 52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0"/>
                  </a:moveTo>
                  <a:cubicBezTo>
                    <a:pt x="4" y="0"/>
                    <a:pt x="4" y="0"/>
                    <a:pt x="4" y="0"/>
                  </a:cubicBezTo>
                  <a:cubicBezTo>
                    <a:pt x="2" y="0"/>
                    <a:pt x="0" y="2"/>
                    <a:pt x="0" y="4"/>
                  </a:cubicBezTo>
                  <a:cubicBezTo>
                    <a:pt x="0" y="6"/>
                    <a:pt x="2" y="8"/>
                    <a:pt x="4"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5" name="Freeform 7">
              <a:extLst>
                <a:ext uri="{FF2B5EF4-FFF2-40B4-BE49-F238E27FC236}">
                  <a16:creationId xmlns:a16="http://schemas.microsoft.com/office/drawing/2014/main" id="{256CEE09-30FD-4FA6-9187-9FA2F63D6D2F}"/>
                </a:ext>
              </a:extLst>
            </p:cNvPr>
            <p:cNvSpPr>
              <a:spLocks/>
            </p:cNvSpPr>
            <p:nvPr/>
          </p:nvSpPr>
          <p:spPr bwMode="auto">
            <a:xfrm>
              <a:off x="2732644" y="5249445"/>
              <a:ext cx="1289034" cy="182998"/>
            </a:xfrm>
            <a:custGeom>
              <a:avLst/>
              <a:gdLst>
                <a:gd name="T0" fmla="*/ 52 w 56"/>
                <a:gd name="T1" fmla="*/ 0 h 8"/>
                <a:gd name="T2" fmla="*/ 4 w 56"/>
                <a:gd name="T3" fmla="*/ 0 h 8"/>
                <a:gd name="T4" fmla="*/ 0 w 56"/>
                <a:gd name="T5" fmla="*/ 4 h 8"/>
                <a:gd name="T6" fmla="*/ 4 w 56"/>
                <a:gd name="T7" fmla="*/ 8 h 8"/>
                <a:gd name="T8" fmla="*/ 52 w 56"/>
                <a:gd name="T9" fmla="*/ 8 h 8"/>
                <a:gd name="T10" fmla="*/ 56 w 56"/>
                <a:gd name="T11" fmla="*/ 4 h 8"/>
                <a:gd name="T12" fmla="*/ 52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0"/>
                  </a:moveTo>
                  <a:cubicBezTo>
                    <a:pt x="4" y="0"/>
                    <a:pt x="4" y="0"/>
                    <a:pt x="4" y="0"/>
                  </a:cubicBezTo>
                  <a:cubicBezTo>
                    <a:pt x="2" y="0"/>
                    <a:pt x="0" y="2"/>
                    <a:pt x="0" y="4"/>
                  </a:cubicBezTo>
                  <a:cubicBezTo>
                    <a:pt x="0" y="6"/>
                    <a:pt x="2" y="8"/>
                    <a:pt x="4"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6" name="Freeform 8">
              <a:extLst>
                <a:ext uri="{FF2B5EF4-FFF2-40B4-BE49-F238E27FC236}">
                  <a16:creationId xmlns:a16="http://schemas.microsoft.com/office/drawing/2014/main" id="{304CA04A-BBEA-4CCE-B624-1F3C4B074BD0}"/>
                </a:ext>
              </a:extLst>
            </p:cNvPr>
            <p:cNvSpPr>
              <a:spLocks/>
            </p:cNvSpPr>
            <p:nvPr/>
          </p:nvSpPr>
          <p:spPr bwMode="auto">
            <a:xfrm>
              <a:off x="2732644" y="5617454"/>
              <a:ext cx="1289034" cy="548994"/>
            </a:xfrm>
            <a:custGeom>
              <a:avLst/>
              <a:gdLst>
                <a:gd name="T0" fmla="*/ 52 w 56"/>
                <a:gd name="T1" fmla="*/ 0 h 24"/>
                <a:gd name="T2" fmla="*/ 4 w 56"/>
                <a:gd name="T3" fmla="*/ 0 h 24"/>
                <a:gd name="T4" fmla="*/ 0 w 56"/>
                <a:gd name="T5" fmla="*/ 4 h 24"/>
                <a:gd name="T6" fmla="*/ 4 w 56"/>
                <a:gd name="T7" fmla="*/ 8 h 24"/>
                <a:gd name="T8" fmla="*/ 24 w 56"/>
                <a:gd name="T9" fmla="*/ 8 h 24"/>
                <a:gd name="T10" fmla="*/ 24 w 56"/>
                <a:gd name="T11" fmla="*/ 20 h 24"/>
                <a:gd name="T12" fmla="*/ 28 w 56"/>
                <a:gd name="T13" fmla="*/ 24 h 24"/>
                <a:gd name="T14" fmla="*/ 32 w 56"/>
                <a:gd name="T15" fmla="*/ 20 h 24"/>
                <a:gd name="T16" fmla="*/ 32 w 56"/>
                <a:gd name="T17" fmla="*/ 8 h 24"/>
                <a:gd name="T18" fmla="*/ 52 w 56"/>
                <a:gd name="T19" fmla="*/ 8 h 24"/>
                <a:gd name="T20" fmla="*/ 56 w 56"/>
                <a:gd name="T21" fmla="*/ 4 h 24"/>
                <a:gd name="T22" fmla="*/ 52 w 5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4">
                  <a:moveTo>
                    <a:pt x="52" y="0"/>
                  </a:moveTo>
                  <a:cubicBezTo>
                    <a:pt x="4" y="0"/>
                    <a:pt x="4" y="0"/>
                    <a:pt x="4" y="0"/>
                  </a:cubicBezTo>
                  <a:cubicBezTo>
                    <a:pt x="2" y="0"/>
                    <a:pt x="0" y="2"/>
                    <a:pt x="0" y="4"/>
                  </a:cubicBezTo>
                  <a:cubicBezTo>
                    <a:pt x="0" y="6"/>
                    <a:pt x="2" y="8"/>
                    <a:pt x="4" y="8"/>
                  </a:cubicBezTo>
                  <a:cubicBezTo>
                    <a:pt x="24" y="8"/>
                    <a:pt x="24" y="8"/>
                    <a:pt x="24" y="8"/>
                  </a:cubicBezTo>
                  <a:cubicBezTo>
                    <a:pt x="24" y="20"/>
                    <a:pt x="24" y="20"/>
                    <a:pt x="24" y="20"/>
                  </a:cubicBezTo>
                  <a:cubicBezTo>
                    <a:pt x="24" y="22"/>
                    <a:pt x="26" y="24"/>
                    <a:pt x="28" y="24"/>
                  </a:cubicBezTo>
                  <a:cubicBezTo>
                    <a:pt x="30" y="24"/>
                    <a:pt x="32" y="22"/>
                    <a:pt x="32" y="20"/>
                  </a:cubicBezTo>
                  <a:cubicBezTo>
                    <a:pt x="32" y="8"/>
                    <a:pt x="32" y="8"/>
                    <a:pt x="32" y="8"/>
                  </a:cubicBezTo>
                  <a:cubicBezTo>
                    <a:pt x="52" y="8"/>
                    <a:pt x="52" y="8"/>
                    <a:pt x="52" y="8"/>
                  </a:cubicBezTo>
                  <a:cubicBezTo>
                    <a:pt x="54" y="8"/>
                    <a:pt x="56" y="6"/>
                    <a:pt x="56" y="4"/>
                  </a:cubicBezTo>
                  <a:cubicBezTo>
                    <a:pt x="56" y="2"/>
                    <a:pt x="54" y="0"/>
                    <a:pt x="52" y="0"/>
                  </a:cubicBezTo>
                  <a:close/>
                </a:path>
              </a:pathLst>
            </a:custGeom>
            <a:solidFill>
              <a:schemeClr val="accent3">
                <a:lumMod val="90000"/>
                <a:lumOff val="10000"/>
              </a:schemeClr>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cs typeface="Segoe UI" panose="020B0502040204020203" pitchFamily="34" charset="0"/>
              </a:endParaRPr>
            </a:p>
          </p:txBody>
        </p:sp>
        <p:sp>
          <p:nvSpPr>
            <p:cNvPr id="37" name="Rectangle 36">
              <a:extLst>
                <a:ext uri="{FF2B5EF4-FFF2-40B4-BE49-F238E27FC236}">
                  <a16:creationId xmlns:a16="http://schemas.microsoft.com/office/drawing/2014/main" id="{D2044C60-FB47-43E4-AD18-E0F64650AE8E}"/>
                </a:ext>
              </a:extLst>
            </p:cNvPr>
            <p:cNvSpPr/>
            <p:nvPr/>
          </p:nvSpPr>
          <p:spPr>
            <a:xfrm>
              <a:off x="2723760" y="1404509"/>
              <a:ext cx="1264995" cy="506460"/>
            </a:xfrm>
            <a:prstGeom prst="rect">
              <a:avLst/>
            </a:prstGeom>
            <a:effectLst/>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prstClr val="white"/>
                  </a:solidFill>
                  <a:cs typeface="Segoe UI" panose="020B0502040204020203" pitchFamily="34" charset="0"/>
                </a:rPr>
                <a:t>PRODUCTS AND SERVICES</a:t>
              </a:r>
            </a:p>
          </p:txBody>
        </p:sp>
        <p:sp>
          <p:nvSpPr>
            <p:cNvPr id="43" name="TextBox 47">
              <a:extLst>
                <a:ext uri="{FF2B5EF4-FFF2-40B4-BE49-F238E27FC236}">
                  <a16:creationId xmlns:a16="http://schemas.microsoft.com/office/drawing/2014/main" id="{CEB7A3B0-EDDF-4823-995F-5FEA64D5932D}"/>
                </a:ext>
              </a:extLst>
            </p:cNvPr>
            <p:cNvSpPr txBox="1"/>
            <p:nvPr/>
          </p:nvSpPr>
          <p:spPr>
            <a:xfrm>
              <a:off x="8169" y="2285822"/>
              <a:ext cx="1540199" cy="709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sz="1200" dirty="0">
                  <a:solidFill>
                    <a:schemeClr val="accent3"/>
                  </a:solidFill>
                  <a:cs typeface="Segoe UI" panose="020B0502040204020203" pitchFamily="34" charset="0"/>
                </a:rPr>
                <a:t>Debt, equity and quasi-equity tailor-made products</a:t>
              </a:r>
            </a:p>
          </p:txBody>
        </p:sp>
        <p:sp>
          <p:nvSpPr>
            <p:cNvPr id="44" name="TextBox 48">
              <a:extLst>
                <a:ext uri="{FF2B5EF4-FFF2-40B4-BE49-F238E27FC236}">
                  <a16:creationId xmlns:a16="http://schemas.microsoft.com/office/drawing/2014/main" id="{4516A2E2-08A8-4B04-8C3F-5E2D9AA4F978}"/>
                </a:ext>
              </a:extLst>
            </p:cNvPr>
            <p:cNvSpPr txBox="1"/>
            <p:nvPr/>
          </p:nvSpPr>
          <p:spPr>
            <a:xfrm>
              <a:off x="5160786" y="2285822"/>
              <a:ext cx="1676430" cy="9116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Mortgage default insurance (MDI)</a:t>
              </a:r>
            </a:p>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Guarantees</a:t>
              </a:r>
            </a:p>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Other </a:t>
              </a:r>
            </a:p>
          </p:txBody>
        </p:sp>
        <p:sp>
          <p:nvSpPr>
            <p:cNvPr id="45" name="TextBox 49">
              <a:extLst>
                <a:ext uri="{FF2B5EF4-FFF2-40B4-BE49-F238E27FC236}">
                  <a16:creationId xmlns:a16="http://schemas.microsoft.com/office/drawing/2014/main" id="{6FCF81EE-0814-4A37-9AB2-A4691A8AB99F}"/>
                </a:ext>
              </a:extLst>
            </p:cNvPr>
            <p:cNvSpPr txBox="1"/>
            <p:nvPr/>
          </p:nvSpPr>
          <p:spPr>
            <a:xfrm>
              <a:off x="5160786" y="3636082"/>
              <a:ext cx="1794911" cy="13167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Coordination</a:t>
              </a:r>
            </a:p>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Promotion</a:t>
              </a:r>
            </a:p>
            <a:p>
              <a:pPr marL="171450" indent="-171450" defTabSz="342900">
                <a:buFont typeface="Arial" panose="020B0604020202020204" pitchFamily="34" charset="0"/>
                <a:buChar char="•"/>
                <a:defRPr/>
              </a:pPr>
              <a:r>
                <a:rPr lang="en-US" sz="1200" dirty="0">
                  <a:solidFill>
                    <a:schemeClr val="accent3"/>
                  </a:solidFill>
                  <a:cs typeface="Segoe UI" panose="020B0502040204020203" pitchFamily="34" charset="0"/>
                </a:rPr>
                <a:t>Advocacy</a:t>
              </a:r>
            </a:p>
            <a:p>
              <a:pPr marL="171450" indent="-171450" defTabSz="342900">
                <a:buFont typeface="Arial" panose="020B0604020202020204" pitchFamily="34" charset="0"/>
                <a:buChar char="•"/>
                <a:defRPr/>
              </a:pPr>
              <a:r>
                <a:rPr lang="en-US" sz="1200" dirty="0">
                  <a:ln w="0"/>
                  <a:effectLst>
                    <a:outerShdw blurRad="38100" dist="19050" dir="2700000" algn="tl" rotWithShape="0">
                      <a:schemeClr val="dk1">
                        <a:alpha val="40000"/>
                      </a:schemeClr>
                    </a:outerShdw>
                  </a:effectLst>
                  <a:cs typeface="Segoe UI" panose="020B0502040204020203" pitchFamily="34" charset="0"/>
                </a:rPr>
                <a:t>FLISP Administration</a:t>
              </a:r>
            </a:p>
            <a:p>
              <a:pPr marL="171450" indent="-171450" defTabSz="342900">
                <a:buFont typeface="Arial" panose="020B0604020202020204" pitchFamily="34" charset="0"/>
                <a:buChar char="•"/>
                <a:defRPr/>
              </a:pPr>
              <a:r>
                <a:rPr lang="en-US" sz="1200" dirty="0">
                  <a:ln w="0"/>
                  <a:effectLst>
                    <a:outerShdw blurRad="38100" dist="19050" dir="2700000" algn="tl" rotWithShape="0">
                      <a:schemeClr val="dk1">
                        <a:alpha val="40000"/>
                      </a:schemeClr>
                    </a:outerShdw>
                  </a:effectLst>
                  <a:cs typeface="Segoe UI" panose="020B0502040204020203" pitchFamily="34" charset="0"/>
                </a:rPr>
                <a:t>Programme managemen</a:t>
              </a:r>
              <a:r>
                <a:rPr lang="en-US" sz="1200" dirty="0">
                  <a:solidFill>
                    <a:schemeClr val="accent3"/>
                  </a:solidFill>
                  <a:cs typeface="Segoe UI" panose="020B0502040204020203" pitchFamily="34" charset="0"/>
                </a:rPr>
                <a:t>t</a:t>
              </a:r>
            </a:p>
          </p:txBody>
        </p:sp>
        <p:sp>
          <p:nvSpPr>
            <p:cNvPr id="46" name="TextBox 50">
              <a:extLst>
                <a:ext uri="{FF2B5EF4-FFF2-40B4-BE49-F238E27FC236}">
                  <a16:creationId xmlns:a16="http://schemas.microsoft.com/office/drawing/2014/main" id="{E3E85714-09B1-467B-AE0C-096CCC027E75}"/>
                </a:ext>
              </a:extLst>
            </p:cNvPr>
            <p:cNvSpPr txBox="1"/>
            <p:nvPr/>
          </p:nvSpPr>
          <p:spPr>
            <a:xfrm>
              <a:off x="-222185" y="195133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dirty="0">
                  <a:solidFill>
                    <a:schemeClr val="accent5"/>
                  </a:solidFill>
                  <a:cs typeface="Segoe UI" panose="020B0502040204020203" pitchFamily="34" charset="0"/>
                </a:rPr>
                <a:t>Finance</a:t>
              </a:r>
            </a:p>
          </p:txBody>
        </p:sp>
        <p:sp>
          <p:nvSpPr>
            <p:cNvPr id="47" name="TextBox 51">
              <a:extLst>
                <a:ext uri="{FF2B5EF4-FFF2-40B4-BE49-F238E27FC236}">
                  <a16:creationId xmlns:a16="http://schemas.microsoft.com/office/drawing/2014/main" id="{67C7D389-2BA0-4982-BB74-63AD872871D6}"/>
                </a:ext>
              </a:extLst>
            </p:cNvPr>
            <p:cNvSpPr txBox="1"/>
            <p:nvPr/>
          </p:nvSpPr>
          <p:spPr>
            <a:xfrm>
              <a:off x="-222185" y="3290417"/>
              <a:ext cx="1794911" cy="709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dirty="0">
                  <a:solidFill>
                    <a:schemeClr val="accent2"/>
                  </a:solidFill>
                  <a:cs typeface="Segoe UI" panose="020B0502040204020203" pitchFamily="34" charset="0"/>
                </a:rPr>
                <a:t>Fund Management</a:t>
              </a:r>
            </a:p>
          </p:txBody>
        </p:sp>
        <p:sp>
          <p:nvSpPr>
            <p:cNvPr id="48" name="TextBox 52">
              <a:extLst>
                <a:ext uri="{FF2B5EF4-FFF2-40B4-BE49-F238E27FC236}">
                  <a16:creationId xmlns:a16="http://schemas.microsoft.com/office/drawing/2014/main" id="{5CCCFE7C-1CE7-49E3-937D-DFC9FBAD7869}"/>
                </a:ext>
              </a:extLst>
            </p:cNvPr>
            <p:cNvSpPr txBox="1"/>
            <p:nvPr/>
          </p:nvSpPr>
          <p:spPr>
            <a:xfrm>
              <a:off x="5160786" y="195133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dirty="0">
                  <a:solidFill>
                    <a:schemeClr val="accent1"/>
                  </a:solidFill>
                  <a:cs typeface="Segoe UI" panose="020B0502040204020203" pitchFamily="34" charset="0"/>
                </a:rPr>
                <a:t>Guarantees</a:t>
              </a:r>
            </a:p>
          </p:txBody>
        </p:sp>
        <p:sp>
          <p:nvSpPr>
            <p:cNvPr id="49" name="TextBox 53">
              <a:extLst>
                <a:ext uri="{FF2B5EF4-FFF2-40B4-BE49-F238E27FC236}">
                  <a16:creationId xmlns:a16="http://schemas.microsoft.com/office/drawing/2014/main" id="{4F85D19D-C88F-4CEE-88BA-20EF28BAF07A}"/>
                </a:ext>
              </a:extLst>
            </p:cNvPr>
            <p:cNvSpPr txBox="1"/>
            <p:nvPr/>
          </p:nvSpPr>
          <p:spPr>
            <a:xfrm>
              <a:off x="5160786" y="3398277"/>
              <a:ext cx="1794911" cy="405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r>
                <a:rPr lang="en-US" dirty="0">
                  <a:solidFill>
                    <a:schemeClr val="accent4"/>
                  </a:solidFill>
                  <a:cs typeface="Segoe UI" panose="020B0502040204020203" pitchFamily="34" charset="0"/>
                </a:rPr>
                <a:t>Other Services</a:t>
              </a:r>
            </a:p>
          </p:txBody>
        </p:sp>
        <p:sp>
          <p:nvSpPr>
            <p:cNvPr id="74" name="TextBox 47">
              <a:extLst>
                <a:ext uri="{FF2B5EF4-FFF2-40B4-BE49-F238E27FC236}">
                  <a16:creationId xmlns:a16="http://schemas.microsoft.com/office/drawing/2014/main" id="{98EB683B-C667-4DDA-AA2F-6143833367C1}"/>
                </a:ext>
              </a:extLst>
            </p:cNvPr>
            <p:cNvSpPr txBox="1"/>
            <p:nvPr/>
          </p:nvSpPr>
          <p:spPr>
            <a:xfrm>
              <a:off x="30143" y="3880865"/>
              <a:ext cx="1642432" cy="7090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2900">
                <a:defRPr/>
              </a:pPr>
              <a:r>
                <a:rPr lang="en-US" sz="1200" dirty="0">
                  <a:solidFill>
                    <a:schemeClr val="accent3"/>
                  </a:solidFill>
                  <a:cs typeface="Segoe UI" panose="020B0502040204020203" pitchFamily="34" charset="0"/>
                </a:rPr>
                <a:t>Independent management of mutual funds</a:t>
              </a:r>
            </a:p>
          </p:txBody>
        </p:sp>
        <p:sp>
          <p:nvSpPr>
            <p:cNvPr id="4" name="Speech Bubble: Rectangle with Corners Rounded 3">
              <a:extLst>
                <a:ext uri="{FF2B5EF4-FFF2-40B4-BE49-F238E27FC236}">
                  <a16:creationId xmlns:a16="http://schemas.microsoft.com/office/drawing/2014/main" id="{828EC81C-8B5D-4EC8-B34D-602A56CDE435}"/>
                </a:ext>
              </a:extLst>
            </p:cNvPr>
            <p:cNvSpPr/>
            <p:nvPr/>
          </p:nvSpPr>
          <p:spPr>
            <a:xfrm>
              <a:off x="4955458" y="5200099"/>
              <a:ext cx="1386348" cy="533720"/>
            </a:xfrm>
            <a:prstGeom prst="wedgeRoundRectCallout">
              <a:avLst>
                <a:gd name="adj1" fmla="val -16578"/>
                <a:gd name="adj2" fmla="val -101611"/>
                <a:gd name="adj3" fmla="val 16667"/>
              </a:avLst>
            </a:prstGeom>
            <a:solidFill>
              <a:schemeClr val="accent3">
                <a:lumMod val="20000"/>
                <a:lumOff val="8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cs typeface="Segoe UI" panose="020B0502040204020203" pitchFamily="34" charset="0"/>
                </a:rPr>
                <a:t>Others to be added as HSDB evolves </a:t>
              </a:r>
            </a:p>
          </p:txBody>
        </p:sp>
      </p:grpSp>
      <p:sp>
        <p:nvSpPr>
          <p:cNvPr id="53" name="Rectangle 52">
            <a:extLst>
              <a:ext uri="{FF2B5EF4-FFF2-40B4-BE49-F238E27FC236}">
                <a16:creationId xmlns:a16="http://schemas.microsoft.com/office/drawing/2014/main" id="{83740171-BC25-4038-83DB-6646E2A24650}"/>
              </a:ext>
            </a:extLst>
          </p:cNvPr>
          <p:cNvSpPr/>
          <p:nvPr/>
        </p:nvSpPr>
        <p:spPr>
          <a:xfrm>
            <a:off x="7973960" y="984969"/>
            <a:ext cx="3491394" cy="3235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cs typeface="Segoe UI" panose="020B0502040204020203" pitchFamily="34" charset="0"/>
              </a:rPr>
              <a:t>Commentary</a:t>
            </a:r>
          </a:p>
        </p:txBody>
      </p:sp>
      <p:sp>
        <p:nvSpPr>
          <p:cNvPr id="54" name="Rectangle 53">
            <a:extLst>
              <a:ext uri="{FF2B5EF4-FFF2-40B4-BE49-F238E27FC236}">
                <a16:creationId xmlns:a16="http://schemas.microsoft.com/office/drawing/2014/main" id="{4C7665E5-5058-4606-BDE2-91330615B294}"/>
              </a:ext>
            </a:extLst>
          </p:cNvPr>
          <p:cNvSpPr/>
          <p:nvPr/>
        </p:nvSpPr>
        <p:spPr>
          <a:xfrm>
            <a:off x="7973960" y="1396921"/>
            <a:ext cx="3491394" cy="4826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1200" dirty="0">
                <a:solidFill>
                  <a:sysClr val="windowText" lastClr="000000"/>
                </a:solidFill>
              </a:rPr>
              <a:t>NHFC will offer 4 main categories:</a:t>
            </a:r>
          </a:p>
          <a:p>
            <a:pPr marL="742950" lvl="1" indent="-285750">
              <a:lnSpc>
                <a:spcPct val="150000"/>
              </a:lnSpc>
              <a:buFont typeface="Arial" panose="020B0604020202020204" pitchFamily="34" charset="0"/>
              <a:buChar char="•"/>
            </a:pPr>
            <a:r>
              <a:rPr lang="en-US" sz="1200" dirty="0">
                <a:solidFill>
                  <a:sysClr val="windowText" lastClr="000000"/>
                </a:solidFill>
              </a:rPr>
              <a:t>Finance</a:t>
            </a:r>
          </a:p>
          <a:p>
            <a:pPr marL="742950" lvl="1" indent="-285750">
              <a:lnSpc>
                <a:spcPct val="150000"/>
              </a:lnSpc>
              <a:buFont typeface="Arial" panose="020B0604020202020204" pitchFamily="34" charset="0"/>
              <a:buChar char="•"/>
            </a:pPr>
            <a:r>
              <a:rPr lang="en-US" sz="1200" dirty="0">
                <a:solidFill>
                  <a:sysClr val="windowText" lastClr="000000"/>
                </a:solidFill>
              </a:rPr>
              <a:t>Fund management</a:t>
            </a:r>
          </a:p>
          <a:p>
            <a:pPr marL="742950" lvl="1" indent="-285750">
              <a:lnSpc>
                <a:spcPct val="150000"/>
              </a:lnSpc>
              <a:buFont typeface="Arial" panose="020B0604020202020204" pitchFamily="34" charset="0"/>
              <a:buChar char="•"/>
            </a:pPr>
            <a:r>
              <a:rPr lang="en-US" sz="1200" dirty="0">
                <a:solidFill>
                  <a:sysClr val="windowText" lastClr="000000"/>
                </a:solidFill>
              </a:rPr>
              <a:t>Guarantees </a:t>
            </a:r>
          </a:p>
          <a:p>
            <a:pPr marL="742950" lvl="1" indent="-285750">
              <a:lnSpc>
                <a:spcPct val="150000"/>
              </a:lnSpc>
              <a:buFont typeface="Arial" panose="020B0604020202020204" pitchFamily="34" charset="0"/>
              <a:buChar char="•"/>
            </a:pPr>
            <a:r>
              <a:rPr lang="en-US" sz="1200" dirty="0">
                <a:solidFill>
                  <a:sysClr val="windowText" lastClr="000000"/>
                </a:solidFill>
              </a:rPr>
              <a:t>Other services</a:t>
            </a:r>
          </a:p>
          <a:p>
            <a:pPr marL="285750" indent="-285750">
              <a:lnSpc>
                <a:spcPct val="150000"/>
              </a:lnSpc>
              <a:buFont typeface="Arial" panose="020B0604020202020204" pitchFamily="34" charset="0"/>
              <a:buChar char="•"/>
            </a:pPr>
            <a:r>
              <a:rPr lang="en-US" sz="1200" dirty="0">
                <a:solidFill>
                  <a:sysClr val="windowText" lastClr="000000"/>
                </a:solidFill>
              </a:rPr>
              <a:t>Advisory and advocacy will be overarching service offerings that will be provided along with the instruments (debt, equity and both)</a:t>
            </a:r>
          </a:p>
          <a:p>
            <a:pPr marL="285750" indent="-285750">
              <a:lnSpc>
                <a:spcPct val="150000"/>
              </a:lnSpc>
              <a:buFont typeface="Arial" panose="020B0604020202020204" pitchFamily="34" charset="0"/>
              <a:buChar char="•"/>
            </a:pPr>
            <a:r>
              <a:rPr lang="en-US" sz="1200" dirty="0">
                <a:solidFill>
                  <a:sysClr val="windowText" lastClr="000000"/>
                </a:solidFill>
              </a:rPr>
              <a:t>The offering will continually be determined by assessing the demand in the market from each primary customer and the ability for the NHFC  to meet that demand and remain sustainable</a:t>
            </a:r>
          </a:p>
          <a:p>
            <a:pPr marL="285750" indent="-285750">
              <a:lnSpc>
                <a:spcPct val="150000"/>
              </a:lnSpc>
              <a:buFont typeface="Arial" panose="020B0604020202020204" pitchFamily="34" charset="0"/>
              <a:buChar char="•"/>
            </a:pPr>
            <a:r>
              <a:rPr lang="en-US" sz="1200" dirty="0">
                <a:solidFill>
                  <a:sysClr val="windowText" lastClr="000000"/>
                </a:solidFill>
              </a:rPr>
              <a:t>Guarantees require input from financial institutions, however a feasibility assessment would need to be conducted to assess viability</a:t>
            </a:r>
          </a:p>
        </p:txBody>
      </p:sp>
    </p:spTree>
    <p:extLst>
      <p:ext uri="{BB962C8B-B14F-4D97-AF65-F5344CB8AC3E}">
        <p14:creationId xmlns:p14="http://schemas.microsoft.com/office/powerpoint/2010/main" val="44725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5646"/>
            <a:ext cx="12192001" cy="688621"/>
          </a:xfrm>
          <a:prstGeom prst="rect">
            <a:avLst/>
          </a:prstGeom>
          <a:solidFill>
            <a:srgbClr val="00266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Autofit/>
            <a:scene3d>
              <a:camera prst="orthographicFront"/>
              <a:lightRig rig="soft" dir="t"/>
            </a:scene3d>
            <a:sp3d prstMaterial="softEdge">
              <a:bevelT w="25400" h="25400"/>
            </a:sp3d>
          </a:bodyPr>
          <a:lstStyle>
            <a:lvl1pPr algn="r" rtl="0" eaLnBrk="1" latinLnBrk="0" hangingPunct="1">
              <a:spcBef>
                <a:spcPct val="0"/>
              </a:spcBef>
              <a:buNone/>
              <a:defRPr kumimoji="0" sz="3200" b="1" kern="1200">
                <a:solidFill>
                  <a:srgbClr val="9A9B9C"/>
                </a:solidFill>
                <a:effectLst>
                  <a:outerShdw blurRad="31750" dist="25400" dir="5400000" algn="tl" rotWithShape="0">
                    <a:srgbClr val="000000">
                      <a:alpha val="25000"/>
                    </a:srgbClr>
                  </a:outerShdw>
                </a:effectLst>
                <a:latin typeface="+mn-lt"/>
                <a:ea typeface="+mj-ea"/>
                <a:cs typeface="+mj-cs"/>
              </a:defRPr>
            </a:lvl1pPr>
            <a:lvl2pPr>
              <a:defRPr/>
            </a:lvl2pPr>
            <a:lvl3pPr>
              <a:defRPr/>
            </a:lvl3pPr>
            <a:lvl4pPr>
              <a:defRPr/>
            </a:lvl4pPr>
            <a:lvl5pPr>
              <a:defRPr/>
            </a:lvl5pPr>
            <a:lvl6pPr>
              <a:defRPr/>
            </a:lvl6pPr>
            <a:lvl7pPr>
              <a:defRPr/>
            </a:lvl7pPr>
            <a:lvl8pPr>
              <a:defRPr/>
            </a:lvl8pPr>
            <a:lvl9pPr>
              <a:defRPr/>
            </a:lvl9pPr>
            <a:extLst/>
          </a:lstStyle>
          <a:p>
            <a:pPr marL="354013" algn="l"/>
            <a:r>
              <a:rPr lang="en-US" sz="2000" kern="0" dirty="0">
                <a:solidFill>
                  <a:prstClr val="white"/>
                </a:solidFill>
                <a:effectLst/>
              </a:rPr>
              <a:t>NHFC IMPACT STATEMENT: </a:t>
            </a:r>
          </a:p>
          <a:p>
            <a:pPr marL="354013" algn="l"/>
            <a:r>
              <a:rPr lang="en-US" sz="2000" kern="0" dirty="0">
                <a:solidFill>
                  <a:prstClr val="white"/>
                </a:solidFill>
                <a:effectLst/>
              </a:rPr>
              <a:t>SUSTAINABLE HUMAN SETTLEMENTS AND IMPROVED QUALITY OF HOUSEHOLD LIFE  </a:t>
            </a:r>
          </a:p>
        </p:txBody>
      </p:sp>
      <p:sp>
        <p:nvSpPr>
          <p:cNvPr id="8" name="Parallelogram 7"/>
          <p:cNvSpPr/>
          <p:nvPr/>
        </p:nvSpPr>
        <p:spPr>
          <a:xfrm>
            <a:off x="-2" y="6519067"/>
            <a:ext cx="9871077" cy="335757"/>
          </a:xfrm>
          <a:custGeom>
            <a:avLst/>
            <a:gdLst>
              <a:gd name="connsiteX0" fmla="*/ 0 w 10188575"/>
              <a:gd name="connsiteY0" fmla="*/ 166915 h 166915"/>
              <a:gd name="connsiteX1" fmla="*/ 41729 w 10188575"/>
              <a:gd name="connsiteY1" fmla="*/ 0 h 166915"/>
              <a:gd name="connsiteX2" fmla="*/ 10188575 w 10188575"/>
              <a:gd name="connsiteY2" fmla="*/ 0 h 166915"/>
              <a:gd name="connsiteX3" fmla="*/ 10146846 w 10188575"/>
              <a:gd name="connsiteY3" fmla="*/ 166915 h 166915"/>
              <a:gd name="connsiteX4" fmla="*/ 0 w 10188575"/>
              <a:gd name="connsiteY4" fmla="*/ 166915 h 166915"/>
              <a:gd name="connsiteX0" fmla="*/ 17802 w 10146846"/>
              <a:gd name="connsiteY0" fmla="*/ 166915 h 166915"/>
              <a:gd name="connsiteX1" fmla="*/ 0 w 10146846"/>
              <a:gd name="connsiteY1" fmla="*/ 0 h 166915"/>
              <a:gd name="connsiteX2" fmla="*/ 10146846 w 10146846"/>
              <a:gd name="connsiteY2" fmla="*/ 0 h 166915"/>
              <a:gd name="connsiteX3" fmla="*/ 10105117 w 10146846"/>
              <a:gd name="connsiteY3" fmla="*/ 166915 h 166915"/>
              <a:gd name="connsiteX4" fmla="*/ 17802 w 10146846"/>
              <a:gd name="connsiteY4" fmla="*/ 166915 h 166915"/>
              <a:gd name="connsiteX0" fmla="*/ 3514 w 10132558"/>
              <a:gd name="connsiteY0" fmla="*/ 166915 h 166915"/>
              <a:gd name="connsiteX1" fmla="*/ 0 w 10132558"/>
              <a:gd name="connsiteY1" fmla="*/ 2381 h 166915"/>
              <a:gd name="connsiteX2" fmla="*/ 10132558 w 10132558"/>
              <a:gd name="connsiteY2" fmla="*/ 0 h 166915"/>
              <a:gd name="connsiteX3" fmla="*/ 10090829 w 10132558"/>
              <a:gd name="connsiteY3" fmla="*/ 166915 h 166915"/>
              <a:gd name="connsiteX4" fmla="*/ 3514 w 10132558"/>
              <a:gd name="connsiteY4" fmla="*/ 166915 h 166915"/>
              <a:gd name="connsiteX0" fmla="*/ 154 w 10129198"/>
              <a:gd name="connsiteY0" fmla="*/ 166915 h 166915"/>
              <a:gd name="connsiteX1" fmla="*/ 3784 w 10129198"/>
              <a:gd name="connsiteY1" fmla="*/ 0 h 166915"/>
              <a:gd name="connsiteX2" fmla="*/ 10129198 w 10129198"/>
              <a:gd name="connsiteY2" fmla="*/ 0 h 166915"/>
              <a:gd name="connsiteX3" fmla="*/ 10087469 w 10129198"/>
              <a:gd name="connsiteY3" fmla="*/ 166915 h 166915"/>
              <a:gd name="connsiteX4" fmla="*/ 154 w 10129198"/>
              <a:gd name="connsiteY4" fmla="*/ 166915 h 166915"/>
              <a:gd name="connsiteX0" fmla="*/ 239 w 10126902"/>
              <a:gd name="connsiteY0" fmla="*/ 169296 h 169296"/>
              <a:gd name="connsiteX1" fmla="*/ 1488 w 10126902"/>
              <a:gd name="connsiteY1" fmla="*/ 0 h 169296"/>
              <a:gd name="connsiteX2" fmla="*/ 10126902 w 10126902"/>
              <a:gd name="connsiteY2" fmla="*/ 0 h 169296"/>
              <a:gd name="connsiteX3" fmla="*/ 10085173 w 10126902"/>
              <a:gd name="connsiteY3" fmla="*/ 166915 h 169296"/>
              <a:gd name="connsiteX4" fmla="*/ 239 w 10126902"/>
              <a:gd name="connsiteY4" fmla="*/ 169296 h 169296"/>
              <a:gd name="connsiteX0" fmla="*/ 239 w 10425352"/>
              <a:gd name="connsiteY0" fmla="*/ 175887 h 175887"/>
              <a:gd name="connsiteX1" fmla="*/ 1488 w 10425352"/>
              <a:gd name="connsiteY1" fmla="*/ 6591 h 175887"/>
              <a:gd name="connsiteX2" fmla="*/ 10425352 w 10425352"/>
              <a:gd name="connsiteY2" fmla="*/ 0 h 175887"/>
              <a:gd name="connsiteX3" fmla="*/ 10085173 w 10425352"/>
              <a:gd name="connsiteY3" fmla="*/ 173506 h 175887"/>
              <a:gd name="connsiteX4" fmla="*/ 239 w 10425352"/>
              <a:gd name="connsiteY4" fmla="*/ 175887 h 175887"/>
              <a:gd name="connsiteX0" fmla="*/ 239 w 10635515"/>
              <a:gd name="connsiteY0" fmla="*/ 179182 h 179182"/>
              <a:gd name="connsiteX1" fmla="*/ 1488 w 10635515"/>
              <a:gd name="connsiteY1" fmla="*/ 9886 h 179182"/>
              <a:gd name="connsiteX2" fmla="*/ 10635515 w 10635515"/>
              <a:gd name="connsiteY2" fmla="*/ 0 h 179182"/>
              <a:gd name="connsiteX3" fmla="*/ 10085173 w 10635515"/>
              <a:gd name="connsiteY3" fmla="*/ 176801 h 179182"/>
              <a:gd name="connsiteX4" fmla="*/ 239 w 10635515"/>
              <a:gd name="connsiteY4" fmla="*/ 179182 h 179182"/>
              <a:gd name="connsiteX0" fmla="*/ 239 w 10635515"/>
              <a:gd name="connsiteY0" fmla="*/ 179182 h 179182"/>
              <a:gd name="connsiteX1" fmla="*/ 1488 w 10635515"/>
              <a:gd name="connsiteY1" fmla="*/ 9886 h 179182"/>
              <a:gd name="connsiteX2" fmla="*/ 10635515 w 10635515"/>
              <a:gd name="connsiteY2" fmla="*/ 0 h 179182"/>
              <a:gd name="connsiteX3" fmla="*/ 10224620 w 10635515"/>
              <a:gd name="connsiteY3" fmla="*/ 178449 h 179182"/>
              <a:gd name="connsiteX4" fmla="*/ 239 w 10635515"/>
              <a:gd name="connsiteY4" fmla="*/ 179182 h 179182"/>
              <a:gd name="connsiteX0" fmla="*/ 239 w 10635515"/>
              <a:gd name="connsiteY0" fmla="*/ 174239 h 174239"/>
              <a:gd name="connsiteX1" fmla="*/ 1488 w 10635515"/>
              <a:gd name="connsiteY1" fmla="*/ 4943 h 174239"/>
              <a:gd name="connsiteX2" fmla="*/ 10635515 w 10635515"/>
              <a:gd name="connsiteY2" fmla="*/ 0 h 174239"/>
              <a:gd name="connsiteX3" fmla="*/ 10224620 w 10635515"/>
              <a:gd name="connsiteY3" fmla="*/ 173506 h 174239"/>
              <a:gd name="connsiteX4" fmla="*/ 239 w 10635515"/>
              <a:gd name="connsiteY4" fmla="*/ 174239 h 174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5515" h="174239">
                <a:moveTo>
                  <a:pt x="239" y="174239"/>
                </a:moveTo>
                <a:cubicBezTo>
                  <a:pt x="-932" y="119394"/>
                  <a:pt x="2659" y="59788"/>
                  <a:pt x="1488" y="4943"/>
                </a:cubicBezTo>
                <a:lnTo>
                  <a:pt x="10635515" y="0"/>
                </a:lnTo>
                <a:lnTo>
                  <a:pt x="10224620" y="173506"/>
                </a:lnTo>
                <a:lnTo>
                  <a:pt x="239" y="174239"/>
                </a:lnTo>
                <a:close/>
              </a:path>
            </a:pathLst>
          </a:custGeom>
          <a:pattFill prst="pct70">
            <a:fgClr>
              <a:schemeClr val="bg1">
                <a:lumMod val="75000"/>
              </a:schemeClr>
            </a:fgClr>
            <a:bgClr>
              <a:schemeClr val="bg1"/>
            </a:bgClr>
          </a:patt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Parallelogram 10"/>
          <p:cNvSpPr/>
          <p:nvPr/>
        </p:nvSpPr>
        <p:spPr>
          <a:xfrm>
            <a:off x="10360480" y="6519067"/>
            <a:ext cx="1831520" cy="330199"/>
          </a:xfrm>
          <a:custGeom>
            <a:avLst/>
            <a:gdLst>
              <a:gd name="connsiteX0" fmla="*/ 0 w 1983938"/>
              <a:gd name="connsiteY0" fmla="*/ 166914 h 166914"/>
              <a:gd name="connsiteX1" fmla="*/ 41729 w 1983938"/>
              <a:gd name="connsiteY1" fmla="*/ 0 h 166914"/>
              <a:gd name="connsiteX2" fmla="*/ 1983938 w 1983938"/>
              <a:gd name="connsiteY2" fmla="*/ 0 h 166914"/>
              <a:gd name="connsiteX3" fmla="*/ 1942210 w 1983938"/>
              <a:gd name="connsiteY3" fmla="*/ 166914 h 166914"/>
              <a:gd name="connsiteX4" fmla="*/ 0 w 1983938"/>
              <a:gd name="connsiteY4" fmla="*/ 166914 h 166914"/>
              <a:gd name="connsiteX0" fmla="*/ 0 w 1942210"/>
              <a:gd name="connsiteY0" fmla="*/ 166914 h 166914"/>
              <a:gd name="connsiteX1" fmla="*/ 41729 w 1942210"/>
              <a:gd name="connsiteY1" fmla="*/ 0 h 166914"/>
              <a:gd name="connsiteX2" fmla="*/ 1910120 w 1942210"/>
              <a:gd name="connsiteY2" fmla="*/ 0 h 166914"/>
              <a:gd name="connsiteX3" fmla="*/ 1942210 w 1942210"/>
              <a:gd name="connsiteY3" fmla="*/ 166914 h 166914"/>
              <a:gd name="connsiteX4" fmla="*/ 0 w 1942210"/>
              <a:gd name="connsiteY4" fmla="*/ 166914 h 166914"/>
              <a:gd name="connsiteX0" fmla="*/ 0 w 1913635"/>
              <a:gd name="connsiteY0" fmla="*/ 166914 h 166914"/>
              <a:gd name="connsiteX1" fmla="*/ 41729 w 1913635"/>
              <a:gd name="connsiteY1" fmla="*/ 0 h 166914"/>
              <a:gd name="connsiteX2" fmla="*/ 1910120 w 1913635"/>
              <a:gd name="connsiteY2" fmla="*/ 0 h 166914"/>
              <a:gd name="connsiteX3" fmla="*/ 1913635 w 1913635"/>
              <a:gd name="connsiteY3" fmla="*/ 166914 h 166914"/>
              <a:gd name="connsiteX4" fmla="*/ 0 w 1913635"/>
              <a:gd name="connsiteY4" fmla="*/ 166914 h 166914"/>
              <a:gd name="connsiteX0" fmla="*/ 0 w 1913635"/>
              <a:gd name="connsiteY0" fmla="*/ 170187 h 170187"/>
              <a:gd name="connsiteX1" fmla="*/ 352879 w 1913635"/>
              <a:gd name="connsiteY1" fmla="*/ 0 h 170187"/>
              <a:gd name="connsiteX2" fmla="*/ 1910120 w 1913635"/>
              <a:gd name="connsiteY2" fmla="*/ 3273 h 170187"/>
              <a:gd name="connsiteX3" fmla="*/ 1913635 w 1913635"/>
              <a:gd name="connsiteY3" fmla="*/ 170187 h 170187"/>
              <a:gd name="connsiteX4" fmla="*/ 0 w 1913635"/>
              <a:gd name="connsiteY4" fmla="*/ 170187 h 17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635" h="170187">
                <a:moveTo>
                  <a:pt x="0" y="170187"/>
                </a:moveTo>
                <a:lnTo>
                  <a:pt x="352879" y="0"/>
                </a:lnTo>
                <a:lnTo>
                  <a:pt x="1910120" y="3273"/>
                </a:lnTo>
                <a:cubicBezTo>
                  <a:pt x="1911292" y="58911"/>
                  <a:pt x="1912463" y="114549"/>
                  <a:pt x="1913635" y="170187"/>
                </a:cubicBezTo>
                <a:lnTo>
                  <a:pt x="0" y="170187"/>
                </a:lnTo>
                <a:close/>
              </a:path>
            </a:pathLst>
          </a:custGeom>
          <a:pattFill prst="pct70">
            <a:fgClr>
              <a:schemeClr val="accent4"/>
            </a:fgClr>
            <a:bgClr>
              <a:schemeClr val="bg1"/>
            </a:bgClr>
          </a:patt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Parallelogram 12"/>
          <p:cNvSpPr/>
          <p:nvPr/>
        </p:nvSpPr>
        <p:spPr>
          <a:xfrm>
            <a:off x="9680574" y="6524623"/>
            <a:ext cx="841376" cy="330201"/>
          </a:xfrm>
          <a:custGeom>
            <a:avLst/>
            <a:gdLst>
              <a:gd name="connsiteX0" fmla="*/ 0 w 812801"/>
              <a:gd name="connsiteY0" fmla="*/ 333376 h 333376"/>
              <a:gd name="connsiteX1" fmla="*/ 83344 w 812801"/>
              <a:gd name="connsiteY1" fmla="*/ 0 h 333376"/>
              <a:gd name="connsiteX2" fmla="*/ 812801 w 812801"/>
              <a:gd name="connsiteY2" fmla="*/ 0 h 333376"/>
              <a:gd name="connsiteX3" fmla="*/ 729457 w 812801"/>
              <a:gd name="connsiteY3" fmla="*/ 333376 h 333376"/>
              <a:gd name="connsiteX4" fmla="*/ 0 w 812801"/>
              <a:gd name="connsiteY4" fmla="*/ 333376 h 333376"/>
              <a:gd name="connsiteX0" fmla="*/ 0 w 1111251"/>
              <a:gd name="connsiteY0" fmla="*/ 330201 h 333376"/>
              <a:gd name="connsiteX1" fmla="*/ 381794 w 1111251"/>
              <a:gd name="connsiteY1" fmla="*/ 0 h 333376"/>
              <a:gd name="connsiteX2" fmla="*/ 1111251 w 1111251"/>
              <a:gd name="connsiteY2" fmla="*/ 0 h 333376"/>
              <a:gd name="connsiteX3" fmla="*/ 1027907 w 1111251"/>
              <a:gd name="connsiteY3" fmla="*/ 333376 h 333376"/>
              <a:gd name="connsiteX4" fmla="*/ 0 w 1111251"/>
              <a:gd name="connsiteY4" fmla="*/ 330201 h 333376"/>
              <a:gd name="connsiteX0" fmla="*/ 0 w 1111251"/>
              <a:gd name="connsiteY0" fmla="*/ 330201 h 330201"/>
              <a:gd name="connsiteX1" fmla="*/ 381794 w 1111251"/>
              <a:gd name="connsiteY1" fmla="*/ 0 h 330201"/>
              <a:gd name="connsiteX2" fmla="*/ 1111251 w 1111251"/>
              <a:gd name="connsiteY2" fmla="*/ 0 h 330201"/>
              <a:gd name="connsiteX3" fmla="*/ 805657 w 1111251"/>
              <a:gd name="connsiteY3" fmla="*/ 320676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1111251"/>
              <a:gd name="connsiteY0" fmla="*/ 330201 h 330201"/>
              <a:gd name="connsiteX1" fmla="*/ 381794 w 1111251"/>
              <a:gd name="connsiteY1" fmla="*/ 0 h 330201"/>
              <a:gd name="connsiteX2" fmla="*/ 1111251 w 1111251"/>
              <a:gd name="connsiteY2" fmla="*/ 0 h 330201"/>
              <a:gd name="connsiteX3" fmla="*/ 450057 w 1111251"/>
              <a:gd name="connsiteY3" fmla="*/ 330201 h 330201"/>
              <a:gd name="connsiteX4" fmla="*/ 0 w 1111251"/>
              <a:gd name="connsiteY4" fmla="*/ 330201 h 330201"/>
              <a:gd name="connsiteX0" fmla="*/ 0 w 815976"/>
              <a:gd name="connsiteY0" fmla="*/ 330201 h 330201"/>
              <a:gd name="connsiteX1" fmla="*/ 381794 w 815976"/>
              <a:gd name="connsiteY1" fmla="*/ 0 h 330201"/>
              <a:gd name="connsiteX2" fmla="*/ 815976 w 815976"/>
              <a:gd name="connsiteY2" fmla="*/ 0 h 330201"/>
              <a:gd name="connsiteX3" fmla="*/ 450057 w 815976"/>
              <a:gd name="connsiteY3" fmla="*/ 330201 h 330201"/>
              <a:gd name="connsiteX4" fmla="*/ 0 w 815976"/>
              <a:gd name="connsiteY4" fmla="*/ 330201 h 330201"/>
              <a:gd name="connsiteX0" fmla="*/ 0 w 841376"/>
              <a:gd name="connsiteY0" fmla="*/ 330201 h 330201"/>
              <a:gd name="connsiteX1" fmla="*/ 381794 w 841376"/>
              <a:gd name="connsiteY1" fmla="*/ 0 h 330201"/>
              <a:gd name="connsiteX2" fmla="*/ 841376 w 841376"/>
              <a:gd name="connsiteY2" fmla="*/ 0 h 330201"/>
              <a:gd name="connsiteX3" fmla="*/ 450057 w 841376"/>
              <a:gd name="connsiteY3" fmla="*/ 330201 h 330201"/>
              <a:gd name="connsiteX4" fmla="*/ 0 w 841376"/>
              <a:gd name="connsiteY4" fmla="*/ 330201 h 33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6" h="330201">
                <a:moveTo>
                  <a:pt x="0" y="330201"/>
                </a:moveTo>
                <a:lnTo>
                  <a:pt x="381794" y="0"/>
                </a:lnTo>
                <a:lnTo>
                  <a:pt x="841376" y="0"/>
                </a:lnTo>
                <a:lnTo>
                  <a:pt x="450057" y="330201"/>
                </a:lnTo>
                <a:lnTo>
                  <a:pt x="0" y="330201"/>
                </a:lnTo>
                <a:close/>
              </a:path>
            </a:pathLst>
          </a:custGeom>
          <a:pattFill prst="pct70">
            <a:fgClr>
              <a:schemeClr val="accent5">
                <a:lumMod val="50000"/>
              </a:schemeClr>
            </a:fgClr>
            <a:bgClr>
              <a:schemeClr val="bg1"/>
            </a:bgClr>
          </a:patt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A987B35D-F68B-4006-AC19-5A526609671C}"/>
              </a:ext>
            </a:extLst>
          </p:cNvPr>
          <p:cNvSpPr>
            <a:spLocks noGrp="1"/>
          </p:cNvSpPr>
          <p:nvPr>
            <p:ph type="sldNum" sz="quarter" idx="12"/>
          </p:nvPr>
        </p:nvSpPr>
        <p:spPr>
          <a:xfrm>
            <a:off x="9448800" y="6484141"/>
            <a:ext cx="2743200" cy="365125"/>
          </a:xfrm>
        </p:spPr>
        <p:txBody>
          <a:bodyPr anchor="ctr"/>
          <a:lstStyle/>
          <a:p>
            <a:fld id="{87102F09-8F7D-4EC1-9AE5-82CA77F49212}" type="slidenum">
              <a:rPr lang="en-ZA" b="1" smtClean="0">
                <a:solidFill>
                  <a:schemeClr val="tx1"/>
                </a:solidFill>
              </a:rPr>
              <a:t>9</a:t>
            </a:fld>
            <a:endParaRPr lang="en-ZA" b="1" dirty="0">
              <a:solidFill>
                <a:schemeClr val="tx1"/>
              </a:solidFill>
            </a:endParaRPr>
          </a:p>
        </p:txBody>
      </p:sp>
      <p:graphicFrame>
        <p:nvGraphicFramePr>
          <p:cNvPr id="45" name="Table 44"/>
          <p:cNvGraphicFramePr>
            <a:graphicFrameLocks noGrp="1"/>
          </p:cNvGraphicFramePr>
          <p:nvPr>
            <p:extLst>
              <p:ext uri="{D42A27DB-BD31-4B8C-83A1-F6EECF244321}">
                <p14:modId xmlns:p14="http://schemas.microsoft.com/office/powerpoint/2010/main" val="31495738"/>
              </p:ext>
            </p:extLst>
          </p:nvPr>
        </p:nvGraphicFramePr>
        <p:xfrm>
          <a:off x="-2" y="719667"/>
          <a:ext cx="12192003" cy="6064148"/>
        </p:xfrm>
        <a:graphic>
          <a:graphicData uri="http://schemas.openxmlformats.org/drawingml/2006/table">
            <a:tbl>
              <a:tblPr firstRow="1" firstCol="1" bandRow="1">
                <a:tableStyleId>{5C22544A-7EE6-4342-B048-85BDC9FD1C3A}</a:tableStyleId>
              </a:tblPr>
              <a:tblGrid>
                <a:gridCol w="3028365">
                  <a:extLst>
                    <a:ext uri="{9D8B030D-6E8A-4147-A177-3AD203B41FA5}">
                      <a16:colId xmlns:a16="http://schemas.microsoft.com/office/drawing/2014/main" val="20000"/>
                    </a:ext>
                  </a:extLst>
                </a:gridCol>
                <a:gridCol w="4703098">
                  <a:extLst>
                    <a:ext uri="{9D8B030D-6E8A-4147-A177-3AD203B41FA5}">
                      <a16:colId xmlns:a16="http://schemas.microsoft.com/office/drawing/2014/main" val="20001"/>
                    </a:ext>
                  </a:extLst>
                </a:gridCol>
                <a:gridCol w="2230270">
                  <a:extLst>
                    <a:ext uri="{9D8B030D-6E8A-4147-A177-3AD203B41FA5}">
                      <a16:colId xmlns:a16="http://schemas.microsoft.com/office/drawing/2014/main" val="20002"/>
                    </a:ext>
                  </a:extLst>
                </a:gridCol>
                <a:gridCol w="2230270">
                  <a:extLst>
                    <a:ext uri="{9D8B030D-6E8A-4147-A177-3AD203B41FA5}">
                      <a16:colId xmlns:a16="http://schemas.microsoft.com/office/drawing/2014/main" val="20003"/>
                    </a:ext>
                  </a:extLst>
                </a:gridCol>
              </a:tblGrid>
              <a:tr h="340905">
                <a:tc>
                  <a:txBody>
                    <a:bodyPr/>
                    <a:lstStyle/>
                    <a:p>
                      <a:pPr algn="just" fontAlgn="auto">
                        <a:lnSpc>
                          <a:spcPct val="115000"/>
                        </a:lnSpc>
                        <a:spcAft>
                          <a:spcPts val="0"/>
                        </a:spcAft>
                      </a:pPr>
                      <a:r>
                        <a:rPr lang="en-GB" sz="1400" spc="-25" dirty="0">
                          <a:effectLst/>
                        </a:rPr>
                        <a:t>Outcome</a:t>
                      </a:r>
                      <a:endParaRPr lang="en-ZA" sz="1400" dirty="0">
                        <a:effectLst/>
                        <a:latin typeface="Calibri" panose="020F0502020204030204" pitchFamily="34" charset="0"/>
                        <a:ea typeface="MS Mincho"/>
                        <a:cs typeface="Times New Roman" panose="02020603050405020304" pitchFamily="18" charset="0"/>
                      </a:endParaRPr>
                    </a:p>
                  </a:txBody>
                  <a:tcPr marL="43257" marR="43257" marT="0" marB="0"/>
                </a:tc>
                <a:tc>
                  <a:txBody>
                    <a:bodyPr/>
                    <a:lstStyle/>
                    <a:p>
                      <a:pPr algn="l" fontAlgn="auto">
                        <a:lnSpc>
                          <a:spcPct val="115000"/>
                        </a:lnSpc>
                        <a:spcAft>
                          <a:spcPts val="0"/>
                        </a:spcAft>
                      </a:pPr>
                      <a:r>
                        <a:rPr lang="en-GB" sz="1400" spc="-25" dirty="0">
                          <a:effectLst/>
                        </a:rPr>
                        <a:t>Outcome Indicator</a:t>
                      </a:r>
                      <a:endParaRPr lang="en-ZA" sz="1400" dirty="0">
                        <a:effectLst/>
                        <a:latin typeface="Calibri" panose="020F0502020204030204" pitchFamily="34" charset="0"/>
                        <a:ea typeface="MS Mincho"/>
                        <a:cs typeface="Times New Roman" panose="02020603050405020304" pitchFamily="18" charset="0"/>
                      </a:endParaRPr>
                    </a:p>
                  </a:txBody>
                  <a:tcPr marL="43257" marR="43257" marT="0" marB="0"/>
                </a:tc>
                <a:tc>
                  <a:txBody>
                    <a:bodyPr/>
                    <a:lstStyle/>
                    <a:p>
                      <a:pPr marL="0" algn="ctr" defTabSz="914400" rtl="0" eaLnBrk="1" fontAlgn="auto" latinLnBrk="0" hangingPunct="1">
                        <a:lnSpc>
                          <a:spcPct val="115000"/>
                        </a:lnSpc>
                        <a:spcAft>
                          <a:spcPts val="0"/>
                        </a:spcAft>
                      </a:pPr>
                      <a:r>
                        <a:rPr lang="en-GB" sz="1400" b="1" kern="1200" spc="-25" dirty="0">
                          <a:solidFill>
                            <a:schemeClr val="lt1"/>
                          </a:solidFill>
                          <a:effectLst/>
                          <a:latin typeface="+mn-lt"/>
                          <a:ea typeface="+mn-ea"/>
                          <a:cs typeface="+mn-cs"/>
                        </a:rPr>
                        <a:t>Baseline ( 1 Year)</a:t>
                      </a:r>
                      <a:endParaRPr lang="en-ZA" sz="1400" b="1" kern="1200" spc="-25" dirty="0">
                        <a:solidFill>
                          <a:schemeClr val="lt1"/>
                        </a:solidFill>
                        <a:effectLst/>
                        <a:latin typeface="+mn-lt"/>
                        <a:ea typeface="+mn-ea"/>
                        <a:cs typeface="+mn-cs"/>
                      </a:endParaRPr>
                    </a:p>
                  </a:txBody>
                  <a:tcPr marL="43257" marR="43257" marT="0" marB="0"/>
                </a:tc>
                <a:tc>
                  <a:txBody>
                    <a:bodyPr/>
                    <a:lstStyle/>
                    <a:p>
                      <a:pPr marL="0" algn="ctr" defTabSz="914400" rtl="0" eaLnBrk="1" fontAlgn="auto" latinLnBrk="0" hangingPunct="1">
                        <a:lnSpc>
                          <a:spcPct val="115000"/>
                        </a:lnSpc>
                        <a:spcAft>
                          <a:spcPts val="0"/>
                        </a:spcAft>
                      </a:pPr>
                      <a:r>
                        <a:rPr lang="en-GB" sz="1400" b="1" kern="1200" spc="-25" dirty="0">
                          <a:solidFill>
                            <a:schemeClr val="lt1"/>
                          </a:solidFill>
                          <a:effectLst/>
                          <a:latin typeface="+mn-lt"/>
                          <a:ea typeface="+mn-ea"/>
                          <a:cs typeface="+mn-cs"/>
                        </a:rPr>
                        <a:t>5 Year Target</a:t>
                      </a:r>
                      <a:endParaRPr lang="en-ZA" sz="1400" b="1" kern="1200" spc="-25" dirty="0">
                        <a:solidFill>
                          <a:schemeClr val="lt1"/>
                        </a:solidFill>
                        <a:effectLst/>
                        <a:latin typeface="+mn-lt"/>
                        <a:ea typeface="+mn-ea"/>
                        <a:cs typeface="+mn-cs"/>
                      </a:endParaRPr>
                    </a:p>
                  </a:txBody>
                  <a:tcPr marL="43257" marR="43257" marT="0" marB="0"/>
                </a:tc>
                <a:extLst>
                  <a:ext uri="{0D108BD9-81ED-4DB2-BD59-A6C34878D82A}">
                    <a16:rowId xmlns:a16="http://schemas.microsoft.com/office/drawing/2014/main" val="10000"/>
                  </a:ext>
                </a:extLst>
              </a:tr>
              <a:tr h="863704">
                <a:tc>
                  <a:txBody>
                    <a:bodyPr/>
                    <a:lstStyle/>
                    <a:p>
                      <a:pPr marL="342900" lvl="0" indent="-342900" algn="just" fontAlgn="auto">
                        <a:spcAft>
                          <a:spcPts val="0"/>
                        </a:spcAft>
                        <a:buFont typeface="+mj-lt"/>
                        <a:buAutoNum type="arabicPeriod"/>
                      </a:pPr>
                      <a:r>
                        <a:rPr lang="en-GB" sz="1400" dirty="0">
                          <a:effectLst/>
                        </a:rPr>
                        <a:t>Functional, Efficient and    </a:t>
                      </a:r>
                      <a:endParaRPr lang="en-ZA" sz="1400" dirty="0">
                        <a:effectLst/>
                      </a:endParaRPr>
                    </a:p>
                    <a:p>
                      <a:pPr marL="36195" algn="just" fontAlgn="auto">
                        <a:spcAft>
                          <a:spcPts val="0"/>
                        </a:spcAft>
                      </a:pPr>
                      <a:r>
                        <a:rPr lang="en-GB" sz="1400" dirty="0">
                          <a:effectLst/>
                        </a:rPr>
                        <a:t>       Integrated Governance</a:t>
                      </a:r>
                      <a:endParaRPr lang="en-ZA" sz="1400" dirty="0">
                        <a:effectLst/>
                        <a:latin typeface="Calibri" panose="020F0502020204030204" pitchFamily="34" charset="0"/>
                        <a:ea typeface="MS Mincho"/>
                        <a:cs typeface="Arial" panose="020B0604020202020204" pitchFamily="34" charset="0"/>
                      </a:endParaRPr>
                    </a:p>
                  </a:txBody>
                  <a:tcPr marL="43257" marR="43257" marT="0" marB="0"/>
                </a:tc>
                <a:tc>
                  <a:txBody>
                    <a:bodyPr/>
                    <a:lstStyle/>
                    <a:p>
                      <a:pPr algn="l" fontAlgn="auto">
                        <a:lnSpc>
                          <a:spcPct val="115000"/>
                        </a:lnSpc>
                        <a:spcAft>
                          <a:spcPts val="0"/>
                        </a:spcAft>
                      </a:pPr>
                      <a:r>
                        <a:rPr lang="en-GB" sz="1200" dirty="0">
                          <a:effectLst/>
                        </a:rPr>
                        <a:t>Unqualified audit opinion with no matters of emphasis (including audit of the performance report)</a:t>
                      </a:r>
                      <a:endParaRPr lang="en-ZA" sz="1200" dirty="0">
                        <a:effectLst/>
                      </a:endParaRPr>
                    </a:p>
                    <a:p>
                      <a:pPr algn="l" fontAlgn="auto">
                        <a:lnSpc>
                          <a:spcPct val="115000"/>
                        </a:lnSpc>
                        <a:spcAft>
                          <a:spcPts val="0"/>
                        </a:spcAft>
                      </a:pPr>
                      <a:r>
                        <a:rPr lang="en-GB" sz="1200" dirty="0">
                          <a:effectLst/>
                        </a:rPr>
                        <a:t> </a:t>
                      </a:r>
                      <a:endParaRPr lang="en-ZA" sz="1200" dirty="0">
                        <a:effectLst/>
                      </a:endParaRPr>
                    </a:p>
                    <a:p>
                      <a:pPr algn="l" fontAlgn="auto">
                        <a:lnSpc>
                          <a:spcPct val="115000"/>
                        </a:lnSpc>
                        <a:spcAft>
                          <a:spcPts val="0"/>
                        </a:spcAft>
                      </a:pPr>
                      <a:r>
                        <a:rPr lang="en-GB" sz="1200" dirty="0">
                          <a:effectLst/>
                        </a:rPr>
                        <a:t> </a:t>
                      </a:r>
                      <a:endParaRPr lang="en-ZA" sz="1200" dirty="0">
                        <a:effectLst/>
                        <a:latin typeface="Calibri" panose="020F0502020204030204" pitchFamily="34" charset="0"/>
                        <a:ea typeface="MS Mincho"/>
                        <a:cs typeface="Times New Roman" panose="02020603050405020304" pitchFamily="18" charset="0"/>
                      </a:endParaRPr>
                    </a:p>
                  </a:txBody>
                  <a:tcPr marL="43257" marR="43257" marT="0" marB="0"/>
                </a:tc>
                <a:tc>
                  <a:txBody>
                    <a:bodyPr/>
                    <a:lstStyle/>
                    <a:p>
                      <a:pPr algn="ctr" fontAlgn="auto">
                        <a:lnSpc>
                          <a:spcPct val="107000"/>
                        </a:lnSpc>
                        <a:spcAft>
                          <a:spcPts val="800"/>
                        </a:spcAft>
                      </a:pPr>
                      <a:r>
                        <a:rPr lang="en-GB" sz="1400" dirty="0">
                          <a:effectLst/>
                        </a:rPr>
                        <a:t>Unqualified audit opinion with matters of emphasis on predetermined objectives</a:t>
                      </a:r>
                      <a:endParaRPr lang="en-ZA" sz="1400" dirty="0">
                        <a:effectLst/>
                        <a:latin typeface="Calibri" panose="020F0502020204030204" pitchFamily="34" charset="0"/>
                        <a:ea typeface="MS Mincho"/>
                        <a:cs typeface="Times New Roman" panose="02020603050405020304" pitchFamily="18" charset="0"/>
                      </a:endParaRPr>
                    </a:p>
                  </a:txBody>
                  <a:tcPr marL="43257" marR="43257" marT="0" marB="0"/>
                </a:tc>
                <a:tc>
                  <a:txBody>
                    <a:bodyPr/>
                    <a:lstStyle/>
                    <a:p>
                      <a:pPr algn="ctr" fontAlgn="auto">
                        <a:lnSpc>
                          <a:spcPct val="107000"/>
                        </a:lnSpc>
                        <a:spcAft>
                          <a:spcPts val="800"/>
                        </a:spcAft>
                      </a:pPr>
                      <a:r>
                        <a:rPr lang="en-GB" sz="1400" dirty="0">
                          <a:effectLst/>
                        </a:rPr>
                        <a:t>Unqualified audit opinion with no matters of emphasis</a:t>
                      </a:r>
                      <a:endParaRPr lang="en-ZA" sz="1400" dirty="0">
                        <a:effectLst/>
                      </a:endParaRPr>
                    </a:p>
                    <a:p>
                      <a:pPr algn="ctr" fontAlgn="auto">
                        <a:lnSpc>
                          <a:spcPct val="107000"/>
                        </a:lnSpc>
                        <a:spcAft>
                          <a:spcPts val="800"/>
                        </a:spcAft>
                      </a:pPr>
                      <a:r>
                        <a:rPr lang="en-GB" sz="1200" dirty="0">
                          <a:effectLst/>
                        </a:rPr>
                        <a:t> </a:t>
                      </a:r>
                      <a:endParaRPr lang="en-ZA" sz="1400" dirty="0">
                        <a:effectLst/>
                        <a:latin typeface="Calibri" panose="020F0502020204030204" pitchFamily="34" charset="0"/>
                        <a:ea typeface="MS Mincho"/>
                        <a:cs typeface="Times New Roman" panose="02020603050405020304" pitchFamily="18" charset="0"/>
                      </a:endParaRPr>
                    </a:p>
                  </a:txBody>
                  <a:tcPr marL="43257" marR="43257" marT="0" marB="0"/>
                </a:tc>
                <a:extLst>
                  <a:ext uri="{0D108BD9-81ED-4DB2-BD59-A6C34878D82A}">
                    <a16:rowId xmlns:a16="http://schemas.microsoft.com/office/drawing/2014/main" val="10001"/>
                  </a:ext>
                </a:extLst>
              </a:tr>
              <a:tr h="194585">
                <a:tc rowSpan="9">
                  <a:txBody>
                    <a:bodyPr/>
                    <a:lstStyle/>
                    <a:p>
                      <a:pPr marL="0" lvl="0" indent="0" algn="l" defTabSz="914400" rtl="0" eaLnBrk="1" fontAlgn="auto" latinLnBrk="0" hangingPunct="1">
                        <a:spcAft>
                          <a:spcPts val="0"/>
                        </a:spcAft>
                        <a:buFont typeface="+mj-lt"/>
                        <a:buNone/>
                      </a:pPr>
                      <a:r>
                        <a:rPr lang="en-US" sz="1400" b="1" kern="1200" dirty="0">
                          <a:solidFill>
                            <a:schemeClr val="lt1"/>
                          </a:solidFill>
                          <a:effectLst/>
                          <a:latin typeface="+mn-lt"/>
                          <a:ea typeface="+mn-ea"/>
                          <a:cs typeface="+mn-cs"/>
                        </a:rPr>
                        <a:t>2. Improved delivery of affordable        housing</a:t>
                      </a:r>
                      <a:endParaRPr lang="en-ZA" sz="1400" b="1" kern="1200" dirty="0">
                        <a:solidFill>
                          <a:schemeClr val="lt1"/>
                        </a:solidFill>
                        <a:effectLst/>
                        <a:latin typeface="+mn-lt"/>
                        <a:ea typeface="+mn-ea"/>
                        <a:cs typeface="+mn-cs"/>
                      </a:endParaRPr>
                    </a:p>
                  </a:txBody>
                  <a:tcPr marL="43257" marR="43257" marT="0" marB="0"/>
                </a:tc>
                <a:tc gridSpan="3">
                  <a:txBody>
                    <a:bodyPr/>
                    <a:lstStyle/>
                    <a:p>
                      <a:pPr algn="l" fontAlgn="auto">
                        <a:lnSpc>
                          <a:spcPct val="115000"/>
                        </a:lnSpc>
                        <a:spcAft>
                          <a:spcPts val="0"/>
                        </a:spcAft>
                      </a:pPr>
                      <a:r>
                        <a:rPr lang="en-GB" sz="1200" b="1" dirty="0">
                          <a:effectLst/>
                        </a:rPr>
                        <a:t>Number of Housing Opportunities facilitated through the disbursements (No.): </a:t>
                      </a:r>
                      <a:endParaRPr lang="en-ZA" sz="1200" b="1" dirty="0">
                        <a:effectLst/>
                        <a:latin typeface="Calibri" panose="020F0502020204030204" pitchFamily="34" charset="0"/>
                        <a:ea typeface="MS Mincho"/>
                        <a:cs typeface="Times New Roman" panose="02020603050405020304" pitchFamily="18" charset="0"/>
                      </a:endParaRPr>
                    </a:p>
                  </a:txBody>
                  <a:tcPr marL="43257" marR="43257"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214024">
                <a:tc vMerge="1">
                  <a:txBody>
                    <a:bodyPr/>
                    <a:lstStyle/>
                    <a:p>
                      <a:endParaRPr lang="en-ZA"/>
                    </a:p>
                  </a:txBody>
                  <a:tcPr/>
                </a:tc>
                <a:tc>
                  <a:txBody>
                    <a:bodyPr/>
                    <a:lstStyle/>
                    <a:p>
                      <a:pPr algn="l" fontAlgn="auto">
                        <a:lnSpc>
                          <a:spcPct val="115000"/>
                        </a:lnSpc>
                        <a:spcAft>
                          <a:spcPts val="0"/>
                        </a:spcAft>
                      </a:pPr>
                      <a:r>
                        <a:rPr lang="en-GB" sz="1200" spc="-25">
                          <a:effectLst/>
                        </a:rPr>
                        <a:t>Social Housing Units (No.)</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775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4 529</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3"/>
                  </a:ext>
                </a:extLst>
              </a:tr>
              <a:tr h="214024">
                <a:tc vMerge="1">
                  <a:txBody>
                    <a:bodyPr/>
                    <a:lstStyle/>
                    <a:p>
                      <a:endParaRPr lang="en-ZA"/>
                    </a:p>
                  </a:txBody>
                  <a:tcPr/>
                </a:tc>
                <a:tc>
                  <a:txBody>
                    <a:bodyPr/>
                    <a:lstStyle/>
                    <a:p>
                      <a:pPr algn="l" fontAlgn="auto">
                        <a:lnSpc>
                          <a:spcPct val="115000"/>
                        </a:lnSpc>
                        <a:spcAft>
                          <a:spcPts val="0"/>
                        </a:spcAft>
                      </a:pP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a:effectLst/>
                        </a:rPr>
                        <a:t>352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2 536</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824424756"/>
                  </a:ext>
                </a:extLst>
              </a:tr>
              <a:tr h="202866">
                <a:tc vMerge="1">
                  <a:txBody>
                    <a:bodyPr/>
                    <a:lstStyle/>
                    <a:p>
                      <a:endParaRPr lang="en-ZA"/>
                    </a:p>
                  </a:txBody>
                  <a:tcPr/>
                </a:tc>
                <a:tc>
                  <a:txBody>
                    <a:bodyPr/>
                    <a:lstStyle/>
                    <a:p>
                      <a:pPr algn="l" fontAlgn="auto">
                        <a:lnSpc>
                          <a:spcPct val="115000"/>
                        </a:lnSpc>
                        <a:spcAft>
                          <a:spcPts val="0"/>
                        </a:spcAft>
                      </a:pPr>
                      <a:r>
                        <a:rPr lang="en-GB" sz="1200" spc="-25" dirty="0">
                          <a:effectLst/>
                        </a:rPr>
                        <a:t>Private Rental Units (No.)</a:t>
                      </a:r>
                      <a:endParaRPr lang="en-ZA" sz="1200" dirty="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a:effectLst/>
                        </a:rPr>
                        <a:t>202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6 235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4"/>
                  </a:ext>
                </a:extLst>
              </a:tr>
              <a:tr h="233297">
                <a:tc vMerge="1">
                  <a:txBody>
                    <a:bodyPr/>
                    <a:lstStyle/>
                    <a:p>
                      <a:endParaRPr lang="en-ZA"/>
                    </a:p>
                  </a:txBody>
                  <a:tcPr/>
                </a:tc>
                <a:tc>
                  <a:txBody>
                    <a:bodyPr/>
                    <a:lstStyle/>
                    <a:p>
                      <a:pPr algn="l" fontAlgn="auto">
                        <a:lnSpc>
                          <a:spcPct val="115000"/>
                        </a:lnSpc>
                        <a:spcAft>
                          <a:spcPts val="0"/>
                        </a:spcAft>
                      </a:pPr>
                      <a:r>
                        <a:rPr lang="en-GB" sz="1200" spc="-25">
                          <a:effectLst/>
                        </a:rPr>
                        <a:t>Bridging Affordable – Units (No.)</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a:effectLst/>
                        </a:rPr>
                        <a:t>432</a:t>
                      </a:r>
                      <a:endParaRPr lang="en-ZA" sz="110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3 300</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5"/>
                  </a:ext>
                </a:extLst>
              </a:tr>
              <a:tr h="279956">
                <a:tc vMerge="1">
                  <a:txBody>
                    <a:bodyPr/>
                    <a:lstStyle/>
                    <a:p>
                      <a:endParaRPr lang="en-ZA"/>
                    </a:p>
                  </a:txBody>
                  <a:tcPr/>
                </a:tc>
                <a:tc>
                  <a:txBody>
                    <a:bodyPr/>
                    <a:lstStyle/>
                    <a:p>
                      <a:pPr algn="l" fontAlgn="auto">
                        <a:lnSpc>
                          <a:spcPct val="115000"/>
                        </a:lnSpc>
                        <a:spcAft>
                          <a:spcPts val="0"/>
                        </a:spcAft>
                      </a:pPr>
                      <a:r>
                        <a:rPr lang="en-GB" sz="1200" spc="-25">
                          <a:effectLst/>
                        </a:rPr>
                        <a:t>Bridging Affordable – Serviced Stands (No.)</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 New indicator</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3 275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6"/>
                  </a:ext>
                </a:extLst>
              </a:tr>
              <a:tr h="215040">
                <a:tc vMerge="1">
                  <a:txBody>
                    <a:bodyPr/>
                    <a:lstStyle/>
                    <a:p>
                      <a:endParaRPr lang="en-ZA"/>
                    </a:p>
                  </a:txBody>
                  <a:tcPr/>
                </a:tc>
                <a:tc>
                  <a:txBody>
                    <a:bodyPr/>
                    <a:lstStyle/>
                    <a:p>
                      <a:pPr algn="l" fontAlgn="auto">
                        <a:lnSpc>
                          <a:spcPct val="115000"/>
                        </a:lnSpc>
                        <a:spcAft>
                          <a:spcPts val="0"/>
                        </a:spcAft>
                      </a:pPr>
                      <a:r>
                        <a:rPr lang="en-GB" sz="1200" spc="-25">
                          <a:effectLst/>
                        </a:rPr>
                        <a:t>Bridging Subsidy – Units (No.)</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1 368</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21 066</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7"/>
                  </a:ext>
                </a:extLst>
              </a:tr>
              <a:tr h="204388">
                <a:tc vMerge="1">
                  <a:txBody>
                    <a:bodyPr/>
                    <a:lstStyle/>
                    <a:p>
                      <a:endParaRPr lang="en-ZA"/>
                    </a:p>
                  </a:txBody>
                  <a:tcPr/>
                </a:tc>
                <a:tc>
                  <a:txBody>
                    <a:bodyPr/>
                    <a:lstStyle/>
                    <a:p>
                      <a:pPr algn="l" fontAlgn="auto">
                        <a:lnSpc>
                          <a:spcPct val="115000"/>
                        </a:lnSpc>
                        <a:spcAft>
                          <a:spcPts val="0"/>
                        </a:spcAft>
                      </a:pPr>
                      <a:r>
                        <a:rPr lang="en-GB" sz="1200" spc="-25">
                          <a:effectLst/>
                        </a:rPr>
                        <a:t>Incremental Loans (No.)</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37 183</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144 325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8"/>
                  </a:ext>
                </a:extLst>
              </a:tr>
              <a:tr h="419934">
                <a:tc vMerge="1">
                  <a:txBody>
                    <a:bodyPr/>
                    <a:lstStyle/>
                    <a:p>
                      <a:endParaRPr lang="en-ZA"/>
                    </a:p>
                  </a:txBody>
                  <a:tcPr/>
                </a:tc>
                <a:tc>
                  <a:txBody>
                    <a:bodyPr/>
                    <a:lstStyle/>
                    <a:p>
                      <a:pPr algn="l" fontAlgn="auto">
                        <a:lnSpc>
                          <a:spcPct val="115000"/>
                        </a:lnSpc>
                        <a:spcAft>
                          <a:spcPts val="0"/>
                        </a:spcAft>
                      </a:pPr>
                      <a:r>
                        <a:rPr lang="en-GB" sz="1200" spc="-25">
                          <a:effectLst/>
                        </a:rPr>
                        <a:t>Number of housing units facilitated through FLISP Grant Disbursements</a:t>
                      </a:r>
                      <a:endParaRPr lang="en-ZA" sz="1200">
                        <a:effectLst/>
                      </a:endParaRPr>
                    </a:p>
                    <a:p>
                      <a:pPr algn="l" fontAlgn="auto">
                        <a:lnSpc>
                          <a:spcPct val="115000"/>
                        </a:lnSpc>
                        <a:spcAft>
                          <a:spcPts val="0"/>
                        </a:spcAft>
                      </a:pPr>
                      <a:r>
                        <a:rPr lang="en-GB" sz="1200" spc="-25">
                          <a:effectLst/>
                        </a:rPr>
                        <a:t> </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1 900</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30 523</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09"/>
                  </a:ext>
                </a:extLst>
              </a:tr>
              <a:tr h="345888">
                <a:tc rowSpan="5">
                  <a:txBody>
                    <a:bodyPr/>
                    <a:lstStyle/>
                    <a:p>
                      <a:pPr marL="0" lvl="0" indent="0" algn="l" defTabSz="914400" rtl="0" eaLnBrk="1" fontAlgn="auto" latinLnBrk="0" hangingPunct="1">
                        <a:spcAft>
                          <a:spcPts val="0"/>
                        </a:spcAft>
                        <a:buFont typeface="+mj-lt"/>
                        <a:buNone/>
                      </a:pPr>
                      <a:r>
                        <a:rPr lang="en-US" sz="1400" b="1" kern="1200" dirty="0">
                          <a:solidFill>
                            <a:schemeClr val="lt1"/>
                          </a:solidFill>
                          <a:effectLst/>
                          <a:latin typeface="+mn-lt"/>
                          <a:ea typeface="+mn-ea"/>
                          <a:cs typeface="+mn-cs"/>
                        </a:rPr>
                        <a:t>3. Increased access to affordable   finance to enable end-users to have appropriate, spatially just and adequate housing</a:t>
                      </a:r>
                      <a:endParaRPr lang="en-ZA" sz="1400" b="1" kern="1200" dirty="0">
                        <a:solidFill>
                          <a:schemeClr val="lt1"/>
                        </a:solidFill>
                        <a:effectLst/>
                        <a:latin typeface="+mn-lt"/>
                        <a:ea typeface="+mn-ea"/>
                        <a:cs typeface="+mn-cs"/>
                      </a:endParaRPr>
                    </a:p>
                  </a:txBody>
                  <a:tcPr marL="43257" marR="43257" marT="0" marB="0"/>
                </a:tc>
                <a:tc>
                  <a:txBody>
                    <a:bodyPr/>
                    <a:lstStyle/>
                    <a:p>
                      <a:pPr algn="l" fontAlgn="auto">
                        <a:lnSpc>
                          <a:spcPct val="115000"/>
                        </a:lnSpc>
                        <a:spcAft>
                          <a:spcPts val="0"/>
                        </a:spcAft>
                      </a:pPr>
                      <a:r>
                        <a:rPr lang="en-GB" sz="1200">
                          <a:effectLst/>
                        </a:rPr>
                        <a:t>Value of leveraged funds in strategic partnerships (R’m)</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ctr" fontAlgn="auto">
                        <a:lnSpc>
                          <a:spcPct val="115000"/>
                        </a:lnSpc>
                        <a:spcAft>
                          <a:spcPts val="1000"/>
                        </a:spcAft>
                      </a:pPr>
                      <a:r>
                        <a:rPr lang="en-GB" sz="1100" dirty="0">
                          <a:effectLst/>
                        </a:rPr>
                        <a:t>New indicator</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dirty="0">
                          <a:effectLst/>
                        </a:rPr>
                        <a:t>3 500</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0"/>
                  </a:ext>
                </a:extLst>
              </a:tr>
              <a:tr h="419934">
                <a:tc vMerge="1">
                  <a:txBody>
                    <a:bodyPr/>
                    <a:lstStyle/>
                    <a:p>
                      <a:endParaRPr lang="en-ZA"/>
                    </a:p>
                  </a:txBody>
                  <a:tcPr/>
                </a:tc>
                <a:tc>
                  <a:txBody>
                    <a:bodyPr/>
                    <a:lstStyle/>
                    <a:p>
                      <a:pPr algn="l" fontAlgn="auto">
                        <a:lnSpc>
                          <a:spcPct val="115000"/>
                        </a:lnSpc>
                        <a:spcAft>
                          <a:spcPts val="0"/>
                        </a:spcAft>
                      </a:pPr>
                      <a:r>
                        <a:rPr lang="en-GB" sz="1200">
                          <a:effectLst/>
                        </a:rPr>
                        <a:t>Value of leveraged funds from the Private sector - Excluding FLISP (R'm)</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705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dirty="0">
                          <a:effectLst/>
                        </a:rPr>
                        <a:t>2 218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1"/>
                  </a:ext>
                </a:extLst>
              </a:tr>
              <a:tr h="315459">
                <a:tc vMerge="1">
                  <a:txBody>
                    <a:bodyPr/>
                    <a:lstStyle/>
                    <a:p>
                      <a:endParaRPr lang="en-ZA"/>
                    </a:p>
                  </a:txBody>
                  <a:tcPr/>
                </a:tc>
                <a:tc>
                  <a:txBody>
                    <a:bodyPr/>
                    <a:lstStyle/>
                    <a:p>
                      <a:pPr algn="l" fontAlgn="auto">
                        <a:lnSpc>
                          <a:spcPct val="115000"/>
                        </a:lnSpc>
                        <a:spcAft>
                          <a:spcPts val="0"/>
                        </a:spcAft>
                      </a:pPr>
                      <a:r>
                        <a:rPr lang="en-GB" sz="1200" dirty="0">
                          <a:effectLst/>
                        </a:rPr>
                        <a:t>Value of leveraged funds from FLISP (</a:t>
                      </a:r>
                      <a:r>
                        <a:rPr lang="en-GB" sz="1200" dirty="0" err="1">
                          <a:effectLst/>
                        </a:rPr>
                        <a:t>R’m</a:t>
                      </a:r>
                      <a:r>
                        <a:rPr lang="en-GB" sz="1200" dirty="0">
                          <a:effectLst/>
                        </a:rPr>
                        <a:t>)</a:t>
                      </a:r>
                      <a:endParaRPr lang="en-ZA" sz="1200" dirty="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882</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dirty="0">
                          <a:effectLst/>
                        </a:rPr>
                        <a:t>17 606</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2"/>
                  </a:ext>
                </a:extLst>
              </a:tr>
              <a:tr h="419934">
                <a:tc vMerge="1">
                  <a:txBody>
                    <a:bodyPr/>
                    <a:lstStyle/>
                    <a:p>
                      <a:endParaRPr lang="en-ZA"/>
                    </a:p>
                  </a:txBody>
                  <a:tcPr/>
                </a:tc>
                <a:tc>
                  <a:txBody>
                    <a:bodyPr/>
                    <a:lstStyle/>
                    <a:p>
                      <a:pPr algn="l" fontAlgn="auto">
                        <a:lnSpc>
                          <a:spcPct val="115000"/>
                        </a:lnSpc>
                        <a:spcAft>
                          <a:spcPts val="0"/>
                        </a:spcAft>
                      </a:pPr>
                      <a:r>
                        <a:rPr lang="en-GB" sz="1200" spc="-25">
                          <a:effectLst/>
                        </a:rPr>
                        <a:t>Number of Leveraged Units - Private Rental and Affordable (Strategic Investments)</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1 965</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spc="-25" dirty="0">
                          <a:effectLst/>
                        </a:rPr>
                        <a:t>1 512 </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3"/>
                  </a:ext>
                </a:extLst>
              </a:tr>
              <a:tr h="296293">
                <a:tc vMerge="1">
                  <a:txBody>
                    <a:bodyPr/>
                    <a:lstStyle/>
                    <a:p>
                      <a:endParaRPr lang="en-ZA"/>
                    </a:p>
                  </a:txBody>
                  <a:tcPr/>
                </a:tc>
                <a:tc>
                  <a:txBody>
                    <a:bodyPr/>
                    <a:lstStyle/>
                    <a:p>
                      <a:pPr algn="l" fontAlgn="auto">
                        <a:lnSpc>
                          <a:spcPct val="115000"/>
                        </a:lnSpc>
                        <a:spcAft>
                          <a:spcPts val="0"/>
                        </a:spcAft>
                      </a:pPr>
                      <a:r>
                        <a:rPr lang="en-GB" sz="1200">
                          <a:effectLst/>
                        </a:rPr>
                        <a:t>Number of Provinces Covered by RFIs</a:t>
                      </a:r>
                      <a:endParaRPr lang="en-ZA" sz="120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ctr" fontAlgn="auto">
                        <a:lnSpc>
                          <a:spcPct val="115000"/>
                        </a:lnSpc>
                        <a:spcAft>
                          <a:spcPts val="1000"/>
                        </a:spcAft>
                      </a:pPr>
                      <a:r>
                        <a:rPr lang="en-GB" sz="1100" dirty="0">
                          <a:effectLst/>
                        </a:rPr>
                        <a:t>New indicator</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dirty="0">
                          <a:effectLst/>
                        </a:rPr>
                        <a:t>9</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4"/>
                  </a:ext>
                </a:extLst>
              </a:tr>
              <a:tr h="838750">
                <a:tc>
                  <a:txBody>
                    <a:bodyPr/>
                    <a:lstStyle/>
                    <a:p>
                      <a:pPr marL="0" lvl="0" indent="0" algn="l" fontAlgn="auto">
                        <a:spcAft>
                          <a:spcPts val="0"/>
                        </a:spcAft>
                        <a:buFont typeface="+mj-lt"/>
                        <a:buNone/>
                      </a:pPr>
                      <a:r>
                        <a:rPr lang="en-US" sz="1400" dirty="0">
                          <a:effectLst/>
                        </a:rPr>
                        <a:t>4.Increased penetration and participation of low-to </a:t>
                      </a:r>
                      <a:r>
                        <a:rPr lang="en-US" sz="1400" b="1" kern="1200" dirty="0">
                          <a:solidFill>
                            <a:schemeClr val="lt1"/>
                          </a:solidFill>
                          <a:effectLst/>
                          <a:latin typeface="+mn-lt"/>
                          <a:ea typeface="+mn-ea"/>
                          <a:cs typeface="+mn-cs"/>
                        </a:rPr>
                        <a:t>middle income households and businesses owned b</a:t>
                      </a:r>
                      <a:r>
                        <a:rPr lang="en-US" sz="1400" dirty="0">
                          <a:effectLst/>
                        </a:rPr>
                        <a:t>y PDIs in the housing market</a:t>
                      </a:r>
                      <a:endParaRPr lang="en-ZA" sz="1400" dirty="0">
                        <a:effectLst/>
                        <a:latin typeface="Calibri" panose="020F0502020204030204" pitchFamily="34" charset="0"/>
                        <a:ea typeface="MS Mincho"/>
                        <a:cs typeface="Arial" panose="020B0604020202020204" pitchFamily="34" charset="0"/>
                      </a:endParaRPr>
                    </a:p>
                  </a:txBody>
                  <a:tcPr marL="43257" marR="43257" marT="0" marB="0"/>
                </a:tc>
                <a:tc>
                  <a:txBody>
                    <a:bodyPr/>
                    <a:lstStyle/>
                    <a:p>
                      <a:pPr algn="l" fontAlgn="auto">
                        <a:lnSpc>
                          <a:spcPct val="115000"/>
                        </a:lnSpc>
                        <a:spcAft>
                          <a:spcPts val="0"/>
                        </a:spcAft>
                      </a:pPr>
                      <a:r>
                        <a:rPr lang="en-GB" sz="1200" dirty="0">
                          <a:effectLst/>
                        </a:rPr>
                        <a:t>Percentage of portfolio comprised of PDIs </a:t>
                      </a:r>
                      <a:endParaRPr lang="en-ZA" sz="1200" dirty="0">
                        <a:effectLst/>
                      </a:endParaRPr>
                    </a:p>
                    <a:p>
                      <a:pPr algn="l" fontAlgn="auto">
                        <a:lnSpc>
                          <a:spcPct val="115000"/>
                        </a:lnSpc>
                        <a:spcAft>
                          <a:spcPts val="0"/>
                        </a:spcAft>
                      </a:pPr>
                      <a:r>
                        <a:rPr lang="en-GB" sz="1200" dirty="0">
                          <a:effectLst/>
                        </a:rPr>
                        <a:t> </a:t>
                      </a:r>
                      <a:endParaRPr lang="en-ZA" sz="1200" dirty="0">
                        <a:effectLst/>
                      </a:endParaRPr>
                    </a:p>
                    <a:p>
                      <a:pPr algn="l" fontAlgn="auto">
                        <a:lnSpc>
                          <a:spcPct val="115000"/>
                        </a:lnSpc>
                        <a:spcAft>
                          <a:spcPts val="0"/>
                        </a:spcAft>
                      </a:pPr>
                      <a:r>
                        <a:rPr lang="en-GB" sz="1200" dirty="0">
                          <a:effectLst/>
                        </a:rPr>
                        <a:t>Percentage of disbursements to PDI on managed programmes</a:t>
                      </a:r>
                      <a:endParaRPr lang="en-ZA" sz="1200" dirty="0">
                        <a:effectLst/>
                        <a:latin typeface="Calibri" panose="020F0502020204030204" pitchFamily="34" charset="0"/>
                        <a:ea typeface="MS Mincho"/>
                        <a:cs typeface="Times New Roman" panose="02020603050405020304" pitchFamily="18" charset="0"/>
                      </a:endParaRPr>
                    </a:p>
                  </a:txBody>
                  <a:tcPr marL="43257" marR="43257" marT="0" marB="0" anchor="ctr"/>
                </a:tc>
                <a:tc>
                  <a:txBody>
                    <a:bodyPr/>
                    <a:lstStyle/>
                    <a:p>
                      <a:pPr algn="r" fontAlgn="auto">
                        <a:lnSpc>
                          <a:spcPct val="115000"/>
                        </a:lnSpc>
                        <a:spcAft>
                          <a:spcPts val="1000"/>
                        </a:spcAft>
                      </a:pPr>
                      <a:r>
                        <a:rPr lang="en-GB" sz="1100" dirty="0">
                          <a:effectLst/>
                        </a:rPr>
                        <a:t>35%</a:t>
                      </a:r>
                      <a:endParaRPr lang="en-ZA" sz="1100" dirty="0">
                        <a:effectLst/>
                      </a:endParaRPr>
                    </a:p>
                    <a:p>
                      <a:pPr algn="r" fontAlgn="auto">
                        <a:lnSpc>
                          <a:spcPct val="115000"/>
                        </a:lnSpc>
                        <a:spcAft>
                          <a:spcPts val="1000"/>
                        </a:spcAft>
                      </a:pPr>
                      <a:r>
                        <a:rPr lang="en-GB" sz="1100" dirty="0">
                          <a:effectLst/>
                        </a:rPr>
                        <a:t> </a:t>
                      </a:r>
                      <a:endParaRPr lang="en-ZA" sz="1100" dirty="0">
                        <a:effectLst/>
                      </a:endParaRPr>
                    </a:p>
                    <a:p>
                      <a:pPr algn="r" fontAlgn="auto">
                        <a:lnSpc>
                          <a:spcPct val="115000"/>
                        </a:lnSpc>
                        <a:spcAft>
                          <a:spcPts val="1000"/>
                        </a:spcAft>
                      </a:pPr>
                      <a:r>
                        <a:rPr lang="en-GB" sz="1100" dirty="0">
                          <a:effectLst/>
                        </a:rPr>
                        <a:t>30%</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tc>
                  <a:txBody>
                    <a:bodyPr/>
                    <a:lstStyle/>
                    <a:p>
                      <a:pPr algn="r" fontAlgn="auto">
                        <a:lnSpc>
                          <a:spcPct val="115000"/>
                        </a:lnSpc>
                        <a:spcAft>
                          <a:spcPts val="1000"/>
                        </a:spcAft>
                      </a:pPr>
                      <a:r>
                        <a:rPr lang="en-GB" sz="1100" dirty="0">
                          <a:effectLst/>
                        </a:rPr>
                        <a:t>50%</a:t>
                      </a:r>
                      <a:endParaRPr lang="en-ZA" sz="1100" dirty="0">
                        <a:effectLst/>
                      </a:endParaRPr>
                    </a:p>
                    <a:p>
                      <a:pPr algn="r" fontAlgn="auto">
                        <a:lnSpc>
                          <a:spcPct val="115000"/>
                        </a:lnSpc>
                        <a:spcAft>
                          <a:spcPts val="1000"/>
                        </a:spcAft>
                      </a:pPr>
                      <a:r>
                        <a:rPr lang="en-GB" sz="1100" dirty="0">
                          <a:effectLst/>
                        </a:rPr>
                        <a:t> </a:t>
                      </a:r>
                      <a:endParaRPr lang="en-ZA" sz="1100" dirty="0">
                        <a:effectLst/>
                      </a:endParaRPr>
                    </a:p>
                    <a:p>
                      <a:pPr algn="r" fontAlgn="auto">
                        <a:lnSpc>
                          <a:spcPct val="115000"/>
                        </a:lnSpc>
                        <a:spcAft>
                          <a:spcPts val="1000"/>
                        </a:spcAft>
                      </a:pPr>
                      <a:r>
                        <a:rPr lang="en-GB" sz="1100" dirty="0">
                          <a:effectLst/>
                        </a:rPr>
                        <a:t>50%</a:t>
                      </a:r>
                      <a:endParaRPr lang="en-ZA"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5938" marR="35938"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861528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7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89999999999999991118E+00&quot;&gt;&lt;m_msothmcolidx val=&quot;0&quot;/&gt;&lt;m_rgb r=&quot;07&quot; g=&quot;2B&quot; b=&quot;65&quot;/&gt;&lt;m_nBrightness endver=&quot;26206&quot; val=&quot;0&quot;/&gt;&lt;/elem&gt;&lt;/m_vecMRU&gt;&lt;/m_mruColor&gt;&lt;m_eweekdayFirstOfWeek val=&quot;2&quot;/&gt;&lt;m_eweekdayFirstOfWorkweek val=&quot;7&quot;/&gt;&lt;m_eweekdayFirstOfWeekend val=&quot;6&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RYC7ysKJMvOTYu93Zwq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EVdezcmcQpiqB4DjHwmc5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HZ4x.n_gCNb5SF3uKWPb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4mt9TytYNozFHPhSM.61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ng9tyJTuLObk3LM7bCs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SNWgmqlPoI5aM97XJpo9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zsCguYrCDS.OM2pmSqA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ng9tyJTuLObk3LM7bCsqg"/>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SNWgmqlPoI5aM97XJpo9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SNWgmqlPoI5aM97XJpo9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HZ4x.n_gCNb5SF3uKWPb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HZ4x.n_gCNb5SF3uKWPb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HZ4x.n_gCNb5SF3uKWPb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HZ4x.n_gCNb5SF3uKWPb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Firm Format - template_Blue">
  <a:themeElements>
    <a:clrScheme name="LETSEMA">
      <a:dk1>
        <a:srgbClr val="303333"/>
      </a:dk1>
      <a:lt1>
        <a:srgbClr val="FFFFFF"/>
      </a:lt1>
      <a:dk2>
        <a:srgbClr val="0A2E46"/>
      </a:dk2>
      <a:lt2>
        <a:srgbClr val="FFFFFF"/>
      </a:lt2>
      <a:accent1>
        <a:srgbClr val="0A2E46"/>
      </a:accent1>
      <a:accent2>
        <a:srgbClr val="1A6968"/>
      </a:accent2>
      <a:accent3>
        <a:srgbClr val="303333"/>
      </a:accent3>
      <a:accent4>
        <a:srgbClr val="61AC4A"/>
      </a:accent4>
      <a:accent5>
        <a:srgbClr val="AED363"/>
      </a:accent5>
      <a:accent6>
        <a:srgbClr val="0A2E46"/>
      </a:accent6>
      <a:hlink>
        <a:srgbClr val="1A6968"/>
      </a:hlink>
      <a:folHlink>
        <a:srgbClr val="303333"/>
      </a:folHlink>
    </a:clrScheme>
    <a:fontScheme name="LETSEMA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9525">
          <a:noFill/>
        </a:ln>
      </a:spPr>
      <a:bodyPr rtlCol="0" anchor="ctr"/>
      <a:lstStyle>
        <a:defPPr algn="ctr">
          <a:defRPr sz="1400" dirty="0" smtClean="0">
            <a:solidFill>
              <a:schemeClr val="tx1"/>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A2E4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smtClean="0">
            <a:latin typeface="Calibri" panose="020F0502020204030204" pitchFamily="34" charset="0"/>
          </a:defRPr>
        </a:defPPr>
      </a:lstStyle>
    </a:tx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2AE8D6ACF3344AA17100EAAB65B47A" ma:contentTypeVersion="6" ma:contentTypeDescription="Create a new document." ma:contentTypeScope="" ma:versionID="026a033607068432777b5af02b0f5bd1">
  <xsd:schema xmlns:xsd="http://www.w3.org/2001/XMLSchema" xmlns:xs="http://www.w3.org/2001/XMLSchema" xmlns:p="http://schemas.microsoft.com/office/2006/metadata/properties" xmlns:ns2="6f98cfe8-b6da-4086-92b9-0f3620f5160a" xmlns:ns3="f9237253-026b-45ed-a3f5-b51fe81ffa44" targetNamespace="http://schemas.microsoft.com/office/2006/metadata/properties" ma:root="true" ma:fieldsID="fe754026bfee12454e82698dd4e67192" ns2:_="" ns3:_="">
    <xsd:import namespace="6f98cfe8-b6da-4086-92b9-0f3620f5160a"/>
    <xsd:import namespace="f9237253-026b-45ed-a3f5-b51fe81ffa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98cfe8-b6da-4086-92b9-0f3620f51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7253-026b-45ed-a3f5-b51fe81ffa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9237253-026b-45ed-a3f5-b51fe81ffa44">
      <UserInfo>
        <DisplayName>Shenelle Maniram</DisplayName>
        <AccountId>7</AccountId>
        <AccountType/>
      </UserInfo>
    </SharedWithUsers>
  </documentManagement>
</p:properties>
</file>

<file path=customXml/itemProps1.xml><?xml version="1.0" encoding="utf-8"?>
<ds:datastoreItem xmlns:ds="http://schemas.openxmlformats.org/officeDocument/2006/customXml" ds:itemID="{888D6933-58DF-46F6-A318-505AF08934A3}">
  <ds:schemaRefs>
    <ds:schemaRef ds:uri="http://schemas.microsoft.com/sharepoint/v3/contenttype/forms"/>
  </ds:schemaRefs>
</ds:datastoreItem>
</file>

<file path=customXml/itemProps2.xml><?xml version="1.0" encoding="utf-8"?>
<ds:datastoreItem xmlns:ds="http://schemas.openxmlformats.org/officeDocument/2006/customXml" ds:itemID="{20F47C0A-0B8E-4A23-96E1-6E163039C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98cfe8-b6da-4086-92b9-0f3620f5160a"/>
    <ds:schemaRef ds:uri="f9237253-026b-45ed-a3f5-b51fe81ff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64C0EA-5765-45E6-89CA-1F7AC9E2F9F7}">
  <ds:schemaRefs>
    <ds:schemaRef ds:uri="http://purl.org/dc/elements/1.1/"/>
    <ds:schemaRef ds:uri="f9237253-026b-45ed-a3f5-b51fe81ffa44"/>
    <ds:schemaRef ds:uri="http://purl.org/dc/dcmitype/"/>
    <ds:schemaRef ds:uri="http://schemas.microsoft.com/office/2006/metadata/properties"/>
    <ds:schemaRef ds:uri="http://schemas.microsoft.com/office/2006/documentManagement/types"/>
    <ds:schemaRef ds:uri="6f98cfe8-b6da-4086-92b9-0f3620f5160a"/>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 Boardroom</Template>
  <TotalTime>3471</TotalTime>
  <Words>2190</Words>
  <Application>Microsoft Office PowerPoint</Application>
  <PresentationFormat>Widescreen</PresentationFormat>
  <Paragraphs>366</Paragraphs>
  <Slides>31</Slides>
  <Notes>3</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7" baseType="lpstr">
      <vt:lpstr>맑은 고딕</vt:lpstr>
      <vt:lpstr>Arial</vt:lpstr>
      <vt:lpstr>Calibri</vt:lpstr>
      <vt:lpstr>Calibri Light</vt:lpstr>
      <vt:lpstr>Courier New</vt:lpstr>
      <vt:lpstr>Lato-Light</vt:lpstr>
      <vt:lpstr>MS Mincho</vt:lpstr>
      <vt:lpstr>Segoe UI</vt:lpstr>
      <vt:lpstr>Segoe UI Light</vt:lpstr>
      <vt:lpstr>Segoe UI Semibold</vt:lpstr>
      <vt:lpstr>Symbol</vt:lpstr>
      <vt:lpstr>Times New Roman</vt:lpstr>
      <vt:lpstr>Wingdings</vt:lpstr>
      <vt:lpstr>Office Theme</vt:lpstr>
      <vt:lpstr>3_Firm Format - template_Blue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VALUE DRIVERS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Welcome</dc:creator>
  <cp:lastModifiedBy>Koliswa Pasiya-Mndende</cp:lastModifiedBy>
  <cp:revision>164</cp:revision>
  <cp:lastPrinted>2020-01-17T14:52:28Z</cp:lastPrinted>
  <dcterms:created xsi:type="dcterms:W3CDTF">2019-09-13T08:59:36Z</dcterms:created>
  <dcterms:modified xsi:type="dcterms:W3CDTF">2021-04-26T20:41:15Z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0x0101001F2AE8D6ACF3344AA17100EAAB65B47A</vt:lpwstr>
  </property>
</Properties>
</file>