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5" r:id="rId8"/>
    <p:sldId id="262" r:id="rId9"/>
    <p:sldId id="263" r:id="rId10"/>
    <p:sldId id="264" r:id="rId11"/>
    <p:sldId id="265" r:id="rId12"/>
    <p:sldId id="266" r:id="rId13"/>
    <p:sldId id="270" r:id="rId14"/>
    <p:sldId id="273" r:id="rId15"/>
    <p:sldId id="267" r:id="rId16"/>
    <p:sldId id="279" r:id="rId17"/>
    <p:sldId id="284" r:id="rId18"/>
    <p:sldId id="281" r:id="rId19"/>
    <p:sldId id="278" r:id="rId20"/>
    <p:sldId id="269" r:id="rId21"/>
    <p:sldId id="272" r:id="rId22"/>
    <p:sldId id="268" r:id="rId23"/>
    <p:sldId id="271" r:id="rId24"/>
    <p:sldId id="280" r:id="rId25"/>
    <p:sldId id="274" r:id="rId26"/>
    <p:sldId id="275" r:id="rId27"/>
    <p:sldId id="276" r:id="rId28"/>
    <p:sldId id="277" r:id="rId29"/>
    <p:sldId id="286" r:id="rId30"/>
  </p:sldIdLst>
  <p:sldSz cx="9144000" cy="6858000" type="screen4x3"/>
  <p:notesSz cx="6858000" cy="9144000"/>
  <p:defaultTextStyle>
    <a:defPPr>
      <a:defRPr lang="en-GB"/>
    </a:defPPr>
    <a:lvl1pPr algn="l" rtl="0" fontAlgn="base">
      <a:spcBef>
        <a:spcPct val="0"/>
      </a:spcBef>
      <a:spcAft>
        <a:spcPct val="0"/>
      </a:spcAft>
      <a:defRPr sz="1600" kern="1200">
        <a:solidFill>
          <a:schemeClr val="tx1"/>
        </a:solidFill>
        <a:latin typeface="Trebuchet MS" panose="020B0603020202020204" pitchFamily="34" charset="0"/>
        <a:ea typeface="+mn-ea"/>
        <a:cs typeface="+mn-cs"/>
      </a:defRPr>
    </a:lvl1pPr>
    <a:lvl2pPr marL="457200" algn="l" rtl="0" fontAlgn="base">
      <a:spcBef>
        <a:spcPct val="0"/>
      </a:spcBef>
      <a:spcAft>
        <a:spcPct val="0"/>
      </a:spcAft>
      <a:defRPr sz="1600" kern="1200">
        <a:solidFill>
          <a:schemeClr val="tx1"/>
        </a:solidFill>
        <a:latin typeface="Trebuchet MS" panose="020B0603020202020204" pitchFamily="34" charset="0"/>
        <a:ea typeface="+mn-ea"/>
        <a:cs typeface="+mn-cs"/>
      </a:defRPr>
    </a:lvl2pPr>
    <a:lvl3pPr marL="914400" algn="l" rtl="0" fontAlgn="base">
      <a:spcBef>
        <a:spcPct val="0"/>
      </a:spcBef>
      <a:spcAft>
        <a:spcPct val="0"/>
      </a:spcAft>
      <a:defRPr sz="1600" kern="1200">
        <a:solidFill>
          <a:schemeClr val="tx1"/>
        </a:solidFill>
        <a:latin typeface="Trebuchet MS" panose="020B0603020202020204" pitchFamily="34" charset="0"/>
        <a:ea typeface="+mn-ea"/>
        <a:cs typeface="+mn-cs"/>
      </a:defRPr>
    </a:lvl3pPr>
    <a:lvl4pPr marL="1371600" algn="l" rtl="0" fontAlgn="base">
      <a:spcBef>
        <a:spcPct val="0"/>
      </a:spcBef>
      <a:spcAft>
        <a:spcPct val="0"/>
      </a:spcAft>
      <a:defRPr sz="1600" kern="1200">
        <a:solidFill>
          <a:schemeClr val="tx1"/>
        </a:solidFill>
        <a:latin typeface="Trebuchet MS" panose="020B0603020202020204" pitchFamily="34" charset="0"/>
        <a:ea typeface="+mn-ea"/>
        <a:cs typeface="+mn-cs"/>
      </a:defRPr>
    </a:lvl4pPr>
    <a:lvl5pPr marL="1828800" algn="l" rtl="0" fontAlgn="base">
      <a:spcBef>
        <a:spcPct val="0"/>
      </a:spcBef>
      <a:spcAft>
        <a:spcPct val="0"/>
      </a:spcAft>
      <a:defRPr sz="1600" kern="1200">
        <a:solidFill>
          <a:schemeClr val="tx1"/>
        </a:solidFill>
        <a:latin typeface="Trebuchet MS" panose="020B0603020202020204" pitchFamily="34" charset="0"/>
        <a:ea typeface="+mn-ea"/>
        <a:cs typeface="+mn-cs"/>
      </a:defRPr>
    </a:lvl5pPr>
    <a:lvl6pPr marL="2286000" algn="l" defTabSz="914400" rtl="0" eaLnBrk="1" latinLnBrk="0" hangingPunct="1">
      <a:defRPr sz="1600" kern="1200">
        <a:solidFill>
          <a:schemeClr val="tx1"/>
        </a:solidFill>
        <a:latin typeface="Trebuchet MS" panose="020B0603020202020204" pitchFamily="34" charset="0"/>
        <a:ea typeface="+mn-ea"/>
        <a:cs typeface="+mn-cs"/>
      </a:defRPr>
    </a:lvl6pPr>
    <a:lvl7pPr marL="2743200" algn="l" defTabSz="914400" rtl="0" eaLnBrk="1" latinLnBrk="0" hangingPunct="1">
      <a:defRPr sz="1600" kern="1200">
        <a:solidFill>
          <a:schemeClr val="tx1"/>
        </a:solidFill>
        <a:latin typeface="Trebuchet MS" panose="020B0603020202020204" pitchFamily="34" charset="0"/>
        <a:ea typeface="+mn-ea"/>
        <a:cs typeface="+mn-cs"/>
      </a:defRPr>
    </a:lvl7pPr>
    <a:lvl8pPr marL="3200400" algn="l" defTabSz="914400" rtl="0" eaLnBrk="1" latinLnBrk="0" hangingPunct="1">
      <a:defRPr sz="1600" kern="1200">
        <a:solidFill>
          <a:schemeClr val="tx1"/>
        </a:solidFill>
        <a:latin typeface="Trebuchet MS" panose="020B0603020202020204" pitchFamily="34" charset="0"/>
        <a:ea typeface="+mn-ea"/>
        <a:cs typeface="+mn-cs"/>
      </a:defRPr>
    </a:lvl8pPr>
    <a:lvl9pPr marL="3657600" algn="l" defTabSz="914400" rtl="0" eaLnBrk="1" latinLnBrk="0" hangingPunct="1">
      <a:defRPr sz="1600"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7073" autoAdjust="0"/>
    <p:restoredTop sz="94660"/>
  </p:normalViewPr>
  <p:slideViewPr>
    <p:cSldViewPr>
      <p:cViewPr varScale="1">
        <p:scale>
          <a:sx n="92" d="100"/>
          <a:sy n="92" d="100"/>
        </p:scale>
        <p:origin x="60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768B-C4A7-4EB0-A01E-72291CAB738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0AB25A9-4CF2-49BE-9B61-5AB1FAE7845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516801E-1EEA-4354-9B27-0C420B6762C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3A704CB-F4CD-4EB6-BFC6-E9FD58EC776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F62C8D0-5609-4EFA-BCD2-AAF7ACF28CF9}"/>
              </a:ext>
            </a:extLst>
          </p:cNvPr>
          <p:cNvSpPr>
            <a:spLocks noGrp="1"/>
          </p:cNvSpPr>
          <p:nvPr>
            <p:ph type="sldNum" sz="quarter" idx="12"/>
          </p:nvPr>
        </p:nvSpPr>
        <p:spPr/>
        <p:txBody>
          <a:bodyPr/>
          <a:lstStyle>
            <a:lvl1pPr>
              <a:defRPr/>
            </a:lvl1pPr>
          </a:lstStyle>
          <a:p>
            <a:fld id="{A80CD01E-B530-458D-92AA-A2592BFA7F45}" type="slidenum">
              <a:rPr lang="en-GB" altLang="en-US"/>
              <a:pPr/>
              <a:t>‹#›</a:t>
            </a:fld>
            <a:endParaRPr lang="en-GB" altLang="en-US"/>
          </a:p>
        </p:txBody>
      </p:sp>
    </p:spTree>
    <p:extLst>
      <p:ext uri="{BB962C8B-B14F-4D97-AF65-F5344CB8AC3E}">
        <p14:creationId xmlns:p14="http://schemas.microsoft.com/office/powerpoint/2010/main" val="245527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BF36-5633-4D8F-9644-562E00532C4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66B83D8-ACF9-4B56-A7EE-685266DBB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66CAECE-DCFB-4E90-86F6-677D240EC72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B3F5F13-2EEA-418B-A0D2-FF8F22C4CE3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62864D6-F00B-462B-8E98-3B1F51AAF82D}"/>
              </a:ext>
            </a:extLst>
          </p:cNvPr>
          <p:cNvSpPr>
            <a:spLocks noGrp="1"/>
          </p:cNvSpPr>
          <p:nvPr>
            <p:ph type="sldNum" sz="quarter" idx="12"/>
          </p:nvPr>
        </p:nvSpPr>
        <p:spPr/>
        <p:txBody>
          <a:bodyPr/>
          <a:lstStyle>
            <a:lvl1pPr>
              <a:defRPr/>
            </a:lvl1pPr>
          </a:lstStyle>
          <a:p>
            <a:fld id="{76F049CA-9F70-44D0-83E8-76B4CAE273DE}" type="slidenum">
              <a:rPr lang="en-GB" altLang="en-US"/>
              <a:pPr/>
              <a:t>‹#›</a:t>
            </a:fld>
            <a:endParaRPr lang="en-GB" altLang="en-US"/>
          </a:p>
        </p:txBody>
      </p:sp>
    </p:spTree>
    <p:extLst>
      <p:ext uri="{BB962C8B-B14F-4D97-AF65-F5344CB8AC3E}">
        <p14:creationId xmlns:p14="http://schemas.microsoft.com/office/powerpoint/2010/main" val="220812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0219C-00CC-48EA-AA2B-E151A61A4CB0}"/>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1E2F1F3-FA3A-4AA1-BF4B-05A8EF39B9C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0593AEF-FAAC-488D-8311-26EB9BDDFE0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0375A41-12FD-45B7-946F-7E73CDE439E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E7ABD52-3CBD-4A74-8784-46C20C15AC05}"/>
              </a:ext>
            </a:extLst>
          </p:cNvPr>
          <p:cNvSpPr>
            <a:spLocks noGrp="1"/>
          </p:cNvSpPr>
          <p:nvPr>
            <p:ph type="sldNum" sz="quarter" idx="12"/>
          </p:nvPr>
        </p:nvSpPr>
        <p:spPr/>
        <p:txBody>
          <a:bodyPr/>
          <a:lstStyle>
            <a:lvl1pPr>
              <a:defRPr/>
            </a:lvl1pPr>
          </a:lstStyle>
          <a:p>
            <a:fld id="{EB49D867-1BD9-430C-BE3E-96329F6F2DAB}" type="slidenum">
              <a:rPr lang="en-GB" altLang="en-US"/>
              <a:pPr/>
              <a:t>‹#›</a:t>
            </a:fld>
            <a:endParaRPr lang="en-GB" altLang="en-US"/>
          </a:p>
        </p:txBody>
      </p:sp>
    </p:spTree>
    <p:extLst>
      <p:ext uri="{BB962C8B-B14F-4D97-AF65-F5344CB8AC3E}">
        <p14:creationId xmlns:p14="http://schemas.microsoft.com/office/powerpoint/2010/main" val="108300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C55B-0C3B-41AE-8E57-BC4B0AFBA129}"/>
              </a:ext>
            </a:extLst>
          </p:cNvPr>
          <p:cNvSpPr>
            <a:spLocks noGrp="1"/>
          </p:cNvSpPr>
          <p:nvPr>
            <p:ph type="title"/>
          </p:nvPr>
        </p:nvSpPr>
        <p:spPr>
          <a:xfrm>
            <a:off x="457200" y="1578397"/>
            <a:ext cx="8229600" cy="842491"/>
          </a:xfrm>
        </p:spPr>
        <p:txBody>
          <a:bodyPr/>
          <a:lstStyle>
            <a:lvl1pPr algn="l">
              <a:defRPr sz="3200" b="1">
                <a:latin typeface="Trebuchet MS" panose="020B0603020202020204" pitchFamily="34" charset="0"/>
              </a:defRPr>
            </a:lvl1pPr>
          </a:lstStyle>
          <a:p>
            <a:r>
              <a:rPr lang="en-ZA" noProof="0" dirty="0"/>
              <a:t>Click to edit Master title style</a:t>
            </a:r>
          </a:p>
        </p:txBody>
      </p:sp>
      <p:sp>
        <p:nvSpPr>
          <p:cNvPr id="3" name="Content Placeholder 2">
            <a:extLst>
              <a:ext uri="{FF2B5EF4-FFF2-40B4-BE49-F238E27FC236}">
                <a16:creationId xmlns:a16="http://schemas.microsoft.com/office/drawing/2014/main" id="{B0BDBFF8-83CE-4F0D-B9E2-A580C8EA68BA}"/>
              </a:ext>
            </a:extLst>
          </p:cNvPr>
          <p:cNvSpPr>
            <a:spLocks noGrp="1"/>
          </p:cNvSpPr>
          <p:nvPr>
            <p:ph idx="1"/>
          </p:nvPr>
        </p:nvSpPr>
        <p:spPr>
          <a:xfrm>
            <a:off x="457200" y="2564904"/>
            <a:ext cx="8229600" cy="3561259"/>
          </a:xfrm>
        </p:spPr>
        <p:txBody>
          <a:bodyPr/>
          <a:lstStyle>
            <a:lvl1pPr>
              <a:defRPr sz="2400">
                <a:latin typeface="Bliss" panose="00000400000000000000" pitchFamily="2" charset="0"/>
              </a:defRPr>
            </a:lvl1pPr>
            <a:lvl2pPr>
              <a:defRPr sz="2000">
                <a:latin typeface="Bliss" panose="00000400000000000000" pitchFamily="2" charset="0"/>
              </a:defRPr>
            </a:lvl2pPr>
            <a:lvl3pPr>
              <a:defRPr sz="1800">
                <a:latin typeface="Bliss" panose="00000400000000000000" pitchFamily="2" charset="0"/>
              </a:defRPr>
            </a:lvl3pPr>
            <a:lvl4pPr>
              <a:defRPr sz="1600">
                <a:latin typeface="Bliss" panose="00000400000000000000" pitchFamily="2" charset="0"/>
              </a:defRPr>
            </a:lvl4pPr>
            <a:lvl5pPr>
              <a:defRPr sz="1600">
                <a:latin typeface="Bliss" panose="00000400000000000000" pitchFamily="2" charset="0"/>
              </a:defRPr>
            </a:lvl5p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4" name="Date Placeholder 3">
            <a:extLst>
              <a:ext uri="{FF2B5EF4-FFF2-40B4-BE49-F238E27FC236}">
                <a16:creationId xmlns:a16="http://schemas.microsoft.com/office/drawing/2014/main" id="{10F41288-5024-4074-BE20-3C228200C98B}"/>
              </a:ext>
            </a:extLst>
          </p:cNvPr>
          <p:cNvSpPr>
            <a:spLocks noGrp="1"/>
          </p:cNvSpPr>
          <p:nvPr>
            <p:ph type="dt" sz="half" idx="10"/>
          </p:nvPr>
        </p:nvSpPr>
        <p:spPr/>
        <p:txBody>
          <a:bodyPr/>
          <a:lstStyle>
            <a:lvl1pPr>
              <a:defRPr sz="1200">
                <a:latin typeface="Bliss" panose="00000400000000000000" pitchFamily="2" charset="0"/>
              </a:defRPr>
            </a:lvl1pPr>
          </a:lstStyle>
          <a:p>
            <a:endParaRPr lang="en-GB" altLang="en-US"/>
          </a:p>
        </p:txBody>
      </p:sp>
      <p:sp>
        <p:nvSpPr>
          <p:cNvPr id="5" name="Footer Placeholder 4">
            <a:extLst>
              <a:ext uri="{FF2B5EF4-FFF2-40B4-BE49-F238E27FC236}">
                <a16:creationId xmlns:a16="http://schemas.microsoft.com/office/drawing/2014/main" id="{1E3EEAAB-C041-4E8E-935C-1BB09D4E513A}"/>
              </a:ext>
            </a:extLst>
          </p:cNvPr>
          <p:cNvSpPr>
            <a:spLocks noGrp="1"/>
          </p:cNvSpPr>
          <p:nvPr>
            <p:ph type="ftr" sz="quarter" idx="11"/>
          </p:nvPr>
        </p:nvSpPr>
        <p:spPr/>
        <p:txBody>
          <a:bodyPr/>
          <a:lstStyle>
            <a:lvl1pPr>
              <a:defRPr sz="1200">
                <a:latin typeface="Bliss" panose="00000400000000000000" pitchFamily="2" charset="0"/>
              </a:defRPr>
            </a:lvl1pPr>
          </a:lstStyle>
          <a:p>
            <a:endParaRPr lang="en-GB" altLang="en-US"/>
          </a:p>
        </p:txBody>
      </p:sp>
      <p:sp>
        <p:nvSpPr>
          <p:cNvPr id="6" name="Slide Number Placeholder 5">
            <a:extLst>
              <a:ext uri="{FF2B5EF4-FFF2-40B4-BE49-F238E27FC236}">
                <a16:creationId xmlns:a16="http://schemas.microsoft.com/office/drawing/2014/main" id="{B6C7B391-D536-4DAF-A39C-96287A48A63B}"/>
              </a:ext>
            </a:extLst>
          </p:cNvPr>
          <p:cNvSpPr>
            <a:spLocks noGrp="1"/>
          </p:cNvSpPr>
          <p:nvPr>
            <p:ph type="sldNum" sz="quarter" idx="12"/>
          </p:nvPr>
        </p:nvSpPr>
        <p:spPr/>
        <p:txBody>
          <a:bodyPr/>
          <a:lstStyle>
            <a:lvl1pPr>
              <a:defRPr sz="1200">
                <a:latin typeface="Bliss" panose="00000400000000000000" pitchFamily="2" charset="0"/>
              </a:defRPr>
            </a:lvl1pPr>
          </a:lstStyle>
          <a:p>
            <a:fld id="{0EEAFD78-4C33-4531-8D97-89CDE6FC329A}" type="slidenum">
              <a:rPr lang="en-GB" altLang="en-US" smtClean="0"/>
              <a:pPr/>
              <a:t>‹#›</a:t>
            </a:fld>
            <a:endParaRPr lang="en-GB" altLang="en-US"/>
          </a:p>
        </p:txBody>
      </p:sp>
    </p:spTree>
    <p:extLst>
      <p:ext uri="{BB962C8B-B14F-4D97-AF65-F5344CB8AC3E}">
        <p14:creationId xmlns:p14="http://schemas.microsoft.com/office/powerpoint/2010/main" val="319472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31C6-FCB2-411A-A3FB-E3B3ED7CF4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0F8F7A0-58EB-456F-963A-8DF87889FB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C941BA3-AC1B-4FBA-AB90-C7252B0A6273}"/>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E403F54-592D-4D92-BEA7-A5C42ECE824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BA6DBD3-84D0-4AAF-9DC9-AD315E5D78A6}"/>
              </a:ext>
            </a:extLst>
          </p:cNvPr>
          <p:cNvSpPr>
            <a:spLocks noGrp="1"/>
          </p:cNvSpPr>
          <p:nvPr>
            <p:ph type="sldNum" sz="quarter" idx="12"/>
          </p:nvPr>
        </p:nvSpPr>
        <p:spPr/>
        <p:txBody>
          <a:bodyPr/>
          <a:lstStyle>
            <a:lvl1pPr>
              <a:defRPr/>
            </a:lvl1pPr>
          </a:lstStyle>
          <a:p>
            <a:fld id="{E0CCF241-60D7-4D96-B025-C7F8BF397CBF}" type="slidenum">
              <a:rPr lang="en-GB" altLang="en-US"/>
              <a:pPr/>
              <a:t>‹#›</a:t>
            </a:fld>
            <a:endParaRPr lang="en-GB" altLang="en-US"/>
          </a:p>
        </p:txBody>
      </p:sp>
    </p:spTree>
    <p:extLst>
      <p:ext uri="{BB962C8B-B14F-4D97-AF65-F5344CB8AC3E}">
        <p14:creationId xmlns:p14="http://schemas.microsoft.com/office/powerpoint/2010/main" val="41847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D1C5-84D1-4411-AB2C-9EA3099E22C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03B1118-3B82-4A3D-9075-DF1E9ACD0C7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829802-02D7-425F-88D5-E981275B0EA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E6A6224-971F-43C3-A8B4-701B501CF52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0D46ADDB-FDFC-40E0-896E-0B2476522D9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84F325C-0125-4D36-BAEA-12030478CC18}"/>
              </a:ext>
            </a:extLst>
          </p:cNvPr>
          <p:cNvSpPr>
            <a:spLocks noGrp="1"/>
          </p:cNvSpPr>
          <p:nvPr>
            <p:ph type="sldNum" sz="quarter" idx="12"/>
          </p:nvPr>
        </p:nvSpPr>
        <p:spPr/>
        <p:txBody>
          <a:bodyPr/>
          <a:lstStyle>
            <a:lvl1pPr>
              <a:defRPr/>
            </a:lvl1pPr>
          </a:lstStyle>
          <a:p>
            <a:fld id="{58CCA382-E37B-4D66-A54B-17B6E6EC9907}" type="slidenum">
              <a:rPr lang="en-GB" altLang="en-US"/>
              <a:pPr/>
              <a:t>‹#›</a:t>
            </a:fld>
            <a:endParaRPr lang="en-GB" altLang="en-US"/>
          </a:p>
        </p:txBody>
      </p:sp>
    </p:spTree>
    <p:extLst>
      <p:ext uri="{BB962C8B-B14F-4D97-AF65-F5344CB8AC3E}">
        <p14:creationId xmlns:p14="http://schemas.microsoft.com/office/powerpoint/2010/main" val="423086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AFCD-DA24-4F20-BE00-844086630A4A}"/>
              </a:ext>
            </a:extLst>
          </p:cNvPr>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F29FEED-6B89-42D9-8BDA-F77F5A1CFE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EF31CC-17A0-465F-88BD-9CD4E66A234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EB8D365-947D-4132-8198-7DEBB17795A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FC585-731D-4B29-84BD-59DFE7725BF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E4A29B1-A1A4-42AD-9975-57D33DE660BC}"/>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17D9FB3D-6BB1-4A8B-B41A-61E7BB363EEA}"/>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47E5D417-1795-40AD-8754-FDD35A11811E}"/>
              </a:ext>
            </a:extLst>
          </p:cNvPr>
          <p:cNvSpPr>
            <a:spLocks noGrp="1"/>
          </p:cNvSpPr>
          <p:nvPr>
            <p:ph type="sldNum" sz="quarter" idx="12"/>
          </p:nvPr>
        </p:nvSpPr>
        <p:spPr/>
        <p:txBody>
          <a:bodyPr/>
          <a:lstStyle>
            <a:lvl1pPr>
              <a:defRPr/>
            </a:lvl1pPr>
          </a:lstStyle>
          <a:p>
            <a:fld id="{91C84559-8819-465C-ADCE-D3F186AAF6BD}" type="slidenum">
              <a:rPr lang="en-GB" altLang="en-US"/>
              <a:pPr/>
              <a:t>‹#›</a:t>
            </a:fld>
            <a:endParaRPr lang="en-GB" altLang="en-US"/>
          </a:p>
        </p:txBody>
      </p:sp>
    </p:spTree>
    <p:extLst>
      <p:ext uri="{BB962C8B-B14F-4D97-AF65-F5344CB8AC3E}">
        <p14:creationId xmlns:p14="http://schemas.microsoft.com/office/powerpoint/2010/main" val="194184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DA10-B2B7-40E0-BF8C-AA12DA9896C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9E6D447-FE0E-4421-9C8C-B5C413D4E4A9}"/>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7489D9D1-F066-4EF0-8E8F-BF4FF5AF1E1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E7DE2558-9500-4EAF-9D64-244F69C972F9}"/>
              </a:ext>
            </a:extLst>
          </p:cNvPr>
          <p:cNvSpPr>
            <a:spLocks noGrp="1"/>
          </p:cNvSpPr>
          <p:nvPr>
            <p:ph type="sldNum" sz="quarter" idx="12"/>
          </p:nvPr>
        </p:nvSpPr>
        <p:spPr/>
        <p:txBody>
          <a:bodyPr/>
          <a:lstStyle>
            <a:lvl1pPr>
              <a:defRPr/>
            </a:lvl1pPr>
          </a:lstStyle>
          <a:p>
            <a:fld id="{A0AAE11D-8BBE-4DC5-B230-9BE386022B99}" type="slidenum">
              <a:rPr lang="en-GB" altLang="en-US"/>
              <a:pPr/>
              <a:t>‹#›</a:t>
            </a:fld>
            <a:endParaRPr lang="en-GB" altLang="en-US"/>
          </a:p>
        </p:txBody>
      </p:sp>
    </p:spTree>
    <p:extLst>
      <p:ext uri="{BB962C8B-B14F-4D97-AF65-F5344CB8AC3E}">
        <p14:creationId xmlns:p14="http://schemas.microsoft.com/office/powerpoint/2010/main" val="365256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D958D-0B33-4705-A018-6402C3DD0AD1}"/>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8B83E67F-FFD4-4804-BDBD-99F06CEB3628}"/>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E7C8905A-FF00-4FCF-8A52-0B8D9F8AEE0B}"/>
              </a:ext>
            </a:extLst>
          </p:cNvPr>
          <p:cNvSpPr>
            <a:spLocks noGrp="1"/>
          </p:cNvSpPr>
          <p:nvPr>
            <p:ph type="sldNum" sz="quarter" idx="12"/>
          </p:nvPr>
        </p:nvSpPr>
        <p:spPr/>
        <p:txBody>
          <a:bodyPr/>
          <a:lstStyle>
            <a:lvl1pPr>
              <a:defRPr/>
            </a:lvl1pPr>
          </a:lstStyle>
          <a:p>
            <a:fld id="{BA99FB90-ACF9-46F5-BEDF-32F07ED6D7C9}" type="slidenum">
              <a:rPr lang="en-GB" altLang="en-US"/>
              <a:pPr/>
              <a:t>‹#›</a:t>
            </a:fld>
            <a:endParaRPr lang="en-GB" altLang="en-US"/>
          </a:p>
        </p:txBody>
      </p:sp>
    </p:spTree>
    <p:extLst>
      <p:ext uri="{BB962C8B-B14F-4D97-AF65-F5344CB8AC3E}">
        <p14:creationId xmlns:p14="http://schemas.microsoft.com/office/powerpoint/2010/main" val="122678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6976-1489-488F-B85A-2BFA92D668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FEC3292-A613-41B2-A376-F5E4E08CB29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080A0E1-9E92-474C-BF84-46A98D706E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7A98A-F8A6-44A0-B742-A108852C78B4}"/>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3DED91D-25B5-4458-883A-F3BBA61EDC8E}"/>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D5945A82-351E-4D68-B0B5-BDA7441DC0DF}"/>
              </a:ext>
            </a:extLst>
          </p:cNvPr>
          <p:cNvSpPr>
            <a:spLocks noGrp="1"/>
          </p:cNvSpPr>
          <p:nvPr>
            <p:ph type="sldNum" sz="quarter" idx="12"/>
          </p:nvPr>
        </p:nvSpPr>
        <p:spPr/>
        <p:txBody>
          <a:bodyPr/>
          <a:lstStyle>
            <a:lvl1pPr>
              <a:defRPr/>
            </a:lvl1pPr>
          </a:lstStyle>
          <a:p>
            <a:fld id="{9D766BA4-2CE3-4406-AFCF-3EFA813D3946}" type="slidenum">
              <a:rPr lang="en-GB" altLang="en-US"/>
              <a:pPr/>
              <a:t>‹#›</a:t>
            </a:fld>
            <a:endParaRPr lang="en-GB" altLang="en-US"/>
          </a:p>
        </p:txBody>
      </p:sp>
    </p:spTree>
    <p:extLst>
      <p:ext uri="{BB962C8B-B14F-4D97-AF65-F5344CB8AC3E}">
        <p14:creationId xmlns:p14="http://schemas.microsoft.com/office/powerpoint/2010/main" val="330159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51E8-7407-40C1-B217-A44B4C7421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FDCDA97-2AFC-44F2-9FE8-2CB8B212117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F86A2DD-9B24-46C4-97CD-ABFF445BDA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4CB05-6057-4547-8615-A58B61587456}"/>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22D8FE9-22D3-484F-99E0-28E8E4F2E4B2}"/>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08D9D7D-C4DF-482D-BEE1-2F5A3FB04192}"/>
              </a:ext>
            </a:extLst>
          </p:cNvPr>
          <p:cNvSpPr>
            <a:spLocks noGrp="1"/>
          </p:cNvSpPr>
          <p:nvPr>
            <p:ph type="sldNum" sz="quarter" idx="12"/>
          </p:nvPr>
        </p:nvSpPr>
        <p:spPr/>
        <p:txBody>
          <a:bodyPr/>
          <a:lstStyle>
            <a:lvl1pPr>
              <a:defRPr/>
            </a:lvl1pPr>
          </a:lstStyle>
          <a:p>
            <a:fld id="{B2BB6257-409D-4D22-AE08-615D63E139B5}" type="slidenum">
              <a:rPr lang="en-GB" altLang="en-US"/>
              <a:pPr/>
              <a:t>‹#›</a:t>
            </a:fld>
            <a:endParaRPr lang="en-GB" altLang="en-US"/>
          </a:p>
        </p:txBody>
      </p:sp>
    </p:spTree>
    <p:extLst>
      <p:ext uri="{BB962C8B-B14F-4D97-AF65-F5344CB8AC3E}">
        <p14:creationId xmlns:p14="http://schemas.microsoft.com/office/powerpoint/2010/main" val="333553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B19F7A-605A-4566-994E-3952F13B5EF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7DCFD62-ED99-4C2B-926C-B68FB94D755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72098CB-6744-4682-8648-329F9C60FBC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ltLang="en-US"/>
          </a:p>
        </p:txBody>
      </p:sp>
      <p:sp>
        <p:nvSpPr>
          <p:cNvPr id="1029" name="Rectangle 5">
            <a:extLst>
              <a:ext uri="{FF2B5EF4-FFF2-40B4-BE49-F238E27FC236}">
                <a16:creationId xmlns:a16="http://schemas.microsoft.com/office/drawing/2014/main" id="{36127E22-F4EA-44C4-BFA3-84CC5EE5F6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ltLang="en-US"/>
          </a:p>
        </p:txBody>
      </p:sp>
      <p:sp>
        <p:nvSpPr>
          <p:cNvPr id="1030" name="Rectangle 6">
            <a:extLst>
              <a:ext uri="{FF2B5EF4-FFF2-40B4-BE49-F238E27FC236}">
                <a16:creationId xmlns:a16="http://schemas.microsoft.com/office/drawing/2014/main" id="{C4C1E9A8-2980-46FB-81F5-FF371988D99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CEAAE53-8DF4-45BE-92FC-CA5AF9FC3D97}" type="slidenum">
              <a:rPr lang="en-GB" altLang="en-US"/>
              <a:pPr/>
              <a:t>‹#›</a:t>
            </a:fld>
            <a:endParaRPr lang="en-GB" altLang="en-US"/>
          </a:p>
        </p:txBody>
      </p:sp>
      <p:pic>
        <p:nvPicPr>
          <p:cNvPr id="1031" name="Picture 7">
            <a:extLst>
              <a:ext uri="{FF2B5EF4-FFF2-40B4-BE49-F238E27FC236}">
                <a16:creationId xmlns:a16="http://schemas.microsoft.com/office/drawing/2014/main" id="{3B4D97EE-F9E1-48BB-873F-403D0134FE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98C1CF-1FE0-457D-9F8D-13306127539B}"/>
              </a:ext>
            </a:extLst>
          </p:cNvPr>
          <p:cNvSpPr>
            <a:spLocks noGrp="1" noChangeArrowheads="1"/>
          </p:cNvSpPr>
          <p:nvPr>
            <p:ph type="ctrTitle"/>
          </p:nvPr>
        </p:nvSpPr>
        <p:spPr>
          <a:xfrm>
            <a:off x="719138" y="1619250"/>
            <a:ext cx="7085012" cy="1470025"/>
          </a:xfrm>
          <a:noFill/>
        </p:spPr>
        <p:txBody>
          <a:bodyPr anchor="t"/>
          <a:lstStyle/>
          <a:p>
            <a:pPr algn="l"/>
            <a:r>
              <a:rPr lang="en-US" altLang="en-US" sz="3200" b="1" dirty="0">
                <a:latin typeface="Trebuchet MS" panose="020B0603020202020204" pitchFamily="34" charset="0"/>
              </a:rPr>
              <a:t>Parliamentary Portfolio Committee</a:t>
            </a:r>
            <a:br>
              <a:rPr lang="en-US" altLang="en-US" sz="3200" b="1" dirty="0">
                <a:latin typeface="Trebuchet MS" panose="020B0603020202020204" pitchFamily="34" charset="0"/>
              </a:rPr>
            </a:br>
            <a:r>
              <a:rPr lang="en-US" altLang="en-US" sz="3200" b="1" dirty="0">
                <a:latin typeface="Trebuchet MS" panose="020B0603020202020204" pitchFamily="34" charset="0"/>
              </a:rPr>
              <a:t>Employment and Labour</a:t>
            </a:r>
            <a:endParaRPr lang="en-GB" altLang="en-US" sz="4400" dirty="0"/>
          </a:p>
        </p:txBody>
      </p:sp>
      <p:sp>
        <p:nvSpPr>
          <p:cNvPr id="2051" name="Rectangle 3">
            <a:extLst>
              <a:ext uri="{FF2B5EF4-FFF2-40B4-BE49-F238E27FC236}">
                <a16:creationId xmlns:a16="http://schemas.microsoft.com/office/drawing/2014/main" id="{AA6460D4-4814-4B2E-AD74-C2B43E95DEF3}"/>
              </a:ext>
            </a:extLst>
          </p:cNvPr>
          <p:cNvSpPr>
            <a:spLocks noGrp="1" noChangeArrowheads="1"/>
          </p:cNvSpPr>
          <p:nvPr>
            <p:ph type="subTitle" idx="1"/>
          </p:nvPr>
        </p:nvSpPr>
        <p:spPr>
          <a:xfrm>
            <a:off x="719138" y="3657600"/>
            <a:ext cx="6519862" cy="2486025"/>
          </a:xfrm>
          <a:noFill/>
        </p:spPr>
        <p:txBody>
          <a:bodyPr/>
          <a:lstStyle/>
          <a:p>
            <a:pPr algn="l">
              <a:lnSpc>
                <a:spcPct val="90000"/>
              </a:lnSpc>
            </a:pPr>
            <a:r>
              <a:rPr lang="en-US" altLang="en-US" b="1" dirty="0">
                <a:latin typeface="Bliss" panose="00000400000000000000" pitchFamily="2" charset="0"/>
              </a:rPr>
              <a:t>Comments on </a:t>
            </a:r>
          </a:p>
          <a:p>
            <a:pPr algn="l">
              <a:lnSpc>
                <a:spcPct val="90000"/>
              </a:lnSpc>
            </a:pPr>
            <a:r>
              <a:rPr lang="en-US" altLang="en-US" b="1" dirty="0">
                <a:latin typeface="Bliss" panose="00000400000000000000" pitchFamily="2" charset="0"/>
              </a:rPr>
              <a:t>the COIDA Amendment Bill, 2018</a:t>
            </a:r>
            <a:endParaRPr lang="en-US" altLang="en-US" sz="1800" dirty="0">
              <a:latin typeface="Bliss" panose="00000400000000000000" pitchFamily="2" charset="0"/>
            </a:endParaRPr>
          </a:p>
          <a:p>
            <a:pPr>
              <a:lnSpc>
                <a:spcPct val="90000"/>
              </a:lnSpc>
            </a:pPr>
            <a:endParaRPr lang="en-US" altLang="en-US" sz="1600" dirty="0">
              <a:latin typeface="Bliss" panose="00000400000000000000" pitchFamily="2" charset="0"/>
            </a:endParaRPr>
          </a:p>
          <a:p>
            <a:pPr>
              <a:lnSpc>
                <a:spcPct val="90000"/>
              </a:lnSpc>
            </a:pPr>
            <a:endParaRPr lang="en-US" altLang="en-US" sz="1600" dirty="0">
              <a:latin typeface="Bliss" panose="00000400000000000000" pitchFamily="2" charset="0"/>
            </a:endParaRPr>
          </a:p>
          <a:p>
            <a:pPr>
              <a:lnSpc>
                <a:spcPct val="90000"/>
              </a:lnSpc>
            </a:pPr>
            <a:endParaRPr lang="en-US" altLang="en-US" sz="1600" dirty="0">
              <a:latin typeface="Bliss" panose="00000400000000000000" pitchFamily="2" charset="0"/>
            </a:endParaRPr>
          </a:p>
          <a:p>
            <a:pPr>
              <a:lnSpc>
                <a:spcPct val="90000"/>
              </a:lnSpc>
            </a:pPr>
            <a:endParaRPr lang="en-US" altLang="en-US" sz="1600" dirty="0">
              <a:latin typeface="Bliss" panose="00000400000000000000" pitchFamily="2" charset="0"/>
            </a:endParaRPr>
          </a:p>
          <a:p>
            <a:pPr algn="l">
              <a:lnSpc>
                <a:spcPct val="90000"/>
              </a:lnSpc>
            </a:pPr>
            <a:r>
              <a:rPr lang="en-US" altLang="en-US" sz="1600" dirty="0">
                <a:latin typeface="Bliss" panose="00000400000000000000" pitchFamily="2" charset="0"/>
              </a:rPr>
              <a:t>By WCA Workers Compensation Assistance cc</a:t>
            </a:r>
          </a:p>
          <a:p>
            <a:pPr algn="l">
              <a:lnSpc>
                <a:spcPct val="90000"/>
              </a:lnSpc>
            </a:pPr>
            <a:r>
              <a:rPr lang="en-US" altLang="en-US" sz="1600" dirty="0">
                <a:latin typeface="Bliss" panose="00000400000000000000" pitchFamily="2" charset="0"/>
              </a:rPr>
              <a:t>28 April 2021</a:t>
            </a:r>
            <a:endParaRPr lang="en-GB" altLang="en-US" sz="1600" dirty="0">
              <a:latin typeface="Bliss" panose="000004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8364-BCF9-441A-AFF0-A37F570303CB}"/>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r>
              <a:rPr lang="en-US" altLang="en-US" sz="4000" dirty="0">
                <a:latin typeface="Trebuchet MS" panose="020B0603020202020204" pitchFamily="34" charset="0"/>
              </a:rPr>
              <a:t/>
            </a:r>
            <a:br>
              <a:rPr lang="en-US" altLang="en-US" sz="4000" dirty="0">
                <a:latin typeface="Trebuchet MS" panose="020B0603020202020204" pitchFamily="34" charset="0"/>
              </a:rPr>
            </a:br>
            <a:r>
              <a:rPr lang="en-US" altLang="en-US" dirty="0">
                <a:latin typeface="Trebuchet MS" panose="020B0603020202020204" pitchFamily="34" charset="0"/>
              </a:rPr>
              <a:t>Section 16 </a:t>
            </a:r>
            <a:r>
              <a:rPr lang="en-US" altLang="en-US" sz="2400" dirty="0">
                <a:latin typeface="Trebuchet MS" panose="020B0603020202020204" pitchFamily="34" charset="0"/>
              </a:rPr>
              <a:t>(amends s39)</a:t>
            </a:r>
            <a:endParaRPr lang="en-ZA" dirty="0"/>
          </a:p>
        </p:txBody>
      </p:sp>
      <p:sp>
        <p:nvSpPr>
          <p:cNvPr id="3" name="Content Placeholder 2">
            <a:extLst>
              <a:ext uri="{FF2B5EF4-FFF2-40B4-BE49-F238E27FC236}">
                <a16:creationId xmlns:a16="http://schemas.microsoft.com/office/drawing/2014/main" id="{944D7DB8-4D5B-414A-A375-39E49074768A}"/>
              </a:ext>
            </a:extLst>
          </p:cNvPr>
          <p:cNvSpPr>
            <a:spLocks noGrp="1"/>
          </p:cNvSpPr>
          <p:nvPr>
            <p:ph idx="1"/>
          </p:nvPr>
        </p:nvSpPr>
        <p:spPr/>
        <p:txBody>
          <a:bodyPr/>
          <a:lstStyle/>
          <a:p>
            <a:r>
              <a:rPr lang="en-US" dirty="0"/>
              <a:t>Issue 3: Employer-based reporting vs Employee claiming</a:t>
            </a:r>
          </a:p>
          <a:p>
            <a:pPr lvl="1"/>
            <a:r>
              <a:rPr lang="en-US" dirty="0"/>
              <a:t>South Africa law requires employers and doctors to report accidents;</a:t>
            </a:r>
          </a:p>
          <a:p>
            <a:pPr lvl="1"/>
            <a:r>
              <a:rPr lang="en-US" dirty="0"/>
              <a:t>Many other jurisdictions require injured Employees to submit claims;</a:t>
            </a:r>
          </a:p>
          <a:p>
            <a:pPr lvl="1"/>
            <a:r>
              <a:rPr lang="en-US" dirty="0"/>
              <a:t>Employer-based accident reporting is a remnant of a paternal past;</a:t>
            </a:r>
          </a:p>
          <a:p>
            <a:pPr marL="0" indent="0">
              <a:buNone/>
            </a:pPr>
            <a:endParaRPr lang="en-US" dirty="0"/>
          </a:p>
          <a:p>
            <a:pPr marL="0" indent="0">
              <a:buNone/>
            </a:pPr>
            <a:r>
              <a:rPr lang="en-US" dirty="0"/>
              <a:t>Summary: section 16 of the amendment bill</a:t>
            </a:r>
          </a:p>
          <a:p>
            <a:r>
              <a:rPr lang="en-US" dirty="0"/>
              <a:t>The institutional hurdles placed before employers render compliance impossible and the resultant fines that “shall” be imposed will potentially put employers out of business.</a:t>
            </a:r>
            <a:endParaRPr lang="en-ZA" dirty="0"/>
          </a:p>
        </p:txBody>
      </p:sp>
    </p:spTree>
    <p:extLst>
      <p:ext uri="{BB962C8B-B14F-4D97-AF65-F5344CB8AC3E}">
        <p14:creationId xmlns:p14="http://schemas.microsoft.com/office/powerpoint/2010/main" val="210936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64C7-DBD3-40F8-B398-82AD84981A48}"/>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r>
              <a:rPr lang="en-US" altLang="en-US" sz="3200" dirty="0">
                <a:latin typeface="Trebuchet MS" panose="020B0603020202020204" pitchFamily="34" charset="0"/>
              </a:rPr>
              <a:t/>
            </a:r>
            <a:br>
              <a:rPr lang="en-US" altLang="en-US" sz="3200" dirty="0">
                <a:latin typeface="Trebuchet MS" panose="020B0603020202020204" pitchFamily="34" charset="0"/>
              </a:rPr>
            </a:br>
            <a:r>
              <a:rPr lang="en-US" altLang="en-US" sz="3200" dirty="0">
                <a:latin typeface="Trebuchet MS" panose="020B0603020202020204" pitchFamily="34" charset="0"/>
              </a:rPr>
              <a:t>Section 16 </a:t>
            </a:r>
            <a:r>
              <a:rPr lang="en-US" altLang="en-US" sz="2400" dirty="0">
                <a:latin typeface="Trebuchet MS" panose="020B0603020202020204" pitchFamily="34" charset="0"/>
              </a:rPr>
              <a:t>(amends s39)</a:t>
            </a:r>
            <a:endParaRPr lang="en-ZA" dirty="0"/>
          </a:p>
        </p:txBody>
      </p:sp>
      <p:sp>
        <p:nvSpPr>
          <p:cNvPr id="3" name="Content Placeholder 2">
            <a:extLst>
              <a:ext uri="{FF2B5EF4-FFF2-40B4-BE49-F238E27FC236}">
                <a16:creationId xmlns:a16="http://schemas.microsoft.com/office/drawing/2014/main" id="{B5C9ABB5-A180-42D4-BC78-053772AEBB84}"/>
              </a:ext>
            </a:extLst>
          </p:cNvPr>
          <p:cNvSpPr>
            <a:spLocks noGrp="1"/>
          </p:cNvSpPr>
          <p:nvPr>
            <p:ph idx="1"/>
          </p:nvPr>
        </p:nvSpPr>
        <p:spPr/>
        <p:txBody>
          <a:bodyPr/>
          <a:lstStyle/>
          <a:p>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(8) If an employer, excluding an employer referred to in section 84 (1)(a)(</a:t>
            </a:r>
            <a:r>
              <a:rPr lang="en-ZA" sz="1200" i="1" dirty="0" err="1">
                <a:solidFill>
                  <a:srgbClr val="000000"/>
                </a:solidFill>
                <a:effectLst/>
                <a:latin typeface="Bliss" panose="00000400000000000000" pitchFamily="2" charset="0"/>
                <a:ea typeface="Arial" panose="020B0604020202020204" pitchFamily="34" charset="0"/>
                <a:cs typeface="Times New Roman" panose="02020603050405020304" pitchFamily="18" charset="0"/>
              </a:rPr>
              <a:t>i</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(ii) and (iii), fail to report in the prescribed manner an accident which has happened to an employee in his, her or its service within seven days after having received notice thereof or having learnt thereof in some other manner, the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Director -General</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Commissioner</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may impose a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fine</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penalty equal to the full amount of compensation payable plus interest from the date of the accident</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p>
          <a:p>
            <a:pPr marL="0" indent="0">
              <a:buNone/>
            </a:pPr>
            <a:r>
              <a:rPr lang="en-ZA" dirty="0"/>
              <a:t>Issue 1: Double Penalty</a:t>
            </a:r>
          </a:p>
          <a:p>
            <a:r>
              <a:rPr lang="en-ZA" dirty="0"/>
              <a:t>The revised section 39(6) replaces an “offence” with a “penalty” that “</a:t>
            </a:r>
            <a:r>
              <a:rPr lang="en-ZA" i="1" dirty="0"/>
              <a:t>shall</a:t>
            </a:r>
            <a:r>
              <a:rPr lang="en-ZA" dirty="0"/>
              <a:t>” be imposed;</a:t>
            </a:r>
          </a:p>
          <a:p>
            <a:r>
              <a:rPr lang="en-ZA" dirty="0"/>
              <a:t>A </a:t>
            </a:r>
            <a:r>
              <a:rPr lang="en-ZA" b="1" i="1" dirty="0"/>
              <a:t>further </a:t>
            </a:r>
            <a:r>
              <a:rPr lang="en-ZA" dirty="0"/>
              <a:t>penalty under the revised section 39(8) “</a:t>
            </a:r>
            <a:r>
              <a:rPr lang="en-ZA" i="1" dirty="0"/>
              <a:t>may</a:t>
            </a:r>
            <a:r>
              <a:rPr lang="en-ZA" dirty="0"/>
              <a:t>” be imposed, equal to the value of the compensation (including the capitalised pension which could be millions of </a:t>
            </a:r>
            <a:r>
              <a:rPr lang="en-ZA" dirty="0" err="1"/>
              <a:t>rands</a:t>
            </a:r>
            <a:r>
              <a:rPr lang="en-ZA" dirty="0"/>
              <a:t>).</a:t>
            </a:r>
          </a:p>
        </p:txBody>
      </p:sp>
    </p:spTree>
    <p:extLst>
      <p:ext uri="{BB962C8B-B14F-4D97-AF65-F5344CB8AC3E}">
        <p14:creationId xmlns:p14="http://schemas.microsoft.com/office/powerpoint/2010/main" val="170360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89EF-045B-4787-A068-CA0A1ACD98C4}"/>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r>
              <a:rPr lang="en-US" altLang="en-US" dirty="0">
                <a:latin typeface="Trebuchet MS" panose="020B0603020202020204" pitchFamily="34" charset="0"/>
              </a:rPr>
              <a:t/>
            </a:r>
            <a:br>
              <a:rPr lang="en-US" altLang="en-US" dirty="0">
                <a:latin typeface="Trebuchet MS" panose="020B0603020202020204" pitchFamily="34" charset="0"/>
              </a:rPr>
            </a:br>
            <a:r>
              <a:rPr lang="en-US" altLang="en-US" dirty="0">
                <a:latin typeface="Trebuchet MS" panose="020B0603020202020204" pitchFamily="34" charset="0"/>
              </a:rPr>
              <a:t>Section 16 </a:t>
            </a:r>
            <a:r>
              <a:rPr lang="en-US" altLang="en-US" sz="2400" dirty="0">
                <a:latin typeface="Trebuchet MS" panose="020B0603020202020204" pitchFamily="34" charset="0"/>
              </a:rPr>
              <a:t>(amends s39)</a:t>
            </a:r>
            <a:endParaRPr lang="en-ZA" sz="2400" dirty="0"/>
          </a:p>
        </p:txBody>
      </p:sp>
      <p:sp>
        <p:nvSpPr>
          <p:cNvPr id="3" name="Content Placeholder 2">
            <a:extLst>
              <a:ext uri="{FF2B5EF4-FFF2-40B4-BE49-F238E27FC236}">
                <a16:creationId xmlns:a16="http://schemas.microsoft.com/office/drawing/2014/main" id="{BAEB8A13-CA3F-4918-9C06-A6B95875D0EE}"/>
              </a:ext>
            </a:extLst>
          </p:cNvPr>
          <p:cNvSpPr>
            <a:spLocks noGrp="1"/>
          </p:cNvSpPr>
          <p:nvPr>
            <p:ph idx="1"/>
          </p:nvPr>
        </p:nvSpPr>
        <p:spPr/>
        <p:txBody>
          <a:bodyPr/>
          <a:lstStyle/>
          <a:p>
            <a:r>
              <a:rPr lang="en-ZA" dirty="0"/>
              <a:t>Issue 2: “</a:t>
            </a:r>
            <a:r>
              <a:rPr lang="en-ZA" i="1" dirty="0">
                <a:solidFill>
                  <a:schemeClr val="accent1">
                    <a:lumMod val="50000"/>
                  </a:schemeClr>
                </a:solidFill>
              </a:rPr>
              <a:t>The prescribed manner</a:t>
            </a:r>
            <a:r>
              <a:rPr lang="en-ZA" dirty="0"/>
              <a:t>”</a:t>
            </a:r>
          </a:p>
          <a:p>
            <a:pPr lvl="1"/>
            <a:r>
              <a:rPr lang="en-ZA" dirty="0"/>
              <a:t>As in the point above, institutional impediments practically guarantee that employers will fail to report accidents.</a:t>
            </a:r>
          </a:p>
          <a:p>
            <a:pPr lvl="1"/>
            <a:endParaRPr lang="en-ZA" dirty="0"/>
          </a:p>
          <a:p>
            <a:r>
              <a:rPr lang="en-ZA" dirty="0"/>
              <a:t>Issue 3: Employer-based reporting vs Employee claiming</a:t>
            </a:r>
          </a:p>
          <a:p>
            <a:pPr lvl="1"/>
            <a:r>
              <a:rPr lang="en-ZA" dirty="0"/>
              <a:t>As in the point above, the Compensation Fund’s processes should recognise the capacity of employees to institute claims on their own behalf;</a:t>
            </a:r>
          </a:p>
        </p:txBody>
      </p:sp>
    </p:spTree>
    <p:extLst>
      <p:ext uri="{BB962C8B-B14F-4D97-AF65-F5344CB8AC3E}">
        <p14:creationId xmlns:p14="http://schemas.microsoft.com/office/powerpoint/2010/main" val="321358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D3FA-0409-45EC-B0A8-87A9D192575F}"/>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43(a) </a:t>
            </a:r>
            <a:r>
              <a:rPr lang="en-US" altLang="en-US" sz="2400" dirty="0">
                <a:latin typeface="Trebuchet MS" panose="020B0603020202020204" pitchFamily="34" charset="0"/>
              </a:rPr>
              <a:t>(amends s83)</a:t>
            </a:r>
            <a:endParaRPr lang="en-ZA" sz="2400" dirty="0"/>
          </a:p>
        </p:txBody>
      </p:sp>
      <p:sp>
        <p:nvSpPr>
          <p:cNvPr id="3" name="Content Placeholder 2">
            <a:extLst>
              <a:ext uri="{FF2B5EF4-FFF2-40B4-BE49-F238E27FC236}">
                <a16:creationId xmlns:a16="http://schemas.microsoft.com/office/drawing/2014/main" id="{07A07516-999C-45F8-BE01-46A1EB0DD6BE}"/>
              </a:ext>
            </a:extLst>
          </p:cNvPr>
          <p:cNvSpPr>
            <a:spLocks noGrp="1"/>
          </p:cNvSpPr>
          <p:nvPr>
            <p:ph idx="1"/>
          </p:nvPr>
        </p:nvSpPr>
        <p:spPr>
          <a:xfrm>
            <a:off x="444212" y="2492896"/>
            <a:ext cx="8229600" cy="3672408"/>
          </a:xfrm>
        </p:spPr>
        <p:txBody>
          <a:bodyPr/>
          <a:lstStyle/>
          <a:p>
            <a:pPr marL="857250" lvl="1">
              <a:spcBef>
                <a:spcPts val="600"/>
              </a:spcBef>
              <a:spcAft>
                <a:spcPts val="600"/>
              </a:spcAft>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43(a). Section 83 of the principal Act is hereby amended - by the substitution for subsection (5) of the following subsection:</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314450" lvl="1">
              <a:spcBef>
                <a:spcPts val="600"/>
              </a:spcBef>
              <a:spcAft>
                <a:spcPts val="600"/>
              </a:spcAft>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"(5) If the earnings actually paid by an employer in respect of a particular period differ from the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current estimated</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earnings shown in respect of that period in the return concerned, the [</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Director -General</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Commissioner</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shall adjust his assessment accordingly.</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en-ZA" sz="1800"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The original wording in the principal act is reproduced below:</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lvl="3" indent="-179705">
              <a:lnSpc>
                <a:spcPct val="150000"/>
              </a:lnSpc>
              <a:spcBef>
                <a:spcPts val="600"/>
              </a:spcBef>
              <a:spcAft>
                <a:spcPts val="600"/>
              </a:spcAft>
            </a:pP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(5)	If the earnings actually paid by an employer in respect of a particular period differ from the earnings shown in respect of that period in the return concerned, the Director-General shall adjust his assessment accordingly</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n-ZA" dirty="0"/>
              <a:t>Issue: </a:t>
            </a:r>
            <a:r>
              <a:rPr lang="en-ZA" sz="2000" dirty="0"/>
              <a:t>The section must apply to </a:t>
            </a:r>
            <a:r>
              <a:rPr lang="en-ZA" sz="2000" b="1" i="1" dirty="0"/>
              <a:t>all </a:t>
            </a:r>
            <a:r>
              <a:rPr lang="en-ZA" sz="2000" dirty="0"/>
              <a:t>earnings incorrectly shown, not only to earnings “currently estimated” (whatever that means).</a:t>
            </a:r>
            <a:endParaRPr lang="en-ZA" dirty="0"/>
          </a:p>
        </p:txBody>
      </p:sp>
    </p:spTree>
    <p:extLst>
      <p:ext uri="{BB962C8B-B14F-4D97-AF65-F5344CB8AC3E}">
        <p14:creationId xmlns:p14="http://schemas.microsoft.com/office/powerpoint/2010/main" val="66133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EAB7-FFA2-4636-8EA0-E63581595034}"/>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43(a) </a:t>
            </a:r>
            <a:r>
              <a:rPr lang="en-US" altLang="en-US" sz="2400" dirty="0">
                <a:latin typeface="Trebuchet MS" panose="020B0603020202020204" pitchFamily="34" charset="0"/>
              </a:rPr>
              <a:t>(amends s83)</a:t>
            </a:r>
            <a:endParaRPr lang="en-ZA" sz="2400" dirty="0"/>
          </a:p>
        </p:txBody>
      </p:sp>
      <p:sp>
        <p:nvSpPr>
          <p:cNvPr id="3" name="Content Placeholder 2">
            <a:extLst>
              <a:ext uri="{FF2B5EF4-FFF2-40B4-BE49-F238E27FC236}">
                <a16:creationId xmlns:a16="http://schemas.microsoft.com/office/drawing/2014/main" id="{DC3A0600-0494-48A9-851F-D1ADE89C40CD}"/>
              </a:ext>
            </a:extLst>
          </p:cNvPr>
          <p:cNvSpPr>
            <a:spLocks noGrp="1"/>
          </p:cNvSpPr>
          <p:nvPr>
            <p:ph idx="1"/>
          </p:nvPr>
        </p:nvSpPr>
        <p:spPr/>
        <p:txBody>
          <a:bodyPr/>
          <a:lstStyle/>
          <a:p>
            <a:r>
              <a:rPr lang="en-US" dirty="0"/>
              <a:t>Practical considerations:</a:t>
            </a:r>
          </a:p>
          <a:p>
            <a:pPr lvl="1"/>
            <a:r>
              <a:rPr lang="en-US" dirty="0"/>
              <a:t>It is all too easy, with the CF on-line systems, for an Employer to make an error in reporting “earnings”.</a:t>
            </a:r>
          </a:p>
          <a:p>
            <a:pPr lvl="1"/>
            <a:r>
              <a:rPr lang="en-ZA" dirty="0"/>
              <a:t>A simple error such as skipping a decimal point could lead to assessments that are a hundred times over-stated.</a:t>
            </a:r>
          </a:p>
          <a:p>
            <a:pPr lvl="1"/>
            <a:r>
              <a:rPr lang="en-ZA" dirty="0"/>
              <a:t>Similarly, an Employer may under-state earnings.</a:t>
            </a:r>
          </a:p>
          <a:p>
            <a:pPr lvl="1"/>
            <a:r>
              <a:rPr lang="en-ZA" dirty="0"/>
              <a:t>Therefore, no limitation should be imposed to the Commissioner’s right to correct an assessment to bring it line with the </a:t>
            </a:r>
            <a:r>
              <a:rPr lang="en-ZA" b="1" i="1" dirty="0"/>
              <a:t>actual</a:t>
            </a:r>
            <a:r>
              <a:rPr lang="en-ZA" dirty="0"/>
              <a:t> earnings.</a:t>
            </a:r>
          </a:p>
          <a:p>
            <a:pPr lvl="1"/>
            <a:r>
              <a:rPr lang="en-ZA" b="1" dirty="0"/>
              <a:t>Specifically, the time at which the error is discovered or made might not be in respect of the earnings “</a:t>
            </a:r>
            <a:r>
              <a:rPr lang="en-ZA" b="1" i="1" dirty="0">
                <a:solidFill>
                  <a:srgbClr val="FF0000"/>
                </a:solidFill>
              </a:rPr>
              <a:t>currently estimated</a:t>
            </a:r>
            <a:r>
              <a:rPr lang="en-ZA" b="1" dirty="0"/>
              <a:t>”.</a:t>
            </a:r>
          </a:p>
        </p:txBody>
      </p:sp>
    </p:spTree>
    <p:extLst>
      <p:ext uri="{BB962C8B-B14F-4D97-AF65-F5344CB8AC3E}">
        <p14:creationId xmlns:p14="http://schemas.microsoft.com/office/powerpoint/2010/main" val="214000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9E50-6BC3-4203-8542-85DEEE48B338}"/>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17(c ) </a:t>
            </a:r>
            <a:r>
              <a:rPr lang="en-US" altLang="en-US" sz="2400" dirty="0">
                <a:latin typeface="Trebuchet MS" panose="020B0603020202020204" pitchFamily="34" charset="0"/>
              </a:rPr>
              <a:t>(amends s40)</a:t>
            </a:r>
            <a:endParaRPr lang="en-ZA" sz="2400" dirty="0"/>
          </a:p>
        </p:txBody>
      </p:sp>
      <p:sp>
        <p:nvSpPr>
          <p:cNvPr id="3" name="Content Placeholder 2">
            <a:extLst>
              <a:ext uri="{FF2B5EF4-FFF2-40B4-BE49-F238E27FC236}">
                <a16:creationId xmlns:a16="http://schemas.microsoft.com/office/drawing/2014/main" id="{2F4DB0E7-1B6A-4894-9E42-11F2BE7996D0}"/>
              </a:ext>
            </a:extLst>
          </p:cNvPr>
          <p:cNvSpPr>
            <a:spLocks noGrp="1"/>
          </p:cNvSpPr>
          <p:nvPr>
            <p:ph idx="1"/>
          </p:nvPr>
        </p:nvSpPr>
        <p:spPr/>
        <p:txBody>
          <a:bodyPr/>
          <a:lstStyle/>
          <a:p>
            <a:pPr marL="457200">
              <a:spcBef>
                <a:spcPts val="600"/>
              </a:spcBef>
              <a:spcAft>
                <a:spcPts val="600"/>
              </a:spcAft>
            </a:pPr>
            <a:r>
              <a:rPr lang="en-ZA" sz="18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17. Section 40 of the principal Act is hereby amended -</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57250" lvl="1">
              <a:spcBef>
                <a:spcPts val="600"/>
              </a:spcBef>
              <a:spcAft>
                <a:spcPts val="600"/>
              </a:spcAft>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 by the substitution for subsections (3) and (4), of the following subsections respectively:</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314450" lvl="1">
              <a:spcBef>
                <a:spcPts val="600"/>
              </a:spcBef>
              <a:spcAft>
                <a:spcPts val="600"/>
              </a:spcAft>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(4) An employer who fails to comply with the provisions of this section shall be [</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guilty of an offense</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liable to a penalty equal to the full amount of compensation payable plus interest</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r>
              <a:rPr lang="en-US" dirty="0"/>
              <a:t>Issue: </a:t>
            </a:r>
            <a:r>
              <a:rPr lang="en-US" sz="2000" dirty="0"/>
              <a:t>This and all penalties should be stated as a maximum. Thus, the wording would be “</a:t>
            </a:r>
            <a:r>
              <a:rPr lang="en-US" sz="2000" i="1" dirty="0"/>
              <a:t>An employer who fails to comply with the provisions of this section shall be liable for a penalty </a:t>
            </a:r>
            <a:r>
              <a:rPr lang="en-US" sz="2000" b="1" i="1" u="sng" dirty="0"/>
              <a:t>not exceeding </a:t>
            </a:r>
            <a:r>
              <a:rPr lang="en-US" sz="2000" i="1" dirty="0"/>
              <a:t>the full value of the compensation payable plus interest</a:t>
            </a:r>
            <a:r>
              <a:rPr lang="en-US" sz="2000" dirty="0"/>
              <a:t>.”</a:t>
            </a:r>
            <a:endParaRPr lang="en-US" dirty="0"/>
          </a:p>
          <a:p>
            <a:endParaRPr lang="en-ZA" dirty="0"/>
          </a:p>
        </p:txBody>
      </p:sp>
    </p:spTree>
    <p:extLst>
      <p:ext uri="{BB962C8B-B14F-4D97-AF65-F5344CB8AC3E}">
        <p14:creationId xmlns:p14="http://schemas.microsoft.com/office/powerpoint/2010/main" val="297018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E334-9F27-423B-A0C9-474B9D2C5320}"/>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14(b) </a:t>
            </a:r>
            <a:r>
              <a:rPr lang="en-US" altLang="en-US" sz="2400" dirty="0">
                <a:latin typeface="Trebuchet MS" panose="020B0603020202020204" pitchFamily="34" charset="0"/>
              </a:rPr>
              <a:t>(amends s30)</a:t>
            </a:r>
            <a:endParaRPr lang="en-ZA" sz="2400" dirty="0"/>
          </a:p>
        </p:txBody>
      </p:sp>
      <p:sp>
        <p:nvSpPr>
          <p:cNvPr id="3" name="Content Placeholder 2">
            <a:extLst>
              <a:ext uri="{FF2B5EF4-FFF2-40B4-BE49-F238E27FC236}">
                <a16:creationId xmlns:a16="http://schemas.microsoft.com/office/drawing/2014/main" id="{6B94B57A-3FD4-4DA9-BE8D-B5E4DE0623F0}"/>
              </a:ext>
            </a:extLst>
          </p:cNvPr>
          <p:cNvSpPr>
            <a:spLocks noGrp="1"/>
          </p:cNvSpPr>
          <p:nvPr>
            <p:ph idx="1"/>
          </p:nvPr>
        </p:nvSpPr>
        <p:spPr/>
        <p:txBody>
          <a:bodyPr/>
          <a:lstStyle/>
          <a:p>
            <a:pPr marL="514350" lvl="1" indent="0">
              <a:spcBef>
                <a:spcPts val="60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14. Section 30 of the principal Act is hereby amended-</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971550" lvl="1" indent="0">
              <a:spcBef>
                <a:spcPts val="60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 by the substitution for the heading of the following heading:</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428750" lvl="1" indent="0">
              <a:spcBef>
                <a:spcPts val="60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Mutual associations</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b="1"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License to carry out Business of Compensation Fund</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971550" lvl="1" indent="0">
              <a:spcBef>
                <a:spcPts val="60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(b) by the substitution for subsection 1 of the following subsection:</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371600" lvl="2" indent="0">
              <a:spcBef>
                <a:spcPts val="600"/>
              </a:spcBef>
              <a:spcAft>
                <a:spcPts val="600"/>
              </a:spcAft>
              <a:buNone/>
            </a:pP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(1) The Minister may, for such period and subject to such conditions as he</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or she</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may determine, issue a licence to carry on the business of insurance of employers against their liabilities to employees in terms of this Act to a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mutual association which was licensed on the date of commencement of this Act in terms of section 95 (1) of the Workmen's Compensation Act</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licensee</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Provided that the Minister may, from time to time, order that,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in addition to any securities deposited in terms of the Insurance Act, 1943 (Act No. 27 of 1943), and the Workmen's Compensation Act,</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the licensee deposit</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securities considered by the Director -General to be sufficient to cover the liabilities of the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mutual association</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2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licensee</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in terms of this Act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be deposited with the Director -General 1or </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(sic) </a:t>
            </a:r>
            <a:r>
              <a:rPr lang="en-ZA" sz="12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his or her nominee</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00050" lvl="1" indent="0">
              <a:buNone/>
            </a:pPr>
            <a:endParaRPr lang="en-ZA" dirty="0"/>
          </a:p>
        </p:txBody>
      </p:sp>
    </p:spTree>
    <p:extLst>
      <p:ext uri="{BB962C8B-B14F-4D97-AF65-F5344CB8AC3E}">
        <p14:creationId xmlns:p14="http://schemas.microsoft.com/office/powerpoint/2010/main" val="14968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FBE9-5C58-4854-99D9-CA07CFA236D4}"/>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14(b) </a:t>
            </a:r>
            <a:r>
              <a:rPr lang="en-US" altLang="en-US" sz="2400" dirty="0">
                <a:latin typeface="Trebuchet MS" panose="020B0603020202020204" pitchFamily="34" charset="0"/>
              </a:rPr>
              <a:t>(amends s30)</a:t>
            </a:r>
            <a:endParaRPr lang="en-ZA" sz="2400" dirty="0"/>
          </a:p>
        </p:txBody>
      </p:sp>
      <p:sp>
        <p:nvSpPr>
          <p:cNvPr id="3" name="Content Placeholder 2">
            <a:extLst>
              <a:ext uri="{FF2B5EF4-FFF2-40B4-BE49-F238E27FC236}">
                <a16:creationId xmlns:a16="http://schemas.microsoft.com/office/drawing/2014/main" id="{9B23FA60-63CB-4B35-A624-76C644D018D9}"/>
              </a:ext>
            </a:extLst>
          </p:cNvPr>
          <p:cNvSpPr>
            <a:spLocks noGrp="1"/>
          </p:cNvSpPr>
          <p:nvPr>
            <p:ph idx="1"/>
          </p:nvPr>
        </p:nvSpPr>
        <p:spPr/>
        <p:txBody>
          <a:bodyPr/>
          <a:lstStyle/>
          <a:p>
            <a:r>
              <a:rPr lang="en-US" dirty="0"/>
              <a:t>Issue: Regulatory framework required</a:t>
            </a:r>
          </a:p>
          <a:p>
            <a:pPr lvl="1"/>
            <a:r>
              <a:rPr lang="en-US" dirty="0"/>
              <a:t>Bases and criteria for awarding licenses (including existing licensees);</a:t>
            </a:r>
          </a:p>
          <a:p>
            <a:pPr lvl="1"/>
            <a:r>
              <a:rPr lang="en-US" dirty="0"/>
              <a:t>Arbitration of disputes against awards and similar issues;</a:t>
            </a:r>
          </a:p>
          <a:p>
            <a:pPr lvl="1"/>
            <a:r>
              <a:rPr lang="en-US" dirty="0"/>
              <a:t>Sight to be kept of the objective of the amendment – </a:t>
            </a:r>
            <a:r>
              <a:rPr lang="en-US" i="1" dirty="0"/>
              <a:t>i.e.</a:t>
            </a:r>
            <a:r>
              <a:rPr lang="en-US" dirty="0"/>
              <a:t> to avoid “preferential procurement” (contravention of s217 of the Constitution);</a:t>
            </a:r>
          </a:p>
          <a:p>
            <a:pPr lvl="1"/>
            <a:r>
              <a:rPr lang="en-US" dirty="0"/>
              <a:t>Risk of “capture”;</a:t>
            </a:r>
          </a:p>
          <a:p>
            <a:endParaRPr lang="en-US" dirty="0"/>
          </a:p>
          <a:p>
            <a:endParaRPr lang="en-ZA" dirty="0"/>
          </a:p>
        </p:txBody>
      </p:sp>
    </p:spTree>
    <p:extLst>
      <p:ext uri="{BB962C8B-B14F-4D97-AF65-F5344CB8AC3E}">
        <p14:creationId xmlns:p14="http://schemas.microsoft.com/office/powerpoint/2010/main" val="200287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AFC4-2990-4DE4-87AC-E4A36E0AD6E7}"/>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14(b) </a:t>
            </a:r>
            <a:r>
              <a:rPr lang="en-US" altLang="en-US" sz="2400" dirty="0">
                <a:latin typeface="Trebuchet MS" panose="020B0603020202020204" pitchFamily="34" charset="0"/>
              </a:rPr>
              <a:t>(amends s30)</a:t>
            </a:r>
            <a:endParaRPr lang="en-ZA" sz="2400" dirty="0"/>
          </a:p>
        </p:txBody>
      </p:sp>
      <p:pic>
        <p:nvPicPr>
          <p:cNvPr id="4" name="Content Placeholder 3">
            <a:extLst>
              <a:ext uri="{FF2B5EF4-FFF2-40B4-BE49-F238E27FC236}">
                <a16:creationId xmlns:a16="http://schemas.microsoft.com/office/drawing/2014/main" id="{0BEDF923-6910-490E-906C-3F0C1ABC2AD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3575" y="2565400"/>
            <a:ext cx="5456850" cy="3560763"/>
          </a:xfrm>
          <a:prstGeom prst="rect">
            <a:avLst/>
          </a:prstGeom>
          <a:noFill/>
        </p:spPr>
      </p:pic>
      <p:grpSp>
        <p:nvGrpSpPr>
          <p:cNvPr id="12" name="Group 11">
            <a:extLst>
              <a:ext uri="{FF2B5EF4-FFF2-40B4-BE49-F238E27FC236}">
                <a16:creationId xmlns:a16="http://schemas.microsoft.com/office/drawing/2014/main" id="{47995FDF-A9D7-4412-A2D0-895EE632EB90}"/>
              </a:ext>
            </a:extLst>
          </p:cNvPr>
          <p:cNvGrpSpPr/>
          <p:nvPr/>
        </p:nvGrpSpPr>
        <p:grpSpPr>
          <a:xfrm>
            <a:off x="2407216" y="3299459"/>
            <a:ext cx="4290764" cy="2004060"/>
            <a:chOff x="2407216" y="3299459"/>
            <a:chExt cx="4290764" cy="2004060"/>
          </a:xfrm>
        </p:grpSpPr>
        <p:sp>
          <p:nvSpPr>
            <p:cNvPr id="5" name="Arrow: Down 4">
              <a:extLst>
                <a:ext uri="{FF2B5EF4-FFF2-40B4-BE49-F238E27FC236}">
                  <a16:creationId xmlns:a16="http://schemas.microsoft.com/office/drawing/2014/main" id="{4756FCAE-68EB-49D5-BC10-78B835454843}"/>
                </a:ext>
              </a:extLst>
            </p:cNvPr>
            <p:cNvSpPr/>
            <p:nvPr/>
          </p:nvSpPr>
          <p:spPr>
            <a:xfrm flipV="1">
              <a:off x="2407216" y="4320892"/>
              <a:ext cx="240000" cy="858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Down 5">
              <a:extLst>
                <a:ext uri="{FF2B5EF4-FFF2-40B4-BE49-F238E27FC236}">
                  <a16:creationId xmlns:a16="http://schemas.microsoft.com/office/drawing/2014/main" id="{742DB5D5-F12C-4D9D-85E0-FC14027ACE4C}"/>
                </a:ext>
              </a:extLst>
            </p:cNvPr>
            <p:cNvSpPr/>
            <p:nvPr/>
          </p:nvSpPr>
          <p:spPr>
            <a:xfrm flipV="1">
              <a:off x="3090857" y="4149079"/>
              <a:ext cx="223843" cy="1154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557E1C42-4C7C-414B-972F-072A18853EE0}"/>
                </a:ext>
              </a:extLst>
            </p:cNvPr>
            <p:cNvSpPr/>
            <p:nvPr/>
          </p:nvSpPr>
          <p:spPr>
            <a:xfrm flipV="1">
              <a:off x="3792575" y="4221088"/>
              <a:ext cx="213625"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Down 7">
              <a:extLst>
                <a:ext uri="{FF2B5EF4-FFF2-40B4-BE49-F238E27FC236}">
                  <a16:creationId xmlns:a16="http://schemas.microsoft.com/office/drawing/2014/main" id="{88580BF0-88F3-4FB4-9EEA-5F1ADE498ED9}"/>
                </a:ext>
              </a:extLst>
            </p:cNvPr>
            <p:cNvSpPr/>
            <p:nvPr/>
          </p:nvSpPr>
          <p:spPr>
            <a:xfrm flipV="1">
              <a:off x="4452000" y="3992567"/>
              <a:ext cx="240000" cy="858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Arrow: Down 8">
              <a:extLst>
                <a:ext uri="{FF2B5EF4-FFF2-40B4-BE49-F238E27FC236}">
                  <a16:creationId xmlns:a16="http://schemas.microsoft.com/office/drawing/2014/main" id="{06DE2EDC-E952-462B-965B-A5D35F10CC0D}"/>
                </a:ext>
              </a:extLst>
            </p:cNvPr>
            <p:cNvSpPr/>
            <p:nvPr/>
          </p:nvSpPr>
          <p:spPr>
            <a:xfrm flipV="1">
              <a:off x="5111425" y="4345781"/>
              <a:ext cx="222575" cy="62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Down 9">
              <a:extLst>
                <a:ext uri="{FF2B5EF4-FFF2-40B4-BE49-F238E27FC236}">
                  <a16:creationId xmlns:a16="http://schemas.microsoft.com/office/drawing/2014/main" id="{36EEEA06-E43C-4BA9-92B1-24BEEB666B52}"/>
                </a:ext>
              </a:extLst>
            </p:cNvPr>
            <p:cNvSpPr/>
            <p:nvPr/>
          </p:nvSpPr>
          <p:spPr>
            <a:xfrm flipV="1">
              <a:off x="5770850" y="3954779"/>
              <a:ext cx="226090" cy="967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9D282E9C-9FF0-4BA2-BFF1-46CD4FF15633}"/>
                </a:ext>
              </a:extLst>
            </p:cNvPr>
            <p:cNvSpPr/>
            <p:nvPr/>
          </p:nvSpPr>
          <p:spPr>
            <a:xfrm flipV="1">
              <a:off x="6456650" y="3299459"/>
              <a:ext cx="241330" cy="1774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4874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00E4-1267-49EA-B260-0FAC899BEAC5}"/>
              </a:ext>
            </a:extLst>
          </p:cNvPr>
          <p:cNvSpPr>
            <a:spLocks noGrp="1"/>
          </p:cNvSpPr>
          <p:nvPr>
            <p:ph type="title"/>
          </p:nvPr>
        </p:nvSpPr>
        <p:spPr>
          <a:xfrm>
            <a:off x="6300192" y="1578397"/>
            <a:ext cx="2376264" cy="4010843"/>
          </a:xfrm>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400" dirty="0">
                <a:latin typeface="Trebuchet MS" panose="020B0603020202020204" pitchFamily="34" charset="0"/>
              </a:rPr>
              <a:t/>
            </a:r>
            <a:br>
              <a:rPr lang="en-US" altLang="en-US" sz="2400" dirty="0">
                <a:latin typeface="Trebuchet MS" panose="020B0603020202020204" pitchFamily="34" charset="0"/>
              </a:rPr>
            </a:br>
            <a:r>
              <a:rPr lang="en-US" altLang="en-US" sz="2800" dirty="0">
                <a:latin typeface="Trebuchet MS" panose="020B0603020202020204" pitchFamily="34" charset="0"/>
              </a:rPr>
              <a:t>Section 14(b)</a:t>
            </a:r>
            <a:br>
              <a:rPr lang="en-US" altLang="en-US" sz="2800" dirty="0">
                <a:latin typeface="Trebuchet MS" panose="020B0603020202020204" pitchFamily="34" charset="0"/>
              </a:rPr>
            </a:br>
            <a:r>
              <a:rPr lang="en-US" altLang="en-US" sz="2400" dirty="0">
                <a:latin typeface="Trebuchet MS" panose="020B0603020202020204" pitchFamily="34" charset="0"/>
              </a:rPr>
              <a:t>(amends s30)</a:t>
            </a:r>
            <a:endParaRPr lang="en-ZA" sz="2400" dirty="0"/>
          </a:p>
        </p:txBody>
      </p:sp>
      <p:pic>
        <p:nvPicPr>
          <p:cNvPr id="4" name="Content Placeholder 3">
            <a:extLst>
              <a:ext uri="{FF2B5EF4-FFF2-40B4-BE49-F238E27FC236}">
                <a16:creationId xmlns:a16="http://schemas.microsoft.com/office/drawing/2014/main" id="{E72B5244-36B2-4317-9105-A7E52BE75215}"/>
              </a:ext>
            </a:extLst>
          </p:cNvPr>
          <p:cNvPicPr>
            <a:picLocks noGrp="1"/>
          </p:cNvPicPr>
          <p:nvPr>
            <p:ph idx="1"/>
          </p:nvPr>
        </p:nvPicPr>
        <p:blipFill rotWithShape="1">
          <a:blip r:embed="rId2"/>
          <a:srcRect b="23938"/>
          <a:stretch/>
        </p:blipFill>
        <p:spPr>
          <a:xfrm>
            <a:off x="179512" y="296652"/>
            <a:ext cx="5832844" cy="6264696"/>
          </a:xfrm>
          <a:prstGeom prst="rect">
            <a:avLst/>
          </a:prstGeom>
        </p:spPr>
      </p:pic>
      <p:pic>
        <p:nvPicPr>
          <p:cNvPr id="6" name="Picture 5">
            <a:extLst>
              <a:ext uri="{FF2B5EF4-FFF2-40B4-BE49-F238E27FC236}">
                <a16:creationId xmlns:a16="http://schemas.microsoft.com/office/drawing/2014/main" id="{478F13F4-F709-4834-AEB8-688C84647A98}"/>
              </a:ext>
            </a:extLst>
          </p:cNvPr>
          <p:cNvPicPr>
            <a:picLocks noChangeAspect="1"/>
          </p:cNvPicPr>
          <p:nvPr/>
        </p:nvPicPr>
        <p:blipFill rotWithShape="1">
          <a:blip r:embed="rId3"/>
          <a:srcRect l="6107" b="18909"/>
          <a:stretch/>
        </p:blipFill>
        <p:spPr>
          <a:xfrm>
            <a:off x="4716016" y="0"/>
            <a:ext cx="4427984" cy="1484784"/>
          </a:xfrm>
          <a:prstGeom prst="rect">
            <a:avLst/>
          </a:prstGeom>
        </p:spPr>
      </p:pic>
    </p:spTree>
    <p:extLst>
      <p:ext uri="{BB962C8B-B14F-4D97-AF65-F5344CB8AC3E}">
        <p14:creationId xmlns:p14="http://schemas.microsoft.com/office/powerpoint/2010/main" val="188157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6342206-29F9-46C2-A763-431F1986209C}"/>
              </a:ext>
            </a:extLst>
          </p:cNvPr>
          <p:cNvSpPr>
            <a:spLocks noGrp="1" noChangeArrowheads="1"/>
          </p:cNvSpPr>
          <p:nvPr>
            <p:ph type="title"/>
          </p:nvPr>
        </p:nvSpPr>
        <p:spPr>
          <a:xfrm>
            <a:off x="719138" y="1619250"/>
            <a:ext cx="8229600" cy="801638"/>
          </a:xfrm>
          <a:noFill/>
        </p:spPr>
        <p:txBody>
          <a:bodyPr anchor="t"/>
          <a:lstStyle/>
          <a:p>
            <a:pPr algn="l"/>
            <a:r>
              <a:rPr lang="en-US" altLang="en-US" sz="3200" b="1" dirty="0">
                <a:latin typeface="Trebuchet MS" panose="020B0603020202020204" pitchFamily="34" charset="0"/>
              </a:rPr>
              <a:t>Contents</a:t>
            </a:r>
            <a:endParaRPr lang="en-GB" altLang="en-US" dirty="0"/>
          </a:p>
        </p:txBody>
      </p:sp>
      <p:sp>
        <p:nvSpPr>
          <p:cNvPr id="3075" name="Rectangle 3">
            <a:extLst>
              <a:ext uri="{FF2B5EF4-FFF2-40B4-BE49-F238E27FC236}">
                <a16:creationId xmlns:a16="http://schemas.microsoft.com/office/drawing/2014/main" id="{14977980-D93D-491F-B814-AFE46DC4D676}"/>
              </a:ext>
            </a:extLst>
          </p:cNvPr>
          <p:cNvSpPr>
            <a:spLocks noGrp="1" noChangeArrowheads="1"/>
          </p:cNvSpPr>
          <p:nvPr>
            <p:ph type="body" idx="1"/>
          </p:nvPr>
        </p:nvSpPr>
        <p:spPr>
          <a:xfrm>
            <a:off x="719138" y="2517775"/>
            <a:ext cx="8229600" cy="2925763"/>
          </a:xfrm>
          <a:noFill/>
        </p:spPr>
        <p:txBody>
          <a:bodyPr/>
          <a:lstStyle/>
          <a:p>
            <a:pPr>
              <a:buFont typeface="+mj-lt"/>
              <a:buAutoNum type="arabicPeriod"/>
            </a:pPr>
            <a:r>
              <a:rPr lang="en-US" altLang="en-US" sz="1600" dirty="0"/>
              <a:t>Introductions and Overview</a:t>
            </a:r>
          </a:p>
          <a:p>
            <a:pPr>
              <a:buFont typeface="+mj-lt"/>
              <a:buAutoNum type="arabicPeriod"/>
            </a:pPr>
            <a:r>
              <a:rPr lang="en-US" altLang="en-US" sz="1600" dirty="0"/>
              <a:t>General Comments on Proposed Amendments</a:t>
            </a:r>
          </a:p>
          <a:p>
            <a:pPr>
              <a:buFont typeface="+mj-lt"/>
              <a:buAutoNum type="arabicPeriod"/>
            </a:pPr>
            <a:r>
              <a:rPr lang="en-US" altLang="en-US" sz="1600" dirty="0"/>
              <a:t>Items of Concern, by Degree of Seriousness</a:t>
            </a:r>
          </a:p>
          <a:p>
            <a:pPr>
              <a:buFont typeface="+mj-lt"/>
              <a:buAutoNum type="arabicPeriod"/>
            </a:pPr>
            <a:r>
              <a:rPr lang="en-US" altLang="en-US" sz="1600" dirty="0"/>
              <a:t>Conclusions and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939-C59A-4AA1-B544-86865E50FBE9}"/>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36 </a:t>
            </a:r>
            <a:r>
              <a:rPr lang="en-US" altLang="en-US" sz="2400" dirty="0">
                <a:latin typeface="Trebuchet MS" panose="020B0603020202020204" pitchFamily="34" charset="0"/>
              </a:rPr>
              <a:t>(amends s73)</a:t>
            </a:r>
            <a:endParaRPr lang="en-ZA" sz="2400" dirty="0"/>
          </a:p>
        </p:txBody>
      </p:sp>
      <p:sp>
        <p:nvSpPr>
          <p:cNvPr id="3" name="Content Placeholder 2">
            <a:extLst>
              <a:ext uri="{FF2B5EF4-FFF2-40B4-BE49-F238E27FC236}">
                <a16:creationId xmlns:a16="http://schemas.microsoft.com/office/drawing/2014/main" id="{BB63A839-335D-41D0-B977-7F74AD5E0DD0}"/>
              </a:ext>
            </a:extLst>
          </p:cNvPr>
          <p:cNvSpPr>
            <a:spLocks noGrp="1"/>
          </p:cNvSpPr>
          <p:nvPr>
            <p:ph idx="1"/>
          </p:nvPr>
        </p:nvSpPr>
        <p:spPr/>
        <p:txBody>
          <a:bodyPr/>
          <a:lstStyle/>
          <a:p>
            <a:pPr marL="457200">
              <a:spcBef>
                <a:spcPts val="600"/>
              </a:spcBef>
              <a:spcAft>
                <a:spcPts val="600"/>
              </a:spcAft>
            </a:pPr>
            <a:r>
              <a:rPr lang="en-ZA" sz="1600" i="1" dirty="0">
                <a:solidFill>
                  <a:srgbClr val="000000"/>
                </a:solidFill>
                <a:effectLst/>
                <a:ea typeface="Arial" panose="020B0604020202020204" pitchFamily="34" charset="0"/>
                <a:cs typeface="Times New Roman" panose="02020603050405020304" pitchFamily="18" charset="0"/>
              </a:rPr>
              <a:t>36. Section 73 of the principal Act is hereby amended -</a:t>
            </a:r>
            <a:endParaRPr lang="en-ZA" sz="1600" dirty="0">
              <a:solidFill>
                <a:srgbClr val="000000"/>
              </a:solidFill>
              <a:effectLst/>
              <a:ea typeface="Arial" panose="020B0604020202020204" pitchFamily="34" charset="0"/>
              <a:cs typeface="Times New Roman" panose="02020603050405020304" pitchFamily="18" charset="0"/>
            </a:endParaRPr>
          </a:p>
          <a:p>
            <a:pPr marL="457200">
              <a:spcBef>
                <a:spcPts val="600"/>
              </a:spcBef>
              <a:spcAft>
                <a:spcPts val="600"/>
              </a:spcAft>
            </a:pPr>
            <a:r>
              <a:rPr lang="en-ZA" sz="1600" i="1" dirty="0">
                <a:solidFill>
                  <a:srgbClr val="000000"/>
                </a:solidFill>
                <a:effectLst/>
                <a:ea typeface="Arial" panose="020B0604020202020204" pitchFamily="34" charset="0"/>
                <a:cs typeface="Times New Roman" panose="02020603050405020304" pitchFamily="18" charset="0"/>
              </a:rPr>
              <a:t>(a) by the addition of the following subsections:</a:t>
            </a:r>
            <a:endParaRPr lang="en-ZA" sz="1600" dirty="0">
              <a:solidFill>
                <a:srgbClr val="000000"/>
              </a:solidFill>
              <a:effectLst/>
              <a:ea typeface="Arial" panose="020B0604020202020204" pitchFamily="34" charset="0"/>
              <a:cs typeface="Times New Roman" panose="02020603050405020304" pitchFamily="18" charset="0"/>
            </a:endParaRPr>
          </a:p>
          <a:p>
            <a:pPr marL="914400">
              <a:spcBef>
                <a:spcPts val="600"/>
              </a:spcBef>
              <a:spcAft>
                <a:spcPts val="600"/>
              </a:spcAft>
            </a:pPr>
            <a:r>
              <a:rPr lang="en-ZA" sz="1600" i="1" dirty="0">
                <a:solidFill>
                  <a:srgbClr val="000000"/>
                </a:solidFill>
                <a:effectLst/>
                <a:ea typeface="Arial" panose="020B0604020202020204" pitchFamily="34" charset="0"/>
                <a:cs typeface="Times New Roman" panose="02020603050405020304" pitchFamily="18" charset="0"/>
              </a:rPr>
              <a:t>(4) Cession or relinquishment of medical claim void - any provision of an agreement existing at the commencement of this Act or concluded there after in terms of which a service provider cedes or purports to cede or relinquishes or purports to relinquish any rights to medical claim in terms of this Act shall be void."</a:t>
            </a:r>
            <a:endParaRPr lang="en-ZA" sz="1600" dirty="0">
              <a:solidFill>
                <a:srgbClr val="000000"/>
              </a:solidFill>
              <a:effectLst/>
              <a:ea typeface="Arial" panose="020B0604020202020204" pitchFamily="34" charset="0"/>
              <a:cs typeface="Times New Roman" panose="02020603050405020304" pitchFamily="18" charset="0"/>
            </a:endParaRPr>
          </a:p>
          <a:p>
            <a:r>
              <a:rPr lang="en-ZA" dirty="0"/>
              <a:t>Issues 1: Unlawfulness</a:t>
            </a:r>
          </a:p>
          <a:p>
            <a:r>
              <a:rPr lang="en-ZA" dirty="0"/>
              <a:t>Much has been written in other submissions based on the unlawfulness of this proposed new subsection. Nothing further will be added here regarding the unlawfulness.</a:t>
            </a:r>
          </a:p>
        </p:txBody>
      </p:sp>
    </p:spTree>
    <p:extLst>
      <p:ext uri="{BB962C8B-B14F-4D97-AF65-F5344CB8AC3E}">
        <p14:creationId xmlns:p14="http://schemas.microsoft.com/office/powerpoint/2010/main" val="250508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9CA6-17E5-4BFC-AED2-EEF1E8ED4799}"/>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36 </a:t>
            </a:r>
            <a:r>
              <a:rPr lang="en-US" altLang="en-US" sz="2400" dirty="0">
                <a:latin typeface="Trebuchet MS" panose="020B0603020202020204" pitchFamily="34" charset="0"/>
              </a:rPr>
              <a:t>(amends s73)</a:t>
            </a:r>
            <a:endParaRPr lang="en-ZA" dirty="0"/>
          </a:p>
        </p:txBody>
      </p:sp>
      <p:sp>
        <p:nvSpPr>
          <p:cNvPr id="3" name="Content Placeholder 2">
            <a:extLst>
              <a:ext uri="{FF2B5EF4-FFF2-40B4-BE49-F238E27FC236}">
                <a16:creationId xmlns:a16="http://schemas.microsoft.com/office/drawing/2014/main" id="{7FAB0A5C-91B3-494A-9F84-F093B3CF4E18}"/>
              </a:ext>
            </a:extLst>
          </p:cNvPr>
          <p:cNvSpPr>
            <a:spLocks noGrp="1"/>
          </p:cNvSpPr>
          <p:nvPr>
            <p:ph idx="1"/>
          </p:nvPr>
        </p:nvSpPr>
        <p:spPr/>
        <p:txBody>
          <a:bodyPr/>
          <a:lstStyle/>
          <a:p>
            <a:r>
              <a:rPr lang="en-US" dirty="0"/>
              <a:t>Issue 2: Impracticality for Employers, Employees and the CF:</a:t>
            </a:r>
          </a:p>
          <a:p>
            <a:pPr lvl="1"/>
            <a:r>
              <a:rPr lang="en-US" dirty="0"/>
              <a:t>Currently, Employees do not easily obtain medical services of their choice due to admin. burden on providers who treat COIDA patients;</a:t>
            </a:r>
          </a:p>
          <a:p>
            <a:pPr lvl="1"/>
            <a:r>
              <a:rPr lang="en-US" dirty="0"/>
              <a:t>If providers cannot choose how to recover their COIDA fees, Employers and their injured Employees will have even greater difficulty obtaining medical services;</a:t>
            </a:r>
          </a:p>
          <a:p>
            <a:pPr lvl="1"/>
            <a:r>
              <a:rPr lang="en-US" dirty="0"/>
              <a:t>Ultimately, Employees will be treated in public facilities or their medical aid will pay. The CF will find it near impossible to obtain medical reports and Claims will languish unresolved.</a:t>
            </a:r>
          </a:p>
        </p:txBody>
      </p:sp>
    </p:spTree>
    <p:extLst>
      <p:ext uri="{BB962C8B-B14F-4D97-AF65-F5344CB8AC3E}">
        <p14:creationId xmlns:p14="http://schemas.microsoft.com/office/powerpoint/2010/main" val="384667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C53D-82E1-432C-B9BD-8D84114D27D0}"/>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34(b) </a:t>
            </a:r>
            <a:r>
              <a:rPr lang="en-US" altLang="en-US" sz="2400" dirty="0">
                <a:latin typeface="Trebuchet MS" panose="020B0603020202020204" pitchFamily="34" charset="0"/>
              </a:rPr>
              <a:t>(adds s70A)</a:t>
            </a:r>
            <a:endParaRPr lang="en-ZA" sz="2400" dirty="0"/>
          </a:p>
        </p:txBody>
      </p:sp>
      <p:sp>
        <p:nvSpPr>
          <p:cNvPr id="3" name="Content Placeholder 2">
            <a:extLst>
              <a:ext uri="{FF2B5EF4-FFF2-40B4-BE49-F238E27FC236}">
                <a16:creationId xmlns:a16="http://schemas.microsoft.com/office/drawing/2014/main" id="{DDDD56B4-2145-4B27-8EF6-6EDC2CA0AC4F}"/>
              </a:ext>
            </a:extLst>
          </p:cNvPr>
          <p:cNvSpPr>
            <a:spLocks noGrp="1"/>
          </p:cNvSpPr>
          <p:nvPr>
            <p:ph idx="1"/>
          </p:nvPr>
        </p:nvSpPr>
        <p:spPr/>
        <p:txBody>
          <a:bodyPr/>
          <a:lstStyle/>
          <a:p>
            <a:pPr marL="514350" lvl="1" indent="0">
              <a:spcBef>
                <a:spcPts val="600"/>
              </a:spcBef>
              <a:spcAft>
                <a:spcPts val="600"/>
              </a:spcAft>
              <a:buNone/>
            </a:pPr>
            <a:r>
              <a:rPr lang="en-ZA" sz="1400" i="1" dirty="0">
                <a:effectLst/>
                <a:ea typeface="Arial" panose="020B0604020202020204" pitchFamily="34" charset="0"/>
                <a:cs typeface="Times New Roman" panose="02020603050405020304" pitchFamily="18" charset="0"/>
              </a:rPr>
              <a:t>REHABILITATION AND RE- INTEGRATION</a:t>
            </a:r>
          </a:p>
          <a:p>
            <a:pPr marL="514350" lvl="1" indent="0">
              <a:spcBef>
                <a:spcPts val="600"/>
              </a:spcBef>
              <a:spcAft>
                <a:spcPts val="600"/>
              </a:spcAft>
              <a:buNone/>
            </a:pPr>
            <a:r>
              <a:rPr lang="en-ZA" sz="1400" i="1" dirty="0">
                <a:effectLst/>
                <a:ea typeface="Arial" panose="020B0604020202020204" pitchFamily="34" charset="0"/>
                <a:cs typeface="Times New Roman" panose="02020603050405020304" pitchFamily="18" charset="0"/>
              </a:rPr>
              <a:t>Compensation Fund to provide rehabilitation</a:t>
            </a:r>
          </a:p>
          <a:p>
            <a:pPr marL="514350" lvl="1" indent="0">
              <a:spcBef>
                <a:spcPts val="600"/>
              </a:spcBef>
              <a:spcAft>
                <a:spcPts val="600"/>
              </a:spcAft>
              <a:buNone/>
            </a:pPr>
            <a:r>
              <a:rPr lang="en-ZA" sz="1400" i="1" dirty="0">
                <a:effectLst/>
                <a:ea typeface="Arial" panose="020B0604020202020204" pitchFamily="34" charset="0"/>
                <a:cs typeface="Times New Roman" panose="02020603050405020304" pitchFamily="18" charset="0"/>
              </a:rPr>
              <a:t>70A. 1 Subject to the provisions of this Act the Compensation Fund may provide as the case may be facilities, services and </a:t>
            </a:r>
            <a:r>
              <a:rPr lang="en-ZA" sz="1400" b="1" i="1" dirty="0">
                <a:solidFill>
                  <a:srgbClr val="FF0000"/>
                </a:solidFill>
                <a:effectLst/>
                <a:ea typeface="Arial" panose="020B0604020202020204" pitchFamily="34" charset="0"/>
                <a:cs typeface="Times New Roman" panose="02020603050405020304" pitchFamily="18" charset="0"/>
              </a:rPr>
              <a:t>benefits</a:t>
            </a:r>
            <a:r>
              <a:rPr lang="en-ZA" sz="1400" i="1" dirty="0">
                <a:effectLst/>
                <a:ea typeface="Arial" panose="020B0604020202020204" pitchFamily="34" charset="0"/>
                <a:cs typeface="Times New Roman" panose="02020603050405020304" pitchFamily="18" charset="0"/>
              </a:rPr>
              <a:t> aimed at rehabilitating employees suffering from occupational injuries or diseases to return to their work and to reduce any disability resulting from their injuries or diseases.</a:t>
            </a:r>
          </a:p>
          <a:p>
            <a:r>
              <a:rPr lang="en-ZA" dirty="0"/>
              <a:t>Issue: Rehabilitation benefits are inadequate / poorly supported</a:t>
            </a:r>
          </a:p>
          <a:p>
            <a:pPr lvl="1"/>
            <a:r>
              <a:rPr lang="en-ZA" dirty="0"/>
              <a:t>Examples: </a:t>
            </a:r>
          </a:p>
          <a:p>
            <a:pPr lvl="2"/>
            <a:r>
              <a:rPr lang="en-ZA" dirty="0"/>
              <a:t>The CF does not pay for the services of </a:t>
            </a:r>
            <a:r>
              <a:rPr lang="en-ZA" dirty="0" err="1"/>
              <a:t>biokineticists</a:t>
            </a:r>
            <a:r>
              <a:rPr lang="en-ZA" dirty="0"/>
              <a:t> and dieticians despite their interventions being crucial in rehab.</a:t>
            </a:r>
          </a:p>
          <a:p>
            <a:pPr lvl="2"/>
            <a:r>
              <a:rPr lang="en-ZA" dirty="0"/>
              <a:t>Physiotherapists often struggle to obtain payment for services</a:t>
            </a:r>
          </a:p>
          <a:p>
            <a:pPr lvl="1"/>
            <a:r>
              <a:rPr lang="en-ZA" dirty="0"/>
              <a:t>The CF must urgently review the regulatory framework for rehab.</a:t>
            </a:r>
          </a:p>
        </p:txBody>
      </p:sp>
    </p:spTree>
    <p:extLst>
      <p:ext uri="{BB962C8B-B14F-4D97-AF65-F5344CB8AC3E}">
        <p14:creationId xmlns:p14="http://schemas.microsoft.com/office/powerpoint/2010/main" val="132362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7B1A-A711-4657-A2C7-CBA8BB881553}"/>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44(b) </a:t>
            </a:r>
            <a:r>
              <a:rPr lang="en-US" altLang="en-US" sz="2400" dirty="0">
                <a:latin typeface="Trebuchet MS" panose="020B0603020202020204" pitchFamily="34" charset="0"/>
              </a:rPr>
              <a:t>(amends s85)</a:t>
            </a:r>
            <a:endParaRPr lang="en-ZA" sz="2400" dirty="0"/>
          </a:p>
        </p:txBody>
      </p:sp>
      <p:sp>
        <p:nvSpPr>
          <p:cNvPr id="3" name="Content Placeholder 2">
            <a:extLst>
              <a:ext uri="{FF2B5EF4-FFF2-40B4-BE49-F238E27FC236}">
                <a16:creationId xmlns:a16="http://schemas.microsoft.com/office/drawing/2014/main" id="{4A901942-556C-44CE-943D-0C939BF6C5FA}"/>
              </a:ext>
            </a:extLst>
          </p:cNvPr>
          <p:cNvSpPr>
            <a:spLocks noGrp="1"/>
          </p:cNvSpPr>
          <p:nvPr>
            <p:ph idx="1"/>
          </p:nvPr>
        </p:nvSpPr>
        <p:spPr/>
        <p:txBody>
          <a:bodyPr/>
          <a:lstStyle/>
          <a:p>
            <a:pPr marL="514350" lvl="1" indent="0">
              <a:spcBef>
                <a:spcPts val="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44. Section 85 of the principal Act is hereby amended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14350" lvl="1" indent="0">
              <a:spcBef>
                <a:spcPts val="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 by the substitution for subsection (3) of the following subsection:</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971550" lvl="1" indent="0">
              <a:spcBef>
                <a:spcPts val="0"/>
              </a:spcBef>
              <a:spcAft>
                <a:spcPts val="600"/>
              </a:spcAft>
              <a:buNone/>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"(3) If the accident record of an employer during a particular period is in the opinion of the [</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Director -General</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Commissioner</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more favourable than those </a:t>
            </a:r>
            <a:r>
              <a:rPr lang="en-ZA" sz="1400" b="1" i="1" dirty="0">
                <a:solidFill>
                  <a:srgbClr val="FF0000"/>
                </a:solidFill>
                <a:effectLst/>
                <a:latin typeface="Bliss" panose="00000400000000000000" pitchFamily="2" charset="0"/>
                <a:ea typeface="Arial" panose="020B0604020202020204" pitchFamily="34" charset="0"/>
                <a:cs typeface="Times New Roman" panose="02020603050405020304" pitchFamily="18" charset="0"/>
              </a:rPr>
              <a:t>of</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employers in comparable businesses,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or if the employer is participating in the rehabilitation of employees as prescribed,</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the [</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Director -General</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Commissioner</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may give such employer a rebate on any assessment paid or payable by him."</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n-ZA" dirty="0"/>
              <a:t>Issue: The CF requires a framework for rebates</a:t>
            </a:r>
          </a:p>
          <a:p>
            <a:pPr lvl="1"/>
            <a:r>
              <a:rPr lang="en-ZA" dirty="0"/>
              <a:t>Since 2011 the CF has been inconsistent in applying section 85 discounts, loadings and rebates;</a:t>
            </a:r>
          </a:p>
          <a:p>
            <a:pPr lvl="1"/>
            <a:r>
              <a:rPr lang="en-ZA" dirty="0"/>
              <a:t>To avoid uncertainty and abuse, strict guides are required for all aspects of section 85 (see notice suspending the effect of s85(1) on next page)</a:t>
            </a:r>
          </a:p>
        </p:txBody>
      </p:sp>
    </p:spTree>
    <p:extLst>
      <p:ext uri="{BB962C8B-B14F-4D97-AF65-F5344CB8AC3E}">
        <p14:creationId xmlns:p14="http://schemas.microsoft.com/office/powerpoint/2010/main" val="58845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E1B0-15DF-4C91-A375-9A8650F55AEF}"/>
              </a:ext>
            </a:extLst>
          </p:cNvPr>
          <p:cNvSpPr>
            <a:spLocks noGrp="1"/>
          </p:cNvSpPr>
          <p:nvPr>
            <p:ph type="title"/>
          </p:nvPr>
        </p:nvSpPr>
        <p:spPr>
          <a:xfrm>
            <a:off x="7236296" y="1578397"/>
            <a:ext cx="1450504" cy="4226867"/>
          </a:xfrm>
        </p:spPr>
        <p:txBody>
          <a:bodyPr/>
          <a:lstStyle/>
          <a:p>
            <a:r>
              <a:rPr lang="en-US" altLang="en-US" sz="1800" dirty="0">
                <a:latin typeface="Trebuchet MS" panose="020B0603020202020204" pitchFamily="34" charset="0"/>
              </a:rPr>
              <a:t>Items of Concern, by Degree of Seriousness</a:t>
            </a:r>
            <a:br>
              <a:rPr lang="en-US" altLang="en-US" sz="1800" dirty="0">
                <a:latin typeface="Trebuchet MS" panose="020B0603020202020204" pitchFamily="34" charset="0"/>
              </a:rPr>
            </a:br>
            <a:r>
              <a:rPr lang="en-US" altLang="en-US" sz="2000" dirty="0">
                <a:latin typeface="Trebuchet MS" panose="020B0603020202020204" pitchFamily="34" charset="0"/>
              </a:rPr>
              <a:t>Section 44(b) </a:t>
            </a:r>
            <a:r>
              <a:rPr lang="en-US" altLang="en-US" sz="1800" dirty="0">
                <a:latin typeface="Trebuchet MS" panose="020B0603020202020204" pitchFamily="34" charset="0"/>
              </a:rPr>
              <a:t>(amends s85)</a:t>
            </a:r>
            <a:endParaRPr lang="en-ZA" sz="1800" dirty="0"/>
          </a:p>
        </p:txBody>
      </p:sp>
      <p:pic>
        <p:nvPicPr>
          <p:cNvPr id="4" name="Picture 3">
            <a:extLst>
              <a:ext uri="{FF2B5EF4-FFF2-40B4-BE49-F238E27FC236}">
                <a16:creationId xmlns:a16="http://schemas.microsoft.com/office/drawing/2014/main" id="{B4CFAF5A-D7BB-4AED-A498-CE894E207674}"/>
              </a:ext>
            </a:extLst>
          </p:cNvPr>
          <p:cNvPicPr/>
          <p:nvPr/>
        </p:nvPicPr>
        <p:blipFill>
          <a:blip r:embed="rId2"/>
          <a:stretch>
            <a:fillRect/>
          </a:stretch>
        </p:blipFill>
        <p:spPr>
          <a:xfrm>
            <a:off x="107504" y="260648"/>
            <a:ext cx="6257593" cy="6408712"/>
          </a:xfrm>
          <a:prstGeom prst="rect">
            <a:avLst/>
          </a:prstGeom>
        </p:spPr>
      </p:pic>
      <p:pic>
        <p:nvPicPr>
          <p:cNvPr id="5" name="Picture 4">
            <a:extLst>
              <a:ext uri="{FF2B5EF4-FFF2-40B4-BE49-F238E27FC236}">
                <a16:creationId xmlns:a16="http://schemas.microsoft.com/office/drawing/2014/main" id="{20BAEC69-CA28-4993-958D-88B3491E9370}"/>
              </a:ext>
            </a:extLst>
          </p:cNvPr>
          <p:cNvPicPr>
            <a:picLocks noChangeAspect="1"/>
          </p:cNvPicPr>
          <p:nvPr/>
        </p:nvPicPr>
        <p:blipFill rotWithShape="1">
          <a:blip r:embed="rId3"/>
          <a:srcRect l="6107" b="18909"/>
          <a:stretch/>
        </p:blipFill>
        <p:spPr>
          <a:xfrm>
            <a:off x="4716016" y="0"/>
            <a:ext cx="4427984" cy="1484784"/>
          </a:xfrm>
          <a:prstGeom prst="rect">
            <a:avLst/>
          </a:prstGeom>
        </p:spPr>
      </p:pic>
      <p:sp>
        <p:nvSpPr>
          <p:cNvPr id="6" name="Rectangle 5">
            <a:extLst>
              <a:ext uri="{FF2B5EF4-FFF2-40B4-BE49-F238E27FC236}">
                <a16:creationId xmlns:a16="http://schemas.microsoft.com/office/drawing/2014/main" id="{51CB5B26-B7A1-40DC-A3FE-1A68A69431E1}"/>
              </a:ext>
            </a:extLst>
          </p:cNvPr>
          <p:cNvSpPr/>
          <p:nvPr/>
        </p:nvSpPr>
        <p:spPr>
          <a:xfrm>
            <a:off x="971600" y="4077072"/>
            <a:ext cx="4752528" cy="432048"/>
          </a:xfrm>
          <a:prstGeom prst="rect">
            <a:avLst/>
          </a:prstGeom>
          <a:solidFill>
            <a:srgbClr val="FFFF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179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6B01-3C79-4030-AD74-90E84D9F1C13}"/>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1(k) </a:t>
            </a:r>
            <a:r>
              <a:rPr lang="en-US" altLang="en-US" sz="2400" dirty="0">
                <a:latin typeface="Trebuchet MS" panose="020B0603020202020204" pitchFamily="34" charset="0"/>
              </a:rPr>
              <a:t>(amends s1)</a:t>
            </a:r>
            <a:endParaRPr lang="en-ZA" dirty="0"/>
          </a:p>
        </p:txBody>
      </p:sp>
      <p:sp>
        <p:nvSpPr>
          <p:cNvPr id="3" name="Content Placeholder 2">
            <a:extLst>
              <a:ext uri="{FF2B5EF4-FFF2-40B4-BE49-F238E27FC236}">
                <a16:creationId xmlns:a16="http://schemas.microsoft.com/office/drawing/2014/main" id="{65BDBA04-2125-442C-BF13-4BE3259082C0}"/>
              </a:ext>
            </a:extLst>
          </p:cNvPr>
          <p:cNvSpPr>
            <a:spLocks noGrp="1"/>
          </p:cNvSpPr>
          <p:nvPr>
            <p:ph idx="1"/>
          </p:nvPr>
        </p:nvSpPr>
        <p:spPr>
          <a:xfrm>
            <a:off x="457200" y="2564904"/>
            <a:ext cx="8229600" cy="3672408"/>
          </a:xfrm>
        </p:spPr>
        <p:txBody>
          <a:bodyPr/>
          <a:lstStyle/>
          <a:p>
            <a:pPr lvl="1"/>
            <a:r>
              <a:rPr lang="en-US" i="1" dirty="0"/>
              <a:t>by the substitution for the definition of "employer individually liable" of the following definition:</a:t>
            </a:r>
          </a:p>
          <a:p>
            <a:pPr marL="914400" lvl="2" indent="0">
              <a:buNone/>
            </a:pPr>
            <a:r>
              <a:rPr lang="en-US" i="1" dirty="0"/>
              <a:t>"'employer individually liable' means an employer who in terms of section 84(1)(a) </a:t>
            </a:r>
            <a:r>
              <a:rPr lang="en-US" i="1" u="sng" dirty="0"/>
              <a:t>and b</a:t>
            </a:r>
            <a:r>
              <a:rPr lang="en-US" i="1" dirty="0"/>
              <a:t> is exempt from paying assessments to the compensation fund";</a:t>
            </a:r>
          </a:p>
          <a:p>
            <a:r>
              <a:rPr lang="en-ZA" dirty="0"/>
              <a:t>Section 84(1)(a) and (b) of the principle Act read as follows:</a:t>
            </a:r>
          </a:p>
          <a:p>
            <a:pPr marL="457200">
              <a:spcBef>
                <a:spcPts val="600"/>
              </a:spcBef>
              <a:spcAft>
                <a:spcPts val="600"/>
              </a:spcAft>
            </a:pPr>
            <a:r>
              <a:rPr lang="en-ZA" sz="18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84.	</a:t>
            </a:r>
            <a:r>
              <a:rPr lang="en-ZA" sz="1600" b="1" i="1" dirty="0">
                <a:solidFill>
                  <a:srgbClr val="000000"/>
                </a:solidFill>
                <a:effectLst/>
                <a:ea typeface="Arial" panose="020B0604020202020204" pitchFamily="34" charset="0"/>
                <a:cs typeface="Times New Roman" panose="02020603050405020304" pitchFamily="18" charset="0"/>
              </a:rPr>
              <a:t>Certain employers exempt from assessment</a:t>
            </a:r>
            <a:endParaRPr lang="en-ZA" sz="1600" dirty="0">
              <a:solidFill>
                <a:srgbClr val="000000"/>
              </a:solidFill>
              <a:effectLst/>
              <a:ea typeface="Arial" panose="020B0604020202020204" pitchFamily="34" charset="0"/>
              <a:cs typeface="Times New Roman" panose="02020603050405020304" pitchFamily="18" charset="0"/>
            </a:endParaRPr>
          </a:p>
          <a:p>
            <a:pPr marL="1524000" indent="-358775">
              <a:spcBef>
                <a:spcPts val="600"/>
              </a:spcBef>
              <a:spcAft>
                <a:spcPts val="600"/>
              </a:spcAft>
              <a:buNone/>
            </a:pPr>
            <a:r>
              <a:rPr lang="en-ZA" sz="1600" i="1" dirty="0">
                <a:solidFill>
                  <a:srgbClr val="000000"/>
                </a:solidFill>
                <a:effectLst/>
                <a:ea typeface="Arial" panose="020B0604020202020204" pitchFamily="34" charset="0"/>
                <a:cs typeface="Times New Roman" panose="02020603050405020304" pitchFamily="18" charset="0"/>
              </a:rPr>
              <a:t>(1)	No assessment in favour of the compensation fund shall be payable in respect of employees-</a:t>
            </a:r>
            <a:endParaRPr lang="en-ZA" sz="1600" dirty="0">
              <a:solidFill>
                <a:srgbClr val="000000"/>
              </a:solidFill>
              <a:effectLst/>
              <a:ea typeface="Arial" panose="020B0604020202020204" pitchFamily="34" charset="0"/>
              <a:cs typeface="Times New Roman" panose="02020603050405020304" pitchFamily="18" charset="0"/>
            </a:endParaRPr>
          </a:p>
          <a:p>
            <a:pPr marL="1547495" indent="0">
              <a:spcBef>
                <a:spcPts val="600"/>
              </a:spcBef>
              <a:spcAft>
                <a:spcPts val="600"/>
              </a:spcAft>
              <a:buNone/>
            </a:pPr>
            <a:r>
              <a:rPr lang="en-ZA" sz="1600" i="1" dirty="0">
                <a:solidFill>
                  <a:srgbClr val="000000"/>
                </a:solidFill>
                <a:effectLst/>
                <a:ea typeface="Arial" panose="020B0604020202020204" pitchFamily="34" charset="0"/>
                <a:cs typeface="Times New Roman" panose="02020603050405020304" pitchFamily="18" charset="0"/>
              </a:rPr>
              <a:t>(a)	in the employ of-</a:t>
            </a:r>
            <a:endParaRPr lang="en-ZA" sz="1600" dirty="0">
              <a:solidFill>
                <a:srgbClr val="000000"/>
              </a:solidFill>
              <a:effectLst/>
              <a:ea typeface="Arial" panose="020B0604020202020204" pitchFamily="34" charset="0"/>
              <a:cs typeface="Times New Roman" panose="02020603050405020304" pitchFamily="18" charset="0"/>
            </a:endParaRPr>
          </a:p>
          <a:p>
            <a:pPr marL="2244725" lvl="5" indent="-361950">
              <a:lnSpc>
                <a:spcPct val="100000"/>
              </a:lnSpc>
              <a:spcBef>
                <a:spcPts val="600"/>
              </a:spcBef>
              <a:spcAft>
                <a:spcPts val="600"/>
              </a:spcAft>
              <a:buNone/>
            </a:pP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r>
              <a:rPr lang="en-ZA" sz="1200" i="1" dirty="0" err="1">
                <a:solidFill>
                  <a:srgbClr val="000000"/>
                </a:solidFill>
                <a:effectLst/>
                <a:latin typeface="Bliss" panose="00000400000000000000" pitchFamily="2" charset="0"/>
                <a:ea typeface="Arial" panose="020B0604020202020204" pitchFamily="34" charset="0"/>
                <a:cs typeface="Times New Roman" panose="02020603050405020304" pitchFamily="18" charset="0"/>
              </a:rPr>
              <a:t>i</a:t>
            </a: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the national and provincial spheres of government, including Parliament and  provincial legislatures;</a:t>
            </a:r>
            <a:endParaRPr lang="en-ZA" sz="1200" dirty="0">
              <a:solidFill>
                <a:srgbClr val="000000"/>
              </a:solidFill>
              <a:effectLst/>
              <a:latin typeface="Bliss" panose="00000400000000000000" pitchFamily="2"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97594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45D4-D2C0-4835-9BA7-0156CF4325E7}"/>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1(k) </a:t>
            </a:r>
            <a:r>
              <a:rPr lang="en-US" altLang="en-US" sz="2400" dirty="0">
                <a:latin typeface="Trebuchet MS" panose="020B0603020202020204" pitchFamily="34" charset="0"/>
              </a:rPr>
              <a:t>(amends s1)</a:t>
            </a:r>
            <a:endParaRPr lang="en-ZA" sz="2400" dirty="0"/>
          </a:p>
        </p:txBody>
      </p:sp>
      <p:sp>
        <p:nvSpPr>
          <p:cNvPr id="4" name="Content Placeholder 2">
            <a:extLst>
              <a:ext uri="{FF2B5EF4-FFF2-40B4-BE49-F238E27FC236}">
                <a16:creationId xmlns:a16="http://schemas.microsoft.com/office/drawing/2014/main" id="{EBE3D68F-6750-4E89-8B45-0A668DB9482B}"/>
              </a:ext>
            </a:extLst>
          </p:cNvPr>
          <p:cNvSpPr>
            <a:spLocks noGrp="1"/>
          </p:cNvSpPr>
          <p:nvPr>
            <p:ph idx="1"/>
          </p:nvPr>
        </p:nvSpPr>
        <p:spPr>
          <a:xfrm>
            <a:off x="457200" y="2565400"/>
            <a:ext cx="8229600" cy="3560763"/>
          </a:xfrm>
        </p:spPr>
        <p:txBody>
          <a:bodyPr/>
          <a:lstStyle/>
          <a:p>
            <a:pPr marL="2244725" lvl="5" indent="-361950">
              <a:lnSpc>
                <a:spcPct val="100000"/>
              </a:lnSpc>
              <a:spcBef>
                <a:spcPts val="600"/>
              </a:spcBef>
              <a:spcAft>
                <a:spcPts val="600"/>
              </a:spcAft>
              <a:buNone/>
            </a:pP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(ii)	a local authority which has obtained a certificate of exemption in terms of section 70(1)(a)(ii) of the Workmen's Compensation Act and has notified the Director-General in writing within 30 days after the commencement of this Act that it desires to continue with the arrangements according to the said certificate of exemption;</a:t>
            </a:r>
            <a:endParaRPr lang="en-ZA" sz="1200" dirty="0">
              <a:solidFill>
                <a:srgbClr val="000000"/>
              </a:solidFill>
              <a:effectLst/>
              <a:latin typeface="Bliss" panose="00000400000000000000" pitchFamily="2" charset="0"/>
              <a:ea typeface="Arial" panose="020B0604020202020204" pitchFamily="34" charset="0"/>
              <a:cs typeface="Times New Roman" panose="02020603050405020304" pitchFamily="18" charset="0"/>
            </a:endParaRPr>
          </a:p>
          <a:p>
            <a:pPr marL="2244725" lvl="5" indent="-361950">
              <a:lnSpc>
                <a:spcPct val="100000"/>
              </a:lnSpc>
              <a:spcBef>
                <a:spcPts val="600"/>
              </a:spcBef>
              <a:spcAft>
                <a:spcPts val="600"/>
              </a:spcAft>
              <a:buNone/>
            </a:pPr>
            <a:r>
              <a:rPr lang="en-ZA" sz="12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(iii)	a municipality contemplated in section 10B of the Local Government transition Act, 1993 (Act No. 209 0f 1993), to which exemption has been granted in terms of subsection 2;</a:t>
            </a:r>
            <a:endParaRPr lang="en-ZA" sz="1200" dirty="0">
              <a:solidFill>
                <a:srgbClr val="000000"/>
              </a:solidFill>
              <a:effectLst/>
              <a:latin typeface="Bliss" panose="00000400000000000000" pitchFamily="2" charset="0"/>
              <a:ea typeface="Arial" panose="020B0604020202020204" pitchFamily="34" charset="0"/>
              <a:cs typeface="Times New Roman" panose="02020603050405020304" pitchFamily="18" charset="0"/>
            </a:endParaRPr>
          </a:p>
          <a:p>
            <a:pPr marL="1882775" indent="-450850">
              <a:spcBef>
                <a:spcPts val="600"/>
              </a:spcBef>
              <a:spcAft>
                <a:spcPts val="600"/>
              </a:spcAft>
              <a:buAutoNum type="alphaLcParenBoth" startAt="2"/>
            </a:pP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whose employer has with the approval of the Director-General obtained from a mutual association a policy of insurance for </a:t>
            </a:r>
            <a:r>
              <a:rPr lang="en-ZA" sz="1400" b="1" i="1" dirty="0">
                <a:solidFill>
                  <a:srgbClr val="03ABAB"/>
                </a:solidFill>
                <a:effectLst/>
                <a:latin typeface="Bliss" panose="00000400000000000000" pitchFamily="2" charset="0"/>
                <a:ea typeface="Arial" panose="020B0604020202020204" pitchFamily="34" charset="0"/>
                <a:cs typeface="Times New Roman" panose="02020603050405020304" pitchFamily="18" charset="0"/>
              </a:rPr>
              <a:t>the full extent of his potential liability in terms of this Act to all employees employed by him</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for so long as he maintains such policy in force.</a:t>
            </a:r>
          </a:p>
          <a:p>
            <a:pPr marL="1431925" indent="-449263">
              <a:spcBef>
                <a:spcPts val="600"/>
              </a:spcBef>
              <a:spcAft>
                <a:spcPts val="600"/>
              </a:spcAft>
              <a:buNone/>
            </a:pPr>
            <a:r>
              <a:rPr lang="en-ZA" sz="16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(3)	Notwithstanding the provisions of this section, the Director-General may on application by an employer referred to in subsection (1) permit such employer to pay assessments to the compensation fund in respect of his employees, </a:t>
            </a:r>
            <a:r>
              <a:rPr lang="en-ZA" sz="16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and thereafter the provisions of this section shall cease to apply to such an employer</a:t>
            </a:r>
            <a:r>
              <a:rPr lang="en-ZA" sz="16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9700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0A5C-A5A0-483E-8A43-33A55FC4DECF}"/>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br>
              <a:rPr lang="en-US" altLang="en-US" sz="2400" dirty="0">
                <a:latin typeface="Trebuchet MS" panose="020B0603020202020204" pitchFamily="34" charset="0"/>
              </a:rPr>
            </a:br>
            <a:r>
              <a:rPr lang="en-US" altLang="en-US" sz="2800" dirty="0">
                <a:latin typeface="Trebuchet MS" panose="020B0603020202020204" pitchFamily="34" charset="0"/>
              </a:rPr>
              <a:t>Section 1(k) </a:t>
            </a:r>
            <a:r>
              <a:rPr lang="en-US" altLang="en-US" sz="2400" dirty="0">
                <a:latin typeface="Trebuchet MS" panose="020B0603020202020204" pitchFamily="34" charset="0"/>
              </a:rPr>
              <a:t>(amends s1)</a:t>
            </a:r>
            <a:endParaRPr lang="en-ZA" sz="2400" dirty="0"/>
          </a:p>
        </p:txBody>
      </p:sp>
      <p:sp>
        <p:nvSpPr>
          <p:cNvPr id="3" name="Content Placeholder 2">
            <a:extLst>
              <a:ext uri="{FF2B5EF4-FFF2-40B4-BE49-F238E27FC236}">
                <a16:creationId xmlns:a16="http://schemas.microsoft.com/office/drawing/2014/main" id="{11873797-1E86-4280-B63B-2E8F3505D083}"/>
              </a:ext>
            </a:extLst>
          </p:cNvPr>
          <p:cNvSpPr>
            <a:spLocks noGrp="1"/>
          </p:cNvSpPr>
          <p:nvPr>
            <p:ph idx="1"/>
          </p:nvPr>
        </p:nvSpPr>
        <p:spPr/>
        <p:txBody>
          <a:bodyPr/>
          <a:lstStyle/>
          <a:p>
            <a:r>
              <a:rPr lang="en-ZA" dirty="0"/>
              <a:t>Issue 1: An exemption to pay the CF is not the same as  “individual liability”</a:t>
            </a:r>
          </a:p>
          <a:p>
            <a:pPr lvl="1"/>
            <a:r>
              <a:rPr lang="en-ZA" dirty="0"/>
              <a:t>Clearly, a member of a Mutual Association is not individually liable. Liability lies with the Mutual Association.</a:t>
            </a:r>
          </a:p>
          <a:p>
            <a:pPr lvl="1"/>
            <a:r>
              <a:rPr lang="en-ZA" dirty="0"/>
              <a:t>Conversely, a provincial department is individually liable and MUST pay COIDA benefits from its own budget.</a:t>
            </a:r>
          </a:p>
          <a:p>
            <a:pPr lvl="1"/>
            <a:r>
              <a:rPr lang="en-ZA" dirty="0"/>
              <a:t>It is therefore incorrect to group these two classes of employers together under the banner of Employers “individually liable”.</a:t>
            </a:r>
          </a:p>
          <a:p>
            <a:endParaRPr lang="en-ZA" dirty="0"/>
          </a:p>
        </p:txBody>
      </p:sp>
    </p:spTree>
    <p:extLst>
      <p:ext uri="{BB962C8B-B14F-4D97-AF65-F5344CB8AC3E}">
        <p14:creationId xmlns:p14="http://schemas.microsoft.com/office/powerpoint/2010/main" val="415328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6F4F-7A2D-4FE8-9591-E9DEF02D06F7}"/>
              </a:ext>
            </a:extLst>
          </p:cNvPr>
          <p:cNvSpPr>
            <a:spLocks noGrp="1"/>
          </p:cNvSpPr>
          <p:nvPr>
            <p:ph type="title"/>
          </p:nvPr>
        </p:nvSpPr>
        <p:spPr/>
        <p:txBody>
          <a:bodyPr/>
          <a:lstStyle/>
          <a:p>
            <a:r>
              <a:rPr lang="en-US" altLang="en-US" sz="2000" dirty="0">
                <a:latin typeface="Trebuchet MS" panose="020B0603020202020204" pitchFamily="34" charset="0"/>
              </a:rPr>
              <a:t>Items of Concern, by Degree of Seriousness</a:t>
            </a:r>
            <a:br>
              <a:rPr lang="en-US" altLang="en-US" sz="2000" dirty="0">
                <a:latin typeface="Trebuchet MS" panose="020B0603020202020204" pitchFamily="34" charset="0"/>
              </a:rPr>
            </a:br>
            <a:r>
              <a:rPr lang="en-US" altLang="en-US" sz="2400" dirty="0">
                <a:latin typeface="Trebuchet MS" panose="020B0603020202020204" pitchFamily="34" charset="0"/>
              </a:rPr>
              <a:t>Section 1(k) </a:t>
            </a:r>
            <a:r>
              <a:rPr lang="en-US" altLang="en-US" sz="2000" dirty="0">
                <a:latin typeface="Trebuchet MS" panose="020B0603020202020204" pitchFamily="34" charset="0"/>
              </a:rPr>
              <a:t>(amends s1)</a:t>
            </a:r>
            <a:endParaRPr lang="en-ZA" sz="2000" dirty="0"/>
          </a:p>
        </p:txBody>
      </p:sp>
      <p:sp>
        <p:nvSpPr>
          <p:cNvPr id="3" name="Content Placeholder 2">
            <a:extLst>
              <a:ext uri="{FF2B5EF4-FFF2-40B4-BE49-F238E27FC236}">
                <a16:creationId xmlns:a16="http://schemas.microsoft.com/office/drawing/2014/main" id="{AAD2B5E7-2C7B-4D6E-91B0-443A22C47EA6}"/>
              </a:ext>
            </a:extLst>
          </p:cNvPr>
          <p:cNvSpPr>
            <a:spLocks noGrp="1"/>
          </p:cNvSpPr>
          <p:nvPr>
            <p:ph idx="1"/>
          </p:nvPr>
        </p:nvSpPr>
        <p:spPr/>
        <p:txBody>
          <a:bodyPr/>
          <a:lstStyle/>
          <a:p>
            <a:r>
              <a:rPr lang="en-US" dirty="0"/>
              <a:t>Issue 2: An anomaly has been created by the Ministerial notice published 3 October 2014 which mandated the move of all Class 13 (steel manufacturing) businesses to the RM:</a:t>
            </a:r>
          </a:p>
          <a:p>
            <a:pPr lvl="1"/>
            <a:r>
              <a:rPr lang="en-US" dirty="0"/>
              <a:t>Although these employers have a theoretical right under s84(3) to move their registration to the CF, the notice prevents them from doing so;</a:t>
            </a:r>
          </a:p>
          <a:p>
            <a:pPr lvl="1"/>
            <a:r>
              <a:rPr lang="en-US" dirty="0"/>
              <a:t>By an interpretation of s84(3) such employers after they have moved back to the CF may never again be insured by a mutual association / licensee.</a:t>
            </a:r>
            <a:endParaRPr lang="en-ZA" dirty="0"/>
          </a:p>
        </p:txBody>
      </p:sp>
    </p:spTree>
    <p:extLst>
      <p:ext uri="{BB962C8B-B14F-4D97-AF65-F5344CB8AC3E}">
        <p14:creationId xmlns:p14="http://schemas.microsoft.com/office/powerpoint/2010/main" val="427570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6F72-FA54-4323-BACC-7A4ED57535E6}"/>
              </a:ext>
            </a:extLst>
          </p:cNvPr>
          <p:cNvSpPr>
            <a:spLocks noGrp="1"/>
          </p:cNvSpPr>
          <p:nvPr>
            <p:ph type="title"/>
          </p:nvPr>
        </p:nvSpPr>
        <p:spPr/>
        <p:txBody>
          <a:bodyPr/>
          <a:lstStyle/>
          <a:p>
            <a:r>
              <a:rPr lang="en-US" dirty="0"/>
              <a:t>Conclusion and Questions</a:t>
            </a:r>
            <a:endParaRPr lang="en-ZA" dirty="0"/>
          </a:p>
        </p:txBody>
      </p:sp>
      <p:sp>
        <p:nvSpPr>
          <p:cNvPr id="3" name="Content Placeholder 2">
            <a:extLst>
              <a:ext uri="{FF2B5EF4-FFF2-40B4-BE49-F238E27FC236}">
                <a16:creationId xmlns:a16="http://schemas.microsoft.com/office/drawing/2014/main" id="{5B926863-DF1E-41DC-88E7-1804B330A8DB}"/>
              </a:ext>
            </a:extLst>
          </p:cNvPr>
          <p:cNvSpPr>
            <a:spLocks noGrp="1"/>
          </p:cNvSpPr>
          <p:nvPr>
            <p:ph idx="1"/>
          </p:nvPr>
        </p:nvSpPr>
        <p:spPr/>
        <p:txBody>
          <a:bodyPr/>
          <a:lstStyle/>
          <a:p>
            <a:r>
              <a:rPr lang="en-US" dirty="0"/>
              <a:t>Deepest thanks to the Chair and </a:t>
            </a:r>
            <a:r>
              <a:rPr lang="en-US" dirty="0" err="1"/>
              <a:t>Honourable</a:t>
            </a:r>
            <a:r>
              <a:rPr lang="en-US" dirty="0"/>
              <a:t> Members for taking the time to hear our concerns.</a:t>
            </a:r>
            <a:endParaRPr lang="en-ZA" dirty="0"/>
          </a:p>
        </p:txBody>
      </p:sp>
    </p:spTree>
    <p:extLst>
      <p:ext uri="{BB962C8B-B14F-4D97-AF65-F5344CB8AC3E}">
        <p14:creationId xmlns:p14="http://schemas.microsoft.com/office/powerpoint/2010/main" val="198120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73B1491-D831-4B8E-8A75-B312DCF0E370}"/>
              </a:ext>
            </a:extLst>
          </p:cNvPr>
          <p:cNvSpPr>
            <a:spLocks noGrp="1" noChangeArrowheads="1"/>
          </p:cNvSpPr>
          <p:nvPr>
            <p:ph type="title"/>
          </p:nvPr>
        </p:nvSpPr>
        <p:spPr>
          <a:xfrm>
            <a:off x="719138" y="1619250"/>
            <a:ext cx="8229600" cy="1143000"/>
          </a:xfrm>
          <a:noFill/>
        </p:spPr>
        <p:txBody>
          <a:bodyPr anchor="t"/>
          <a:lstStyle/>
          <a:p>
            <a:pPr algn="l"/>
            <a:r>
              <a:rPr lang="en-US" altLang="en-US" sz="3200" b="1" dirty="0">
                <a:latin typeface="Trebuchet MS" panose="020B0603020202020204" pitchFamily="34" charset="0"/>
              </a:rPr>
              <a:t>Introductions and Overview</a:t>
            </a:r>
            <a:endParaRPr lang="en-GB" altLang="en-US" dirty="0"/>
          </a:p>
        </p:txBody>
      </p:sp>
      <p:sp>
        <p:nvSpPr>
          <p:cNvPr id="4099" name="Rectangle 3">
            <a:extLst>
              <a:ext uri="{FF2B5EF4-FFF2-40B4-BE49-F238E27FC236}">
                <a16:creationId xmlns:a16="http://schemas.microsoft.com/office/drawing/2014/main" id="{344F4BB0-DC8D-4710-B3AA-17128BCBDF62}"/>
              </a:ext>
            </a:extLst>
          </p:cNvPr>
          <p:cNvSpPr>
            <a:spLocks noGrp="1" noChangeArrowheads="1"/>
          </p:cNvSpPr>
          <p:nvPr>
            <p:ph type="body" idx="1"/>
          </p:nvPr>
        </p:nvSpPr>
        <p:spPr>
          <a:xfrm>
            <a:off x="719138" y="2517775"/>
            <a:ext cx="3636838" cy="3730625"/>
          </a:xfrm>
          <a:noFill/>
        </p:spPr>
        <p:txBody>
          <a:bodyPr/>
          <a:lstStyle/>
          <a:p>
            <a:pPr marL="0" indent="0">
              <a:buNone/>
            </a:pPr>
            <a:r>
              <a:rPr lang="en-GB" altLang="en-US" sz="1800" dirty="0">
                <a:latin typeface="Bliss" panose="00000400000000000000" pitchFamily="2" charset="0"/>
              </a:rPr>
              <a:t>WCA Workers Compensation Assistance:</a:t>
            </a:r>
          </a:p>
          <a:p>
            <a:r>
              <a:rPr lang="en-GB" altLang="en-US" sz="1800" dirty="0">
                <a:latin typeface="Bliss" panose="00000400000000000000" pitchFamily="2" charset="0"/>
              </a:rPr>
              <a:t>Serves:</a:t>
            </a:r>
          </a:p>
          <a:p>
            <a:pPr lvl="1"/>
            <a:r>
              <a:rPr lang="en-GB" altLang="en-US" sz="1600" dirty="0">
                <a:latin typeface="Bliss" panose="00000400000000000000" pitchFamily="2" charset="0"/>
              </a:rPr>
              <a:t>1,000 employers and their workforce of ~500,000;</a:t>
            </a:r>
          </a:p>
          <a:p>
            <a:pPr lvl="1"/>
            <a:r>
              <a:rPr lang="en-GB" altLang="en-US" sz="1600" dirty="0">
                <a:latin typeface="Bliss" panose="00000400000000000000" pitchFamily="2" charset="0"/>
              </a:rPr>
              <a:t>Members of legal insurance;</a:t>
            </a:r>
          </a:p>
          <a:p>
            <a:pPr lvl="1"/>
            <a:r>
              <a:rPr lang="en-GB" altLang="en-US" sz="1600" dirty="0">
                <a:latin typeface="Bliss" panose="00000400000000000000" pitchFamily="2" charset="0"/>
              </a:rPr>
              <a:t>With COIDA administration and compliance.</a:t>
            </a:r>
          </a:p>
          <a:p>
            <a:r>
              <a:rPr lang="en-GB" altLang="en-US" sz="1800" dirty="0">
                <a:latin typeface="Bliss" panose="00000400000000000000" pitchFamily="2" charset="0"/>
              </a:rPr>
              <a:t>Employs 30 staff;</a:t>
            </a:r>
          </a:p>
          <a:p>
            <a:r>
              <a:rPr lang="en-GB" altLang="en-US" sz="1800" dirty="0">
                <a:latin typeface="Bliss" panose="00000400000000000000" pitchFamily="2" charset="0"/>
              </a:rPr>
              <a:t>Was established in 2002;</a:t>
            </a:r>
          </a:p>
          <a:p>
            <a:pPr marL="0" indent="0">
              <a:lnSpc>
                <a:spcPct val="80000"/>
              </a:lnSpc>
              <a:buNone/>
            </a:pPr>
            <a:endParaRPr lang="en-GB" altLang="en-US" sz="1800" dirty="0">
              <a:latin typeface="Bliss" panose="00000400000000000000" pitchFamily="2" charset="0"/>
            </a:endParaRPr>
          </a:p>
          <a:p>
            <a:pPr marL="0" indent="0">
              <a:lnSpc>
                <a:spcPct val="80000"/>
              </a:lnSpc>
              <a:buNone/>
            </a:pPr>
            <a:endParaRPr lang="en-GB" altLang="en-US" sz="1800" dirty="0">
              <a:latin typeface="Bliss" panose="00000400000000000000" pitchFamily="2" charset="0"/>
            </a:endParaRPr>
          </a:p>
        </p:txBody>
      </p:sp>
      <p:pic>
        <p:nvPicPr>
          <p:cNvPr id="6" name="Picture 5">
            <a:extLst>
              <a:ext uri="{FF2B5EF4-FFF2-40B4-BE49-F238E27FC236}">
                <a16:creationId xmlns:a16="http://schemas.microsoft.com/office/drawing/2014/main" id="{F62D35E7-9EF6-4D67-82A2-560DF7632762}"/>
              </a:ext>
            </a:extLst>
          </p:cNvPr>
          <p:cNvPicPr/>
          <p:nvPr/>
        </p:nvPicPr>
        <p:blipFill rotWithShape="1">
          <a:blip r:embed="rId2">
            <a:extLst>
              <a:ext uri="{28A0092B-C50C-407E-A947-70E740481C1C}">
                <a14:useLocalDpi xmlns:a14="http://schemas.microsoft.com/office/drawing/2010/main" val="0"/>
              </a:ext>
            </a:extLst>
          </a:blip>
          <a:srcRect l="29606" r="6185" b="59429"/>
          <a:stretch/>
        </p:blipFill>
        <p:spPr>
          <a:xfrm>
            <a:off x="4572000" y="2517775"/>
            <a:ext cx="4056847" cy="35455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451027-ED64-44E9-B99B-6F3380E7B98A}"/>
              </a:ext>
            </a:extLst>
          </p:cNvPr>
          <p:cNvSpPr/>
          <p:nvPr/>
        </p:nvSpPr>
        <p:spPr>
          <a:xfrm>
            <a:off x="539552" y="2384693"/>
            <a:ext cx="7992888" cy="376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latin typeface="Bliss" panose="00000400000000000000" pitchFamily="2" charset="0"/>
              </a:rPr>
              <a:t>Senior WCA Team:</a:t>
            </a:r>
          </a:p>
          <a:p>
            <a:endParaRPr lang="en-US" dirty="0">
              <a:solidFill>
                <a:schemeClr val="tx1"/>
              </a:solidFill>
              <a:latin typeface="Bliss" panose="00000400000000000000" pitchFamily="2" charset="0"/>
            </a:endParaRPr>
          </a:p>
          <a:p>
            <a:pPr marL="285750" indent="-285750">
              <a:buFont typeface="Arial" panose="020B0604020202020204" pitchFamily="34" charset="0"/>
              <a:buChar char="•"/>
            </a:pPr>
            <a:r>
              <a:rPr lang="en-US" sz="1400" dirty="0" err="1">
                <a:solidFill>
                  <a:schemeClr val="tx1"/>
                </a:solidFill>
                <a:latin typeface="Bliss" panose="00000400000000000000" pitchFamily="2" charset="0"/>
              </a:rPr>
              <a:t>Mr</a:t>
            </a:r>
            <a:r>
              <a:rPr lang="en-US" sz="1400" dirty="0">
                <a:solidFill>
                  <a:schemeClr val="tx1"/>
                </a:solidFill>
                <a:latin typeface="Bliss" panose="00000400000000000000" pitchFamily="2" charset="0"/>
              </a:rPr>
              <a:t> </a:t>
            </a:r>
            <a:r>
              <a:rPr lang="en-US" b="1" dirty="0">
                <a:solidFill>
                  <a:schemeClr val="tx1"/>
                </a:solidFill>
                <a:latin typeface="Bliss" panose="00000400000000000000" pitchFamily="2" charset="0"/>
              </a:rPr>
              <a:t>Brian Pivo</a:t>
            </a:r>
            <a:r>
              <a:rPr lang="en-US" dirty="0">
                <a:solidFill>
                  <a:schemeClr val="tx1"/>
                </a:solidFill>
                <a:latin typeface="Bliss" panose="00000400000000000000" pitchFamily="2" charset="0"/>
              </a:rPr>
              <a:t>. </a:t>
            </a:r>
            <a:r>
              <a:rPr lang="en-US" sz="1400" dirty="0">
                <a:solidFill>
                  <a:schemeClr val="tx1"/>
                </a:solidFill>
                <a:latin typeface="Bliss" panose="00000400000000000000" pitchFamily="2" charset="0"/>
              </a:rPr>
              <a:t>Managing Member</a:t>
            </a: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r>
              <a:rPr lang="en-US" sz="1400" dirty="0" err="1">
                <a:solidFill>
                  <a:schemeClr val="tx1"/>
                </a:solidFill>
                <a:latin typeface="Bliss" panose="00000400000000000000" pitchFamily="2" charset="0"/>
              </a:rPr>
              <a:t>Ms</a:t>
            </a:r>
            <a:r>
              <a:rPr lang="en-US" sz="1400" dirty="0">
                <a:solidFill>
                  <a:schemeClr val="tx1"/>
                </a:solidFill>
                <a:latin typeface="Bliss" panose="00000400000000000000" pitchFamily="2" charset="0"/>
              </a:rPr>
              <a:t> </a:t>
            </a:r>
            <a:r>
              <a:rPr lang="en-US" b="1" dirty="0">
                <a:solidFill>
                  <a:schemeClr val="tx1"/>
                </a:solidFill>
                <a:latin typeface="Bliss" panose="00000400000000000000" pitchFamily="2" charset="0"/>
              </a:rPr>
              <a:t>Celia Coetzer</a:t>
            </a:r>
            <a:r>
              <a:rPr lang="en-US" dirty="0">
                <a:solidFill>
                  <a:schemeClr val="tx1"/>
                </a:solidFill>
                <a:latin typeface="Bliss" panose="00000400000000000000" pitchFamily="2" charset="0"/>
              </a:rPr>
              <a:t>. </a:t>
            </a:r>
            <a:r>
              <a:rPr lang="en-US" sz="1400" dirty="0">
                <a:solidFill>
                  <a:schemeClr val="tx1"/>
                </a:solidFill>
                <a:latin typeface="Bliss" panose="00000400000000000000" pitchFamily="2" charset="0"/>
              </a:rPr>
              <a:t>Executive Member (Assessments)</a:t>
            </a: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r>
              <a:rPr lang="en-US" sz="1400" dirty="0" err="1">
                <a:solidFill>
                  <a:schemeClr val="tx1"/>
                </a:solidFill>
                <a:latin typeface="Bliss" panose="00000400000000000000" pitchFamily="2" charset="0"/>
              </a:rPr>
              <a:t>Ms</a:t>
            </a:r>
            <a:r>
              <a:rPr lang="en-US" sz="1400" dirty="0">
                <a:solidFill>
                  <a:schemeClr val="tx1"/>
                </a:solidFill>
                <a:latin typeface="Bliss" panose="00000400000000000000" pitchFamily="2" charset="0"/>
              </a:rPr>
              <a:t> </a:t>
            </a:r>
            <a:r>
              <a:rPr lang="en-US" b="1" dirty="0">
                <a:solidFill>
                  <a:schemeClr val="tx1"/>
                </a:solidFill>
                <a:latin typeface="Bliss" panose="00000400000000000000" pitchFamily="2" charset="0"/>
              </a:rPr>
              <a:t>Corrie Corte-Real</a:t>
            </a:r>
            <a:r>
              <a:rPr lang="en-US" dirty="0">
                <a:solidFill>
                  <a:schemeClr val="tx1"/>
                </a:solidFill>
                <a:latin typeface="Bliss" panose="00000400000000000000" pitchFamily="2" charset="0"/>
              </a:rPr>
              <a:t>. </a:t>
            </a:r>
            <a:r>
              <a:rPr lang="en-US" sz="1400" dirty="0">
                <a:solidFill>
                  <a:schemeClr val="tx1"/>
                </a:solidFill>
                <a:latin typeface="Bliss" panose="00000400000000000000" pitchFamily="2" charset="0"/>
              </a:rPr>
              <a:t>Executive Member (Claims)</a:t>
            </a: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r>
              <a:rPr lang="en-US" sz="1400" dirty="0" err="1">
                <a:solidFill>
                  <a:schemeClr val="tx1"/>
                </a:solidFill>
                <a:latin typeface="Bliss" panose="00000400000000000000" pitchFamily="2" charset="0"/>
              </a:rPr>
              <a:t>Mr</a:t>
            </a:r>
            <a:r>
              <a:rPr lang="en-US" sz="1400" dirty="0">
                <a:solidFill>
                  <a:schemeClr val="tx1"/>
                </a:solidFill>
                <a:latin typeface="Bliss" panose="00000400000000000000" pitchFamily="2" charset="0"/>
              </a:rPr>
              <a:t> </a:t>
            </a:r>
            <a:r>
              <a:rPr lang="en-US" b="1" dirty="0">
                <a:solidFill>
                  <a:schemeClr val="tx1"/>
                </a:solidFill>
                <a:latin typeface="Bliss" panose="00000400000000000000" pitchFamily="2" charset="0"/>
              </a:rPr>
              <a:t>Johan de Bruyn</a:t>
            </a:r>
            <a:r>
              <a:rPr lang="en-US" dirty="0">
                <a:solidFill>
                  <a:schemeClr val="tx1"/>
                </a:solidFill>
                <a:latin typeface="Bliss" panose="00000400000000000000" pitchFamily="2" charset="0"/>
              </a:rPr>
              <a:t>. </a:t>
            </a:r>
            <a:r>
              <a:rPr lang="en-US" sz="1400" dirty="0">
                <a:solidFill>
                  <a:schemeClr val="tx1"/>
                </a:solidFill>
                <a:latin typeface="Bliss" panose="00000400000000000000" pitchFamily="2" charset="0"/>
              </a:rPr>
              <a:t>Manager (Claims)</a:t>
            </a: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endParaRPr lang="en-US" dirty="0">
              <a:solidFill>
                <a:schemeClr val="tx1"/>
              </a:solidFill>
              <a:latin typeface="Bliss" panose="00000400000000000000" pitchFamily="2" charset="0"/>
            </a:endParaRPr>
          </a:p>
          <a:p>
            <a:pPr marL="285750" indent="-285750">
              <a:buFont typeface="Arial" panose="020B0604020202020204" pitchFamily="34" charset="0"/>
              <a:buChar char="•"/>
            </a:pPr>
            <a:r>
              <a:rPr lang="en-US" sz="1400" dirty="0" err="1">
                <a:solidFill>
                  <a:schemeClr val="tx1"/>
                </a:solidFill>
                <a:latin typeface="Bliss" panose="00000400000000000000" pitchFamily="2" charset="0"/>
              </a:rPr>
              <a:t>Ms</a:t>
            </a:r>
            <a:r>
              <a:rPr lang="en-US" sz="1400" dirty="0">
                <a:solidFill>
                  <a:schemeClr val="tx1"/>
                </a:solidFill>
                <a:latin typeface="Bliss" panose="00000400000000000000" pitchFamily="2" charset="0"/>
              </a:rPr>
              <a:t> </a:t>
            </a:r>
            <a:r>
              <a:rPr lang="en-US" b="1" dirty="0">
                <a:solidFill>
                  <a:schemeClr val="tx1"/>
                </a:solidFill>
                <a:latin typeface="Bliss" panose="00000400000000000000" pitchFamily="2" charset="0"/>
              </a:rPr>
              <a:t>Ravishni Mahadeo</a:t>
            </a:r>
            <a:r>
              <a:rPr lang="en-US" dirty="0">
                <a:solidFill>
                  <a:schemeClr val="tx1"/>
                </a:solidFill>
                <a:latin typeface="Bliss" panose="00000400000000000000" pitchFamily="2" charset="0"/>
              </a:rPr>
              <a:t>. </a:t>
            </a:r>
            <a:r>
              <a:rPr lang="en-US" sz="1400" dirty="0">
                <a:solidFill>
                  <a:schemeClr val="tx1"/>
                </a:solidFill>
                <a:latin typeface="Bliss" panose="00000400000000000000" pitchFamily="2" charset="0"/>
              </a:rPr>
              <a:t>Manager (Assessments)</a:t>
            </a:r>
          </a:p>
          <a:p>
            <a:endParaRPr lang="en-ZA" dirty="0">
              <a:solidFill>
                <a:schemeClr val="tx1"/>
              </a:solidFill>
              <a:latin typeface="Bliss" panose="00000400000000000000" pitchFamily="2" charset="0"/>
            </a:endParaRPr>
          </a:p>
        </p:txBody>
      </p:sp>
      <p:pic>
        <p:nvPicPr>
          <p:cNvPr id="5" name="Content Placeholder 4">
            <a:extLst>
              <a:ext uri="{FF2B5EF4-FFF2-40B4-BE49-F238E27FC236}">
                <a16:creationId xmlns:a16="http://schemas.microsoft.com/office/drawing/2014/main" id="{5672600D-DE8F-4A8D-8193-C987B0E6B009}"/>
              </a:ext>
            </a:extLst>
          </p:cNvPr>
          <p:cNvPicPr>
            <a:picLocks noGrp="1" noChangeAspect="1"/>
          </p:cNvPicPr>
          <p:nvPr>
            <p:ph idx="1"/>
          </p:nvPr>
        </p:nvPicPr>
        <p:blipFill rotWithShape="1">
          <a:blip r:embed="rId2"/>
          <a:srcRect b="3783"/>
          <a:stretch/>
        </p:blipFill>
        <p:spPr>
          <a:xfrm>
            <a:off x="4990019" y="2726075"/>
            <a:ext cx="1297385" cy="1263619"/>
          </a:xfrm>
        </p:spPr>
      </p:pic>
      <p:pic>
        <p:nvPicPr>
          <p:cNvPr id="7" name="Picture 6">
            <a:extLst>
              <a:ext uri="{FF2B5EF4-FFF2-40B4-BE49-F238E27FC236}">
                <a16:creationId xmlns:a16="http://schemas.microsoft.com/office/drawing/2014/main" id="{ACC3E1CB-FB0C-4B62-9B67-DF5113706134}"/>
              </a:ext>
            </a:extLst>
          </p:cNvPr>
          <p:cNvPicPr>
            <a:picLocks noChangeAspect="1"/>
          </p:cNvPicPr>
          <p:nvPr/>
        </p:nvPicPr>
        <p:blipFill rotWithShape="1">
          <a:blip r:embed="rId3"/>
          <a:srcRect t="1" b="2648"/>
          <a:stretch/>
        </p:blipFill>
        <p:spPr>
          <a:xfrm flipH="1">
            <a:off x="7020272" y="3324738"/>
            <a:ext cx="1297385" cy="1254709"/>
          </a:xfrm>
          <a:prstGeom prst="rect">
            <a:avLst/>
          </a:prstGeom>
        </p:spPr>
      </p:pic>
      <p:pic>
        <p:nvPicPr>
          <p:cNvPr id="9" name="Picture 8">
            <a:extLst>
              <a:ext uri="{FF2B5EF4-FFF2-40B4-BE49-F238E27FC236}">
                <a16:creationId xmlns:a16="http://schemas.microsoft.com/office/drawing/2014/main" id="{4999A233-EB6B-41B0-B223-1D358CDE8BBF}"/>
              </a:ext>
            </a:extLst>
          </p:cNvPr>
          <p:cNvPicPr>
            <a:picLocks noChangeAspect="1"/>
          </p:cNvPicPr>
          <p:nvPr/>
        </p:nvPicPr>
        <p:blipFill>
          <a:blip r:embed="rId4"/>
          <a:stretch>
            <a:fillRect/>
          </a:stretch>
        </p:blipFill>
        <p:spPr>
          <a:xfrm>
            <a:off x="3697983" y="2118822"/>
            <a:ext cx="1209684" cy="1263619"/>
          </a:xfrm>
          <a:prstGeom prst="rect">
            <a:avLst/>
          </a:prstGeom>
        </p:spPr>
      </p:pic>
      <p:pic>
        <p:nvPicPr>
          <p:cNvPr id="11" name="Picture 10">
            <a:extLst>
              <a:ext uri="{FF2B5EF4-FFF2-40B4-BE49-F238E27FC236}">
                <a16:creationId xmlns:a16="http://schemas.microsoft.com/office/drawing/2014/main" id="{51660043-EA4C-411E-84C4-D643FF8978E0}"/>
              </a:ext>
            </a:extLst>
          </p:cNvPr>
          <p:cNvPicPr>
            <a:picLocks noChangeAspect="1"/>
          </p:cNvPicPr>
          <p:nvPr/>
        </p:nvPicPr>
        <p:blipFill rotWithShape="1">
          <a:blip r:embed="rId5"/>
          <a:srcRect l="6395" r="11350"/>
          <a:stretch/>
        </p:blipFill>
        <p:spPr>
          <a:xfrm>
            <a:off x="4511987" y="4944328"/>
            <a:ext cx="1141241" cy="1206468"/>
          </a:xfrm>
          <a:prstGeom prst="rect">
            <a:avLst/>
          </a:prstGeom>
        </p:spPr>
      </p:pic>
      <p:pic>
        <p:nvPicPr>
          <p:cNvPr id="13" name="Picture 12">
            <a:extLst>
              <a:ext uri="{FF2B5EF4-FFF2-40B4-BE49-F238E27FC236}">
                <a16:creationId xmlns:a16="http://schemas.microsoft.com/office/drawing/2014/main" id="{6464FC85-9FEB-4E52-BD0A-4D30E63F0BC3}"/>
              </a:ext>
            </a:extLst>
          </p:cNvPr>
          <p:cNvPicPr>
            <a:picLocks noChangeAspect="1"/>
          </p:cNvPicPr>
          <p:nvPr/>
        </p:nvPicPr>
        <p:blipFill rotWithShape="1">
          <a:blip r:embed="rId6"/>
          <a:srcRect r="12636"/>
          <a:stretch/>
        </p:blipFill>
        <p:spPr>
          <a:xfrm>
            <a:off x="5826371" y="4255911"/>
            <a:ext cx="1099164" cy="1293344"/>
          </a:xfrm>
          <a:prstGeom prst="rect">
            <a:avLst/>
          </a:prstGeom>
        </p:spPr>
      </p:pic>
      <p:sp>
        <p:nvSpPr>
          <p:cNvPr id="2" name="Title 1">
            <a:extLst>
              <a:ext uri="{FF2B5EF4-FFF2-40B4-BE49-F238E27FC236}">
                <a16:creationId xmlns:a16="http://schemas.microsoft.com/office/drawing/2014/main" id="{5DD6F422-DBCC-452F-BD66-956AD997B34C}"/>
              </a:ext>
            </a:extLst>
          </p:cNvPr>
          <p:cNvSpPr>
            <a:spLocks noGrp="1"/>
          </p:cNvSpPr>
          <p:nvPr>
            <p:ph type="title"/>
          </p:nvPr>
        </p:nvSpPr>
        <p:spPr>
          <a:xfrm>
            <a:off x="457200" y="1578398"/>
            <a:ext cx="8229600" cy="687462"/>
          </a:xfrm>
        </p:spPr>
        <p:txBody>
          <a:bodyPr/>
          <a:lstStyle/>
          <a:p>
            <a:r>
              <a:rPr lang="en-US" dirty="0"/>
              <a:t>Introductions and Overview</a:t>
            </a:r>
            <a:endParaRPr lang="en-ZA" dirty="0"/>
          </a:p>
        </p:txBody>
      </p:sp>
    </p:spTree>
    <p:extLst>
      <p:ext uri="{BB962C8B-B14F-4D97-AF65-F5344CB8AC3E}">
        <p14:creationId xmlns:p14="http://schemas.microsoft.com/office/powerpoint/2010/main" val="31212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E6C3-72C7-45F9-9F36-68D1635D5ADE}"/>
              </a:ext>
            </a:extLst>
          </p:cNvPr>
          <p:cNvSpPr>
            <a:spLocks noGrp="1"/>
          </p:cNvSpPr>
          <p:nvPr>
            <p:ph type="title"/>
          </p:nvPr>
        </p:nvSpPr>
        <p:spPr/>
        <p:txBody>
          <a:bodyPr/>
          <a:lstStyle/>
          <a:p>
            <a:r>
              <a:rPr lang="en-US" altLang="en-US" sz="2800" dirty="0">
                <a:latin typeface="Trebuchet MS" panose="020B0603020202020204" pitchFamily="34" charset="0"/>
              </a:rPr>
              <a:t>General Comments on Proposed Amendments</a:t>
            </a:r>
            <a:endParaRPr lang="en-ZA" sz="2800" dirty="0"/>
          </a:p>
        </p:txBody>
      </p:sp>
      <p:sp>
        <p:nvSpPr>
          <p:cNvPr id="3" name="Content Placeholder 2">
            <a:extLst>
              <a:ext uri="{FF2B5EF4-FFF2-40B4-BE49-F238E27FC236}">
                <a16:creationId xmlns:a16="http://schemas.microsoft.com/office/drawing/2014/main" id="{98454475-4952-4FCD-96C8-62AF67FE9501}"/>
              </a:ext>
            </a:extLst>
          </p:cNvPr>
          <p:cNvSpPr>
            <a:spLocks noGrp="1"/>
          </p:cNvSpPr>
          <p:nvPr>
            <p:ph idx="1"/>
          </p:nvPr>
        </p:nvSpPr>
        <p:spPr/>
        <p:txBody>
          <a:bodyPr/>
          <a:lstStyle/>
          <a:p>
            <a:pPr marL="0" indent="0">
              <a:buNone/>
            </a:pPr>
            <a:r>
              <a:rPr lang="en-ZA" dirty="0"/>
              <a:t>Positive:</a:t>
            </a:r>
          </a:p>
          <a:p>
            <a:pPr marL="0" indent="0">
              <a:buNone/>
            </a:pPr>
            <a:endParaRPr lang="en-ZA" dirty="0"/>
          </a:p>
          <a:p>
            <a:r>
              <a:rPr lang="en-ZA" dirty="0"/>
              <a:t>Enfolds domestic workers in private households</a:t>
            </a:r>
          </a:p>
          <a:p>
            <a:r>
              <a:rPr lang="en-ZA" dirty="0"/>
              <a:t>Modernises</a:t>
            </a:r>
            <a:r>
              <a:rPr lang="en-US" dirty="0"/>
              <a:t> the principal Act</a:t>
            </a:r>
          </a:p>
          <a:p>
            <a:r>
              <a:rPr lang="en-US" dirty="0"/>
              <a:t>Restores the role of the Compensation Commissioner</a:t>
            </a:r>
          </a:p>
          <a:p>
            <a:r>
              <a:rPr lang="en-ZA" dirty="0"/>
              <a:t>Emphasises</a:t>
            </a:r>
            <a:r>
              <a:rPr lang="en-US" dirty="0"/>
              <a:t> rehabilitation / reintegration</a:t>
            </a:r>
          </a:p>
          <a:p>
            <a:r>
              <a:rPr lang="en-US" dirty="0"/>
              <a:t>Simplifies and improves the no-fault principle</a:t>
            </a:r>
          </a:p>
          <a:p>
            <a:r>
              <a:rPr lang="en-US" dirty="0"/>
              <a:t>Brings the Act in line with prevailing law</a:t>
            </a:r>
          </a:p>
          <a:p>
            <a:endParaRPr lang="en-US" dirty="0"/>
          </a:p>
          <a:p>
            <a:endParaRPr lang="en-ZA" dirty="0"/>
          </a:p>
        </p:txBody>
      </p:sp>
    </p:spTree>
    <p:extLst>
      <p:ext uri="{BB962C8B-B14F-4D97-AF65-F5344CB8AC3E}">
        <p14:creationId xmlns:p14="http://schemas.microsoft.com/office/powerpoint/2010/main" val="351189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D509-BA76-42F3-AA3E-20AF207ED15D}"/>
              </a:ext>
            </a:extLst>
          </p:cNvPr>
          <p:cNvSpPr>
            <a:spLocks noGrp="1"/>
          </p:cNvSpPr>
          <p:nvPr>
            <p:ph type="title"/>
          </p:nvPr>
        </p:nvSpPr>
        <p:spPr/>
        <p:txBody>
          <a:bodyPr/>
          <a:lstStyle/>
          <a:p>
            <a:r>
              <a:rPr lang="en-US" altLang="en-US" sz="2800" dirty="0">
                <a:latin typeface="Trebuchet MS" panose="020B0603020202020204" pitchFamily="34" charset="0"/>
              </a:rPr>
              <a:t>General Comments on Proposed Amendments</a:t>
            </a:r>
            <a:endParaRPr lang="en-ZA" sz="2800" dirty="0"/>
          </a:p>
        </p:txBody>
      </p:sp>
      <p:sp>
        <p:nvSpPr>
          <p:cNvPr id="3" name="Content Placeholder 2">
            <a:extLst>
              <a:ext uri="{FF2B5EF4-FFF2-40B4-BE49-F238E27FC236}">
                <a16:creationId xmlns:a16="http://schemas.microsoft.com/office/drawing/2014/main" id="{749B38C4-E53D-4365-8777-A93378A10AD6}"/>
              </a:ext>
            </a:extLst>
          </p:cNvPr>
          <p:cNvSpPr>
            <a:spLocks noGrp="1"/>
          </p:cNvSpPr>
          <p:nvPr>
            <p:ph idx="1"/>
          </p:nvPr>
        </p:nvSpPr>
        <p:spPr>
          <a:xfrm>
            <a:off x="457200" y="2492896"/>
            <a:ext cx="8229600" cy="3777283"/>
          </a:xfrm>
        </p:spPr>
        <p:txBody>
          <a:bodyPr/>
          <a:lstStyle/>
          <a:p>
            <a:pPr marL="0" indent="0">
              <a:buNone/>
            </a:pPr>
            <a:r>
              <a:rPr lang="en-US" dirty="0"/>
              <a:t>Negative:</a:t>
            </a:r>
          </a:p>
          <a:p>
            <a:r>
              <a:rPr lang="en-US" dirty="0"/>
              <a:t>Misses the opportunity to clarify “employer” vs “exempted employer” vs “employer individually liable”</a:t>
            </a:r>
          </a:p>
          <a:p>
            <a:r>
              <a:rPr lang="en-US" dirty="0"/>
              <a:t>Introduces some items of deep concern (dealt with individually below) mainly in areas of:</a:t>
            </a:r>
          </a:p>
          <a:p>
            <a:pPr lvl="1"/>
            <a:r>
              <a:rPr lang="en-US" dirty="0"/>
              <a:t>Penalties</a:t>
            </a:r>
          </a:p>
          <a:p>
            <a:pPr lvl="1"/>
            <a:r>
              <a:rPr lang="en-US" dirty="0"/>
              <a:t>Institutional capacity and</a:t>
            </a:r>
          </a:p>
          <a:p>
            <a:pPr lvl="1"/>
            <a:r>
              <a:rPr lang="en-US" dirty="0"/>
              <a:t>Regulation.</a:t>
            </a:r>
          </a:p>
          <a:p>
            <a:r>
              <a:rPr lang="en-US" dirty="0"/>
              <a:t>Typographic / grammatical errors</a:t>
            </a:r>
          </a:p>
          <a:p>
            <a:endParaRPr lang="en-ZA" dirty="0"/>
          </a:p>
        </p:txBody>
      </p:sp>
    </p:spTree>
    <p:extLst>
      <p:ext uri="{BB962C8B-B14F-4D97-AF65-F5344CB8AC3E}">
        <p14:creationId xmlns:p14="http://schemas.microsoft.com/office/powerpoint/2010/main" val="419213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883E-AE2E-4957-B5FE-1124083877F1}"/>
              </a:ext>
            </a:extLst>
          </p:cNvPr>
          <p:cNvSpPr>
            <a:spLocks noGrp="1"/>
          </p:cNvSpPr>
          <p:nvPr>
            <p:ph type="title"/>
          </p:nvPr>
        </p:nvSpPr>
        <p:spPr/>
        <p:txBody>
          <a:bodyPr/>
          <a:lstStyle/>
          <a:p>
            <a:r>
              <a:rPr lang="en-US" altLang="en-US" sz="3200" dirty="0">
                <a:latin typeface="Trebuchet MS" panose="020B0603020202020204" pitchFamily="34" charset="0"/>
              </a:rPr>
              <a:t>Items of Concern, in order of Seriousness</a:t>
            </a:r>
            <a:endParaRPr lang="en-ZA" dirty="0"/>
          </a:p>
        </p:txBody>
      </p:sp>
      <p:sp>
        <p:nvSpPr>
          <p:cNvPr id="3" name="Content Placeholder 2">
            <a:extLst>
              <a:ext uri="{FF2B5EF4-FFF2-40B4-BE49-F238E27FC236}">
                <a16:creationId xmlns:a16="http://schemas.microsoft.com/office/drawing/2014/main" id="{17AED638-A685-4DAA-9467-8474C0975E5A}"/>
              </a:ext>
            </a:extLst>
          </p:cNvPr>
          <p:cNvSpPr>
            <a:spLocks noGrp="1"/>
          </p:cNvSpPr>
          <p:nvPr>
            <p:ph idx="1"/>
          </p:nvPr>
        </p:nvSpPr>
        <p:spPr/>
        <p:txBody>
          <a:bodyPr/>
          <a:lstStyle/>
          <a:p>
            <a:r>
              <a:rPr lang="en-US" sz="1400" dirty="0"/>
              <a:t>Section 16 (which amends section 39 of the principal Act):</a:t>
            </a:r>
          </a:p>
          <a:p>
            <a:pPr lvl="1"/>
            <a:r>
              <a:rPr lang="en-US" sz="1000" dirty="0"/>
              <a:t>"(6) An employer, who fails to comply with subsection 1 shall be liable to a penalty of 10% of the declared annual earnings</a:t>
            </a:r>
          </a:p>
          <a:p>
            <a:r>
              <a:rPr lang="en-US" sz="1400" dirty="0"/>
              <a:t>Section 43(a) (amends s83)</a:t>
            </a:r>
          </a:p>
          <a:p>
            <a:pPr lvl="1"/>
            <a:r>
              <a:rPr lang="en-US" sz="1000" dirty="0"/>
              <a:t>"(5) If the earnings actually paid by an employer in respect of a particular period differ from the current estimated earnings shown</a:t>
            </a:r>
          </a:p>
          <a:p>
            <a:r>
              <a:rPr lang="en-US" sz="1400" dirty="0"/>
              <a:t>Section 17(c ) (amends s40)</a:t>
            </a:r>
          </a:p>
          <a:p>
            <a:pPr lvl="1"/>
            <a:r>
              <a:rPr lang="en-US" sz="1000" dirty="0"/>
              <a:t>Issue: This and all penalties should be stated as a maximum. </a:t>
            </a:r>
          </a:p>
          <a:p>
            <a:r>
              <a:rPr lang="en-US" sz="1400" dirty="0"/>
              <a:t>Section 14(b) (amends s30)</a:t>
            </a:r>
          </a:p>
          <a:p>
            <a:pPr lvl="1"/>
            <a:r>
              <a:rPr lang="en-US" sz="1000" dirty="0"/>
              <a:t>[</a:t>
            </a:r>
            <a:r>
              <a:rPr lang="en-US" sz="1000" b="1" dirty="0"/>
              <a:t>Mutual associations</a:t>
            </a:r>
            <a:r>
              <a:rPr lang="en-US" sz="1000" dirty="0"/>
              <a:t>] </a:t>
            </a:r>
            <a:r>
              <a:rPr lang="en-US" sz="1000" u="sng" dirty="0"/>
              <a:t>License to carry out Business of Compensation Fund </a:t>
            </a:r>
          </a:p>
          <a:p>
            <a:r>
              <a:rPr lang="en-US" sz="1400" dirty="0"/>
              <a:t>Section 36 (amends s73)</a:t>
            </a:r>
          </a:p>
          <a:p>
            <a:pPr lvl="1"/>
            <a:r>
              <a:rPr lang="en-US" sz="1000" dirty="0"/>
              <a:t>(4) Cession or relinquishment of medical claim void -</a:t>
            </a:r>
          </a:p>
          <a:p>
            <a:r>
              <a:rPr lang="en-US" sz="1400" dirty="0"/>
              <a:t>Section 34(b) (adds s70A)</a:t>
            </a:r>
          </a:p>
          <a:p>
            <a:pPr lvl="1"/>
            <a:r>
              <a:rPr lang="en-US" sz="1000" dirty="0"/>
              <a:t>70A. the Compensation Fund may provide facilities, services and benefits aimed at rehabilitating employees suffering from occupational injuries</a:t>
            </a:r>
          </a:p>
          <a:p>
            <a:r>
              <a:rPr lang="en-US" sz="1400" dirty="0"/>
              <a:t>Section 44(b) (amends s85)</a:t>
            </a:r>
          </a:p>
          <a:p>
            <a:pPr lvl="1"/>
            <a:r>
              <a:rPr lang="en-US" sz="1000" dirty="0"/>
              <a:t>(3) If the employer is participating in the rehabilitation of employees as prescribed, the Commissioner may give such employer a rebate.</a:t>
            </a:r>
          </a:p>
          <a:p>
            <a:r>
              <a:rPr lang="en-US" sz="1400" dirty="0"/>
              <a:t>Section 1(k) (amends s1)</a:t>
            </a:r>
          </a:p>
          <a:p>
            <a:pPr lvl="1"/>
            <a:r>
              <a:rPr lang="en-US" sz="1000" dirty="0"/>
              <a:t>"'employer individually liable' means an employer who in terms of section 84(1)(a) </a:t>
            </a:r>
            <a:r>
              <a:rPr lang="en-US" sz="1000" u="sng" dirty="0"/>
              <a:t>and b </a:t>
            </a:r>
            <a:r>
              <a:rPr lang="en-US" sz="1000" dirty="0"/>
              <a:t>is exempt from paying assessments to the compensation fund</a:t>
            </a:r>
          </a:p>
        </p:txBody>
      </p:sp>
    </p:spTree>
    <p:extLst>
      <p:ext uri="{BB962C8B-B14F-4D97-AF65-F5344CB8AC3E}">
        <p14:creationId xmlns:p14="http://schemas.microsoft.com/office/powerpoint/2010/main" val="262559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0062-E4EB-4841-BB9D-853D9C7CDF3F}"/>
              </a:ext>
            </a:extLst>
          </p:cNvPr>
          <p:cNvSpPr>
            <a:spLocks noGrp="1"/>
          </p:cNvSpPr>
          <p:nvPr>
            <p:ph type="title"/>
          </p:nvPr>
        </p:nvSpPr>
        <p:spPr/>
        <p:txBody>
          <a:bodyPr/>
          <a:lstStyle/>
          <a:p>
            <a:r>
              <a:rPr lang="en-US" altLang="en-US" sz="2800" dirty="0">
                <a:latin typeface="Trebuchet MS" panose="020B0603020202020204" pitchFamily="34" charset="0"/>
              </a:rPr>
              <a:t>Items of Concern, by Degree of Seriousness</a:t>
            </a:r>
            <a:endParaRPr lang="en-ZA" sz="2800" dirty="0"/>
          </a:p>
        </p:txBody>
      </p:sp>
      <p:sp>
        <p:nvSpPr>
          <p:cNvPr id="3" name="Content Placeholder 2">
            <a:extLst>
              <a:ext uri="{FF2B5EF4-FFF2-40B4-BE49-F238E27FC236}">
                <a16:creationId xmlns:a16="http://schemas.microsoft.com/office/drawing/2014/main" id="{5A5C5079-E33C-4371-A3AE-411379327457}"/>
              </a:ext>
            </a:extLst>
          </p:cNvPr>
          <p:cNvSpPr>
            <a:spLocks noGrp="1"/>
          </p:cNvSpPr>
          <p:nvPr>
            <p:ph idx="1"/>
          </p:nvPr>
        </p:nvSpPr>
        <p:spPr/>
        <p:txBody>
          <a:bodyPr/>
          <a:lstStyle/>
          <a:p>
            <a:pPr marL="0" indent="0">
              <a:buNone/>
            </a:pPr>
            <a:r>
              <a:rPr lang="en-US" dirty="0"/>
              <a:t>Section 16 (which amends section 39 of the principal Act):</a:t>
            </a:r>
          </a:p>
          <a:p>
            <a:pPr lvl="1"/>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"(6) An employer, excluding an employer referred to in section 84 subsection (1)(a)(</a:t>
            </a:r>
            <a:r>
              <a:rPr lang="en-ZA" sz="1400" i="1" dirty="0" err="1">
                <a:solidFill>
                  <a:srgbClr val="000000"/>
                </a:solidFill>
                <a:effectLst/>
                <a:latin typeface="Bliss" panose="00000400000000000000" pitchFamily="2" charset="0"/>
                <a:ea typeface="Arial" panose="020B0604020202020204" pitchFamily="34" charset="0"/>
                <a:cs typeface="Times New Roman" panose="02020603050405020304" pitchFamily="18" charset="0"/>
              </a:rPr>
              <a:t>i</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(ii) and (iii) who fails to comply with subsection 1 shall be [</a:t>
            </a:r>
            <a:r>
              <a:rPr lang="en-ZA" sz="1400" b="1"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guilty of an offence</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liable to a penalty of 10% of the </a:t>
            </a:r>
            <a:r>
              <a:rPr lang="en-ZA" sz="1400" b="1" i="1" u="sng" dirty="0">
                <a:solidFill>
                  <a:srgbClr val="03ABAB"/>
                </a:solidFill>
                <a:effectLst/>
                <a:latin typeface="Bliss" panose="00000400000000000000" pitchFamily="2" charset="0"/>
                <a:ea typeface="Arial" panose="020B0604020202020204" pitchFamily="34" charset="0"/>
                <a:cs typeface="Times New Roman" panose="02020603050405020304" pitchFamily="18" charset="0"/>
              </a:rPr>
              <a:t>declared</a:t>
            </a:r>
            <a:r>
              <a:rPr lang="en-ZA" sz="1400" i="1" u="sng" dirty="0">
                <a:solidFill>
                  <a:srgbClr val="03ABAB"/>
                </a:solidFill>
                <a:effectLst/>
                <a:latin typeface="Bliss" panose="00000400000000000000" pitchFamily="2" charset="0"/>
                <a:ea typeface="Arial" panose="020B0604020202020204" pitchFamily="34" charset="0"/>
                <a:cs typeface="Times New Roman" panose="02020603050405020304" pitchFamily="18" charset="0"/>
              </a:rPr>
              <a:t> </a:t>
            </a:r>
            <a:r>
              <a:rPr lang="en-ZA" sz="1400" i="1" u="sng"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annual earnings of that particular year</a:t>
            </a:r>
            <a:r>
              <a:rPr lang="en-ZA" sz="1400" i="1" dirty="0">
                <a:solidFill>
                  <a:srgbClr val="000000"/>
                </a:solidFill>
                <a:effectLst/>
                <a:latin typeface="Bliss" panose="00000400000000000000" pitchFamily="2" charset="0"/>
                <a:ea typeface="Arial" panose="020B0604020202020204" pitchFamily="34" charset="0"/>
                <a:cs typeface="Times New Roman" panose="02020603050405020304" pitchFamily="18" charset="0"/>
              </a:rPr>
              <a:t>.</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en-US" dirty="0"/>
              <a:t>Issue 1: “</a:t>
            </a:r>
            <a:r>
              <a:rPr lang="en-US" i="1" dirty="0">
                <a:solidFill>
                  <a:schemeClr val="accent1">
                    <a:lumMod val="50000"/>
                  </a:schemeClr>
                </a:solidFill>
              </a:rPr>
              <a:t>declared</a:t>
            </a:r>
            <a:r>
              <a:rPr lang="en-US" dirty="0"/>
              <a:t>”</a:t>
            </a:r>
          </a:p>
          <a:p>
            <a:pPr lvl="1"/>
            <a:r>
              <a:rPr lang="en-US" dirty="0"/>
              <a:t>An employer </a:t>
            </a:r>
            <a:r>
              <a:rPr lang="en-US" u="sng" dirty="0"/>
              <a:t>declares</a:t>
            </a:r>
            <a:r>
              <a:rPr lang="en-US" dirty="0"/>
              <a:t> earnings in the annual return of earnings (for all employees);</a:t>
            </a:r>
          </a:p>
          <a:p>
            <a:pPr lvl="1"/>
            <a:r>
              <a:rPr lang="en-US" dirty="0"/>
              <a:t>An employer </a:t>
            </a:r>
            <a:r>
              <a:rPr lang="en-US" u="sng" dirty="0"/>
              <a:t>reports</a:t>
            </a:r>
            <a:r>
              <a:rPr lang="en-US" dirty="0"/>
              <a:t> earnings of the individual employee in the Employer’s Report of Accident / Occupational Disease;</a:t>
            </a:r>
          </a:p>
          <a:p>
            <a:pPr lvl="1"/>
            <a:r>
              <a:rPr lang="en-US" dirty="0"/>
              <a:t>10% of declared earnings is typically 7 times the annual assessment that an employer pays and cannot be sustained.</a:t>
            </a:r>
            <a:endParaRPr lang="en-ZA" dirty="0"/>
          </a:p>
        </p:txBody>
      </p:sp>
    </p:spTree>
    <p:extLst>
      <p:ext uri="{BB962C8B-B14F-4D97-AF65-F5344CB8AC3E}">
        <p14:creationId xmlns:p14="http://schemas.microsoft.com/office/powerpoint/2010/main" val="219365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AB82-FB1F-4834-89EC-04142FCE7961}"/>
              </a:ext>
            </a:extLst>
          </p:cNvPr>
          <p:cNvSpPr>
            <a:spLocks noGrp="1"/>
          </p:cNvSpPr>
          <p:nvPr>
            <p:ph type="title"/>
          </p:nvPr>
        </p:nvSpPr>
        <p:spPr/>
        <p:txBody>
          <a:bodyPr/>
          <a:lstStyle/>
          <a:p>
            <a:r>
              <a:rPr lang="en-US" altLang="en-US" sz="2400" dirty="0">
                <a:latin typeface="Trebuchet MS" panose="020B0603020202020204" pitchFamily="34" charset="0"/>
              </a:rPr>
              <a:t>Items of Concern, by Degree of Seriousness</a:t>
            </a:r>
            <a:r>
              <a:rPr lang="en-US" altLang="en-US" sz="4000" dirty="0">
                <a:latin typeface="Trebuchet MS" panose="020B0603020202020204" pitchFamily="34" charset="0"/>
              </a:rPr>
              <a:t/>
            </a:r>
            <a:br>
              <a:rPr lang="en-US" altLang="en-US" sz="4000" dirty="0">
                <a:latin typeface="Trebuchet MS" panose="020B0603020202020204" pitchFamily="34" charset="0"/>
              </a:rPr>
            </a:br>
            <a:r>
              <a:rPr lang="en-US" altLang="en-US" dirty="0">
                <a:latin typeface="Trebuchet MS" panose="020B0603020202020204" pitchFamily="34" charset="0"/>
              </a:rPr>
              <a:t>Section 16 </a:t>
            </a:r>
            <a:r>
              <a:rPr lang="en-US" altLang="en-US" sz="2400" dirty="0">
                <a:latin typeface="Trebuchet MS" panose="020B0603020202020204" pitchFamily="34" charset="0"/>
              </a:rPr>
              <a:t>(amends s39)</a:t>
            </a:r>
            <a:endParaRPr lang="en-ZA" sz="2400" dirty="0"/>
          </a:p>
        </p:txBody>
      </p:sp>
      <p:sp>
        <p:nvSpPr>
          <p:cNvPr id="3" name="Content Placeholder 2">
            <a:extLst>
              <a:ext uri="{FF2B5EF4-FFF2-40B4-BE49-F238E27FC236}">
                <a16:creationId xmlns:a16="http://schemas.microsoft.com/office/drawing/2014/main" id="{A4D7AE7B-7B88-43F5-AE17-EC89BDADDE29}"/>
              </a:ext>
            </a:extLst>
          </p:cNvPr>
          <p:cNvSpPr>
            <a:spLocks noGrp="1"/>
          </p:cNvSpPr>
          <p:nvPr>
            <p:ph idx="1"/>
          </p:nvPr>
        </p:nvSpPr>
        <p:spPr/>
        <p:txBody>
          <a:bodyPr/>
          <a:lstStyle/>
          <a:p>
            <a:pPr lvl="1"/>
            <a:r>
              <a:rPr lang="en-US" dirty="0"/>
              <a:t>The word “declared” should be replaced with the word “employee’s”;</a:t>
            </a:r>
          </a:p>
          <a:p>
            <a:pPr lvl="1"/>
            <a:r>
              <a:rPr lang="en-US" dirty="0"/>
              <a:t>Because the employer “shall” be liable for the penalty it will result in destructive harm to most employers in RSA.</a:t>
            </a:r>
          </a:p>
          <a:p>
            <a:r>
              <a:rPr lang="en-US" dirty="0"/>
              <a:t>Issue 2: “</a:t>
            </a:r>
            <a:r>
              <a:rPr lang="en-US" i="1" dirty="0">
                <a:solidFill>
                  <a:schemeClr val="accent1">
                    <a:lumMod val="50000"/>
                  </a:schemeClr>
                </a:solidFill>
              </a:rPr>
              <a:t>The prescribed manner</a:t>
            </a:r>
            <a:r>
              <a:rPr lang="en-US" dirty="0"/>
              <a:t>”</a:t>
            </a:r>
          </a:p>
          <a:p>
            <a:pPr lvl="1"/>
            <a:r>
              <a:rPr lang="en-US" dirty="0"/>
              <a:t>Since 2014 (dawn of </a:t>
            </a:r>
            <a:r>
              <a:rPr lang="en-US" i="1" dirty="0"/>
              <a:t>on-line </a:t>
            </a:r>
            <a:r>
              <a:rPr lang="en-US" dirty="0"/>
              <a:t>accident reporting), it is not possible to report accidents in the “prescribed manner” (Employer’s Report of Accident / Occupational Disease);</a:t>
            </a:r>
          </a:p>
          <a:p>
            <a:pPr lvl="1"/>
            <a:r>
              <a:rPr lang="en-US" dirty="0"/>
              <a:t>The current CompEasy system </a:t>
            </a:r>
            <a:r>
              <a:rPr lang="en-US" b="1" dirty="0"/>
              <a:t>prevents or delays reporting </a:t>
            </a:r>
            <a:r>
              <a:rPr lang="en-US" dirty="0"/>
              <a:t>until / unless all aspects (and more) of the accident / disease are known (</a:t>
            </a:r>
            <a:r>
              <a:rPr lang="en-US" dirty="0" err="1"/>
              <a:t>eg</a:t>
            </a:r>
            <a:r>
              <a:rPr lang="en-US" dirty="0"/>
              <a:t> COVID-9 questionnaire) and </a:t>
            </a:r>
          </a:p>
        </p:txBody>
      </p:sp>
    </p:spTree>
    <p:extLst>
      <p:ext uri="{BB962C8B-B14F-4D97-AF65-F5344CB8AC3E}">
        <p14:creationId xmlns:p14="http://schemas.microsoft.com/office/powerpoint/2010/main" val="42187650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2444</Words>
  <Application>Microsoft Office PowerPoint</Application>
  <PresentationFormat>On-screen Show (4:3)</PresentationFormat>
  <Paragraphs>189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Bliss</vt:lpstr>
      <vt:lpstr>Times New Roman</vt:lpstr>
      <vt:lpstr>Trebuchet MS</vt:lpstr>
      <vt:lpstr>Default Design</vt:lpstr>
      <vt:lpstr>Parliamentary Portfolio Committee Employment and Labour</vt:lpstr>
      <vt:lpstr>Contents</vt:lpstr>
      <vt:lpstr>Introductions and Overview</vt:lpstr>
      <vt:lpstr>Introductions and Overview</vt:lpstr>
      <vt:lpstr>General Comments on Proposed Amendments</vt:lpstr>
      <vt:lpstr>General Comments on Proposed Amendments</vt:lpstr>
      <vt:lpstr>Items of Concern, in order of Seriousness</vt:lpstr>
      <vt:lpstr>Items of Concern, by Degree of Seriousness</vt:lpstr>
      <vt:lpstr>Items of Concern, by Degree of Seriousness Section 16 (amends s39)</vt:lpstr>
      <vt:lpstr>Items of Concern, by Degree of Seriousness Section 16 (amends s39)</vt:lpstr>
      <vt:lpstr>Items of Concern, by Degree of Seriousness Section 16 (amends s39)</vt:lpstr>
      <vt:lpstr>Items of Concern, by Degree of Seriousness Section 16 (amends s39)</vt:lpstr>
      <vt:lpstr>Items of Concern, by Degree of Seriousness Section 43(a) (amends s83)</vt:lpstr>
      <vt:lpstr>Items of Concern, by Degree of Seriousness Section 43(a) (amends s83)</vt:lpstr>
      <vt:lpstr>Items of Concern, by Degree of Seriousness Section 17(c ) (amends s40)</vt:lpstr>
      <vt:lpstr>Items of Concern, by Degree of Seriousness Section 14(b) (amends s30)</vt:lpstr>
      <vt:lpstr>Items of Concern, by Degree of Seriousness Section 14(b) (amends s30)</vt:lpstr>
      <vt:lpstr>Items of Concern, by Degree of Seriousness Section 14(b) (amends s30)</vt:lpstr>
      <vt:lpstr>Items of Concern, by Degree of Seriousness  Section 14(b) (amends s30)</vt:lpstr>
      <vt:lpstr>Items of Concern, by Degree of Seriousness Section 36 (amends s73)</vt:lpstr>
      <vt:lpstr>Items of Concern, by Degree of Seriousness Section 36 (amends s73)</vt:lpstr>
      <vt:lpstr>Items of Concern, by Degree of Seriousness Section 34(b) (adds s70A)</vt:lpstr>
      <vt:lpstr>Items of Concern, by Degree of Seriousness Section 44(b) (amends s85)</vt:lpstr>
      <vt:lpstr>Items of Concern, by Degree of Seriousness Section 44(b) (amends s85)</vt:lpstr>
      <vt:lpstr>Items of Concern, by Degree of Seriousness Section 1(k) (amends s1)</vt:lpstr>
      <vt:lpstr>Items of Concern, by Degree of Seriousness Section 1(k) (amends s1)</vt:lpstr>
      <vt:lpstr>Items of Concern, by Degree of Seriousness Section 1(k) (amends s1)</vt:lpstr>
      <vt:lpstr>Items of Concern, by Degree of Seriousness Section 1(k) (amends s1)</vt:lpstr>
      <vt:lpstr>Conclusion and Questions</vt:lpstr>
    </vt:vector>
  </TitlesOfParts>
  <Manager/>
  <Company>Planet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Johannesburg</dc:title>
  <dc:subject/>
  <dc:creator>Peter Primich</dc:creator>
  <cp:keywords/>
  <dc:description/>
  <cp:lastModifiedBy>Portia Ntabeni</cp:lastModifiedBy>
  <cp:revision>86</cp:revision>
  <dcterms:created xsi:type="dcterms:W3CDTF">2004-10-06T20:49:35Z</dcterms:created>
  <dcterms:modified xsi:type="dcterms:W3CDTF">2021-04-29T19:17:19Z</dcterms:modified>
  <cp:category/>
</cp:coreProperties>
</file>