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Lst>
  <p:notesMasterIdLst>
    <p:notesMasterId r:id="rId58"/>
  </p:notesMasterIdLst>
  <p:sldIdLst>
    <p:sldId id="2392" r:id="rId5"/>
    <p:sldId id="2374" r:id="rId6"/>
    <p:sldId id="2327" r:id="rId7"/>
    <p:sldId id="2370" r:id="rId8"/>
    <p:sldId id="2380" r:id="rId9"/>
    <p:sldId id="2363" r:id="rId10"/>
    <p:sldId id="2364" r:id="rId11"/>
    <p:sldId id="2365" r:id="rId12"/>
    <p:sldId id="2366" r:id="rId13"/>
    <p:sldId id="2359" r:id="rId14"/>
    <p:sldId id="2307" r:id="rId15"/>
    <p:sldId id="2368" r:id="rId16"/>
    <p:sldId id="2367" r:id="rId17"/>
    <p:sldId id="2381" r:id="rId18"/>
    <p:sldId id="2256" r:id="rId19"/>
    <p:sldId id="2385" r:id="rId20"/>
    <p:sldId id="2386" r:id="rId21"/>
    <p:sldId id="2387" r:id="rId22"/>
    <p:sldId id="2280" r:id="rId23"/>
    <p:sldId id="2339" r:id="rId24"/>
    <p:sldId id="2340" r:id="rId25"/>
    <p:sldId id="2341" r:id="rId26"/>
    <p:sldId id="2342" r:id="rId27"/>
    <p:sldId id="2343" r:id="rId28"/>
    <p:sldId id="2350" r:id="rId29"/>
    <p:sldId id="2369" r:id="rId30"/>
    <p:sldId id="2344" r:id="rId31"/>
    <p:sldId id="2345" r:id="rId32"/>
    <p:sldId id="2346" r:id="rId33"/>
    <p:sldId id="2347" r:id="rId34"/>
    <p:sldId id="2348" r:id="rId35"/>
    <p:sldId id="2349" r:id="rId36"/>
    <p:sldId id="2375" r:id="rId37"/>
    <p:sldId id="2292" r:id="rId38"/>
    <p:sldId id="2294" r:id="rId39"/>
    <p:sldId id="2287" r:id="rId40"/>
    <p:sldId id="2289" r:id="rId41"/>
    <p:sldId id="2290" r:id="rId42"/>
    <p:sldId id="2291" r:id="rId43"/>
    <p:sldId id="2293" r:id="rId44"/>
    <p:sldId id="2377" r:id="rId45"/>
    <p:sldId id="2378" r:id="rId46"/>
    <p:sldId id="2379" r:id="rId47"/>
    <p:sldId id="2393" r:id="rId48"/>
    <p:sldId id="2335" r:id="rId49"/>
    <p:sldId id="2336" r:id="rId50"/>
    <p:sldId id="2337" r:id="rId51"/>
    <p:sldId id="291" r:id="rId52"/>
    <p:sldId id="292" r:id="rId53"/>
    <p:sldId id="293" r:id="rId54"/>
    <p:sldId id="1450" r:id="rId55"/>
    <p:sldId id="2376" r:id="rId56"/>
    <p:sldId id="2329"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EA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4660"/>
  </p:normalViewPr>
  <p:slideViewPr>
    <p:cSldViewPr snapToGrid="0">
      <p:cViewPr varScale="1">
        <p:scale>
          <a:sx n="70" d="100"/>
          <a:sy n="70"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34B10B-277A-455F-AECD-54655E260F81}"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ZA"/>
        </a:p>
      </dgm:t>
    </dgm:pt>
    <dgm:pt modelId="{32352F4F-4B8C-43CE-BC5D-90FE5BE70F99}">
      <dgm:prSet phldrT="[Text]" custT="1"/>
      <dgm:spPr/>
      <dgm:t>
        <a:bodyPr/>
        <a:lstStyle/>
        <a:p>
          <a:r>
            <a:rPr lang="en-ZA" sz="2000" b="1" dirty="0"/>
            <a:t>Programme 1 </a:t>
          </a:r>
        </a:p>
        <a:p>
          <a:r>
            <a:rPr lang="en-ZA" sz="1600" b="1" dirty="0"/>
            <a:t>Administration </a:t>
          </a:r>
        </a:p>
      </dgm:t>
    </dgm:pt>
    <dgm:pt modelId="{A48897B6-C585-42EE-A6EB-4DC043A3C34B}" type="parTrans" cxnId="{09067DD4-2155-421E-8EE8-DD2A257D5654}">
      <dgm:prSet/>
      <dgm:spPr/>
      <dgm:t>
        <a:bodyPr/>
        <a:lstStyle/>
        <a:p>
          <a:endParaRPr lang="en-ZA"/>
        </a:p>
      </dgm:t>
    </dgm:pt>
    <dgm:pt modelId="{16B2B7C5-1C9F-4387-829E-CEC68863CCFC}" type="sibTrans" cxnId="{09067DD4-2155-421E-8EE8-DD2A257D5654}">
      <dgm:prSet/>
      <dgm:spPr/>
      <dgm:t>
        <a:bodyPr/>
        <a:lstStyle/>
        <a:p>
          <a:endParaRPr lang="en-ZA"/>
        </a:p>
      </dgm:t>
    </dgm:pt>
    <dgm:pt modelId="{13000906-032F-4A44-8C1A-FA7872A7D244}">
      <dgm:prSet phldrT="[Text]" custT="1"/>
      <dgm:spPr/>
      <dgm:t>
        <a:bodyPr/>
        <a:lstStyle/>
        <a:p>
          <a:r>
            <a:rPr lang="en-ZA" sz="1600" dirty="0"/>
            <a:t>Audit and Risk</a:t>
          </a:r>
        </a:p>
      </dgm:t>
    </dgm:pt>
    <dgm:pt modelId="{8304667F-186F-40DA-A487-040DF0D7F3C0}" type="parTrans" cxnId="{07F5F57C-18A3-4066-8279-DF2A675CB120}">
      <dgm:prSet/>
      <dgm:spPr/>
      <dgm:t>
        <a:bodyPr/>
        <a:lstStyle/>
        <a:p>
          <a:endParaRPr lang="en-ZA"/>
        </a:p>
      </dgm:t>
    </dgm:pt>
    <dgm:pt modelId="{45994A7E-EDD5-4165-BEC8-0A9F978F35BF}" type="sibTrans" cxnId="{07F5F57C-18A3-4066-8279-DF2A675CB120}">
      <dgm:prSet/>
      <dgm:spPr/>
      <dgm:t>
        <a:bodyPr/>
        <a:lstStyle/>
        <a:p>
          <a:endParaRPr lang="en-ZA"/>
        </a:p>
      </dgm:t>
    </dgm:pt>
    <dgm:pt modelId="{77B5258A-7D6C-4DD7-A4C5-5F017EDF80DE}">
      <dgm:prSet phldrT="[Text]" custT="1"/>
      <dgm:spPr/>
      <dgm:t>
        <a:bodyPr/>
        <a:lstStyle/>
        <a:p>
          <a:r>
            <a:rPr lang="en-ZA" sz="1600" dirty="0"/>
            <a:t>Finance</a:t>
          </a:r>
        </a:p>
      </dgm:t>
    </dgm:pt>
    <dgm:pt modelId="{A0F9CE69-C360-467F-A66B-7C3C0DFA125B}" type="parTrans" cxnId="{5D374EBE-47FB-487D-A7F4-C00CE8DEA7F7}">
      <dgm:prSet/>
      <dgm:spPr/>
      <dgm:t>
        <a:bodyPr/>
        <a:lstStyle/>
        <a:p>
          <a:endParaRPr lang="en-ZA"/>
        </a:p>
      </dgm:t>
    </dgm:pt>
    <dgm:pt modelId="{F313BABD-83F7-4E1A-8520-42066F0F2477}" type="sibTrans" cxnId="{5D374EBE-47FB-487D-A7F4-C00CE8DEA7F7}">
      <dgm:prSet/>
      <dgm:spPr/>
      <dgm:t>
        <a:bodyPr/>
        <a:lstStyle/>
        <a:p>
          <a:endParaRPr lang="en-ZA"/>
        </a:p>
      </dgm:t>
    </dgm:pt>
    <dgm:pt modelId="{7C2C40D2-A42B-45F3-A4AA-9DA5E10845ED}">
      <dgm:prSet phldrT="[Text]" custT="1"/>
      <dgm:spPr/>
      <dgm:t>
        <a:bodyPr/>
        <a:lstStyle/>
        <a:p>
          <a:r>
            <a:rPr lang="en-ZA" sz="2000" b="1" dirty="0"/>
            <a:t>Programme 2</a:t>
          </a:r>
        </a:p>
        <a:p>
          <a:r>
            <a:rPr lang="en-ZA" sz="1600" dirty="0"/>
            <a:t> </a:t>
          </a:r>
          <a:r>
            <a:rPr lang="en-ZA" sz="1600" b="1" dirty="0"/>
            <a:t>Land  Management and Priority Humans Settlements Development Areas</a:t>
          </a:r>
          <a:endParaRPr lang="en-ZA" sz="1600" dirty="0"/>
        </a:p>
      </dgm:t>
    </dgm:pt>
    <dgm:pt modelId="{007D4459-7D31-45E3-A9F4-EAE46BCB0E13}" type="parTrans" cxnId="{CA8E4BB0-3DA8-49E5-A5CE-8376BADEBC05}">
      <dgm:prSet/>
      <dgm:spPr/>
      <dgm:t>
        <a:bodyPr/>
        <a:lstStyle/>
        <a:p>
          <a:endParaRPr lang="en-ZA"/>
        </a:p>
      </dgm:t>
    </dgm:pt>
    <dgm:pt modelId="{151770D2-5B6F-469D-B575-06D10D2FE0D4}" type="sibTrans" cxnId="{CA8E4BB0-3DA8-49E5-A5CE-8376BADEBC05}">
      <dgm:prSet/>
      <dgm:spPr/>
      <dgm:t>
        <a:bodyPr/>
        <a:lstStyle/>
        <a:p>
          <a:endParaRPr lang="en-ZA"/>
        </a:p>
      </dgm:t>
    </dgm:pt>
    <dgm:pt modelId="{87BA91B9-8D4A-41DF-9462-B52333F297CC}">
      <dgm:prSet phldrT="[Text]" custT="1"/>
      <dgm:spPr/>
      <dgm:t>
        <a:bodyPr/>
        <a:lstStyle/>
        <a:p>
          <a:r>
            <a:rPr lang="en-ZA" sz="1600" dirty="0"/>
            <a:t>Land Management </a:t>
          </a:r>
        </a:p>
      </dgm:t>
    </dgm:pt>
    <dgm:pt modelId="{29CB45DB-8B7E-444C-AEA1-BB28F80B8B23}" type="parTrans" cxnId="{D40FF924-C2BE-4610-A947-3C5C43508EA2}">
      <dgm:prSet/>
      <dgm:spPr/>
      <dgm:t>
        <a:bodyPr/>
        <a:lstStyle/>
        <a:p>
          <a:endParaRPr lang="en-ZA"/>
        </a:p>
      </dgm:t>
    </dgm:pt>
    <dgm:pt modelId="{E038AE83-D1B2-4AF0-B929-0C084A5EAC39}" type="sibTrans" cxnId="{D40FF924-C2BE-4610-A947-3C5C43508EA2}">
      <dgm:prSet/>
      <dgm:spPr/>
      <dgm:t>
        <a:bodyPr/>
        <a:lstStyle/>
        <a:p>
          <a:endParaRPr lang="en-ZA"/>
        </a:p>
      </dgm:t>
    </dgm:pt>
    <dgm:pt modelId="{CEC8ECBF-61E7-4844-9D1E-F45AEC706F41}">
      <dgm:prSet phldrT="[Text]" custT="1"/>
      <dgm:spPr/>
      <dgm:t>
        <a:bodyPr/>
        <a:lstStyle/>
        <a:p>
          <a:r>
            <a:rPr lang="en-ZA" sz="1600" dirty="0"/>
            <a:t>Priority Human Settlements Housing Development Areas (PHSHDAs) </a:t>
          </a:r>
        </a:p>
      </dgm:t>
    </dgm:pt>
    <dgm:pt modelId="{C62AB23E-42E0-4F06-B003-E2B284ED90AE}" type="parTrans" cxnId="{4BA22507-8625-44B9-893C-8B5E6002493D}">
      <dgm:prSet/>
      <dgm:spPr/>
      <dgm:t>
        <a:bodyPr/>
        <a:lstStyle/>
        <a:p>
          <a:endParaRPr lang="en-ZA"/>
        </a:p>
      </dgm:t>
    </dgm:pt>
    <dgm:pt modelId="{88E52393-1DB2-453A-AA37-7BCC0871C518}" type="sibTrans" cxnId="{4BA22507-8625-44B9-893C-8B5E6002493D}">
      <dgm:prSet/>
      <dgm:spPr/>
      <dgm:t>
        <a:bodyPr/>
        <a:lstStyle/>
        <a:p>
          <a:endParaRPr lang="en-ZA"/>
        </a:p>
      </dgm:t>
    </dgm:pt>
    <dgm:pt modelId="{76D346E6-E7B8-4750-8A82-D4EFAAE7C1B4}">
      <dgm:prSet phldrT="[Text]" custT="1"/>
      <dgm:spPr/>
      <dgm:t>
        <a:bodyPr/>
        <a:lstStyle/>
        <a:p>
          <a:r>
            <a:rPr lang="en-ZA" sz="2000" b="1" dirty="0"/>
            <a:t>Programme 3  </a:t>
          </a:r>
        </a:p>
        <a:p>
          <a:r>
            <a:rPr lang="en-ZA" sz="1600" b="1" dirty="0"/>
            <a:t>Programme Planning and Design, Regional Coordination and Human Settlements Implementation Support Services </a:t>
          </a:r>
          <a:endParaRPr lang="en-ZA" sz="1600" dirty="0"/>
        </a:p>
      </dgm:t>
    </dgm:pt>
    <dgm:pt modelId="{02675712-0328-4409-8498-8B783F6A864C}" type="parTrans" cxnId="{C05DBB63-3148-42F8-B157-7B4C0443D2D4}">
      <dgm:prSet/>
      <dgm:spPr/>
      <dgm:t>
        <a:bodyPr/>
        <a:lstStyle/>
        <a:p>
          <a:endParaRPr lang="en-ZA"/>
        </a:p>
      </dgm:t>
    </dgm:pt>
    <dgm:pt modelId="{B88F9DED-9005-408B-B776-CE505695021F}" type="sibTrans" cxnId="{C05DBB63-3148-42F8-B157-7B4C0443D2D4}">
      <dgm:prSet/>
      <dgm:spPr/>
      <dgm:t>
        <a:bodyPr/>
        <a:lstStyle/>
        <a:p>
          <a:endParaRPr lang="en-ZA"/>
        </a:p>
      </dgm:t>
    </dgm:pt>
    <dgm:pt modelId="{12CE0B71-5FD8-42BD-A58B-F15DAA4FAFF4}">
      <dgm:prSet phldrT="[Text]" custT="1"/>
      <dgm:spPr/>
      <dgm:t>
        <a:bodyPr/>
        <a:lstStyle/>
        <a:p>
          <a:r>
            <a:rPr lang="en-ZA" sz="1600" dirty="0"/>
            <a:t>Programme Planning Design (Informa Settlements Upgrading , Catalytic Projects and Revitalisation of Distressed Mining Towns)</a:t>
          </a:r>
        </a:p>
      </dgm:t>
    </dgm:pt>
    <dgm:pt modelId="{9FA5CC50-1BAA-4EA3-AD26-328B404D3446}" type="parTrans" cxnId="{0486766A-3D8F-47D4-97C9-8BEF05E312DE}">
      <dgm:prSet/>
      <dgm:spPr/>
      <dgm:t>
        <a:bodyPr/>
        <a:lstStyle/>
        <a:p>
          <a:endParaRPr lang="en-ZA"/>
        </a:p>
      </dgm:t>
    </dgm:pt>
    <dgm:pt modelId="{E4E8CE21-43B4-423C-ACB3-443F918F5579}" type="sibTrans" cxnId="{0486766A-3D8F-47D4-97C9-8BEF05E312DE}">
      <dgm:prSet/>
      <dgm:spPr/>
      <dgm:t>
        <a:bodyPr/>
        <a:lstStyle/>
        <a:p>
          <a:endParaRPr lang="en-ZA"/>
        </a:p>
      </dgm:t>
    </dgm:pt>
    <dgm:pt modelId="{C38C8A0E-7879-42BE-A831-D77E46093AF0}">
      <dgm:prSet phldrT="[Text]" custT="1"/>
      <dgm:spPr/>
      <dgm:t>
        <a:bodyPr/>
        <a:lstStyle/>
        <a:p>
          <a:r>
            <a:rPr lang="en-ZA" sz="1600" dirty="0"/>
            <a:t>Regional Coordination and Human Settlements Implementation support services </a:t>
          </a:r>
        </a:p>
      </dgm:t>
    </dgm:pt>
    <dgm:pt modelId="{27CDD367-9C7F-4C16-9A03-9E7B80723C67}" type="parTrans" cxnId="{236C8F3E-3D0D-4B60-AD71-04677FF14B79}">
      <dgm:prSet/>
      <dgm:spPr/>
      <dgm:t>
        <a:bodyPr/>
        <a:lstStyle/>
        <a:p>
          <a:endParaRPr lang="en-ZA"/>
        </a:p>
      </dgm:t>
    </dgm:pt>
    <dgm:pt modelId="{881D7689-9E68-49BC-A44E-59CF3CF134D3}" type="sibTrans" cxnId="{236C8F3E-3D0D-4B60-AD71-04677FF14B79}">
      <dgm:prSet/>
      <dgm:spPr/>
      <dgm:t>
        <a:bodyPr/>
        <a:lstStyle/>
        <a:p>
          <a:endParaRPr lang="en-ZA"/>
        </a:p>
      </dgm:t>
    </dgm:pt>
    <dgm:pt modelId="{4EF31797-B075-4D07-9B7C-B790EBA351D6}">
      <dgm:prSet phldrT="[Text]" custT="1"/>
      <dgm:spPr/>
      <dgm:t>
        <a:bodyPr/>
        <a:lstStyle/>
        <a:p>
          <a:r>
            <a:rPr lang="en-ZA" sz="1600" dirty="0"/>
            <a:t>Corporate support services </a:t>
          </a:r>
        </a:p>
      </dgm:t>
    </dgm:pt>
    <dgm:pt modelId="{0FEB7042-F093-400B-BF97-F9D9F735C516}" type="parTrans" cxnId="{388415AE-E368-4524-98D5-EA9A22F0586A}">
      <dgm:prSet/>
      <dgm:spPr/>
      <dgm:t>
        <a:bodyPr/>
        <a:lstStyle/>
        <a:p>
          <a:endParaRPr lang="en-ZA"/>
        </a:p>
      </dgm:t>
    </dgm:pt>
    <dgm:pt modelId="{7E099FEA-FEA3-44F9-A1BC-7C152035BDAE}" type="sibTrans" cxnId="{388415AE-E368-4524-98D5-EA9A22F0586A}">
      <dgm:prSet/>
      <dgm:spPr/>
      <dgm:t>
        <a:bodyPr/>
        <a:lstStyle/>
        <a:p>
          <a:endParaRPr lang="en-ZA"/>
        </a:p>
      </dgm:t>
    </dgm:pt>
    <dgm:pt modelId="{AA14FCBA-2AD5-4D8B-B5CB-A21E68D8CA23}">
      <dgm:prSet phldrT="[Text]" custT="1"/>
      <dgm:spPr/>
      <dgm:t>
        <a:bodyPr/>
        <a:lstStyle/>
        <a:p>
          <a:r>
            <a:rPr lang="en-ZA" sz="1600" dirty="0"/>
            <a:t>Strategy &amp; Organisational Performance</a:t>
          </a:r>
        </a:p>
      </dgm:t>
    </dgm:pt>
    <dgm:pt modelId="{A0C08DDF-A79A-409D-8D0F-1BB94CDB8F5E}" type="parTrans" cxnId="{3B816E5D-D477-41E4-864F-AEB8BA935C83}">
      <dgm:prSet/>
      <dgm:spPr/>
      <dgm:t>
        <a:bodyPr/>
        <a:lstStyle/>
        <a:p>
          <a:endParaRPr lang="en-ZA"/>
        </a:p>
      </dgm:t>
    </dgm:pt>
    <dgm:pt modelId="{CA0A6259-042D-4DC8-918D-82651784DB1E}" type="sibTrans" cxnId="{3B816E5D-D477-41E4-864F-AEB8BA935C83}">
      <dgm:prSet/>
      <dgm:spPr/>
      <dgm:t>
        <a:bodyPr/>
        <a:lstStyle/>
        <a:p>
          <a:endParaRPr lang="en-ZA"/>
        </a:p>
      </dgm:t>
    </dgm:pt>
    <dgm:pt modelId="{A1188E8D-2480-4942-A876-3AF23C65A25C}">
      <dgm:prSet phldrT="[Text]" custT="1"/>
      <dgm:spPr/>
      <dgm:t>
        <a:bodyPr/>
        <a:lstStyle/>
        <a:p>
          <a:r>
            <a:rPr lang="en-ZA" sz="1600" dirty="0"/>
            <a:t>Communications &amp; Marketing </a:t>
          </a:r>
        </a:p>
      </dgm:t>
    </dgm:pt>
    <dgm:pt modelId="{4D2399EA-5A04-4E03-A91F-5369DE60AF61}" type="parTrans" cxnId="{20FC0B65-1155-455A-B049-5779EBA7E805}">
      <dgm:prSet/>
      <dgm:spPr/>
      <dgm:t>
        <a:bodyPr/>
        <a:lstStyle/>
        <a:p>
          <a:endParaRPr lang="en-ZA"/>
        </a:p>
      </dgm:t>
    </dgm:pt>
    <dgm:pt modelId="{237C1329-55B9-44F4-8C3C-30BB20F7FC39}" type="sibTrans" cxnId="{20FC0B65-1155-455A-B049-5779EBA7E805}">
      <dgm:prSet/>
      <dgm:spPr/>
      <dgm:t>
        <a:bodyPr/>
        <a:lstStyle/>
        <a:p>
          <a:endParaRPr lang="en-ZA"/>
        </a:p>
      </dgm:t>
    </dgm:pt>
    <dgm:pt modelId="{689A2912-8215-4DEB-ABB4-FCDDAEC51779}">
      <dgm:prSet custT="1"/>
      <dgm:spPr/>
      <dgm:t>
        <a:bodyPr/>
        <a:lstStyle/>
        <a:p>
          <a:r>
            <a:rPr lang="en-ZA" sz="2000" b="1" dirty="0"/>
            <a:t>Programme 4 </a:t>
          </a:r>
        </a:p>
        <a:p>
          <a:r>
            <a:rPr lang="en-ZA" sz="1600" b="1" dirty="0">
              <a:effectLst/>
              <a:latin typeface="Arial" panose="020B0604020202020204" pitchFamily="34" charset="0"/>
              <a:ea typeface="MS Mincho" panose="02020609040205080304" pitchFamily="49" charset="-128"/>
            </a:rPr>
            <a:t>Planning, Monitoring, Evaluation and IGR </a:t>
          </a:r>
          <a:r>
            <a:rPr lang="en-ZA" sz="1600" dirty="0"/>
            <a:t> </a:t>
          </a:r>
        </a:p>
      </dgm:t>
    </dgm:pt>
    <dgm:pt modelId="{2DD320DB-AE28-4580-920C-CD6D803D5BAA}" type="parTrans" cxnId="{EEABA47B-0B08-4DCD-9511-D0997BD91994}">
      <dgm:prSet/>
      <dgm:spPr/>
      <dgm:t>
        <a:bodyPr/>
        <a:lstStyle/>
        <a:p>
          <a:endParaRPr lang="en-ZA"/>
        </a:p>
      </dgm:t>
    </dgm:pt>
    <dgm:pt modelId="{F4BD9CFB-8C0A-4D96-B0BE-CFC79AE62952}" type="sibTrans" cxnId="{EEABA47B-0B08-4DCD-9511-D0997BD91994}">
      <dgm:prSet/>
      <dgm:spPr/>
      <dgm:t>
        <a:bodyPr/>
        <a:lstStyle/>
        <a:p>
          <a:endParaRPr lang="en-ZA"/>
        </a:p>
      </dgm:t>
    </dgm:pt>
    <dgm:pt modelId="{6C55DAA2-D371-4B6E-8F9C-FF4281807DAC}">
      <dgm:prSet custT="1"/>
      <dgm:spPr/>
      <dgm:t>
        <a:bodyPr/>
        <a:lstStyle/>
        <a:p>
          <a:r>
            <a:rPr lang="en-ZA" sz="1600" dirty="0"/>
            <a:t>Monitoring &amp; Evaluation</a:t>
          </a:r>
        </a:p>
      </dgm:t>
    </dgm:pt>
    <dgm:pt modelId="{FF0C0F5C-D694-439B-A315-4BCBC40D6F79}" type="parTrans" cxnId="{4E80E8C3-3D0B-492D-93BD-E42DFE9CC006}">
      <dgm:prSet/>
      <dgm:spPr/>
      <dgm:t>
        <a:bodyPr/>
        <a:lstStyle/>
        <a:p>
          <a:endParaRPr lang="en-ZA"/>
        </a:p>
      </dgm:t>
    </dgm:pt>
    <dgm:pt modelId="{544AA245-F5CE-416E-93BE-44FA7F7D243C}" type="sibTrans" cxnId="{4E80E8C3-3D0B-492D-93BD-E42DFE9CC006}">
      <dgm:prSet/>
      <dgm:spPr/>
      <dgm:t>
        <a:bodyPr/>
        <a:lstStyle/>
        <a:p>
          <a:endParaRPr lang="en-ZA"/>
        </a:p>
      </dgm:t>
    </dgm:pt>
    <dgm:pt modelId="{532EC51A-FF84-45C2-8D95-160B88199F05}">
      <dgm:prSet custT="1"/>
      <dgm:spPr/>
      <dgm:t>
        <a:bodyPr/>
        <a:lstStyle/>
        <a:p>
          <a:r>
            <a:rPr lang="en-ZA" sz="1600" dirty="0"/>
            <a:t>Geographic Information Systems (GIS)</a:t>
          </a:r>
        </a:p>
      </dgm:t>
    </dgm:pt>
    <dgm:pt modelId="{A7BBE722-5D7C-4A32-9EFE-AEFA49FA41AF}" type="parTrans" cxnId="{E84D06B5-5D2E-4425-84BF-F6FFE230C324}">
      <dgm:prSet/>
      <dgm:spPr/>
      <dgm:t>
        <a:bodyPr/>
        <a:lstStyle/>
        <a:p>
          <a:endParaRPr lang="en-ZA"/>
        </a:p>
      </dgm:t>
    </dgm:pt>
    <dgm:pt modelId="{633E6FAE-A705-4F7D-A84C-8740077D34EC}" type="sibTrans" cxnId="{E84D06B5-5D2E-4425-84BF-F6FFE230C324}">
      <dgm:prSet/>
      <dgm:spPr/>
      <dgm:t>
        <a:bodyPr/>
        <a:lstStyle/>
        <a:p>
          <a:endParaRPr lang="en-ZA"/>
        </a:p>
      </dgm:t>
    </dgm:pt>
    <dgm:pt modelId="{6AA3ADCB-771E-4B56-8649-E400821F173A}">
      <dgm:prSet custT="1"/>
      <dgm:spPr/>
      <dgm:t>
        <a:bodyPr/>
        <a:lstStyle/>
        <a:p>
          <a:r>
            <a:rPr lang="en-ZA" sz="1600" dirty="0"/>
            <a:t>Intergovernmental and Stakeholder Relations (IGR) </a:t>
          </a:r>
        </a:p>
      </dgm:t>
    </dgm:pt>
    <dgm:pt modelId="{3B338451-A1F8-460C-A9D3-C7FE4A354F3D}" type="parTrans" cxnId="{3C33BEEF-2FEF-4FCB-95DE-AC56AAEEA02F}">
      <dgm:prSet/>
      <dgm:spPr/>
      <dgm:t>
        <a:bodyPr/>
        <a:lstStyle/>
        <a:p>
          <a:endParaRPr lang="en-ZA"/>
        </a:p>
      </dgm:t>
    </dgm:pt>
    <dgm:pt modelId="{DB69AD40-E489-432A-B7F3-693589BD4336}" type="sibTrans" cxnId="{3C33BEEF-2FEF-4FCB-95DE-AC56AAEEA02F}">
      <dgm:prSet/>
      <dgm:spPr/>
      <dgm:t>
        <a:bodyPr/>
        <a:lstStyle/>
        <a:p>
          <a:endParaRPr lang="en-ZA"/>
        </a:p>
      </dgm:t>
    </dgm:pt>
    <dgm:pt modelId="{DC05CB14-1E4B-4428-AFB2-FAD3D36A3D9B}">
      <dgm:prSet phldrT="[Text]" custT="1"/>
      <dgm:spPr/>
      <dgm:t>
        <a:bodyPr/>
        <a:lstStyle/>
        <a:p>
          <a:endParaRPr lang="en-ZA" sz="1600" dirty="0"/>
        </a:p>
      </dgm:t>
    </dgm:pt>
    <dgm:pt modelId="{7C704583-CEA9-43C3-8413-46772F0C46CC}" type="parTrans" cxnId="{E361C376-CE20-40A5-9449-43828BA8349D}">
      <dgm:prSet/>
      <dgm:spPr/>
      <dgm:t>
        <a:bodyPr/>
        <a:lstStyle/>
        <a:p>
          <a:endParaRPr lang="en-ZA"/>
        </a:p>
      </dgm:t>
    </dgm:pt>
    <dgm:pt modelId="{D08631A8-2BF4-474E-ABC7-C41284BAB44D}" type="sibTrans" cxnId="{E361C376-CE20-40A5-9449-43828BA8349D}">
      <dgm:prSet/>
      <dgm:spPr/>
      <dgm:t>
        <a:bodyPr/>
        <a:lstStyle/>
        <a:p>
          <a:endParaRPr lang="en-ZA"/>
        </a:p>
      </dgm:t>
    </dgm:pt>
    <dgm:pt modelId="{735D8E45-E1F4-45EC-83B9-17A456D54B40}" type="pres">
      <dgm:prSet presAssocID="{F034B10B-277A-455F-AECD-54655E260F81}" presName="Name0" presStyleCnt="0">
        <dgm:presLayoutVars>
          <dgm:dir/>
          <dgm:animLvl val="lvl"/>
          <dgm:resizeHandles/>
        </dgm:presLayoutVars>
      </dgm:prSet>
      <dgm:spPr/>
      <dgm:t>
        <a:bodyPr/>
        <a:lstStyle/>
        <a:p>
          <a:endParaRPr lang="en-US"/>
        </a:p>
      </dgm:t>
    </dgm:pt>
    <dgm:pt modelId="{9F07ED36-A7C7-4BB8-A155-80DF8F63773A}" type="pres">
      <dgm:prSet presAssocID="{32352F4F-4B8C-43CE-BC5D-90FE5BE70F99}" presName="linNode" presStyleCnt="0"/>
      <dgm:spPr/>
    </dgm:pt>
    <dgm:pt modelId="{643D4A8D-5423-4585-B414-5FE1C9E20A7C}" type="pres">
      <dgm:prSet presAssocID="{32352F4F-4B8C-43CE-BC5D-90FE5BE70F99}" presName="parentShp" presStyleLbl="node1" presStyleIdx="0" presStyleCnt="4">
        <dgm:presLayoutVars>
          <dgm:bulletEnabled val="1"/>
        </dgm:presLayoutVars>
      </dgm:prSet>
      <dgm:spPr/>
      <dgm:t>
        <a:bodyPr/>
        <a:lstStyle/>
        <a:p>
          <a:endParaRPr lang="en-US"/>
        </a:p>
      </dgm:t>
    </dgm:pt>
    <dgm:pt modelId="{1D4C7C19-4DD9-429A-86CC-9FBC722D8BAF}" type="pres">
      <dgm:prSet presAssocID="{32352F4F-4B8C-43CE-BC5D-90FE5BE70F99}" presName="childShp" presStyleLbl="bgAccFollowNode1" presStyleIdx="0" presStyleCnt="4" custScaleX="98736" custScaleY="137543">
        <dgm:presLayoutVars>
          <dgm:bulletEnabled val="1"/>
        </dgm:presLayoutVars>
      </dgm:prSet>
      <dgm:spPr/>
      <dgm:t>
        <a:bodyPr/>
        <a:lstStyle/>
        <a:p>
          <a:endParaRPr lang="en-US"/>
        </a:p>
      </dgm:t>
    </dgm:pt>
    <dgm:pt modelId="{DFB4C372-688E-4BBF-864D-87C6F0CC6754}" type="pres">
      <dgm:prSet presAssocID="{16B2B7C5-1C9F-4387-829E-CEC68863CCFC}" presName="spacing" presStyleCnt="0"/>
      <dgm:spPr/>
    </dgm:pt>
    <dgm:pt modelId="{6F455D29-B261-4ABB-8CCA-CDEDB3D662CB}" type="pres">
      <dgm:prSet presAssocID="{7C2C40D2-A42B-45F3-A4AA-9DA5E10845ED}" presName="linNode" presStyleCnt="0"/>
      <dgm:spPr/>
    </dgm:pt>
    <dgm:pt modelId="{29FF9BE3-D3A3-441C-9934-019C9481FB16}" type="pres">
      <dgm:prSet presAssocID="{7C2C40D2-A42B-45F3-A4AA-9DA5E10845ED}" presName="parentShp" presStyleLbl="node1" presStyleIdx="1" presStyleCnt="4">
        <dgm:presLayoutVars>
          <dgm:bulletEnabled val="1"/>
        </dgm:presLayoutVars>
      </dgm:prSet>
      <dgm:spPr/>
      <dgm:t>
        <a:bodyPr/>
        <a:lstStyle/>
        <a:p>
          <a:endParaRPr lang="en-US"/>
        </a:p>
      </dgm:t>
    </dgm:pt>
    <dgm:pt modelId="{B9B0D47B-F507-4EA2-89B1-F48A83A3F827}" type="pres">
      <dgm:prSet presAssocID="{7C2C40D2-A42B-45F3-A4AA-9DA5E10845ED}" presName="childShp" presStyleLbl="bgAccFollowNode1" presStyleIdx="1" presStyleCnt="4" custScaleX="99473" custScaleY="108517">
        <dgm:presLayoutVars>
          <dgm:bulletEnabled val="1"/>
        </dgm:presLayoutVars>
      </dgm:prSet>
      <dgm:spPr/>
      <dgm:t>
        <a:bodyPr/>
        <a:lstStyle/>
        <a:p>
          <a:endParaRPr lang="en-US"/>
        </a:p>
      </dgm:t>
    </dgm:pt>
    <dgm:pt modelId="{B6C3B703-1A68-4CBE-9D54-518ACAAD17DF}" type="pres">
      <dgm:prSet presAssocID="{151770D2-5B6F-469D-B575-06D10D2FE0D4}" presName="spacing" presStyleCnt="0"/>
      <dgm:spPr/>
    </dgm:pt>
    <dgm:pt modelId="{0180A546-D484-42E2-A30F-94E5C102D224}" type="pres">
      <dgm:prSet presAssocID="{76D346E6-E7B8-4750-8A82-D4EFAAE7C1B4}" presName="linNode" presStyleCnt="0"/>
      <dgm:spPr/>
    </dgm:pt>
    <dgm:pt modelId="{645D3A33-6427-4DB8-ABB2-2850F385E489}" type="pres">
      <dgm:prSet presAssocID="{76D346E6-E7B8-4750-8A82-D4EFAAE7C1B4}" presName="parentShp" presStyleLbl="node1" presStyleIdx="2" presStyleCnt="4">
        <dgm:presLayoutVars>
          <dgm:bulletEnabled val="1"/>
        </dgm:presLayoutVars>
      </dgm:prSet>
      <dgm:spPr/>
      <dgm:t>
        <a:bodyPr/>
        <a:lstStyle/>
        <a:p>
          <a:endParaRPr lang="en-US"/>
        </a:p>
      </dgm:t>
    </dgm:pt>
    <dgm:pt modelId="{2AE87ACD-F7EA-46FA-8812-1BB8AC4B2772}" type="pres">
      <dgm:prSet presAssocID="{76D346E6-E7B8-4750-8A82-D4EFAAE7C1B4}" presName="childShp" presStyleLbl="bgAccFollowNode1" presStyleIdx="2" presStyleCnt="4">
        <dgm:presLayoutVars>
          <dgm:bulletEnabled val="1"/>
        </dgm:presLayoutVars>
      </dgm:prSet>
      <dgm:spPr/>
      <dgm:t>
        <a:bodyPr/>
        <a:lstStyle/>
        <a:p>
          <a:endParaRPr lang="en-US"/>
        </a:p>
      </dgm:t>
    </dgm:pt>
    <dgm:pt modelId="{3FAAD1ED-A7F9-44C8-8BA9-FE15E8EA284B}" type="pres">
      <dgm:prSet presAssocID="{B88F9DED-9005-408B-B776-CE505695021F}" presName="spacing" presStyleCnt="0"/>
      <dgm:spPr/>
    </dgm:pt>
    <dgm:pt modelId="{99AC512B-A604-4A6D-BB56-3FE0E0BEC918}" type="pres">
      <dgm:prSet presAssocID="{689A2912-8215-4DEB-ABB4-FCDDAEC51779}" presName="linNode" presStyleCnt="0"/>
      <dgm:spPr/>
    </dgm:pt>
    <dgm:pt modelId="{CEFA2323-8DAE-47A5-818E-518BFE7D9572}" type="pres">
      <dgm:prSet presAssocID="{689A2912-8215-4DEB-ABB4-FCDDAEC51779}" presName="parentShp" presStyleLbl="node1" presStyleIdx="3" presStyleCnt="4">
        <dgm:presLayoutVars>
          <dgm:bulletEnabled val="1"/>
        </dgm:presLayoutVars>
      </dgm:prSet>
      <dgm:spPr/>
      <dgm:t>
        <a:bodyPr/>
        <a:lstStyle/>
        <a:p>
          <a:endParaRPr lang="en-US"/>
        </a:p>
      </dgm:t>
    </dgm:pt>
    <dgm:pt modelId="{1ADACE03-1029-4EB5-BC84-82D2CC506612}" type="pres">
      <dgm:prSet presAssocID="{689A2912-8215-4DEB-ABB4-FCDDAEC51779}" presName="childShp" presStyleLbl="bgAccFollowNode1" presStyleIdx="3" presStyleCnt="4">
        <dgm:presLayoutVars>
          <dgm:bulletEnabled val="1"/>
        </dgm:presLayoutVars>
      </dgm:prSet>
      <dgm:spPr/>
      <dgm:t>
        <a:bodyPr/>
        <a:lstStyle/>
        <a:p>
          <a:endParaRPr lang="en-US"/>
        </a:p>
      </dgm:t>
    </dgm:pt>
  </dgm:ptLst>
  <dgm:cxnLst>
    <dgm:cxn modelId="{744C1F13-AD55-4212-BB29-D13E55905EA2}" type="presOf" srcId="{6C55DAA2-D371-4B6E-8F9C-FF4281807DAC}" destId="{1ADACE03-1029-4EB5-BC84-82D2CC506612}" srcOrd="0" destOrd="0" presId="urn:microsoft.com/office/officeart/2005/8/layout/vList6"/>
    <dgm:cxn modelId="{7918F273-96D0-47E5-AC51-456C80431BD3}" type="presOf" srcId="{AA14FCBA-2AD5-4D8B-B5CB-A21E68D8CA23}" destId="{1D4C7C19-4DD9-429A-86CC-9FBC722D8BAF}" srcOrd="0" destOrd="3" presId="urn:microsoft.com/office/officeart/2005/8/layout/vList6"/>
    <dgm:cxn modelId="{707598B5-5B39-43BA-A327-A17E1601D33A}" type="presOf" srcId="{76D346E6-E7B8-4750-8A82-D4EFAAE7C1B4}" destId="{645D3A33-6427-4DB8-ABB2-2850F385E489}" srcOrd="0" destOrd="0" presId="urn:microsoft.com/office/officeart/2005/8/layout/vList6"/>
    <dgm:cxn modelId="{E313C071-9213-4A40-BCF3-C0943EC0A783}" type="presOf" srcId="{532EC51A-FF84-45C2-8D95-160B88199F05}" destId="{1ADACE03-1029-4EB5-BC84-82D2CC506612}" srcOrd="0" destOrd="1" presId="urn:microsoft.com/office/officeart/2005/8/layout/vList6"/>
    <dgm:cxn modelId="{D40FF924-C2BE-4610-A947-3C5C43508EA2}" srcId="{7C2C40D2-A42B-45F3-A4AA-9DA5E10845ED}" destId="{87BA91B9-8D4A-41DF-9462-B52333F297CC}" srcOrd="1" destOrd="0" parTransId="{29CB45DB-8B7E-444C-AEA1-BB28F80B8B23}" sibTransId="{E038AE83-D1B2-4AF0-B929-0C084A5EAC39}"/>
    <dgm:cxn modelId="{7E5CF850-1655-4D08-9C3B-F3DFDC812FE8}" type="presOf" srcId="{6AA3ADCB-771E-4B56-8649-E400821F173A}" destId="{1ADACE03-1029-4EB5-BC84-82D2CC506612}" srcOrd="0" destOrd="2" presId="urn:microsoft.com/office/officeart/2005/8/layout/vList6"/>
    <dgm:cxn modelId="{3739999B-72A7-4489-A0F5-3A1E7EFE0AE6}" type="presOf" srcId="{689A2912-8215-4DEB-ABB4-FCDDAEC51779}" destId="{CEFA2323-8DAE-47A5-818E-518BFE7D9572}" srcOrd="0" destOrd="0" presId="urn:microsoft.com/office/officeart/2005/8/layout/vList6"/>
    <dgm:cxn modelId="{07F5F57C-18A3-4066-8279-DF2A675CB120}" srcId="{32352F4F-4B8C-43CE-BC5D-90FE5BE70F99}" destId="{13000906-032F-4A44-8C1A-FA7872A7D244}" srcOrd="0" destOrd="0" parTransId="{8304667F-186F-40DA-A487-040DF0D7F3C0}" sibTransId="{45994A7E-EDD5-4165-BEC8-0A9F978F35BF}"/>
    <dgm:cxn modelId="{0EBBA08C-3A00-4F88-AAEC-D8BEB58761AC}" type="presOf" srcId="{87BA91B9-8D4A-41DF-9462-B52333F297CC}" destId="{B9B0D47B-F507-4EA2-89B1-F48A83A3F827}" srcOrd="0" destOrd="1" presId="urn:microsoft.com/office/officeart/2005/8/layout/vList6"/>
    <dgm:cxn modelId="{5D374EBE-47FB-487D-A7F4-C00CE8DEA7F7}" srcId="{32352F4F-4B8C-43CE-BC5D-90FE5BE70F99}" destId="{77B5258A-7D6C-4DD7-A4C5-5F017EDF80DE}" srcOrd="2" destOrd="0" parTransId="{A0F9CE69-C360-467F-A66B-7C3C0DFA125B}" sibTransId="{F313BABD-83F7-4E1A-8520-42066F0F2477}"/>
    <dgm:cxn modelId="{09067DD4-2155-421E-8EE8-DD2A257D5654}" srcId="{F034B10B-277A-455F-AECD-54655E260F81}" destId="{32352F4F-4B8C-43CE-BC5D-90FE5BE70F99}" srcOrd="0" destOrd="0" parTransId="{A48897B6-C585-42EE-A6EB-4DC043A3C34B}" sibTransId="{16B2B7C5-1C9F-4387-829E-CEC68863CCFC}"/>
    <dgm:cxn modelId="{E361C376-CE20-40A5-9449-43828BA8349D}" srcId="{7C2C40D2-A42B-45F3-A4AA-9DA5E10845ED}" destId="{DC05CB14-1E4B-4428-AFB2-FAD3D36A3D9B}" srcOrd="0" destOrd="0" parTransId="{7C704583-CEA9-43C3-8413-46772F0C46CC}" sibTransId="{D08631A8-2BF4-474E-ABC7-C41284BAB44D}"/>
    <dgm:cxn modelId="{A55CD267-0C14-4A87-80B5-620C8741D22B}" type="presOf" srcId="{A1188E8D-2480-4942-A876-3AF23C65A25C}" destId="{1D4C7C19-4DD9-429A-86CC-9FBC722D8BAF}" srcOrd="0" destOrd="4" presId="urn:microsoft.com/office/officeart/2005/8/layout/vList6"/>
    <dgm:cxn modelId="{4E80E8C3-3D0B-492D-93BD-E42DFE9CC006}" srcId="{689A2912-8215-4DEB-ABB4-FCDDAEC51779}" destId="{6C55DAA2-D371-4B6E-8F9C-FF4281807DAC}" srcOrd="0" destOrd="0" parTransId="{FF0C0F5C-D694-439B-A315-4BCBC40D6F79}" sibTransId="{544AA245-F5CE-416E-93BE-44FA7F7D243C}"/>
    <dgm:cxn modelId="{C05DBB63-3148-42F8-B157-7B4C0443D2D4}" srcId="{F034B10B-277A-455F-AECD-54655E260F81}" destId="{76D346E6-E7B8-4750-8A82-D4EFAAE7C1B4}" srcOrd="2" destOrd="0" parTransId="{02675712-0328-4409-8498-8B783F6A864C}" sibTransId="{B88F9DED-9005-408B-B776-CE505695021F}"/>
    <dgm:cxn modelId="{F6BE7A2A-E623-4315-B3DA-3F790B99FFD1}" type="presOf" srcId="{C38C8A0E-7879-42BE-A831-D77E46093AF0}" destId="{2AE87ACD-F7EA-46FA-8812-1BB8AC4B2772}" srcOrd="0" destOrd="1" presId="urn:microsoft.com/office/officeart/2005/8/layout/vList6"/>
    <dgm:cxn modelId="{388415AE-E368-4524-98D5-EA9A22F0586A}" srcId="{32352F4F-4B8C-43CE-BC5D-90FE5BE70F99}" destId="{4EF31797-B075-4D07-9B7C-B790EBA351D6}" srcOrd="1" destOrd="0" parTransId="{0FEB7042-F093-400B-BF97-F9D9F735C516}" sibTransId="{7E099FEA-FEA3-44F9-A1BC-7C152035BDAE}"/>
    <dgm:cxn modelId="{845517E1-DCE1-4371-AD33-82E1D17BAEE6}" type="presOf" srcId="{77B5258A-7D6C-4DD7-A4C5-5F017EDF80DE}" destId="{1D4C7C19-4DD9-429A-86CC-9FBC722D8BAF}" srcOrd="0" destOrd="2" presId="urn:microsoft.com/office/officeart/2005/8/layout/vList6"/>
    <dgm:cxn modelId="{63A11319-1197-49B2-B9FA-BE5950A1A4B2}" type="presOf" srcId="{32352F4F-4B8C-43CE-BC5D-90FE5BE70F99}" destId="{643D4A8D-5423-4585-B414-5FE1C9E20A7C}" srcOrd="0" destOrd="0" presId="urn:microsoft.com/office/officeart/2005/8/layout/vList6"/>
    <dgm:cxn modelId="{B7F69F62-0460-43BC-A60D-4C1EEA61A50D}" type="presOf" srcId="{12CE0B71-5FD8-42BD-A58B-F15DAA4FAFF4}" destId="{2AE87ACD-F7EA-46FA-8812-1BB8AC4B2772}" srcOrd="0" destOrd="0" presId="urn:microsoft.com/office/officeart/2005/8/layout/vList6"/>
    <dgm:cxn modelId="{3B816E5D-D477-41E4-864F-AEB8BA935C83}" srcId="{32352F4F-4B8C-43CE-BC5D-90FE5BE70F99}" destId="{AA14FCBA-2AD5-4D8B-B5CB-A21E68D8CA23}" srcOrd="3" destOrd="0" parTransId="{A0C08DDF-A79A-409D-8D0F-1BB94CDB8F5E}" sibTransId="{CA0A6259-042D-4DC8-918D-82651784DB1E}"/>
    <dgm:cxn modelId="{9644D31B-936D-4F93-A3E7-F45EDA9D74DF}" type="presOf" srcId="{CEC8ECBF-61E7-4844-9D1E-F45AEC706F41}" destId="{B9B0D47B-F507-4EA2-89B1-F48A83A3F827}" srcOrd="0" destOrd="2" presId="urn:microsoft.com/office/officeart/2005/8/layout/vList6"/>
    <dgm:cxn modelId="{3C33BEEF-2FEF-4FCB-95DE-AC56AAEEA02F}" srcId="{689A2912-8215-4DEB-ABB4-FCDDAEC51779}" destId="{6AA3ADCB-771E-4B56-8649-E400821F173A}" srcOrd="2" destOrd="0" parTransId="{3B338451-A1F8-460C-A9D3-C7FE4A354F3D}" sibTransId="{DB69AD40-E489-432A-B7F3-693589BD4336}"/>
    <dgm:cxn modelId="{9092D846-0A56-457D-B306-2D5D986D636A}" type="presOf" srcId="{4EF31797-B075-4D07-9B7C-B790EBA351D6}" destId="{1D4C7C19-4DD9-429A-86CC-9FBC722D8BAF}" srcOrd="0" destOrd="1" presId="urn:microsoft.com/office/officeart/2005/8/layout/vList6"/>
    <dgm:cxn modelId="{4BA22507-8625-44B9-893C-8B5E6002493D}" srcId="{7C2C40D2-A42B-45F3-A4AA-9DA5E10845ED}" destId="{CEC8ECBF-61E7-4844-9D1E-F45AEC706F41}" srcOrd="2" destOrd="0" parTransId="{C62AB23E-42E0-4F06-B003-E2B284ED90AE}" sibTransId="{88E52393-1DB2-453A-AA37-7BCC0871C518}"/>
    <dgm:cxn modelId="{236C8F3E-3D0D-4B60-AD71-04677FF14B79}" srcId="{76D346E6-E7B8-4750-8A82-D4EFAAE7C1B4}" destId="{C38C8A0E-7879-42BE-A831-D77E46093AF0}" srcOrd="1" destOrd="0" parTransId="{27CDD367-9C7F-4C16-9A03-9E7B80723C67}" sibTransId="{881D7689-9E68-49BC-A44E-59CF3CF134D3}"/>
    <dgm:cxn modelId="{EEABA47B-0B08-4DCD-9511-D0997BD91994}" srcId="{F034B10B-277A-455F-AECD-54655E260F81}" destId="{689A2912-8215-4DEB-ABB4-FCDDAEC51779}" srcOrd="3" destOrd="0" parTransId="{2DD320DB-AE28-4580-920C-CD6D803D5BAA}" sibTransId="{F4BD9CFB-8C0A-4D96-B0BE-CFC79AE62952}"/>
    <dgm:cxn modelId="{EFB72255-ED88-45FC-B2D5-DBA4538F9234}" type="presOf" srcId="{F034B10B-277A-455F-AECD-54655E260F81}" destId="{735D8E45-E1F4-45EC-83B9-17A456D54B40}" srcOrd="0" destOrd="0" presId="urn:microsoft.com/office/officeart/2005/8/layout/vList6"/>
    <dgm:cxn modelId="{2F939350-E596-495D-8C0D-110532BE1BA0}" type="presOf" srcId="{7C2C40D2-A42B-45F3-A4AA-9DA5E10845ED}" destId="{29FF9BE3-D3A3-441C-9934-019C9481FB16}" srcOrd="0" destOrd="0" presId="urn:microsoft.com/office/officeart/2005/8/layout/vList6"/>
    <dgm:cxn modelId="{20FC0B65-1155-455A-B049-5779EBA7E805}" srcId="{32352F4F-4B8C-43CE-BC5D-90FE5BE70F99}" destId="{A1188E8D-2480-4942-A876-3AF23C65A25C}" srcOrd="4" destOrd="0" parTransId="{4D2399EA-5A04-4E03-A91F-5369DE60AF61}" sibTransId="{237C1329-55B9-44F4-8C3C-30BB20F7FC39}"/>
    <dgm:cxn modelId="{D184191E-C4F7-4ED2-8378-01D9828C0E83}" type="presOf" srcId="{DC05CB14-1E4B-4428-AFB2-FAD3D36A3D9B}" destId="{B9B0D47B-F507-4EA2-89B1-F48A83A3F827}" srcOrd="0" destOrd="0" presId="urn:microsoft.com/office/officeart/2005/8/layout/vList6"/>
    <dgm:cxn modelId="{4DF1CDBB-7C7F-47AA-9567-28E66018937F}" type="presOf" srcId="{13000906-032F-4A44-8C1A-FA7872A7D244}" destId="{1D4C7C19-4DD9-429A-86CC-9FBC722D8BAF}" srcOrd="0" destOrd="0" presId="urn:microsoft.com/office/officeart/2005/8/layout/vList6"/>
    <dgm:cxn modelId="{0486766A-3D8F-47D4-97C9-8BEF05E312DE}" srcId="{76D346E6-E7B8-4750-8A82-D4EFAAE7C1B4}" destId="{12CE0B71-5FD8-42BD-A58B-F15DAA4FAFF4}" srcOrd="0" destOrd="0" parTransId="{9FA5CC50-1BAA-4EA3-AD26-328B404D3446}" sibTransId="{E4E8CE21-43B4-423C-ACB3-443F918F5579}"/>
    <dgm:cxn modelId="{CA8E4BB0-3DA8-49E5-A5CE-8376BADEBC05}" srcId="{F034B10B-277A-455F-AECD-54655E260F81}" destId="{7C2C40D2-A42B-45F3-A4AA-9DA5E10845ED}" srcOrd="1" destOrd="0" parTransId="{007D4459-7D31-45E3-A9F4-EAE46BCB0E13}" sibTransId="{151770D2-5B6F-469D-B575-06D10D2FE0D4}"/>
    <dgm:cxn modelId="{E84D06B5-5D2E-4425-84BF-F6FFE230C324}" srcId="{689A2912-8215-4DEB-ABB4-FCDDAEC51779}" destId="{532EC51A-FF84-45C2-8D95-160B88199F05}" srcOrd="1" destOrd="0" parTransId="{A7BBE722-5D7C-4A32-9EFE-AEFA49FA41AF}" sibTransId="{633E6FAE-A705-4F7D-A84C-8740077D34EC}"/>
    <dgm:cxn modelId="{C8AB7E79-D9EC-40B7-928F-10BBF22D8ADB}" type="presParOf" srcId="{735D8E45-E1F4-45EC-83B9-17A456D54B40}" destId="{9F07ED36-A7C7-4BB8-A155-80DF8F63773A}" srcOrd="0" destOrd="0" presId="urn:microsoft.com/office/officeart/2005/8/layout/vList6"/>
    <dgm:cxn modelId="{FFE8EEB4-EA97-47E7-9756-276B2F8B79A9}" type="presParOf" srcId="{9F07ED36-A7C7-4BB8-A155-80DF8F63773A}" destId="{643D4A8D-5423-4585-B414-5FE1C9E20A7C}" srcOrd="0" destOrd="0" presId="urn:microsoft.com/office/officeart/2005/8/layout/vList6"/>
    <dgm:cxn modelId="{1DC5C948-BAB2-43A9-A86E-206731D91229}" type="presParOf" srcId="{9F07ED36-A7C7-4BB8-A155-80DF8F63773A}" destId="{1D4C7C19-4DD9-429A-86CC-9FBC722D8BAF}" srcOrd="1" destOrd="0" presId="urn:microsoft.com/office/officeart/2005/8/layout/vList6"/>
    <dgm:cxn modelId="{A40FBAC9-3B4B-4A4C-9E30-075A5CDF86C1}" type="presParOf" srcId="{735D8E45-E1F4-45EC-83B9-17A456D54B40}" destId="{DFB4C372-688E-4BBF-864D-87C6F0CC6754}" srcOrd="1" destOrd="0" presId="urn:microsoft.com/office/officeart/2005/8/layout/vList6"/>
    <dgm:cxn modelId="{CA6D16DB-BDB6-45EF-B844-F561F06EBF62}" type="presParOf" srcId="{735D8E45-E1F4-45EC-83B9-17A456D54B40}" destId="{6F455D29-B261-4ABB-8CCA-CDEDB3D662CB}" srcOrd="2" destOrd="0" presId="urn:microsoft.com/office/officeart/2005/8/layout/vList6"/>
    <dgm:cxn modelId="{FBD391FD-36AD-4627-AF44-E530BE86DA8F}" type="presParOf" srcId="{6F455D29-B261-4ABB-8CCA-CDEDB3D662CB}" destId="{29FF9BE3-D3A3-441C-9934-019C9481FB16}" srcOrd="0" destOrd="0" presId="urn:microsoft.com/office/officeart/2005/8/layout/vList6"/>
    <dgm:cxn modelId="{27A0E0C5-F8D5-4CB5-9FF5-25F9E470812C}" type="presParOf" srcId="{6F455D29-B261-4ABB-8CCA-CDEDB3D662CB}" destId="{B9B0D47B-F507-4EA2-89B1-F48A83A3F827}" srcOrd="1" destOrd="0" presId="urn:microsoft.com/office/officeart/2005/8/layout/vList6"/>
    <dgm:cxn modelId="{B7A12F75-A68A-40C9-9ED2-9ABA32175C6F}" type="presParOf" srcId="{735D8E45-E1F4-45EC-83B9-17A456D54B40}" destId="{B6C3B703-1A68-4CBE-9D54-518ACAAD17DF}" srcOrd="3" destOrd="0" presId="urn:microsoft.com/office/officeart/2005/8/layout/vList6"/>
    <dgm:cxn modelId="{C86F0818-4A2A-477B-969E-B4FE18CFEDFA}" type="presParOf" srcId="{735D8E45-E1F4-45EC-83B9-17A456D54B40}" destId="{0180A546-D484-42E2-A30F-94E5C102D224}" srcOrd="4" destOrd="0" presId="urn:microsoft.com/office/officeart/2005/8/layout/vList6"/>
    <dgm:cxn modelId="{C43501E2-1CFF-496C-B3A0-7A2E6C5308B3}" type="presParOf" srcId="{0180A546-D484-42E2-A30F-94E5C102D224}" destId="{645D3A33-6427-4DB8-ABB2-2850F385E489}" srcOrd="0" destOrd="0" presId="urn:microsoft.com/office/officeart/2005/8/layout/vList6"/>
    <dgm:cxn modelId="{D47056F0-0CF4-4106-98CD-994A2413B260}" type="presParOf" srcId="{0180A546-D484-42E2-A30F-94E5C102D224}" destId="{2AE87ACD-F7EA-46FA-8812-1BB8AC4B2772}" srcOrd="1" destOrd="0" presId="urn:microsoft.com/office/officeart/2005/8/layout/vList6"/>
    <dgm:cxn modelId="{EDA576A6-9112-4B81-A84A-6AF8249F9391}" type="presParOf" srcId="{735D8E45-E1F4-45EC-83B9-17A456D54B40}" destId="{3FAAD1ED-A7F9-44C8-8BA9-FE15E8EA284B}" srcOrd="5" destOrd="0" presId="urn:microsoft.com/office/officeart/2005/8/layout/vList6"/>
    <dgm:cxn modelId="{9D5933FA-A163-4CCD-8EF6-F971DF539130}" type="presParOf" srcId="{735D8E45-E1F4-45EC-83B9-17A456D54B40}" destId="{99AC512B-A604-4A6D-BB56-3FE0E0BEC918}" srcOrd="6" destOrd="0" presId="urn:microsoft.com/office/officeart/2005/8/layout/vList6"/>
    <dgm:cxn modelId="{272414C7-1D77-44B0-A784-EB880D6CF89B}" type="presParOf" srcId="{99AC512B-A604-4A6D-BB56-3FE0E0BEC918}" destId="{CEFA2323-8DAE-47A5-818E-518BFE7D9572}" srcOrd="0" destOrd="0" presId="urn:microsoft.com/office/officeart/2005/8/layout/vList6"/>
    <dgm:cxn modelId="{40AC142E-D09C-4BCB-8781-BF81BF619C54}" type="presParOf" srcId="{99AC512B-A604-4A6D-BB56-3FE0E0BEC918}" destId="{1ADACE03-1029-4EB5-BC84-82D2CC506612}"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4C7C19-4DD9-429A-86CC-9FBC722D8BAF}">
      <dsp:nvSpPr>
        <dsp:cNvPr id="0" name=""/>
        <dsp:cNvSpPr/>
      </dsp:nvSpPr>
      <dsp:spPr>
        <a:xfrm>
          <a:off x="4642022" y="1375"/>
          <a:ext cx="6802224" cy="1727765"/>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ZA" sz="1600" kern="1200" dirty="0"/>
            <a:t>Audit and Risk</a:t>
          </a:r>
        </a:p>
        <a:p>
          <a:pPr marL="171450" lvl="1" indent="-171450" algn="l" defTabSz="711200">
            <a:lnSpc>
              <a:spcPct val="90000"/>
            </a:lnSpc>
            <a:spcBef>
              <a:spcPct val="0"/>
            </a:spcBef>
            <a:spcAft>
              <a:spcPct val="15000"/>
            </a:spcAft>
            <a:buChar char="••"/>
          </a:pPr>
          <a:r>
            <a:rPr lang="en-ZA" sz="1600" kern="1200" dirty="0"/>
            <a:t>Corporate support services </a:t>
          </a:r>
        </a:p>
        <a:p>
          <a:pPr marL="171450" lvl="1" indent="-171450" algn="l" defTabSz="711200">
            <a:lnSpc>
              <a:spcPct val="90000"/>
            </a:lnSpc>
            <a:spcBef>
              <a:spcPct val="0"/>
            </a:spcBef>
            <a:spcAft>
              <a:spcPct val="15000"/>
            </a:spcAft>
            <a:buChar char="••"/>
          </a:pPr>
          <a:r>
            <a:rPr lang="en-ZA" sz="1600" kern="1200" dirty="0"/>
            <a:t>Finance</a:t>
          </a:r>
        </a:p>
        <a:p>
          <a:pPr marL="171450" lvl="1" indent="-171450" algn="l" defTabSz="711200">
            <a:lnSpc>
              <a:spcPct val="90000"/>
            </a:lnSpc>
            <a:spcBef>
              <a:spcPct val="0"/>
            </a:spcBef>
            <a:spcAft>
              <a:spcPct val="15000"/>
            </a:spcAft>
            <a:buChar char="••"/>
          </a:pPr>
          <a:r>
            <a:rPr lang="en-ZA" sz="1600" kern="1200" dirty="0"/>
            <a:t>Strategy &amp; Organisational Performance</a:t>
          </a:r>
        </a:p>
        <a:p>
          <a:pPr marL="171450" lvl="1" indent="-171450" algn="l" defTabSz="711200">
            <a:lnSpc>
              <a:spcPct val="90000"/>
            </a:lnSpc>
            <a:spcBef>
              <a:spcPct val="0"/>
            </a:spcBef>
            <a:spcAft>
              <a:spcPct val="15000"/>
            </a:spcAft>
            <a:buChar char="••"/>
          </a:pPr>
          <a:r>
            <a:rPr lang="en-ZA" sz="1600" kern="1200" dirty="0"/>
            <a:t>Communications &amp; Marketing </a:t>
          </a:r>
        </a:p>
      </dsp:txBody>
      <dsp:txXfrm>
        <a:off x="4642022" y="217346"/>
        <a:ext cx="6154312" cy="1295823"/>
      </dsp:txXfrm>
    </dsp:sp>
    <dsp:sp modelId="{643D4A8D-5423-4585-B414-5FE1C9E20A7C}">
      <dsp:nvSpPr>
        <dsp:cNvPr id="0" name=""/>
        <dsp:cNvSpPr/>
      </dsp:nvSpPr>
      <dsp:spPr>
        <a:xfrm>
          <a:off x="49152" y="237176"/>
          <a:ext cx="4592870" cy="125616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ZA" sz="2000" b="1" kern="1200" dirty="0"/>
            <a:t>Programme 1 </a:t>
          </a:r>
        </a:p>
        <a:p>
          <a:pPr lvl="0" algn="ctr" defTabSz="889000">
            <a:lnSpc>
              <a:spcPct val="90000"/>
            </a:lnSpc>
            <a:spcBef>
              <a:spcPct val="0"/>
            </a:spcBef>
            <a:spcAft>
              <a:spcPct val="35000"/>
            </a:spcAft>
          </a:pPr>
          <a:r>
            <a:rPr lang="en-ZA" sz="1600" b="1" kern="1200" dirty="0"/>
            <a:t>Administration </a:t>
          </a:r>
        </a:p>
      </dsp:txBody>
      <dsp:txXfrm>
        <a:off x="110473" y="298497"/>
        <a:ext cx="4470228" cy="1133522"/>
      </dsp:txXfrm>
    </dsp:sp>
    <dsp:sp modelId="{B9B0D47B-F507-4EA2-89B1-F48A83A3F827}">
      <dsp:nvSpPr>
        <dsp:cNvPr id="0" name=""/>
        <dsp:cNvSpPr/>
      </dsp:nvSpPr>
      <dsp:spPr>
        <a:xfrm>
          <a:off x="4616635" y="1854758"/>
          <a:ext cx="6852998" cy="1363151"/>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endParaRPr lang="en-ZA" sz="1600" kern="1200" dirty="0"/>
        </a:p>
        <a:p>
          <a:pPr marL="171450" lvl="1" indent="-171450" algn="l" defTabSz="711200">
            <a:lnSpc>
              <a:spcPct val="90000"/>
            </a:lnSpc>
            <a:spcBef>
              <a:spcPct val="0"/>
            </a:spcBef>
            <a:spcAft>
              <a:spcPct val="15000"/>
            </a:spcAft>
            <a:buChar char="••"/>
          </a:pPr>
          <a:r>
            <a:rPr lang="en-ZA" sz="1600" kern="1200" dirty="0"/>
            <a:t>Land Management </a:t>
          </a:r>
        </a:p>
        <a:p>
          <a:pPr marL="171450" lvl="1" indent="-171450" algn="l" defTabSz="711200">
            <a:lnSpc>
              <a:spcPct val="90000"/>
            </a:lnSpc>
            <a:spcBef>
              <a:spcPct val="0"/>
            </a:spcBef>
            <a:spcAft>
              <a:spcPct val="15000"/>
            </a:spcAft>
            <a:buChar char="••"/>
          </a:pPr>
          <a:r>
            <a:rPr lang="en-ZA" sz="1600" kern="1200" dirty="0"/>
            <a:t>Priority Human Settlements Housing Development Areas (PHSHDAs) </a:t>
          </a:r>
        </a:p>
      </dsp:txBody>
      <dsp:txXfrm>
        <a:off x="4616635" y="2025152"/>
        <a:ext cx="6341816" cy="1022363"/>
      </dsp:txXfrm>
    </dsp:sp>
    <dsp:sp modelId="{29FF9BE3-D3A3-441C-9934-019C9481FB16}">
      <dsp:nvSpPr>
        <dsp:cNvPr id="0" name=""/>
        <dsp:cNvSpPr/>
      </dsp:nvSpPr>
      <dsp:spPr>
        <a:xfrm>
          <a:off x="23765" y="1908251"/>
          <a:ext cx="4592870" cy="125616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ZA" sz="2000" b="1" kern="1200" dirty="0"/>
            <a:t>Programme 2</a:t>
          </a:r>
        </a:p>
        <a:p>
          <a:pPr lvl="0" algn="ctr" defTabSz="889000">
            <a:lnSpc>
              <a:spcPct val="90000"/>
            </a:lnSpc>
            <a:spcBef>
              <a:spcPct val="0"/>
            </a:spcBef>
            <a:spcAft>
              <a:spcPct val="35000"/>
            </a:spcAft>
          </a:pPr>
          <a:r>
            <a:rPr lang="en-ZA" sz="1600" kern="1200" dirty="0"/>
            <a:t> </a:t>
          </a:r>
          <a:r>
            <a:rPr lang="en-ZA" sz="1600" b="1" kern="1200" dirty="0"/>
            <a:t>Land  Management and Priority Humans Settlements Development Areas</a:t>
          </a:r>
          <a:endParaRPr lang="en-ZA" sz="1600" kern="1200" dirty="0"/>
        </a:p>
      </dsp:txBody>
      <dsp:txXfrm>
        <a:off x="85086" y="1969572"/>
        <a:ext cx="4470228" cy="1133522"/>
      </dsp:txXfrm>
    </dsp:sp>
    <dsp:sp modelId="{2AE87ACD-F7EA-46FA-8812-1BB8AC4B2772}">
      <dsp:nvSpPr>
        <dsp:cNvPr id="0" name=""/>
        <dsp:cNvSpPr/>
      </dsp:nvSpPr>
      <dsp:spPr>
        <a:xfrm>
          <a:off x="4597359" y="3343526"/>
          <a:ext cx="6896040" cy="1256164"/>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ZA" sz="1600" kern="1200" dirty="0"/>
            <a:t>Programme Planning Design (Informa Settlements Upgrading , Catalytic Projects and Revitalisation of Distressed Mining Towns)</a:t>
          </a:r>
        </a:p>
        <a:p>
          <a:pPr marL="171450" lvl="1" indent="-171450" algn="l" defTabSz="711200">
            <a:lnSpc>
              <a:spcPct val="90000"/>
            </a:lnSpc>
            <a:spcBef>
              <a:spcPct val="0"/>
            </a:spcBef>
            <a:spcAft>
              <a:spcPct val="15000"/>
            </a:spcAft>
            <a:buChar char="••"/>
          </a:pPr>
          <a:r>
            <a:rPr lang="en-ZA" sz="1600" kern="1200" dirty="0"/>
            <a:t>Regional Coordination and Human Settlements Implementation support services </a:t>
          </a:r>
        </a:p>
      </dsp:txBody>
      <dsp:txXfrm>
        <a:off x="4597359" y="3500547"/>
        <a:ext cx="6424979" cy="942123"/>
      </dsp:txXfrm>
    </dsp:sp>
    <dsp:sp modelId="{645D3A33-6427-4DB8-ABB2-2850F385E489}">
      <dsp:nvSpPr>
        <dsp:cNvPr id="0" name=""/>
        <dsp:cNvSpPr/>
      </dsp:nvSpPr>
      <dsp:spPr>
        <a:xfrm>
          <a:off x="0" y="3343526"/>
          <a:ext cx="4597360" cy="125616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ZA" sz="2000" b="1" kern="1200" dirty="0"/>
            <a:t>Programme 3  </a:t>
          </a:r>
        </a:p>
        <a:p>
          <a:pPr lvl="0" algn="ctr" defTabSz="889000">
            <a:lnSpc>
              <a:spcPct val="90000"/>
            </a:lnSpc>
            <a:spcBef>
              <a:spcPct val="0"/>
            </a:spcBef>
            <a:spcAft>
              <a:spcPct val="35000"/>
            </a:spcAft>
          </a:pPr>
          <a:r>
            <a:rPr lang="en-ZA" sz="1600" b="1" kern="1200" dirty="0"/>
            <a:t>Programme Planning and Design, Regional Coordination and Human Settlements Implementation Support Services </a:t>
          </a:r>
          <a:endParaRPr lang="en-ZA" sz="1600" kern="1200" dirty="0"/>
        </a:p>
      </dsp:txBody>
      <dsp:txXfrm>
        <a:off x="61321" y="3404847"/>
        <a:ext cx="4474718" cy="1133522"/>
      </dsp:txXfrm>
    </dsp:sp>
    <dsp:sp modelId="{1ADACE03-1029-4EB5-BC84-82D2CC506612}">
      <dsp:nvSpPr>
        <dsp:cNvPr id="0" name=""/>
        <dsp:cNvSpPr/>
      </dsp:nvSpPr>
      <dsp:spPr>
        <a:xfrm>
          <a:off x="4597359" y="4725306"/>
          <a:ext cx="6896040" cy="1256164"/>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ZA" sz="1600" kern="1200" dirty="0"/>
            <a:t>Monitoring &amp; Evaluation</a:t>
          </a:r>
        </a:p>
        <a:p>
          <a:pPr marL="171450" lvl="1" indent="-171450" algn="l" defTabSz="711200">
            <a:lnSpc>
              <a:spcPct val="90000"/>
            </a:lnSpc>
            <a:spcBef>
              <a:spcPct val="0"/>
            </a:spcBef>
            <a:spcAft>
              <a:spcPct val="15000"/>
            </a:spcAft>
            <a:buChar char="••"/>
          </a:pPr>
          <a:r>
            <a:rPr lang="en-ZA" sz="1600" kern="1200" dirty="0"/>
            <a:t>Geographic Information Systems (GIS)</a:t>
          </a:r>
        </a:p>
        <a:p>
          <a:pPr marL="171450" lvl="1" indent="-171450" algn="l" defTabSz="711200">
            <a:lnSpc>
              <a:spcPct val="90000"/>
            </a:lnSpc>
            <a:spcBef>
              <a:spcPct val="0"/>
            </a:spcBef>
            <a:spcAft>
              <a:spcPct val="15000"/>
            </a:spcAft>
            <a:buChar char="••"/>
          </a:pPr>
          <a:r>
            <a:rPr lang="en-ZA" sz="1600" kern="1200" dirty="0"/>
            <a:t>Intergovernmental and Stakeholder Relations (IGR) </a:t>
          </a:r>
        </a:p>
      </dsp:txBody>
      <dsp:txXfrm>
        <a:off x="4597359" y="4882327"/>
        <a:ext cx="6424979" cy="942123"/>
      </dsp:txXfrm>
    </dsp:sp>
    <dsp:sp modelId="{CEFA2323-8DAE-47A5-818E-518BFE7D9572}">
      <dsp:nvSpPr>
        <dsp:cNvPr id="0" name=""/>
        <dsp:cNvSpPr/>
      </dsp:nvSpPr>
      <dsp:spPr>
        <a:xfrm>
          <a:off x="0" y="4725306"/>
          <a:ext cx="4597360" cy="125616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ZA" sz="2000" b="1" kern="1200" dirty="0"/>
            <a:t>Programme 4 </a:t>
          </a:r>
        </a:p>
        <a:p>
          <a:pPr lvl="0" algn="ctr" defTabSz="889000">
            <a:lnSpc>
              <a:spcPct val="90000"/>
            </a:lnSpc>
            <a:spcBef>
              <a:spcPct val="0"/>
            </a:spcBef>
            <a:spcAft>
              <a:spcPct val="35000"/>
            </a:spcAft>
          </a:pPr>
          <a:r>
            <a:rPr lang="en-ZA" sz="1600" b="1" kern="1200" dirty="0">
              <a:effectLst/>
              <a:latin typeface="Arial" panose="020B0604020202020204" pitchFamily="34" charset="0"/>
              <a:ea typeface="MS Mincho" panose="02020609040205080304" pitchFamily="49" charset="-128"/>
            </a:rPr>
            <a:t>Planning, Monitoring, Evaluation and IGR </a:t>
          </a:r>
          <a:r>
            <a:rPr lang="en-ZA" sz="1600" kern="1200" dirty="0"/>
            <a:t> </a:t>
          </a:r>
        </a:p>
      </dsp:txBody>
      <dsp:txXfrm>
        <a:off x="61321" y="4786627"/>
        <a:ext cx="4474718" cy="113352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1B362-D68C-41DD-A412-C4BD868A1218}" type="datetimeFigureOut">
              <a:rPr lang="en-ZA" smtClean="0"/>
              <a:t>2021/04/28</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0B3481-F601-4FA9-9DE9-843CD3FDB200}" type="slidenum">
              <a:rPr lang="en-ZA" smtClean="0"/>
              <a:t>‹#›</a:t>
            </a:fld>
            <a:endParaRPr lang="en-ZA"/>
          </a:p>
        </p:txBody>
      </p:sp>
    </p:spTree>
    <p:extLst>
      <p:ext uri="{BB962C8B-B14F-4D97-AF65-F5344CB8AC3E}">
        <p14:creationId xmlns:p14="http://schemas.microsoft.com/office/powerpoint/2010/main" val="225807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37A976DD-4153-4724-B93D-FCA89891972F}"/>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4502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9769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1025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2501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492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9458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041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9015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5871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877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696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4176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2444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5890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1922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953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7085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2136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2797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3665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418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0225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8745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21731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84530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6487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2003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68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2845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9796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3853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298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1" indent="0" algn="ctr">
              <a:buNone/>
              <a:defRPr>
                <a:solidFill>
                  <a:schemeClr val="tx1">
                    <a:tint val="75000"/>
                  </a:schemeClr>
                </a:solidFill>
              </a:defRPr>
            </a:lvl2pPr>
            <a:lvl3pPr marL="914422" indent="0" algn="ctr">
              <a:buNone/>
              <a:defRPr>
                <a:solidFill>
                  <a:schemeClr val="tx1">
                    <a:tint val="75000"/>
                  </a:schemeClr>
                </a:solidFill>
              </a:defRPr>
            </a:lvl3pPr>
            <a:lvl4pPr marL="1371635"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8" indent="0" algn="ctr">
              <a:buNone/>
              <a:defRPr>
                <a:solidFill>
                  <a:schemeClr val="tx1">
                    <a:tint val="75000"/>
                  </a:schemeClr>
                </a:solidFill>
              </a:defRPr>
            </a:lvl7pPr>
            <a:lvl8pPr marL="3200481" indent="0" algn="ctr">
              <a:buNone/>
              <a:defRPr>
                <a:solidFill>
                  <a:schemeClr val="tx1">
                    <a:tint val="75000"/>
                  </a:schemeClr>
                </a:solidFill>
              </a:defRPr>
            </a:lvl8pPr>
            <a:lvl9pPr marL="36576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80E012-8BDA-E44A-AB95-2C3DF8F00A67}" type="datetimeFigureOut">
              <a:rPr lang="en-US" smtClean="0"/>
              <a:pPr/>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p14="http://schemas.microsoft.com/office/powerpoint/2010/main" val="346374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0E012-8BDA-E44A-AB95-2C3DF8F00A67}" type="datetimeFigureOut">
              <a:rPr lang="en-US" smtClean="0"/>
              <a:pPr/>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p14="http://schemas.microsoft.com/office/powerpoint/2010/main" val="2353143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B54CE1-9C7B-4D3A-86DC-E0B1CCEFD951}"/>
              </a:ext>
            </a:extLst>
          </p:cNvPr>
          <p:cNvPicPr>
            <a:picLocks noChangeAspect="1"/>
          </p:cNvPicPr>
          <p:nvPr userDrawn="1"/>
        </p:nvPicPr>
        <p:blipFill>
          <a:blip r:embed="rId2"/>
          <a:stretch>
            <a:fillRect/>
          </a:stretch>
        </p:blipFill>
        <p:spPr>
          <a:xfrm>
            <a:off x="0" y="4819"/>
            <a:ext cx="12192000" cy="5821680"/>
          </a:xfrm>
          <a:prstGeom prst="rect">
            <a:avLst/>
          </a:prstGeom>
        </p:spPr>
      </p:pic>
    </p:spTree>
    <p:extLst>
      <p:ext uri="{BB962C8B-B14F-4D97-AF65-F5344CB8AC3E}">
        <p14:creationId xmlns:p14="http://schemas.microsoft.com/office/powerpoint/2010/main" val="3698194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F4DEB-24BF-4A36-847C-A08A0CE6D492}"/>
              </a:ext>
            </a:extLst>
          </p:cNvPr>
          <p:cNvPicPr>
            <a:picLocks noChangeAspect="1"/>
          </p:cNvPicPr>
          <p:nvPr userDrawn="1"/>
        </p:nvPicPr>
        <p:blipFill>
          <a:blip r:embed="rId2"/>
          <a:stretch>
            <a:fillRect/>
          </a:stretch>
        </p:blipFill>
        <p:spPr>
          <a:xfrm>
            <a:off x="0" y="0"/>
            <a:ext cx="12192000" cy="1851660"/>
          </a:xfrm>
          <a:prstGeom prst="rect">
            <a:avLst/>
          </a:prstGeom>
        </p:spPr>
      </p:pic>
      <p:sp>
        <p:nvSpPr>
          <p:cNvPr id="4" name="Content Placeholder 2"/>
          <p:cNvSpPr>
            <a:spLocks noGrp="1"/>
          </p:cNvSpPr>
          <p:nvPr>
            <p:ph idx="1"/>
          </p:nvPr>
        </p:nvSpPr>
        <p:spPr>
          <a:xfrm>
            <a:off x="609600" y="1600200"/>
            <a:ext cx="10972800" cy="3989040"/>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455802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313240"/>
            <a:ext cx="10363200" cy="1362075"/>
          </a:xfrm>
        </p:spPr>
        <p:txBody>
          <a:bodyPr anchor="t"/>
          <a:lstStyle>
            <a:lvl1pPr algn="l">
              <a:defRPr sz="4000" b="1" cap="all"/>
            </a:lvl1pPr>
          </a:lstStyle>
          <a:p>
            <a:r>
              <a:rPr lang="en-US" dirty="0"/>
              <a:t>Click to edit Master title style</a:t>
            </a:r>
          </a:p>
        </p:txBody>
      </p:sp>
      <p:sp>
        <p:nvSpPr>
          <p:cNvPr id="4" name="Date Placeholder 3"/>
          <p:cNvSpPr>
            <a:spLocks noGrp="1"/>
          </p:cNvSpPr>
          <p:nvPr>
            <p:ph type="dt" sz="half" idx="10"/>
          </p:nvPr>
        </p:nvSpPr>
        <p:spPr/>
        <p:txBody>
          <a:bodyPr/>
          <a:lstStyle/>
          <a:p>
            <a:fld id="{5480E012-8BDA-E44A-AB95-2C3DF8F00A67}" type="datetimeFigureOut">
              <a:rPr lang="en-US" smtClean="0"/>
              <a:pPr/>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p14="http://schemas.microsoft.com/office/powerpoint/2010/main" val="1710664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00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7"/>
          <p:cNvSpPr>
            <a:spLocks noGrp="1" noChangeArrowheads="1"/>
          </p:cNvSpPr>
          <p:nvPr>
            <p:ph type="ftr" sz="quarter" idx="10"/>
          </p:nvPr>
        </p:nvSpPr>
        <p:spPr>
          <a:ln/>
        </p:spPr>
        <p:txBody>
          <a:bodyPr/>
          <a:lstStyle>
            <a:lvl1pPr>
              <a:defRPr/>
            </a:lvl1pPr>
          </a:lstStyle>
          <a:p>
            <a:r>
              <a:rPr lang="en-ZA"/>
              <a:t>HDA - Activating the Development Agency Role: Business Case - Board Presentation</a:t>
            </a:r>
            <a:endParaRPr lang="en-US" dirty="0"/>
          </a:p>
        </p:txBody>
      </p:sp>
      <p:sp>
        <p:nvSpPr>
          <p:cNvPr id="4" name="Rectangle 28"/>
          <p:cNvSpPr>
            <a:spLocks noGrp="1" noChangeArrowheads="1"/>
          </p:cNvSpPr>
          <p:nvPr>
            <p:ph type="sldNum" sz="quarter" idx="11"/>
          </p:nvPr>
        </p:nvSpPr>
        <p:spPr>
          <a:ln/>
        </p:spPr>
        <p:txBody>
          <a:bodyPr/>
          <a:lstStyle>
            <a:lvl1pPr>
              <a:defRPr/>
            </a:lvl1pPr>
          </a:lstStyle>
          <a:p>
            <a:r>
              <a:rPr lang="en-US" dirty="0"/>
              <a:t> </a:t>
            </a:r>
            <a:fld id="{16EB158D-255F-459B-AA0A-EB83076B985A}" type="slidenum">
              <a:rPr lang="en-US"/>
              <a:pPr/>
              <a:t>‹#›</a:t>
            </a:fld>
            <a:endParaRPr lang="en-US" dirty="0"/>
          </a:p>
        </p:txBody>
      </p:sp>
      <p:sp>
        <p:nvSpPr>
          <p:cNvPr id="5" name="Rectangle 31"/>
          <p:cNvSpPr>
            <a:spLocks noGrp="1" noChangeArrowheads="1"/>
          </p:cNvSpPr>
          <p:nvPr>
            <p:ph type="dt" sz="half" idx="12"/>
          </p:nvPr>
        </p:nvSpPr>
        <p:spPr>
          <a:ln/>
        </p:spPr>
        <p:txBody>
          <a:bodyPr/>
          <a:lstStyle>
            <a:lvl1pPr>
              <a:defRPr/>
            </a:lvl1pPr>
          </a:lstStyle>
          <a:p>
            <a:r>
              <a:rPr lang="en-US"/>
              <a:t>11 March 2016</a:t>
            </a:r>
            <a:endParaRPr lang="en-US" dirty="0"/>
          </a:p>
        </p:txBody>
      </p:sp>
    </p:spTree>
    <p:extLst>
      <p:ext uri="{BB962C8B-B14F-4D97-AF65-F5344CB8AC3E}">
        <p14:creationId xmlns:p14="http://schemas.microsoft.com/office/powerpoint/2010/main" val="2294393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0E012-8BDA-E44A-AB95-2C3DF8F00A67}" type="datetimeFigureOut">
              <a:rPr lang="en-US" smtClean="0"/>
              <a:pPr/>
              <a:t>4/28/2021</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CAB5A-9401-5442-B54D-9E441F4DE593}" type="slidenum">
              <a:rPr lang="en-US" smtClean="0"/>
              <a:pPr/>
              <a:t>‹#›</a:t>
            </a:fld>
            <a:endParaRPr lang="en-US"/>
          </a:p>
        </p:txBody>
      </p:sp>
    </p:spTree>
    <p:extLst>
      <p:ext uri="{BB962C8B-B14F-4D97-AF65-F5344CB8AC3E}">
        <p14:creationId xmlns:p14="http://schemas.microsoft.com/office/powerpoint/2010/main" val="2715960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457211" rtl="0" eaLnBrk="1" latinLnBrk="0" hangingPunct="1">
        <a:spcBef>
          <a:spcPct val="0"/>
        </a:spcBef>
        <a:buNone/>
        <a:defRPr sz="4400" kern="1200">
          <a:solidFill>
            <a:schemeClr val="tx1"/>
          </a:solidFill>
          <a:latin typeface="+mj-lt"/>
          <a:ea typeface="+mj-ea"/>
          <a:cs typeface="+mj-cs"/>
        </a:defRPr>
      </a:lvl1pPr>
    </p:titleStyle>
    <p:bodyStyle>
      <a:lvl1pPr marL="342909" indent="-342909" algn="l" defTabSz="457211" rtl="0" eaLnBrk="1" latinLnBrk="0" hangingPunct="1">
        <a:spcBef>
          <a:spcPct val="20000"/>
        </a:spcBef>
        <a:buFont typeface="Arial"/>
        <a:buChar char="•"/>
        <a:defRPr sz="3200" kern="1200">
          <a:solidFill>
            <a:schemeClr val="tx1"/>
          </a:solidFill>
          <a:latin typeface="+mn-lt"/>
          <a:ea typeface="+mn-ea"/>
          <a:cs typeface="+mn-cs"/>
        </a:defRPr>
      </a:lvl1pPr>
      <a:lvl2pPr marL="742968" indent="-285756" algn="l" defTabSz="457211" rtl="0" eaLnBrk="1" latinLnBrk="0" hangingPunct="1">
        <a:spcBef>
          <a:spcPct val="20000"/>
        </a:spcBef>
        <a:buFont typeface="Arial"/>
        <a:buChar char="–"/>
        <a:defRPr sz="2800" kern="1200">
          <a:solidFill>
            <a:schemeClr val="tx1"/>
          </a:solidFill>
          <a:latin typeface="+mn-lt"/>
          <a:ea typeface="+mn-ea"/>
          <a:cs typeface="+mn-cs"/>
        </a:defRPr>
      </a:lvl2pPr>
      <a:lvl3pPr marL="1143029" indent="-228607" algn="l" defTabSz="457211" rtl="0" eaLnBrk="1" latinLnBrk="0" hangingPunct="1">
        <a:spcBef>
          <a:spcPct val="20000"/>
        </a:spcBef>
        <a:buFont typeface="Arial"/>
        <a:buChar char="•"/>
        <a:defRPr sz="2400" kern="1200">
          <a:solidFill>
            <a:schemeClr val="tx1"/>
          </a:solidFill>
          <a:latin typeface="+mn-lt"/>
          <a:ea typeface="+mn-ea"/>
          <a:cs typeface="+mn-cs"/>
        </a:defRPr>
      </a:lvl3pPr>
      <a:lvl4pPr marL="1600240" indent="-228607" algn="l" defTabSz="457211" rtl="0" eaLnBrk="1" latinLnBrk="0" hangingPunct="1">
        <a:spcBef>
          <a:spcPct val="20000"/>
        </a:spcBef>
        <a:buFont typeface="Arial"/>
        <a:buChar char="–"/>
        <a:defRPr sz="2000" kern="1200">
          <a:solidFill>
            <a:schemeClr val="tx1"/>
          </a:solidFill>
          <a:latin typeface="+mn-lt"/>
          <a:ea typeface="+mn-ea"/>
          <a:cs typeface="+mn-cs"/>
        </a:defRPr>
      </a:lvl4pPr>
      <a:lvl5pPr marL="2057453" indent="-228607" algn="l" defTabSz="457211" rtl="0" eaLnBrk="1" latinLnBrk="0" hangingPunct="1">
        <a:spcBef>
          <a:spcPct val="20000"/>
        </a:spcBef>
        <a:buFont typeface="Arial"/>
        <a:buChar char="»"/>
        <a:defRPr sz="2000" kern="1200">
          <a:solidFill>
            <a:schemeClr val="tx1"/>
          </a:solidFill>
          <a:latin typeface="+mn-lt"/>
          <a:ea typeface="+mn-ea"/>
          <a:cs typeface="+mn-cs"/>
        </a:defRPr>
      </a:lvl5pPr>
      <a:lvl6pPr marL="2514664" indent="-228607"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5" indent="-228607"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7"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7"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1" kern="1200">
          <a:solidFill>
            <a:schemeClr val="tx1"/>
          </a:solidFill>
          <a:latin typeface="+mn-lt"/>
          <a:ea typeface="+mn-ea"/>
          <a:cs typeface="+mn-cs"/>
        </a:defRPr>
      </a:lvl1pPr>
      <a:lvl2pPr marL="457211" algn="l" defTabSz="457211" rtl="0" eaLnBrk="1" latinLnBrk="0" hangingPunct="1">
        <a:defRPr sz="1801" kern="1200">
          <a:solidFill>
            <a:schemeClr val="tx1"/>
          </a:solidFill>
          <a:latin typeface="+mn-lt"/>
          <a:ea typeface="+mn-ea"/>
          <a:cs typeface="+mn-cs"/>
        </a:defRPr>
      </a:lvl2pPr>
      <a:lvl3pPr marL="914422" algn="l" defTabSz="457211" rtl="0" eaLnBrk="1" latinLnBrk="0" hangingPunct="1">
        <a:defRPr sz="1801" kern="1200">
          <a:solidFill>
            <a:schemeClr val="tx1"/>
          </a:solidFill>
          <a:latin typeface="+mn-lt"/>
          <a:ea typeface="+mn-ea"/>
          <a:cs typeface="+mn-cs"/>
        </a:defRPr>
      </a:lvl3pPr>
      <a:lvl4pPr marL="1371635" algn="l" defTabSz="457211" rtl="0" eaLnBrk="1" latinLnBrk="0" hangingPunct="1">
        <a:defRPr sz="1801" kern="1200">
          <a:solidFill>
            <a:schemeClr val="tx1"/>
          </a:solidFill>
          <a:latin typeface="+mn-lt"/>
          <a:ea typeface="+mn-ea"/>
          <a:cs typeface="+mn-cs"/>
        </a:defRPr>
      </a:lvl4pPr>
      <a:lvl5pPr marL="1828846" algn="l" defTabSz="457211" rtl="0" eaLnBrk="1" latinLnBrk="0" hangingPunct="1">
        <a:defRPr sz="1801" kern="1200">
          <a:solidFill>
            <a:schemeClr val="tx1"/>
          </a:solidFill>
          <a:latin typeface="+mn-lt"/>
          <a:ea typeface="+mn-ea"/>
          <a:cs typeface="+mn-cs"/>
        </a:defRPr>
      </a:lvl5pPr>
      <a:lvl6pPr marL="2286057" algn="l" defTabSz="457211" rtl="0" eaLnBrk="1" latinLnBrk="0" hangingPunct="1">
        <a:defRPr sz="1801" kern="1200">
          <a:solidFill>
            <a:schemeClr val="tx1"/>
          </a:solidFill>
          <a:latin typeface="+mn-lt"/>
          <a:ea typeface="+mn-ea"/>
          <a:cs typeface="+mn-cs"/>
        </a:defRPr>
      </a:lvl6pPr>
      <a:lvl7pPr marL="2743268" algn="l" defTabSz="457211" rtl="0" eaLnBrk="1" latinLnBrk="0" hangingPunct="1">
        <a:defRPr sz="1801" kern="1200">
          <a:solidFill>
            <a:schemeClr val="tx1"/>
          </a:solidFill>
          <a:latin typeface="+mn-lt"/>
          <a:ea typeface="+mn-ea"/>
          <a:cs typeface="+mn-cs"/>
        </a:defRPr>
      </a:lvl7pPr>
      <a:lvl8pPr marL="3200481" algn="l" defTabSz="457211" rtl="0" eaLnBrk="1" latinLnBrk="0" hangingPunct="1">
        <a:defRPr sz="1801" kern="1200">
          <a:solidFill>
            <a:schemeClr val="tx1"/>
          </a:solidFill>
          <a:latin typeface="+mn-lt"/>
          <a:ea typeface="+mn-ea"/>
          <a:cs typeface="+mn-cs"/>
        </a:defRPr>
      </a:lvl8pPr>
      <a:lvl9pPr marL="3657692" algn="l" defTabSz="4572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6.jpeg"/><Relationship Id="rId7" Type="http://schemas.openxmlformats.org/officeDocument/2006/relationships/image" Target="cid:B91EC565-33BB-4000-8299-224540CD6092-L0-001" TargetMode="Externa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cid:E8E3CE84-C370-43DF-B8C3-1E697AC90815-L0-001"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7940" y="1968689"/>
            <a:ext cx="9403308" cy="2920622"/>
          </a:xfrm>
        </p:spPr>
        <p:txBody>
          <a:bodyPr>
            <a:normAutofit fontScale="25000" lnSpcReduction="20000"/>
          </a:bodyPr>
          <a:lstStyle/>
          <a:p>
            <a:pPr marL="0" indent="0">
              <a:buNone/>
            </a:pPr>
            <a:r>
              <a:rPr lang="en-ZA" dirty="0"/>
              <a:t> 					</a:t>
            </a:r>
          </a:p>
          <a:p>
            <a:pPr marL="0" indent="0">
              <a:lnSpc>
                <a:spcPct val="160000"/>
              </a:lnSpc>
              <a:buNone/>
            </a:pPr>
            <a:endParaRPr lang="en-ZA" sz="2800" b="1" dirty="0">
              <a:solidFill>
                <a:srgbClr val="1F497D"/>
              </a:solidFill>
              <a:latin typeface="Arial"/>
              <a:cs typeface="+mn-cs"/>
            </a:endParaRPr>
          </a:p>
          <a:p>
            <a:pPr marL="0" indent="0" algn="ctr" defTabSz="457200">
              <a:spcBef>
                <a:spcPct val="0"/>
              </a:spcBef>
              <a:buNone/>
              <a:defRPr/>
            </a:pPr>
            <a:r>
              <a:rPr lang="en-ZA" sz="4400" b="1" dirty="0">
                <a:solidFill>
                  <a:prstClr val="black"/>
                </a:solidFill>
                <a:latin typeface="Calibri"/>
                <a:ea typeface="+mj-ea"/>
                <a:cs typeface="+mj-cs"/>
              </a:rPr>
              <a:t>	</a:t>
            </a:r>
            <a:r>
              <a:rPr lang="en-GB" sz="9600" b="1" dirty="0">
                <a:solidFill>
                  <a:prstClr val="black"/>
                </a:solidFill>
                <a:latin typeface="Calibri"/>
                <a:ea typeface="+mj-ea"/>
                <a:cs typeface="+mj-cs"/>
              </a:rPr>
              <a:t>Strategic Plan and Annual Performance Plan MTEF 2021/22</a:t>
            </a:r>
          </a:p>
          <a:p>
            <a:pPr marL="0" indent="0" algn="ctr" defTabSz="457200">
              <a:spcBef>
                <a:spcPct val="0"/>
              </a:spcBef>
              <a:buNone/>
              <a:defRPr/>
            </a:pPr>
            <a:endParaRPr lang="en-GB" sz="9600" b="1" dirty="0">
              <a:solidFill>
                <a:prstClr val="black"/>
              </a:solidFill>
              <a:latin typeface="Calibri"/>
              <a:ea typeface="+mj-ea"/>
              <a:cs typeface="+mj-cs"/>
            </a:endParaRPr>
          </a:p>
          <a:p>
            <a:pPr marL="0" indent="0" algn="ctr" defTabSz="457200">
              <a:lnSpc>
                <a:spcPct val="120000"/>
              </a:lnSpc>
              <a:spcBef>
                <a:spcPct val="0"/>
              </a:spcBef>
              <a:buNone/>
              <a:defRPr/>
            </a:pPr>
            <a:r>
              <a:rPr lang="en-GB" sz="9600" b="1" dirty="0">
                <a:solidFill>
                  <a:prstClr val="black"/>
                </a:solidFill>
                <a:latin typeface="Calibri"/>
                <a:ea typeface="+mj-ea"/>
                <a:cs typeface="+mj-cs"/>
              </a:rPr>
              <a:t>Presentation to the Portfolio Committee on Human Settlements, </a:t>
            </a:r>
          </a:p>
          <a:p>
            <a:pPr marL="0" indent="0" algn="ctr" defTabSz="457200">
              <a:lnSpc>
                <a:spcPct val="120000"/>
              </a:lnSpc>
              <a:spcBef>
                <a:spcPct val="0"/>
              </a:spcBef>
              <a:buNone/>
              <a:defRPr/>
            </a:pPr>
            <a:r>
              <a:rPr lang="en-GB" sz="9600" b="1" dirty="0">
                <a:solidFill>
                  <a:prstClr val="black"/>
                </a:solidFill>
                <a:latin typeface="Calibri"/>
                <a:ea typeface="+mj-ea"/>
                <a:cs typeface="+mj-cs"/>
              </a:rPr>
              <a:t>Water and Sanitation.</a:t>
            </a:r>
          </a:p>
          <a:p>
            <a:pPr marL="0" indent="0" algn="ctr" defTabSz="457200">
              <a:spcBef>
                <a:spcPct val="0"/>
              </a:spcBef>
              <a:buNone/>
              <a:defRPr/>
            </a:pPr>
            <a:endParaRPr lang="en-GB" sz="9600" b="1" dirty="0">
              <a:solidFill>
                <a:prstClr val="black"/>
              </a:solidFill>
              <a:latin typeface="Calibri"/>
              <a:ea typeface="+mj-ea"/>
              <a:cs typeface="+mj-cs"/>
            </a:endParaRPr>
          </a:p>
          <a:p>
            <a:pPr marL="0" indent="0" algn="ctr" defTabSz="457200">
              <a:spcBef>
                <a:spcPct val="0"/>
              </a:spcBef>
              <a:buNone/>
              <a:defRPr/>
            </a:pPr>
            <a:endParaRPr lang="en-GB" sz="9600" b="1" dirty="0">
              <a:solidFill>
                <a:prstClr val="black"/>
              </a:solidFill>
              <a:latin typeface="Calibri"/>
              <a:ea typeface="+mj-ea"/>
              <a:cs typeface="+mj-cs"/>
            </a:endParaRPr>
          </a:p>
          <a:p>
            <a:pPr marL="0" indent="0" algn="ctr" defTabSz="457200">
              <a:spcBef>
                <a:spcPct val="0"/>
              </a:spcBef>
              <a:buNone/>
              <a:defRPr/>
            </a:pPr>
            <a:r>
              <a:rPr lang="en-GB" sz="9600" b="1" dirty="0">
                <a:solidFill>
                  <a:prstClr val="black"/>
                </a:solidFill>
                <a:latin typeface="Calibri"/>
                <a:ea typeface="+mj-ea"/>
                <a:cs typeface="+mj-cs"/>
              </a:rPr>
              <a:t>28 April 2021</a:t>
            </a:r>
          </a:p>
          <a:p>
            <a:pPr marL="0" indent="0">
              <a:buNone/>
            </a:pPr>
            <a:endParaRPr lang="en-ZA" sz="2800" b="1" dirty="0">
              <a:solidFill>
                <a:srgbClr val="1F497D"/>
              </a:solidFill>
              <a:latin typeface="Arial"/>
              <a:cs typeface="+mn-cs"/>
            </a:endParaRPr>
          </a:p>
        </p:txBody>
      </p:sp>
    </p:spTree>
    <p:extLst>
      <p:ext uri="{BB962C8B-B14F-4D97-AF65-F5344CB8AC3E}">
        <p14:creationId xmlns:p14="http://schemas.microsoft.com/office/powerpoint/2010/main" val="1015372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296" y="4"/>
            <a:ext cx="1123369" cy="780176"/>
          </a:xfrm>
          <a:prstGeom prst="rect">
            <a:avLst/>
          </a:prstGeom>
          <a:ln>
            <a:noFill/>
          </a:ln>
        </p:spPr>
      </p:pic>
      <p:sp>
        <p:nvSpPr>
          <p:cNvPr id="4" name="Content Placeholder 6">
            <a:extLst>
              <a:ext uri="{FF2B5EF4-FFF2-40B4-BE49-F238E27FC236}">
                <a16:creationId xmlns:a16="http://schemas.microsoft.com/office/drawing/2014/main" id="{A59D59CA-BDD8-4482-AD01-848202532DFF}"/>
              </a:ext>
            </a:extLst>
          </p:cNvPr>
          <p:cNvSpPr txBox="1">
            <a:spLocks/>
          </p:cNvSpPr>
          <p:nvPr/>
        </p:nvSpPr>
        <p:spPr>
          <a:xfrm>
            <a:off x="126335" y="390525"/>
            <a:ext cx="11760865" cy="676275"/>
          </a:xfrm>
          <a:prstGeom prst="rect">
            <a:avLst/>
          </a:prstGeom>
        </p:spPr>
        <p:txBody>
          <a:bodyPr vert="horz" lIns="91440" tIns="45720" rIns="91440" bIns="45720" rtlCol="0">
            <a:noAutofit/>
          </a:bodyPr>
          <a:lstStyle>
            <a:lvl1pPr marL="342909" indent="-342909" algn="l" defTabSz="457211" rtl="0" eaLnBrk="1" latinLnBrk="0" hangingPunct="1">
              <a:spcBef>
                <a:spcPct val="20000"/>
              </a:spcBef>
              <a:buFont typeface="Arial"/>
              <a:buChar char="•"/>
              <a:defRPr sz="3200" kern="1200">
                <a:solidFill>
                  <a:schemeClr val="tx1"/>
                </a:solidFill>
                <a:latin typeface="+mn-lt"/>
                <a:ea typeface="+mn-ea"/>
                <a:cs typeface="+mn-cs"/>
              </a:defRPr>
            </a:lvl1pPr>
            <a:lvl2pPr marL="742968" indent="-285756" algn="l" defTabSz="457211" rtl="0" eaLnBrk="1" latinLnBrk="0" hangingPunct="1">
              <a:spcBef>
                <a:spcPct val="20000"/>
              </a:spcBef>
              <a:buFont typeface="Arial"/>
              <a:buChar char="–"/>
              <a:defRPr sz="2800" kern="1200">
                <a:solidFill>
                  <a:schemeClr val="tx1"/>
                </a:solidFill>
                <a:latin typeface="+mn-lt"/>
                <a:ea typeface="+mn-ea"/>
                <a:cs typeface="+mn-cs"/>
              </a:defRPr>
            </a:lvl2pPr>
            <a:lvl3pPr marL="1143029" indent="-228607" algn="l" defTabSz="457211" rtl="0" eaLnBrk="1" latinLnBrk="0" hangingPunct="1">
              <a:spcBef>
                <a:spcPct val="20000"/>
              </a:spcBef>
              <a:buFont typeface="Arial"/>
              <a:buChar char="•"/>
              <a:defRPr sz="2400" kern="1200">
                <a:solidFill>
                  <a:schemeClr val="tx1"/>
                </a:solidFill>
                <a:latin typeface="+mn-lt"/>
                <a:ea typeface="+mn-ea"/>
                <a:cs typeface="+mn-cs"/>
              </a:defRPr>
            </a:lvl3pPr>
            <a:lvl4pPr marL="1600240" indent="-228607" algn="l" defTabSz="457211" rtl="0" eaLnBrk="1" latinLnBrk="0" hangingPunct="1">
              <a:spcBef>
                <a:spcPct val="20000"/>
              </a:spcBef>
              <a:buFont typeface="Arial"/>
              <a:buChar char="–"/>
              <a:defRPr sz="2000" kern="1200">
                <a:solidFill>
                  <a:schemeClr val="tx1"/>
                </a:solidFill>
                <a:latin typeface="+mn-lt"/>
                <a:ea typeface="+mn-ea"/>
                <a:cs typeface="+mn-cs"/>
              </a:defRPr>
            </a:lvl4pPr>
            <a:lvl5pPr marL="2057453" indent="-228607" algn="l" defTabSz="457211" rtl="0" eaLnBrk="1" latinLnBrk="0" hangingPunct="1">
              <a:spcBef>
                <a:spcPct val="20000"/>
              </a:spcBef>
              <a:buFont typeface="Arial"/>
              <a:buChar char="»"/>
              <a:defRPr sz="2000" kern="1200">
                <a:solidFill>
                  <a:schemeClr val="tx1"/>
                </a:solidFill>
                <a:latin typeface="+mn-lt"/>
                <a:ea typeface="+mn-ea"/>
                <a:cs typeface="+mn-cs"/>
              </a:defRPr>
            </a:lvl5pPr>
            <a:lvl6pPr marL="2514664" indent="-228607"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5" indent="-228607"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7"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7" algn="l" defTabSz="457211"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11" rtl="0" eaLnBrk="1" fontAlgn="auto" latinLnBrk="0" hangingPunct="1">
              <a:lnSpc>
                <a:spcPct val="150000"/>
              </a:lnSpc>
              <a:spcBef>
                <a:spcPct val="20000"/>
              </a:spcBef>
              <a:spcAft>
                <a:spcPts val="0"/>
              </a:spcAft>
              <a:buClrTx/>
              <a:buSzTx/>
              <a:buFont typeface="Arial"/>
              <a:buNone/>
              <a:tabLst/>
              <a:defRPr/>
            </a:pPr>
            <a:r>
              <a:rPr kumimoji="0" lang="en-GB" sz="2800" b="1" i="0" u="none" strike="noStrike" kern="1200" cap="none" spc="0" normalizeH="0" baseline="0" noProof="0" dirty="0">
                <a:ln>
                  <a:noFill/>
                </a:ln>
                <a:solidFill>
                  <a:srgbClr val="1F497D"/>
                </a:solidFill>
                <a:effectLst/>
                <a:uLnTx/>
                <a:uFillTx/>
                <a:latin typeface="Arial"/>
                <a:ea typeface="+mn-ea"/>
                <a:cs typeface="+mn-cs"/>
              </a:rPr>
              <a:t>Medium to Long-Term Operating Model </a:t>
            </a:r>
            <a:endParaRPr kumimoji="0" lang="en-ZA" sz="2500" b="1"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0" marR="0" lvl="0" indent="0" algn="just" defTabSz="457211" rtl="0" eaLnBrk="1" fontAlgn="auto" latinLnBrk="0" hangingPunct="1">
              <a:lnSpc>
                <a:spcPct val="150000"/>
              </a:lnSpc>
              <a:spcBef>
                <a:spcPct val="20000"/>
              </a:spcBef>
              <a:spcAft>
                <a:spcPts val="0"/>
              </a:spcAft>
              <a:buClrTx/>
              <a:buSzTx/>
              <a:buFont typeface="Arial"/>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0" marR="0" lvl="0" indent="0" algn="just" defTabSz="457211" rtl="0" eaLnBrk="1" fontAlgn="auto" latinLnBrk="0" hangingPunct="1">
              <a:lnSpc>
                <a:spcPct val="150000"/>
              </a:lnSpc>
              <a:spcBef>
                <a:spcPct val="20000"/>
              </a:spcBef>
              <a:spcAft>
                <a:spcPts val="0"/>
              </a:spcAft>
              <a:buClrTx/>
              <a:buSzTx/>
              <a:buFont typeface="Arial"/>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0" marR="0" lvl="0" indent="0" algn="just" defTabSz="457211" rtl="0" eaLnBrk="1" fontAlgn="auto" latinLnBrk="0" hangingPunct="1">
              <a:lnSpc>
                <a:spcPct val="150000"/>
              </a:lnSpc>
              <a:spcBef>
                <a:spcPct val="20000"/>
              </a:spcBef>
              <a:spcAft>
                <a:spcPts val="0"/>
              </a:spcAft>
              <a:buClrTx/>
              <a:buSzTx/>
              <a:buFont typeface="Arial"/>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0" marR="0" lvl="0" indent="0" algn="ctr" defTabSz="457211" rtl="0" eaLnBrk="1" fontAlgn="auto" latinLnBrk="0" hangingPunct="1">
              <a:lnSpc>
                <a:spcPct val="150000"/>
              </a:lnSpc>
              <a:spcBef>
                <a:spcPct val="20000"/>
              </a:spcBef>
              <a:spcAft>
                <a:spcPts val="0"/>
              </a:spcAft>
              <a:buClrTx/>
              <a:buSzTx/>
              <a:buFont typeface="Arial"/>
              <a:buNone/>
              <a:tabLst/>
              <a:defRPr/>
            </a:pPr>
            <a:endParaRPr kumimoji="0" lang="en-ZA" sz="3000" b="1"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0" marR="0" lvl="0" indent="0" algn="l" defTabSz="457211" rtl="0" eaLnBrk="1" fontAlgn="auto" latinLnBrk="0" hangingPunct="1">
              <a:lnSpc>
                <a:spcPct val="100000"/>
              </a:lnSpc>
              <a:spcBef>
                <a:spcPct val="20000"/>
              </a:spcBef>
              <a:spcAft>
                <a:spcPts val="0"/>
              </a:spcAft>
              <a:buClrTx/>
              <a:buSzTx/>
              <a:buFont typeface="Arial"/>
              <a:buNone/>
              <a:tabLst/>
              <a:defRPr/>
            </a:pPr>
            <a:endParaRPr kumimoji="0" lang="en-ZA"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Content Placeholder 4">
            <a:extLst>
              <a:ext uri="{FF2B5EF4-FFF2-40B4-BE49-F238E27FC236}">
                <a16:creationId xmlns:a16="http://schemas.microsoft.com/office/drawing/2014/main" id="{F2F71E49-249D-4069-A667-BD50B2D5614E}"/>
              </a:ext>
            </a:extLst>
          </p:cNvPr>
          <p:cNvPicPr>
            <a:picLocks noGrp="1"/>
          </p:cNvPicPr>
          <p:nvPr>
            <p:ph idx="1"/>
          </p:nvPr>
        </p:nvPicPr>
        <p:blipFill>
          <a:blip r:embed="rId3"/>
          <a:stretch>
            <a:fillRect/>
          </a:stretch>
        </p:blipFill>
        <p:spPr>
          <a:xfrm>
            <a:off x="752474" y="1314450"/>
            <a:ext cx="10620375" cy="5086350"/>
          </a:xfrm>
          <a:prstGeom prst="rect">
            <a:avLst/>
          </a:prstGeom>
        </p:spPr>
      </p:pic>
    </p:spTree>
    <p:extLst>
      <p:ext uri="{BB962C8B-B14F-4D97-AF65-F5344CB8AC3E}">
        <p14:creationId xmlns:p14="http://schemas.microsoft.com/office/powerpoint/2010/main" val="375434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296" y="4"/>
            <a:ext cx="1123369" cy="780176"/>
          </a:xfrm>
          <a:prstGeom prst="rect">
            <a:avLst/>
          </a:prstGeom>
          <a:ln>
            <a:noFill/>
          </a:ln>
        </p:spPr>
      </p:pic>
      <p:sp>
        <p:nvSpPr>
          <p:cNvPr id="11" name="Title 10">
            <a:extLst>
              <a:ext uri="{FF2B5EF4-FFF2-40B4-BE49-F238E27FC236}">
                <a16:creationId xmlns:a16="http://schemas.microsoft.com/office/drawing/2014/main" id="{36FB3A62-7C61-445B-8ED0-617FBF5FAB06}"/>
              </a:ext>
            </a:extLst>
          </p:cNvPr>
          <p:cNvSpPr>
            <a:spLocks noGrp="1"/>
          </p:cNvSpPr>
          <p:nvPr>
            <p:ph type="title"/>
          </p:nvPr>
        </p:nvSpPr>
        <p:spPr>
          <a:xfrm>
            <a:off x="126335" y="136522"/>
            <a:ext cx="11138014" cy="6436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r>
              <a:rPr lang="en-GB" sz="2800" b="1" dirty="0">
                <a:solidFill>
                  <a:srgbClr val="1F497D"/>
                </a:solidFill>
                <a:latin typeface="Arial"/>
              </a:rPr>
              <a:t>Measuring Strategic Plan Outcomes </a:t>
            </a:r>
            <a:endParaRPr lang="en-ZA" sz="2800" b="1" dirty="0">
              <a:solidFill>
                <a:srgbClr val="1F497D"/>
              </a:solidFill>
              <a:latin typeface="Arial"/>
            </a:endParaRPr>
          </a:p>
        </p:txBody>
      </p:sp>
      <p:graphicFrame>
        <p:nvGraphicFramePr>
          <p:cNvPr id="2" name="Content Placeholder 1">
            <a:extLst>
              <a:ext uri="{FF2B5EF4-FFF2-40B4-BE49-F238E27FC236}">
                <a16:creationId xmlns:a16="http://schemas.microsoft.com/office/drawing/2014/main" id="{A744BB16-2146-48ED-A745-2BB2F541F57F}"/>
              </a:ext>
            </a:extLst>
          </p:cNvPr>
          <p:cNvGraphicFramePr>
            <a:graphicFrameLocks noGrp="1"/>
          </p:cNvGraphicFramePr>
          <p:nvPr>
            <p:ph idx="1"/>
            <p:extLst>
              <p:ext uri="{D42A27DB-BD31-4B8C-83A1-F6EECF244321}">
                <p14:modId xmlns:p14="http://schemas.microsoft.com/office/powerpoint/2010/main" val="3624376236"/>
              </p:ext>
            </p:extLst>
          </p:nvPr>
        </p:nvGraphicFramePr>
        <p:xfrm>
          <a:off x="0" y="780176"/>
          <a:ext cx="12065666" cy="6107362"/>
        </p:xfrm>
        <a:graphic>
          <a:graphicData uri="http://schemas.openxmlformats.org/drawingml/2006/table">
            <a:tbl>
              <a:tblPr firstRow="1" firstCol="1" bandRow="1"/>
              <a:tblGrid>
                <a:gridCol w="2994991">
                  <a:extLst>
                    <a:ext uri="{9D8B030D-6E8A-4147-A177-3AD203B41FA5}">
                      <a16:colId xmlns:a16="http://schemas.microsoft.com/office/drawing/2014/main" val="704539990"/>
                    </a:ext>
                  </a:extLst>
                </a:gridCol>
                <a:gridCol w="3538331">
                  <a:extLst>
                    <a:ext uri="{9D8B030D-6E8A-4147-A177-3AD203B41FA5}">
                      <a16:colId xmlns:a16="http://schemas.microsoft.com/office/drawing/2014/main" val="171310246"/>
                    </a:ext>
                  </a:extLst>
                </a:gridCol>
                <a:gridCol w="2024163">
                  <a:extLst>
                    <a:ext uri="{9D8B030D-6E8A-4147-A177-3AD203B41FA5}">
                      <a16:colId xmlns:a16="http://schemas.microsoft.com/office/drawing/2014/main" val="1440403968"/>
                    </a:ext>
                  </a:extLst>
                </a:gridCol>
                <a:gridCol w="3508181">
                  <a:extLst>
                    <a:ext uri="{9D8B030D-6E8A-4147-A177-3AD203B41FA5}">
                      <a16:colId xmlns:a16="http://schemas.microsoft.com/office/drawing/2014/main" val="2318560061"/>
                    </a:ext>
                  </a:extLst>
                </a:gridCol>
              </a:tblGrid>
              <a:tr h="317440">
                <a:tc>
                  <a:txBody>
                    <a:bodyPr/>
                    <a:lstStyle/>
                    <a:p>
                      <a:pPr algn="just">
                        <a:lnSpc>
                          <a:spcPct val="150000"/>
                        </a:lnSpc>
                        <a:spcAft>
                          <a:spcPts val="1000"/>
                        </a:spcAft>
                      </a:pPr>
                      <a:r>
                        <a:rPr lang="en-ZA" sz="1400" b="1" dirty="0">
                          <a:effectLst/>
                          <a:latin typeface="Arial" panose="020B0604020202020204" pitchFamily="34" charset="0"/>
                          <a:ea typeface="Calibri" panose="020F0502020204030204" pitchFamily="34" charset="0"/>
                          <a:cs typeface="Arial" panose="020B0604020202020204" pitchFamily="34" charset="0"/>
                        </a:rPr>
                        <a:t>MTSF PRIORITY 1</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gridSpan="3">
                  <a:txBody>
                    <a:bodyPr/>
                    <a:lstStyle/>
                    <a:p>
                      <a:pPr algn="just">
                        <a:lnSpc>
                          <a:spcPct val="150000"/>
                        </a:lnSpc>
                        <a:spcAft>
                          <a:spcPts val="10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 CAPABLE, ETHICAL AND DEVELOPMENTAL STATE</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877289346"/>
                  </a:ext>
                </a:extLst>
              </a:tr>
              <a:tr h="317440">
                <a:tc>
                  <a:txBody>
                    <a:bodyPr/>
                    <a:lstStyle/>
                    <a:p>
                      <a:pPr algn="just">
                        <a:lnSpc>
                          <a:spcPct val="150000"/>
                        </a:lnSpc>
                        <a:spcAft>
                          <a:spcPts val="10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HDA OUTCOME 1</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just">
                        <a:lnSpc>
                          <a:spcPct val="150000"/>
                        </a:lnSpc>
                        <a:spcAft>
                          <a:spcPts val="10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OUTCOME INDICATOR</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just">
                        <a:lnSpc>
                          <a:spcPct val="150000"/>
                        </a:lnSpc>
                        <a:spcAft>
                          <a:spcPts val="1000"/>
                        </a:spcAft>
                      </a:pPr>
                      <a:r>
                        <a:rPr lang="en-ZA" sz="1400" b="1">
                          <a:solidFill>
                            <a:srgbClr val="000000"/>
                          </a:solidFill>
                          <a:effectLst/>
                          <a:latin typeface="Arial" panose="020B0604020202020204" pitchFamily="34" charset="0"/>
                          <a:ea typeface="Calibri" panose="020F0502020204030204" pitchFamily="34" charset="0"/>
                          <a:cs typeface="Arial" panose="020B0604020202020204" pitchFamily="34" charset="0"/>
                        </a:rPr>
                        <a:t>BASELINE</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DE9D9"/>
                    </a:solidFill>
                  </a:tcPr>
                </a:tc>
                <a:tc>
                  <a:txBody>
                    <a:bodyPr/>
                    <a:lstStyle/>
                    <a:p>
                      <a:pPr algn="just">
                        <a:lnSpc>
                          <a:spcPct val="150000"/>
                        </a:lnSpc>
                        <a:spcAft>
                          <a:spcPts val="10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FIVE-YEAR TARGET</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943946221"/>
                  </a:ext>
                </a:extLst>
              </a:tr>
              <a:tr h="717724">
                <a:tc>
                  <a:txBody>
                    <a:bodyPr/>
                    <a:lstStyle/>
                    <a:p>
                      <a:pPr algn="just">
                        <a:lnSpc>
                          <a:spcPct val="150000"/>
                        </a:lnSpc>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Effective and Efficient Management and Good Governance of the HDA.</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ZA" sz="1400" b="0" i="0" u="none" strike="noStrike" baseline="0" dirty="0">
                          <a:solidFill>
                            <a:schemeClr val="tx1"/>
                          </a:solidFill>
                          <a:latin typeface="Arial" panose="020B0604020202020204" pitchFamily="34" charset="0"/>
                          <a:cs typeface="Arial" panose="020B0604020202020204" pitchFamily="34" charset="0"/>
                        </a:rPr>
                        <a:t>Number of Unqualified audit report for each financial year</a:t>
                      </a:r>
                      <a:endParaRPr lang="en-ZA" sz="14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r>
                        <a:rPr lang="en-ZA" sz="1400" b="0" i="0" u="none" strike="noStrike" baseline="0" dirty="0">
                          <a:solidFill>
                            <a:schemeClr val="tx1"/>
                          </a:solidFill>
                          <a:latin typeface="Arial" panose="020B0604020202020204" pitchFamily="34" charset="0"/>
                          <a:cs typeface="Arial" panose="020B0604020202020204" pitchFamily="34" charset="0"/>
                        </a:rPr>
                        <a:t>Qualified audit 2019/2020</a:t>
                      </a:r>
                      <a:endParaRPr lang="en-ZA" sz="14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GB" sz="1400" b="0" i="0" u="none" strike="noStrike" baseline="0" dirty="0">
                          <a:solidFill>
                            <a:schemeClr val="tx1"/>
                          </a:solidFill>
                          <a:latin typeface="Arial" panose="020B0604020202020204" pitchFamily="34" charset="0"/>
                          <a:cs typeface="Arial" panose="020B0604020202020204" pitchFamily="34" charset="0"/>
                        </a:rPr>
                        <a:t>Unqualified audit report for each </a:t>
                      </a:r>
                      <a:r>
                        <a:rPr lang="en-ZA" sz="1400" b="0" i="0" u="none" strike="noStrike" baseline="0" dirty="0">
                          <a:solidFill>
                            <a:schemeClr val="tx1"/>
                          </a:solidFill>
                          <a:latin typeface="Arial" panose="020B0604020202020204" pitchFamily="34" charset="0"/>
                          <a:cs typeface="Arial" panose="020B0604020202020204" pitchFamily="34" charset="0"/>
                        </a:rPr>
                        <a:t>financial year</a:t>
                      </a:r>
                      <a:endParaRPr lang="en-ZA" sz="14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5742196"/>
                  </a:ext>
                </a:extLst>
              </a:tr>
              <a:tr h="317440">
                <a:tc>
                  <a:txBody>
                    <a:bodyPr/>
                    <a:lstStyle/>
                    <a:p>
                      <a:pPr algn="just">
                        <a:lnSpc>
                          <a:spcPct val="150000"/>
                        </a:lnSpc>
                        <a:spcAft>
                          <a:spcPts val="1000"/>
                        </a:spcAft>
                      </a:pPr>
                      <a:r>
                        <a:rPr lang="en-GB" sz="1400" b="1">
                          <a:solidFill>
                            <a:srgbClr val="000000"/>
                          </a:solidFill>
                          <a:effectLst/>
                          <a:latin typeface="Arial" panose="020B0604020202020204" pitchFamily="34" charset="0"/>
                          <a:ea typeface="Calibri" panose="020F0502020204030204" pitchFamily="34" charset="0"/>
                          <a:cs typeface="Arial" panose="020B0604020202020204" pitchFamily="34" charset="0"/>
                        </a:rPr>
                        <a:t>MTSF PRIORITY 4</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gridSpan="3">
                  <a:txBody>
                    <a:bodyPr/>
                    <a:lstStyle/>
                    <a:p>
                      <a:pPr algn="just">
                        <a:lnSpc>
                          <a:spcPct val="150000"/>
                        </a:lnSpc>
                        <a:spcAft>
                          <a:spcPts val="10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SPATIAL INTEGRATION, HUMAN SETTLEMENTS AND LOCAL GOVERNMENT</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556040153"/>
                  </a:ext>
                </a:extLst>
              </a:tr>
              <a:tr h="329014">
                <a:tc>
                  <a:txBody>
                    <a:bodyPr/>
                    <a:lstStyle/>
                    <a:p>
                      <a:pPr algn="just">
                        <a:lnSpc>
                          <a:spcPct val="150000"/>
                        </a:lnSpc>
                        <a:spcAft>
                          <a:spcPts val="1000"/>
                        </a:spcAft>
                      </a:pPr>
                      <a:r>
                        <a:rPr lang="en-ZA" sz="1400" b="1">
                          <a:solidFill>
                            <a:srgbClr val="000000"/>
                          </a:solidFill>
                          <a:effectLst/>
                          <a:latin typeface="Arial" panose="020B0604020202020204" pitchFamily="34" charset="0"/>
                          <a:ea typeface="Calibri" panose="020F0502020204030204" pitchFamily="34" charset="0"/>
                          <a:cs typeface="Arial" panose="020B0604020202020204" pitchFamily="34" charset="0"/>
                        </a:rPr>
                        <a:t>HDA OUTCOME 2</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50000"/>
                        </a:lnSpc>
                        <a:spcAft>
                          <a:spcPts val="10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OUTCOME INDICATOR</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50000"/>
                        </a:lnSpc>
                        <a:spcAft>
                          <a:spcPts val="1000"/>
                        </a:spcAft>
                      </a:pPr>
                      <a:r>
                        <a:rPr lang="en-ZA" sz="1400" b="1">
                          <a:solidFill>
                            <a:srgbClr val="000000"/>
                          </a:solidFill>
                          <a:effectLst/>
                          <a:latin typeface="Arial" panose="020B0604020202020204" pitchFamily="34" charset="0"/>
                          <a:ea typeface="Calibri" panose="020F0502020204030204" pitchFamily="34" charset="0"/>
                          <a:cs typeface="Arial" panose="020B0604020202020204" pitchFamily="34" charset="0"/>
                        </a:rPr>
                        <a:t>BASELINE</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50000"/>
                        </a:lnSpc>
                        <a:spcAft>
                          <a:spcPts val="1000"/>
                        </a:spcAft>
                      </a:pPr>
                      <a:r>
                        <a:rPr lang="en-ZA" sz="1400" b="1">
                          <a:solidFill>
                            <a:srgbClr val="000000"/>
                          </a:solidFill>
                          <a:effectLst/>
                          <a:latin typeface="Arial" panose="020B0604020202020204" pitchFamily="34" charset="0"/>
                          <a:ea typeface="Calibri" panose="020F0502020204030204" pitchFamily="34" charset="0"/>
                          <a:cs typeface="Arial" panose="020B0604020202020204" pitchFamily="34" charset="0"/>
                        </a:rPr>
                        <a:t>FIVE-YEAR TARGET</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645092508"/>
                  </a:ext>
                </a:extLst>
              </a:tr>
              <a:tr h="1041867">
                <a:tc rowSpan="5">
                  <a:txBody>
                    <a:bodyPr/>
                    <a:lstStyle/>
                    <a:p>
                      <a:pPr algn="l">
                        <a:lnSpc>
                          <a:spcPct val="150000"/>
                        </a:lnSpc>
                      </a:pPr>
                      <a:r>
                        <a:rPr lang="en-ZA" sz="1400" b="0" i="0" u="none" strike="noStrike" baseline="0" dirty="0">
                          <a:solidFill>
                            <a:schemeClr val="tx1"/>
                          </a:solidFill>
                          <a:latin typeface="Arial" panose="020B0604020202020204" pitchFamily="34" charset="0"/>
                          <a:cs typeface="Arial" panose="020B0604020202020204" pitchFamily="34" charset="0"/>
                        </a:rPr>
                        <a:t>Integrated and sustainable human settlements and Security of Tenure</a:t>
                      </a:r>
                      <a:endParaRPr lang="en-ZA" sz="14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algn="just">
                        <a:lnSpc>
                          <a:spcPct val="150000"/>
                        </a:lnSpc>
                      </a:pPr>
                      <a:r>
                        <a:rPr lang="en-ZA" sz="1400" b="0" i="0" u="none" strike="noStrike" baseline="0" dirty="0">
                          <a:solidFill>
                            <a:schemeClr val="tx1"/>
                          </a:solidFill>
                          <a:latin typeface="Arial" panose="020B0604020202020204" pitchFamily="34" charset="0"/>
                          <a:cs typeface="Arial" panose="020B0604020202020204" pitchFamily="34" charset="0"/>
                        </a:rPr>
                        <a:t>Number of hectares of well-located land acquired within PHSHDAs, for each financial year</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New Indicator</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6 000 hectares acquired in PHSHDA’s </a:t>
                      </a:r>
                    </a:p>
                    <a:p>
                      <a:pPr algn="just">
                        <a:lnSpc>
                          <a:spcPct val="150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algn="just">
                        <a:lnSpc>
                          <a:spcPct val="150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4 000 hectares acquired </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3226933"/>
                  </a:ext>
                </a:extLst>
              </a:tr>
              <a:tr h="938379">
                <a:tc vMerge="1">
                  <a:txBody>
                    <a:bodyPr/>
                    <a:lstStyle/>
                    <a:p>
                      <a:endParaRPr lang="en-ZA"/>
                    </a:p>
                  </a:txBody>
                  <a:tcPr/>
                </a:tc>
                <a:tc>
                  <a:txBody>
                    <a:bodyPr/>
                    <a:lstStyle/>
                    <a:p>
                      <a:pPr algn="just">
                        <a:lnSpc>
                          <a:spcPct val="150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the 2841 ha of land acquired during 2014 – 2019 falling within PHSHDAs rezoned, for each financial year</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New Indicator</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 hectares rezoned </a:t>
                      </a:r>
                    </a:p>
                    <a:p>
                      <a:pPr algn="just">
                        <a:lnSpc>
                          <a:spcPct val="150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5205227"/>
                  </a:ext>
                </a:extLst>
              </a:tr>
              <a:tr h="730145">
                <a:tc vMerge="1">
                  <a:txBody>
                    <a:bodyPr/>
                    <a:lstStyle/>
                    <a:p>
                      <a:pPr algn="just">
                        <a:lnSpc>
                          <a:spcPct val="150000"/>
                        </a:lnSpc>
                        <a:spcAft>
                          <a:spcPts val="0"/>
                        </a:spcAft>
                      </a:pP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Number of Housing Units Delivered </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400" dirty="0">
                          <a:effectLst/>
                          <a:latin typeface="Arial" panose="020B0604020202020204" pitchFamily="34" charset="0"/>
                          <a:ea typeface="MS Mincho" panose="02020609040205080304" pitchFamily="49" charset="-128"/>
                          <a:cs typeface="Times New Roman" panose="02020603050405020304" pitchFamily="18" charset="0"/>
                        </a:rPr>
                        <a:t>23 526 housing units</a:t>
                      </a:r>
                    </a:p>
                    <a:p>
                      <a:pPr algn="just">
                        <a:lnSpc>
                          <a:spcPct val="115000"/>
                        </a:lnSpc>
                        <a:spcAft>
                          <a:spcPts val="1000"/>
                        </a:spcAft>
                      </a:pPr>
                      <a:r>
                        <a:rPr lang="en-GB" sz="1400" dirty="0">
                          <a:effectLst/>
                          <a:latin typeface="Arial" panose="020B0604020202020204" pitchFamily="34" charset="0"/>
                          <a:ea typeface="MS Mincho" panose="02020609040205080304" pitchFamily="49" charset="-128"/>
                          <a:cs typeface="Times New Roman" panose="02020603050405020304" pitchFamily="18" charset="0"/>
                        </a:rPr>
                        <a:t>delivered</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en-GB" sz="1400" b="0" i="0" u="none" strike="noStrike" baseline="0" dirty="0">
                          <a:solidFill>
                            <a:schemeClr val="tx1"/>
                          </a:solidFill>
                          <a:latin typeface="Arial" panose="020B0604020202020204" pitchFamily="34" charset="0"/>
                          <a:cs typeface="Arial" panose="020B0604020202020204" pitchFamily="34" charset="0"/>
                        </a:rPr>
                        <a:t>25 420 housing units delivered </a:t>
                      </a:r>
                      <a:r>
                        <a:rPr lang="en-ZA" sz="1400" b="0" i="0" u="none" strike="noStrike" baseline="0" dirty="0">
                          <a:solidFill>
                            <a:schemeClr val="tx1"/>
                          </a:solidFill>
                          <a:latin typeface="Arial" panose="020B0604020202020204" pitchFamily="34" charset="0"/>
                          <a:cs typeface="Arial" panose="020B0604020202020204" pitchFamily="34" charset="0"/>
                        </a:rPr>
                        <a:t>by HDA</a:t>
                      </a:r>
                    </a:p>
                    <a:p>
                      <a:pPr algn="l"/>
                      <a:endParaRPr lang="en-GB" sz="1100" b="0" i="0" u="none" strike="noStrike" baseline="0" dirty="0">
                        <a:solidFill>
                          <a:schemeClr val="tx1"/>
                        </a:solidFill>
                        <a:latin typeface="Arial" panose="020B0604020202020204" pitchFamily="34" charset="0"/>
                        <a:cs typeface="Arial" panose="020B0604020202020204" pitchFamily="34" charset="0"/>
                      </a:endParaRPr>
                    </a:p>
                    <a:p>
                      <a:pPr algn="l"/>
                      <a:r>
                        <a:rPr lang="en-GB" sz="1100" b="0" i="0" u="none" strike="noStrike" baseline="0" dirty="0">
                          <a:solidFill>
                            <a:schemeClr val="tx1"/>
                          </a:solidFill>
                          <a:latin typeface="Arial" panose="020B0604020202020204" pitchFamily="34" charset="0"/>
                          <a:cs typeface="Arial" panose="020B0604020202020204" pitchFamily="34" charset="0"/>
                        </a:rPr>
                        <a:t>Comprising of- from year 2021/22 to 23/24 Strategic</a:t>
                      </a:r>
                    </a:p>
                    <a:p>
                      <a:pPr algn="l"/>
                      <a:r>
                        <a:rPr lang="en-GB" sz="1100" b="0" i="0" u="none" strike="noStrike" baseline="0" dirty="0">
                          <a:solidFill>
                            <a:schemeClr val="tx1"/>
                          </a:solidFill>
                          <a:latin typeface="Arial" panose="020B0604020202020204" pitchFamily="34" charset="0"/>
                          <a:cs typeface="Arial" panose="020B0604020202020204" pitchFamily="34" charset="0"/>
                        </a:rPr>
                        <a:t>projects = 2340 Region A = 8364 Region B = 5074</a:t>
                      </a:r>
                      <a:endParaRPr lang="en-ZA" sz="11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6602380"/>
                  </a:ext>
                </a:extLst>
              </a:tr>
              <a:tr h="688718">
                <a:tc vMerge="1">
                  <a:txBody>
                    <a:bodyPr/>
                    <a:lstStyle/>
                    <a:p>
                      <a:endParaRPr lang="en-ZA"/>
                    </a:p>
                  </a:txBody>
                  <a:tcPr/>
                </a:tc>
                <a:tc>
                  <a:txBody>
                    <a:bodyPr/>
                    <a:lstStyle/>
                    <a:p>
                      <a:pPr algn="just">
                        <a:lnSpc>
                          <a:spcPct val="150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Number of serviced sites delivered </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ZA" sz="1400" dirty="0">
                          <a:effectLst/>
                          <a:latin typeface="Arial" panose="020B0604020202020204" pitchFamily="34" charset="0"/>
                          <a:ea typeface="MS Mincho" panose="02020609040205080304" pitchFamily="49" charset="-128"/>
                          <a:cs typeface="Times New Roman" panose="02020603050405020304" pitchFamily="18" charset="0"/>
                        </a:rPr>
                        <a:t>23 948 serviced sites</a:t>
                      </a:r>
                    </a:p>
                    <a:p>
                      <a:pPr algn="just">
                        <a:lnSpc>
                          <a:spcPct val="115000"/>
                        </a:lnSpc>
                        <a:spcAft>
                          <a:spcPts val="1000"/>
                        </a:spcAft>
                      </a:pPr>
                      <a:r>
                        <a:rPr lang="en-ZA" sz="1400" dirty="0">
                          <a:effectLst/>
                          <a:latin typeface="Arial" panose="020B0604020202020204" pitchFamily="34" charset="0"/>
                          <a:ea typeface="MS Mincho" panose="02020609040205080304" pitchFamily="49" charset="-128"/>
                          <a:cs typeface="Times New Roman" panose="02020603050405020304" pitchFamily="18" charset="0"/>
                        </a:rPr>
                        <a:t>delivered</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0000"/>
                        </a:lnSpc>
                        <a:spcAft>
                          <a:spcPts val="100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23 586 serviced sites delivered by HDA </a:t>
                      </a:r>
                    </a:p>
                    <a:p>
                      <a:pPr algn="just">
                        <a:lnSpc>
                          <a:spcPct val="100000"/>
                        </a:lnSpc>
                        <a:spcAft>
                          <a:spcPts val="1000"/>
                        </a:spcAft>
                      </a:pPr>
                      <a:r>
                        <a:rPr lang="en-GB"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Comprising of- from year 2021/22 to 23/24 Region A= 7539 Region B= 5405 Region C= 1500</a:t>
                      </a:r>
                      <a:endParaRPr lang="en-ZA"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7177158"/>
                  </a:ext>
                </a:extLst>
              </a:tr>
              <a:tr h="679654">
                <a:tc vMerge="1">
                  <a:txBody>
                    <a:bodyPr/>
                    <a:lstStyle/>
                    <a:p>
                      <a:endParaRPr lang="en-ZA"/>
                    </a:p>
                  </a:txBody>
                  <a:tcPr/>
                </a:tc>
                <a:tc>
                  <a:txBody>
                    <a:bodyPr/>
                    <a:lstStyle/>
                    <a:p>
                      <a:pPr algn="just">
                        <a:lnSpc>
                          <a:spcPct val="150000"/>
                        </a:lnSpc>
                        <a:spcAft>
                          <a:spcPts val="0"/>
                        </a:spcAft>
                      </a:pPr>
                      <a:r>
                        <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Number of title deeds Registered </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ZA"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New Indicator</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35 499 Title deeds Registered </a:t>
                      </a:r>
                    </a:p>
                    <a:p>
                      <a:pPr algn="just">
                        <a:lnSpc>
                          <a:spcPct val="150000"/>
                        </a:lnSpc>
                        <a:spcAft>
                          <a:spcPts val="10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7492549"/>
                  </a:ext>
                </a:extLst>
              </a:tr>
            </a:tbl>
          </a:graphicData>
        </a:graphic>
      </p:graphicFrame>
    </p:spTree>
    <p:extLst>
      <p:ext uri="{BB962C8B-B14F-4D97-AF65-F5344CB8AC3E}">
        <p14:creationId xmlns:p14="http://schemas.microsoft.com/office/powerpoint/2010/main" val="1613481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296" y="4"/>
            <a:ext cx="1123369" cy="780176"/>
          </a:xfrm>
          <a:prstGeom prst="rect">
            <a:avLst/>
          </a:prstGeom>
          <a:ln>
            <a:noFill/>
          </a:ln>
        </p:spPr>
      </p:pic>
      <p:sp>
        <p:nvSpPr>
          <p:cNvPr id="11" name="Title 10">
            <a:extLst>
              <a:ext uri="{FF2B5EF4-FFF2-40B4-BE49-F238E27FC236}">
                <a16:creationId xmlns:a16="http://schemas.microsoft.com/office/drawing/2014/main" id="{36FB3A62-7C61-445B-8ED0-617FBF5FAB06}"/>
              </a:ext>
            </a:extLst>
          </p:cNvPr>
          <p:cNvSpPr>
            <a:spLocks noGrp="1"/>
          </p:cNvSpPr>
          <p:nvPr>
            <p:ph type="title"/>
          </p:nvPr>
        </p:nvSpPr>
        <p:spPr>
          <a:xfrm>
            <a:off x="126335" y="136522"/>
            <a:ext cx="11138014" cy="6436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r>
              <a:rPr lang="en-GB" sz="2800" b="1" dirty="0">
                <a:solidFill>
                  <a:srgbClr val="1F497D"/>
                </a:solidFill>
                <a:latin typeface="Arial"/>
              </a:rPr>
              <a:t>Measuring Strategic Plan Outcomes </a:t>
            </a:r>
            <a:endParaRPr lang="en-ZA" sz="2800" b="1" dirty="0">
              <a:solidFill>
                <a:srgbClr val="1F497D"/>
              </a:solidFill>
              <a:latin typeface="Arial"/>
            </a:endParaRPr>
          </a:p>
        </p:txBody>
      </p:sp>
      <p:graphicFrame>
        <p:nvGraphicFramePr>
          <p:cNvPr id="2" name="Content Placeholder 1">
            <a:extLst>
              <a:ext uri="{FF2B5EF4-FFF2-40B4-BE49-F238E27FC236}">
                <a16:creationId xmlns:a16="http://schemas.microsoft.com/office/drawing/2014/main" id="{A744BB16-2146-48ED-A745-2BB2F541F57F}"/>
              </a:ext>
            </a:extLst>
          </p:cNvPr>
          <p:cNvGraphicFramePr>
            <a:graphicFrameLocks noGrp="1"/>
          </p:cNvGraphicFramePr>
          <p:nvPr>
            <p:ph idx="1"/>
            <p:extLst>
              <p:ext uri="{D42A27DB-BD31-4B8C-83A1-F6EECF244321}">
                <p14:modId xmlns:p14="http://schemas.microsoft.com/office/powerpoint/2010/main" val="1346535617"/>
              </p:ext>
            </p:extLst>
          </p:nvPr>
        </p:nvGraphicFramePr>
        <p:xfrm>
          <a:off x="0" y="780178"/>
          <a:ext cx="12192000" cy="6171481"/>
        </p:xfrm>
        <a:graphic>
          <a:graphicData uri="http://schemas.openxmlformats.org/drawingml/2006/table">
            <a:tbl>
              <a:tblPr firstRow="1" firstCol="1" bandRow="1"/>
              <a:tblGrid>
                <a:gridCol w="2825487">
                  <a:extLst>
                    <a:ext uri="{9D8B030D-6E8A-4147-A177-3AD203B41FA5}">
                      <a16:colId xmlns:a16="http://schemas.microsoft.com/office/drawing/2014/main" val="704539990"/>
                    </a:ext>
                  </a:extLst>
                </a:gridCol>
                <a:gridCol w="3615551">
                  <a:extLst>
                    <a:ext uri="{9D8B030D-6E8A-4147-A177-3AD203B41FA5}">
                      <a16:colId xmlns:a16="http://schemas.microsoft.com/office/drawing/2014/main" val="171310246"/>
                    </a:ext>
                  </a:extLst>
                </a:gridCol>
                <a:gridCol w="3039741">
                  <a:extLst>
                    <a:ext uri="{9D8B030D-6E8A-4147-A177-3AD203B41FA5}">
                      <a16:colId xmlns:a16="http://schemas.microsoft.com/office/drawing/2014/main" val="1440403968"/>
                    </a:ext>
                  </a:extLst>
                </a:gridCol>
                <a:gridCol w="2711221">
                  <a:extLst>
                    <a:ext uri="{9D8B030D-6E8A-4147-A177-3AD203B41FA5}">
                      <a16:colId xmlns:a16="http://schemas.microsoft.com/office/drawing/2014/main" val="2318560061"/>
                    </a:ext>
                  </a:extLst>
                </a:gridCol>
              </a:tblGrid>
              <a:tr h="317440">
                <a:tc>
                  <a:txBody>
                    <a:bodyPr/>
                    <a:lstStyle/>
                    <a:p>
                      <a:pPr algn="just">
                        <a:lnSpc>
                          <a:spcPct val="150000"/>
                        </a:lnSpc>
                        <a:spcAft>
                          <a:spcPts val="1000"/>
                        </a:spcAft>
                      </a:pPr>
                      <a:r>
                        <a:rPr lang="en-GB" sz="1400" b="1">
                          <a:solidFill>
                            <a:srgbClr val="000000"/>
                          </a:solidFill>
                          <a:effectLst/>
                          <a:latin typeface="Arial" panose="020B0604020202020204" pitchFamily="34" charset="0"/>
                          <a:ea typeface="Calibri" panose="020F0502020204030204" pitchFamily="34" charset="0"/>
                          <a:cs typeface="Arial" panose="020B0604020202020204" pitchFamily="34" charset="0"/>
                        </a:rPr>
                        <a:t>MTSF PRIORITY 4</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33615" marR="3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gridSpan="3">
                  <a:txBody>
                    <a:bodyPr/>
                    <a:lstStyle/>
                    <a:p>
                      <a:pPr algn="just">
                        <a:lnSpc>
                          <a:spcPct val="150000"/>
                        </a:lnSpc>
                        <a:spcAft>
                          <a:spcPts val="10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SPATIAL INTEGRATION, HUMAN SETTLEMENTS AND LOCAL GOVERNMENT</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33615" marR="3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556040153"/>
                  </a:ext>
                </a:extLst>
              </a:tr>
              <a:tr h="329014">
                <a:tc>
                  <a:txBody>
                    <a:bodyPr/>
                    <a:lstStyle/>
                    <a:p>
                      <a:pPr algn="just">
                        <a:lnSpc>
                          <a:spcPct val="150000"/>
                        </a:lnSpc>
                        <a:spcAft>
                          <a:spcPts val="1000"/>
                        </a:spcAft>
                      </a:pPr>
                      <a:r>
                        <a:rPr lang="en-ZA" sz="1400" b="1">
                          <a:solidFill>
                            <a:srgbClr val="000000"/>
                          </a:solidFill>
                          <a:effectLst/>
                          <a:latin typeface="Arial" panose="020B0604020202020204" pitchFamily="34" charset="0"/>
                          <a:ea typeface="Calibri" panose="020F0502020204030204" pitchFamily="34" charset="0"/>
                          <a:cs typeface="Arial" panose="020B0604020202020204" pitchFamily="34" charset="0"/>
                        </a:rPr>
                        <a:t>HDA OUTCOME 2</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33615" marR="3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50000"/>
                        </a:lnSpc>
                        <a:spcAft>
                          <a:spcPts val="100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OUTCOME INDICATOR</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33615" marR="3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50000"/>
                        </a:lnSpc>
                        <a:spcAft>
                          <a:spcPts val="1000"/>
                        </a:spcAft>
                      </a:pPr>
                      <a:r>
                        <a:rPr lang="en-ZA" sz="1400" b="1">
                          <a:solidFill>
                            <a:srgbClr val="000000"/>
                          </a:solidFill>
                          <a:effectLst/>
                          <a:latin typeface="Arial" panose="020B0604020202020204" pitchFamily="34" charset="0"/>
                          <a:ea typeface="Calibri" panose="020F0502020204030204" pitchFamily="34" charset="0"/>
                          <a:cs typeface="Arial" panose="020B0604020202020204" pitchFamily="34" charset="0"/>
                        </a:rPr>
                        <a:t>BASELINE</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33615" marR="3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50000"/>
                        </a:lnSpc>
                        <a:spcAft>
                          <a:spcPts val="1000"/>
                        </a:spcAft>
                      </a:pPr>
                      <a:r>
                        <a:rPr lang="en-ZA" sz="1400" b="1">
                          <a:solidFill>
                            <a:srgbClr val="000000"/>
                          </a:solidFill>
                          <a:effectLst/>
                          <a:latin typeface="Arial" panose="020B0604020202020204" pitchFamily="34" charset="0"/>
                          <a:ea typeface="Calibri" panose="020F0502020204030204" pitchFamily="34" charset="0"/>
                          <a:cs typeface="Arial" panose="020B0604020202020204" pitchFamily="34" charset="0"/>
                        </a:rPr>
                        <a:t>FIVE-YEAR TARGET</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33615" marR="33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645092508"/>
                  </a:ext>
                </a:extLst>
              </a:tr>
              <a:tr h="1041867">
                <a:tc rowSpan="4">
                  <a:txBody>
                    <a:bodyPr/>
                    <a:lstStyle/>
                    <a:p>
                      <a:pPr algn="just">
                        <a:lnSpc>
                          <a:spcPct val="150000"/>
                        </a:lnSpc>
                      </a:pPr>
                      <a:r>
                        <a:rPr lang="en-GB" sz="14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Integrated and sustainable human settlements and Security of Tenure</a:t>
                      </a:r>
                      <a:endParaRPr lang="en-ZA" sz="14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algn="just">
                        <a:lnSpc>
                          <a:spcPct val="150000"/>
                        </a:lnSpc>
                      </a:pPr>
                      <a:r>
                        <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Number of PHSHDA’s with new development plans completed, per financial</a:t>
                      </a:r>
                    </a:p>
                    <a:p>
                      <a:pPr algn="just">
                        <a:lnSpc>
                          <a:spcPct val="150000"/>
                        </a:lnSpc>
                      </a:pPr>
                      <a:r>
                        <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year</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ZA" sz="1400" dirty="0">
                          <a:effectLst/>
                          <a:latin typeface="Arial" panose="020B0604020202020204" pitchFamily="34" charset="0"/>
                          <a:ea typeface="MS Mincho" panose="02020609040205080304" pitchFamily="49" charset="-128"/>
                          <a:cs typeface="Times New Roman" panose="02020603050405020304" pitchFamily="18" charset="0"/>
                        </a:rPr>
                        <a:t>New Indicator</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1400" dirty="0">
                          <a:effectLst/>
                          <a:latin typeface="Arial" panose="020B0604020202020204" pitchFamily="34" charset="0"/>
                          <a:ea typeface="MS Mincho" panose="02020609040205080304" pitchFamily="49" charset="-128"/>
                          <a:cs typeface="Times New Roman" panose="02020603050405020304" pitchFamily="18" charset="0"/>
                        </a:rPr>
                        <a:t>94 Development Plans in PHSHDA’s completed</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3226933"/>
                  </a:ext>
                </a:extLst>
              </a:tr>
              <a:tr h="1880679">
                <a:tc vMerge="1">
                  <a:txBody>
                    <a:bodyPr/>
                    <a:lstStyle/>
                    <a:p>
                      <a:endParaRPr lang="en-ZA"/>
                    </a:p>
                  </a:txBody>
                  <a:tcPr/>
                </a:tc>
                <a:tc>
                  <a:txBody>
                    <a:bodyPr/>
                    <a:lstStyle/>
                    <a:p>
                      <a:pPr algn="just">
                        <a:lnSpc>
                          <a:spcPct val="150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Number of Informal settlements supported for upgrading to phase 3 each financial year per MTSF targets through packaging and inclusion in the upgrading pipeline2 aligned to the Provincial and Municipal Business plans</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ZA" sz="1400" dirty="0">
                          <a:effectLst/>
                          <a:latin typeface="Arial" panose="020B0604020202020204" pitchFamily="34" charset="0"/>
                          <a:ea typeface="MS Mincho" panose="02020609040205080304" pitchFamily="49" charset="-128"/>
                          <a:cs typeface="Times New Roman" panose="02020603050405020304" pitchFamily="18" charset="0"/>
                        </a:rPr>
                        <a:t>New Indicator</a:t>
                      </a:r>
                    </a:p>
                    <a:p>
                      <a:pPr algn="just">
                        <a:lnSpc>
                          <a:spcPct val="115000"/>
                        </a:lnSpc>
                        <a:spcAft>
                          <a:spcPts val="1000"/>
                        </a:spcAft>
                      </a:pP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1400" dirty="0">
                          <a:effectLst/>
                          <a:latin typeface="Arial" panose="020B0604020202020204" pitchFamily="34" charset="0"/>
                          <a:ea typeface="MS Mincho" panose="02020609040205080304" pitchFamily="49" charset="-128"/>
                          <a:cs typeface="Times New Roman" panose="02020603050405020304" pitchFamily="18" charset="0"/>
                        </a:rPr>
                        <a:t>1500 Informal settlements supported for upgrading to phase 3</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5205227"/>
                  </a:ext>
                </a:extLst>
              </a:tr>
              <a:tr h="1240600">
                <a:tc vMerge="1">
                  <a:txBody>
                    <a:bodyPr/>
                    <a:lstStyle/>
                    <a:p>
                      <a:pPr algn="just">
                        <a:lnSpc>
                          <a:spcPct val="150000"/>
                        </a:lnSpc>
                        <a:spcAft>
                          <a:spcPts val="0"/>
                        </a:spcAft>
                      </a:pP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Number of Catalytic Projects provided with</a:t>
                      </a:r>
                    </a:p>
                    <a:p>
                      <a:pPr algn="just">
                        <a:lnSpc>
                          <a:spcPct val="150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Implementation support, per financial year as per MTSF targets</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400" dirty="0">
                          <a:effectLst/>
                          <a:latin typeface="Arial" panose="020B0604020202020204" pitchFamily="34" charset="0"/>
                          <a:ea typeface="MS Mincho" panose="02020609040205080304" pitchFamily="49" charset="-128"/>
                          <a:cs typeface="Times New Roman" panose="02020603050405020304" pitchFamily="18" charset="0"/>
                        </a:rPr>
                        <a:t>57 national and/or provincial priority human settlements catalytic projects provided with implementation support</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400" b="0" i="0" u="none" strike="noStrike" kern="1200" baseline="0" dirty="0">
                          <a:solidFill>
                            <a:schemeClr val="tx1"/>
                          </a:solidFill>
                          <a:latin typeface="Arial" panose="020B0604020202020204" pitchFamily="34" charset="0"/>
                          <a:ea typeface="+mn-ea"/>
                          <a:cs typeface="Arial" panose="020B0604020202020204" pitchFamily="34" charset="0"/>
                        </a:rPr>
                        <a:t>50 national and/or provincial </a:t>
                      </a: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priority human settlements catalytic projects provided with implementation support</a:t>
                      </a:r>
                      <a:endParaRPr lang="en-ZA" sz="14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6602380"/>
                  </a:ext>
                </a:extLst>
              </a:tr>
              <a:tr h="1240600">
                <a:tc vMerge="1">
                  <a:txBody>
                    <a:bodyPr/>
                    <a:lstStyle/>
                    <a:p>
                      <a:endParaRPr lang="en-ZA"/>
                    </a:p>
                  </a:txBody>
                  <a:tcPr/>
                </a:tc>
                <a:tc>
                  <a:txBody>
                    <a:bodyPr/>
                    <a:lstStyle/>
                    <a:p>
                      <a:pPr algn="just">
                        <a:lnSpc>
                          <a:spcPct val="150000"/>
                        </a:lnSpc>
                        <a:spcAft>
                          <a:spcPts val="0"/>
                        </a:spcAft>
                      </a:pP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Number of municipalities provided with technical and implementation support for distressed mining communities, each financial year</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400" dirty="0">
                          <a:effectLst/>
                          <a:latin typeface="Arial" panose="020B0604020202020204" pitchFamily="34" charset="0"/>
                          <a:ea typeface="MS Mincho" panose="02020609040205080304" pitchFamily="49" charset="-128"/>
                          <a:cs typeface="Times New Roman" panose="02020603050405020304" pitchFamily="18" charset="0"/>
                        </a:rPr>
                        <a:t>22 municipalities provided with technical implementation support for distressed mining communities, each financial year</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r>
                        <a:rPr lang="en-ZA" sz="1400" dirty="0">
                          <a:effectLst/>
                          <a:latin typeface="Arial" panose="020B0604020202020204" pitchFamily="34" charset="0"/>
                          <a:ea typeface="MS Mincho" panose="02020609040205080304" pitchFamily="49" charset="-128"/>
                          <a:cs typeface="Times New Roman" panose="02020603050405020304" pitchFamily="18" charset="0"/>
                        </a:rPr>
                        <a:t>23 municipalities provided with technical implementation support </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7177158"/>
                  </a:ext>
                </a:extLst>
              </a:tr>
            </a:tbl>
          </a:graphicData>
        </a:graphic>
      </p:graphicFrame>
    </p:spTree>
    <p:extLst>
      <p:ext uri="{BB962C8B-B14F-4D97-AF65-F5344CB8AC3E}">
        <p14:creationId xmlns:p14="http://schemas.microsoft.com/office/powerpoint/2010/main" val="3424206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296" y="4"/>
            <a:ext cx="1123369" cy="780176"/>
          </a:xfrm>
          <a:prstGeom prst="rect">
            <a:avLst/>
          </a:prstGeom>
          <a:ln>
            <a:noFill/>
          </a:ln>
        </p:spPr>
      </p:pic>
      <p:sp>
        <p:nvSpPr>
          <p:cNvPr id="8" name="Content Placeholder 6">
            <a:extLst>
              <a:ext uri="{FF2B5EF4-FFF2-40B4-BE49-F238E27FC236}">
                <a16:creationId xmlns:a16="http://schemas.microsoft.com/office/drawing/2014/main" id="{83DC889F-2C16-4E11-B15E-69514A076525}"/>
              </a:ext>
            </a:extLst>
          </p:cNvPr>
          <p:cNvSpPr>
            <a:spLocks noGrp="1"/>
          </p:cNvSpPr>
          <p:nvPr>
            <p:ph idx="1"/>
          </p:nvPr>
        </p:nvSpPr>
        <p:spPr>
          <a:xfrm>
            <a:off x="126335" y="390525"/>
            <a:ext cx="11760865" cy="676275"/>
          </a:xfrm>
        </p:spPr>
        <p:txBody>
          <a:bodyPr>
            <a:noAutofit/>
          </a:bodyPr>
          <a:lstStyle/>
          <a:p>
            <a:pPr marL="0" indent="0" algn="ctr">
              <a:lnSpc>
                <a:spcPct val="150000"/>
              </a:lnSpc>
              <a:buNone/>
            </a:pPr>
            <a:r>
              <a:rPr kumimoji="0" lang="en-GB" sz="2800" b="1" i="0" u="none" strike="noStrike" kern="1200" cap="none" spc="0" normalizeH="0" baseline="0" noProof="0" dirty="0">
                <a:ln>
                  <a:noFill/>
                </a:ln>
                <a:solidFill>
                  <a:srgbClr val="1F497D"/>
                </a:solidFill>
                <a:effectLst/>
                <a:uLnTx/>
                <a:uFillTx/>
                <a:latin typeface="Arial"/>
                <a:ea typeface="+mn-ea"/>
                <a:cs typeface="+mn-cs"/>
              </a:rPr>
              <a:t>21/22 FY Transition – 5 Strategic Projects </a:t>
            </a:r>
            <a:endParaRPr lang="en-ZA" sz="2500" b="1" dirty="0">
              <a:effectLst/>
              <a:latin typeface="Arial" panose="020B0604020202020204" pitchFamily="34" charset="0"/>
              <a:ea typeface="MS Mincho" panose="02020609040205080304" pitchFamily="49" charset="-128"/>
              <a:cs typeface="Times New Roman" panose="02020603050405020304" pitchFamily="18" charset="0"/>
            </a:endParaRPr>
          </a:p>
          <a:p>
            <a:pPr marL="0" indent="0" algn="just">
              <a:lnSpc>
                <a:spcPct val="150000"/>
              </a:lnSpc>
              <a:buNone/>
            </a:pPr>
            <a:endParaRPr lang="en-ZA" sz="1600" dirty="0">
              <a:latin typeface="Arial" panose="020B0604020202020204" pitchFamily="34" charset="0"/>
              <a:ea typeface="MS Mincho" panose="02020609040205080304" pitchFamily="49" charset="-128"/>
              <a:cs typeface="Times New Roman" panose="02020603050405020304" pitchFamily="18" charset="0"/>
            </a:endParaRPr>
          </a:p>
          <a:p>
            <a:pPr marL="0" indent="0" algn="just">
              <a:lnSpc>
                <a:spcPct val="150000"/>
              </a:lnSpc>
              <a:buNone/>
            </a:pPr>
            <a:endParaRPr lang="en-ZA" sz="1600" dirty="0">
              <a:latin typeface="Arial" panose="020B0604020202020204" pitchFamily="34" charset="0"/>
              <a:ea typeface="MS Mincho" panose="02020609040205080304" pitchFamily="49" charset="-128"/>
              <a:cs typeface="Times New Roman" panose="02020603050405020304" pitchFamily="18" charset="0"/>
            </a:endParaRPr>
          </a:p>
          <a:p>
            <a:pPr marL="0" indent="0" algn="just">
              <a:lnSpc>
                <a:spcPct val="150000"/>
              </a:lnSpc>
              <a:buNone/>
            </a:pPr>
            <a:endParaRPr lang="en-ZA" sz="1600" dirty="0">
              <a:latin typeface="Arial" panose="020B0604020202020204" pitchFamily="34" charset="0"/>
              <a:ea typeface="MS Mincho" panose="02020609040205080304" pitchFamily="49" charset="-128"/>
              <a:cs typeface="Times New Roman" panose="02020603050405020304" pitchFamily="18" charset="0"/>
            </a:endParaRPr>
          </a:p>
          <a:p>
            <a:pPr marL="0" indent="0" algn="ctr">
              <a:lnSpc>
                <a:spcPct val="150000"/>
              </a:lnSpc>
              <a:buNone/>
            </a:pPr>
            <a:endParaRPr lang="en-ZA" sz="3000" b="1" dirty="0">
              <a:latin typeface="Arial" panose="020B0604020202020204" pitchFamily="34" charset="0"/>
              <a:ea typeface="MS Mincho" panose="02020609040205080304" pitchFamily="49" charset="-128"/>
              <a:cs typeface="Times New Roman" panose="02020603050405020304" pitchFamily="18" charset="0"/>
            </a:endParaRPr>
          </a:p>
          <a:p>
            <a:pPr marL="0" indent="0">
              <a:buNone/>
            </a:pPr>
            <a:endParaRPr lang="en-ZA" sz="1600" dirty="0"/>
          </a:p>
        </p:txBody>
      </p:sp>
      <p:graphicFrame>
        <p:nvGraphicFramePr>
          <p:cNvPr id="2" name="Table 1">
            <a:extLst>
              <a:ext uri="{FF2B5EF4-FFF2-40B4-BE49-F238E27FC236}">
                <a16:creationId xmlns:a16="http://schemas.microsoft.com/office/drawing/2014/main" id="{86446AFA-A3D2-4044-A6E9-174110B41571}"/>
              </a:ext>
            </a:extLst>
          </p:cNvPr>
          <p:cNvGraphicFramePr>
            <a:graphicFrameLocks noGrp="1"/>
          </p:cNvGraphicFramePr>
          <p:nvPr>
            <p:extLst>
              <p:ext uri="{D42A27DB-BD31-4B8C-83A1-F6EECF244321}">
                <p14:modId xmlns:p14="http://schemas.microsoft.com/office/powerpoint/2010/main" val="303095522"/>
              </p:ext>
            </p:extLst>
          </p:nvPr>
        </p:nvGraphicFramePr>
        <p:xfrm>
          <a:off x="0" y="1170701"/>
          <a:ext cx="12191999" cy="5505351"/>
        </p:xfrm>
        <a:graphic>
          <a:graphicData uri="http://schemas.openxmlformats.org/drawingml/2006/table">
            <a:tbl>
              <a:tblPr firstRow="1" firstCol="1" bandRow="1">
                <a:tableStyleId>{5C22544A-7EE6-4342-B048-85BDC9FD1C3A}</a:tableStyleId>
              </a:tblPr>
              <a:tblGrid>
                <a:gridCol w="1763486">
                  <a:extLst>
                    <a:ext uri="{9D8B030D-6E8A-4147-A177-3AD203B41FA5}">
                      <a16:colId xmlns:a16="http://schemas.microsoft.com/office/drawing/2014/main" val="1716410895"/>
                    </a:ext>
                  </a:extLst>
                </a:gridCol>
                <a:gridCol w="2560320">
                  <a:extLst>
                    <a:ext uri="{9D8B030D-6E8A-4147-A177-3AD203B41FA5}">
                      <a16:colId xmlns:a16="http://schemas.microsoft.com/office/drawing/2014/main" val="1565875214"/>
                    </a:ext>
                  </a:extLst>
                </a:gridCol>
                <a:gridCol w="2990511">
                  <a:extLst>
                    <a:ext uri="{9D8B030D-6E8A-4147-A177-3AD203B41FA5}">
                      <a16:colId xmlns:a16="http://schemas.microsoft.com/office/drawing/2014/main" val="3944668529"/>
                    </a:ext>
                  </a:extLst>
                </a:gridCol>
                <a:gridCol w="2438841">
                  <a:extLst>
                    <a:ext uri="{9D8B030D-6E8A-4147-A177-3AD203B41FA5}">
                      <a16:colId xmlns:a16="http://schemas.microsoft.com/office/drawing/2014/main" val="1448571113"/>
                    </a:ext>
                  </a:extLst>
                </a:gridCol>
                <a:gridCol w="2438841">
                  <a:extLst>
                    <a:ext uri="{9D8B030D-6E8A-4147-A177-3AD203B41FA5}">
                      <a16:colId xmlns:a16="http://schemas.microsoft.com/office/drawing/2014/main" val="247913392"/>
                    </a:ext>
                  </a:extLst>
                </a:gridCol>
              </a:tblGrid>
              <a:tr h="788728">
                <a:tc>
                  <a:txBody>
                    <a:bodyPr/>
                    <a:lstStyle/>
                    <a:p>
                      <a:pPr algn="just">
                        <a:lnSpc>
                          <a:spcPct val="100000"/>
                        </a:lnSpc>
                        <a:spcAft>
                          <a:spcPts val="0"/>
                        </a:spcAft>
                      </a:pPr>
                      <a:r>
                        <a:rPr lang="en-GB" sz="1500" dirty="0">
                          <a:solidFill>
                            <a:schemeClr val="tx1"/>
                          </a:solidFill>
                          <a:effectLst/>
                          <a:latin typeface="Arial" panose="020B0604020202020204" pitchFamily="34" charset="0"/>
                          <a:cs typeface="Arial" panose="020B0604020202020204" pitchFamily="34" charset="0"/>
                        </a:rPr>
                        <a:t>PROJECT NAME</a:t>
                      </a:r>
                      <a:endParaRPr lang="en-ZA"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399" marR="41399" marT="0" marB="0">
                    <a:solidFill>
                      <a:schemeClr val="accent6">
                        <a:lumMod val="60000"/>
                        <a:lumOff val="40000"/>
                      </a:schemeClr>
                    </a:solidFill>
                  </a:tcPr>
                </a:tc>
                <a:tc>
                  <a:txBody>
                    <a:bodyPr/>
                    <a:lstStyle/>
                    <a:p>
                      <a:pPr algn="just">
                        <a:lnSpc>
                          <a:spcPct val="100000"/>
                        </a:lnSpc>
                        <a:spcAft>
                          <a:spcPts val="0"/>
                        </a:spcAft>
                      </a:pPr>
                      <a:r>
                        <a:rPr lang="en-GB" sz="1500" dirty="0">
                          <a:solidFill>
                            <a:schemeClr val="tx1"/>
                          </a:solidFill>
                          <a:effectLst/>
                          <a:latin typeface="Arial" panose="020B0604020202020204" pitchFamily="34" charset="0"/>
                          <a:cs typeface="Arial" panose="020B0604020202020204" pitchFamily="34" charset="0"/>
                        </a:rPr>
                        <a:t>PROVINCE AND LOCALITY</a:t>
                      </a:r>
                      <a:endParaRPr lang="en-ZA"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399" marR="41399" marT="0" marB="0">
                    <a:solidFill>
                      <a:schemeClr val="accent6">
                        <a:lumMod val="60000"/>
                        <a:lumOff val="40000"/>
                      </a:schemeClr>
                    </a:solidFill>
                  </a:tcPr>
                </a:tc>
                <a:tc>
                  <a:txBody>
                    <a:bodyPr/>
                    <a:lstStyle/>
                    <a:p>
                      <a:pPr algn="just">
                        <a:lnSpc>
                          <a:spcPct val="100000"/>
                        </a:lnSpc>
                        <a:spcAft>
                          <a:spcPts val="0"/>
                        </a:spcAft>
                      </a:pPr>
                      <a:r>
                        <a:rPr lang="en-GB" sz="1500" dirty="0">
                          <a:solidFill>
                            <a:schemeClr val="tx1"/>
                          </a:solidFill>
                          <a:effectLst/>
                          <a:latin typeface="Arial" panose="020B0604020202020204" pitchFamily="34" charset="0"/>
                          <a:cs typeface="Arial" panose="020B0604020202020204" pitchFamily="34" charset="0"/>
                        </a:rPr>
                        <a:t>LAND:</a:t>
                      </a:r>
                      <a:endParaRPr lang="en-ZA" sz="1500" dirty="0">
                        <a:solidFill>
                          <a:schemeClr val="tx1"/>
                        </a:solidFill>
                        <a:effectLst/>
                        <a:latin typeface="Arial" panose="020B0604020202020204" pitchFamily="34" charset="0"/>
                        <a:cs typeface="Arial" panose="020B0604020202020204" pitchFamily="34" charset="0"/>
                      </a:endParaRPr>
                    </a:p>
                    <a:p>
                      <a:pPr algn="just">
                        <a:lnSpc>
                          <a:spcPct val="100000"/>
                        </a:lnSpc>
                        <a:spcAft>
                          <a:spcPts val="0"/>
                        </a:spcAft>
                      </a:pPr>
                      <a:r>
                        <a:rPr lang="en-GB" sz="1500" dirty="0">
                          <a:solidFill>
                            <a:schemeClr val="tx1"/>
                          </a:solidFill>
                          <a:effectLst/>
                          <a:latin typeface="Arial" panose="020B0604020202020204" pitchFamily="34" charset="0"/>
                          <a:cs typeface="Arial" panose="020B0604020202020204" pitchFamily="34" charset="0"/>
                        </a:rPr>
                        <a:t>HECTARES &amp; OWNERSHIP</a:t>
                      </a:r>
                      <a:endParaRPr lang="en-ZA" sz="1500" dirty="0">
                        <a:solidFill>
                          <a:schemeClr val="tx1"/>
                        </a:solidFill>
                        <a:effectLst/>
                        <a:latin typeface="Arial" panose="020B0604020202020204" pitchFamily="34" charset="0"/>
                        <a:cs typeface="Arial" panose="020B0604020202020204" pitchFamily="34" charset="0"/>
                      </a:endParaRPr>
                    </a:p>
                    <a:p>
                      <a:pPr algn="just">
                        <a:lnSpc>
                          <a:spcPct val="100000"/>
                        </a:lnSpc>
                        <a:spcAft>
                          <a:spcPts val="0"/>
                        </a:spcAft>
                      </a:pPr>
                      <a:r>
                        <a:rPr lang="en-GB" sz="1500" dirty="0">
                          <a:solidFill>
                            <a:schemeClr val="tx1"/>
                          </a:solidFill>
                          <a:effectLst/>
                          <a:latin typeface="Arial" panose="020B0604020202020204" pitchFamily="34" charset="0"/>
                          <a:cs typeface="Arial" panose="020B0604020202020204" pitchFamily="34" charset="0"/>
                        </a:rPr>
                        <a:t> </a:t>
                      </a:r>
                      <a:endParaRPr lang="en-ZA"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399" marR="41399" marT="0" marB="0">
                    <a:solidFill>
                      <a:schemeClr val="accent6">
                        <a:lumMod val="60000"/>
                        <a:lumOff val="40000"/>
                      </a:schemeClr>
                    </a:solidFill>
                  </a:tcPr>
                </a:tc>
                <a:tc>
                  <a:txBody>
                    <a:bodyPr/>
                    <a:lstStyle/>
                    <a:p>
                      <a:pPr algn="just">
                        <a:lnSpc>
                          <a:spcPct val="100000"/>
                        </a:lnSpc>
                        <a:spcAft>
                          <a:spcPts val="0"/>
                        </a:spcAft>
                      </a:pPr>
                      <a:r>
                        <a:rPr lang="en-GB" sz="1500" dirty="0">
                          <a:solidFill>
                            <a:schemeClr val="tx1"/>
                          </a:solidFill>
                          <a:effectLst/>
                          <a:latin typeface="Arial" panose="020B0604020202020204" pitchFamily="34" charset="0"/>
                          <a:cs typeface="Arial" panose="020B0604020202020204" pitchFamily="34" charset="0"/>
                        </a:rPr>
                        <a:t>EXPECTED HOUSING YIELD ON COMPLETION</a:t>
                      </a:r>
                      <a:endParaRPr lang="en-ZA"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399" marR="41399" marT="0" marB="0">
                    <a:solidFill>
                      <a:schemeClr val="accent6">
                        <a:lumMod val="60000"/>
                        <a:lumOff val="40000"/>
                      </a:schemeClr>
                    </a:solidFill>
                  </a:tcPr>
                </a:tc>
                <a:tc>
                  <a:txBody>
                    <a:bodyPr/>
                    <a:lstStyle/>
                    <a:p>
                      <a:pPr algn="just">
                        <a:lnSpc>
                          <a:spcPct val="100000"/>
                        </a:lnSpc>
                        <a:spcAft>
                          <a:spcPts val="0"/>
                        </a:spcAft>
                      </a:pPr>
                      <a:r>
                        <a:rPr lang="en-GB" sz="1500" dirty="0">
                          <a:solidFill>
                            <a:schemeClr val="tx1"/>
                          </a:solidFill>
                          <a:effectLst/>
                          <a:latin typeface="Arial" panose="020B0604020202020204" pitchFamily="34" charset="0"/>
                          <a:cs typeface="Arial" panose="020B0604020202020204" pitchFamily="34" charset="0"/>
                        </a:rPr>
                        <a:t>STAGE OF IMPLEMENTATION FOR 21/22 FY</a:t>
                      </a:r>
                      <a:endParaRPr lang="en-ZA"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399" marR="41399" marT="0" marB="0">
                    <a:solidFill>
                      <a:schemeClr val="accent6">
                        <a:lumMod val="60000"/>
                        <a:lumOff val="40000"/>
                      </a:schemeClr>
                    </a:solidFill>
                  </a:tcPr>
                </a:tc>
                <a:extLst>
                  <a:ext uri="{0D108BD9-81ED-4DB2-BD59-A6C34878D82A}">
                    <a16:rowId xmlns:a16="http://schemas.microsoft.com/office/drawing/2014/main" val="3470103495"/>
                  </a:ext>
                </a:extLst>
              </a:tr>
              <a:tr h="773360">
                <a:tc>
                  <a:txBody>
                    <a:bodyPr/>
                    <a:lstStyle/>
                    <a:p>
                      <a:pPr algn="just">
                        <a:lnSpc>
                          <a:spcPct val="100000"/>
                        </a:lnSpc>
                        <a:spcAft>
                          <a:spcPts val="0"/>
                        </a:spcAft>
                      </a:pPr>
                      <a:r>
                        <a:rPr lang="en-GB" sz="1500" dirty="0">
                          <a:solidFill>
                            <a:schemeClr val="tx1"/>
                          </a:solidFill>
                          <a:effectLst/>
                          <a:latin typeface="Arial" panose="020B0604020202020204" pitchFamily="34" charset="0"/>
                          <a:cs typeface="Arial" panose="020B0604020202020204" pitchFamily="34" charset="0"/>
                        </a:rPr>
                        <a:t>Savannah City</a:t>
                      </a:r>
                      <a:endParaRPr lang="en-ZA"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200" marR="79200" marT="0" marB="0">
                    <a:solidFill>
                      <a:schemeClr val="accent6">
                        <a:lumMod val="40000"/>
                        <a:lumOff val="60000"/>
                      </a:schemeClr>
                    </a:solidFill>
                  </a:tcPr>
                </a:tc>
                <a:tc>
                  <a:txBody>
                    <a:bodyPr/>
                    <a:lstStyle/>
                    <a:p>
                      <a:pPr algn="just">
                        <a:lnSpc>
                          <a:spcPct val="100000"/>
                        </a:lnSpc>
                        <a:spcAft>
                          <a:spcPts val="0"/>
                        </a:spcAft>
                      </a:pPr>
                      <a:r>
                        <a:rPr lang="en-GB" sz="1500" dirty="0">
                          <a:effectLst/>
                          <a:latin typeface="Arial" panose="020B0604020202020204" pitchFamily="34" charset="0"/>
                          <a:cs typeface="Arial" panose="020B0604020202020204" pitchFamily="34" charset="0"/>
                        </a:rPr>
                        <a:t>Gauteng,</a:t>
                      </a:r>
                      <a:endParaRPr lang="en-ZA" sz="1500" dirty="0">
                        <a:effectLst/>
                        <a:latin typeface="Arial" panose="020B0604020202020204" pitchFamily="34" charset="0"/>
                        <a:cs typeface="Arial" panose="020B0604020202020204" pitchFamily="34" charset="0"/>
                      </a:endParaRPr>
                    </a:p>
                    <a:p>
                      <a:pPr algn="just">
                        <a:lnSpc>
                          <a:spcPct val="100000"/>
                        </a:lnSpc>
                        <a:spcAft>
                          <a:spcPts val="0"/>
                        </a:spcAft>
                      </a:pPr>
                      <a:r>
                        <a:rPr lang="en-GB" sz="1500" dirty="0" err="1">
                          <a:effectLst/>
                          <a:latin typeface="Arial" panose="020B0604020202020204" pitchFamily="34" charset="0"/>
                          <a:cs typeface="Arial" panose="020B0604020202020204" pitchFamily="34" charset="0"/>
                        </a:rPr>
                        <a:t>Midvaal</a:t>
                      </a:r>
                      <a:endParaRPr lang="en-ZA" sz="1500" dirty="0">
                        <a:effectLst/>
                        <a:latin typeface="Arial" panose="020B0604020202020204" pitchFamily="34" charset="0"/>
                        <a:cs typeface="Arial" panose="020B0604020202020204" pitchFamily="34" charset="0"/>
                      </a:endParaRPr>
                    </a:p>
                    <a:p>
                      <a:pPr algn="just">
                        <a:lnSpc>
                          <a:spcPct val="100000"/>
                        </a:lnSpc>
                        <a:spcAft>
                          <a:spcPts val="0"/>
                        </a:spcAft>
                      </a:pPr>
                      <a:r>
                        <a:rPr lang="en-GB" sz="1500" dirty="0">
                          <a:effectLst/>
                          <a:latin typeface="Arial" panose="020B0604020202020204" pitchFamily="34" charset="0"/>
                          <a:cs typeface="Arial" panose="020B0604020202020204" pitchFamily="34" charset="0"/>
                        </a:rPr>
                        <a:t> </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79200" marR="79200" marT="0" marB="0">
                    <a:solidFill>
                      <a:schemeClr val="accent6">
                        <a:lumMod val="20000"/>
                        <a:lumOff val="80000"/>
                      </a:schemeClr>
                    </a:solidFill>
                  </a:tcPr>
                </a:tc>
                <a:tc>
                  <a:txBody>
                    <a:bodyPr/>
                    <a:lstStyle/>
                    <a:p>
                      <a:pPr algn="just">
                        <a:lnSpc>
                          <a:spcPct val="100000"/>
                        </a:lnSpc>
                        <a:spcAft>
                          <a:spcPts val="0"/>
                        </a:spcAft>
                      </a:pPr>
                      <a:r>
                        <a:rPr lang="en-GB" sz="1500" dirty="0">
                          <a:effectLst/>
                          <a:latin typeface="Arial" panose="020B0604020202020204" pitchFamily="34" charset="0"/>
                          <a:cs typeface="Arial" panose="020B0604020202020204" pitchFamily="34" charset="0"/>
                        </a:rPr>
                        <a:t>Hectares to be confirmed</a:t>
                      </a:r>
                      <a:endParaRPr lang="en-ZA" sz="1500" dirty="0">
                        <a:effectLst/>
                        <a:latin typeface="Arial" panose="020B0604020202020204" pitchFamily="34" charset="0"/>
                        <a:cs typeface="Arial" panose="020B0604020202020204" pitchFamily="34" charset="0"/>
                      </a:endParaRPr>
                    </a:p>
                    <a:p>
                      <a:pPr algn="just">
                        <a:lnSpc>
                          <a:spcPct val="100000"/>
                        </a:lnSpc>
                        <a:spcAft>
                          <a:spcPts val="0"/>
                        </a:spcAft>
                      </a:pPr>
                      <a:r>
                        <a:rPr lang="en-GB" sz="1500" dirty="0">
                          <a:effectLst/>
                          <a:latin typeface="Arial" panose="020B0604020202020204" pitchFamily="34" charset="0"/>
                          <a:cs typeface="Arial" panose="020B0604020202020204" pitchFamily="34" charset="0"/>
                        </a:rPr>
                        <a:t>Privately owned – land already acquired</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79200" marR="79200" marT="0" marB="0">
                    <a:solidFill>
                      <a:schemeClr val="accent6">
                        <a:lumMod val="20000"/>
                        <a:lumOff val="80000"/>
                      </a:schemeClr>
                    </a:solidFill>
                  </a:tcPr>
                </a:tc>
                <a:tc>
                  <a:txBody>
                    <a:bodyPr/>
                    <a:lstStyle/>
                    <a:p>
                      <a:pPr marL="0" marR="0" lvl="0" indent="0" algn="just" defTabSz="457211" rtl="0" eaLnBrk="1" fontAlgn="auto" latinLnBrk="0" hangingPunct="1">
                        <a:lnSpc>
                          <a:spcPct val="100000"/>
                        </a:lnSpc>
                        <a:spcBef>
                          <a:spcPts val="0"/>
                        </a:spcBef>
                        <a:spcAft>
                          <a:spcPts val="0"/>
                        </a:spcAft>
                        <a:buClrTx/>
                        <a:buSzTx/>
                        <a:buFontTx/>
                        <a:buNone/>
                        <a:tabLst/>
                        <a:defRPr/>
                      </a:pPr>
                      <a:r>
                        <a:rPr lang="en-GB" sz="1500" dirty="0">
                          <a:effectLst/>
                          <a:latin typeface="Arial" panose="020B0604020202020204" pitchFamily="34" charset="0"/>
                          <a:cs typeface="Arial" panose="020B0604020202020204" pitchFamily="34" charset="0"/>
                        </a:rPr>
                        <a:t>240 </a:t>
                      </a: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units</a:t>
                      </a:r>
                      <a:endParaRPr kumimoji="0" lang="en-ZA" sz="1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0"/>
                        </a:spcAft>
                      </a:pP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79200" marR="79200" marT="0" marB="0">
                    <a:solidFill>
                      <a:schemeClr val="accent6">
                        <a:lumMod val="20000"/>
                        <a:lumOff val="80000"/>
                      </a:schemeClr>
                    </a:solidFill>
                  </a:tcPr>
                </a:tc>
                <a:tc>
                  <a:txBody>
                    <a:bodyPr/>
                    <a:lstStyle/>
                    <a:p>
                      <a:pPr algn="just">
                        <a:lnSpc>
                          <a:spcPct val="100000"/>
                        </a:lnSpc>
                        <a:spcAft>
                          <a:spcPts val="0"/>
                        </a:spcAft>
                      </a:pPr>
                      <a:r>
                        <a:rPr lang="en-GB" sz="1500" dirty="0">
                          <a:effectLst/>
                          <a:latin typeface="Arial" panose="020B0604020202020204" pitchFamily="34" charset="0"/>
                          <a:cs typeface="Arial" panose="020B0604020202020204" pitchFamily="34" charset="0"/>
                        </a:rPr>
                        <a:t>240 units</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79200" marR="79200" marT="0" marB="0">
                    <a:solidFill>
                      <a:schemeClr val="accent6">
                        <a:lumMod val="20000"/>
                        <a:lumOff val="80000"/>
                      </a:schemeClr>
                    </a:solidFill>
                  </a:tcPr>
                </a:tc>
                <a:extLst>
                  <a:ext uri="{0D108BD9-81ED-4DB2-BD59-A6C34878D82A}">
                    <a16:rowId xmlns:a16="http://schemas.microsoft.com/office/drawing/2014/main" val="151588015"/>
                  </a:ext>
                </a:extLst>
              </a:tr>
              <a:tr h="773360">
                <a:tc>
                  <a:txBody>
                    <a:bodyPr/>
                    <a:lstStyle/>
                    <a:p>
                      <a:pPr algn="just">
                        <a:lnSpc>
                          <a:spcPct val="100000"/>
                        </a:lnSpc>
                        <a:spcAft>
                          <a:spcPts val="0"/>
                        </a:spcAft>
                      </a:pPr>
                      <a:r>
                        <a:rPr lang="en-GB" sz="1500" dirty="0" err="1">
                          <a:solidFill>
                            <a:schemeClr val="tx1"/>
                          </a:solidFill>
                          <a:effectLst/>
                          <a:latin typeface="Arial" panose="020B0604020202020204" pitchFamily="34" charset="0"/>
                          <a:cs typeface="Arial" panose="020B0604020202020204" pitchFamily="34" charset="0"/>
                        </a:rPr>
                        <a:t>Sicelo</a:t>
                      </a:r>
                      <a:r>
                        <a:rPr lang="en-GB" sz="1500" dirty="0">
                          <a:solidFill>
                            <a:schemeClr val="tx1"/>
                          </a:solidFill>
                          <a:effectLst/>
                          <a:latin typeface="Arial" panose="020B0604020202020204" pitchFamily="34" charset="0"/>
                          <a:cs typeface="Arial" panose="020B0604020202020204" pitchFamily="34" charset="0"/>
                        </a:rPr>
                        <a:t> </a:t>
                      </a:r>
                      <a:r>
                        <a:rPr lang="en-GB" sz="1500" dirty="0" err="1">
                          <a:solidFill>
                            <a:schemeClr val="tx1"/>
                          </a:solidFill>
                          <a:effectLst/>
                          <a:latin typeface="Arial" panose="020B0604020202020204" pitchFamily="34" charset="0"/>
                          <a:cs typeface="Arial" panose="020B0604020202020204" pitchFamily="34" charset="0"/>
                        </a:rPr>
                        <a:t>Shiceka</a:t>
                      </a:r>
                      <a:endParaRPr lang="en-ZA"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200" marR="79200" marT="0" marB="0">
                    <a:solidFill>
                      <a:schemeClr val="accent6">
                        <a:lumMod val="40000"/>
                        <a:lumOff val="60000"/>
                      </a:schemeClr>
                    </a:solidFill>
                  </a:tcPr>
                </a:tc>
                <a:tc>
                  <a:txBody>
                    <a:bodyPr/>
                    <a:lstStyle/>
                    <a:p>
                      <a:pPr marL="0" marR="0" lvl="0" indent="0" algn="just" defTabSz="457211"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Gauteng,</a:t>
                      </a:r>
                      <a:endParaRPr kumimoji="0" lang="en-ZA"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11"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Midvaal</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79200" marR="79200" marT="0" marB="0">
                    <a:solidFill>
                      <a:schemeClr val="accent6">
                        <a:lumMod val="20000"/>
                        <a:lumOff val="80000"/>
                      </a:schemeClr>
                    </a:solidFill>
                  </a:tcPr>
                </a:tc>
                <a:tc>
                  <a:txBody>
                    <a:bodyPr/>
                    <a:lstStyle/>
                    <a:p>
                      <a:pPr algn="just">
                        <a:lnSpc>
                          <a:spcPct val="100000"/>
                        </a:lnSpc>
                        <a:spcAft>
                          <a:spcPts val="0"/>
                        </a:spcAft>
                      </a:pPr>
                      <a:r>
                        <a:rPr lang="en-GB" sz="1500" dirty="0">
                          <a:effectLst/>
                          <a:latin typeface="Arial" panose="020B0604020202020204" pitchFamily="34" charset="0"/>
                          <a:cs typeface="Arial" panose="020B0604020202020204" pitchFamily="34" charset="0"/>
                        </a:rPr>
                        <a:t>6.0704 ha </a:t>
                      </a:r>
                      <a:endParaRPr lang="en-ZA" sz="1500" dirty="0">
                        <a:effectLst/>
                        <a:latin typeface="Arial" panose="020B0604020202020204" pitchFamily="34" charset="0"/>
                        <a:cs typeface="Arial" panose="020B0604020202020204" pitchFamily="34" charset="0"/>
                      </a:endParaRPr>
                    </a:p>
                    <a:p>
                      <a:pPr algn="just">
                        <a:lnSpc>
                          <a:spcPct val="100000"/>
                        </a:lnSpc>
                        <a:spcAft>
                          <a:spcPts val="0"/>
                        </a:spcAft>
                      </a:pPr>
                      <a:r>
                        <a:rPr lang="en-GB" sz="1500" dirty="0">
                          <a:effectLst/>
                          <a:latin typeface="Arial" panose="020B0604020202020204" pitchFamily="34" charset="0"/>
                          <a:cs typeface="Arial" panose="020B0604020202020204" pitchFamily="34" charset="0"/>
                        </a:rPr>
                        <a:t>GPG owned – land already acquired</a:t>
                      </a:r>
                      <a:endParaRPr lang="en-ZA" sz="1500" dirty="0">
                        <a:effectLst/>
                        <a:latin typeface="Arial" panose="020B0604020202020204" pitchFamily="34" charset="0"/>
                        <a:cs typeface="Arial" panose="020B0604020202020204" pitchFamily="34" charset="0"/>
                      </a:endParaRPr>
                    </a:p>
                  </a:txBody>
                  <a:tcPr marL="79200" marR="79200" marT="0" marB="0">
                    <a:solidFill>
                      <a:schemeClr val="accent6">
                        <a:lumMod val="20000"/>
                        <a:lumOff val="80000"/>
                      </a:schemeClr>
                    </a:solidFill>
                  </a:tcPr>
                </a:tc>
                <a:tc>
                  <a:txBody>
                    <a:bodyPr/>
                    <a:lstStyle/>
                    <a:p>
                      <a:pPr marL="0" marR="0" indent="0" algn="just" defTabSz="457211" rtl="0" eaLnBrk="1" fontAlgn="auto" latinLnBrk="0" hangingPunct="1">
                        <a:lnSpc>
                          <a:spcPct val="100000"/>
                        </a:lnSpc>
                        <a:spcBef>
                          <a:spcPts val="0"/>
                        </a:spcBef>
                        <a:spcAft>
                          <a:spcPts val="0"/>
                        </a:spcAft>
                        <a:buClrTx/>
                        <a:buSzTx/>
                        <a:buFontTx/>
                        <a:buNone/>
                        <a:tabLst/>
                        <a:defRPr/>
                      </a:pPr>
                      <a:r>
                        <a:rPr lang="en-GB" sz="1500" dirty="0">
                          <a:effectLst/>
                          <a:latin typeface="Arial" panose="020B0604020202020204" pitchFamily="34" charset="0"/>
                          <a:cs typeface="Arial" panose="020B0604020202020204" pitchFamily="34" charset="0"/>
                        </a:rPr>
                        <a:t>540 units</a:t>
                      </a:r>
                      <a:endParaRPr lang="en-ZA" sz="15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0"/>
                        </a:spcAft>
                      </a:pPr>
                      <a:r>
                        <a:rPr lang="en-GB" sz="1500" dirty="0">
                          <a:effectLst/>
                          <a:latin typeface="Arial" panose="020B0604020202020204" pitchFamily="34" charset="0"/>
                          <a:cs typeface="Arial" panose="020B0604020202020204" pitchFamily="34" charset="0"/>
                        </a:rPr>
                        <a:t> </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79200" marR="79200" marT="0" marB="0">
                    <a:solidFill>
                      <a:schemeClr val="accent6">
                        <a:lumMod val="20000"/>
                        <a:lumOff val="80000"/>
                      </a:schemeClr>
                    </a:solidFill>
                  </a:tcPr>
                </a:tc>
                <a:tc>
                  <a:txBody>
                    <a:bodyPr/>
                    <a:lstStyle/>
                    <a:p>
                      <a:pPr algn="just">
                        <a:lnSpc>
                          <a:spcPct val="100000"/>
                        </a:lnSpc>
                        <a:spcAft>
                          <a:spcPts val="0"/>
                        </a:spcAft>
                      </a:pPr>
                      <a:r>
                        <a:rPr lang="en-GB" sz="1500" dirty="0">
                          <a:effectLst/>
                          <a:latin typeface="Arial" panose="020B0604020202020204" pitchFamily="34" charset="0"/>
                          <a:cs typeface="Arial" panose="020B0604020202020204" pitchFamily="34" charset="0"/>
                        </a:rPr>
                        <a:t>540 units</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79200" marR="79200" marT="0" marB="0">
                    <a:solidFill>
                      <a:schemeClr val="accent6">
                        <a:lumMod val="20000"/>
                        <a:lumOff val="80000"/>
                      </a:schemeClr>
                    </a:solidFill>
                  </a:tcPr>
                </a:tc>
                <a:extLst>
                  <a:ext uri="{0D108BD9-81ED-4DB2-BD59-A6C34878D82A}">
                    <a16:rowId xmlns:a16="http://schemas.microsoft.com/office/drawing/2014/main" val="2489555019"/>
                  </a:ext>
                </a:extLst>
              </a:tr>
              <a:tr h="978282">
                <a:tc>
                  <a:txBody>
                    <a:bodyPr/>
                    <a:lstStyle/>
                    <a:p>
                      <a:pPr algn="just">
                        <a:lnSpc>
                          <a:spcPct val="100000"/>
                        </a:lnSpc>
                        <a:spcAft>
                          <a:spcPts val="0"/>
                        </a:spcAft>
                      </a:pPr>
                      <a:r>
                        <a:rPr lang="en-GB" sz="1500" dirty="0" err="1">
                          <a:solidFill>
                            <a:schemeClr val="tx1"/>
                          </a:solidFill>
                          <a:effectLst/>
                          <a:latin typeface="Arial" panose="020B0604020202020204" pitchFamily="34" charset="0"/>
                          <a:cs typeface="Arial" panose="020B0604020202020204" pitchFamily="34" charset="0"/>
                        </a:rPr>
                        <a:t>Ellofspark</a:t>
                      </a:r>
                      <a:endParaRPr lang="en-ZA"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200" marR="79200" marT="0" marB="0">
                    <a:solidFill>
                      <a:schemeClr val="accent6">
                        <a:lumMod val="40000"/>
                        <a:lumOff val="60000"/>
                      </a:schemeClr>
                    </a:solidFill>
                  </a:tcPr>
                </a:tc>
                <a:tc>
                  <a:txBody>
                    <a:bodyPr/>
                    <a:lstStyle/>
                    <a:p>
                      <a:pPr algn="just">
                        <a:lnSpc>
                          <a:spcPct val="100000"/>
                        </a:lnSpc>
                        <a:spcAft>
                          <a:spcPts val="0"/>
                        </a:spcAft>
                      </a:pPr>
                      <a:r>
                        <a:rPr lang="en-GB" sz="1500" dirty="0">
                          <a:effectLst/>
                          <a:latin typeface="Arial" panose="020B0604020202020204" pitchFamily="34" charset="0"/>
                          <a:cs typeface="Arial" panose="020B0604020202020204" pitchFamily="34" charset="0"/>
                        </a:rPr>
                        <a:t>Gauteng, </a:t>
                      </a:r>
                      <a:endParaRPr lang="en-ZA" sz="1500" dirty="0">
                        <a:effectLst/>
                        <a:latin typeface="Arial" panose="020B0604020202020204" pitchFamily="34" charset="0"/>
                        <a:cs typeface="Arial" panose="020B0604020202020204" pitchFamily="34" charset="0"/>
                      </a:endParaRPr>
                    </a:p>
                    <a:p>
                      <a:pPr algn="just">
                        <a:lnSpc>
                          <a:spcPct val="100000"/>
                        </a:lnSpc>
                        <a:spcAft>
                          <a:spcPts val="0"/>
                        </a:spcAft>
                      </a:pPr>
                      <a:r>
                        <a:rPr lang="en-GB" sz="1500" dirty="0">
                          <a:effectLst/>
                          <a:latin typeface="Arial" panose="020B0604020202020204" pitchFamily="34" charset="0"/>
                          <a:cs typeface="Arial" panose="020B0604020202020204" pitchFamily="34" charset="0"/>
                        </a:rPr>
                        <a:t>Intersection of </a:t>
                      </a:r>
                      <a:r>
                        <a:rPr lang="en-GB" sz="1500" dirty="0" err="1">
                          <a:effectLst/>
                          <a:latin typeface="Arial" panose="020B0604020202020204" pitchFamily="34" charset="0"/>
                          <a:cs typeface="Arial" panose="020B0604020202020204" pitchFamily="34" charset="0"/>
                        </a:rPr>
                        <a:t>Franzina</a:t>
                      </a:r>
                      <a:r>
                        <a:rPr lang="en-GB" sz="1500" dirty="0">
                          <a:effectLst/>
                          <a:latin typeface="Arial" panose="020B0604020202020204" pitchFamily="34" charset="0"/>
                          <a:cs typeface="Arial" panose="020B0604020202020204" pitchFamily="34" charset="0"/>
                        </a:rPr>
                        <a:t>, Mansfield and R101 in </a:t>
                      </a:r>
                      <a:r>
                        <a:rPr lang="en-GB" sz="1500" dirty="0" err="1">
                          <a:effectLst/>
                          <a:latin typeface="Arial" panose="020B0604020202020204" pitchFamily="34" charset="0"/>
                          <a:cs typeface="Arial" panose="020B0604020202020204" pitchFamily="34" charset="0"/>
                        </a:rPr>
                        <a:t>Ellofsdal</a:t>
                      </a:r>
                      <a:endParaRPr lang="en-ZA" sz="1500" dirty="0">
                        <a:effectLst/>
                        <a:latin typeface="Arial" panose="020B0604020202020204" pitchFamily="34" charset="0"/>
                        <a:cs typeface="Arial" panose="020B0604020202020204" pitchFamily="34" charset="0"/>
                      </a:endParaRPr>
                    </a:p>
                  </a:txBody>
                  <a:tcPr marL="79200" marR="79200" marT="0" marB="0">
                    <a:solidFill>
                      <a:schemeClr val="accent6">
                        <a:lumMod val="20000"/>
                        <a:lumOff val="80000"/>
                      </a:schemeClr>
                    </a:solidFill>
                  </a:tcPr>
                </a:tc>
                <a:tc>
                  <a:txBody>
                    <a:bodyPr/>
                    <a:lstStyle/>
                    <a:p>
                      <a:pPr algn="just">
                        <a:lnSpc>
                          <a:spcPct val="100000"/>
                        </a:lnSpc>
                        <a:spcAft>
                          <a:spcPts val="0"/>
                        </a:spcAft>
                      </a:pPr>
                      <a:r>
                        <a:rPr lang="en-GB" sz="1500" dirty="0">
                          <a:effectLst/>
                          <a:latin typeface="Arial" panose="020B0604020202020204" pitchFamily="34" charset="0"/>
                          <a:cs typeface="Arial" panose="020B0604020202020204" pitchFamily="34" charset="0"/>
                        </a:rPr>
                        <a:t>19.36 ha</a:t>
                      </a:r>
                      <a:endParaRPr lang="en-ZA" sz="1500" dirty="0">
                        <a:effectLst/>
                        <a:latin typeface="Arial" panose="020B0604020202020204" pitchFamily="34" charset="0"/>
                        <a:cs typeface="Arial" panose="020B0604020202020204" pitchFamily="34" charset="0"/>
                      </a:endParaRPr>
                    </a:p>
                    <a:p>
                      <a:pPr algn="just">
                        <a:lnSpc>
                          <a:spcPct val="100000"/>
                        </a:lnSpc>
                        <a:spcAft>
                          <a:spcPts val="0"/>
                        </a:spcAft>
                      </a:pPr>
                      <a:r>
                        <a:rPr lang="en-GB" sz="1500" dirty="0">
                          <a:effectLst/>
                          <a:latin typeface="Arial" panose="020B0604020202020204" pitchFamily="34" charset="0"/>
                          <a:cs typeface="Arial" panose="020B0604020202020204" pitchFamily="34" charset="0"/>
                        </a:rPr>
                        <a:t>HDA owned</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79200" marR="79200" marT="0" marB="0">
                    <a:solidFill>
                      <a:schemeClr val="accent6">
                        <a:lumMod val="20000"/>
                        <a:lumOff val="80000"/>
                      </a:schemeClr>
                    </a:solidFill>
                  </a:tcPr>
                </a:tc>
                <a:tc>
                  <a:txBody>
                    <a:bodyPr/>
                    <a:lstStyle/>
                    <a:p>
                      <a:pPr algn="just">
                        <a:lnSpc>
                          <a:spcPct val="100000"/>
                        </a:lnSpc>
                        <a:spcAft>
                          <a:spcPts val="0"/>
                        </a:spcAft>
                      </a:pPr>
                      <a:r>
                        <a:rPr lang="en-GB" sz="1500" dirty="0">
                          <a:effectLst/>
                          <a:latin typeface="Arial" panose="020B0604020202020204" pitchFamily="34" charset="0"/>
                          <a:cs typeface="Arial" panose="020B0604020202020204" pitchFamily="34" charset="0"/>
                        </a:rPr>
                        <a:t>2976 </a:t>
                      </a:r>
                    </a:p>
                    <a:p>
                      <a:pPr algn="just">
                        <a:lnSpc>
                          <a:spcPct val="100000"/>
                        </a:lnSpc>
                        <a:spcAft>
                          <a:spcPts val="0"/>
                        </a:spcAft>
                      </a:pPr>
                      <a:r>
                        <a:rPr lang="en-GB" sz="1500" dirty="0">
                          <a:effectLst/>
                          <a:latin typeface="Arial" panose="020B0604020202020204" pitchFamily="34" charset="0"/>
                          <a:cs typeface="Arial" panose="020B0604020202020204" pitchFamily="34" charset="0"/>
                        </a:rPr>
                        <a:t>High Density Mixed Use Development</a:t>
                      </a:r>
                      <a:endParaRPr lang="en-ZA" sz="1500" dirty="0">
                        <a:effectLst/>
                        <a:latin typeface="Arial" panose="020B0604020202020204" pitchFamily="34" charset="0"/>
                        <a:cs typeface="Arial" panose="020B0604020202020204" pitchFamily="34" charset="0"/>
                      </a:endParaRPr>
                    </a:p>
                    <a:p>
                      <a:pPr algn="just">
                        <a:lnSpc>
                          <a:spcPct val="100000"/>
                        </a:lnSpc>
                        <a:spcAft>
                          <a:spcPts val="0"/>
                        </a:spcAft>
                      </a:pPr>
                      <a:r>
                        <a:rPr lang="en-GB" sz="1500" dirty="0">
                          <a:effectLst/>
                          <a:latin typeface="Arial" panose="020B0604020202020204" pitchFamily="34" charset="0"/>
                          <a:cs typeface="Arial" panose="020B0604020202020204" pitchFamily="34" charset="0"/>
                        </a:rPr>
                        <a:t> </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79200" marR="79200" marT="0" marB="0">
                    <a:solidFill>
                      <a:schemeClr val="accent6">
                        <a:lumMod val="20000"/>
                        <a:lumOff val="80000"/>
                      </a:schemeClr>
                    </a:solidFill>
                  </a:tcPr>
                </a:tc>
                <a:tc>
                  <a:txBody>
                    <a:bodyPr/>
                    <a:lstStyle/>
                    <a:p>
                      <a:pPr algn="just">
                        <a:lnSpc>
                          <a:spcPct val="100000"/>
                        </a:lnSpc>
                        <a:spcAft>
                          <a:spcPts val="0"/>
                        </a:spcAft>
                      </a:pPr>
                      <a:r>
                        <a:rPr lang="en-GB" sz="1500" dirty="0">
                          <a:effectLst/>
                          <a:latin typeface="Arial" panose="020B0604020202020204" pitchFamily="34" charset="0"/>
                          <a:cs typeface="Arial" panose="020B0604020202020204" pitchFamily="34" charset="0"/>
                        </a:rPr>
                        <a:t>Land Assembly and Preparation.</a:t>
                      </a:r>
                      <a:endParaRPr lang="en-ZA" sz="1500" dirty="0">
                        <a:effectLst/>
                        <a:latin typeface="Arial" panose="020B0604020202020204" pitchFamily="34" charset="0"/>
                        <a:cs typeface="Arial" panose="020B0604020202020204" pitchFamily="34" charset="0"/>
                      </a:endParaRPr>
                    </a:p>
                    <a:p>
                      <a:pPr algn="just">
                        <a:lnSpc>
                          <a:spcPct val="100000"/>
                        </a:lnSpc>
                        <a:spcAft>
                          <a:spcPts val="0"/>
                        </a:spcAft>
                      </a:pPr>
                      <a:r>
                        <a:rPr lang="en-GB" sz="1500" dirty="0">
                          <a:effectLst/>
                          <a:latin typeface="Arial" panose="020B0604020202020204" pitchFamily="34" charset="0"/>
                          <a:cs typeface="Arial" panose="020B0604020202020204" pitchFamily="34" charset="0"/>
                        </a:rPr>
                        <a:t>Project preparation and packaging.</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79200" marR="79200" marT="0" marB="0">
                    <a:solidFill>
                      <a:schemeClr val="accent6">
                        <a:lumMod val="20000"/>
                        <a:lumOff val="80000"/>
                      </a:schemeClr>
                    </a:solidFill>
                  </a:tcPr>
                </a:tc>
                <a:extLst>
                  <a:ext uri="{0D108BD9-81ED-4DB2-BD59-A6C34878D82A}">
                    <a16:rowId xmlns:a16="http://schemas.microsoft.com/office/drawing/2014/main" val="1976807433"/>
                  </a:ext>
                </a:extLst>
              </a:tr>
              <a:tr h="1213339">
                <a:tc>
                  <a:txBody>
                    <a:bodyPr/>
                    <a:lstStyle/>
                    <a:p>
                      <a:pPr algn="just">
                        <a:lnSpc>
                          <a:spcPct val="100000"/>
                        </a:lnSpc>
                        <a:spcAft>
                          <a:spcPts val="0"/>
                        </a:spcAft>
                      </a:pPr>
                      <a:r>
                        <a:rPr lang="en-GB" sz="1500" dirty="0">
                          <a:solidFill>
                            <a:schemeClr val="tx1"/>
                          </a:solidFill>
                          <a:effectLst/>
                          <a:latin typeface="Arial" panose="020B0604020202020204" pitchFamily="34" charset="0"/>
                          <a:cs typeface="Arial" panose="020B0604020202020204" pitchFamily="34" charset="0"/>
                        </a:rPr>
                        <a:t>Queenstown</a:t>
                      </a:r>
                      <a:endParaRPr lang="en-ZA"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200" marR="79200" marT="0" marB="0">
                    <a:solidFill>
                      <a:schemeClr val="accent6">
                        <a:lumMod val="40000"/>
                        <a:lumOff val="60000"/>
                      </a:schemeClr>
                    </a:solidFill>
                  </a:tcPr>
                </a:tc>
                <a:tc>
                  <a:txBody>
                    <a:bodyPr/>
                    <a:lstStyle/>
                    <a:p>
                      <a:pPr algn="just">
                        <a:lnSpc>
                          <a:spcPct val="100000"/>
                        </a:lnSpc>
                        <a:spcAft>
                          <a:spcPts val="0"/>
                        </a:spcAft>
                      </a:pPr>
                      <a:r>
                        <a:rPr lang="en-GB" sz="1500" dirty="0">
                          <a:effectLst/>
                          <a:latin typeface="Arial" panose="020B0604020202020204" pitchFamily="34" charset="0"/>
                          <a:cs typeface="Arial" panose="020B0604020202020204" pitchFamily="34" charset="0"/>
                        </a:rPr>
                        <a:t>Eastern Cape,</a:t>
                      </a:r>
                      <a:endParaRPr lang="en-ZA" sz="1500" dirty="0">
                        <a:effectLst/>
                        <a:latin typeface="Arial" panose="020B0604020202020204" pitchFamily="34" charset="0"/>
                        <a:cs typeface="Arial" panose="020B0604020202020204" pitchFamily="34" charset="0"/>
                      </a:endParaRPr>
                    </a:p>
                    <a:p>
                      <a:pPr algn="just">
                        <a:lnSpc>
                          <a:spcPct val="100000"/>
                        </a:lnSpc>
                        <a:spcAft>
                          <a:spcPts val="0"/>
                        </a:spcAft>
                      </a:pPr>
                      <a:r>
                        <a:rPr lang="en-GB" sz="1500" dirty="0">
                          <a:effectLst/>
                          <a:latin typeface="Arial" panose="020B0604020202020204" pitchFamily="34" charset="0"/>
                          <a:cs typeface="Arial" panose="020B0604020202020204" pitchFamily="34" charset="0"/>
                        </a:rPr>
                        <a:t>Along Louis Botha Street in </a:t>
                      </a:r>
                      <a:r>
                        <a:rPr lang="en-GB" sz="1500" dirty="0" err="1">
                          <a:effectLst/>
                          <a:latin typeface="Arial" panose="020B0604020202020204" pitchFamily="34" charset="0"/>
                          <a:cs typeface="Arial" panose="020B0604020202020204" pitchFamily="34" charset="0"/>
                        </a:rPr>
                        <a:t>Queenindustria</a:t>
                      </a:r>
                      <a:r>
                        <a:rPr lang="en-GB" sz="1500" dirty="0">
                          <a:effectLst/>
                          <a:latin typeface="Arial" panose="020B0604020202020204" pitchFamily="34" charset="0"/>
                          <a:cs typeface="Arial" panose="020B0604020202020204" pitchFamily="34" charset="0"/>
                        </a:rPr>
                        <a:t>, Opposite Queenstown Mall </a:t>
                      </a:r>
                      <a:endParaRPr lang="en-ZA" sz="1500" dirty="0">
                        <a:effectLst/>
                        <a:latin typeface="Arial" panose="020B0604020202020204" pitchFamily="34" charset="0"/>
                        <a:cs typeface="Arial" panose="020B0604020202020204" pitchFamily="34" charset="0"/>
                      </a:endParaRPr>
                    </a:p>
                  </a:txBody>
                  <a:tcPr marL="79200" marR="79200" marT="0" marB="0">
                    <a:solidFill>
                      <a:schemeClr val="accent6">
                        <a:lumMod val="20000"/>
                        <a:lumOff val="80000"/>
                      </a:schemeClr>
                    </a:solidFill>
                  </a:tcPr>
                </a:tc>
                <a:tc>
                  <a:txBody>
                    <a:bodyPr/>
                    <a:lstStyle/>
                    <a:p>
                      <a:pPr algn="just">
                        <a:lnSpc>
                          <a:spcPct val="100000"/>
                        </a:lnSpc>
                        <a:spcAft>
                          <a:spcPts val="0"/>
                        </a:spcAft>
                      </a:pPr>
                      <a:r>
                        <a:rPr lang="en-GB" sz="1500" dirty="0">
                          <a:effectLst/>
                          <a:latin typeface="Arial" panose="020B0604020202020204" pitchFamily="34" charset="0"/>
                          <a:cs typeface="Arial" panose="020B0604020202020204" pitchFamily="34" charset="0"/>
                        </a:rPr>
                        <a:t>5, 1924 ha</a:t>
                      </a:r>
                      <a:endParaRPr lang="en-ZA" sz="1500" dirty="0">
                        <a:effectLst/>
                        <a:latin typeface="Arial" panose="020B0604020202020204" pitchFamily="34" charset="0"/>
                        <a:cs typeface="Arial" panose="020B0604020202020204" pitchFamily="34" charset="0"/>
                      </a:endParaRPr>
                    </a:p>
                    <a:p>
                      <a:pPr algn="just">
                        <a:lnSpc>
                          <a:spcPct val="100000"/>
                        </a:lnSpc>
                        <a:spcAft>
                          <a:spcPts val="0"/>
                        </a:spcAft>
                      </a:pPr>
                      <a:r>
                        <a:rPr lang="en-GB" sz="1500" dirty="0">
                          <a:effectLst/>
                          <a:latin typeface="Arial" panose="020B0604020202020204" pitchFamily="34" charset="0"/>
                          <a:cs typeface="Arial" panose="020B0604020202020204" pitchFamily="34" charset="0"/>
                        </a:rPr>
                        <a:t>HDA owned</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79200" marR="79200" marT="0" marB="0">
                    <a:solidFill>
                      <a:schemeClr val="accent6">
                        <a:lumMod val="20000"/>
                        <a:lumOff val="80000"/>
                      </a:schemeClr>
                    </a:solidFill>
                  </a:tcPr>
                </a:tc>
                <a:tc>
                  <a:txBody>
                    <a:bodyPr/>
                    <a:lstStyle/>
                    <a:p>
                      <a:pPr algn="just">
                        <a:lnSpc>
                          <a:spcPct val="100000"/>
                        </a:lnSpc>
                        <a:spcAft>
                          <a:spcPts val="0"/>
                        </a:spcAft>
                      </a:pPr>
                      <a:r>
                        <a:rPr lang="en-GB" sz="1500" dirty="0">
                          <a:effectLst/>
                          <a:latin typeface="Arial" panose="020B0604020202020204" pitchFamily="34" charset="0"/>
                          <a:cs typeface="Arial" panose="020B0604020202020204" pitchFamily="34" charset="0"/>
                        </a:rPr>
                        <a:t>833</a:t>
                      </a:r>
                    </a:p>
                    <a:p>
                      <a:pPr algn="just">
                        <a:lnSpc>
                          <a:spcPct val="100000"/>
                        </a:lnSpc>
                        <a:spcAft>
                          <a:spcPts val="0"/>
                        </a:spcAft>
                      </a:pPr>
                      <a:r>
                        <a:rPr lang="en-GB" sz="1500" dirty="0">
                          <a:effectLst/>
                          <a:latin typeface="Arial" panose="020B0604020202020204" pitchFamily="34" charset="0"/>
                          <a:cs typeface="Arial" panose="020B0604020202020204" pitchFamily="34" charset="0"/>
                        </a:rPr>
                        <a:t>High Density Mixed Use Development</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79200" marR="79200" marT="0" marB="0">
                    <a:solidFill>
                      <a:schemeClr val="accent6">
                        <a:lumMod val="20000"/>
                        <a:lumOff val="80000"/>
                      </a:schemeClr>
                    </a:solidFill>
                  </a:tcPr>
                </a:tc>
                <a:tc>
                  <a:txBody>
                    <a:bodyPr/>
                    <a:lstStyle/>
                    <a:p>
                      <a:pPr algn="just">
                        <a:lnSpc>
                          <a:spcPct val="100000"/>
                        </a:lnSpc>
                        <a:spcAft>
                          <a:spcPts val="0"/>
                        </a:spcAft>
                      </a:pPr>
                      <a:r>
                        <a:rPr lang="en-GB" sz="1500" dirty="0">
                          <a:effectLst/>
                          <a:latin typeface="Arial" panose="020B0604020202020204" pitchFamily="34" charset="0"/>
                          <a:cs typeface="Arial" panose="020B0604020202020204" pitchFamily="34" charset="0"/>
                        </a:rPr>
                        <a:t>Land Assembly and Preparation.</a:t>
                      </a:r>
                      <a:endParaRPr lang="en-ZA" sz="1500" dirty="0">
                        <a:effectLst/>
                        <a:latin typeface="Arial" panose="020B0604020202020204" pitchFamily="34" charset="0"/>
                        <a:cs typeface="Arial" panose="020B0604020202020204" pitchFamily="34" charset="0"/>
                      </a:endParaRPr>
                    </a:p>
                    <a:p>
                      <a:pPr algn="just">
                        <a:lnSpc>
                          <a:spcPct val="100000"/>
                        </a:lnSpc>
                        <a:spcAft>
                          <a:spcPts val="0"/>
                        </a:spcAft>
                      </a:pPr>
                      <a:r>
                        <a:rPr lang="en-GB" sz="1500" dirty="0">
                          <a:effectLst/>
                          <a:latin typeface="Arial" panose="020B0604020202020204" pitchFamily="34" charset="0"/>
                          <a:cs typeface="Arial" panose="020B0604020202020204" pitchFamily="34" charset="0"/>
                        </a:rPr>
                        <a:t>Project preparation and packaging.</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79200" marR="79200" marT="0" marB="0">
                    <a:solidFill>
                      <a:schemeClr val="accent6">
                        <a:lumMod val="20000"/>
                        <a:lumOff val="80000"/>
                      </a:schemeClr>
                    </a:solidFill>
                  </a:tcPr>
                </a:tc>
                <a:extLst>
                  <a:ext uri="{0D108BD9-81ED-4DB2-BD59-A6C34878D82A}">
                    <a16:rowId xmlns:a16="http://schemas.microsoft.com/office/drawing/2014/main" val="2758147615"/>
                  </a:ext>
                </a:extLst>
              </a:tr>
              <a:tr h="978282">
                <a:tc>
                  <a:txBody>
                    <a:bodyPr/>
                    <a:lstStyle/>
                    <a:p>
                      <a:pPr algn="just">
                        <a:lnSpc>
                          <a:spcPct val="100000"/>
                        </a:lnSpc>
                        <a:spcAft>
                          <a:spcPts val="0"/>
                        </a:spcAft>
                      </a:pPr>
                      <a:r>
                        <a:rPr lang="en-GB" sz="1500" dirty="0" err="1">
                          <a:solidFill>
                            <a:schemeClr val="tx1"/>
                          </a:solidFill>
                          <a:effectLst/>
                          <a:latin typeface="Arial" panose="020B0604020202020204" pitchFamily="34" charset="0"/>
                          <a:cs typeface="Arial" panose="020B0604020202020204" pitchFamily="34" charset="0"/>
                        </a:rPr>
                        <a:t>Hartebeesfontein</a:t>
                      </a:r>
                      <a:endParaRPr lang="en-ZA"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9200" marR="79200" marT="0" marB="0">
                    <a:solidFill>
                      <a:schemeClr val="accent6">
                        <a:lumMod val="40000"/>
                        <a:lumOff val="60000"/>
                      </a:schemeClr>
                    </a:solidFill>
                  </a:tcPr>
                </a:tc>
                <a:tc>
                  <a:txBody>
                    <a:bodyPr/>
                    <a:lstStyle/>
                    <a:p>
                      <a:pPr algn="just">
                        <a:lnSpc>
                          <a:spcPct val="100000"/>
                        </a:lnSpc>
                        <a:spcAft>
                          <a:spcPts val="0"/>
                        </a:spcAft>
                      </a:pPr>
                      <a:r>
                        <a:rPr lang="en-GB" sz="1500">
                          <a:effectLst/>
                          <a:latin typeface="Arial" panose="020B0604020202020204" pitchFamily="34" charset="0"/>
                          <a:cs typeface="Arial" panose="020B0604020202020204" pitchFamily="34" charset="0"/>
                        </a:rPr>
                        <a:t>Gauteng/North West??,</a:t>
                      </a:r>
                      <a:endParaRPr lang="en-ZA" sz="1500">
                        <a:effectLst/>
                        <a:latin typeface="Arial" panose="020B0604020202020204" pitchFamily="34" charset="0"/>
                        <a:cs typeface="Arial" panose="020B0604020202020204" pitchFamily="34" charset="0"/>
                      </a:endParaRPr>
                    </a:p>
                    <a:p>
                      <a:pPr algn="just">
                        <a:lnSpc>
                          <a:spcPct val="100000"/>
                        </a:lnSpc>
                        <a:spcAft>
                          <a:spcPts val="0"/>
                        </a:spcAft>
                      </a:pPr>
                      <a:r>
                        <a:rPr lang="en-GB" sz="1500">
                          <a:effectLst/>
                          <a:latin typeface="Arial" panose="020B0604020202020204" pitchFamily="34" charset="0"/>
                          <a:cs typeface="Arial" panose="020B0604020202020204" pitchFamily="34" charset="0"/>
                        </a:rPr>
                        <a:t>South of Stormvoel Road and west of Derdepoort Road</a:t>
                      </a:r>
                      <a:endParaRPr lang="en-ZA" sz="1500">
                        <a:effectLst/>
                        <a:latin typeface="Arial" panose="020B0604020202020204" pitchFamily="34" charset="0"/>
                        <a:ea typeface="Calibri" panose="020F0502020204030204" pitchFamily="34" charset="0"/>
                        <a:cs typeface="Arial" panose="020B0604020202020204" pitchFamily="34" charset="0"/>
                      </a:endParaRPr>
                    </a:p>
                  </a:txBody>
                  <a:tcPr marL="79200" marR="79200" marT="0" marB="0">
                    <a:solidFill>
                      <a:schemeClr val="accent6">
                        <a:lumMod val="20000"/>
                        <a:lumOff val="80000"/>
                      </a:schemeClr>
                    </a:solidFill>
                  </a:tcPr>
                </a:tc>
                <a:tc>
                  <a:txBody>
                    <a:bodyPr/>
                    <a:lstStyle/>
                    <a:p>
                      <a:pPr algn="just">
                        <a:lnSpc>
                          <a:spcPct val="100000"/>
                        </a:lnSpc>
                        <a:spcAft>
                          <a:spcPts val="0"/>
                        </a:spcAft>
                      </a:pPr>
                      <a:r>
                        <a:rPr lang="en-GB" sz="1500" dirty="0">
                          <a:effectLst/>
                          <a:latin typeface="Arial" panose="020B0604020202020204" pitchFamily="34" charset="0"/>
                          <a:cs typeface="Arial" panose="020B0604020202020204" pitchFamily="34" charset="0"/>
                        </a:rPr>
                        <a:t>18.75 ha</a:t>
                      </a:r>
                      <a:endParaRPr lang="en-ZA" sz="1500" dirty="0">
                        <a:effectLst/>
                        <a:latin typeface="Arial" panose="020B0604020202020204" pitchFamily="34" charset="0"/>
                        <a:cs typeface="Arial" panose="020B0604020202020204" pitchFamily="34" charset="0"/>
                      </a:endParaRPr>
                    </a:p>
                    <a:p>
                      <a:pPr algn="just">
                        <a:lnSpc>
                          <a:spcPct val="100000"/>
                        </a:lnSpc>
                        <a:spcAft>
                          <a:spcPts val="0"/>
                        </a:spcAft>
                      </a:pPr>
                      <a:r>
                        <a:rPr lang="en-GB" sz="1500" dirty="0">
                          <a:effectLst/>
                          <a:latin typeface="Arial" panose="020B0604020202020204" pitchFamily="34" charset="0"/>
                          <a:cs typeface="Arial" panose="020B0604020202020204" pitchFamily="34" charset="0"/>
                        </a:rPr>
                        <a:t>HDA owned</a:t>
                      </a:r>
                      <a:endParaRPr lang="en-ZA" sz="1500" dirty="0">
                        <a:effectLst/>
                        <a:latin typeface="Arial" panose="020B0604020202020204" pitchFamily="34" charset="0"/>
                        <a:cs typeface="Arial" panose="020B0604020202020204" pitchFamily="34" charset="0"/>
                      </a:endParaRPr>
                    </a:p>
                    <a:p>
                      <a:pPr algn="just">
                        <a:lnSpc>
                          <a:spcPct val="100000"/>
                        </a:lnSpc>
                        <a:spcAft>
                          <a:spcPts val="0"/>
                        </a:spcAft>
                      </a:pPr>
                      <a:r>
                        <a:rPr lang="en-GB" sz="1500" dirty="0">
                          <a:effectLst/>
                          <a:latin typeface="Arial" panose="020B0604020202020204" pitchFamily="34" charset="0"/>
                          <a:cs typeface="Arial" panose="020B0604020202020204" pitchFamily="34" charset="0"/>
                        </a:rPr>
                        <a:t> </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79200" marR="79200" marT="0" marB="0">
                    <a:solidFill>
                      <a:schemeClr val="accent6">
                        <a:lumMod val="20000"/>
                        <a:lumOff val="80000"/>
                      </a:schemeClr>
                    </a:solidFill>
                  </a:tcPr>
                </a:tc>
                <a:tc>
                  <a:txBody>
                    <a:bodyPr/>
                    <a:lstStyle/>
                    <a:p>
                      <a:pPr algn="just">
                        <a:lnSpc>
                          <a:spcPct val="100000"/>
                        </a:lnSpc>
                        <a:spcAft>
                          <a:spcPts val="0"/>
                        </a:spcAft>
                      </a:pPr>
                      <a:r>
                        <a:rPr lang="en-GB" sz="1500" dirty="0">
                          <a:effectLst/>
                          <a:latin typeface="Arial" panose="020B0604020202020204" pitchFamily="34" charset="0"/>
                          <a:cs typeface="Arial" panose="020B0604020202020204" pitchFamily="34" charset="0"/>
                        </a:rPr>
                        <a:t>2207 </a:t>
                      </a:r>
                    </a:p>
                    <a:p>
                      <a:pPr algn="just">
                        <a:lnSpc>
                          <a:spcPct val="100000"/>
                        </a:lnSpc>
                        <a:spcAft>
                          <a:spcPts val="0"/>
                        </a:spcAft>
                      </a:pPr>
                      <a:r>
                        <a:rPr lang="en-GB" sz="1500" dirty="0">
                          <a:effectLst/>
                          <a:latin typeface="Arial" panose="020B0604020202020204" pitchFamily="34" charset="0"/>
                          <a:cs typeface="Arial" panose="020B0604020202020204" pitchFamily="34" charset="0"/>
                        </a:rPr>
                        <a:t>High Density Mixed Use Development</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79200" marR="79200" marT="0" marB="0">
                    <a:solidFill>
                      <a:schemeClr val="accent6">
                        <a:lumMod val="20000"/>
                        <a:lumOff val="80000"/>
                      </a:schemeClr>
                    </a:solidFill>
                  </a:tcPr>
                </a:tc>
                <a:tc>
                  <a:txBody>
                    <a:bodyPr/>
                    <a:lstStyle/>
                    <a:p>
                      <a:pPr algn="just">
                        <a:lnSpc>
                          <a:spcPct val="100000"/>
                        </a:lnSpc>
                        <a:spcAft>
                          <a:spcPts val="0"/>
                        </a:spcAft>
                      </a:pPr>
                      <a:r>
                        <a:rPr lang="en-GB" sz="1500" dirty="0">
                          <a:effectLst/>
                          <a:latin typeface="Arial" panose="020B0604020202020204" pitchFamily="34" charset="0"/>
                          <a:cs typeface="Arial" panose="020B0604020202020204" pitchFamily="34" charset="0"/>
                        </a:rPr>
                        <a:t>Land Assembly and Preparation.</a:t>
                      </a:r>
                      <a:endParaRPr lang="en-ZA" sz="1500" dirty="0">
                        <a:effectLst/>
                        <a:latin typeface="Arial" panose="020B0604020202020204" pitchFamily="34" charset="0"/>
                        <a:cs typeface="Arial" panose="020B0604020202020204" pitchFamily="34" charset="0"/>
                      </a:endParaRPr>
                    </a:p>
                    <a:p>
                      <a:pPr algn="just">
                        <a:lnSpc>
                          <a:spcPct val="100000"/>
                        </a:lnSpc>
                        <a:spcAft>
                          <a:spcPts val="0"/>
                        </a:spcAft>
                      </a:pPr>
                      <a:r>
                        <a:rPr lang="en-GB" sz="1500" dirty="0">
                          <a:effectLst/>
                          <a:latin typeface="Arial" panose="020B0604020202020204" pitchFamily="34" charset="0"/>
                          <a:cs typeface="Arial" panose="020B0604020202020204" pitchFamily="34" charset="0"/>
                        </a:rPr>
                        <a:t>Project preparation and packaging.</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79200" marR="79200" marT="0" marB="0">
                    <a:solidFill>
                      <a:schemeClr val="accent6">
                        <a:lumMod val="20000"/>
                        <a:lumOff val="80000"/>
                      </a:schemeClr>
                    </a:solidFill>
                  </a:tcPr>
                </a:tc>
                <a:extLst>
                  <a:ext uri="{0D108BD9-81ED-4DB2-BD59-A6C34878D82A}">
                    <a16:rowId xmlns:a16="http://schemas.microsoft.com/office/drawing/2014/main" val="1417455613"/>
                  </a:ext>
                </a:extLst>
              </a:tr>
            </a:tbl>
          </a:graphicData>
        </a:graphic>
      </p:graphicFrame>
    </p:spTree>
    <p:extLst>
      <p:ext uri="{BB962C8B-B14F-4D97-AF65-F5344CB8AC3E}">
        <p14:creationId xmlns:p14="http://schemas.microsoft.com/office/powerpoint/2010/main" val="1175048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14900" y="2497540"/>
            <a:ext cx="8925637" cy="3057099"/>
          </a:xfrm>
        </p:spPr>
        <p:txBody>
          <a:bodyPr/>
          <a:lstStyle/>
          <a:p>
            <a:pPr marL="0" indent="0">
              <a:buNone/>
            </a:pPr>
            <a:r>
              <a:rPr lang="en-ZA" dirty="0"/>
              <a:t> 					</a:t>
            </a:r>
          </a:p>
          <a:p>
            <a:pPr marL="0" indent="0">
              <a:buNone/>
            </a:pPr>
            <a:endParaRPr lang="en-ZA" sz="2800" b="1" dirty="0">
              <a:solidFill>
                <a:srgbClr val="1F497D"/>
              </a:solidFill>
              <a:latin typeface="Arial"/>
              <a:cs typeface="+mn-cs"/>
            </a:endParaRPr>
          </a:p>
          <a:p>
            <a:pPr marL="0" indent="0">
              <a:buNone/>
            </a:pPr>
            <a:r>
              <a:rPr lang="en-ZA" sz="2800" b="1" dirty="0">
                <a:solidFill>
                  <a:srgbClr val="1F497D"/>
                </a:solidFill>
                <a:latin typeface="Arial"/>
                <a:cs typeface="+mn-cs"/>
              </a:rPr>
              <a:t>					HDA Annual Performance Plan </a:t>
            </a:r>
          </a:p>
          <a:p>
            <a:pPr marL="0" indent="0">
              <a:buNone/>
            </a:pPr>
            <a:r>
              <a:rPr lang="en-ZA" sz="2800" b="1" dirty="0">
                <a:solidFill>
                  <a:srgbClr val="1F497D"/>
                </a:solidFill>
                <a:latin typeface="Arial"/>
                <a:cs typeface="+mn-cs"/>
              </a:rPr>
              <a:t>								2021-2022 FY</a:t>
            </a:r>
          </a:p>
        </p:txBody>
      </p:sp>
    </p:spTree>
    <p:extLst>
      <p:ext uri="{BB962C8B-B14F-4D97-AF65-F5344CB8AC3E}">
        <p14:creationId xmlns:p14="http://schemas.microsoft.com/office/powerpoint/2010/main" val="2898723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3857" y="69038"/>
            <a:ext cx="1123369" cy="780176"/>
          </a:xfrm>
          <a:prstGeom prst="rect">
            <a:avLst/>
          </a:prstGeom>
          <a:ln>
            <a:noFill/>
          </a:ln>
        </p:spPr>
      </p:pic>
      <p:sp>
        <p:nvSpPr>
          <p:cNvPr id="2" name="Rectangle 1"/>
          <p:cNvSpPr/>
          <p:nvPr/>
        </p:nvSpPr>
        <p:spPr>
          <a:xfrm>
            <a:off x="92765" y="112138"/>
            <a:ext cx="10614991" cy="69397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W" sz="2800" b="1" i="0" u="none" strike="noStrike" kern="1200" cap="none" spc="0" normalizeH="0" baseline="0" noProof="0" dirty="0">
                <a:ln>
                  <a:noFill/>
                </a:ln>
                <a:solidFill>
                  <a:srgbClr val="1F497D"/>
                </a:solidFill>
                <a:effectLst/>
                <a:uLnTx/>
                <a:uFillTx/>
                <a:latin typeface="Arial"/>
                <a:ea typeface="+mn-ea"/>
                <a:cs typeface="+mn-cs"/>
              </a:rPr>
              <a:t>Programme Structure </a:t>
            </a:r>
            <a:endParaRPr kumimoji="0" lang="en-ZA" sz="2800" b="1" i="0" u="none" strike="noStrike" kern="1200" cap="none" spc="0" normalizeH="0" baseline="0" noProof="0" dirty="0">
              <a:ln>
                <a:noFill/>
              </a:ln>
              <a:solidFill>
                <a:srgbClr val="1F497D"/>
              </a:solidFill>
              <a:effectLst/>
              <a:uLnTx/>
              <a:uFillTx/>
              <a:latin typeface="Arial"/>
              <a:ea typeface="+mn-ea"/>
              <a:cs typeface="+mn-cs"/>
            </a:endParaRPr>
          </a:p>
        </p:txBody>
      </p:sp>
      <p:graphicFrame>
        <p:nvGraphicFramePr>
          <p:cNvPr id="4" name="Diagram 3">
            <a:extLst>
              <a:ext uri="{FF2B5EF4-FFF2-40B4-BE49-F238E27FC236}">
                <a16:creationId xmlns:a16="http://schemas.microsoft.com/office/drawing/2014/main" id="{6AE88E7A-D669-4DDF-82D7-989286D6645D}"/>
              </a:ext>
            </a:extLst>
          </p:cNvPr>
          <p:cNvGraphicFramePr/>
          <p:nvPr>
            <p:extLst>
              <p:ext uri="{D42A27DB-BD31-4B8C-83A1-F6EECF244321}">
                <p14:modId xmlns:p14="http://schemas.microsoft.com/office/powerpoint/2010/main" val="1048742972"/>
              </p:ext>
            </p:extLst>
          </p:nvPr>
        </p:nvGraphicFramePr>
        <p:xfrm>
          <a:off x="234774" y="806115"/>
          <a:ext cx="11493400" cy="59828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99136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sp>
        <p:nvSpPr>
          <p:cNvPr id="2" name="Rectangle 1"/>
          <p:cNvSpPr/>
          <p:nvPr/>
        </p:nvSpPr>
        <p:spPr>
          <a:xfrm>
            <a:off x="106016" y="98889"/>
            <a:ext cx="1057523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0" lang="en-ZW" sz="2800" b="1" i="0" u="none" strike="noStrike" kern="1200" cap="none" spc="0" normalizeH="0" baseline="0" noProof="0" dirty="0">
                <a:ln>
                  <a:noFill/>
                </a:ln>
                <a:solidFill>
                  <a:srgbClr val="1F497D"/>
                </a:solidFill>
                <a:effectLst/>
                <a:uLnTx/>
                <a:uFillTx/>
                <a:latin typeface="Arial"/>
                <a:ea typeface="+mn-ea"/>
                <a:cs typeface="+mn-cs"/>
              </a:rPr>
              <a:t>External Environmental Analysis </a:t>
            </a:r>
            <a:endParaRPr kumimoji="0" lang="en-ZA" sz="2800" b="1" i="0" u="none" strike="noStrike" kern="1200" cap="none" spc="0" normalizeH="0" baseline="0" noProof="0" dirty="0">
              <a:ln>
                <a:noFill/>
              </a:ln>
              <a:solidFill>
                <a:srgbClr val="1F497D"/>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486365D3-D2D4-4C53-BD68-7D8591E4BAF2}"/>
              </a:ext>
            </a:extLst>
          </p:cNvPr>
          <p:cNvGraphicFramePr>
            <a:graphicFrameLocks noGrp="1"/>
          </p:cNvGraphicFramePr>
          <p:nvPr>
            <p:extLst>
              <p:ext uri="{D42A27DB-BD31-4B8C-83A1-F6EECF244321}">
                <p14:modId xmlns:p14="http://schemas.microsoft.com/office/powerpoint/2010/main" val="4125431401"/>
              </p:ext>
            </p:extLst>
          </p:nvPr>
        </p:nvGraphicFramePr>
        <p:xfrm>
          <a:off x="0" y="808407"/>
          <a:ext cx="12192000" cy="6126504"/>
        </p:xfrm>
        <a:graphic>
          <a:graphicData uri="http://schemas.openxmlformats.org/drawingml/2006/table">
            <a:tbl>
              <a:tblPr firstRow="1" bandRow="1">
                <a:tableStyleId>{8799B23B-EC83-4686-B30A-512413B5E67A}</a:tableStyleId>
              </a:tblPr>
              <a:tblGrid>
                <a:gridCol w="1901687">
                  <a:extLst>
                    <a:ext uri="{9D8B030D-6E8A-4147-A177-3AD203B41FA5}">
                      <a16:colId xmlns:a16="http://schemas.microsoft.com/office/drawing/2014/main" val="2427864900"/>
                    </a:ext>
                  </a:extLst>
                </a:gridCol>
                <a:gridCol w="10290313">
                  <a:extLst>
                    <a:ext uri="{9D8B030D-6E8A-4147-A177-3AD203B41FA5}">
                      <a16:colId xmlns:a16="http://schemas.microsoft.com/office/drawing/2014/main" val="1844019286"/>
                    </a:ext>
                  </a:extLst>
                </a:gridCol>
              </a:tblGrid>
              <a:tr h="365784">
                <a:tc gridSpan="2">
                  <a:txBody>
                    <a:bodyPr/>
                    <a:lstStyle/>
                    <a:p>
                      <a:pPr algn="just"/>
                      <a:r>
                        <a:rPr lang="en-ZA" sz="1600" dirty="0">
                          <a:latin typeface="Arial" panose="020B0604020202020204" pitchFamily="34" charset="0"/>
                          <a:cs typeface="Arial" panose="020B0604020202020204" pitchFamily="34" charset="0"/>
                        </a:rPr>
                        <a:t>Pestel Analysis</a:t>
                      </a:r>
                    </a:p>
                  </a:txBody>
                  <a:tcPr>
                    <a:solidFill>
                      <a:schemeClr val="accent3"/>
                    </a:solidFill>
                  </a:tcPr>
                </a:tc>
                <a:tc hMerge="1">
                  <a:txBody>
                    <a:bodyPr/>
                    <a:lstStyle/>
                    <a:p>
                      <a:pPr algn="just"/>
                      <a:endParaRPr lang="en-ZA" sz="1600" dirty="0">
                        <a:latin typeface="Arial" panose="020B0604020202020204" pitchFamily="34" charset="0"/>
                        <a:cs typeface="Arial" panose="020B0604020202020204" pitchFamily="34" charset="0"/>
                      </a:endParaRPr>
                    </a:p>
                  </a:txBody>
                  <a:tcPr>
                    <a:solidFill>
                      <a:schemeClr val="accent3"/>
                    </a:solidFill>
                  </a:tcPr>
                </a:tc>
                <a:extLst>
                  <a:ext uri="{0D108BD9-81ED-4DB2-BD59-A6C34878D82A}">
                    <a16:rowId xmlns:a16="http://schemas.microsoft.com/office/drawing/2014/main" val="3172736092"/>
                  </a:ext>
                </a:extLst>
              </a:tr>
              <a:tr h="1894603">
                <a:tc>
                  <a:txBody>
                    <a:bodyPr/>
                    <a:lstStyle/>
                    <a:p>
                      <a:pPr algn="just">
                        <a:lnSpc>
                          <a:spcPct val="150000"/>
                        </a:lnSpc>
                      </a:pPr>
                      <a:r>
                        <a:rPr lang="en-ZA" sz="1600" b="1" dirty="0">
                          <a:latin typeface="Arial" panose="020B0604020202020204" pitchFamily="34" charset="0"/>
                          <a:cs typeface="Arial" panose="020B0604020202020204" pitchFamily="34" charset="0"/>
                        </a:rPr>
                        <a:t>Political</a:t>
                      </a:r>
                    </a:p>
                  </a:txBody>
                  <a:tcPr/>
                </a:tc>
                <a:tc>
                  <a:txBody>
                    <a:bodyPr/>
                    <a:lstStyle/>
                    <a:p>
                      <a:pPr marL="285750" indent="-285750" algn="just">
                        <a:lnSpc>
                          <a:spcPct val="1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Insufficient alignment in the human settlement plans of the three spheres of government.</a:t>
                      </a:r>
                    </a:p>
                    <a:p>
                      <a:pPr marL="285750" indent="-285750" algn="just">
                        <a:lnSpc>
                          <a:spcPct val="1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Lack of alignment in terms of bulk infrastructure and human settlements planning and budgeting.</a:t>
                      </a:r>
                    </a:p>
                    <a:p>
                      <a:pPr marL="285750" indent="-285750" algn="just">
                        <a:lnSpc>
                          <a:spcPct val="1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The political impact of the Covid-19 pandemic.</a:t>
                      </a:r>
                    </a:p>
                    <a:p>
                      <a:pPr marL="285750" indent="-285750" algn="just">
                        <a:lnSpc>
                          <a:spcPct val="1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The political and socio-economic priorities set for the 6th administration as outlined in the MTSF and the NDHS Strategic Plan for the same period.</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54566355"/>
                  </a:ext>
                </a:extLst>
              </a:tr>
              <a:tr h="1525024">
                <a:tc>
                  <a:txBody>
                    <a:bodyPr/>
                    <a:lstStyle/>
                    <a:p>
                      <a:pPr algn="just">
                        <a:lnSpc>
                          <a:spcPct val="150000"/>
                        </a:lnSpc>
                      </a:pPr>
                      <a:r>
                        <a:rPr lang="en-ZA" sz="1600" b="1" dirty="0">
                          <a:latin typeface="Arial" panose="020B0604020202020204" pitchFamily="34" charset="0"/>
                          <a:cs typeface="Arial" panose="020B0604020202020204" pitchFamily="34" charset="0"/>
                        </a:rPr>
                        <a:t>Economic</a:t>
                      </a:r>
                    </a:p>
                  </a:txBody>
                  <a:tcPr/>
                </a:tc>
                <a:tc>
                  <a:txBody>
                    <a:bodyPr/>
                    <a:lstStyle/>
                    <a:p>
                      <a:pPr marL="285750" indent="-285750" algn="just">
                        <a:lnSpc>
                          <a:spcPct val="1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Fragmented funding framework of government.</a:t>
                      </a:r>
                    </a:p>
                    <a:p>
                      <a:pPr marL="285750" indent="-285750" algn="just">
                        <a:lnSpc>
                          <a:spcPct val="1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Reduced budgets for human settlement projects.</a:t>
                      </a:r>
                    </a:p>
                    <a:p>
                      <a:pPr marL="285750" indent="-285750" algn="just">
                        <a:lnSpc>
                          <a:spcPct val="1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The economic impact of the COVID-19 pandemic.</a:t>
                      </a:r>
                    </a:p>
                    <a:p>
                      <a:pPr marL="285750" indent="-285750" algn="just">
                        <a:lnSpc>
                          <a:spcPct val="1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High levels of unemployment coupled with slow economic growth.</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91751296"/>
                  </a:ext>
                </a:extLst>
              </a:tr>
              <a:tr h="2264181">
                <a:tc>
                  <a:txBody>
                    <a:bodyPr/>
                    <a:lstStyle/>
                    <a:p>
                      <a:pPr algn="just">
                        <a:lnSpc>
                          <a:spcPct val="150000"/>
                        </a:lnSpc>
                      </a:pPr>
                      <a:r>
                        <a:rPr lang="en-ZA" sz="1600" b="1" dirty="0">
                          <a:latin typeface="Arial" panose="020B0604020202020204" pitchFamily="34" charset="0"/>
                          <a:cs typeface="Arial" panose="020B0604020202020204" pitchFamily="34" charset="0"/>
                        </a:rPr>
                        <a:t>Social</a:t>
                      </a:r>
                    </a:p>
                  </a:txBody>
                  <a:tcPr/>
                </a:tc>
                <a:tc>
                  <a:txBody>
                    <a:bodyPr/>
                    <a:lstStyle/>
                    <a:p>
                      <a:pPr marL="285750" indent="-285750" algn="just">
                        <a:lnSpc>
                          <a:spcPct val="1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Protest actions and work stoppages at human development project sites.</a:t>
                      </a:r>
                    </a:p>
                    <a:p>
                      <a:pPr marL="285750" indent="-285750" algn="just">
                        <a:lnSpc>
                          <a:spcPct val="1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Expectations of communities not being met, and the poor achievement of human settlement outcomes as defined in the NDP Vision 2030 and the MTSF for the 6thadministration.</a:t>
                      </a:r>
                    </a:p>
                    <a:p>
                      <a:pPr marL="285750" indent="-285750" algn="just">
                        <a:lnSpc>
                          <a:spcPct val="1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Slow or inadequate spatial transformation and delivery of integrated human settlements close to or inclusive of socio-economic amenities.</a:t>
                      </a:r>
                    </a:p>
                    <a:p>
                      <a:pPr marL="285750" indent="-285750" algn="just">
                        <a:lnSpc>
                          <a:spcPct val="1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The social impact of the Covid-19 pandemic</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53076212"/>
                  </a:ext>
                </a:extLst>
              </a:tr>
            </a:tbl>
          </a:graphicData>
        </a:graphic>
      </p:graphicFrame>
    </p:spTree>
    <p:extLst>
      <p:ext uri="{BB962C8B-B14F-4D97-AF65-F5344CB8AC3E}">
        <p14:creationId xmlns:p14="http://schemas.microsoft.com/office/powerpoint/2010/main" val="1376206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sp>
        <p:nvSpPr>
          <p:cNvPr id="2" name="Rectangle 1"/>
          <p:cNvSpPr/>
          <p:nvPr/>
        </p:nvSpPr>
        <p:spPr>
          <a:xfrm>
            <a:off x="106016" y="98889"/>
            <a:ext cx="1057523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0" lang="en-ZW" sz="2800" b="1" i="0" u="none" strike="noStrike" kern="1200" cap="none" spc="0" normalizeH="0" baseline="0" noProof="0" dirty="0">
                <a:ln>
                  <a:noFill/>
                </a:ln>
                <a:solidFill>
                  <a:srgbClr val="1F497D"/>
                </a:solidFill>
                <a:effectLst/>
                <a:uLnTx/>
                <a:uFillTx/>
                <a:latin typeface="Arial"/>
                <a:ea typeface="+mn-ea"/>
                <a:cs typeface="+mn-cs"/>
              </a:rPr>
              <a:t>External Environmental Analysis </a:t>
            </a:r>
            <a:endParaRPr kumimoji="0" lang="en-ZA" sz="2800" b="1" i="0" u="none" strike="noStrike" kern="1200" cap="none" spc="0" normalizeH="0" baseline="0" noProof="0" dirty="0">
              <a:ln>
                <a:noFill/>
              </a:ln>
              <a:solidFill>
                <a:srgbClr val="1F497D"/>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486365D3-D2D4-4C53-BD68-7D8591E4BAF2}"/>
              </a:ext>
            </a:extLst>
          </p:cNvPr>
          <p:cNvGraphicFramePr>
            <a:graphicFrameLocks noGrp="1"/>
          </p:cNvGraphicFramePr>
          <p:nvPr/>
        </p:nvGraphicFramePr>
        <p:xfrm>
          <a:off x="0" y="808407"/>
          <a:ext cx="12192000" cy="3836725"/>
        </p:xfrm>
        <a:graphic>
          <a:graphicData uri="http://schemas.openxmlformats.org/drawingml/2006/table">
            <a:tbl>
              <a:tblPr firstRow="1" bandRow="1">
                <a:tableStyleId>{8799B23B-EC83-4686-B30A-512413B5E67A}</a:tableStyleId>
              </a:tblPr>
              <a:tblGrid>
                <a:gridCol w="1901687">
                  <a:extLst>
                    <a:ext uri="{9D8B030D-6E8A-4147-A177-3AD203B41FA5}">
                      <a16:colId xmlns:a16="http://schemas.microsoft.com/office/drawing/2014/main" val="2427864900"/>
                    </a:ext>
                  </a:extLst>
                </a:gridCol>
                <a:gridCol w="10290313">
                  <a:extLst>
                    <a:ext uri="{9D8B030D-6E8A-4147-A177-3AD203B41FA5}">
                      <a16:colId xmlns:a16="http://schemas.microsoft.com/office/drawing/2014/main" val="1844019286"/>
                    </a:ext>
                  </a:extLst>
                </a:gridCol>
              </a:tblGrid>
              <a:tr h="362005">
                <a:tc gridSpan="2">
                  <a:txBody>
                    <a:bodyPr/>
                    <a:lstStyle/>
                    <a:p>
                      <a:pPr algn="just"/>
                      <a:r>
                        <a:rPr lang="en-ZA" sz="1600" dirty="0">
                          <a:latin typeface="Arial" panose="020B0604020202020204" pitchFamily="34" charset="0"/>
                          <a:cs typeface="Arial" panose="020B0604020202020204" pitchFamily="34" charset="0"/>
                        </a:rPr>
                        <a:t>Pestel Analysis</a:t>
                      </a:r>
                    </a:p>
                  </a:txBody>
                  <a:tcPr>
                    <a:solidFill>
                      <a:schemeClr val="accent3"/>
                    </a:solidFill>
                  </a:tcPr>
                </a:tc>
                <a:tc hMerge="1">
                  <a:txBody>
                    <a:bodyPr/>
                    <a:lstStyle/>
                    <a:p>
                      <a:pPr algn="just"/>
                      <a:endParaRPr lang="en-ZA" sz="1600" dirty="0">
                        <a:latin typeface="Arial" panose="020B0604020202020204" pitchFamily="34" charset="0"/>
                        <a:cs typeface="Arial" panose="020B0604020202020204" pitchFamily="34" charset="0"/>
                      </a:endParaRPr>
                    </a:p>
                  </a:txBody>
                  <a:tcPr>
                    <a:solidFill>
                      <a:schemeClr val="accent3"/>
                    </a:solidFill>
                  </a:tcPr>
                </a:tc>
                <a:extLst>
                  <a:ext uri="{0D108BD9-81ED-4DB2-BD59-A6C34878D82A}">
                    <a16:rowId xmlns:a16="http://schemas.microsoft.com/office/drawing/2014/main" val="3172736092"/>
                  </a:ext>
                </a:extLst>
              </a:tr>
              <a:tr h="362005">
                <a:tc>
                  <a:txBody>
                    <a:bodyPr/>
                    <a:lstStyle/>
                    <a:p>
                      <a:pPr algn="just">
                        <a:lnSpc>
                          <a:spcPct val="150000"/>
                        </a:lnSpc>
                      </a:pPr>
                      <a:r>
                        <a:rPr lang="en-ZA" sz="1600" b="1" dirty="0">
                          <a:latin typeface="Arial" panose="020B0604020202020204" pitchFamily="34" charset="0"/>
                          <a:cs typeface="Arial" panose="020B0604020202020204" pitchFamily="34" charset="0"/>
                        </a:rPr>
                        <a:t>Technological</a:t>
                      </a:r>
                    </a:p>
                  </a:txBody>
                  <a:tcPr/>
                </a:tc>
                <a:tc>
                  <a:txBody>
                    <a:bodyPr/>
                    <a:lstStyle/>
                    <a:p>
                      <a:pPr marL="285750" indent="-285750" algn="just">
                        <a:lnSpc>
                          <a:spcPct val="1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Slow uptake of, and utilisation of alternative building technologies that speed up delivery and ensures long-term environmental sustainability, in the delivery of human settlements.</a:t>
                      </a:r>
                    </a:p>
                    <a:p>
                      <a:pPr marL="285750" indent="-285750" algn="just">
                        <a:lnSpc>
                          <a:spcPct val="1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Opportunity for 4th industrial revolution innovations to improve the quality and standards of human settlement developments.</a:t>
                      </a:r>
                    </a:p>
                    <a:p>
                      <a:pPr marL="285750" indent="-285750" algn="just">
                        <a:lnSpc>
                          <a:spcPct val="1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Insufficient funding and infrastructure to ensure broadband connectivity in integrated human settlements.</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48154379"/>
                  </a:ext>
                </a:extLst>
              </a:tr>
              <a:tr h="362005">
                <a:tc>
                  <a:txBody>
                    <a:bodyPr/>
                    <a:lstStyle/>
                    <a:p>
                      <a:pPr algn="just">
                        <a:lnSpc>
                          <a:spcPct val="150000"/>
                        </a:lnSpc>
                      </a:pPr>
                      <a:r>
                        <a:rPr lang="en-ZA" sz="1600" b="1" dirty="0">
                          <a:latin typeface="Arial" panose="020B0604020202020204" pitchFamily="34" charset="0"/>
                          <a:cs typeface="Arial" panose="020B0604020202020204" pitchFamily="34" charset="0"/>
                        </a:rPr>
                        <a:t>Legal</a:t>
                      </a:r>
                    </a:p>
                  </a:txBody>
                  <a:tcPr/>
                </a:tc>
                <a:tc>
                  <a:txBody>
                    <a:bodyPr/>
                    <a:lstStyle/>
                    <a:p>
                      <a:pPr marL="285750" indent="-285750" algn="just">
                        <a:lnSpc>
                          <a:spcPct val="1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Impact of litigation and court judgements in respect of the NDHS and provincial departments of human settlements.</a:t>
                      </a:r>
                    </a:p>
                    <a:p>
                      <a:pPr marL="285750" indent="-285750" algn="just">
                        <a:lnSpc>
                          <a:spcPct val="1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Impact of legislation e.g. the Expropriation Bill.</a:t>
                      </a:r>
                    </a:p>
                    <a:p>
                      <a:pPr marL="285750" indent="-285750" algn="just">
                        <a:lnSpc>
                          <a:spcPct val="1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Unlawful occupation of land.</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93286798"/>
                  </a:ext>
                </a:extLst>
              </a:tr>
            </a:tbl>
          </a:graphicData>
        </a:graphic>
      </p:graphicFrame>
    </p:spTree>
    <p:extLst>
      <p:ext uri="{BB962C8B-B14F-4D97-AF65-F5344CB8AC3E}">
        <p14:creationId xmlns:p14="http://schemas.microsoft.com/office/powerpoint/2010/main" val="2891333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sp>
        <p:nvSpPr>
          <p:cNvPr id="2" name="Rectangle 1"/>
          <p:cNvSpPr/>
          <p:nvPr/>
        </p:nvSpPr>
        <p:spPr>
          <a:xfrm>
            <a:off x="0" y="98890"/>
            <a:ext cx="10681252" cy="32419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r>
              <a:rPr lang="en-ZW" sz="2800" b="1" noProof="0" dirty="0">
                <a:solidFill>
                  <a:srgbClr val="1F497D"/>
                </a:solidFill>
                <a:latin typeface="Arial"/>
              </a:rPr>
              <a:t>Internal</a:t>
            </a:r>
            <a:r>
              <a:rPr kumimoji="0" lang="en-ZW" sz="2800" b="1" i="0" u="none" strike="noStrike" kern="1200" cap="none" spc="0" normalizeH="0" baseline="0" noProof="0" dirty="0">
                <a:ln>
                  <a:noFill/>
                </a:ln>
                <a:solidFill>
                  <a:srgbClr val="1F497D"/>
                </a:solidFill>
                <a:effectLst/>
                <a:uLnTx/>
                <a:uFillTx/>
                <a:latin typeface="Arial"/>
                <a:ea typeface="+mn-ea"/>
                <a:cs typeface="+mn-cs"/>
              </a:rPr>
              <a:t> Environmental Analysis </a:t>
            </a:r>
            <a:endParaRPr kumimoji="0" lang="en-ZA" sz="2800" b="1" i="0" u="none" strike="noStrike" kern="1200" cap="none" spc="0" normalizeH="0" baseline="0" noProof="0" dirty="0">
              <a:ln>
                <a:noFill/>
              </a:ln>
              <a:solidFill>
                <a:srgbClr val="1F497D"/>
              </a:solidFill>
              <a:effectLst/>
              <a:uLnTx/>
              <a:uFillTx/>
              <a:latin typeface="Arial"/>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838698216"/>
              </p:ext>
            </p:extLst>
          </p:nvPr>
        </p:nvGraphicFramePr>
        <p:xfrm>
          <a:off x="0" y="423082"/>
          <a:ext cx="11835775" cy="6723648"/>
        </p:xfrm>
        <a:graphic>
          <a:graphicData uri="http://schemas.openxmlformats.org/drawingml/2006/table">
            <a:tbl>
              <a:tblPr firstRow="1" bandRow="1">
                <a:tableStyleId>{5C22544A-7EE6-4342-B048-85BDC9FD1C3A}</a:tableStyleId>
              </a:tblPr>
              <a:tblGrid>
                <a:gridCol w="1583140">
                  <a:extLst>
                    <a:ext uri="{9D8B030D-6E8A-4147-A177-3AD203B41FA5}">
                      <a16:colId xmlns:a16="http://schemas.microsoft.com/office/drawing/2014/main" val="2479564302"/>
                    </a:ext>
                  </a:extLst>
                </a:gridCol>
                <a:gridCol w="10252635">
                  <a:extLst>
                    <a:ext uri="{9D8B030D-6E8A-4147-A177-3AD203B41FA5}">
                      <a16:colId xmlns:a16="http://schemas.microsoft.com/office/drawing/2014/main" val="3973460518"/>
                    </a:ext>
                  </a:extLst>
                </a:gridCol>
              </a:tblGrid>
              <a:tr h="1675630">
                <a:tc>
                  <a:txBody>
                    <a:bodyPr/>
                    <a:lstStyle/>
                    <a:p>
                      <a:pPr marL="0" algn="just" defTabSz="457211" rtl="0" eaLnBrk="1" latinLnBrk="0" hangingPunct="1">
                        <a:lnSpc>
                          <a:spcPct val="150000"/>
                        </a:lnSpc>
                      </a:pPr>
                      <a:r>
                        <a:rPr lang="en-ZA" sz="1600" b="1" kern="1200" dirty="0">
                          <a:solidFill>
                            <a:schemeClr val="tx1"/>
                          </a:solidFill>
                          <a:latin typeface="Arial" panose="020B0604020202020204" pitchFamily="34" charset="0"/>
                          <a:ea typeface="+mn-ea"/>
                          <a:cs typeface="Arial" panose="020B0604020202020204" pitchFamily="34" charset="0"/>
                        </a:rPr>
                        <a:t>Strengths</a:t>
                      </a:r>
                    </a:p>
                    <a:p>
                      <a:pPr marL="0" algn="just" defTabSz="457211" rtl="0" eaLnBrk="1" latinLnBrk="0" hangingPunct="1">
                        <a:lnSpc>
                          <a:spcPct val="150000"/>
                        </a:lnSpc>
                      </a:pPr>
                      <a:endParaRPr lang="en-ZA" sz="1600" b="1" kern="1200" dirty="0">
                        <a:solidFill>
                          <a:schemeClr val="tx1"/>
                        </a:solidFill>
                        <a:latin typeface="Arial" panose="020B0604020202020204" pitchFamily="34" charset="0"/>
                        <a:ea typeface="+mn-ea"/>
                        <a:cs typeface="Arial" panose="020B0604020202020204" pitchFamily="34" charset="0"/>
                      </a:endParaRPr>
                    </a:p>
                  </a:txBody>
                  <a:tcPr>
                    <a:solidFill>
                      <a:schemeClr val="accent3">
                        <a:lumMod val="40000"/>
                        <a:lumOff val="60000"/>
                      </a:schemeClr>
                    </a:solidFill>
                  </a:tcPr>
                </a:tc>
                <a:tc>
                  <a:txBody>
                    <a:bodyPr/>
                    <a:lstStyle/>
                    <a:p>
                      <a:pPr marL="342900" indent="-342900">
                        <a:buFont typeface="Arial" panose="020B0604020202020204" pitchFamily="34" charset="0"/>
                        <a:buChar char="•"/>
                      </a:pPr>
                      <a:r>
                        <a:rPr lang="en-ZA" sz="1801" b="0" i="0" u="none" strike="noStrike" kern="1200" baseline="0" dirty="0">
                          <a:solidFill>
                            <a:schemeClr val="tx1"/>
                          </a:solidFill>
                          <a:latin typeface="+mn-lt"/>
                          <a:ea typeface="+mn-ea"/>
                          <a:cs typeface="+mn-cs"/>
                        </a:rPr>
                        <a:t>Project management and implementation experience</a:t>
                      </a:r>
                    </a:p>
                    <a:p>
                      <a:pPr marL="342900" indent="-342900">
                        <a:buFont typeface="Arial" panose="020B0604020202020204" pitchFamily="34" charset="0"/>
                        <a:buChar char="•"/>
                      </a:pPr>
                      <a:r>
                        <a:rPr lang="en-ZA" sz="1801" b="0" i="0" u="none" strike="noStrike" kern="1200" baseline="0" dirty="0">
                          <a:solidFill>
                            <a:schemeClr val="tx1"/>
                          </a:solidFill>
                          <a:latin typeface="+mn-lt"/>
                          <a:ea typeface="+mn-ea"/>
                          <a:cs typeface="+mn-cs"/>
                        </a:rPr>
                        <a:t>Appropriately skilled human capital</a:t>
                      </a:r>
                    </a:p>
                    <a:p>
                      <a:pPr marL="342900" indent="-342900">
                        <a:buFont typeface="Arial" panose="020B0604020202020204" pitchFamily="34" charset="0"/>
                        <a:buChar char="•"/>
                      </a:pPr>
                      <a:r>
                        <a:rPr lang="en-ZA" sz="1801" b="0" i="0" u="none" strike="noStrike" kern="1200" baseline="0" dirty="0">
                          <a:solidFill>
                            <a:schemeClr val="tx1"/>
                          </a:solidFill>
                          <a:latin typeface="+mn-lt"/>
                          <a:ea typeface="+mn-ea"/>
                          <a:cs typeface="+mn-cs"/>
                        </a:rPr>
                        <a:t>Established partnerships with provincial </a:t>
                      </a:r>
                      <a:r>
                        <a:rPr lang="en-GB" sz="1801" b="0" i="0" u="none" strike="noStrike" kern="1200" baseline="0" dirty="0">
                          <a:solidFill>
                            <a:schemeClr val="tx1"/>
                          </a:solidFill>
                          <a:latin typeface="+mn-lt"/>
                          <a:ea typeface="+mn-ea"/>
                          <a:cs typeface="+mn-cs"/>
                        </a:rPr>
                        <a:t>departments of human settlements and </a:t>
                      </a:r>
                      <a:r>
                        <a:rPr lang="en-ZA" sz="1801" b="0" i="0" u="none" strike="noStrike" kern="1200" baseline="0" dirty="0">
                          <a:solidFill>
                            <a:schemeClr val="tx1"/>
                          </a:solidFill>
                          <a:latin typeface="+mn-lt"/>
                          <a:ea typeface="+mn-ea"/>
                          <a:cs typeface="+mn-cs"/>
                        </a:rPr>
                        <a:t>municipalities</a:t>
                      </a:r>
                    </a:p>
                    <a:p>
                      <a:pPr marL="342900" indent="-342900">
                        <a:buFont typeface="Arial" panose="020B0604020202020204" pitchFamily="34" charset="0"/>
                        <a:buChar char="•"/>
                      </a:pPr>
                      <a:r>
                        <a:rPr lang="en-ZA" sz="1801" b="0" i="0" u="none" strike="noStrike" kern="1200" baseline="0" dirty="0">
                          <a:solidFill>
                            <a:schemeClr val="tx1"/>
                          </a:solidFill>
                          <a:latin typeface="+mn-lt"/>
                          <a:ea typeface="+mn-ea"/>
                          <a:cs typeface="+mn-cs"/>
                        </a:rPr>
                        <a:t>Single Shareholder (NDHS)</a:t>
                      </a:r>
                    </a:p>
                    <a:p>
                      <a:pPr marL="342900" indent="-342900">
                        <a:buFont typeface="Arial" panose="020B0604020202020204" pitchFamily="34" charset="0"/>
                        <a:buChar char="•"/>
                      </a:pPr>
                      <a:r>
                        <a:rPr lang="en-ZA" sz="1801" b="0" i="0" u="none" strike="noStrike" kern="1200" baseline="0" dirty="0">
                          <a:solidFill>
                            <a:schemeClr val="tx1"/>
                          </a:solidFill>
                          <a:latin typeface="+mn-lt"/>
                          <a:ea typeface="+mn-ea"/>
                          <a:cs typeface="+mn-cs"/>
                        </a:rPr>
                        <a:t>Established governance structures</a:t>
                      </a:r>
                    </a:p>
                    <a:p>
                      <a:pPr marL="342900" indent="-342900">
                        <a:buFont typeface="Arial" panose="020B0604020202020204" pitchFamily="34" charset="0"/>
                        <a:buChar char="•"/>
                      </a:pPr>
                      <a:r>
                        <a:rPr lang="en-GB" sz="1801" b="0" i="0" u="none" strike="noStrike" kern="1200" baseline="0" dirty="0">
                          <a:solidFill>
                            <a:schemeClr val="tx1"/>
                          </a:solidFill>
                          <a:latin typeface="+mn-lt"/>
                          <a:ea typeface="+mn-ea"/>
                          <a:cs typeface="+mn-cs"/>
                        </a:rPr>
                        <a:t>Established partnerships with private sector </a:t>
                      </a:r>
                      <a:r>
                        <a:rPr lang="en-ZA" sz="1801" b="0" i="0" u="none" strike="noStrike" kern="1200" baseline="0" dirty="0">
                          <a:solidFill>
                            <a:schemeClr val="tx1"/>
                          </a:solidFill>
                          <a:latin typeface="+mn-lt"/>
                          <a:ea typeface="+mn-ea"/>
                          <a:cs typeface="+mn-cs"/>
                        </a:rPr>
                        <a:t>developers</a:t>
                      </a:r>
                      <a:endParaRPr lang="en-ZA" dirty="0">
                        <a:solidFill>
                          <a:schemeClr val="tx1"/>
                        </a:solidFill>
                      </a:endParaRPr>
                    </a:p>
                  </a:txBody>
                  <a:tcPr>
                    <a:solidFill>
                      <a:schemeClr val="accent3">
                        <a:lumMod val="40000"/>
                        <a:lumOff val="60000"/>
                      </a:schemeClr>
                    </a:solidFill>
                  </a:tcPr>
                </a:tc>
                <a:extLst>
                  <a:ext uri="{0D108BD9-81ED-4DB2-BD59-A6C34878D82A}">
                    <a16:rowId xmlns:a16="http://schemas.microsoft.com/office/drawing/2014/main" val="2813262897"/>
                  </a:ext>
                </a:extLst>
              </a:tr>
              <a:tr h="1510044">
                <a:tc>
                  <a:txBody>
                    <a:bodyPr/>
                    <a:lstStyle/>
                    <a:p>
                      <a:pPr marL="0" algn="just" defTabSz="457211" rtl="0" eaLnBrk="1" latinLnBrk="0" hangingPunct="1">
                        <a:lnSpc>
                          <a:spcPct val="150000"/>
                        </a:lnSpc>
                      </a:pPr>
                      <a:r>
                        <a:rPr lang="en-ZA" sz="1600" b="1" kern="1200" dirty="0">
                          <a:solidFill>
                            <a:schemeClr val="tx1"/>
                          </a:solidFill>
                          <a:latin typeface="Arial" panose="020B0604020202020204" pitchFamily="34" charset="0"/>
                          <a:ea typeface="+mn-ea"/>
                          <a:cs typeface="Arial" panose="020B0604020202020204" pitchFamily="34" charset="0"/>
                        </a:rPr>
                        <a:t>Weaknesses</a:t>
                      </a:r>
                    </a:p>
                  </a:txBody>
                  <a:tcPr>
                    <a:solidFill>
                      <a:schemeClr val="accent3">
                        <a:lumMod val="60000"/>
                        <a:lumOff val="40000"/>
                      </a:schemeClr>
                    </a:solidFill>
                  </a:tcPr>
                </a:tc>
                <a:tc>
                  <a:txBody>
                    <a:bodyPr/>
                    <a:lstStyle/>
                    <a:p>
                      <a:pPr marL="285750" indent="-285750" algn="l">
                        <a:buFont typeface="Arial" panose="020B0604020202020204" pitchFamily="34" charset="0"/>
                        <a:buChar char="•"/>
                      </a:pPr>
                      <a:r>
                        <a:rPr lang="en-GB" sz="1800" b="0" i="0" u="none" strike="noStrike" kern="1200" baseline="0" dirty="0">
                          <a:solidFill>
                            <a:schemeClr val="tx1"/>
                          </a:solidFill>
                          <a:latin typeface="Arial" panose="020B0604020202020204" pitchFamily="34" charset="0"/>
                          <a:ea typeface="+mn-ea"/>
                          <a:cs typeface="Arial" panose="020B0604020202020204" pitchFamily="34" charset="0"/>
                        </a:rPr>
                        <a:t>Lack of direct capex budget for projects</a:t>
                      </a:r>
                    </a:p>
                    <a:p>
                      <a:pPr marL="285750" indent="-285750" algn="l" defTabSz="457211" rtl="0" eaLnBrk="1" latinLnBrk="0" hangingPunct="1">
                        <a:buFont typeface="Arial" panose="020B0604020202020204" pitchFamily="34" charset="0"/>
                        <a:buChar char="•"/>
                      </a:pPr>
                      <a:r>
                        <a:rPr lang="en-ZA" sz="1800" b="0" i="0" u="none" strike="noStrike" kern="1200" baseline="0" dirty="0">
                          <a:solidFill>
                            <a:schemeClr val="tx1"/>
                          </a:solidFill>
                          <a:latin typeface="Arial" panose="020B0604020202020204" pitchFamily="34" charset="0"/>
                          <a:ea typeface="+mn-ea"/>
                          <a:cs typeface="Arial" panose="020B0604020202020204" pitchFamily="34" charset="0"/>
                        </a:rPr>
                        <a:t>An appropriate organisational structure/operating model to deliver </a:t>
                      </a:r>
                      <a:r>
                        <a:rPr lang="en-ZA" sz="1800" b="0" i="0" u="none" strike="noStrike" kern="1200" baseline="0" dirty="0" err="1">
                          <a:solidFill>
                            <a:schemeClr val="tx1"/>
                          </a:solidFill>
                          <a:latin typeface="Arial" panose="020B0604020202020204" pitchFamily="34" charset="0"/>
                          <a:ea typeface="+mn-ea"/>
                          <a:cs typeface="Arial" panose="020B0604020202020204" pitchFamily="34" charset="0"/>
                        </a:rPr>
                        <a:t>onthe</a:t>
                      </a:r>
                      <a:r>
                        <a:rPr lang="en-ZA" sz="1800" b="0" i="0" u="none" strike="noStrike" kern="1200" baseline="0" dirty="0">
                          <a:solidFill>
                            <a:schemeClr val="tx1"/>
                          </a:solidFill>
                          <a:latin typeface="Arial" panose="020B0604020202020204" pitchFamily="34" charset="0"/>
                          <a:ea typeface="+mn-ea"/>
                          <a:cs typeface="Arial" panose="020B0604020202020204" pitchFamily="34" charset="0"/>
                        </a:rPr>
                        <a:t> adopted strategic approach</a:t>
                      </a:r>
                    </a:p>
                    <a:p>
                      <a:pPr marL="285750" indent="-285750" algn="l" defTabSz="457211" rtl="0" eaLnBrk="1" latinLnBrk="0" hangingPunct="1">
                        <a:buFont typeface="Arial" panose="020B0604020202020204" pitchFamily="34" charset="0"/>
                        <a:buChar char="•"/>
                      </a:pPr>
                      <a:r>
                        <a:rPr lang="en-ZA" sz="1800" b="0" i="0" u="none" strike="noStrike" kern="1200" baseline="0" dirty="0">
                          <a:solidFill>
                            <a:schemeClr val="tx1"/>
                          </a:solidFill>
                          <a:latin typeface="Arial" panose="020B0604020202020204" pitchFamily="34" charset="0"/>
                          <a:ea typeface="+mn-ea"/>
                          <a:cs typeface="Arial" panose="020B0604020202020204" pitchFamily="34" charset="0"/>
                        </a:rPr>
                        <a:t>Leadership interruptions in the organisation</a:t>
                      </a:r>
                    </a:p>
                    <a:p>
                      <a:pPr marL="285750" indent="-285750" algn="l" defTabSz="457211" rtl="0" eaLnBrk="1" latinLnBrk="0" hangingPunct="1">
                        <a:buFont typeface="Arial" panose="020B0604020202020204" pitchFamily="34" charset="0"/>
                        <a:buChar char="•"/>
                      </a:pPr>
                      <a:r>
                        <a:rPr lang="en-ZA" sz="1800" b="0" i="0" u="none" strike="noStrike" kern="1200" baseline="0" dirty="0">
                          <a:solidFill>
                            <a:schemeClr val="tx1"/>
                          </a:solidFill>
                          <a:latin typeface="Arial" panose="020B0604020202020204" pitchFamily="34" charset="0"/>
                          <a:ea typeface="+mn-ea"/>
                          <a:cs typeface="Arial" panose="020B0604020202020204" pitchFamily="34" charset="0"/>
                        </a:rPr>
                        <a:t>Passive and reactive role in implementation support services</a:t>
                      </a:r>
                    </a:p>
                  </a:txBody>
                  <a:tcPr>
                    <a:solidFill>
                      <a:schemeClr val="accent3">
                        <a:lumMod val="60000"/>
                        <a:lumOff val="40000"/>
                      </a:schemeClr>
                    </a:solidFill>
                  </a:tcPr>
                </a:tc>
                <a:extLst>
                  <a:ext uri="{0D108BD9-81ED-4DB2-BD59-A6C34878D82A}">
                    <a16:rowId xmlns:a16="http://schemas.microsoft.com/office/drawing/2014/main" val="1354950776"/>
                  </a:ext>
                </a:extLst>
              </a:tr>
              <a:tr h="1674895">
                <a:tc>
                  <a:txBody>
                    <a:bodyPr/>
                    <a:lstStyle/>
                    <a:p>
                      <a:pPr marL="0" algn="just" defTabSz="457211" rtl="0" eaLnBrk="1" latinLnBrk="0" hangingPunct="1">
                        <a:lnSpc>
                          <a:spcPct val="150000"/>
                        </a:lnSpc>
                      </a:pPr>
                      <a:r>
                        <a:rPr lang="en-ZA" sz="1600" b="1" kern="1200" dirty="0">
                          <a:solidFill>
                            <a:schemeClr val="tx1"/>
                          </a:solidFill>
                          <a:latin typeface="Arial" panose="020B0604020202020204" pitchFamily="34" charset="0"/>
                          <a:ea typeface="+mn-ea"/>
                          <a:cs typeface="Arial" panose="020B0604020202020204" pitchFamily="34" charset="0"/>
                        </a:rPr>
                        <a:t>Opportunities</a:t>
                      </a:r>
                    </a:p>
                  </a:txBody>
                  <a:tcPr>
                    <a:solidFill>
                      <a:schemeClr val="accent3">
                        <a:lumMod val="40000"/>
                        <a:lumOff val="60000"/>
                      </a:schemeClr>
                    </a:solidFill>
                  </a:tcPr>
                </a:tc>
                <a:tc>
                  <a:txBody>
                    <a:bodyPr/>
                    <a:lstStyle/>
                    <a:p>
                      <a:pPr marL="285750" indent="-285750" algn="l">
                        <a:buFont typeface="Arial" panose="020B0604020202020204" pitchFamily="34" charset="0"/>
                        <a:buChar char="•"/>
                      </a:pPr>
                      <a:r>
                        <a:rPr lang="en-GB" sz="1800" b="0" i="0" u="none" strike="noStrike" baseline="0" dirty="0">
                          <a:solidFill>
                            <a:schemeClr val="tx1"/>
                          </a:solidFill>
                          <a:latin typeface="Arial" panose="020B0604020202020204" pitchFamily="34" charset="0"/>
                          <a:cs typeface="Arial" panose="020B0604020202020204" pitchFamily="34" charset="0"/>
                        </a:rPr>
                        <a:t>Section 7(1)(g) and (h) of the HDA Act which provides for the HDA to pay a proactive </a:t>
                      </a:r>
                      <a:r>
                        <a:rPr lang="en-ZA" sz="1800" b="0" i="0" u="none" strike="noStrike" baseline="0" dirty="0">
                          <a:solidFill>
                            <a:schemeClr val="tx1"/>
                          </a:solidFill>
                          <a:latin typeface="Arial" panose="020B0604020202020204" pitchFamily="34" charset="0"/>
                          <a:cs typeface="Arial" panose="020B0604020202020204" pitchFamily="34" charset="0"/>
                        </a:rPr>
                        <a:t>property developer role</a:t>
                      </a:r>
                    </a:p>
                    <a:p>
                      <a:pPr marL="285750" indent="-285750" algn="l">
                        <a:buFont typeface="Arial" panose="020B0604020202020204" pitchFamily="34" charset="0"/>
                        <a:buChar char="•"/>
                      </a:pPr>
                      <a:r>
                        <a:rPr lang="en-GB" sz="1800" b="0" i="0" u="none" strike="noStrike" baseline="0" dirty="0">
                          <a:solidFill>
                            <a:schemeClr val="tx1"/>
                          </a:solidFill>
                          <a:latin typeface="Arial" panose="020B0604020202020204" pitchFamily="34" charset="0"/>
                          <a:cs typeface="Arial" panose="020B0604020202020204" pitchFamily="34" charset="0"/>
                        </a:rPr>
                        <a:t>Realign the operating model, organisational structure and the budget </a:t>
                      </a:r>
                      <a:r>
                        <a:rPr lang="en-GB" sz="1800" b="0" i="0" u="none" strike="noStrike" baseline="0" dirty="0" err="1">
                          <a:solidFill>
                            <a:schemeClr val="tx1"/>
                          </a:solidFill>
                          <a:latin typeface="Arial" panose="020B0604020202020204" pitchFamily="34" charset="0"/>
                          <a:cs typeface="Arial" panose="020B0604020202020204" pitchFamily="34" charset="0"/>
                        </a:rPr>
                        <a:t>progamme</a:t>
                      </a:r>
                      <a:r>
                        <a:rPr lang="en-GB" sz="1800" b="0" i="0" u="none" strike="noStrike" baseline="0" dirty="0">
                          <a:solidFill>
                            <a:schemeClr val="tx1"/>
                          </a:solidFill>
                          <a:latin typeface="Arial" panose="020B0604020202020204" pitchFamily="34" charset="0"/>
                          <a:cs typeface="Arial" panose="020B0604020202020204" pitchFamily="34" charset="0"/>
                        </a:rPr>
                        <a:t> structure to deliver on the property developer role</a:t>
                      </a:r>
                    </a:p>
                    <a:p>
                      <a:pPr marL="285750" indent="-285750" algn="l">
                        <a:buFont typeface="Arial" panose="020B0604020202020204" pitchFamily="34" charset="0"/>
                        <a:buChar char="•"/>
                      </a:pPr>
                      <a:r>
                        <a:rPr lang="en-GB" sz="1800" b="0" i="0" u="none" strike="noStrike" baseline="0" dirty="0">
                          <a:solidFill>
                            <a:schemeClr val="tx1"/>
                          </a:solidFill>
                          <a:latin typeface="Arial" panose="020B0604020202020204" pitchFamily="34" charset="0"/>
                          <a:cs typeface="Arial" panose="020B0604020202020204" pitchFamily="34" charset="0"/>
                        </a:rPr>
                        <a:t>Successful speedy delivery of TRU's in response to the </a:t>
                      </a:r>
                      <a:r>
                        <a:rPr lang="en-GB" sz="1800" b="0" i="0" u="none" strike="noStrike" baseline="0" dirty="0" err="1">
                          <a:solidFill>
                            <a:schemeClr val="tx1"/>
                          </a:solidFill>
                          <a:latin typeface="Arial" panose="020B0604020202020204" pitchFamily="34" charset="0"/>
                          <a:cs typeface="Arial" panose="020B0604020202020204" pitchFamily="34" charset="0"/>
                        </a:rPr>
                        <a:t>Covid</a:t>
                      </a:r>
                      <a:r>
                        <a:rPr lang="en-GB" sz="1800" b="0" i="0" u="none" strike="noStrike" baseline="0" dirty="0">
                          <a:solidFill>
                            <a:schemeClr val="tx1"/>
                          </a:solidFill>
                          <a:latin typeface="Arial" panose="020B0604020202020204" pitchFamily="34" charset="0"/>
                          <a:cs typeface="Arial" panose="020B0604020202020204" pitchFamily="34" charset="0"/>
                        </a:rPr>
                        <a:t> 19 pandemic</a:t>
                      </a:r>
                    </a:p>
                    <a:p>
                      <a:pPr marL="285750" indent="-285750" algn="l">
                        <a:buFont typeface="Arial" panose="020B0604020202020204" pitchFamily="34" charset="0"/>
                        <a:buChar char="•"/>
                      </a:pPr>
                      <a:r>
                        <a:rPr lang="en-GB" sz="1800" b="0" i="0" u="none" strike="noStrike" baseline="0" dirty="0">
                          <a:solidFill>
                            <a:schemeClr val="tx1"/>
                          </a:solidFill>
                          <a:latin typeface="Arial" panose="020B0604020202020204" pitchFamily="34" charset="0"/>
                          <a:cs typeface="Arial" panose="020B0604020202020204" pitchFamily="34" charset="0"/>
                        </a:rPr>
                        <a:t>Successful delivery of ABT housing units</a:t>
                      </a:r>
                      <a:endParaRPr lang="en-ZA" sz="1800" dirty="0">
                        <a:solidFill>
                          <a:schemeClr val="tx1"/>
                        </a:solidFill>
                        <a:latin typeface="Arial" panose="020B0604020202020204" pitchFamily="34" charset="0"/>
                        <a:cs typeface="Arial" panose="020B0604020202020204" pitchFamily="34" charset="0"/>
                      </a:endParaRPr>
                    </a:p>
                  </a:txBody>
                  <a:tcPr>
                    <a:solidFill>
                      <a:schemeClr val="accent3">
                        <a:lumMod val="40000"/>
                        <a:lumOff val="60000"/>
                      </a:schemeClr>
                    </a:solidFill>
                  </a:tcPr>
                </a:tc>
                <a:extLst>
                  <a:ext uri="{0D108BD9-81ED-4DB2-BD59-A6C34878D82A}">
                    <a16:rowId xmlns:a16="http://schemas.microsoft.com/office/drawing/2014/main" val="2806384179"/>
                  </a:ext>
                </a:extLst>
              </a:tr>
              <a:tr h="1675630">
                <a:tc>
                  <a:txBody>
                    <a:bodyPr/>
                    <a:lstStyle/>
                    <a:p>
                      <a:pPr marL="0" algn="just" defTabSz="457211" rtl="0" eaLnBrk="1" latinLnBrk="0" hangingPunct="1">
                        <a:lnSpc>
                          <a:spcPct val="150000"/>
                        </a:lnSpc>
                      </a:pPr>
                      <a:r>
                        <a:rPr lang="en-ZA" sz="1600" b="1" kern="1200" dirty="0">
                          <a:solidFill>
                            <a:schemeClr val="tx1"/>
                          </a:solidFill>
                          <a:latin typeface="Arial" panose="020B0604020202020204" pitchFamily="34" charset="0"/>
                          <a:ea typeface="+mn-ea"/>
                          <a:cs typeface="Arial" panose="020B0604020202020204" pitchFamily="34" charset="0"/>
                        </a:rPr>
                        <a:t>Threats</a:t>
                      </a:r>
                    </a:p>
                  </a:txBody>
                  <a:tcPr>
                    <a:solidFill>
                      <a:schemeClr val="accent3">
                        <a:lumMod val="60000"/>
                        <a:lumOff val="40000"/>
                      </a:schemeClr>
                    </a:solidFill>
                  </a:tcPr>
                </a:tc>
                <a:tc>
                  <a:txBody>
                    <a:bodyPr/>
                    <a:lstStyle/>
                    <a:p>
                      <a:pPr marL="342900" indent="-342900" algn="just">
                        <a:buFont typeface="Arial" panose="020B0604020202020204" pitchFamily="34" charset="0"/>
                        <a:buChar char="•"/>
                      </a:pPr>
                      <a:r>
                        <a:rPr lang="en-GB" sz="1801" b="0" i="0" u="none" strike="noStrike" kern="1200" baseline="0" dirty="0">
                          <a:solidFill>
                            <a:schemeClr val="dk1"/>
                          </a:solidFill>
                          <a:latin typeface="+mn-lt"/>
                          <a:ea typeface="+mn-ea"/>
                          <a:cs typeface="+mn-cs"/>
                        </a:rPr>
                        <a:t>HDA's appointment as project manager and </a:t>
                      </a:r>
                      <a:r>
                        <a:rPr lang="en-GB" sz="1801" b="0" i="0" u="none" strike="noStrike" kern="1200" baseline="0" dirty="0" err="1">
                          <a:solidFill>
                            <a:schemeClr val="dk1"/>
                          </a:solidFill>
                          <a:latin typeface="+mn-lt"/>
                          <a:ea typeface="+mn-ea"/>
                          <a:cs typeface="+mn-cs"/>
                        </a:rPr>
                        <a:t>implementor</a:t>
                      </a:r>
                      <a:r>
                        <a:rPr lang="en-GB" sz="1801" b="0" i="0" u="none" strike="noStrike" kern="1200" baseline="0" dirty="0">
                          <a:solidFill>
                            <a:schemeClr val="dk1"/>
                          </a:solidFill>
                          <a:latin typeface="+mn-lt"/>
                          <a:ea typeface="+mn-ea"/>
                          <a:cs typeface="+mn-cs"/>
                        </a:rPr>
                        <a:t> based on the "goodwill" of</a:t>
                      </a:r>
                      <a:r>
                        <a:rPr lang="en-ZA" sz="1801" b="0" i="0" u="none" strike="noStrike" kern="1200" baseline="0" dirty="0">
                          <a:solidFill>
                            <a:schemeClr val="dk1"/>
                          </a:solidFill>
                          <a:latin typeface="+mn-lt"/>
                          <a:ea typeface="+mn-ea"/>
                          <a:cs typeface="+mn-cs"/>
                        </a:rPr>
                        <a:t>provinces and municipalities</a:t>
                      </a:r>
                    </a:p>
                    <a:p>
                      <a:pPr marL="342900" indent="-342900" algn="just">
                        <a:buFont typeface="Arial" panose="020B0604020202020204" pitchFamily="34" charset="0"/>
                        <a:buChar char="•"/>
                      </a:pPr>
                      <a:r>
                        <a:rPr lang="en-GB" sz="1801" b="0" i="0" u="none" strike="noStrike" kern="1200" baseline="0" dirty="0">
                          <a:solidFill>
                            <a:schemeClr val="dk1"/>
                          </a:solidFill>
                          <a:latin typeface="+mn-lt"/>
                          <a:ea typeface="+mn-ea"/>
                          <a:cs typeface="+mn-cs"/>
                        </a:rPr>
                        <a:t>Partnership dependencies in terms of existing IPs and MTOPs negatively impacts</a:t>
                      </a:r>
                    </a:p>
                    <a:p>
                      <a:pPr algn="just"/>
                      <a:r>
                        <a:rPr lang="en-GB" sz="1801" b="0" i="0" u="none" strike="noStrike" kern="1200" baseline="0" dirty="0">
                          <a:solidFill>
                            <a:schemeClr val="dk1"/>
                          </a:solidFill>
                          <a:latin typeface="+mn-lt"/>
                          <a:ea typeface="+mn-ea"/>
                          <a:cs typeface="+mn-cs"/>
                        </a:rPr>
                        <a:t>       achievement of HDA delivery targets</a:t>
                      </a:r>
                    </a:p>
                    <a:p>
                      <a:pPr marL="342900" indent="-342900" algn="just">
                        <a:buFont typeface="Arial" panose="020B0604020202020204" pitchFamily="34" charset="0"/>
                        <a:buChar char="•"/>
                      </a:pPr>
                      <a:r>
                        <a:rPr lang="en-GB" sz="1801" b="0" i="0" u="none" strike="noStrike" kern="1200" baseline="0" dirty="0">
                          <a:solidFill>
                            <a:schemeClr val="dk1"/>
                          </a:solidFill>
                          <a:latin typeface="+mn-lt"/>
                          <a:ea typeface="+mn-ea"/>
                          <a:cs typeface="+mn-cs"/>
                        </a:rPr>
                        <a:t>Dependency on strategic IGR partners to address lack of or slow delivery by service </a:t>
                      </a:r>
                      <a:r>
                        <a:rPr lang="en-ZA" sz="1801" b="0" i="0" u="none" strike="noStrike" kern="1200" baseline="0" dirty="0">
                          <a:solidFill>
                            <a:schemeClr val="dk1"/>
                          </a:solidFill>
                          <a:latin typeface="+mn-lt"/>
                          <a:ea typeface="+mn-ea"/>
                          <a:cs typeface="+mn-cs"/>
                        </a:rPr>
                        <a:t>providers/developers</a:t>
                      </a:r>
                      <a:endParaRPr lang="en-ZA" dirty="0"/>
                    </a:p>
                  </a:txBody>
                  <a:tcPr>
                    <a:solidFill>
                      <a:schemeClr val="accent3">
                        <a:lumMod val="60000"/>
                        <a:lumOff val="40000"/>
                      </a:schemeClr>
                    </a:solidFill>
                  </a:tcPr>
                </a:tc>
                <a:extLst>
                  <a:ext uri="{0D108BD9-81ED-4DB2-BD59-A6C34878D82A}">
                    <a16:rowId xmlns:a16="http://schemas.microsoft.com/office/drawing/2014/main" val="3676359320"/>
                  </a:ext>
                </a:extLst>
              </a:tr>
            </a:tbl>
          </a:graphicData>
        </a:graphic>
      </p:graphicFrame>
    </p:spTree>
    <p:extLst>
      <p:ext uri="{BB962C8B-B14F-4D97-AF65-F5344CB8AC3E}">
        <p14:creationId xmlns:p14="http://schemas.microsoft.com/office/powerpoint/2010/main" val="677682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sp>
        <p:nvSpPr>
          <p:cNvPr id="2" name="Rectangle 1"/>
          <p:cNvSpPr/>
          <p:nvPr/>
        </p:nvSpPr>
        <p:spPr>
          <a:xfrm>
            <a:off x="0" y="1"/>
            <a:ext cx="10962618" cy="68613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11"/>
            <a:r>
              <a:rPr lang="en-ZW" sz="2800" b="1" dirty="0">
                <a:solidFill>
                  <a:srgbClr val="1F497D"/>
                </a:solidFill>
                <a:latin typeface="Arial"/>
              </a:rPr>
              <a:t>Programme 1: Administration </a:t>
            </a:r>
            <a:endParaRPr lang="en-ZA" sz="2800" b="1" dirty="0">
              <a:solidFill>
                <a:srgbClr val="1F497D"/>
              </a:solidFill>
              <a:latin typeface="Arial"/>
            </a:endParaRPr>
          </a:p>
        </p:txBody>
      </p:sp>
      <p:graphicFrame>
        <p:nvGraphicFramePr>
          <p:cNvPr id="13" name="Table 12">
            <a:extLst>
              <a:ext uri="{FF2B5EF4-FFF2-40B4-BE49-F238E27FC236}">
                <a16:creationId xmlns:a16="http://schemas.microsoft.com/office/drawing/2014/main" id="{689F1CAF-B4FF-4612-B6AE-41E9A4A3E18A}"/>
              </a:ext>
            </a:extLst>
          </p:cNvPr>
          <p:cNvGraphicFramePr>
            <a:graphicFrameLocks noGrp="1"/>
          </p:cNvGraphicFramePr>
          <p:nvPr>
            <p:extLst>
              <p:ext uri="{D42A27DB-BD31-4B8C-83A1-F6EECF244321}">
                <p14:modId xmlns:p14="http://schemas.microsoft.com/office/powerpoint/2010/main" val="917970543"/>
              </p:ext>
            </p:extLst>
          </p:nvPr>
        </p:nvGraphicFramePr>
        <p:xfrm>
          <a:off x="0" y="808407"/>
          <a:ext cx="12191998" cy="6087495"/>
        </p:xfrm>
        <a:graphic>
          <a:graphicData uri="http://schemas.openxmlformats.org/drawingml/2006/table">
            <a:tbl>
              <a:tblPr firstRow="1" firstCol="1" bandRow="1"/>
              <a:tblGrid>
                <a:gridCol w="1283367">
                  <a:extLst>
                    <a:ext uri="{9D8B030D-6E8A-4147-A177-3AD203B41FA5}">
                      <a16:colId xmlns:a16="http://schemas.microsoft.com/office/drawing/2014/main" val="3947168658"/>
                    </a:ext>
                  </a:extLst>
                </a:gridCol>
                <a:gridCol w="1203157">
                  <a:extLst>
                    <a:ext uri="{9D8B030D-6E8A-4147-A177-3AD203B41FA5}">
                      <a16:colId xmlns:a16="http://schemas.microsoft.com/office/drawing/2014/main" val="961489849"/>
                    </a:ext>
                  </a:extLst>
                </a:gridCol>
                <a:gridCol w="1274858">
                  <a:extLst>
                    <a:ext uri="{9D8B030D-6E8A-4147-A177-3AD203B41FA5}">
                      <a16:colId xmlns:a16="http://schemas.microsoft.com/office/drawing/2014/main" val="3779692485"/>
                    </a:ext>
                  </a:extLst>
                </a:gridCol>
                <a:gridCol w="1155179">
                  <a:extLst>
                    <a:ext uri="{9D8B030D-6E8A-4147-A177-3AD203B41FA5}">
                      <a16:colId xmlns:a16="http://schemas.microsoft.com/office/drawing/2014/main" val="888197672"/>
                    </a:ext>
                  </a:extLst>
                </a:gridCol>
                <a:gridCol w="136349">
                  <a:extLst>
                    <a:ext uri="{9D8B030D-6E8A-4147-A177-3AD203B41FA5}">
                      <a16:colId xmlns:a16="http://schemas.microsoft.com/office/drawing/2014/main" val="3086737917"/>
                    </a:ext>
                  </a:extLst>
                </a:gridCol>
                <a:gridCol w="1082851">
                  <a:extLst>
                    <a:ext uri="{9D8B030D-6E8A-4147-A177-3AD203B41FA5}">
                      <a16:colId xmlns:a16="http://schemas.microsoft.com/office/drawing/2014/main" val="3204319307"/>
                    </a:ext>
                  </a:extLst>
                </a:gridCol>
                <a:gridCol w="1325218">
                  <a:extLst>
                    <a:ext uri="{9D8B030D-6E8A-4147-A177-3AD203B41FA5}">
                      <a16:colId xmlns:a16="http://schemas.microsoft.com/office/drawing/2014/main" val="2799582826"/>
                    </a:ext>
                  </a:extLst>
                </a:gridCol>
                <a:gridCol w="1139687">
                  <a:extLst>
                    <a:ext uri="{9D8B030D-6E8A-4147-A177-3AD203B41FA5}">
                      <a16:colId xmlns:a16="http://schemas.microsoft.com/office/drawing/2014/main" val="779581834"/>
                    </a:ext>
                  </a:extLst>
                </a:gridCol>
                <a:gridCol w="1298713">
                  <a:extLst>
                    <a:ext uri="{9D8B030D-6E8A-4147-A177-3AD203B41FA5}">
                      <a16:colId xmlns:a16="http://schemas.microsoft.com/office/drawing/2014/main" val="99576163"/>
                    </a:ext>
                  </a:extLst>
                </a:gridCol>
                <a:gridCol w="1152939">
                  <a:extLst>
                    <a:ext uri="{9D8B030D-6E8A-4147-A177-3AD203B41FA5}">
                      <a16:colId xmlns:a16="http://schemas.microsoft.com/office/drawing/2014/main" val="963559697"/>
                    </a:ext>
                  </a:extLst>
                </a:gridCol>
                <a:gridCol w="1139680">
                  <a:extLst>
                    <a:ext uri="{9D8B030D-6E8A-4147-A177-3AD203B41FA5}">
                      <a16:colId xmlns:a16="http://schemas.microsoft.com/office/drawing/2014/main" val="3617595394"/>
                    </a:ext>
                  </a:extLst>
                </a:gridCol>
              </a:tblGrid>
              <a:tr h="262781">
                <a:tc rowSpan="3">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Outcome</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3">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Outputs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3">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Output Indicators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2">
                  <a:txBody>
                    <a:bodyPr/>
                    <a:lstStyle/>
                    <a:p>
                      <a:pPr algn="ctr">
                        <a:lnSpc>
                          <a:spcPct val="150000"/>
                        </a:lnSpc>
                        <a:spcAft>
                          <a:spcPts val="1000"/>
                        </a:spcAft>
                      </a:pPr>
                      <a:r>
                        <a:rPr lang="en-GB" sz="1100" b="1">
                          <a:effectLst/>
                          <a:latin typeface="Arial" panose="020B0604020202020204" pitchFamily="34" charset="0"/>
                          <a:ea typeface="MS Mincho" panose="02020609040205080304" pitchFamily="49" charset="-128"/>
                          <a:cs typeface="Arial" panose="020B0604020202020204" pitchFamily="34" charset="0"/>
                        </a:rPr>
                        <a:t> </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pPr algn="ctr">
                        <a:lnSpc>
                          <a:spcPct val="150000"/>
                        </a:lnSpc>
                        <a:spcAft>
                          <a:spcPts val="1000"/>
                        </a:spcAft>
                      </a:pPr>
                      <a:endParaRPr lang="en-ZA" sz="1050">
                        <a:effectLst/>
                        <a:latin typeface="Arial" panose="020B0604020202020204" pitchFamily="34" charset="0"/>
                        <a:ea typeface="MS Mincho" panose="02020609040205080304" pitchFamily="49" charset="-128"/>
                        <a:cs typeface="Times New Roman" panose="02020603050405020304" pitchFamily="18"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6">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Annual Targets</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075616540"/>
                  </a:ext>
                </a:extLst>
              </a:tr>
              <a:tr h="562584">
                <a:tc vMerge="1">
                  <a:txBody>
                    <a:bodyPr/>
                    <a:lstStyle/>
                    <a:p>
                      <a:endParaRPr lang="en-ZA"/>
                    </a:p>
                  </a:txBody>
                  <a:tcPr/>
                </a:tc>
                <a:tc vMerge="1">
                  <a:txBody>
                    <a:bodyPr/>
                    <a:lstStyle/>
                    <a:p>
                      <a:endParaRPr lang="en-ZA"/>
                    </a:p>
                  </a:txBody>
                  <a:tcPr/>
                </a:tc>
                <a:tc vMerge="1">
                  <a:txBody>
                    <a:bodyPr/>
                    <a:lstStyle/>
                    <a:p>
                      <a:endParaRPr lang="en-ZA"/>
                    </a:p>
                  </a:txBody>
                  <a:tcPr/>
                </a:tc>
                <a:tc gridSpan="4">
                  <a:txBody>
                    <a:bodyPr/>
                    <a:lstStyle/>
                    <a:p>
                      <a:pPr algn="l">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Audited / Actual Performance</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Estimated Performance</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3">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MTEF Period</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050901184"/>
                  </a:ext>
                </a:extLst>
              </a:tr>
              <a:tr h="42068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50000"/>
                        </a:lnSpc>
                        <a:spcAft>
                          <a:spcPts val="1000"/>
                        </a:spcAft>
                      </a:pP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2017/18</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2">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2018/19</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pPr algn="ctr">
                        <a:lnSpc>
                          <a:spcPct val="150000"/>
                        </a:lnSpc>
                        <a:spcAft>
                          <a:spcPts val="1000"/>
                        </a:spcAft>
                      </a:pPr>
                      <a:r>
                        <a:rPr lang="en-GB" sz="1050" b="1">
                          <a:solidFill>
                            <a:srgbClr val="000000"/>
                          </a:solidFill>
                          <a:effectLst/>
                          <a:latin typeface="Arial" panose="020B0604020202020204" pitchFamily="34" charset="0"/>
                          <a:ea typeface="MS Mincho" panose="02020609040205080304" pitchFamily="49" charset="-128"/>
                          <a:cs typeface="Arial" panose="020B0604020202020204" pitchFamily="34" charset="0"/>
                        </a:rPr>
                        <a:t>2018/19</a:t>
                      </a:r>
                      <a:endParaRPr lang="en-ZA" sz="1050">
                        <a:effectLst/>
                        <a:latin typeface="Arial" panose="020B0604020202020204" pitchFamily="34" charset="0"/>
                        <a:ea typeface="MS Mincho" panose="02020609040205080304" pitchFamily="49" charset="-128"/>
                        <a:cs typeface="Times New Roman" panose="02020603050405020304" pitchFamily="18"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2019/20</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2020/21</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2021/22</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2022/23</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2023/24</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3062684569"/>
                  </a:ext>
                </a:extLst>
              </a:tr>
              <a:tr h="988484">
                <a:tc rowSpan="3">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Functional, Efficient and Integrated</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Government</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pPr>
                      <a:r>
                        <a:rPr lang="en-ZA" sz="1100" dirty="0">
                          <a:effectLst/>
                          <a:latin typeface="Arial" panose="020B0604020202020204" pitchFamily="34" charset="0"/>
                          <a:ea typeface="MS Mincho" panose="02020609040205080304" pitchFamily="49" charset="-128"/>
                          <a:cs typeface="Arial" panose="020B0604020202020204" pitchFamily="34" charset="0"/>
                        </a:rPr>
                        <a:t>Unqualified audit</a:t>
                      </a:r>
                    </a:p>
                    <a:p>
                      <a:pPr algn="l">
                        <a:lnSpc>
                          <a:spcPct val="150000"/>
                        </a:lnSpc>
                      </a:pPr>
                      <a:r>
                        <a:rPr lang="en-ZA" sz="1100" dirty="0">
                          <a:effectLst/>
                          <a:latin typeface="Arial" panose="020B0604020202020204" pitchFamily="34" charset="0"/>
                          <a:ea typeface="MS Mincho" panose="02020609040205080304" pitchFamily="49" charset="-128"/>
                          <a:cs typeface="Arial" panose="020B0604020202020204" pitchFamily="34" charset="0"/>
                        </a:rPr>
                        <a:t>reports</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1.1.1 Unqualified</a:t>
                      </a:r>
                    </a:p>
                    <a:p>
                      <a:pPr algn="l">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audit report for each financial year</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Unqualified audit report for the 2016/17</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Unqualified audit report for the 2017/2018</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just">
                        <a:lnSpc>
                          <a:spcPct val="150000"/>
                        </a:lnSpc>
                        <a:spcAft>
                          <a:spcPts val="1000"/>
                        </a:spcAft>
                      </a:pPr>
                      <a:r>
                        <a:rPr lang="en-ZA" sz="105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New Indicator</a:t>
                      </a:r>
                      <a:endParaRPr lang="en-ZA" sz="1050" dirty="0">
                        <a:effectLst/>
                        <a:latin typeface="Arial" panose="020B0604020202020204" pitchFamily="34" charset="0"/>
                        <a:ea typeface="MS Mincho" panose="02020609040205080304" pitchFamily="49" charset="-128"/>
                        <a:cs typeface="Times New Roman" panose="02020603050405020304" pitchFamily="18"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Qualified audit opinion for the 2018/ 19 financial year</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Unqualified audit report for 2019/20</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Unqualified audit report for 2020/21</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Unqualified audit report for 2021/22</a:t>
                      </a:r>
                      <a:endParaRPr lang="en-ZA" sz="1100" dirty="0">
                        <a:latin typeface="Arial" panose="020B0604020202020204" pitchFamily="34" charset="0"/>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pPr>
                      <a:r>
                        <a:rPr lang="en-GB" sz="1100" dirty="0">
                          <a:latin typeface="Arial" panose="020B0604020202020204" pitchFamily="34" charset="0"/>
                          <a:cs typeface="Arial" panose="020B0604020202020204" pitchFamily="34" charset="0"/>
                        </a:rPr>
                        <a:t>Unqualified audit report for 2022/23</a:t>
                      </a:r>
                      <a:endParaRPr lang="en-ZA" sz="1100" dirty="0">
                        <a:latin typeface="Arial" panose="020B0604020202020204" pitchFamily="34" charset="0"/>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52908765"/>
                  </a:ext>
                </a:extLst>
              </a:tr>
              <a:tr h="2061595">
                <a:tc vMerge="1">
                  <a:txBody>
                    <a:bodyPr/>
                    <a:lstStyle/>
                    <a:p>
                      <a:pPr algn="just">
                        <a:lnSpc>
                          <a:spcPct val="150000"/>
                        </a:lnSpc>
                        <a:spcAft>
                          <a:spcPts val="1000"/>
                        </a:spcAft>
                      </a:pP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50000"/>
                        </a:lnSpc>
                        <a:spcAft>
                          <a:spcPts val="0"/>
                        </a:spcAft>
                        <a:tabLst>
                          <a:tab pos="180340" algn="l"/>
                          <a:tab pos="540385" algn="l"/>
                        </a:tabLst>
                      </a:pPr>
                      <a:r>
                        <a:rPr lang="en-GB" sz="1100" dirty="0">
                          <a:effectLst/>
                          <a:latin typeface="Arial" panose="020B0604020202020204" pitchFamily="34" charset="0"/>
                          <a:ea typeface="MS Mincho" panose="02020609040205080304" pitchFamily="49" charset="-128"/>
                          <a:cs typeface="Arial" panose="020B0604020202020204" pitchFamily="34" charset="0"/>
                        </a:rPr>
                        <a:t>Transformation and Empowerment</a:t>
                      </a:r>
                    </a:p>
                    <a:p>
                      <a:pPr algn="just">
                        <a:lnSpc>
                          <a:spcPct val="150000"/>
                        </a:lnSpc>
                        <a:spcAft>
                          <a:spcPts val="0"/>
                        </a:spcAft>
                        <a:tabLst>
                          <a:tab pos="180340" algn="l"/>
                          <a:tab pos="540385" algn="l"/>
                        </a:tabLst>
                      </a:pPr>
                      <a:r>
                        <a:rPr lang="en-GB" sz="1100" dirty="0">
                          <a:effectLst/>
                          <a:latin typeface="Arial" panose="020B0604020202020204" pitchFamily="34" charset="0"/>
                          <a:ea typeface="MS Mincho" panose="02020609040205080304" pitchFamily="49" charset="-128"/>
                          <a:cs typeface="Arial" panose="020B0604020202020204" pitchFamily="34" charset="0"/>
                        </a:rPr>
                        <a:t>of designated groups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1100" dirty="0">
                          <a:effectLst/>
                          <a:latin typeface="Arial" panose="020B0604020202020204" pitchFamily="34" charset="0"/>
                          <a:ea typeface="MS Mincho" panose="02020609040205080304" pitchFamily="49" charset="-128"/>
                          <a:cs typeface="Arial" panose="020B0604020202020204" pitchFamily="34" charset="0"/>
                        </a:rPr>
                        <a:t>1.1.2 Percentage of annual HDA procurement spend, targeted at businesses owned by BB BEE Levels 1 - 4</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r>
                        <a:rPr lang="en-ZA" sz="1100" dirty="0">
                          <a:effectLst/>
                          <a:latin typeface="Arial" panose="020B0604020202020204" pitchFamily="34" charset="0"/>
                          <a:ea typeface="MS Mincho" panose="02020609040205080304" pitchFamily="49" charset="-128"/>
                          <a:cs typeface="Arial" panose="020B0604020202020204" pitchFamily="34" charset="0"/>
                        </a:rPr>
                        <a:t>New Indicator</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61.7% of annual HDA procurement</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spend, targeted at</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Businesses owned by BB BEE Levels 1 - 4</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50% of annual HDA</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procurement spend,</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targeted at businesses owned by BB BEE Levels 1 - 4</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50% of annual HDA</a:t>
                      </a:r>
                    </a:p>
                    <a:p>
                      <a:pPr algn="l">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Procurement spend, targeted at businesses owned by BB BEE Levels 1 - 4</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60% of annual HDA procurement spend,</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targeted at businesses owned by</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BB BEE Levels</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1 - 4</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65% of annual HDA procurement</a:t>
                      </a:r>
                    </a:p>
                    <a:p>
                      <a:pPr algn="just">
                        <a:lnSpc>
                          <a:spcPct val="150000"/>
                        </a:lnSpc>
                      </a:pPr>
                      <a:r>
                        <a:rPr lang="en-GB" sz="1100" dirty="0">
                          <a:latin typeface="Arial" panose="020B0604020202020204" pitchFamily="34" charset="0"/>
                          <a:cs typeface="Arial" panose="020B0604020202020204" pitchFamily="34" charset="0"/>
                        </a:rPr>
                        <a:t>spend, targeted at businesses owned by          BB BEE levels1 – 4</a:t>
                      </a:r>
                      <a:endParaRPr lang="en-ZA" sz="1100" dirty="0">
                        <a:latin typeface="Arial" panose="020B0604020202020204" pitchFamily="34" charset="0"/>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70% of annual HDA procurement</a:t>
                      </a:r>
                    </a:p>
                    <a:p>
                      <a:pPr algn="just">
                        <a:lnSpc>
                          <a:spcPct val="150000"/>
                        </a:lnSpc>
                      </a:pPr>
                      <a:r>
                        <a:rPr lang="en-GB" sz="1100" dirty="0">
                          <a:latin typeface="Arial" panose="020B0604020202020204" pitchFamily="34" charset="0"/>
                          <a:cs typeface="Arial" panose="020B0604020202020204" pitchFamily="34" charset="0"/>
                        </a:rPr>
                        <a:t>spend, targeted at businesses</a:t>
                      </a:r>
                    </a:p>
                    <a:p>
                      <a:pPr algn="just">
                        <a:lnSpc>
                          <a:spcPct val="150000"/>
                        </a:lnSpc>
                      </a:pPr>
                      <a:r>
                        <a:rPr lang="en-GB" sz="1100" dirty="0">
                          <a:latin typeface="Arial" panose="020B0604020202020204" pitchFamily="34" charset="0"/>
                          <a:cs typeface="Arial" panose="020B0604020202020204" pitchFamily="34" charset="0"/>
                        </a:rPr>
                        <a:t>owned by </a:t>
                      </a:r>
                    </a:p>
                    <a:p>
                      <a:pPr algn="just">
                        <a:lnSpc>
                          <a:spcPct val="150000"/>
                        </a:lnSpc>
                      </a:pPr>
                      <a:r>
                        <a:rPr lang="en-GB" sz="1100" dirty="0">
                          <a:latin typeface="Arial" panose="020B0604020202020204" pitchFamily="34" charset="0"/>
                          <a:cs typeface="Arial" panose="020B0604020202020204" pitchFamily="34" charset="0"/>
                        </a:rPr>
                        <a:t>BB BEE Levels</a:t>
                      </a:r>
                    </a:p>
                    <a:p>
                      <a:pPr algn="just">
                        <a:lnSpc>
                          <a:spcPct val="150000"/>
                        </a:lnSpc>
                      </a:pPr>
                      <a:r>
                        <a:rPr lang="en-GB" sz="1100" dirty="0">
                          <a:latin typeface="Arial" panose="020B0604020202020204" pitchFamily="34" charset="0"/>
                          <a:cs typeface="Arial" panose="020B0604020202020204" pitchFamily="34" charset="0"/>
                        </a:rPr>
                        <a:t>1 – 4</a:t>
                      </a:r>
                      <a:endParaRPr lang="en-ZA" sz="1100" dirty="0">
                        <a:latin typeface="Arial" panose="020B0604020202020204" pitchFamily="34" charset="0"/>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3838821"/>
                  </a:ext>
                </a:extLst>
              </a:tr>
              <a:tr h="1753462">
                <a:tc vMerge="1">
                  <a:txBody>
                    <a:bodyPr/>
                    <a:lstStyle/>
                    <a:p>
                      <a:pPr algn="just">
                        <a:lnSpc>
                          <a:spcPct val="150000"/>
                        </a:lnSpc>
                        <a:spcAft>
                          <a:spcPts val="1000"/>
                        </a:spcAft>
                      </a:pP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ct val="150000"/>
                        </a:lnSpc>
                      </a:pP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1.1.3 Percentage</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of annual HDA</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procurement</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spend targeted</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at businesses</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owned by</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Women</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r>
                        <a:rPr lang="en-ZA" sz="1100" dirty="0">
                          <a:effectLst/>
                          <a:latin typeface="Arial" panose="020B0604020202020204" pitchFamily="34" charset="0"/>
                          <a:ea typeface="MS Mincho" panose="02020609040205080304" pitchFamily="49" charset="-128"/>
                          <a:cs typeface="Arial" panose="020B0604020202020204" pitchFamily="34" charset="0"/>
                        </a:rPr>
                        <a:t>New</a:t>
                      </a:r>
                    </a:p>
                    <a:p>
                      <a:pPr algn="just">
                        <a:lnSpc>
                          <a:spcPct val="150000"/>
                        </a:lnSpc>
                        <a:spcAft>
                          <a:spcPts val="1000"/>
                        </a:spcAft>
                      </a:pPr>
                      <a:r>
                        <a:rPr lang="en-ZA" sz="1100" dirty="0">
                          <a:effectLst/>
                          <a:latin typeface="Arial" panose="020B0604020202020204" pitchFamily="34" charset="0"/>
                          <a:ea typeface="MS Mincho" panose="02020609040205080304" pitchFamily="49" charset="-128"/>
                          <a:cs typeface="Arial" panose="020B0604020202020204" pitchFamily="34" charset="0"/>
                        </a:rPr>
                        <a:t>Indicator</a:t>
                      </a:r>
                    </a:p>
                    <a:p>
                      <a:pPr algn="l">
                        <a:lnSpc>
                          <a:spcPct val="150000"/>
                        </a:lnSpc>
                      </a:pP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l">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34.72%</a:t>
                      </a:r>
                    </a:p>
                    <a:p>
                      <a:pPr algn="l">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of annual HDA</a:t>
                      </a:r>
                    </a:p>
                    <a:p>
                      <a:pPr algn="l">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procurement</a:t>
                      </a:r>
                    </a:p>
                    <a:p>
                      <a:pPr algn="l">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spend, targeted</a:t>
                      </a:r>
                    </a:p>
                    <a:p>
                      <a:pPr algn="l">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at businesses</a:t>
                      </a:r>
                    </a:p>
                    <a:p>
                      <a:pPr algn="l">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owned by</a:t>
                      </a:r>
                    </a:p>
                    <a:p>
                      <a:pPr algn="l">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Women</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35%</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of annual HDA</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procurement</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spend, targeted</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at businesses</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owned by</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Women</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35%</a:t>
                      </a:r>
                    </a:p>
                    <a:p>
                      <a:pPr algn="l">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of annual HDA</a:t>
                      </a:r>
                    </a:p>
                    <a:p>
                      <a:pPr algn="l">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procurement</a:t>
                      </a:r>
                    </a:p>
                    <a:p>
                      <a:pPr algn="l">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spend, targeted</a:t>
                      </a:r>
                    </a:p>
                    <a:p>
                      <a:pPr algn="l">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at businesses</a:t>
                      </a:r>
                    </a:p>
                    <a:p>
                      <a:pPr algn="l">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owned by</a:t>
                      </a:r>
                    </a:p>
                    <a:p>
                      <a:pPr algn="l">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Women</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457211"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35%</a:t>
                      </a:r>
                    </a:p>
                    <a:p>
                      <a:pPr marL="0" marR="0" lvl="0" indent="0" algn="l" defTabSz="457211"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of annual HDA</a:t>
                      </a:r>
                    </a:p>
                    <a:p>
                      <a:pPr marL="0" marR="0" lvl="0" indent="0" algn="l" defTabSz="457211"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procurement</a:t>
                      </a:r>
                    </a:p>
                    <a:p>
                      <a:pPr marL="0" marR="0" lvl="0" indent="0" algn="l" defTabSz="457211"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spend, targeted</a:t>
                      </a:r>
                    </a:p>
                    <a:p>
                      <a:pPr marL="0" marR="0" lvl="0" indent="0" algn="l" defTabSz="457211"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at businesses</a:t>
                      </a:r>
                    </a:p>
                    <a:p>
                      <a:pPr marL="0" marR="0" lvl="0" indent="0" algn="l" defTabSz="457211"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owned by</a:t>
                      </a:r>
                    </a:p>
                    <a:p>
                      <a:pPr marL="0" marR="0" lvl="0" indent="0" algn="l" defTabSz="457211"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Women</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457211"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35%</a:t>
                      </a:r>
                    </a:p>
                    <a:p>
                      <a:pPr marL="0" marR="0" lvl="0" indent="0" algn="l" defTabSz="457211"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of annual HDA</a:t>
                      </a:r>
                    </a:p>
                    <a:p>
                      <a:pPr marL="0" marR="0" lvl="0" indent="0" algn="l" defTabSz="457211"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procurement</a:t>
                      </a:r>
                    </a:p>
                    <a:p>
                      <a:pPr marL="0" marR="0" lvl="0" indent="0" algn="l" defTabSz="457211"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spend, targeted</a:t>
                      </a:r>
                    </a:p>
                    <a:p>
                      <a:pPr marL="0" marR="0" lvl="0" indent="0" algn="l" defTabSz="457211"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at businesses</a:t>
                      </a:r>
                    </a:p>
                    <a:p>
                      <a:pPr marL="0" marR="0" lvl="0" indent="0" algn="l" defTabSz="457211"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owned by</a:t>
                      </a:r>
                    </a:p>
                    <a:p>
                      <a:pPr marL="0" marR="0" lvl="0" indent="0" algn="l" defTabSz="457211"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Women</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457211"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35%</a:t>
                      </a:r>
                    </a:p>
                    <a:p>
                      <a:pPr marL="0" marR="0" lvl="0" indent="0" algn="l" defTabSz="457211"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of annual HDA</a:t>
                      </a:r>
                    </a:p>
                    <a:p>
                      <a:pPr marL="0" marR="0" lvl="0" indent="0" algn="l" defTabSz="457211"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procurement</a:t>
                      </a:r>
                    </a:p>
                    <a:p>
                      <a:pPr marL="0" marR="0" lvl="0" indent="0" algn="l" defTabSz="457211"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spend, targeted</a:t>
                      </a:r>
                    </a:p>
                    <a:p>
                      <a:pPr marL="0" marR="0" lvl="0" indent="0" algn="l" defTabSz="457211"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at businesses</a:t>
                      </a:r>
                    </a:p>
                    <a:p>
                      <a:pPr marL="0" marR="0" lvl="0" indent="0" algn="l" defTabSz="457211"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owned by</a:t>
                      </a:r>
                    </a:p>
                    <a:p>
                      <a:pPr marL="0" marR="0" lvl="0" indent="0" algn="l" defTabSz="457211"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Women</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3031219"/>
                  </a:ext>
                </a:extLst>
              </a:tr>
            </a:tbl>
          </a:graphicData>
        </a:graphic>
      </p:graphicFrame>
    </p:spTree>
    <p:extLst>
      <p:ext uri="{BB962C8B-B14F-4D97-AF65-F5344CB8AC3E}">
        <p14:creationId xmlns:p14="http://schemas.microsoft.com/office/powerpoint/2010/main" val="4076191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9817" y="2214507"/>
            <a:ext cx="11608526" cy="4263007"/>
          </a:xfrm>
        </p:spPr>
        <p:txBody>
          <a:bodyPr/>
          <a:lstStyle/>
          <a:p>
            <a:pPr marL="0" indent="0">
              <a:buNone/>
            </a:pPr>
            <a:r>
              <a:rPr lang="en-ZA"/>
              <a:t> 	To Brief </a:t>
            </a:r>
            <a:r>
              <a:rPr lang="en-ZA" dirty="0"/>
              <a:t>the Portfolio Committee on Human Settlements</a:t>
            </a:r>
            <a:r>
              <a:rPr lang="en-ZA"/>
              <a:t>, 	Water and </a:t>
            </a:r>
            <a:r>
              <a:rPr lang="en-ZA" dirty="0"/>
              <a:t>Sanitation on the: </a:t>
            </a:r>
          </a:p>
          <a:p>
            <a:pPr marL="0" indent="0">
              <a:buNone/>
            </a:pPr>
            <a:endParaRPr lang="en-ZA" dirty="0"/>
          </a:p>
          <a:p>
            <a:pPr marL="0" indent="0">
              <a:buNone/>
            </a:pPr>
            <a:r>
              <a:rPr lang="en-ZA" dirty="0"/>
              <a:t>	1.	</a:t>
            </a:r>
            <a:r>
              <a:rPr lang="en-ZA" sz="2800" dirty="0"/>
              <a:t>2021/25 -2024-2025 Strategic plan and</a:t>
            </a:r>
          </a:p>
          <a:p>
            <a:pPr marL="0" indent="0">
              <a:buNone/>
            </a:pPr>
            <a:r>
              <a:rPr lang="en-ZA" sz="2800" dirty="0"/>
              <a:t>	2.	2021/22 Annual Performance Plan of the HDA</a:t>
            </a:r>
          </a:p>
        </p:txBody>
      </p:sp>
      <p:sp>
        <p:nvSpPr>
          <p:cNvPr id="4" name="Rectangle 3"/>
          <p:cNvSpPr/>
          <p:nvPr/>
        </p:nvSpPr>
        <p:spPr>
          <a:xfrm>
            <a:off x="2743199" y="1338590"/>
            <a:ext cx="5786523" cy="523220"/>
          </a:xfrm>
          <a:prstGeom prst="rect">
            <a:avLst/>
          </a:prstGeom>
        </p:spPr>
        <p:txBody>
          <a:bodyPr wrap="square">
            <a:spAutoFit/>
          </a:bodyPr>
          <a:lstStyle/>
          <a:p>
            <a:pPr lvl="0" algn="ctr" defTabSz="457200">
              <a:defRPr/>
            </a:pPr>
            <a:r>
              <a:rPr lang="en-ZA" sz="2800" b="1" dirty="0">
                <a:solidFill>
                  <a:srgbClr val="1F497D"/>
                </a:solidFill>
                <a:latin typeface="Arial"/>
              </a:rPr>
              <a:t>PURPOSE</a:t>
            </a:r>
          </a:p>
        </p:txBody>
      </p:sp>
    </p:spTree>
    <p:extLst>
      <p:ext uri="{BB962C8B-B14F-4D97-AF65-F5344CB8AC3E}">
        <p14:creationId xmlns:p14="http://schemas.microsoft.com/office/powerpoint/2010/main" val="3840340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sp>
        <p:nvSpPr>
          <p:cNvPr id="2" name="Rectangle 1"/>
          <p:cNvSpPr/>
          <p:nvPr/>
        </p:nvSpPr>
        <p:spPr>
          <a:xfrm>
            <a:off x="0" y="1"/>
            <a:ext cx="10962618" cy="68613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11"/>
            <a:r>
              <a:rPr lang="en-ZW" sz="2800" b="1" dirty="0">
                <a:solidFill>
                  <a:srgbClr val="1F497D"/>
                </a:solidFill>
                <a:latin typeface="Arial"/>
              </a:rPr>
              <a:t>Programme 1: Administration </a:t>
            </a:r>
            <a:endParaRPr lang="en-ZA" sz="2800" b="1" dirty="0">
              <a:solidFill>
                <a:srgbClr val="1F497D"/>
              </a:solidFill>
              <a:latin typeface="Arial"/>
            </a:endParaRPr>
          </a:p>
        </p:txBody>
      </p:sp>
      <p:graphicFrame>
        <p:nvGraphicFramePr>
          <p:cNvPr id="13" name="Table 12">
            <a:extLst>
              <a:ext uri="{FF2B5EF4-FFF2-40B4-BE49-F238E27FC236}">
                <a16:creationId xmlns:a16="http://schemas.microsoft.com/office/drawing/2014/main" id="{689F1CAF-B4FF-4612-B6AE-41E9A4A3E18A}"/>
              </a:ext>
            </a:extLst>
          </p:cNvPr>
          <p:cNvGraphicFramePr>
            <a:graphicFrameLocks noGrp="1"/>
          </p:cNvGraphicFramePr>
          <p:nvPr>
            <p:extLst>
              <p:ext uri="{D42A27DB-BD31-4B8C-83A1-F6EECF244321}">
                <p14:modId xmlns:p14="http://schemas.microsoft.com/office/powerpoint/2010/main" val="4182864048"/>
              </p:ext>
            </p:extLst>
          </p:nvPr>
        </p:nvGraphicFramePr>
        <p:xfrm>
          <a:off x="0" y="714361"/>
          <a:ext cx="12191998" cy="6321321"/>
        </p:xfrm>
        <a:graphic>
          <a:graphicData uri="http://schemas.openxmlformats.org/drawingml/2006/table">
            <a:tbl>
              <a:tblPr firstRow="1" firstCol="1" bandRow="1"/>
              <a:tblGrid>
                <a:gridCol w="1020417">
                  <a:extLst>
                    <a:ext uri="{9D8B030D-6E8A-4147-A177-3AD203B41FA5}">
                      <a16:colId xmlns:a16="http://schemas.microsoft.com/office/drawing/2014/main" val="3947168658"/>
                    </a:ext>
                  </a:extLst>
                </a:gridCol>
                <a:gridCol w="1192696">
                  <a:extLst>
                    <a:ext uri="{9D8B030D-6E8A-4147-A177-3AD203B41FA5}">
                      <a16:colId xmlns:a16="http://schemas.microsoft.com/office/drawing/2014/main" val="961489849"/>
                    </a:ext>
                  </a:extLst>
                </a:gridCol>
                <a:gridCol w="1431235">
                  <a:extLst>
                    <a:ext uri="{9D8B030D-6E8A-4147-A177-3AD203B41FA5}">
                      <a16:colId xmlns:a16="http://schemas.microsoft.com/office/drawing/2014/main" val="3779692485"/>
                    </a:ext>
                  </a:extLst>
                </a:gridCol>
                <a:gridCol w="808382">
                  <a:extLst>
                    <a:ext uri="{9D8B030D-6E8A-4147-A177-3AD203B41FA5}">
                      <a16:colId xmlns:a16="http://schemas.microsoft.com/office/drawing/2014/main" val="888197672"/>
                    </a:ext>
                  </a:extLst>
                </a:gridCol>
                <a:gridCol w="600180">
                  <a:extLst>
                    <a:ext uri="{9D8B030D-6E8A-4147-A177-3AD203B41FA5}">
                      <a16:colId xmlns:a16="http://schemas.microsoft.com/office/drawing/2014/main" val="3086737917"/>
                    </a:ext>
                  </a:extLst>
                </a:gridCol>
                <a:gridCol w="698533">
                  <a:extLst>
                    <a:ext uri="{9D8B030D-6E8A-4147-A177-3AD203B41FA5}">
                      <a16:colId xmlns:a16="http://schemas.microsoft.com/office/drawing/2014/main" val="3204319307"/>
                    </a:ext>
                  </a:extLst>
                </a:gridCol>
                <a:gridCol w="1232453">
                  <a:extLst>
                    <a:ext uri="{9D8B030D-6E8A-4147-A177-3AD203B41FA5}">
                      <a16:colId xmlns:a16="http://schemas.microsoft.com/office/drawing/2014/main" val="2799582826"/>
                    </a:ext>
                  </a:extLst>
                </a:gridCol>
                <a:gridCol w="1258956">
                  <a:extLst>
                    <a:ext uri="{9D8B030D-6E8A-4147-A177-3AD203B41FA5}">
                      <a16:colId xmlns:a16="http://schemas.microsoft.com/office/drawing/2014/main" val="779581834"/>
                    </a:ext>
                  </a:extLst>
                </a:gridCol>
                <a:gridCol w="1391478">
                  <a:extLst>
                    <a:ext uri="{9D8B030D-6E8A-4147-A177-3AD203B41FA5}">
                      <a16:colId xmlns:a16="http://schemas.microsoft.com/office/drawing/2014/main" val="99576163"/>
                    </a:ext>
                  </a:extLst>
                </a:gridCol>
                <a:gridCol w="1258957">
                  <a:extLst>
                    <a:ext uri="{9D8B030D-6E8A-4147-A177-3AD203B41FA5}">
                      <a16:colId xmlns:a16="http://schemas.microsoft.com/office/drawing/2014/main" val="963559697"/>
                    </a:ext>
                  </a:extLst>
                </a:gridCol>
                <a:gridCol w="1298711">
                  <a:extLst>
                    <a:ext uri="{9D8B030D-6E8A-4147-A177-3AD203B41FA5}">
                      <a16:colId xmlns:a16="http://schemas.microsoft.com/office/drawing/2014/main" val="3617595394"/>
                    </a:ext>
                  </a:extLst>
                </a:gridCol>
              </a:tblGrid>
              <a:tr h="222410">
                <a:tc rowSpan="3">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Outcome</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3">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Outputs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3">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Output Indicators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2">
                  <a:txBody>
                    <a:bodyPr/>
                    <a:lstStyle/>
                    <a:p>
                      <a:pPr algn="ctr">
                        <a:lnSpc>
                          <a:spcPct val="150000"/>
                        </a:lnSpc>
                        <a:spcAft>
                          <a:spcPts val="1000"/>
                        </a:spcAft>
                      </a:pPr>
                      <a:r>
                        <a:rPr lang="en-GB" sz="1100" b="1">
                          <a:effectLst/>
                          <a:latin typeface="Arial" panose="020B0604020202020204" pitchFamily="34" charset="0"/>
                          <a:ea typeface="MS Mincho" panose="02020609040205080304" pitchFamily="49" charset="-128"/>
                          <a:cs typeface="Arial" panose="020B0604020202020204" pitchFamily="34" charset="0"/>
                        </a:rPr>
                        <a:t> </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pPr algn="ctr">
                        <a:lnSpc>
                          <a:spcPct val="150000"/>
                        </a:lnSpc>
                        <a:spcAft>
                          <a:spcPts val="1000"/>
                        </a:spcAft>
                      </a:pPr>
                      <a:endParaRPr lang="en-ZA" sz="1050">
                        <a:effectLst/>
                        <a:latin typeface="Arial" panose="020B0604020202020204" pitchFamily="34" charset="0"/>
                        <a:ea typeface="MS Mincho" panose="02020609040205080304" pitchFamily="49" charset="-128"/>
                        <a:cs typeface="Times New Roman" panose="02020603050405020304" pitchFamily="18"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6">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Annual Targets</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075616540"/>
                  </a:ext>
                </a:extLst>
              </a:tr>
              <a:tr h="474885">
                <a:tc vMerge="1">
                  <a:txBody>
                    <a:bodyPr/>
                    <a:lstStyle/>
                    <a:p>
                      <a:endParaRPr lang="en-ZA"/>
                    </a:p>
                  </a:txBody>
                  <a:tcPr/>
                </a:tc>
                <a:tc vMerge="1">
                  <a:txBody>
                    <a:bodyPr/>
                    <a:lstStyle/>
                    <a:p>
                      <a:endParaRPr lang="en-ZA"/>
                    </a:p>
                  </a:txBody>
                  <a:tcPr/>
                </a:tc>
                <a:tc vMerge="1">
                  <a:txBody>
                    <a:bodyPr/>
                    <a:lstStyle/>
                    <a:p>
                      <a:endParaRPr lang="en-ZA"/>
                    </a:p>
                  </a:txBody>
                  <a:tcPr/>
                </a:tc>
                <a:tc gridSpan="4">
                  <a:txBody>
                    <a:bodyPr/>
                    <a:lstStyle/>
                    <a:p>
                      <a:pPr algn="l">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Audited / Actual Performance</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Estimated Performance</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3">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MTEF Period</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050901184"/>
                  </a:ext>
                </a:extLst>
              </a:tr>
              <a:tr h="28628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50000"/>
                        </a:lnSpc>
                        <a:spcAft>
                          <a:spcPts val="1000"/>
                        </a:spcAft>
                      </a:pP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2017/18</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2">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2018/19</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pPr algn="ctr">
                        <a:lnSpc>
                          <a:spcPct val="150000"/>
                        </a:lnSpc>
                        <a:spcAft>
                          <a:spcPts val="1000"/>
                        </a:spcAft>
                      </a:pPr>
                      <a:r>
                        <a:rPr lang="en-GB" sz="1050" b="1">
                          <a:solidFill>
                            <a:srgbClr val="000000"/>
                          </a:solidFill>
                          <a:effectLst/>
                          <a:latin typeface="Arial" panose="020B0604020202020204" pitchFamily="34" charset="0"/>
                          <a:ea typeface="MS Mincho" panose="02020609040205080304" pitchFamily="49" charset="-128"/>
                          <a:cs typeface="Arial" panose="020B0604020202020204" pitchFamily="34" charset="0"/>
                        </a:rPr>
                        <a:t>2018/19</a:t>
                      </a:r>
                      <a:endParaRPr lang="en-ZA" sz="1050">
                        <a:effectLst/>
                        <a:latin typeface="Arial" panose="020B0604020202020204" pitchFamily="34" charset="0"/>
                        <a:ea typeface="MS Mincho" panose="02020609040205080304" pitchFamily="49" charset="-128"/>
                        <a:cs typeface="Times New Roman" panose="02020603050405020304" pitchFamily="18"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2019/20</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2020/21</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2021/22</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2022/23</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2023/24</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3062684569"/>
                  </a:ext>
                </a:extLst>
              </a:tr>
              <a:tr h="1487155">
                <a:tc rowSpan="3">
                  <a:txBody>
                    <a:bodyPr/>
                    <a:lstStyle/>
                    <a:p>
                      <a:pPr marL="0" marR="0" lvl="0" indent="0" algn="just" defTabSz="457211"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Functional, Efficient and Integrated</a:t>
                      </a:r>
                    </a:p>
                    <a:p>
                      <a:pPr marL="0" marR="0" lvl="0" indent="0" algn="just" defTabSz="457211"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Government</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endParaRPr>
                    </a:p>
                    <a:p>
                      <a:pPr algn="just">
                        <a:lnSpc>
                          <a:spcPct val="150000"/>
                        </a:lnSpc>
                      </a:pP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lnSpc>
                          <a:spcPct val="150000"/>
                        </a:lnSpc>
                        <a:spcAft>
                          <a:spcPts val="0"/>
                        </a:spcAft>
                        <a:tabLst>
                          <a:tab pos="180340" algn="l"/>
                          <a:tab pos="540385" algn="l"/>
                        </a:tabLst>
                      </a:pPr>
                      <a:r>
                        <a:rPr lang="en-GB" sz="1100" dirty="0">
                          <a:effectLst/>
                          <a:latin typeface="Arial" panose="020B0604020202020204" pitchFamily="34" charset="0"/>
                          <a:ea typeface="MS Mincho" panose="02020609040205080304" pitchFamily="49" charset="-128"/>
                          <a:cs typeface="Arial" panose="020B0604020202020204" pitchFamily="34" charset="0"/>
                        </a:rPr>
                        <a:t>Transformation and Empowerment</a:t>
                      </a:r>
                    </a:p>
                    <a:p>
                      <a:pPr algn="just">
                        <a:lnSpc>
                          <a:spcPct val="150000"/>
                        </a:lnSpc>
                        <a:spcAft>
                          <a:spcPts val="0"/>
                        </a:spcAft>
                        <a:tabLst>
                          <a:tab pos="180340" algn="l"/>
                          <a:tab pos="540385" algn="l"/>
                        </a:tabLst>
                      </a:pPr>
                      <a:r>
                        <a:rPr lang="en-GB" sz="1100" dirty="0">
                          <a:effectLst/>
                          <a:latin typeface="Arial" panose="020B0604020202020204" pitchFamily="34" charset="0"/>
                          <a:ea typeface="MS Mincho" panose="02020609040205080304" pitchFamily="49" charset="-128"/>
                          <a:cs typeface="Arial" panose="020B0604020202020204" pitchFamily="34" charset="0"/>
                        </a:rPr>
                        <a:t>of designated groups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l">
                        <a:lnSpc>
                          <a:spcPct val="150000"/>
                        </a:lnSpc>
                      </a:pP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1.1.4 Percentage</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of annual HDA</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Procurement spend targeted at businesses owned by Youth</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ZA" sz="1100" dirty="0">
                          <a:effectLst/>
                          <a:latin typeface="Arial" panose="020B0604020202020204" pitchFamily="34" charset="0"/>
                          <a:ea typeface="MS Mincho" panose="02020609040205080304" pitchFamily="49" charset="-128"/>
                          <a:cs typeface="Arial" panose="020B0604020202020204" pitchFamily="34" charset="0"/>
                        </a:rPr>
                        <a:t>New Indicator</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2.5% of annual HDA procurement</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spend, targeted at businesses owned by Youth</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just">
                        <a:lnSpc>
                          <a:spcPct val="150000"/>
                        </a:lnSpc>
                        <a:spcAft>
                          <a:spcPts val="1000"/>
                        </a:spcAft>
                      </a:pPr>
                      <a:r>
                        <a:rPr lang="en-ZA" sz="105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New Indicator</a:t>
                      </a:r>
                      <a:endParaRPr lang="en-ZA" sz="1050" dirty="0">
                        <a:effectLst/>
                        <a:latin typeface="Arial" panose="020B0604020202020204" pitchFamily="34" charset="0"/>
                        <a:ea typeface="MS Mincho" panose="02020609040205080304" pitchFamily="49" charset="-128"/>
                        <a:cs typeface="Times New Roman" panose="02020603050405020304" pitchFamily="18"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46% of annual HDA</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procurement</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spend, targeted at businesses owned by Youth</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15%</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of annual HDA</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procurement</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spend, targeted</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at businesses</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owned by Youth</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15% of annual HDA</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Procurement spend, targeted at businesses owned by Youth</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15% of annual HDA procurement</a:t>
                      </a:r>
                    </a:p>
                    <a:p>
                      <a:pPr algn="just">
                        <a:lnSpc>
                          <a:spcPct val="150000"/>
                        </a:lnSpc>
                      </a:pPr>
                      <a:r>
                        <a:rPr lang="en-GB" sz="1100" dirty="0">
                          <a:latin typeface="Arial" panose="020B0604020202020204" pitchFamily="34" charset="0"/>
                          <a:cs typeface="Arial" panose="020B0604020202020204" pitchFamily="34" charset="0"/>
                        </a:rPr>
                        <a:t>spend, targeted at businesses owned by Youth</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pPr>
                      <a:r>
                        <a:rPr lang="en-GB" sz="1100" dirty="0">
                          <a:latin typeface="Arial" panose="020B0604020202020204" pitchFamily="34" charset="0"/>
                          <a:cs typeface="Arial" panose="020B0604020202020204" pitchFamily="34" charset="0"/>
                        </a:rPr>
                        <a:t>15% of annual HDA procurement</a:t>
                      </a:r>
                    </a:p>
                    <a:p>
                      <a:pPr algn="l">
                        <a:lnSpc>
                          <a:spcPct val="150000"/>
                        </a:lnSpc>
                      </a:pPr>
                      <a:r>
                        <a:rPr lang="en-GB" sz="1100" dirty="0">
                          <a:latin typeface="Arial" panose="020B0604020202020204" pitchFamily="34" charset="0"/>
                          <a:cs typeface="Arial" panose="020B0604020202020204" pitchFamily="34" charset="0"/>
                        </a:rPr>
                        <a:t>spend, targeted at businesses owned by Youth</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52908765"/>
                  </a:ext>
                </a:extLst>
              </a:tr>
              <a:tr h="1993290">
                <a:tc vMerge="1">
                  <a:txBody>
                    <a:bodyPr/>
                    <a:lstStyle/>
                    <a:p>
                      <a:pPr algn="just">
                        <a:lnSpc>
                          <a:spcPct val="150000"/>
                        </a:lnSpc>
                        <a:spcAft>
                          <a:spcPts val="1000"/>
                        </a:spcAft>
                      </a:pP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ct val="150000"/>
                        </a:lnSpc>
                        <a:spcAft>
                          <a:spcPts val="0"/>
                        </a:spcAft>
                        <a:tabLst>
                          <a:tab pos="180340" algn="l"/>
                          <a:tab pos="540385" algn="l"/>
                        </a:tabLst>
                      </a:pP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1100" dirty="0">
                          <a:effectLst/>
                          <a:latin typeface="Arial" panose="020B0604020202020204" pitchFamily="34" charset="0"/>
                          <a:ea typeface="MS Mincho" panose="02020609040205080304" pitchFamily="49" charset="-128"/>
                          <a:cs typeface="Arial" panose="020B0604020202020204" pitchFamily="34" charset="0"/>
                        </a:rPr>
                        <a:t>1.1.5 Percentage of annual HDA procurement spend targeted at businesses owned by Persons with</a:t>
                      </a:r>
                    </a:p>
                    <a:p>
                      <a:pPr algn="just">
                        <a:lnSpc>
                          <a:spcPct val="150000"/>
                        </a:lnSpc>
                        <a:spcAft>
                          <a:spcPts val="0"/>
                        </a:spcAft>
                      </a:pPr>
                      <a:r>
                        <a:rPr lang="en-GB" sz="1100" dirty="0">
                          <a:effectLst/>
                          <a:latin typeface="Arial" panose="020B0604020202020204" pitchFamily="34" charset="0"/>
                          <a:ea typeface="MS Mincho" panose="02020609040205080304" pitchFamily="49" charset="-128"/>
                          <a:cs typeface="Arial" panose="020B0604020202020204" pitchFamily="34" charset="0"/>
                        </a:rPr>
                        <a:t>disabilities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r>
                        <a:rPr lang="en-ZA" sz="1100" dirty="0">
                          <a:effectLst/>
                          <a:latin typeface="Arial" panose="020B0604020202020204" pitchFamily="34" charset="0"/>
                          <a:ea typeface="MS Mincho" panose="02020609040205080304" pitchFamily="49" charset="-128"/>
                          <a:cs typeface="Arial" panose="020B0604020202020204" pitchFamily="34" charset="0"/>
                        </a:rPr>
                        <a:t>New Indicator</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1.25% of annual HDA procurement</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spend, targeted</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at businesses</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owned by Persons with</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disabilities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0 of annual HDA</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Procurement spend, targeted at businesses owned by Persons with disabilities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5% of annual HDA</a:t>
                      </a:r>
                    </a:p>
                    <a:p>
                      <a:pPr algn="l">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Procurement spend, targeted at businesses owned by Persons with</a:t>
                      </a:r>
                    </a:p>
                    <a:p>
                      <a:pPr algn="l">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disabilities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5% of annual HDA</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procurement</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spend, targeted</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at businesses</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owned by Persons with</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disabilities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5% of annual HDA procurement</a:t>
                      </a:r>
                    </a:p>
                    <a:p>
                      <a:pPr algn="just">
                        <a:lnSpc>
                          <a:spcPct val="150000"/>
                        </a:lnSpc>
                      </a:pPr>
                      <a:r>
                        <a:rPr lang="en-GB" sz="1100" dirty="0">
                          <a:latin typeface="Arial" panose="020B0604020202020204" pitchFamily="34" charset="0"/>
                          <a:cs typeface="Arial" panose="020B0604020202020204" pitchFamily="34" charset="0"/>
                        </a:rPr>
                        <a:t>spend, targeted</a:t>
                      </a:r>
                    </a:p>
                    <a:p>
                      <a:pPr algn="just">
                        <a:lnSpc>
                          <a:spcPct val="150000"/>
                        </a:lnSpc>
                      </a:pPr>
                      <a:r>
                        <a:rPr lang="en-GB" sz="1100" dirty="0">
                          <a:latin typeface="Arial" panose="020B0604020202020204" pitchFamily="34" charset="0"/>
                          <a:cs typeface="Arial" panose="020B0604020202020204" pitchFamily="34" charset="0"/>
                        </a:rPr>
                        <a:t>at businesses</a:t>
                      </a:r>
                    </a:p>
                    <a:p>
                      <a:pPr algn="just">
                        <a:lnSpc>
                          <a:spcPct val="150000"/>
                        </a:lnSpc>
                      </a:pPr>
                      <a:r>
                        <a:rPr lang="en-GB" sz="1100" dirty="0">
                          <a:latin typeface="Arial" panose="020B0604020202020204" pitchFamily="34" charset="0"/>
                          <a:cs typeface="Arial" panose="020B0604020202020204" pitchFamily="34" charset="0"/>
                        </a:rPr>
                        <a:t>owned by</a:t>
                      </a:r>
                    </a:p>
                    <a:p>
                      <a:pPr algn="just">
                        <a:lnSpc>
                          <a:spcPct val="150000"/>
                        </a:lnSpc>
                      </a:pPr>
                      <a:r>
                        <a:rPr lang="en-GB" sz="1100" dirty="0">
                          <a:latin typeface="Arial" panose="020B0604020202020204" pitchFamily="34" charset="0"/>
                          <a:cs typeface="Arial" panose="020B0604020202020204" pitchFamily="34" charset="0"/>
                        </a:rPr>
                        <a:t>Persons with</a:t>
                      </a:r>
                    </a:p>
                    <a:p>
                      <a:pPr algn="just">
                        <a:lnSpc>
                          <a:spcPct val="150000"/>
                        </a:lnSpc>
                      </a:pPr>
                      <a:r>
                        <a:rPr lang="en-GB" sz="1100" dirty="0">
                          <a:latin typeface="Arial" panose="020B0604020202020204" pitchFamily="34" charset="0"/>
                          <a:cs typeface="Arial" panose="020B0604020202020204" pitchFamily="34" charset="0"/>
                        </a:rPr>
                        <a:t>disabilities</a:t>
                      </a:r>
                      <a:endParaRPr lang="en-ZA" sz="1100" dirty="0">
                        <a:latin typeface="Arial" panose="020B0604020202020204" pitchFamily="34" charset="0"/>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5%</a:t>
                      </a:r>
                    </a:p>
                    <a:p>
                      <a:pPr algn="just">
                        <a:lnSpc>
                          <a:spcPct val="150000"/>
                        </a:lnSpc>
                      </a:pPr>
                      <a:r>
                        <a:rPr lang="en-GB" sz="1100" dirty="0">
                          <a:latin typeface="Arial" panose="020B0604020202020204" pitchFamily="34" charset="0"/>
                          <a:cs typeface="Arial" panose="020B0604020202020204" pitchFamily="34" charset="0"/>
                        </a:rPr>
                        <a:t>of annual HDA</a:t>
                      </a:r>
                    </a:p>
                    <a:p>
                      <a:pPr algn="just">
                        <a:lnSpc>
                          <a:spcPct val="150000"/>
                        </a:lnSpc>
                      </a:pPr>
                      <a:r>
                        <a:rPr lang="en-GB" sz="1100" dirty="0">
                          <a:latin typeface="Arial" panose="020B0604020202020204" pitchFamily="34" charset="0"/>
                          <a:cs typeface="Arial" panose="020B0604020202020204" pitchFamily="34" charset="0"/>
                        </a:rPr>
                        <a:t>procurement</a:t>
                      </a:r>
                    </a:p>
                    <a:p>
                      <a:pPr algn="just">
                        <a:lnSpc>
                          <a:spcPct val="150000"/>
                        </a:lnSpc>
                      </a:pPr>
                      <a:r>
                        <a:rPr lang="en-GB" sz="1100" dirty="0">
                          <a:latin typeface="Arial" panose="020B0604020202020204" pitchFamily="34" charset="0"/>
                          <a:cs typeface="Arial" panose="020B0604020202020204" pitchFamily="34" charset="0"/>
                        </a:rPr>
                        <a:t>spend, targeted</a:t>
                      </a:r>
                    </a:p>
                    <a:p>
                      <a:pPr algn="just">
                        <a:lnSpc>
                          <a:spcPct val="150000"/>
                        </a:lnSpc>
                      </a:pPr>
                      <a:r>
                        <a:rPr lang="en-GB" sz="1100" dirty="0">
                          <a:latin typeface="Arial" panose="020B0604020202020204" pitchFamily="34" charset="0"/>
                          <a:cs typeface="Arial" panose="020B0604020202020204" pitchFamily="34" charset="0"/>
                        </a:rPr>
                        <a:t>at businesses</a:t>
                      </a:r>
                    </a:p>
                    <a:p>
                      <a:pPr algn="just">
                        <a:lnSpc>
                          <a:spcPct val="150000"/>
                        </a:lnSpc>
                      </a:pPr>
                      <a:r>
                        <a:rPr lang="en-GB" sz="1100" dirty="0">
                          <a:latin typeface="Arial" panose="020B0604020202020204" pitchFamily="34" charset="0"/>
                          <a:cs typeface="Arial" panose="020B0604020202020204" pitchFamily="34" charset="0"/>
                        </a:rPr>
                        <a:t>owned by</a:t>
                      </a:r>
                    </a:p>
                    <a:p>
                      <a:pPr algn="just">
                        <a:lnSpc>
                          <a:spcPct val="150000"/>
                        </a:lnSpc>
                      </a:pPr>
                      <a:r>
                        <a:rPr lang="en-GB" sz="1100" dirty="0">
                          <a:latin typeface="Arial" panose="020B0604020202020204" pitchFamily="34" charset="0"/>
                          <a:cs typeface="Arial" panose="020B0604020202020204" pitchFamily="34" charset="0"/>
                        </a:rPr>
                        <a:t>Persons with</a:t>
                      </a:r>
                    </a:p>
                    <a:p>
                      <a:pPr algn="just">
                        <a:lnSpc>
                          <a:spcPct val="150000"/>
                        </a:lnSpc>
                      </a:pPr>
                      <a:r>
                        <a:rPr lang="en-GB" sz="1100" dirty="0">
                          <a:latin typeface="Arial" panose="020B0604020202020204" pitchFamily="34" charset="0"/>
                          <a:cs typeface="Arial" panose="020B0604020202020204" pitchFamily="34" charset="0"/>
                        </a:rPr>
                        <a:t>disabilities</a:t>
                      </a:r>
                      <a:endParaRPr lang="en-ZA" sz="1100" dirty="0">
                        <a:latin typeface="Arial" panose="020B0604020202020204" pitchFamily="34" charset="0"/>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3838821"/>
                  </a:ext>
                </a:extLst>
              </a:tr>
              <a:tr h="1405112">
                <a:tc vMerge="1">
                  <a:txBody>
                    <a:bodyPr/>
                    <a:lstStyle/>
                    <a:p>
                      <a:pPr algn="just">
                        <a:lnSpc>
                          <a:spcPct val="150000"/>
                        </a:lnSpc>
                        <a:spcAft>
                          <a:spcPts val="1000"/>
                        </a:spcAft>
                      </a:pP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ct val="150000"/>
                        </a:lnSpc>
                      </a:pP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dirty="0">
                          <a:effectLst/>
                          <a:latin typeface="Arial" panose="020B0604020202020204" pitchFamily="34" charset="0"/>
                          <a:ea typeface="MS Mincho" panose="02020609040205080304" pitchFamily="49" charset="-128"/>
                          <a:cs typeface="Arial" panose="020B0604020202020204" pitchFamily="34" charset="0"/>
                        </a:rPr>
                        <a:t>1.1.6 Percentage of annual HDA procurement spend targeted at businesses owned by Military Veterans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pPr>
                      <a:r>
                        <a:rPr lang="en-ZA" sz="1100" dirty="0">
                          <a:effectLst/>
                          <a:latin typeface="Arial" panose="020B0604020202020204" pitchFamily="34" charset="0"/>
                          <a:ea typeface="MS Mincho" panose="02020609040205080304" pitchFamily="49" charset="-128"/>
                          <a:cs typeface="Arial" panose="020B0604020202020204" pitchFamily="34" charset="0"/>
                        </a:rPr>
                        <a:t>New Indicator</a:t>
                      </a:r>
                    </a:p>
                    <a:p>
                      <a:pPr algn="l">
                        <a:lnSpc>
                          <a:spcPct val="150000"/>
                        </a:lnSpc>
                      </a:pP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0.5% of annual HDA procurement</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spend, targeted at businesses owned by Military Veterans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0.56% of annual HDA procurement</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spend, targeted at businesses owned by Military Veterans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5% of annual HDA procurement</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spend, targeted at businesses owned by Military Veterans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457211"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5% of annual HDA procurement</a:t>
                      </a:r>
                    </a:p>
                    <a:p>
                      <a:pPr marL="0" marR="0" lvl="0" indent="0" algn="l" defTabSz="457211"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spend, targeted at businesses owned by Military Veterans</a:t>
                      </a:r>
                    </a:p>
                    <a:p>
                      <a:pPr marL="0" marR="0" lvl="0" indent="0" algn="l" defTabSz="457211" rtl="0" eaLnBrk="1" fontAlgn="auto" latinLnBrk="0" hangingPunct="1">
                        <a:lnSpc>
                          <a:spcPct val="150000"/>
                        </a:lnSpc>
                        <a:spcBef>
                          <a:spcPts val="0"/>
                        </a:spcBef>
                        <a:spcAft>
                          <a:spcPts val="0"/>
                        </a:spcAft>
                        <a:buClrTx/>
                        <a:buSzTx/>
                        <a:buFontTx/>
                        <a:buNone/>
                        <a:tabLst/>
                        <a:defRPr/>
                      </a:pP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just" defTabSz="457211"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5% of annual HDA procurement</a:t>
                      </a:r>
                    </a:p>
                    <a:p>
                      <a:pPr marL="0" marR="0" lvl="0" indent="0" algn="just" defTabSz="457211"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spend, targeted at businesses owned by Military Veterans</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457211"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5% of annual HDA procurement</a:t>
                      </a:r>
                    </a:p>
                    <a:p>
                      <a:pPr marL="0" marR="0" lvl="0" indent="0" algn="l" defTabSz="457211"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spend, targeted at businesses owned by Military Veterans</a:t>
                      </a:r>
                    </a:p>
                    <a:p>
                      <a:pPr marL="0" marR="0" lvl="0" indent="0" algn="l" defTabSz="457211" rtl="0" eaLnBrk="1" fontAlgn="auto" latinLnBrk="0" hangingPunct="1">
                        <a:lnSpc>
                          <a:spcPct val="150000"/>
                        </a:lnSpc>
                        <a:spcBef>
                          <a:spcPts val="0"/>
                        </a:spcBef>
                        <a:spcAft>
                          <a:spcPts val="0"/>
                        </a:spcAft>
                        <a:buClrTx/>
                        <a:buSzTx/>
                        <a:buFontTx/>
                        <a:buNone/>
                        <a:tabLst/>
                        <a:defRPr/>
                      </a:pP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3031219"/>
                  </a:ext>
                </a:extLst>
              </a:tr>
            </a:tbl>
          </a:graphicData>
        </a:graphic>
      </p:graphicFrame>
    </p:spTree>
    <p:extLst>
      <p:ext uri="{BB962C8B-B14F-4D97-AF65-F5344CB8AC3E}">
        <p14:creationId xmlns:p14="http://schemas.microsoft.com/office/powerpoint/2010/main" val="946145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sp>
        <p:nvSpPr>
          <p:cNvPr id="2" name="Rectangle 1"/>
          <p:cNvSpPr/>
          <p:nvPr/>
        </p:nvSpPr>
        <p:spPr>
          <a:xfrm>
            <a:off x="0" y="1"/>
            <a:ext cx="10962618" cy="68613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11"/>
            <a:r>
              <a:rPr lang="en-ZW" sz="2800" b="1" dirty="0">
                <a:solidFill>
                  <a:srgbClr val="1F497D"/>
                </a:solidFill>
                <a:latin typeface="Arial"/>
              </a:rPr>
              <a:t>Programme 2: Land Assembly and PHSHDAs </a:t>
            </a:r>
            <a:endParaRPr lang="en-ZA" sz="2800" b="1" dirty="0">
              <a:solidFill>
                <a:srgbClr val="1F497D"/>
              </a:solidFill>
              <a:latin typeface="Arial"/>
            </a:endParaRPr>
          </a:p>
        </p:txBody>
      </p:sp>
      <p:graphicFrame>
        <p:nvGraphicFramePr>
          <p:cNvPr id="13" name="Table 12">
            <a:extLst>
              <a:ext uri="{FF2B5EF4-FFF2-40B4-BE49-F238E27FC236}">
                <a16:creationId xmlns:a16="http://schemas.microsoft.com/office/drawing/2014/main" id="{689F1CAF-B4FF-4612-B6AE-41E9A4A3E18A}"/>
              </a:ext>
            </a:extLst>
          </p:cNvPr>
          <p:cNvGraphicFramePr>
            <a:graphicFrameLocks noGrp="1"/>
          </p:cNvGraphicFramePr>
          <p:nvPr>
            <p:extLst>
              <p:ext uri="{D42A27DB-BD31-4B8C-83A1-F6EECF244321}">
                <p14:modId xmlns:p14="http://schemas.microsoft.com/office/powerpoint/2010/main" val="567724255"/>
              </p:ext>
            </p:extLst>
          </p:nvPr>
        </p:nvGraphicFramePr>
        <p:xfrm>
          <a:off x="0" y="808407"/>
          <a:ext cx="12191998" cy="6021362"/>
        </p:xfrm>
        <a:graphic>
          <a:graphicData uri="http://schemas.openxmlformats.org/drawingml/2006/table">
            <a:tbl>
              <a:tblPr firstRow="1" firstCol="1" bandRow="1"/>
              <a:tblGrid>
                <a:gridCol w="1283367">
                  <a:extLst>
                    <a:ext uri="{9D8B030D-6E8A-4147-A177-3AD203B41FA5}">
                      <a16:colId xmlns:a16="http://schemas.microsoft.com/office/drawing/2014/main" val="3947168658"/>
                    </a:ext>
                  </a:extLst>
                </a:gridCol>
                <a:gridCol w="1203157">
                  <a:extLst>
                    <a:ext uri="{9D8B030D-6E8A-4147-A177-3AD203B41FA5}">
                      <a16:colId xmlns:a16="http://schemas.microsoft.com/office/drawing/2014/main" val="961489849"/>
                    </a:ext>
                  </a:extLst>
                </a:gridCol>
                <a:gridCol w="1954847">
                  <a:extLst>
                    <a:ext uri="{9D8B030D-6E8A-4147-A177-3AD203B41FA5}">
                      <a16:colId xmlns:a16="http://schemas.microsoft.com/office/drawing/2014/main" val="3779692485"/>
                    </a:ext>
                  </a:extLst>
                </a:gridCol>
                <a:gridCol w="611539">
                  <a:extLst>
                    <a:ext uri="{9D8B030D-6E8A-4147-A177-3AD203B41FA5}">
                      <a16:colId xmlns:a16="http://schemas.microsoft.com/office/drawing/2014/main" val="888197672"/>
                    </a:ext>
                  </a:extLst>
                </a:gridCol>
                <a:gridCol w="106919">
                  <a:extLst>
                    <a:ext uri="{9D8B030D-6E8A-4147-A177-3AD203B41FA5}">
                      <a16:colId xmlns:a16="http://schemas.microsoft.com/office/drawing/2014/main" val="3204319307"/>
                    </a:ext>
                  </a:extLst>
                </a:gridCol>
                <a:gridCol w="975932">
                  <a:extLst>
                    <a:ext uri="{9D8B030D-6E8A-4147-A177-3AD203B41FA5}">
                      <a16:colId xmlns:a16="http://schemas.microsoft.com/office/drawing/2014/main" val="3646696365"/>
                    </a:ext>
                  </a:extLst>
                </a:gridCol>
                <a:gridCol w="1325218">
                  <a:extLst>
                    <a:ext uri="{9D8B030D-6E8A-4147-A177-3AD203B41FA5}">
                      <a16:colId xmlns:a16="http://schemas.microsoft.com/office/drawing/2014/main" val="2799582826"/>
                    </a:ext>
                  </a:extLst>
                </a:gridCol>
                <a:gridCol w="1139687">
                  <a:extLst>
                    <a:ext uri="{9D8B030D-6E8A-4147-A177-3AD203B41FA5}">
                      <a16:colId xmlns:a16="http://schemas.microsoft.com/office/drawing/2014/main" val="779581834"/>
                    </a:ext>
                  </a:extLst>
                </a:gridCol>
                <a:gridCol w="1298713">
                  <a:extLst>
                    <a:ext uri="{9D8B030D-6E8A-4147-A177-3AD203B41FA5}">
                      <a16:colId xmlns:a16="http://schemas.microsoft.com/office/drawing/2014/main" val="99576163"/>
                    </a:ext>
                  </a:extLst>
                </a:gridCol>
                <a:gridCol w="1152939">
                  <a:extLst>
                    <a:ext uri="{9D8B030D-6E8A-4147-A177-3AD203B41FA5}">
                      <a16:colId xmlns:a16="http://schemas.microsoft.com/office/drawing/2014/main" val="963559697"/>
                    </a:ext>
                  </a:extLst>
                </a:gridCol>
                <a:gridCol w="1139680">
                  <a:extLst>
                    <a:ext uri="{9D8B030D-6E8A-4147-A177-3AD203B41FA5}">
                      <a16:colId xmlns:a16="http://schemas.microsoft.com/office/drawing/2014/main" val="3617595394"/>
                    </a:ext>
                  </a:extLst>
                </a:gridCol>
              </a:tblGrid>
              <a:tr h="260245">
                <a:tc rowSpan="3">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Outcome</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3">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Outputs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3">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Output Indicators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effectLst/>
                          <a:latin typeface="Arial" panose="020B0604020202020204" pitchFamily="34" charset="0"/>
                          <a:ea typeface="MS Mincho" panose="02020609040205080304" pitchFamily="49" charset="-128"/>
                          <a:cs typeface="Arial" panose="020B0604020202020204" pitchFamily="34" charset="0"/>
                        </a:rPr>
                        <a:t> </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7">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Annual Targets</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075616540"/>
                  </a:ext>
                </a:extLst>
              </a:tr>
              <a:tr h="557152">
                <a:tc vMerge="1">
                  <a:txBody>
                    <a:bodyPr/>
                    <a:lstStyle/>
                    <a:p>
                      <a:endParaRPr lang="en-ZA"/>
                    </a:p>
                  </a:txBody>
                  <a:tcPr/>
                </a:tc>
                <a:tc vMerge="1">
                  <a:txBody>
                    <a:bodyPr/>
                    <a:lstStyle/>
                    <a:p>
                      <a:endParaRPr lang="en-ZA"/>
                    </a:p>
                  </a:txBody>
                  <a:tcPr/>
                </a:tc>
                <a:tc vMerge="1">
                  <a:txBody>
                    <a:bodyPr/>
                    <a:lstStyle/>
                    <a:p>
                      <a:endParaRPr lang="en-ZA"/>
                    </a:p>
                  </a:txBody>
                  <a:tcPr/>
                </a:tc>
                <a:tc gridSpan="4">
                  <a:txBody>
                    <a:bodyPr/>
                    <a:lstStyle/>
                    <a:p>
                      <a:pPr algn="l">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Audited / Actual Performance</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Estimated Performance</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3">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MTEF Period</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050901184"/>
                  </a:ext>
                </a:extLst>
              </a:tr>
              <a:tr h="339738">
                <a:tc vMerge="1">
                  <a:txBody>
                    <a:bodyPr/>
                    <a:lstStyle/>
                    <a:p>
                      <a:endParaRPr lang="en-ZA"/>
                    </a:p>
                  </a:txBody>
                  <a:tcPr/>
                </a:tc>
                <a:tc vMerge="1">
                  <a:txBody>
                    <a:bodyPr/>
                    <a:lstStyle/>
                    <a:p>
                      <a:endParaRPr lang="en-ZA"/>
                    </a:p>
                  </a:txBody>
                  <a:tcPr/>
                </a:tc>
                <a:tc vMerge="1">
                  <a:txBody>
                    <a:bodyPr/>
                    <a:lstStyle/>
                    <a:p>
                      <a:endParaRPr lang="en-ZA"/>
                    </a:p>
                  </a:txBody>
                  <a:tcPr/>
                </a:tc>
                <a:tc gridSpan="2">
                  <a:txBody>
                    <a:bodyPr/>
                    <a:lstStyle/>
                    <a:p>
                      <a:pPr algn="ctr">
                        <a:lnSpc>
                          <a:spcPct val="150000"/>
                        </a:lnSpc>
                        <a:spcAft>
                          <a:spcPts val="1000"/>
                        </a:spcAft>
                      </a:pP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2017/18</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pPr algn="ctr">
                        <a:lnSpc>
                          <a:spcPct val="150000"/>
                        </a:lnSpc>
                        <a:spcAft>
                          <a:spcPts val="1000"/>
                        </a:spcAft>
                      </a:pPr>
                      <a:r>
                        <a:rPr lang="en-GB" sz="1050" b="1">
                          <a:solidFill>
                            <a:srgbClr val="000000"/>
                          </a:solidFill>
                          <a:effectLst/>
                          <a:latin typeface="Arial" panose="020B0604020202020204" pitchFamily="34" charset="0"/>
                          <a:ea typeface="MS Mincho" panose="02020609040205080304" pitchFamily="49" charset="-128"/>
                          <a:cs typeface="Arial" panose="020B0604020202020204" pitchFamily="34" charset="0"/>
                        </a:rPr>
                        <a:t>2018/19</a:t>
                      </a:r>
                      <a:endParaRPr lang="en-ZA" sz="1050">
                        <a:effectLst/>
                        <a:latin typeface="Arial" panose="020B0604020202020204" pitchFamily="34" charset="0"/>
                        <a:ea typeface="MS Mincho" panose="02020609040205080304" pitchFamily="49" charset="-128"/>
                        <a:cs typeface="Times New Roman" panose="02020603050405020304" pitchFamily="18"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2018/19</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2019/20</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2020/21</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2021/22</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2022/23</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2023/24</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3062684569"/>
                  </a:ext>
                </a:extLst>
              </a:tr>
              <a:tr h="1484002">
                <a:tc rowSpan="3">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Integrated and</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Sustainable human</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Settlements and Security of Tenure</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pPr>
                      <a:r>
                        <a:rPr lang="en-ZA" sz="1100" dirty="0">
                          <a:effectLst/>
                          <a:latin typeface="Arial" panose="020B0604020202020204" pitchFamily="34" charset="0"/>
                          <a:ea typeface="MS Mincho" panose="02020609040205080304" pitchFamily="49" charset="-128"/>
                          <a:cs typeface="Arial" panose="020B0604020202020204" pitchFamily="34" charset="0"/>
                        </a:rPr>
                        <a:t>Integrated</a:t>
                      </a:r>
                    </a:p>
                    <a:p>
                      <a:pPr algn="l">
                        <a:lnSpc>
                          <a:spcPct val="150000"/>
                        </a:lnSpc>
                      </a:pPr>
                      <a:r>
                        <a:rPr lang="en-ZA" sz="1100" dirty="0">
                          <a:effectLst/>
                          <a:latin typeface="Arial" panose="020B0604020202020204" pitchFamily="34" charset="0"/>
                          <a:ea typeface="MS Mincho" panose="02020609040205080304" pitchFamily="49" charset="-128"/>
                          <a:cs typeface="Arial" panose="020B0604020202020204" pitchFamily="34" charset="0"/>
                        </a:rPr>
                        <a:t>implementation</a:t>
                      </a:r>
                    </a:p>
                    <a:p>
                      <a:pPr algn="l">
                        <a:lnSpc>
                          <a:spcPct val="150000"/>
                        </a:lnSpc>
                      </a:pPr>
                      <a:r>
                        <a:rPr lang="en-ZA" sz="1100" dirty="0">
                          <a:effectLst/>
                          <a:latin typeface="Arial" panose="020B0604020202020204" pitchFamily="34" charset="0"/>
                          <a:ea typeface="MS Mincho" panose="02020609040205080304" pitchFamily="49" charset="-128"/>
                          <a:cs typeface="Arial" panose="020B0604020202020204" pitchFamily="34" charset="0"/>
                        </a:rPr>
                        <a:t>Programmes for</a:t>
                      </a:r>
                    </a:p>
                    <a:p>
                      <a:pPr algn="l">
                        <a:lnSpc>
                          <a:spcPct val="150000"/>
                        </a:lnSpc>
                      </a:pPr>
                      <a:r>
                        <a:rPr lang="en-ZA" sz="1100" dirty="0">
                          <a:effectLst/>
                          <a:latin typeface="Arial" panose="020B0604020202020204" pitchFamily="34" charset="0"/>
                          <a:ea typeface="MS Mincho" panose="02020609040205080304" pitchFamily="49" charset="-128"/>
                          <a:cs typeface="Arial" panose="020B0604020202020204" pitchFamily="34" charset="0"/>
                        </a:rPr>
                        <a:t>PDAs prepared</a:t>
                      </a:r>
                    </a:p>
                  </a:txBody>
                  <a:tcPr marL="792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2.1.1. Number of integrated implementation</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programmes for PDAs prepared</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just">
                        <a:lnSpc>
                          <a:spcPct val="150000"/>
                        </a:lnSpc>
                      </a:pPr>
                      <a:r>
                        <a:rPr lang="en-ZA" sz="1100" dirty="0">
                          <a:effectLst/>
                          <a:latin typeface="Arial" panose="020B0604020202020204" pitchFamily="34" charset="0"/>
                          <a:ea typeface="MS Mincho" panose="02020609040205080304" pitchFamily="49" charset="-128"/>
                          <a:cs typeface="Arial" panose="020B0604020202020204" pitchFamily="34" charset="0"/>
                        </a:rPr>
                        <a:t>New Indicator</a:t>
                      </a:r>
                    </a:p>
                  </a:txBody>
                  <a:tcPr marL="792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just">
                        <a:lnSpc>
                          <a:spcPct val="150000"/>
                        </a:lnSpc>
                        <a:spcAft>
                          <a:spcPts val="1000"/>
                        </a:spcAft>
                      </a:pPr>
                      <a:r>
                        <a:rPr lang="en-ZA" sz="105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New Indicator</a:t>
                      </a:r>
                      <a:endParaRPr lang="en-ZA" sz="1050" dirty="0">
                        <a:effectLst/>
                        <a:latin typeface="Arial" panose="020B0604020202020204" pitchFamily="34" charset="0"/>
                        <a:ea typeface="MS Mincho" panose="02020609040205080304" pitchFamily="49" charset="-128"/>
                        <a:cs typeface="Times New Roman" panose="02020603050405020304" pitchFamily="18"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ZA" sz="1100">
                          <a:effectLst/>
                          <a:latin typeface="Arial" panose="020B0604020202020204" pitchFamily="34" charset="0"/>
                          <a:ea typeface="MS Mincho" panose="02020609040205080304" pitchFamily="49" charset="-128"/>
                          <a:cs typeface="Arial" panose="020B0604020202020204" pitchFamily="34" charset="0"/>
                        </a:rPr>
                        <a:t>New Indicator</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ZA" sz="1100" dirty="0">
                          <a:effectLst/>
                          <a:latin typeface="Arial" panose="020B0604020202020204" pitchFamily="34" charset="0"/>
                          <a:ea typeface="MS Mincho" panose="02020609040205080304" pitchFamily="49" charset="-128"/>
                          <a:cs typeface="Arial" panose="020B0604020202020204" pitchFamily="34" charset="0"/>
                        </a:rPr>
                        <a:t>New Indicator</a:t>
                      </a:r>
                    </a:p>
                  </a:txBody>
                  <a:tcPr marL="792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ZA" sz="1100" dirty="0">
                          <a:effectLst/>
                          <a:latin typeface="Arial" panose="020B0604020202020204" pitchFamily="34" charset="0"/>
                          <a:ea typeface="MS Mincho" panose="02020609040205080304" pitchFamily="49" charset="-128"/>
                          <a:cs typeface="Arial" panose="020B0604020202020204" pitchFamily="34" charset="0"/>
                        </a:rPr>
                        <a:t>New Indicator</a:t>
                      </a:r>
                    </a:p>
                  </a:txBody>
                  <a:tcPr marL="792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ZA" sz="1100" dirty="0">
                          <a:effectLst/>
                          <a:latin typeface="Arial" panose="020B0604020202020204" pitchFamily="34" charset="0"/>
                          <a:ea typeface="MS Mincho" panose="02020609040205080304" pitchFamily="49" charset="-128"/>
                          <a:cs typeface="Arial" panose="020B0604020202020204" pitchFamily="34" charset="0"/>
                        </a:rPr>
                        <a:t>47 Integrated implementation programmes for PDAs prepared</a:t>
                      </a:r>
                    </a:p>
                  </a:txBody>
                  <a:tcPr marL="792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40 Integrated implementation programmes for PDAs prepared</a:t>
                      </a:r>
                    </a:p>
                    <a:p>
                      <a:pPr algn="just">
                        <a:lnSpc>
                          <a:spcPct val="150000"/>
                        </a:lnSpc>
                      </a:pPr>
                      <a:endParaRPr lang="en-GB" sz="1100" dirty="0">
                        <a:latin typeface="Arial" panose="020B0604020202020204" pitchFamily="34" charset="0"/>
                        <a:cs typeface="Arial" panose="020B0604020202020204" pitchFamily="34" charset="0"/>
                      </a:endParaRPr>
                    </a:p>
                  </a:txBody>
                  <a:tcPr marL="792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pPr>
                      <a:r>
                        <a:rPr lang="en-GB" sz="1100" dirty="0">
                          <a:latin typeface="Arial" panose="020B0604020202020204" pitchFamily="34" charset="0"/>
                          <a:cs typeface="Arial" panose="020B0604020202020204" pitchFamily="34" charset="0"/>
                        </a:rPr>
                        <a:t>30 Integrated implementation programmes for PDAs prepared</a:t>
                      </a:r>
                    </a:p>
                    <a:p>
                      <a:pPr algn="l">
                        <a:lnSpc>
                          <a:spcPct val="150000"/>
                        </a:lnSpc>
                      </a:pPr>
                      <a:endParaRPr lang="en-GB" sz="1100" dirty="0">
                        <a:latin typeface="Arial" panose="020B0604020202020204" pitchFamily="34" charset="0"/>
                        <a:cs typeface="Arial" panose="020B0604020202020204" pitchFamily="34" charset="0"/>
                      </a:endParaRPr>
                    </a:p>
                  </a:txBody>
                  <a:tcPr marL="792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52908765"/>
                  </a:ext>
                </a:extLst>
              </a:tr>
              <a:tr h="1261735">
                <a:tc vMerge="1">
                  <a:txBody>
                    <a:bodyPr/>
                    <a:lstStyle/>
                    <a:p>
                      <a:pPr algn="just">
                        <a:lnSpc>
                          <a:spcPct val="150000"/>
                        </a:lnSpc>
                        <a:spcAft>
                          <a:spcPts val="1000"/>
                        </a:spcAft>
                      </a:pP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 pos="540385" algn="l"/>
                        </a:tabLst>
                      </a:pPr>
                      <a:r>
                        <a:rPr lang="en-GB" sz="1100" dirty="0">
                          <a:effectLst/>
                          <a:latin typeface="Arial" panose="020B0604020202020204" pitchFamily="34" charset="0"/>
                          <a:ea typeface="MS Mincho" panose="02020609040205080304" pitchFamily="49" charset="-128"/>
                          <a:cs typeface="Arial" panose="020B0604020202020204" pitchFamily="34" charset="0"/>
                        </a:rPr>
                        <a:t>Well-located land</a:t>
                      </a:r>
                    </a:p>
                    <a:p>
                      <a:pPr algn="just">
                        <a:lnSpc>
                          <a:spcPct val="150000"/>
                        </a:lnSpc>
                        <a:spcAft>
                          <a:spcPts val="0"/>
                        </a:spcAft>
                        <a:tabLst>
                          <a:tab pos="180340" algn="l"/>
                          <a:tab pos="540385" algn="l"/>
                        </a:tabLst>
                      </a:pPr>
                      <a:r>
                        <a:rPr lang="en-GB" sz="1100" dirty="0">
                          <a:effectLst/>
                          <a:latin typeface="Arial" panose="020B0604020202020204" pitchFamily="34" charset="0"/>
                          <a:ea typeface="MS Mincho" panose="02020609040205080304" pitchFamily="49" charset="-128"/>
                          <a:cs typeface="Arial" panose="020B0604020202020204" pitchFamily="34" charset="0"/>
                        </a:rPr>
                        <a:t>acquired within PHSHDAs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1100" dirty="0">
                          <a:effectLst/>
                          <a:latin typeface="Arial" panose="020B0604020202020204" pitchFamily="34" charset="0"/>
                          <a:ea typeface="MS Mincho" panose="02020609040205080304" pitchFamily="49" charset="-128"/>
                          <a:cs typeface="Arial" panose="020B0604020202020204" pitchFamily="34" charset="0"/>
                        </a:rPr>
                        <a:t>2.1.2 Number of</a:t>
                      </a:r>
                    </a:p>
                    <a:p>
                      <a:pPr algn="just">
                        <a:lnSpc>
                          <a:spcPct val="150000"/>
                        </a:lnSpc>
                        <a:spcAft>
                          <a:spcPts val="0"/>
                        </a:spcAft>
                      </a:pPr>
                      <a:r>
                        <a:rPr lang="en-GB" sz="1100" dirty="0">
                          <a:effectLst/>
                          <a:latin typeface="Arial" panose="020B0604020202020204" pitchFamily="34" charset="0"/>
                          <a:ea typeface="MS Mincho" panose="02020609040205080304" pitchFamily="49" charset="-128"/>
                          <a:cs typeface="Arial" panose="020B0604020202020204" pitchFamily="34" charset="0"/>
                        </a:rPr>
                        <a:t>hectares of well-located land acquired within PHSHDAs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just">
                        <a:lnSpc>
                          <a:spcPct val="150000"/>
                        </a:lnSpc>
                        <a:spcAft>
                          <a:spcPts val="1000"/>
                        </a:spcAft>
                      </a:pPr>
                      <a:r>
                        <a:rPr lang="en-ZA" sz="1100" dirty="0">
                          <a:effectLst/>
                          <a:latin typeface="Arial" panose="020B0604020202020204" pitchFamily="34" charset="0"/>
                          <a:ea typeface="MS Mincho" panose="02020609040205080304" pitchFamily="49" charset="-128"/>
                          <a:cs typeface="Arial" panose="020B0604020202020204" pitchFamily="34" charset="0"/>
                        </a:rPr>
                        <a:t>New Indicator</a:t>
                      </a:r>
                    </a:p>
                  </a:txBody>
                  <a:tcPr marL="792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a:txBody>
                    <a:bodyPr/>
                    <a:lstStyle/>
                    <a:p>
                      <a:pPr algn="just">
                        <a:lnSpc>
                          <a:spcPct val="150000"/>
                        </a:lnSpc>
                      </a:pPr>
                      <a:r>
                        <a:rPr lang="en-ZA" sz="1100" dirty="0">
                          <a:effectLst/>
                          <a:latin typeface="Arial" panose="020B0604020202020204" pitchFamily="34" charset="0"/>
                          <a:ea typeface="MS Mincho" panose="02020609040205080304" pitchFamily="49" charset="-128"/>
                          <a:cs typeface="Arial" panose="020B0604020202020204" pitchFamily="34" charset="0"/>
                        </a:rPr>
                        <a:t>New Indicator</a:t>
                      </a:r>
                    </a:p>
                  </a:txBody>
                  <a:tcPr marL="792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ZA" sz="1100" dirty="0">
                          <a:effectLst/>
                          <a:latin typeface="Arial" panose="020B0604020202020204" pitchFamily="34" charset="0"/>
                          <a:ea typeface="MS Mincho" panose="02020609040205080304" pitchFamily="49" charset="-128"/>
                          <a:cs typeface="Arial" panose="020B0604020202020204" pitchFamily="34" charset="0"/>
                        </a:rPr>
                        <a:t>New Indicator</a:t>
                      </a:r>
                    </a:p>
                  </a:txBody>
                  <a:tcPr marL="792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1500 hectares of well located acquired within</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PHSHDAs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1500 hectares of well located acquired within</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PHSHDAs</a:t>
                      </a:r>
                    </a:p>
                  </a:txBody>
                  <a:tcPr marL="792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a:latin typeface="Arial" panose="020B0604020202020204" pitchFamily="34" charset="0"/>
                          <a:cs typeface="Arial" panose="020B0604020202020204" pitchFamily="34" charset="0"/>
                        </a:rPr>
                        <a:t>1500 hectares of well located acquired within</a:t>
                      </a:r>
                    </a:p>
                    <a:p>
                      <a:pPr algn="just">
                        <a:lnSpc>
                          <a:spcPct val="150000"/>
                        </a:lnSpc>
                      </a:pPr>
                      <a:r>
                        <a:rPr lang="en-GB" sz="1100">
                          <a:latin typeface="Arial" panose="020B0604020202020204" pitchFamily="34" charset="0"/>
                          <a:cs typeface="Arial" panose="020B0604020202020204" pitchFamily="34" charset="0"/>
                        </a:rPr>
                        <a:t>PHSHDAs</a:t>
                      </a:r>
                      <a:endParaRPr lang="en-GB" sz="1100" dirty="0">
                        <a:latin typeface="Arial" panose="020B0604020202020204" pitchFamily="34" charset="0"/>
                        <a:cs typeface="Arial" panose="020B0604020202020204" pitchFamily="34" charset="0"/>
                      </a:endParaRPr>
                    </a:p>
                  </a:txBody>
                  <a:tcPr marL="792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1500 hectares of well located acquired within</a:t>
                      </a:r>
                    </a:p>
                    <a:p>
                      <a:pPr algn="just">
                        <a:lnSpc>
                          <a:spcPct val="150000"/>
                        </a:lnSpc>
                      </a:pPr>
                      <a:r>
                        <a:rPr lang="en-GB" sz="1100" dirty="0">
                          <a:latin typeface="Arial" panose="020B0604020202020204" pitchFamily="34" charset="0"/>
                          <a:cs typeface="Arial" panose="020B0604020202020204" pitchFamily="34" charset="0"/>
                        </a:rPr>
                        <a:t>PHSHDAs</a:t>
                      </a:r>
                    </a:p>
                  </a:txBody>
                  <a:tcPr marL="792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3838821"/>
                  </a:ext>
                </a:extLst>
              </a:tr>
              <a:tr h="2118490">
                <a:tc vMerge="1">
                  <a:txBody>
                    <a:bodyPr/>
                    <a:lstStyle/>
                    <a:p>
                      <a:pPr algn="just">
                        <a:lnSpc>
                          <a:spcPct val="150000"/>
                        </a:lnSpc>
                        <a:spcAft>
                          <a:spcPts val="1000"/>
                        </a:spcAft>
                      </a:pP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Land rezoned, townships established, and all related development approvals acquired</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dirty="0">
                          <a:effectLst/>
                          <a:latin typeface="Arial" panose="020B0604020202020204" pitchFamily="34" charset="0"/>
                          <a:ea typeface="MS Mincho" panose="02020609040205080304" pitchFamily="49" charset="-128"/>
                          <a:cs typeface="Arial" panose="020B0604020202020204" pitchFamily="34" charset="0"/>
                        </a:rPr>
                        <a:t>2.1.3 Percentage of the 1884.6870ha of</a:t>
                      </a:r>
                    </a:p>
                    <a:p>
                      <a:pPr algn="just">
                        <a:lnSpc>
                          <a:spcPct val="150000"/>
                        </a:lnSpc>
                        <a:spcAft>
                          <a:spcPts val="1000"/>
                        </a:spcAft>
                      </a:pPr>
                      <a:r>
                        <a:rPr lang="en-GB" sz="1100" dirty="0">
                          <a:effectLst/>
                          <a:latin typeface="Arial" panose="020B0604020202020204" pitchFamily="34" charset="0"/>
                          <a:ea typeface="MS Mincho" panose="02020609040205080304" pitchFamily="49" charset="-128"/>
                          <a:cs typeface="Arial" panose="020B0604020202020204" pitchFamily="34" charset="0"/>
                        </a:rPr>
                        <a:t>land acquired during 2014 – 2019 falling within PHSHDAs rezoned</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lvl="0" indent="0" algn="just" defTabSz="457211" rtl="0" eaLnBrk="1" fontAlgn="auto" latinLnBrk="0" hangingPunct="1">
                        <a:lnSpc>
                          <a:spcPct val="150000"/>
                        </a:lnSpc>
                        <a:spcBef>
                          <a:spcPts val="0"/>
                        </a:spcBef>
                        <a:spcAft>
                          <a:spcPts val="1000"/>
                        </a:spcAft>
                        <a:buClrTx/>
                        <a:buSzTx/>
                        <a:buFontTx/>
                        <a:buNone/>
                        <a:tabLst/>
                        <a:defRPr/>
                      </a:pPr>
                      <a:r>
                        <a:rPr kumimoji="0" lang="en-ZA" sz="1100" b="0" i="0" u="none" strike="noStrike" kern="1200" cap="none" spc="0" normalizeH="0" baseline="0" noProof="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New Indicator</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792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a:txBody>
                    <a:bodyPr/>
                    <a:lstStyle/>
                    <a:p>
                      <a:pPr marL="0" marR="0" lvl="0" indent="0" algn="just" defTabSz="457211" rtl="0" eaLnBrk="1" fontAlgn="auto" latinLnBrk="0" hangingPunct="1">
                        <a:lnSpc>
                          <a:spcPct val="150000"/>
                        </a:lnSpc>
                        <a:spcBef>
                          <a:spcPts val="0"/>
                        </a:spcBef>
                        <a:spcAft>
                          <a:spcPts val="1000"/>
                        </a:spcAft>
                        <a:buClrTx/>
                        <a:buSzTx/>
                        <a:buFontTx/>
                        <a:buNone/>
                        <a:tabLst/>
                        <a:defRPr/>
                      </a:pPr>
                      <a:r>
                        <a:rPr kumimoji="0" lang="en-ZA" sz="1100" b="0" i="0" u="none" strike="noStrike" kern="1200" cap="none" spc="0" normalizeH="0" baseline="0" noProof="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New Indicator</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792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just" defTabSz="457211" rtl="0" eaLnBrk="1" fontAlgn="auto" latinLnBrk="0" hangingPunct="1">
                        <a:lnSpc>
                          <a:spcPct val="150000"/>
                        </a:lnSpc>
                        <a:spcBef>
                          <a:spcPts val="0"/>
                        </a:spcBef>
                        <a:spcAft>
                          <a:spcPts val="100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New Indicator</a:t>
                      </a:r>
                    </a:p>
                  </a:txBody>
                  <a:tcPr marL="792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10% of the land acquired during</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2014 – 2019 falling within PHSHDAs rezoned</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just" defTabSz="457211"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30% of the 1884.6870ha of land acquired during 2014 – 2019 falling within PHSHDAs</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792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just" defTabSz="457211"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50% of the 1884.6870ha of land acquired</a:t>
                      </a:r>
                    </a:p>
                    <a:p>
                      <a:pPr marL="0" marR="0" lvl="0" indent="0" algn="just" defTabSz="457211"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During 2014 – 2019 falling within</a:t>
                      </a:r>
                    </a:p>
                    <a:p>
                      <a:pPr marL="0" marR="0" lvl="0" indent="0" algn="just" defTabSz="457211"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PHSHDAs rezoned</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792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just" defTabSz="457211"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100% of the 1884.6870ha of land acquired during 2014 – 2019 falling within</a:t>
                      </a:r>
                    </a:p>
                    <a:p>
                      <a:pPr marL="0" marR="0" lvl="0" indent="0" algn="just" defTabSz="457211"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PHSHDAs rezoned</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792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3031219"/>
                  </a:ext>
                </a:extLst>
              </a:tr>
            </a:tbl>
          </a:graphicData>
        </a:graphic>
      </p:graphicFrame>
    </p:spTree>
    <p:extLst>
      <p:ext uri="{BB962C8B-B14F-4D97-AF65-F5344CB8AC3E}">
        <p14:creationId xmlns:p14="http://schemas.microsoft.com/office/powerpoint/2010/main" val="4108212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sp>
        <p:nvSpPr>
          <p:cNvPr id="2" name="Rectangle 1"/>
          <p:cNvSpPr/>
          <p:nvPr/>
        </p:nvSpPr>
        <p:spPr>
          <a:xfrm>
            <a:off x="0" y="1"/>
            <a:ext cx="10962618" cy="68613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11"/>
            <a:r>
              <a:rPr lang="en-ZW" sz="2800" b="1" dirty="0">
                <a:solidFill>
                  <a:srgbClr val="1F497D"/>
                </a:solidFill>
                <a:latin typeface="Arial"/>
              </a:rPr>
              <a:t>Programme 2: Land Assembly and PHSHDAs </a:t>
            </a:r>
            <a:endParaRPr lang="en-ZA" sz="2800" b="1" dirty="0">
              <a:solidFill>
                <a:srgbClr val="1F497D"/>
              </a:solidFill>
              <a:latin typeface="Arial"/>
            </a:endParaRPr>
          </a:p>
        </p:txBody>
      </p:sp>
      <p:graphicFrame>
        <p:nvGraphicFramePr>
          <p:cNvPr id="13" name="Table 12">
            <a:extLst>
              <a:ext uri="{FF2B5EF4-FFF2-40B4-BE49-F238E27FC236}">
                <a16:creationId xmlns:a16="http://schemas.microsoft.com/office/drawing/2014/main" id="{689F1CAF-B4FF-4612-B6AE-41E9A4A3E18A}"/>
              </a:ext>
            </a:extLst>
          </p:cNvPr>
          <p:cNvGraphicFramePr>
            <a:graphicFrameLocks noGrp="1"/>
          </p:cNvGraphicFramePr>
          <p:nvPr>
            <p:extLst>
              <p:ext uri="{D42A27DB-BD31-4B8C-83A1-F6EECF244321}">
                <p14:modId xmlns:p14="http://schemas.microsoft.com/office/powerpoint/2010/main" val="3065292321"/>
              </p:ext>
            </p:extLst>
          </p:nvPr>
        </p:nvGraphicFramePr>
        <p:xfrm>
          <a:off x="0" y="808407"/>
          <a:ext cx="12191998" cy="6049592"/>
        </p:xfrm>
        <a:graphic>
          <a:graphicData uri="http://schemas.openxmlformats.org/drawingml/2006/table">
            <a:tbl>
              <a:tblPr firstRow="1" firstCol="1" bandRow="1"/>
              <a:tblGrid>
                <a:gridCol w="1283367">
                  <a:extLst>
                    <a:ext uri="{9D8B030D-6E8A-4147-A177-3AD203B41FA5}">
                      <a16:colId xmlns:a16="http://schemas.microsoft.com/office/drawing/2014/main" val="3947168658"/>
                    </a:ext>
                  </a:extLst>
                </a:gridCol>
                <a:gridCol w="1203157">
                  <a:extLst>
                    <a:ext uri="{9D8B030D-6E8A-4147-A177-3AD203B41FA5}">
                      <a16:colId xmlns:a16="http://schemas.microsoft.com/office/drawing/2014/main" val="961489849"/>
                    </a:ext>
                  </a:extLst>
                </a:gridCol>
                <a:gridCol w="1274858">
                  <a:extLst>
                    <a:ext uri="{9D8B030D-6E8A-4147-A177-3AD203B41FA5}">
                      <a16:colId xmlns:a16="http://schemas.microsoft.com/office/drawing/2014/main" val="3779692485"/>
                    </a:ext>
                  </a:extLst>
                </a:gridCol>
                <a:gridCol w="1155179">
                  <a:extLst>
                    <a:ext uri="{9D8B030D-6E8A-4147-A177-3AD203B41FA5}">
                      <a16:colId xmlns:a16="http://schemas.microsoft.com/office/drawing/2014/main" val="888197672"/>
                    </a:ext>
                  </a:extLst>
                </a:gridCol>
                <a:gridCol w="136349">
                  <a:extLst>
                    <a:ext uri="{9D8B030D-6E8A-4147-A177-3AD203B41FA5}">
                      <a16:colId xmlns:a16="http://schemas.microsoft.com/office/drawing/2014/main" val="3086737917"/>
                    </a:ext>
                  </a:extLst>
                </a:gridCol>
                <a:gridCol w="1082851">
                  <a:extLst>
                    <a:ext uri="{9D8B030D-6E8A-4147-A177-3AD203B41FA5}">
                      <a16:colId xmlns:a16="http://schemas.microsoft.com/office/drawing/2014/main" val="3204319307"/>
                    </a:ext>
                  </a:extLst>
                </a:gridCol>
                <a:gridCol w="1325218">
                  <a:extLst>
                    <a:ext uri="{9D8B030D-6E8A-4147-A177-3AD203B41FA5}">
                      <a16:colId xmlns:a16="http://schemas.microsoft.com/office/drawing/2014/main" val="2799582826"/>
                    </a:ext>
                  </a:extLst>
                </a:gridCol>
                <a:gridCol w="1139687">
                  <a:extLst>
                    <a:ext uri="{9D8B030D-6E8A-4147-A177-3AD203B41FA5}">
                      <a16:colId xmlns:a16="http://schemas.microsoft.com/office/drawing/2014/main" val="779581834"/>
                    </a:ext>
                  </a:extLst>
                </a:gridCol>
                <a:gridCol w="1298713">
                  <a:extLst>
                    <a:ext uri="{9D8B030D-6E8A-4147-A177-3AD203B41FA5}">
                      <a16:colId xmlns:a16="http://schemas.microsoft.com/office/drawing/2014/main" val="99576163"/>
                    </a:ext>
                  </a:extLst>
                </a:gridCol>
                <a:gridCol w="1152939">
                  <a:extLst>
                    <a:ext uri="{9D8B030D-6E8A-4147-A177-3AD203B41FA5}">
                      <a16:colId xmlns:a16="http://schemas.microsoft.com/office/drawing/2014/main" val="963559697"/>
                    </a:ext>
                  </a:extLst>
                </a:gridCol>
                <a:gridCol w="1139680">
                  <a:extLst>
                    <a:ext uri="{9D8B030D-6E8A-4147-A177-3AD203B41FA5}">
                      <a16:colId xmlns:a16="http://schemas.microsoft.com/office/drawing/2014/main" val="3617595394"/>
                    </a:ext>
                  </a:extLst>
                </a:gridCol>
              </a:tblGrid>
              <a:tr h="359403">
                <a:tc rowSpan="3">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Outcome</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3">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Outputs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3">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Output Indicators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2">
                  <a:txBody>
                    <a:bodyPr/>
                    <a:lstStyle/>
                    <a:p>
                      <a:pPr algn="ctr">
                        <a:lnSpc>
                          <a:spcPct val="150000"/>
                        </a:lnSpc>
                        <a:spcAft>
                          <a:spcPts val="1000"/>
                        </a:spcAft>
                      </a:pPr>
                      <a:r>
                        <a:rPr lang="en-GB" sz="1100" b="1">
                          <a:effectLst/>
                          <a:latin typeface="Arial" panose="020B0604020202020204" pitchFamily="34" charset="0"/>
                          <a:ea typeface="MS Mincho" panose="02020609040205080304" pitchFamily="49" charset="-128"/>
                          <a:cs typeface="Arial" panose="020B0604020202020204" pitchFamily="34" charset="0"/>
                        </a:rPr>
                        <a:t> </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pPr algn="ctr">
                        <a:lnSpc>
                          <a:spcPct val="150000"/>
                        </a:lnSpc>
                        <a:spcAft>
                          <a:spcPts val="1000"/>
                        </a:spcAft>
                      </a:pPr>
                      <a:endParaRPr lang="en-ZA" sz="1050">
                        <a:effectLst/>
                        <a:latin typeface="Arial" panose="020B0604020202020204" pitchFamily="34" charset="0"/>
                        <a:ea typeface="MS Mincho" panose="02020609040205080304" pitchFamily="49" charset="-128"/>
                        <a:cs typeface="Times New Roman" panose="02020603050405020304" pitchFamily="18"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6">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Annual Targets</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075616540"/>
                  </a:ext>
                </a:extLst>
              </a:tr>
              <a:tr h="769436">
                <a:tc vMerge="1">
                  <a:txBody>
                    <a:bodyPr/>
                    <a:lstStyle/>
                    <a:p>
                      <a:endParaRPr lang="en-ZA"/>
                    </a:p>
                  </a:txBody>
                  <a:tcPr/>
                </a:tc>
                <a:tc vMerge="1">
                  <a:txBody>
                    <a:bodyPr/>
                    <a:lstStyle/>
                    <a:p>
                      <a:endParaRPr lang="en-ZA"/>
                    </a:p>
                  </a:txBody>
                  <a:tcPr/>
                </a:tc>
                <a:tc vMerge="1">
                  <a:txBody>
                    <a:bodyPr/>
                    <a:lstStyle/>
                    <a:p>
                      <a:endParaRPr lang="en-ZA"/>
                    </a:p>
                  </a:txBody>
                  <a:tcPr/>
                </a:tc>
                <a:tc gridSpan="4">
                  <a:txBody>
                    <a:bodyPr/>
                    <a:lstStyle/>
                    <a:p>
                      <a:pPr algn="l">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Audited / Actual Performance</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Estimated Performance</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3">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MTEF Period</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050901184"/>
                  </a:ext>
                </a:extLst>
              </a:tr>
              <a:tr h="46918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50000"/>
                        </a:lnSpc>
                        <a:spcAft>
                          <a:spcPts val="1000"/>
                        </a:spcAft>
                      </a:pP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2017/18</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2">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2018/19</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pPr algn="ctr">
                        <a:lnSpc>
                          <a:spcPct val="150000"/>
                        </a:lnSpc>
                        <a:spcAft>
                          <a:spcPts val="1000"/>
                        </a:spcAft>
                      </a:pPr>
                      <a:r>
                        <a:rPr lang="en-GB" sz="1050" b="1">
                          <a:solidFill>
                            <a:srgbClr val="000000"/>
                          </a:solidFill>
                          <a:effectLst/>
                          <a:latin typeface="Arial" panose="020B0604020202020204" pitchFamily="34" charset="0"/>
                          <a:ea typeface="MS Mincho" panose="02020609040205080304" pitchFamily="49" charset="-128"/>
                          <a:cs typeface="Arial" panose="020B0604020202020204" pitchFamily="34" charset="0"/>
                        </a:rPr>
                        <a:t>2018/19</a:t>
                      </a:r>
                      <a:endParaRPr lang="en-ZA" sz="1050">
                        <a:effectLst/>
                        <a:latin typeface="Arial" panose="020B0604020202020204" pitchFamily="34" charset="0"/>
                        <a:ea typeface="MS Mincho" panose="02020609040205080304" pitchFamily="49" charset="-128"/>
                        <a:cs typeface="Times New Roman" panose="02020603050405020304" pitchFamily="18"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2019/20</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2020/21</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2021/22</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2022/23</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2023/24</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3062684569"/>
                  </a:ext>
                </a:extLst>
              </a:tr>
              <a:tr h="2051255">
                <a:tc rowSpan="2">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Integrated and</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Sustainable human</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Settlements and Security of Tenure</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Land rezoned, townships established, and all related development approvals acquired</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2.14 Number of</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hectares of land rezoned for Human</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Settlements development</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1564.129 hectares of land rezoned for Human Settlements</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development</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1330. 6885</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hectares of land rezoned for Human Settlements development</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just">
                        <a:lnSpc>
                          <a:spcPct val="150000"/>
                        </a:lnSpc>
                        <a:spcAft>
                          <a:spcPts val="1000"/>
                        </a:spcAft>
                      </a:pPr>
                      <a:r>
                        <a:rPr lang="en-ZA" sz="105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New Indicator</a:t>
                      </a:r>
                      <a:endParaRPr lang="en-ZA" sz="1050" dirty="0">
                        <a:effectLst/>
                        <a:latin typeface="Arial" panose="020B0604020202020204" pitchFamily="34" charset="0"/>
                        <a:ea typeface="MS Mincho" panose="02020609040205080304" pitchFamily="49" charset="-128"/>
                        <a:cs typeface="Times New Roman" panose="02020603050405020304" pitchFamily="18"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5 parcels of land facilitated for rezoning</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1000 hectares of</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land rezoned for</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Human Settlements development</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1000 hectares of land rezoned for Human Settlements</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development</a:t>
                      </a:r>
                    </a:p>
                    <a:p>
                      <a:pPr algn="just">
                        <a:lnSpc>
                          <a:spcPct val="150000"/>
                        </a:lnSpc>
                      </a:pP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1000 hectares of land rezoned for Human Settlements</a:t>
                      </a:r>
                    </a:p>
                    <a:p>
                      <a:pPr algn="just">
                        <a:lnSpc>
                          <a:spcPct val="150000"/>
                        </a:lnSpc>
                      </a:pPr>
                      <a:r>
                        <a:rPr lang="en-GB" sz="1100" dirty="0">
                          <a:latin typeface="Arial" panose="020B0604020202020204" pitchFamily="34" charset="0"/>
                          <a:cs typeface="Arial" panose="020B0604020202020204" pitchFamily="34" charset="0"/>
                        </a:rPr>
                        <a:t>development</a:t>
                      </a:r>
                    </a:p>
                    <a:p>
                      <a:pPr algn="just">
                        <a:lnSpc>
                          <a:spcPct val="150000"/>
                        </a:lnSpc>
                      </a:pPr>
                      <a:endParaRPr lang="en-GB" sz="1100" dirty="0">
                        <a:latin typeface="Arial" panose="020B0604020202020204" pitchFamily="34" charset="0"/>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1000 hectares of</a:t>
                      </a:r>
                    </a:p>
                    <a:p>
                      <a:pPr algn="just">
                        <a:lnSpc>
                          <a:spcPct val="150000"/>
                        </a:lnSpc>
                      </a:pPr>
                      <a:r>
                        <a:rPr lang="en-GB" sz="1100" dirty="0">
                          <a:latin typeface="Arial" panose="020B0604020202020204" pitchFamily="34" charset="0"/>
                          <a:cs typeface="Arial" panose="020B0604020202020204" pitchFamily="34" charset="0"/>
                        </a:rPr>
                        <a:t>land rezoned for</a:t>
                      </a:r>
                    </a:p>
                    <a:p>
                      <a:pPr algn="just">
                        <a:lnSpc>
                          <a:spcPct val="150000"/>
                        </a:lnSpc>
                      </a:pPr>
                      <a:r>
                        <a:rPr lang="en-GB" sz="1100" dirty="0">
                          <a:latin typeface="Arial" panose="020B0604020202020204" pitchFamily="34" charset="0"/>
                          <a:cs typeface="Arial" panose="020B0604020202020204" pitchFamily="34" charset="0"/>
                        </a:rPr>
                        <a:t>Human Settlements</a:t>
                      </a:r>
                    </a:p>
                    <a:p>
                      <a:pPr algn="just">
                        <a:lnSpc>
                          <a:spcPct val="150000"/>
                        </a:lnSpc>
                      </a:pPr>
                      <a:r>
                        <a:rPr lang="en-GB" sz="1100" dirty="0">
                          <a:latin typeface="Arial" panose="020B0604020202020204" pitchFamily="34" charset="0"/>
                          <a:cs typeface="Arial" panose="020B0604020202020204" pitchFamily="34" charset="0"/>
                        </a:rPr>
                        <a:t>development</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52908765"/>
                  </a:ext>
                </a:extLst>
              </a:tr>
              <a:tr h="2400315">
                <a:tc vMerge="1">
                  <a:txBody>
                    <a:bodyPr/>
                    <a:lstStyle/>
                    <a:p>
                      <a:pPr algn="just">
                        <a:lnSpc>
                          <a:spcPct val="150000"/>
                        </a:lnSpc>
                        <a:spcAft>
                          <a:spcPts val="1000"/>
                        </a:spcAft>
                      </a:pP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 pos="540385" algn="l"/>
                        </a:tabLst>
                      </a:pPr>
                      <a:r>
                        <a:rPr lang="en-GB" sz="1100" dirty="0">
                          <a:effectLst/>
                          <a:latin typeface="Arial" panose="020B0604020202020204" pitchFamily="34" charset="0"/>
                          <a:ea typeface="MS Mincho" panose="02020609040205080304" pitchFamily="49" charset="-128"/>
                          <a:cs typeface="Arial" panose="020B0604020202020204" pitchFamily="34" charset="0"/>
                        </a:rPr>
                        <a:t>Well-located land acquired or released for human settlement</a:t>
                      </a:r>
                    </a:p>
                    <a:p>
                      <a:pPr algn="just">
                        <a:lnSpc>
                          <a:spcPct val="150000"/>
                        </a:lnSpc>
                        <a:spcAft>
                          <a:spcPts val="0"/>
                        </a:spcAft>
                        <a:tabLst>
                          <a:tab pos="180340" algn="l"/>
                          <a:tab pos="540385" algn="l"/>
                        </a:tabLst>
                      </a:pPr>
                      <a:r>
                        <a:rPr lang="en-GB" sz="1100" dirty="0">
                          <a:effectLst/>
                          <a:latin typeface="Arial" panose="020B0604020202020204" pitchFamily="34" charset="0"/>
                          <a:ea typeface="MS Mincho" panose="02020609040205080304" pitchFamily="49" charset="-128"/>
                          <a:cs typeface="Arial" panose="020B0604020202020204" pitchFamily="34" charset="0"/>
                        </a:rPr>
                        <a:t>development</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1100" dirty="0">
                          <a:effectLst/>
                          <a:latin typeface="Arial" panose="020B0604020202020204" pitchFamily="34" charset="0"/>
                          <a:ea typeface="MS Mincho" panose="02020609040205080304" pitchFamily="49" charset="-128"/>
                          <a:cs typeface="Arial" panose="020B0604020202020204" pitchFamily="34" charset="0"/>
                        </a:rPr>
                        <a:t>2.1.5 Number of hectares of well-located land acquired or released for human</a:t>
                      </a:r>
                    </a:p>
                    <a:p>
                      <a:pPr algn="just">
                        <a:lnSpc>
                          <a:spcPct val="150000"/>
                        </a:lnSpc>
                        <a:spcAft>
                          <a:spcPts val="0"/>
                        </a:spcAft>
                      </a:pPr>
                      <a:r>
                        <a:rPr lang="en-GB" sz="1100" dirty="0">
                          <a:effectLst/>
                          <a:latin typeface="Arial" panose="020B0604020202020204" pitchFamily="34" charset="0"/>
                          <a:ea typeface="MS Mincho" panose="02020609040205080304" pitchFamily="49" charset="-128"/>
                          <a:cs typeface="Arial" panose="020B0604020202020204" pitchFamily="34" charset="0"/>
                        </a:rPr>
                        <a:t>Settlements development</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r>
                        <a:rPr lang="en-GB" sz="1100" dirty="0">
                          <a:effectLst/>
                          <a:latin typeface="Arial" panose="020B0604020202020204" pitchFamily="34" charset="0"/>
                          <a:ea typeface="MS Mincho" panose="02020609040205080304" pitchFamily="49" charset="-128"/>
                          <a:cs typeface="Arial" panose="020B0604020202020204" pitchFamily="34" charset="0"/>
                        </a:rPr>
                        <a:t>3329.446 ha of Land acquired or released for Human Settlements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3124. 8773 ha of</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Land acquired or released for Human Settlements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3514, 5428 hectares of Land acquired or released for Human</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Settlements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1500 of hectares of well-located land acquired or released for human settlements</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development</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750 of hectares of well-located land acquired or released</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for human settlements development</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500 of hectares of well-located land acquired or released for human settlements</a:t>
                      </a:r>
                    </a:p>
                    <a:p>
                      <a:pPr algn="just">
                        <a:lnSpc>
                          <a:spcPct val="150000"/>
                        </a:lnSpc>
                      </a:pPr>
                      <a:r>
                        <a:rPr lang="en-GB" sz="1100" dirty="0">
                          <a:latin typeface="Arial" panose="020B0604020202020204" pitchFamily="34" charset="0"/>
                          <a:cs typeface="Arial" panose="020B0604020202020204" pitchFamily="34" charset="0"/>
                        </a:rPr>
                        <a:t>development</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250 of hectares</a:t>
                      </a:r>
                    </a:p>
                    <a:p>
                      <a:pPr algn="just">
                        <a:lnSpc>
                          <a:spcPct val="150000"/>
                        </a:lnSpc>
                      </a:pPr>
                      <a:r>
                        <a:rPr lang="en-GB" sz="1100" dirty="0">
                          <a:latin typeface="Arial" panose="020B0604020202020204" pitchFamily="34" charset="0"/>
                          <a:cs typeface="Arial" panose="020B0604020202020204" pitchFamily="34" charset="0"/>
                        </a:rPr>
                        <a:t>of well-located land acquired or released for human settlements</a:t>
                      </a:r>
                    </a:p>
                    <a:p>
                      <a:pPr algn="just">
                        <a:lnSpc>
                          <a:spcPct val="150000"/>
                        </a:lnSpc>
                      </a:pPr>
                      <a:r>
                        <a:rPr lang="en-GB" sz="1100" dirty="0">
                          <a:latin typeface="Arial" panose="020B0604020202020204" pitchFamily="34" charset="0"/>
                          <a:cs typeface="Arial" panose="020B0604020202020204" pitchFamily="34" charset="0"/>
                        </a:rPr>
                        <a:t>development</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3838821"/>
                  </a:ext>
                </a:extLst>
              </a:tr>
            </a:tbl>
          </a:graphicData>
        </a:graphic>
      </p:graphicFrame>
    </p:spTree>
    <p:extLst>
      <p:ext uri="{BB962C8B-B14F-4D97-AF65-F5344CB8AC3E}">
        <p14:creationId xmlns:p14="http://schemas.microsoft.com/office/powerpoint/2010/main" val="1268866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sp>
        <p:nvSpPr>
          <p:cNvPr id="2" name="Rectangle 1"/>
          <p:cNvSpPr/>
          <p:nvPr/>
        </p:nvSpPr>
        <p:spPr>
          <a:xfrm>
            <a:off x="0" y="1"/>
            <a:ext cx="10962618" cy="68613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11"/>
            <a:r>
              <a:rPr lang="en-ZW" sz="2800" b="1" dirty="0">
                <a:solidFill>
                  <a:srgbClr val="1F497D"/>
                </a:solidFill>
                <a:latin typeface="Arial"/>
              </a:rPr>
              <a:t>Programme 3.1: Informal Settlements Upgrading </a:t>
            </a:r>
            <a:endParaRPr lang="en-ZA" sz="2800" b="1" dirty="0">
              <a:solidFill>
                <a:srgbClr val="1F497D"/>
              </a:solidFill>
              <a:latin typeface="Arial"/>
            </a:endParaRPr>
          </a:p>
        </p:txBody>
      </p:sp>
      <p:graphicFrame>
        <p:nvGraphicFramePr>
          <p:cNvPr id="13" name="Table 12">
            <a:extLst>
              <a:ext uri="{FF2B5EF4-FFF2-40B4-BE49-F238E27FC236}">
                <a16:creationId xmlns:a16="http://schemas.microsoft.com/office/drawing/2014/main" id="{689F1CAF-B4FF-4612-B6AE-41E9A4A3E18A}"/>
              </a:ext>
            </a:extLst>
          </p:cNvPr>
          <p:cNvGraphicFramePr>
            <a:graphicFrameLocks noGrp="1"/>
          </p:cNvGraphicFramePr>
          <p:nvPr>
            <p:extLst>
              <p:ext uri="{D42A27DB-BD31-4B8C-83A1-F6EECF244321}">
                <p14:modId xmlns:p14="http://schemas.microsoft.com/office/powerpoint/2010/main" val="3872586270"/>
              </p:ext>
            </p:extLst>
          </p:nvPr>
        </p:nvGraphicFramePr>
        <p:xfrm>
          <a:off x="0" y="808406"/>
          <a:ext cx="12192000" cy="6125723"/>
        </p:xfrm>
        <a:graphic>
          <a:graphicData uri="http://schemas.openxmlformats.org/drawingml/2006/table">
            <a:tbl>
              <a:tblPr firstRow="1" firstCol="1" bandRow="1"/>
              <a:tblGrid>
                <a:gridCol w="1219201">
                  <a:extLst>
                    <a:ext uri="{9D8B030D-6E8A-4147-A177-3AD203B41FA5}">
                      <a16:colId xmlns:a16="http://schemas.microsoft.com/office/drawing/2014/main" val="3947168658"/>
                    </a:ext>
                  </a:extLst>
                </a:gridCol>
                <a:gridCol w="1487063">
                  <a:extLst>
                    <a:ext uri="{9D8B030D-6E8A-4147-A177-3AD203B41FA5}">
                      <a16:colId xmlns:a16="http://schemas.microsoft.com/office/drawing/2014/main" val="961489849"/>
                    </a:ext>
                  </a:extLst>
                </a:gridCol>
                <a:gridCol w="1449784">
                  <a:extLst>
                    <a:ext uri="{9D8B030D-6E8A-4147-A177-3AD203B41FA5}">
                      <a16:colId xmlns:a16="http://schemas.microsoft.com/office/drawing/2014/main" val="3779692485"/>
                    </a:ext>
                  </a:extLst>
                </a:gridCol>
                <a:gridCol w="896863">
                  <a:extLst>
                    <a:ext uri="{9D8B030D-6E8A-4147-A177-3AD203B41FA5}">
                      <a16:colId xmlns:a16="http://schemas.microsoft.com/office/drawing/2014/main" val="888197672"/>
                    </a:ext>
                  </a:extLst>
                </a:gridCol>
                <a:gridCol w="1082852">
                  <a:extLst>
                    <a:ext uri="{9D8B030D-6E8A-4147-A177-3AD203B41FA5}">
                      <a16:colId xmlns:a16="http://schemas.microsoft.com/office/drawing/2014/main" val="3204319307"/>
                    </a:ext>
                  </a:extLst>
                </a:gridCol>
                <a:gridCol w="1325218">
                  <a:extLst>
                    <a:ext uri="{9D8B030D-6E8A-4147-A177-3AD203B41FA5}">
                      <a16:colId xmlns:a16="http://schemas.microsoft.com/office/drawing/2014/main" val="2799582826"/>
                    </a:ext>
                  </a:extLst>
                </a:gridCol>
                <a:gridCol w="1139687">
                  <a:extLst>
                    <a:ext uri="{9D8B030D-6E8A-4147-A177-3AD203B41FA5}">
                      <a16:colId xmlns:a16="http://schemas.microsoft.com/office/drawing/2014/main" val="779581834"/>
                    </a:ext>
                  </a:extLst>
                </a:gridCol>
                <a:gridCol w="1298714">
                  <a:extLst>
                    <a:ext uri="{9D8B030D-6E8A-4147-A177-3AD203B41FA5}">
                      <a16:colId xmlns:a16="http://schemas.microsoft.com/office/drawing/2014/main" val="99576163"/>
                    </a:ext>
                  </a:extLst>
                </a:gridCol>
                <a:gridCol w="1152938">
                  <a:extLst>
                    <a:ext uri="{9D8B030D-6E8A-4147-A177-3AD203B41FA5}">
                      <a16:colId xmlns:a16="http://schemas.microsoft.com/office/drawing/2014/main" val="963559697"/>
                    </a:ext>
                  </a:extLst>
                </a:gridCol>
                <a:gridCol w="1139680">
                  <a:extLst>
                    <a:ext uri="{9D8B030D-6E8A-4147-A177-3AD203B41FA5}">
                      <a16:colId xmlns:a16="http://schemas.microsoft.com/office/drawing/2014/main" val="3617595394"/>
                    </a:ext>
                  </a:extLst>
                </a:gridCol>
              </a:tblGrid>
              <a:tr h="313643">
                <a:tc rowSpan="3">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Outcome</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3">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Outputs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3">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Output Indicators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6">
                  <a:txBody>
                    <a:bodyPr/>
                    <a:lstStyle/>
                    <a:p>
                      <a:pPr algn="ctr">
                        <a:lnSpc>
                          <a:spcPct val="150000"/>
                        </a:lnSpc>
                        <a:spcAft>
                          <a:spcPts val="1000"/>
                        </a:spcAft>
                      </a:pP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Annual Targets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075616540"/>
                  </a:ext>
                </a:extLst>
              </a:tr>
              <a:tr h="467971">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algn="l">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Audited / Actual Performance</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Estimated Performance</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3">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MTEF Period</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050901184"/>
                  </a:ext>
                </a:extLst>
              </a:tr>
              <a:tr h="40944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50000"/>
                        </a:lnSpc>
                        <a:spcAft>
                          <a:spcPts val="1000"/>
                        </a:spcAft>
                      </a:pP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2017/18</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2018/19</a:t>
                      </a:r>
                      <a:endParaRPr lang="en-ZA" sz="1050">
                        <a:effectLst/>
                        <a:latin typeface="Arial" panose="020B0604020202020204" pitchFamily="34" charset="0"/>
                        <a:ea typeface="MS Mincho" panose="02020609040205080304" pitchFamily="49" charset="-128"/>
                        <a:cs typeface="Times New Roman" panose="02020603050405020304" pitchFamily="18"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2019/20</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2020/21</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2021/22</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2022/23</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2023/24</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3062684569"/>
                  </a:ext>
                </a:extLst>
              </a:tr>
              <a:tr h="1387106">
                <a:tc rowSpan="3">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Integrated and Sustainable Human settlements</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and Security of Tenure</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Adequate housing and improved living conditions in informal settlements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3.1.1 Number of Informal settlements</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supported for upgrading to phase 3</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ZA" sz="1100">
                          <a:effectLst/>
                          <a:latin typeface="Arial" panose="020B0604020202020204" pitchFamily="34" charset="0"/>
                          <a:ea typeface="MS Mincho" panose="02020609040205080304" pitchFamily="49" charset="-128"/>
                          <a:cs typeface="Arial" panose="020B0604020202020204" pitchFamily="34" charset="0"/>
                        </a:rPr>
                        <a:t>New Indicator</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369 Informal settlements assessed and categorized</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143 of Informal settlements</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supported for upgrading to phase 3</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375 of Informal settlements supported for upgrading to phase 3</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464 of Informal settlements supported for upgrading to phase 3</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300 of Informal settlements supported for upgrading to phase 3</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52908765"/>
                  </a:ext>
                </a:extLst>
              </a:tr>
              <a:tr h="1216119">
                <a:tc vMerge="1">
                  <a:txBody>
                    <a:bodyPr/>
                    <a:lstStyle/>
                    <a:p>
                      <a:pPr algn="just">
                        <a:lnSpc>
                          <a:spcPct val="150000"/>
                        </a:lnSpc>
                        <a:spcAft>
                          <a:spcPts val="1000"/>
                        </a:spcAft>
                      </a:pP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ct val="150000"/>
                        </a:lnSpc>
                        <a:spcAft>
                          <a:spcPts val="0"/>
                        </a:spcAft>
                        <a:tabLst>
                          <a:tab pos="180340" algn="l"/>
                          <a:tab pos="540385" algn="l"/>
                        </a:tabLst>
                      </a:pP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1100" dirty="0">
                          <a:effectLst/>
                          <a:latin typeface="Arial" panose="020B0604020202020204" pitchFamily="34" charset="0"/>
                          <a:ea typeface="MS Mincho" panose="02020609040205080304" pitchFamily="49" charset="-128"/>
                          <a:cs typeface="Arial" panose="020B0604020202020204" pitchFamily="34" charset="0"/>
                        </a:rPr>
                        <a:t>3.1.2 Number of Informal Settlements upgraded to phase 3 (end to end)</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r>
                        <a:rPr lang="en-ZA" sz="1100">
                          <a:effectLst/>
                          <a:latin typeface="Arial" panose="020B0604020202020204" pitchFamily="34" charset="0"/>
                          <a:ea typeface="MS Mincho" panose="02020609040205080304" pitchFamily="49" charset="-128"/>
                          <a:cs typeface="Arial" panose="020B0604020202020204" pitchFamily="34" charset="0"/>
                        </a:rPr>
                        <a:t>New Indicator</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ZA" sz="1100">
                          <a:effectLst/>
                          <a:latin typeface="Arial" panose="020B0604020202020204" pitchFamily="34" charset="0"/>
                          <a:ea typeface="MS Mincho" panose="02020609040205080304" pitchFamily="49" charset="-128"/>
                          <a:cs typeface="Arial" panose="020B0604020202020204" pitchFamily="34" charset="0"/>
                        </a:rPr>
                        <a:t>New Indicator</a:t>
                      </a:r>
                      <a:endParaRPr lang="en-ZA"/>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ZA" sz="1100">
                          <a:effectLst/>
                          <a:latin typeface="Arial" panose="020B0604020202020204" pitchFamily="34" charset="0"/>
                          <a:ea typeface="MS Mincho" panose="02020609040205080304" pitchFamily="49" charset="-128"/>
                          <a:cs typeface="Arial" panose="020B0604020202020204" pitchFamily="34" charset="0"/>
                        </a:rPr>
                        <a:t>New Indicator</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ZA" sz="1100" dirty="0">
                          <a:effectLst/>
                          <a:latin typeface="Arial" panose="020B0604020202020204" pitchFamily="34" charset="0"/>
                          <a:ea typeface="MS Mincho" panose="02020609040205080304" pitchFamily="49" charset="-128"/>
                          <a:cs typeface="Arial" panose="020B0604020202020204" pitchFamily="34" charset="0"/>
                        </a:rPr>
                        <a:t>New Indicator</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4 of Informal Settlements upgraded to phase 3 (end to end)</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5 of Informal Settlements upgraded to phase 3 (end to end)</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6 of Informal Settlements upgraded to phase 3 (end to end)</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3838821"/>
                  </a:ext>
                </a:extLst>
              </a:tr>
              <a:tr h="2255310">
                <a:tc vMerge="1">
                  <a:txBody>
                    <a:bodyPr/>
                    <a:lstStyle/>
                    <a:p>
                      <a:pPr algn="just">
                        <a:lnSpc>
                          <a:spcPct val="150000"/>
                        </a:lnSpc>
                      </a:pP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 pos="540385" algn="l"/>
                        </a:tabLst>
                      </a:pPr>
                      <a:r>
                        <a:rPr lang="en-GB" sz="1100" dirty="0">
                          <a:effectLst/>
                          <a:latin typeface="Arial" panose="020B0604020202020204" pitchFamily="34" charset="0"/>
                          <a:ea typeface="MS Mincho" panose="02020609040205080304" pitchFamily="49" charset="-128"/>
                          <a:cs typeface="Arial" panose="020B0604020202020204" pitchFamily="34" charset="0"/>
                        </a:rPr>
                        <a:t>Adequate housing and improved living</a:t>
                      </a:r>
                    </a:p>
                    <a:p>
                      <a:pPr algn="just">
                        <a:lnSpc>
                          <a:spcPct val="150000"/>
                        </a:lnSpc>
                        <a:spcAft>
                          <a:spcPts val="0"/>
                        </a:spcAft>
                        <a:tabLst>
                          <a:tab pos="180340" algn="l"/>
                          <a:tab pos="540385" algn="l"/>
                        </a:tabLst>
                      </a:pPr>
                      <a:r>
                        <a:rPr lang="en-GB" sz="1100" dirty="0">
                          <a:effectLst/>
                          <a:latin typeface="Arial" panose="020B0604020202020204" pitchFamily="34" charset="0"/>
                          <a:ea typeface="MS Mincho" panose="02020609040205080304" pitchFamily="49" charset="-128"/>
                          <a:cs typeface="Arial" panose="020B0604020202020204" pitchFamily="34" charset="0"/>
                        </a:rPr>
                        <a:t>conditions in Emergency housing areas Selected Inner cities Selected catalytic/mega projects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1100" dirty="0">
                          <a:effectLst/>
                          <a:latin typeface="Arial" panose="020B0604020202020204" pitchFamily="34" charset="0"/>
                          <a:ea typeface="MS Mincho" panose="02020609040205080304" pitchFamily="49" charset="-128"/>
                          <a:cs typeface="Arial" panose="020B0604020202020204" pitchFamily="34" charset="0"/>
                        </a:rPr>
                        <a:t>3.1.3 Number of Informal settlements</a:t>
                      </a:r>
                    </a:p>
                    <a:p>
                      <a:pPr algn="just">
                        <a:lnSpc>
                          <a:spcPct val="150000"/>
                        </a:lnSpc>
                        <a:spcAft>
                          <a:spcPts val="0"/>
                        </a:spcAft>
                      </a:pPr>
                      <a:r>
                        <a:rPr lang="en-GB" sz="1100" dirty="0">
                          <a:effectLst/>
                          <a:latin typeface="Arial" panose="020B0604020202020204" pitchFamily="34" charset="0"/>
                          <a:ea typeface="MS Mincho" panose="02020609040205080304" pitchFamily="49" charset="-128"/>
                          <a:cs typeface="Arial" panose="020B0604020202020204" pitchFamily="34" charset="0"/>
                        </a:rPr>
                        <a:t>assisted with relocation and emergency interventions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r>
                        <a:rPr lang="en-ZA" sz="1100" dirty="0">
                          <a:effectLst/>
                          <a:latin typeface="Arial" panose="020B0604020202020204" pitchFamily="34" charset="0"/>
                          <a:ea typeface="MS Mincho" panose="02020609040205080304" pitchFamily="49" charset="-128"/>
                          <a:cs typeface="Arial" panose="020B0604020202020204" pitchFamily="34" charset="0"/>
                        </a:rPr>
                        <a:t>New Indicator</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ZA" sz="1100" dirty="0">
                          <a:effectLst/>
                          <a:latin typeface="Arial" panose="020B0604020202020204" pitchFamily="34" charset="0"/>
                          <a:ea typeface="MS Mincho" panose="02020609040205080304" pitchFamily="49" charset="-128"/>
                          <a:cs typeface="Arial" panose="020B0604020202020204" pitchFamily="34" charset="0"/>
                        </a:rPr>
                        <a:t>New Indicator</a:t>
                      </a:r>
                      <a:endParaRPr lang="en-ZA" dirty="0"/>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ZA" sz="1100">
                          <a:effectLst/>
                          <a:latin typeface="Arial" panose="020B0604020202020204" pitchFamily="34" charset="0"/>
                          <a:ea typeface="MS Mincho" panose="02020609040205080304" pitchFamily="49" charset="-128"/>
                          <a:cs typeface="Arial" panose="020B0604020202020204" pitchFamily="34" charset="0"/>
                        </a:rPr>
                        <a:t>New Indicator</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ZA" sz="1100" dirty="0">
                          <a:effectLst/>
                          <a:latin typeface="Arial" panose="020B0604020202020204" pitchFamily="34" charset="0"/>
                          <a:ea typeface="MS Mincho" panose="02020609040205080304" pitchFamily="49" charset="-128"/>
                          <a:cs typeface="Arial" panose="020B0604020202020204" pitchFamily="34" charset="0"/>
                        </a:rPr>
                        <a:t>New Indicator</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2 of Informal settlements assisted with relocation and emergency interventions</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3 of Informal settlements assisted with relocation and emergency interventions</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3 of Informal settlements assisted with</a:t>
                      </a:r>
                    </a:p>
                    <a:p>
                      <a:pPr algn="just">
                        <a:lnSpc>
                          <a:spcPct val="150000"/>
                        </a:lnSpc>
                      </a:pPr>
                      <a:r>
                        <a:rPr lang="en-GB" sz="1100" dirty="0">
                          <a:latin typeface="Arial" panose="020B0604020202020204" pitchFamily="34" charset="0"/>
                          <a:cs typeface="Arial" panose="020B0604020202020204" pitchFamily="34" charset="0"/>
                        </a:rPr>
                        <a:t>relocation and emergency interventions</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55180654"/>
                  </a:ext>
                </a:extLst>
              </a:tr>
            </a:tbl>
          </a:graphicData>
        </a:graphic>
      </p:graphicFrame>
    </p:spTree>
    <p:extLst>
      <p:ext uri="{BB962C8B-B14F-4D97-AF65-F5344CB8AC3E}">
        <p14:creationId xmlns:p14="http://schemas.microsoft.com/office/powerpoint/2010/main" val="840964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sp>
        <p:nvSpPr>
          <p:cNvPr id="2" name="Rectangle 1"/>
          <p:cNvSpPr/>
          <p:nvPr/>
        </p:nvSpPr>
        <p:spPr>
          <a:xfrm>
            <a:off x="106013" y="28231"/>
            <a:ext cx="10856604" cy="7801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11"/>
            <a:r>
              <a:rPr lang="en-ZW" sz="2800" b="1" dirty="0">
                <a:solidFill>
                  <a:srgbClr val="1F497D"/>
                </a:solidFill>
                <a:latin typeface="Arial"/>
              </a:rPr>
              <a:t>Programme 3.2: Catalytic Projects and Revitalisation of Destressed Mining Towns  </a:t>
            </a:r>
            <a:endParaRPr lang="en-ZA" sz="2800" b="1" dirty="0">
              <a:solidFill>
                <a:srgbClr val="1F497D"/>
              </a:solidFill>
              <a:latin typeface="Arial"/>
            </a:endParaRPr>
          </a:p>
        </p:txBody>
      </p:sp>
      <p:graphicFrame>
        <p:nvGraphicFramePr>
          <p:cNvPr id="13" name="Table 12">
            <a:extLst>
              <a:ext uri="{FF2B5EF4-FFF2-40B4-BE49-F238E27FC236}">
                <a16:creationId xmlns:a16="http://schemas.microsoft.com/office/drawing/2014/main" id="{689F1CAF-B4FF-4612-B6AE-41E9A4A3E18A}"/>
              </a:ext>
            </a:extLst>
          </p:cNvPr>
          <p:cNvGraphicFramePr>
            <a:graphicFrameLocks noGrp="1"/>
          </p:cNvGraphicFramePr>
          <p:nvPr>
            <p:extLst>
              <p:ext uri="{D42A27DB-BD31-4B8C-83A1-F6EECF244321}">
                <p14:modId xmlns:p14="http://schemas.microsoft.com/office/powerpoint/2010/main" val="2752999489"/>
              </p:ext>
            </p:extLst>
          </p:nvPr>
        </p:nvGraphicFramePr>
        <p:xfrm>
          <a:off x="0" y="1020417"/>
          <a:ext cx="12192001" cy="5809352"/>
        </p:xfrm>
        <a:graphic>
          <a:graphicData uri="http://schemas.openxmlformats.org/drawingml/2006/table">
            <a:tbl>
              <a:tblPr firstRow="1" firstCol="1" bandRow="1"/>
              <a:tblGrid>
                <a:gridCol w="1086680">
                  <a:extLst>
                    <a:ext uri="{9D8B030D-6E8A-4147-A177-3AD203B41FA5}">
                      <a16:colId xmlns:a16="http://schemas.microsoft.com/office/drawing/2014/main" val="3947168658"/>
                    </a:ext>
                  </a:extLst>
                </a:gridCol>
                <a:gridCol w="1338470">
                  <a:extLst>
                    <a:ext uri="{9D8B030D-6E8A-4147-A177-3AD203B41FA5}">
                      <a16:colId xmlns:a16="http://schemas.microsoft.com/office/drawing/2014/main" val="961489849"/>
                    </a:ext>
                  </a:extLst>
                </a:gridCol>
                <a:gridCol w="1510748">
                  <a:extLst>
                    <a:ext uri="{9D8B030D-6E8A-4147-A177-3AD203B41FA5}">
                      <a16:colId xmlns:a16="http://schemas.microsoft.com/office/drawing/2014/main" val="3779692485"/>
                    </a:ext>
                  </a:extLst>
                </a:gridCol>
                <a:gridCol w="1117014">
                  <a:extLst>
                    <a:ext uri="{9D8B030D-6E8A-4147-A177-3AD203B41FA5}">
                      <a16:colId xmlns:a16="http://schemas.microsoft.com/office/drawing/2014/main" val="888197672"/>
                    </a:ext>
                  </a:extLst>
                </a:gridCol>
                <a:gridCol w="1188864">
                  <a:extLst>
                    <a:ext uri="{9D8B030D-6E8A-4147-A177-3AD203B41FA5}">
                      <a16:colId xmlns:a16="http://schemas.microsoft.com/office/drawing/2014/main" val="3204319307"/>
                    </a:ext>
                  </a:extLst>
                </a:gridCol>
                <a:gridCol w="1219205">
                  <a:extLst>
                    <a:ext uri="{9D8B030D-6E8A-4147-A177-3AD203B41FA5}">
                      <a16:colId xmlns:a16="http://schemas.microsoft.com/office/drawing/2014/main" val="2799582826"/>
                    </a:ext>
                  </a:extLst>
                </a:gridCol>
                <a:gridCol w="1139687">
                  <a:extLst>
                    <a:ext uri="{9D8B030D-6E8A-4147-A177-3AD203B41FA5}">
                      <a16:colId xmlns:a16="http://schemas.microsoft.com/office/drawing/2014/main" val="779581834"/>
                    </a:ext>
                  </a:extLst>
                </a:gridCol>
                <a:gridCol w="1298714">
                  <a:extLst>
                    <a:ext uri="{9D8B030D-6E8A-4147-A177-3AD203B41FA5}">
                      <a16:colId xmlns:a16="http://schemas.microsoft.com/office/drawing/2014/main" val="99576163"/>
                    </a:ext>
                  </a:extLst>
                </a:gridCol>
                <a:gridCol w="1152939">
                  <a:extLst>
                    <a:ext uri="{9D8B030D-6E8A-4147-A177-3AD203B41FA5}">
                      <a16:colId xmlns:a16="http://schemas.microsoft.com/office/drawing/2014/main" val="963559697"/>
                    </a:ext>
                  </a:extLst>
                </a:gridCol>
                <a:gridCol w="1139680">
                  <a:extLst>
                    <a:ext uri="{9D8B030D-6E8A-4147-A177-3AD203B41FA5}">
                      <a16:colId xmlns:a16="http://schemas.microsoft.com/office/drawing/2014/main" val="3617595394"/>
                    </a:ext>
                  </a:extLst>
                </a:gridCol>
              </a:tblGrid>
              <a:tr h="411845">
                <a:tc rowSpan="3">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Outcome</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3">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Outputs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3">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Output Indicators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6">
                  <a:txBody>
                    <a:bodyPr/>
                    <a:lstStyle/>
                    <a:p>
                      <a:pPr algn="ctr">
                        <a:lnSpc>
                          <a:spcPct val="150000"/>
                        </a:lnSpc>
                        <a:spcAft>
                          <a:spcPts val="1000"/>
                        </a:spcAft>
                      </a:pP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Annual Targets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075616540"/>
                  </a:ext>
                </a:extLst>
              </a:tr>
              <a:tr h="585680">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algn="l">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Audited / Actual Performance</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Estimated Performance</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3">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MTEF Period</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050901184"/>
                  </a:ext>
                </a:extLst>
              </a:tr>
              <a:tr h="53764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50000"/>
                        </a:lnSpc>
                        <a:spcAft>
                          <a:spcPts val="1000"/>
                        </a:spcAft>
                      </a:pP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2017/18</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2018/19</a:t>
                      </a:r>
                      <a:endParaRPr lang="en-ZA" sz="1050">
                        <a:effectLst/>
                        <a:latin typeface="Arial" panose="020B0604020202020204" pitchFamily="34" charset="0"/>
                        <a:ea typeface="MS Mincho" panose="02020609040205080304" pitchFamily="49" charset="-128"/>
                        <a:cs typeface="Times New Roman" panose="02020603050405020304" pitchFamily="18"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2019/20</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2020/21</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2021/22</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2022/23</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2023/24</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3062684569"/>
                  </a:ext>
                </a:extLst>
              </a:tr>
              <a:tr h="1826311">
                <a:tc rowSpan="2">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Integrated and sustainable human</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Settlements and Security of Tenure</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Adequate housing and improved living</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Conditions in selected catalytic/mega projects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3.2.1 Number of catalytic projects provided with implementation support</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58 Catalytic Projects provided</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with Implementation</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support</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57 Catalytic</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Projects provided</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with Implementation support</a:t>
                      </a:r>
                      <a:endParaRPr lang="en-ZA" sz="1050" dirty="0">
                        <a:effectLst/>
                        <a:latin typeface="Arial" panose="020B0604020202020204" pitchFamily="34" charset="0"/>
                        <a:ea typeface="MS Mincho" panose="02020609040205080304" pitchFamily="49" charset="-128"/>
                        <a:cs typeface="Times New Roman" panose="02020603050405020304" pitchFamily="18"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50 Catalytic Projects</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provided with Implementation support</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50 Catalytic</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Projects provided</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with Implementation</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support</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50 Catalytic Projects provided with Implementation</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support</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50 Catalytic</a:t>
                      </a:r>
                    </a:p>
                    <a:p>
                      <a:pPr algn="just">
                        <a:lnSpc>
                          <a:spcPct val="150000"/>
                        </a:lnSpc>
                      </a:pPr>
                      <a:r>
                        <a:rPr lang="en-GB" sz="1100" dirty="0">
                          <a:latin typeface="Arial" panose="020B0604020202020204" pitchFamily="34" charset="0"/>
                          <a:cs typeface="Arial" panose="020B0604020202020204" pitchFamily="34" charset="0"/>
                        </a:rPr>
                        <a:t>Projects provided</a:t>
                      </a:r>
                    </a:p>
                    <a:p>
                      <a:pPr algn="just">
                        <a:lnSpc>
                          <a:spcPct val="150000"/>
                        </a:lnSpc>
                      </a:pPr>
                      <a:r>
                        <a:rPr lang="en-GB" sz="1100" dirty="0">
                          <a:latin typeface="Arial" panose="020B0604020202020204" pitchFamily="34" charset="0"/>
                          <a:cs typeface="Arial" panose="020B0604020202020204" pitchFamily="34" charset="0"/>
                        </a:rPr>
                        <a:t>with Implementation</a:t>
                      </a:r>
                    </a:p>
                    <a:p>
                      <a:pPr algn="just">
                        <a:lnSpc>
                          <a:spcPct val="150000"/>
                        </a:lnSpc>
                      </a:pPr>
                      <a:r>
                        <a:rPr lang="en-GB" sz="1100" dirty="0">
                          <a:latin typeface="Arial" panose="020B0604020202020204" pitchFamily="34" charset="0"/>
                          <a:cs typeface="Arial" panose="020B0604020202020204" pitchFamily="34" charset="0"/>
                        </a:rPr>
                        <a:t>support</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50 Catalytic</a:t>
                      </a:r>
                    </a:p>
                    <a:p>
                      <a:pPr algn="just">
                        <a:lnSpc>
                          <a:spcPct val="150000"/>
                        </a:lnSpc>
                      </a:pPr>
                      <a:r>
                        <a:rPr lang="en-GB" sz="1100" dirty="0">
                          <a:latin typeface="Arial" panose="020B0604020202020204" pitchFamily="34" charset="0"/>
                          <a:cs typeface="Arial" panose="020B0604020202020204" pitchFamily="34" charset="0"/>
                        </a:rPr>
                        <a:t>Projects provided</a:t>
                      </a:r>
                    </a:p>
                    <a:p>
                      <a:pPr algn="just">
                        <a:lnSpc>
                          <a:spcPct val="150000"/>
                        </a:lnSpc>
                      </a:pPr>
                      <a:r>
                        <a:rPr lang="en-GB" sz="1100" dirty="0">
                          <a:latin typeface="Arial" panose="020B0604020202020204" pitchFamily="34" charset="0"/>
                          <a:cs typeface="Arial" panose="020B0604020202020204" pitchFamily="34" charset="0"/>
                        </a:rPr>
                        <a:t>with Implementation</a:t>
                      </a:r>
                    </a:p>
                    <a:p>
                      <a:pPr algn="just">
                        <a:lnSpc>
                          <a:spcPct val="150000"/>
                        </a:lnSpc>
                      </a:pPr>
                      <a:r>
                        <a:rPr lang="en-GB" sz="1100" dirty="0">
                          <a:latin typeface="Arial" panose="020B0604020202020204" pitchFamily="34" charset="0"/>
                          <a:cs typeface="Arial" panose="020B0604020202020204" pitchFamily="34" charset="0"/>
                        </a:rPr>
                        <a:t>support</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52908765"/>
                  </a:ext>
                </a:extLst>
              </a:tr>
              <a:tr h="2447873">
                <a:tc vMerge="1">
                  <a:txBody>
                    <a:bodyPr/>
                    <a:lstStyle/>
                    <a:p>
                      <a:pPr algn="just">
                        <a:lnSpc>
                          <a:spcPct val="150000"/>
                        </a:lnSpc>
                        <a:spcAft>
                          <a:spcPts val="1000"/>
                        </a:spcAft>
                      </a:pP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ct val="150000"/>
                        </a:lnSpc>
                        <a:spcAft>
                          <a:spcPts val="0"/>
                        </a:spcAft>
                        <a:tabLst>
                          <a:tab pos="180340" algn="l"/>
                          <a:tab pos="540385" algn="l"/>
                        </a:tabLst>
                      </a:pP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1100" dirty="0">
                          <a:effectLst/>
                          <a:latin typeface="Arial" panose="020B0604020202020204" pitchFamily="34" charset="0"/>
                          <a:ea typeface="MS Mincho" panose="02020609040205080304" pitchFamily="49" charset="-128"/>
                          <a:cs typeface="Arial" panose="020B0604020202020204" pitchFamily="34" charset="0"/>
                        </a:rPr>
                        <a:t>3.2.2 Number of Catalytic projects assisted to raise capital for the infrastructure required for the projects</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r>
                        <a:rPr lang="en-ZA" sz="1100" dirty="0">
                          <a:effectLst/>
                          <a:latin typeface="Arial" panose="020B0604020202020204" pitchFamily="34" charset="0"/>
                          <a:ea typeface="MS Mincho" panose="02020609040205080304" pitchFamily="49" charset="-128"/>
                          <a:cs typeface="Arial" panose="020B0604020202020204" pitchFamily="34" charset="0"/>
                        </a:rPr>
                        <a:t>New Indicator</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ZA" sz="1100" dirty="0">
                          <a:effectLst/>
                          <a:latin typeface="Arial" panose="020B0604020202020204" pitchFamily="34" charset="0"/>
                          <a:ea typeface="MS Mincho" panose="02020609040205080304" pitchFamily="49" charset="-128"/>
                          <a:cs typeface="Arial" panose="020B0604020202020204" pitchFamily="34" charset="0"/>
                        </a:rPr>
                        <a:t>New Indicator</a:t>
                      </a:r>
                      <a:endParaRPr lang="en-ZA" dirty="0"/>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ZA" sz="1100" dirty="0">
                          <a:effectLst/>
                          <a:latin typeface="Arial" panose="020B0604020202020204" pitchFamily="34" charset="0"/>
                          <a:ea typeface="MS Mincho" panose="02020609040205080304" pitchFamily="49" charset="-128"/>
                          <a:cs typeface="Arial" panose="020B0604020202020204" pitchFamily="34" charset="0"/>
                        </a:rPr>
                        <a:t>New Indicator</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ZA" sz="1100" dirty="0">
                          <a:effectLst/>
                          <a:latin typeface="Arial" panose="020B0604020202020204" pitchFamily="34" charset="0"/>
                          <a:ea typeface="MS Mincho" panose="02020609040205080304" pitchFamily="49" charset="-128"/>
                          <a:cs typeface="Arial" panose="020B0604020202020204" pitchFamily="34" charset="0"/>
                        </a:rPr>
                        <a:t>New Indicator</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6 of Catalytic projects assisted to raise capital for the infrastructure required for the projects</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8 of Catalytic projects assisted to raise capital for the infrastructure required for the projects</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6 of Catalytic projects assisted to raise capital for</a:t>
                      </a:r>
                    </a:p>
                    <a:p>
                      <a:pPr algn="just">
                        <a:lnSpc>
                          <a:spcPct val="150000"/>
                        </a:lnSpc>
                      </a:pPr>
                      <a:r>
                        <a:rPr lang="en-GB" sz="1100" dirty="0">
                          <a:latin typeface="Arial" panose="020B0604020202020204" pitchFamily="34" charset="0"/>
                          <a:cs typeface="Arial" panose="020B0604020202020204" pitchFamily="34" charset="0"/>
                        </a:rPr>
                        <a:t>the infrastructure required for the projects</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3838821"/>
                  </a:ext>
                </a:extLst>
              </a:tr>
            </a:tbl>
          </a:graphicData>
        </a:graphic>
      </p:graphicFrame>
    </p:spTree>
    <p:extLst>
      <p:ext uri="{BB962C8B-B14F-4D97-AF65-F5344CB8AC3E}">
        <p14:creationId xmlns:p14="http://schemas.microsoft.com/office/powerpoint/2010/main" val="1792359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sp>
        <p:nvSpPr>
          <p:cNvPr id="2" name="Rectangle 1"/>
          <p:cNvSpPr/>
          <p:nvPr/>
        </p:nvSpPr>
        <p:spPr>
          <a:xfrm>
            <a:off x="106013" y="28231"/>
            <a:ext cx="10856604" cy="7801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11"/>
            <a:r>
              <a:rPr lang="en-ZW" sz="2800" b="1" dirty="0">
                <a:solidFill>
                  <a:srgbClr val="1F497D"/>
                </a:solidFill>
                <a:latin typeface="Arial"/>
              </a:rPr>
              <a:t>Programme 3.2: Catalytic Projects and Revitalisation of Destressed Mining Towns  </a:t>
            </a:r>
            <a:endParaRPr lang="en-ZA" sz="2800" b="1" dirty="0">
              <a:solidFill>
                <a:srgbClr val="1F497D"/>
              </a:solidFill>
              <a:latin typeface="Arial"/>
            </a:endParaRPr>
          </a:p>
        </p:txBody>
      </p:sp>
      <p:graphicFrame>
        <p:nvGraphicFramePr>
          <p:cNvPr id="13" name="Table 12">
            <a:extLst>
              <a:ext uri="{FF2B5EF4-FFF2-40B4-BE49-F238E27FC236}">
                <a16:creationId xmlns:a16="http://schemas.microsoft.com/office/drawing/2014/main" id="{689F1CAF-B4FF-4612-B6AE-41E9A4A3E18A}"/>
              </a:ext>
            </a:extLst>
          </p:cNvPr>
          <p:cNvGraphicFramePr>
            <a:graphicFrameLocks noGrp="1"/>
          </p:cNvGraphicFramePr>
          <p:nvPr>
            <p:extLst>
              <p:ext uri="{D42A27DB-BD31-4B8C-83A1-F6EECF244321}">
                <p14:modId xmlns:p14="http://schemas.microsoft.com/office/powerpoint/2010/main" val="3000902056"/>
              </p:ext>
            </p:extLst>
          </p:nvPr>
        </p:nvGraphicFramePr>
        <p:xfrm>
          <a:off x="-2" y="808407"/>
          <a:ext cx="12192001" cy="3534312"/>
        </p:xfrm>
        <a:graphic>
          <a:graphicData uri="http://schemas.openxmlformats.org/drawingml/2006/table">
            <a:tbl>
              <a:tblPr firstRow="1" firstCol="1" bandRow="1"/>
              <a:tblGrid>
                <a:gridCol w="1086680">
                  <a:extLst>
                    <a:ext uri="{9D8B030D-6E8A-4147-A177-3AD203B41FA5}">
                      <a16:colId xmlns:a16="http://schemas.microsoft.com/office/drawing/2014/main" val="3947168658"/>
                    </a:ext>
                  </a:extLst>
                </a:gridCol>
                <a:gridCol w="1338470">
                  <a:extLst>
                    <a:ext uri="{9D8B030D-6E8A-4147-A177-3AD203B41FA5}">
                      <a16:colId xmlns:a16="http://schemas.microsoft.com/office/drawing/2014/main" val="961489849"/>
                    </a:ext>
                  </a:extLst>
                </a:gridCol>
                <a:gridCol w="1510748">
                  <a:extLst>
                    <a:ext uri="{9D8B030D-6E8A-4147-A177-3AD203B41FA5}">
                      <a16:colId xmlns:a16="http://schemas.microsoft.com/office/drawing/2014/main" val="3779692485"/>
                    </a:ext>
                  </a:extLst>
                </a:gridCol>
                <a:gridCol w="1117014">
                  <a:extLst>
                    <a:ext uri="{9D8B030D-6E8A-4147-A177-3AD203B41FA5}">
                      <a16:colId xmlns:a16="http://schemas.microsoft.com/office/drawing/2014/main" val="888197672"/>
                    </a:ext>
                  </a:extLst>
                </a:gridCol>
                <a:gridCol w="1188864">
                  <a:extLst>
                    <a:ext uri="{9D8B030D-6E8A-4147-A177-3AD203B41FA5}">
                      <a16:colId xmlns:a16="http://schemas.microsoft.com/office/drawing/2014/main" val="3204319307"/>
                    </a:ext>
                  </a:extLst>
                </a:gridCol>
                <a:gridCol w="1219205">
                  <a:extLst>
                    <a:ext uri="{9D8B030D-6E8A-4147-A177-3AD203B41FA5}">
                      <a16:colId xmlns:a16="http://schemas.microsoft.com/office/drawing/2014/main" val="2799582826"/>
                    </a:ext>
                  </a:extLst>
                </a:gridCol>
                <a:gridCol w="1139687">
                  <a:extLst>
                    <a:ext uri="{9D8B030D-6E8A-4147-A177-3AD203B41FA5}">
                      <a16:colId xmlns:a16="http://schemas.microsoft.com/office/drawing/2014/main" val="779581834"/>
                    </a:ext>
                  </a:extLst>
                </a:gridCol>
                <a:gridCol w="1298714">
                  <a:extLst>
                    <a:ext uri="{9D8B030D-6E8A-4147-A177-3AD203B41FA5}">
                      <a16:colId xmlns:a16="http://schemas.microsoft.com/office/drawing/2014/main" val="99576163"/>
                    </a:ext>
                  </a:extLst>
                </a:gridCol>
                <a:gridCol w="1152939">
                  <a:extLst>
                    <a:ext uri="{9D8B030D-6E8A-4147-A177-3AD203B41FA5}">
                      <a16:colId xmlns:a16="http://schemas.microsoft.com/office/drawing/2014/main" val="963559697"/>
                    </a:ext>
                  </a:extLst>
                </a:gridCol>
                <a:gridCol w="1139680">
                  <a:extLst>
                    <a:ext uri="{9D8B030D-6E8A-4147-A177-3AD203B41FA5}">
                      <a16:colId xmlns:a16="http://schemas.microsoft.com/office/drawing/2014/main" val="3617595394"/>
                    </a:ext>
                  </a:extLst>
                </a:gridCol>
              </a:tblGrid>
              <a:tr h="333233">
                <a:tc rowSpan="3">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Outcome</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3">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Outputs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3">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Output Indicators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6">
                  <a:txBody>
                    <a:bodyPr/>
                    <a:lstStyle/>
                    <a:p>
                      <a:pPr algn="ctr">
                        <a:lnSpc>
                          <a:spcPct val="150000"/>
                        </a:lnSpc>
                        <a:spcAft>
                          <a:spcPts val="1000"/>
                        </a:spcAft>
                      </a:pP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Annual Targets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075616540"/>
                  </a:ext>
                </a:extLst>
              </a:tr>
              <a:tr h="473887">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algn="l">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Audited / Actual Performance</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Estimated Performance</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3">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MTEF Period</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050901184"/>
                  </a:ext>
                </a:extLst>
              </a:tr>
              <a:tr h="435019">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50000"/>
                        </a:lnSpc>
                        <a:spcAft>
                          <a:spcPts val="1000"/>
                        </a:spcAft>
                      </a:pP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2017/18</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2018/19</a:t>
                      </a:r>
                      <a:endParaRPr lang="en-ZA" sz="1050">
                        <a:effectLst/>
                        <a:latin typeface="Arial" panose="020B0604020202020204" pitchFamily="34" charset="0"/>
                        <a:ea typeface="MS Mincho" panose="02020609040205080304" pitchFamily="49" charset="-128"/>
                        <a:cs typeface="Times New Roman" panose="02020603050405020304" pitchFamily="18"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2019/20</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2020/21</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2021/22</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2022/23</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2023/24</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3062684569"/>
                  </a:ext>
                </a:extLst>
              </a:tr>
              <a:tr h="2225532">
                <a:tc>
                  <a:txBody>
                    <a:bodyPr/>
                    <a:lstStyle/>
                    <a:p>
                      <a:pPr marL="0" marR="0" lvl="0" indent="0" algn="just" defTabSz="457211"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Integrated and sustainable human</a:t>
                      </a:r>
                    </a:p>
                    <a:p>
                      <a:pPr marL="0" marR="0" lvl="0" indent="0" algn="just" defTabSz="457211"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Settlements and Security of Tenure</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endParaRPr>
                    </a:p>
                    <a:p>
                      <a:pPr algn="just">
                        <a:lnSpc>
                          <a:spcPct val="150000"/>
                        </a:lnSpc>
                      </a:pP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 pos="540385" algn="l"/>
                        </a:tabLst>
                      </a:pPr>
                      <a:r>
                        <a:rPr lang="en-GB" sz="1100" dirty="0">
                          <a:effectLst/>
                          <a:latin typeface="Arial" panose="020B0604020202020204" pitchFamily="34" charset="0"/>
                          <a:ea typeface="MS Mincho" panose="02020609040205080304" pitchFamily="49" charset="-128"/>
                          <a:cs typeface="Arial" panose="020B0604020202020204" pitchFamily="34" charset="0"/>
                        </a:rPr>
                        <a:t>Adequate housing and improved living</a:t>
                      </a:r>
                    </a:p>
                    <a:p>
                      <a:pPr algn="just">
                        <a:lnSpc>
                          <a:spcPct val="150000"/>
                        </a:lnSpc>
                        <a:spcAft>
                          <a:spcPts val="0"/>
                        </a:spcAft>
                        <a:tabLst>
                          <a:tab pos="180340" algn="l"/>
                          <a:tab pos="540385" algn="l"/>
                        </a:tabLst>
                      </a:pPr>
                      <a:r>
                        <a:rPr lang="en-GB" sz="1100" dirty="0">
                          <a:effectLst/>
                          <a:latin typeface="Arial" panose="020B0604020202020204" pitchFamily="34" charset="0"/>
                          <a:ea typeface="MS Mincho" panose="02020609040205080304" pitchFamily="49" charset="-128"/>
                          <a:cs typeface="Arial" panose="020B0604020202020204" pitchFamily="34" charset="0"/>
                        </a:rPr>
                        <a:t>conditions in distressed mining</a:t>
                      </a:r>
                    </a:p>
                    <a:p>
                      <a:pPr algn="just">
                        <a:lnSpc>
                          <a:spcPct val="150000"/>
                        </a:lnSpc>
                        <a:spcAft>
                          <a:spcPts val="0"/>
                        </a:spcAft>
                        <a:tabLst>
                          <a:tab pos="180340" algn="l"/>
                          <a:tab pos="540385" algn="l"/>
                        </a:tabLst>
                      </a:pPr>
                      <a:r>
                        <a:rPr lang="en-GB" sz="1100" dirty="0">
                          <a:effectLst/>
                          <a:latin typeface="Arial" panose="020B0604020202020204" pitchFamily="34" charset="0"/>
                          <a:ea typeface="MS Mincho" panose="02020609040205080304" pitchFamily="49" charset="-128"/>
                          <a:cs typeface="Arial" panose="020B0604020202020204" pitchFamily="34" charset="0"/>
                        </a:rPr>
                        <a:t>communities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1100" dirty="0">
                          <a:effectLst/>
                          <a:latin typeface="Arial" panose="020B0604020202020204" pitchFamily="34" charset="0"/>
                          <a:ea typeface="MS Mincho" panose="02020609040205080304" pitchFamily="49" charset="-128"/>
                          <a:cs typeface="Arial" panose="020B0604020202020204" pitchFamily="34" charset="0"/>
                        </a:rPr>
                        <a:t>3.2.3 Number of municipalities provided with technical and implementation support for distressed mining</a:t>
                      </a:r>
                    </a:p>
                    <a:p>
                      <a:pPr algn="just">
                        <a:lnSpc>
                          <a:spcPct val="150000"/>
                        </a:lnSpc>
                        <a:spcAft>
                          <a:spcPts val="0"/>
                        </a:spcAft>
                      </a:pPr>
                      <a:r>
                        <a:rPr lang="en-GB" sz="1100" dirty="0">
                          <a:effectLst/>
                          <a:latin typeface="Arial" panose="020B0604020202020204" pitchFamily="34" charset="0"/>
                          <a:ea typeface="MS Mincho" panose="02020609040205080304" pitchFamily="49" charset="-128"/>
                          <a:cs typeface="Arial" panose="020B0604020202020204" pitchFamily="34" charset="0"/>
                        </a:rPr>
                        <a:t>communities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r>
                        <a:rPr lang="en-GB" sz="1100" dirty="0">
                          <a:effectLst/>
                          <a:latin typeface="Arial" panose="020B0604020202020204" pitchFamily="34" charset="0"/>
                          <a:ea typeface="MS Mincho" panose="02020609040205080304" pitchFamily="49" charset="-128"/>
                          <a:cs typeface="Arial" panose="020B0604020202020204" pitchFamily="34" charset="0"/>
                        </a:rPr>
                        <a:t>22 of municipalities provided with technical and implementation support for distressed mining communities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22 of municipalities</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provided with technical and implementation support for distressed mining</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communities</a:t>
                      </a:r>
                      <a:endParaRPr lang="en-ZA" dirty="0"/>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22 of municipalities</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provided with technical and implementation support for distressed mining communities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23 of municipalities provided with technical and implementation support for distressed mining</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communities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23 of</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Municipalities provided with technical and implementation support for distressed mining</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communities,</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23 of municipalities provided with technical and implementation support for distressed mining</a:t>
                      </a:r>
                    </a:p>
                    <a:p>
                      <a:pPr algn="just">
                        <a:lnSpc>
                          <a:spcPct val="150000"/>
                        </a:lnSpc>
                      </a:pPr>
                      <a:r>
                        <a:rPr lang="en-GB" sz="1100" dirty="0">
                          <a:latin typeface="Arial" panose="020B0604020202020204" pitchFamily="34" charset="0"/>
                          <a:cs typeface="Arial" panose="020B0604020202020204" pitchFamily="34" charset="0"/>
                        </a:rPr>
                        <a:t>communities</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23 of municipalities provided with technical and implementation</a:t>
                      </a:r>
                    </a:p>
                    <a:p>
                      <a:pPr algn="just">
                        <a:lnSpc>
                          <a:spcPct val="150000"/>
                        </a:lnSpc>
                      </a:pPr>
                      <a:r>
                        <a:rPr lang="en-GB" sz="1100" dirty="0">
                          <a:latin typeface="Arial" panose="020B0604020202020204" pitchFamily="34" charset="0"/>
                          <a:cs typeface="Arial" panose="020B0604020202020204" pitchFamily="34" charset="0"/>
                        </a:rPr>
                        <a:t>support for distressed mining</a:t>
                      </a:r>
                    </a:p>
                    <a:p>
                      <a:pPr algn="just">
                        <a:lnSpc>
                          <a:spcPct val="150000"/>
                        </a:lnSpc>
                      </a:pPr>
                      <a:r>
                        <a:rPr lang="en-GB" sz="1100" dirty="0">
                          <a:latin typeface="Arial" panose="020B0604020202020204" pitchFamily="34" charset="0"/>
                          <a:cs typeface="Arial" panose="020B0604020202020204" pitchFamily="34" charset="0"/>
                        </a:rPr>
                        <a:t>communities</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55180654"/>
                  </a:ext>
                </a:extLst>
              </a:tr>
            </a:tbl>
          </a:graphicData>
        </a:graphic>
      </p:graphicFrame>
    </p:spTree>
    <p:extLst>
      <p:ext uri="{BB962C8B-B14F-4D97-AF65-F5344CB8AC3E}">
        <p14:creationId xmlns:p14="http://schemas.microsoft.com/office/powerpoint/2010/main" val="2711571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296" y="4"/>
            <a:ext cx="1123369" cy="780176"/>
          </a:xfrm>
          <a:prstGeom prst="rect">
            <a:avLst/>
          </a:prstGeom>
          <a:ln>
            <a:noFill/>
          </a:ln>
        </p:spPr>
      </p:pic>
      <p:sp>
        <p:nvSpPr>
          <p:cNvPr id="8" name="Content Placeholder 6">
            <a:extLst>
              <a:ext uri="{FF2B5EF4-FFF2-40B4-BE49-F238E27FC236}">
                <a16:creationId xmlns:a16="http://schemas.microsoft.com/office/drawing/2014/main" id="{83DC889F-2C16-4E11-B15E-69514A076525}"/>
              </a:ext>
            </a:extLst>
          </p:cNvPr>
          <p:cNvSpPr>
            <a:spLocks noGrp="1"/>
          </p:cNvSpPr>
          <p:nvPr>
            <p:ph idx="1"/>
          </p:nvPr>
        </p:nvSpPr>
        <p:spPr>
          <a:xfrm>
            <a:off x="0" y="442042"/>
            <a:ext cx="11760865" cy="676275"/>
          </a:xfrm>
        </p:spPr>
        <p:txBody>
          <a:bodyPr>
            <a:noAutofit/>
          </a:bodyPr>
          <a:lstStyle/>
          <a:p>
            <a:pPr marL="0" indent="0" algn="ctr">
              <a:lnSpc>
                <a:spcPct val="150000"/>
              </a:lnSpc>
              <a:buNone/>
            </a:pPr>
            <a:r>
              <a:rPr kumimoji="0" lang="en-ZA" sz="2800" b="1" i="0" u="none" strike="noStrike" kern="1200" cap="none" spc="0" normalizeH="0" baseline="0" noProof="0" dirty="0">
                <a:ln>
                  <a:noFill/>
                </a:ln>
                <a:solidFill>
                  <a:srgbClr val="1F497D"/>
                </a:solidFill>
                <a:effectLst/>
                <a:uLnTx/>
                <a:uFillTx/>
                <a:latin typeface="Arial"/>
                <a:ea typeface="+mn-ea"/>
                <a:cs typeface="+mn-cs"/>
              </a:rPr>
              <a:t>Summary of Housing Units and Serviced sites for 2021/22</a:t>
            </a:r>
            <a:endParaRPr lang="en-ZA" sz="1600" dirty="0">
              <a:latin typeface="Arial" panose="020B0604020202020204" pitchFamily="34" charset="0"/>
              <a:ea typeface="MS Mincho" panose="02020609040205080304" pitchFamily="49" charset="-128"/>
              <a:cs typeface="Times New Roman" panose="02020603050405020304" pitchFamily="18" charset="0"/>
            </a:endParaRPr>
          </a:p>
          <a:p>
            <a:pPr marL="0" indent="0" algn="just">
              <a:lnSpc>
                <a:spcPct val="150000"/>
              </a:lnSpc>
              <a:buNone/>
            </a:pPr>
            <a:endParaRPr lang="en-ZA" sz="1600" dirty="0">
              <a:latin typeface="Arial" panose="020B0604020202020204" pitchFamily="34" charset="0"/>
              <a:ea typeface="MS Mincho" panose="02020609040205080304" pitchFamily="49" charset="-128"/>
              <a:cs typeface="Times New Roman" panose="02020603050405020304" pitchFamily="18" charset="0"/>
            </a:endParaRPr>
          </a:p>
          <a:p>
            <a:pPr marL="0" indent="0" algn="just">
              <a:lnSpc>
                <a:spcPct val="150000"/>
              </a:lnSpc>
              <a:buNone/>
            </a:pPr>
            <a:endParaRPr lang="en-ZA" sz="1600" dirty="0">
              <a:latin typeface="Arial" panose="020B0604020202020204" pitchFamily="34" charset="0"/>
              <a:ea typeface="MS Mincho" panose="02020609040205080304" pitchFamily="49" charset="-128"/>
              <a:cs typeface="Times New Roman" panose="02020603050405020304" pitchFamily="18" charset="0"/>
            </a:endParaRPr>
          </a:p>
          <a:p>
            <a:pPr marL="0" indent="0" algn="ctr">
              <a:lnSpc>
                <a:spcPct val="150000"/>
              </a:lnSpc>
              <a:buNone/>
            </a:pPr>
            <a:endParaRPr lang="en-ZA" sz="3000" b="1" dirty="0">
              <a:latin typeface="Arial" panose="020B0604020202020204" pitchFamily="34" charset="0"/>
              <a:ea typeface="MS Mincho" panose="02020609040205080304" pitchFamily="49" charset="-128"/>
              <a:cs typeface="Times New Roman" panose="02020603050405020304" pitchFamily="18" charset="0"/>
            </a:endParaRPr>
          </a:p>
          <a:p>
            <a:pPr marL="0" indent="0">
              <a:buNone/>
            </a:pPr>
            <a:endParaRPr lang="en-ZA" sz="1600" dirty="0"/>
          </a:p>
        </p:txBody>
      </p:sp>
      <p:graphicFrame>
        <p:nvGraphicFramePr>
          <p:cNvPr id="3" name="Table 3">
            <a:extLst>
              <a:ext uri="{FF2B5EF4-FFF2-40B4-BE49-F238E27FC236}">
                <a16:creationId xmlns:a16="http://schemas.microsoft.com/office/drawing/2014/main" id="{8C6DC04F-32DF-406D-B5EF-0046D1FFC7FD}"/>
              </a:ext>
            </a:extLst>
          </p:cNvPr>
          <p:cNvGraphicFramePr>
            <a:graphicFrameLocks noGrp="1"/>
          </p:cNvGraphicFramePr>
          <p:nvPr>
            <p:extLst>
              <p:ext uri="{D42A27DB-BD31-4B8C-83A1-F6EECF244321}">
                <p14:modId xmlns:p14="http://schemas.microsoft.com/office/powerpoint/2010/main" val="3935956786"/>
              </p:ext>
            </p:extLst>
          </p:nvPr>
        </p:nvGraphicFramePr>
        <p:xfrm>
          <a:off x="-2" y="1457321"/>
          <a:ext cx="12192002" cy="1882226"/>
        </p:xfrm>
        <a:graphic>
          <a:graphicData uri="http://schemas.openxmlformats.org/drawingml/2006/table">
            <a:tbl>
              <a:tblPr firstRow="1" bandRow="1">
                <a:tableStyleId>{2A488322-F2BA-4B5B-9748-0D474271808F}</a:tableStyleId>
              </a:tblPr>
              <a:tblGrid>
                <a:gridCol w="6096001">
                  <a:extLst>
                    <a:ext uri="{9D8B030D-6E8A-4147-A177-3AD203B41FA5}">
                      <a16:colId xmlns:a16="http://schemas.microsoft.com/office/drawing/2014/main" val="3032233983"/>
                    </a:ext>
                  </a:extLst>
                </a:gridCol>
                <a:gridCol w="6096001">
                  <a:extLst>
                    <a:ext uri="{9D8B030D-6E8A-4147-A177-3AD203B41FA5}">
                      <a16:colId xmlns:a16="http://schemas.microsoft.com/office/drawing/2014/main" val="3079368866"/>
                    </a:ext>
                  </a:extLst>
                </a:gridCol>
              </a:tblGrid>
              <a:tr h="710509">
                <a:tc>
                  <a:txBody>
                    <a:bodyPr/>
                    <a:lstStyle/>
                    <a:p>
                      <a:pPr algn="ctr"/>
                      <a:r>
                        <a:rPr lang="en-ZA" sz="2400" dirty="0">
                          <a:latin typeface="Arial" panose="020B0604020202020204" pitchFamily="34" charset="0"/>
                          <a:cs typeface="Arial" panose="020B0604020202020204" pitchFamily="34" charset="0"/>
                        </a:rPr>
                        <a:t>Housing Units </a:t>
                      </a:r>
                    </a:p>
                  </a:txBody>
                  <a:tcPr/>
                </a:tc>
                <a:tc>
                  <a:txBody>
                    <a:bodyPr/>
                    <a:lstStyle/>
                    <a:p>
                      <a:pPr algn="ctr"/>
                      <a:r>
                        <a:rPr lang="en-ZA" sz="2400" dirty="0">
                          <a:latin typeface="Arial" panose="020B0604020202020204" pitchFamily="34" charset="0"/>
                          <a:cs typeface="Arial" panose="020B0604020202020204" pitchFamily="34" charset="0"/>
                        </a:rPr>
                        <a:t>Serviced sited </a:t>
                      </a:r>
                    </a:p>
                  </a:txBody>
                  <a:tcPr/>
                </a:tc>
                <a:extLst>
                  <a:ext uri="{0D108BD9-81ED-4DB2-BD59-A6C34878D82A}">
                    <a16:rowId xmlns:a16="http://schemas.microsoft.com/office/drawing/2014/main" val="1866815329"/>
                  </a:ext>
                </a:extLst>
              </a:tr>
              <a:tr h="1171717">
                <a:tc>
                  <a:txBody>
                    <a:bodyPr/>
                    <a:lstStyle/>
                    <a:p>
                      <a:pPr algn="ctr"/>
                      <a:r>
                        <a:rPr lang="en-ZA" sz="2400" dirty="0">
                          <a:latin typeface="Arial" panose="020B0604020202020204" pitchFamily="34" charset="0"/>
                          <a:cs typeface="Arial" panose="020B0604020202020204" pitchFamily="34" charset="0"/>
                        </a:rPr>
                        <a:t>5030</a:t>
                      </a:r>
                    </a:p>
                  </a:txBody>
                  <a:tcPr/>
                </a:tc>
                <a:tc>
                  <a:txBody>
                    <a:bodyPr/>
                    <a:lstStyle/>
                    <a:p>
                      <a:pPr algn="ctr"/>
                      <a:r>
                        <a:rPr lang="en-ZA" sz="2400" dirty="0">
                          <a:latin typeface="Arial" panose="020B0604020202020204" pitchFamily="34" charset="0"/>
                          <a:cs typeface="Arial" panose="020B0604020202020204" pitchFamily="34" charset="0"/>
                        </a:rPr>
                        <a:t>4420</a:t>
                      </a:r>
                    </a:p>
                  </a:txBody>
                  <a:tcPr/>
                </a:tc>
                <a:extLst>
                  <a:ext uri="{0D108BD9-81ED-4DB2-BD59-A6C34878D82A}">
                    <a16:rowId xmlns:a16="http://schemas.microsoft.com/office/drawing/2014/main" val="801854735"/>
                  </a:ext>
                </a:extLst>
              </a:tr>
            </a:tbl>
          </a:graphicData>
        </a:graphic>
      </p:graphicFrame>
    </p:spTree>
    <p:extLst>
      <p:ext uri="{BB962C8B-B14F-4D97-AF65-F5344CB8AC3E}">
        <p14:creationId xmlns:p14="http://schemas.microsoft.com/office/powerpoint/2010/main" val="2007809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sp>
        <p:nvSpPr>
          <p:cNvPr id="2" name="Rectangle 1"/>
          <p:cNvSpPr/>
          <p:nvPr/>
        </p:nvSpPr>
        <p:spPr>
          <a:xfrm>
            <a:off x="106013" y="28231"/>
            <a:ext cx="10856604" cy="7801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11"/>
            <a:r>
              <a:rPr lang="en-ZW" sz="2800" b="1" dirty="0">
                <a:solidFill>
                  <a:srgbClr val="1F497D"/>
                </a:solidFill>
                <a:latin typeface="Arial"/>
              </a:rPr>
              <a:t>Programme 3.3: </a:t>
            </a:r>
            <a:r>
              <a:rPr lang="en-GB" sz="2800" b="1" dirty="0">
                <a:solidFill>
                  <a:srgbClr val="1F497D"/>
                </a:solidFill>
                <a:latin typeface="Arial"/>
              </a:rPr>
              <a:t>Regional Coordination and Human Settlements Implementation Support Services</a:t>
            </a:r>
            <a:endParaRPr lang="en-ZA" sz="2800" b="1" dirty="0">
              <a:solidFill>
                <a:srgbClr val="1F497D"/>
              </a:solidFill>
              <a:latin typeface="Arial"/>
            </a:endParaRPr>
          </a:p>
        </p:txBody>
      </p:sp>
      <p:graphicFrame>
        <p:nvGraphicFramePr>
          <p:cNvPr id="13" name="Table 12">
            <a:extLst>
              <a:ext uri="{FF2B5EF4-FFF2-40B4-BE49-F238E27FC236}">
                <a16:creationId xmlns:a16="http://schemas.microsoft.com/office/drawing/2014/main" id="{689F1CAF-B4FF-4612-B6AE-41E9A4A3E18A}"/>
              </a:ext>
            </a:extLst>
          </p:cNvPr>
          <p:cNvGraphicFramePr>
            <a:graphicFrameLocks noGrp="1"/>
          </p:cNvGraphicFramePr>
          <p:nvPr>
            <p:extLst>
              <p:ext uri="{D42A27DB-BD31-4B8C-83A1-F6EECF244321}">
                <p14:modId xmlns:p14="http://schemas.microsoft.com/office/powerpoint/2010/main" val="2538939497"/>
              </p:ext>
            </p:extLst>
          </p:nvPr>
        </p:nvGraphicFramePr>
        <p:xfrm>
          <a:off x="0" y="828590"/>
          <a:ext cx="12192001" cy="6082100"/>
        </p:xfrm>
        <a:graphic>
          <a:graphicData uri="http://schemas.openxmlformats.org/drawingml/2006/table">
            <a:tbl>
              <a:tblPr firstRow="1" firstCol="1" bandRow="1"/>
              <a:tblGrid>
                <a:gridCol w="1205950">
                  <a:extLst>
                    <a:ext uri="{9D8B030D-6E8A-4147-A177-3AD203B41FA5}">
                      <a16:colId xmlns:a16="http://schemas.microsoft.com/office/drawing/2014/main" val="3947168658"/>
                    </a:ext>
                  </a:extLst>
                </a:gridCol>
                <a:gridCol w="1245704">
                  <a:extLst>
                    <a:ext uri="{9D8B030D-6E8A-4147-A177-3AD203B41FA5}">
                      <a16:colId xmlns:a16="http://schemas.microsoft.com/office/drawing/2014/main" val="961489849"/>
                    </a:ext>
                  </a:extLst>
                </a:gridCol>
                <a:gridCol w="1497496">
                  <a:extLst>
                    <a:ext uri="{9D8B030D-6E8A-4147-A177-3AD203B41FA5}">
                      <a16:colId xmlns:a16="http://schemas.microsoft.com/office/drawing/2014/main" val="3779692485"/>
                    </a:ext>
                  </a:extLst>
                </a:gridCol>
                <a:gridCol w="1103762">
                  <a:extLst>
                    <a:ext uri="{9D8B030D-6E8A-4147-A177-3AD203B41FA5}">
                      <a16:colId xmlns:a16="http://schemas.microsoft.com/office/drawing/2014/main" val="888197672"/>
                    </a:ext>
                  </a:extLst>
                </a:gridCol>
                <a:gridCol w="1188864">
                  <a:extLst>
                    <a:ext uri="{9D8B030D-6E8A-4147-A177-3AD203B41FA5}">
                      <a16:colId xmlns:a16="http://schemas.microsoft.com/office/drawing/2014/main" val="3204319307"/>
                    </a:ext>
                  </a:extLst>
                </a:gridCol>
                <a:gridCol w="1219205">
                  <a:extLst>
                    <a:ext uri="{9D8B030D-6E8A-4147-A177-3AD203B41FA5}">
                      <a16:colId xmlns:a16="http://schemas.microsoft.com/office/drawing/2014/main" val="2799582826"/>
                    </a:ext>
                  </a:extLst>
                </a:gridCol>
                <a:gridCol w="1139687">
                  <a:extLst>
                    <a:ext uri="{9D8B030D-6E8A-4147-A177-3AD203B41FA5}">
                      <a16:colId xmlns:a16="http://schemas.microsoft.com/office/drawing/2014/main" val="779581834"/>
                    </a:ext>
                  </a:extLst>
                </a:gridCol>
                <a:gridCol w="1298714">
                  <a:extLst>
                    <a:ext uri="{9D8B030D-6E8A-4147-A177-3AD203B41FA5}">
                      <a16:colId xmlns:a16="http://schemas.microsoft.com/office/drawing/2014/main" val="99576163"/>
                    </a:ext>
                  </a:extLst>
                </a:gridCol>
                <a:gridCol w="1152939">
                  <a:extLst>
                    <a:ext uri="{9D8B030D-6E8A-4147-A177-3AD203B41FA5}">
                      <a16:colId xmlns:a16="http://schemas.microsoft.com/office/drawing/2014/main" val="963559697"/>
                    </a:ext>
                  </a:extLst>
                </a:gridCol>
                <a:gridCol w="1139680">
                  <a:extLst>
                    <a:ext uri="{9D8B030D-6E8A-4147-A177-3AD203B41FA5}">
                      <a16:colId xmlns:a16="http://schemas.microsoft.com/office/drawing/2014/main" val="3617595394"/>
                    </a:ext>
                  </a:extLst>
                </a:gridCol>
              </a:tblGrid>
              <a:tr h="333233">
                <a:tc rowSpan="3">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Outcome</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3">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Outputs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3">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Output Indicators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6">
                  <a:txBody>
                    <a:bodyPr/>
                    <a:lstStyle/>
                    <a:p>
                      <a:pPr algn="ctr">
                        <a:lnSpc>
                          <a:spcPct val="150000"/>
                        </a:lnSpc>
                        <a:spcAft>
                          <a:spcPts val="1000"/>
                        </a:spcAft>
                      </a:pP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Annual Targets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075616540"/>
                  </a:ext>
                </a:extLst>
              </a:tr>
              <a:tr h="473887">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algn="l">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Audited / Actual Performance</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Estimated Performance</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3">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MTEF Period</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050901184"/>
                  </a:ext>
                </a:extLst>
              </a:tr>
              <a:tr h="435019">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50000"/>
                        </a:lnSpc>
                        <a:spcAft>
                          <a:spcPts val="1000"/>
                        </a:spcAft>
                      </a:pP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2017/18</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2018/19</a:t>
                      </a:r>
                      <a:endParaRPr lang="en-ZA" sz="1050">
                        <a:effectLst/>
                        <a:latin typeface="Arial" panose="020B0604020202020204" pitchFamily="34" charset="0"/>
                        <a:ea typeface="MS Mincho" panose="02020609040205080304" pitchFamily="49" charset="-128"/>
                        <a:cs typeface="Times New Roman" panose="02020603050405020304" pitchFamily="18"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2019/20</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2020/21</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2021/22</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2022/23</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2023/24</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3062684569"/>
                  </a:ext>
                </a:extLst>
              </a:tr>
              <a:tr h="825176">
                <a:tc rowSpan="3">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Integrated and sustainable human</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Settlements and Security of Tenure</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Housing Units</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delivered by HDA</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3.3.1 HDA Strategic</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Projects: Number of units completed</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ZA" sz="1100" dirty="0">
                          <a:effectLst/>
                          <a:latin typeface="Arial" panose="020B0604020202020204" pitchFamily="34" charset="0"/>
                          <a:ea typeface="MS Mincho" panose="02020609040205080304" pitchFamily="49" charset="-128"/>
                          <a:cs typeface="Arial" panose="020B0604020202020204" pitchFamily="34" charset="0"/>
                        </a:rPr>
                        <a:t>New Indicator</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ZA" sz="1050" dirty="0">
                          <a:effectLst/>
                          <a:latin typeface="Arial" panose="020B0604020202020204" pitchFamily="34" charset="0"/>
                          <a:ea typeface="MS Mincho" panose="02020609040205080304" pitchFamily="49" charset="-128"/>
                          <a:cs typeface="Times New Roman" panose="02020603050405020304" pitchFamily="18" charset="0"/>
                        </a:rPr>
                        <a:t>New Indicator</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ZA" sz="1100" dirty="0">
                          <a:effectLst/>
                          <a:latin typeface="Arial" panose="020B0604020202020204" pitchFamily="34" charset="0"/>
                          <a:ea typeface="MS Mincho" panose="02020609040205080304" pitchFamily="49" charset="-128"/>
                          <a:cs typeface="Arial" panose="020B0604020202020204" pitchFamily="34" charset="0"/>
                        </a:rPr>
                        <a:t>New Indicator</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ZA" sz="1100" dirty="0">
                          <a:effectLst/>
                          <a:latin typeface="Arial" panose="020B0604020202020204" pitchFamily="34" charset="0"/>
                          <a:ea typeface="MS Mincho" panose="02020609040205080304" pitchFamily="49" charset="-128"/>
                          <a:cs typeface="Arial" panose="020B0604020202020204" pitchFamily="34" charset="0"/>
                        </a:rPr>
                        <a:t>New Indicator</a:t>
                      </a:r>
                    </a:p>
                    <a:p>
                      <a:pPr algn="just">
                        <a:lnSpc>
                          <a:spcPct val="150000"/>
                        </a:lnSpc>
                      </a:pP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ZA" sz="1100" dirty="0">
                          <a:effectLst/>
                          <a:latin typeface="Arial" panose="020B0604020202020204" pitchFamily="34" charset="0"/>
                          <a:ea typeface="MS Mincho" panose="02020609040205080304" pitchFamily="49" charset="-128"/>
                          <a:cs typeface="Arial" panose="020B0604020202020204" pitchFamily="34" charset="0"/>
                        </a:rPr>
                        <a:t>780 of units completed</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780 of units completed</a:t>
                      </a:r>
                    </a:p>
                    <a:p>
                      <a:pPr algn="just">
                        <a:lnSpc>
                          <a:spcPct val="150000"/>
                        </a:lnSpc>
                      </a:pPr>
                      <a:endParaRPr lang="en-GB" sz="1100" dirty="0">
                        <a:latin typeface="Arial" panose="020B0604020202020204" pitchFamily="34" charset="0"/>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780 of units completed</a:t>
                      </a:r>
                    </a:p>
                    <a:p>
                      <a:pPr algn="just">
                        <a:lnSpc>
                          <a:spcPct val="150000"/>
                        </a:lnSpc>
                      </a:pPr>
                      <a:endParaRPr lang="en-GB" sz="1100" dirty="0">
                        <a:latin typeface="Arial" panose="020B0604020202020204" pitchFamily="34" charset="0"/>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52908765"/>
                  </a:ext>
                </a:extLst>
              </a:tr>
              <a:tr h="1736563">
                <a:tc vMerge="1">
                  <a:txBody>
                    <a:bodyPr/>
                    <a:lstStyle/>
                    <a:p>
                      <a:pPr algn="just">
                        <a:lnSpc>
                          <a:spcPct val="150000"/>
                        </a:lnSpc>
                        <a:spcAft>
                          <a:spcPts val="1000"/>
                        </a:spcAft>
                      </a:pP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ct val="150000"/>
                        </a:lnSpc>
                        <a:spcAft>
                          <a:spcPts val="0"/>
                        </a:spcAft>
                        <a:tabLst>
                          <a:tab pos="180340" algn="l"/>
                          <a:tab pos="540385" algn="l"/>
                        </a:tabLst>
                      </a:pP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3.3.2</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Region A:</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Number of IBT housing</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units delivered </a:t>
                      </a:r>
                      <a:r>
                        <a:rPr lang="en-GB" sz="1100" dirty="0" err="1">
                          <a:effectLst/>
                          <a:latin typeface="Arial" panose="020B0604020202020204" pitchFamily="34" charset="0"/>
                          <a:ea typeface="MS Mincho" panose="02020609040205080304" pitchFamily="49" charset="-128"/>
                          <a:cs typeface="Arial" panose="020B0604020202020204" pitchFamily="34" charset="0"/>
                        </a:rPr>
                        <a:t>i.r.o.</a:t>
                      </a:r>
                      <a:r>
                        <a:rPr lang="en-GB" sz="1100" dirty="0">
                          <a:effectLst/>
                          <a:latin typeface="Arial" panose="020B0604020202020204" pitchFamily="34" charset="0"/>
                          <a:ea typeface="MS Mincho" panose="02020609040205080304" pitchFamily="49" charset="-128"/>
                          <a:cs typeface="Arial" panose="020B0604020202020204" pitchFamily="34" charset="0"/>
                        </a:rPr>
                        <a:t> projects implemented by the HDA</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r>
                        <a:rPr lang="en-GB" sz="1100" dirty="0">
                          <a:effectLst/>
                          <a:latin typeface="Arial" panose="020B0604020202020204" pitchFamily="34" charset="0"/>
                          <a:ea typeface="MS Mincho" panose="02020609040205080304" pitchFamily="49" charset="-128"/>
                          <a:cs typeface="Arial" panose="020B0604020202020204" pitchFamily="34" charset="0"/>
                        </a:rPr>
                        <a:t>2872 of IBT housing units delivered </a:t>
                      </a:r>
                      <a:r>
                        <a:rPr lang="en-GB" sz="1100" dirty="0" err="1">
                          <a:effectLst/>
                          <a:latin typeface="Arial" panose="020B0604020202020204" pitchFamily="34" charset="0"/>
                          <a:ea typeface="MS Mincho" panose="02020609040205080304" pitchFamily="49" charset="-128"/>
                          <a:cs typeface="Arial" panose="020B0604020202020204" pitchFamily="34" charset="0"/>
                        </a:rPr>
                        <a:t>i.r.o.</a:t>
                      </a:r>
                      <a:r>
                        <a:rPr lang="en-GB" sz="1100" dirty="0">
                          <a:effectLst/>
                          <a:latin typeface="Arial" panose="020B0604020202020204" pitchFamily="34" charset="0"/>
                          <a:ea typeface="MS Mincho" panose="02020609040205080304" pitchFamily="49" charset="-128"/>
                          <a:cs typeface="Arial" panose="020B0604020202020204" pitchFamily="34" charset="0"/>
                        </a:rPr>
                        <a:t> projects implemented by the HDA</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2397 of IBT housing units delivered </a:t>
                      </a:r>
                      <a:r>
                        <a:rPr lang="en-GB" sz="1100" dirty="0" err="1">
                          <a:latin typeface="Arial" panose="020B0604020202020204" pitchFamily="34" charset="0"/>
                          <a:cs typeface="Arial" panose="020B0604020202020204" pitchFamily="34" charset="0"/>
                        </a:rPr>
                        <a:t>i.r.o.</a:t>
                      </a:r>
                      <a:r>
                        <a:rPr lang="en-GB" sz="1100" dirty="0">
                          <a:latin typeface="Arial" panose="020B0604020202020204" pitchFamily="34" charset="0"/>
                          <a:cs typeface="Arial" panose="020B0604020202020204" pitchFamily="34" charset="0"/>
                        </a:rPr>
                        <a:t> projects implemented by the HDA</a:t>
                      </a:r>
                      <a:endParaRPr lang="en-ZA" sz="1100" dirty="0">
                        <a:latin typeface="Arial" panose="020B0604020202020204" pitchFamily="34" charset="0"/>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4356 of IBT housing units delivered </a:t>
                      </a:r>
                      <a:r>
                        <a:rPr lang="en-GB" sz="1100" dirty="0" err="1">
                          <a:effectLst/>
                          <a:latin typeface="Arial" panose="020B0604020202020204" pitchFamily="34" charset="0"/>
                          <a:ea typeface="MS Mincho" panose="02020609040205080304" pitchFamily="49" charset="-128"/>
                          <a:cs typeface="Arial" panose="020B0604020202020204" pitchFamily="34" charset="0"/>
                        </a:rPr>
                        <a:t>i.r.o.</a:t>
                      </a:r>
                      <a:r>
                        <a:rPr lang="en-GB" sz="1100" dirty="0">
                          <a:effectLst/>
                          <a:latin typeface="Arial" panose="020B0604020202020204" pitchFamily="34" charset="0"/>
                          <a:ea typeface="MS Mincho" panose="02020609040205080304" pitchFamily="49" charset="-128"/>
                          <a:cs typeface="Arial" panose="020B0604020202020204" pitchFamily="34" charset="0"/>
                        </a:rPr>
                        <a:t> projects implemented by the HDA</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2283 of IBT housing units delivered </a:t>
                      </a:r>
                      <a:r>
                        <a:rPr lang="en-GB" sz="1100" dirty="0" err="1">
                          <a:effectLst/>
                          <a:latin typeface="Arial" panose="020B0604020202020204" pitchFamily="34" charset="0"/>
                          <a:ea typeface="MS Mincho" panose="02020609040205080304" pitchFamily="49" charset="-128"/>
                          <a:cs typeface="Arial" panose="020B0604020202020204" pitchFamily="34" charset="0"/>
                        </a:rPr>
                        <a:t>i.r.o.</a:t>
                      </a:r>
                      <a:r>
                        <a:rPr lang="en-GB" sz="1100" dirty="0">
                          <a:effectLst/>
                          <a:latin typeface="Arial" panose="020B0604020202020204" pitchFamily="34" charset="0"/>
                          <a:ea typeface="MS Mincho" panose="02020609040205080304" pitchFamily="49" charset="-128"/>
                          <a:cs typeface="Arial" panose="020B0604020202020204" pitchFamily="34" charset="0"/>
                        </a:rPr>
                        <a:t> projects implemented by the HDA</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2787 of IBT housing units delivered </a:t>
                      </a:r>
                      <a:r>
                        <a:rPr lang="en-GB" sz="1100" dirty="0" err="1">
                          <a:effectLst/>
                          <a:latin typeface="Arial" panose="020B0604020202020204" pitchFamily="34" charset="0"/>
                          <a:ea typeface="MS Mincho" panose="02020609040205080304" pitchFamily="49" charset="-128"/>
                          <a:cs typeface="Arial" panose="020B0604020202020204" pitchFamily="34" charset="0"/>
                        </a:rPr>
                        <a:t>i.r.o.</a:t>
                      </a:r>
                      <a:endParaRPr lang="en-GB" sz="1100" dirty="0">
                        <a:effectLst/>
                        <a:latin typeface="Arial" panose="020B0604020202020204" pitchFamily="34" charset="0"/>
                        <a:ea typeface="MS Mincho" panose="02020609040205080304" pitchFamily="49" charset="-128"/>
                        <a:cs typeface="Arial" panose="020B0604020202020204" pitchFamily="34" charset="0"/>
                      </a:endParaRP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Projects implemented by the HDA</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2787 of IBT housing units</a:t>
                      </a:r>
                    </a:p>
                    <a:p>
                      <a:pPr algn="just">
                        <a:lnSpc>
                          <a:spcPct val="150000"/>
                        </a:lnSpc>
                      </a:pPr>
                      <a:r>
                        <a:rPr lang="en-GB" sz="1100" dirty="0">
                          <a:latin typeface="Arial" panose="020B0604020202020204" pitchFamily="34" charset="0"/>
                          <a:cs typeface="Arial" panose="020B0604020202020204" pitchFamily="34" charset="0"/>
                        </a:rPr>
                        <a:t>delivered </a:t>
                      </a:r>
                      <a:r>
                        <a:rPr lang="en-GB" sz="1100" dirty="0" err="1">
                          <a:latin typeface="Arial" panose="020B0604020202020204" pitchFamily="34" charset="0"/>
                          <a:cs typeface="Arial" panose="020B0604020202020204" pitchFamily="34" charset="0"/>
                        </a:rPr>
                        <a:t>i.r.o.</a:t>
                      </a:r>
                      <a:r>
                        <a:rPr lang="en-GB" sz="1100" dirty="0">
                          <a:latin typeface="Arial" panose="020B0604020202020204" pitchFamily="34" charset="0"/>
                          <a:cs typeface="Arial" panose="020B0604020202020204" pitchFamily="34" charset="0"/>
                        </a:rPr>
                        <a:t> projects implemented by the HDA</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2787 of IBT housing units delivered </a:t>
                      </a:r>
                      <a:r>
                        <a:rPr lang="en-GB" sz="1100" dirty="0" err="1">
                          <a:latin typeface="Arial" panose="020B0604020202020204" pitchFamily="34" charset="0"/>
                          <a:cs typeface="Arial" panose="020B0604020202020204" pitchFamily="34" charset="0"/>
                        </a:rPr>
                        <a:t>i.r.o.</a:t>
                      </a:r>
                      <a:r>
                        <a:rPr lang="en-GB" sz="1100" dirty="0">
                          <a:latin typeface="Arial" panose="020B0604020202020204" pitchFamily="34" charset="0"/>
                          <a:cs typeface="Arial" panose="020B0604020202020204" pitchFamily="34" charset="0"/>
                        </a:rPr>
                        <a:t> projects implemented by the HDA</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3838821"/>
                  </a:ext>
                </a:extLst>
              </a:tr>
              <a:tr h="2225532">
                <a:tc vMerge="1">
                  <a:txBody>
                    <a:bodyPr/>
                    <a:lstStyle/>
                    <a:p>
                      <a:pPr algn="just">
                        <a:lnSpc>
                          <a:spcPct val="150000"/>
                        </a:lnSpc>
                      </a:pP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ct val="150000"/>
                        </a:lnSpc>
                        <a:spcAft>
                          <a:spcPts val="0"/>
                        </a:spcAft>
                        <a:tabLst>
                          <a:tab pos="180340" algn="l"/>
                          <a:tab pos="540385" algn="l"/>
                        </a:tabLst>
                      </a:pP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1100" dirty="0">
                          <a:effectLst/>
                          <a:latin typeface="Arial" panose="020B0604020202020204" pitchFamily="34" charset="0"/>
                          <a:ea typeface="MS Mincho" panose="02020609040205080304" pitchFamily="49" charset="-128"/>
                          <a:cs typeface="Arial" panose="020B0604020202020204" pitchFamily="34" charset="0"/>
                        </a:rPr>
                        <a:t>3.3.3 Region B: Number of Housing Units Delivered </a:t>
                      </a:r>
                      <a:r>
                        <a:rPr lang="en-GB" sz="1100" dirty="0" err="1">
                          <a:effectLst/>
                          <a:latin typeface="Arial" panose="020B0604020202020204" pitchFamily="34" charset="0"/>
                          <a:ea typeface="MS Mincho" panose="02020609040205080304" pitchFamily="49" charset="-128"/>
                          <a:cs typeface="Arial" panose="020B0604020202020204" pitchFamily="34" charset="0"/>
                        </a:rPr>
                        <a:t>i.r.o.</a:t>
                      </a:r>
                      <a:r>
                        <a:rPr lang="en-GB" sz="1100" dirty="0">
                          <a:effectLst/>
                          <a:latin typeface="Arial" panose="020B0604020202020204" pitchFamily="34" charset="0"/>
                          <a:ea typeface="MS Mincho" panose="02020609040205080304" pitchFamily="49" charset="-128"/>
                          <a:cs typeface="Arial" panose="020B0604020202020204" pitchFamily="34" charset="0"/>
                        </a:rPr>
                        <a:t> projects implemented by HDA 17</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r>
                        <a:rPr lang="en-GB" sz="1100" dirty="0">
                          <a:effectLst/>
                          <a:latin typeface="Arial" panose="020B0604020202020204" pitchFamily="34" charset="0"/>
                          <a:ea typeface="MS Mincho" panose="02020609040205080304" pitchFamily="49" charset="-128"/>
                          <a:cs typeface="Arial" panose="020B0604020202020204" pitchFamily="34" charset="0"/>
                        </a:rPr>
                        <a:t>2320 of Housing Units Delivered </a:t>
                      </a:r>
                      <a:r>
                        <a:rPr lang="en-GB" sz="1100" dirty="0" err="1">
                          <a:effectLst/>
                          <a:latin typeface="Arial" panose="020B0604020202020204" pitchFamily="34" charset="0"/>
                          <a:ea typeface="MS Mincho" panose="02020609040205080304" pitchFamily="49" charset="-128"/>
                          <a:cs typeface="Arial" panose="020B0604020202020204" pitchFamily="34" charset="0"/>
                        </a:rPr>
                        <a:t>i.r.o.</a:t>
                      </a:r>
                      <a:r>
                        <a:rPr lang="en-GB" sz="1100" dirty="0">
                          <a:effectLst/>
                          <a:latin typeface="Arial" panose="020B0604020202020204" pitchFamily="34" charset="0"/>
                          <a:ea typeface="MS Mincho" panose="02020609040205080304" pitchFamily="49" charset="-128"/>
                          <a:cs typeface="Arial" panose="020B0604020202020204" pitchFamily="34" charset="0"/>
                        </a:rPr>
                        <a:t> projects implemented by HDA</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4973 of Housing</a:t>
                      </a:r>
                    </a:p>
                    <a:p>
                      <a:pPr algn="just">
                        <a:lnSpc>
                          <a:spcPct val="150000"/>
                        </a:lnSpc>
                      </a:pPr>
                      <a:r>
                        <a:rPr lang="en-GB" sz="1100" dirty="0">
                          <a:latin typeface="Arial" panose="020B0604020202020204" pitchFamily="34" charset="0"/>
                          <a:cs typeface="Arial" panose="020B0604020202020204" pitchFamily="34" charset="0"/>
                        </a:rPr>
                        <a:t>Units Delivered </a:t>
                      </a:r>
                      <a:r>
                        <a:rPr lang="en-GB" sz="1100" dirty="0" err="1">
                          <a:latin typeface="Arial" panose="020B0604020202020204" pitchFamily="34" charset="0"/>
                          <a:cs typeface="Arial" panose="020B0604020202020204" pitchFamily="34" charset="0"/>
                        </a:rPr>
                        <a:t>i.r.o.</a:t>
                      </a:r>
                      <a:r>
                        <a:rPr lang="en-GB" sz="1100" dirty="0">
                          <a:latin typeface="Arial" panose="020B0604020202020204" pitchFamily="34" charset="0"/>
                          <a:cs typeface="Arial" panose="020B0604020202020204" pitchFamily="34" charset="0"/>
                        </a:rPr>
                        <a:t> projects implemented by</a:t>
                      </a:r>
                    </a:p>
                    <a:p>
                      <a:pPr algn="just">
                        <a:lnSpc>
                          <a:spcPct val="150000"/>
                        </a:lnSpc>
                      </a:pPr>
                      <a:r>
                        <a:rPr lang="en-GB" sz="1100" dirty="0">
                          <a:latin typeface="Arial" panose="020B0604020202020204" pitchFamily="34" charset="0"/>
                          <a:cs typeface="Arial" panose="020B0604020202020204" pitchFamily="34" charset="0"/>
                        </a:rPr>
                        <a:t>HDA</a:t>
                      </a:r>
                      <a:endParaRPr lang="en-ZA" sz="1100" dirty="0">
                        <a:latin typeface="Arial" panose="020B0604020202020204" pitchFamily="34" charset="0"/>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1191 of Housing Units Delivered </a:t>
                      </a:r>
                      <a:r>
                        <a:rPr lang="en-GB" sz="1100" dirty="0" err="1">
                          <a:effectLst/>
                          <a:latin typeface="Arial" panose="020B0604020202020204" pitchFamily="34" charset="0"/>
                          <a:ea typeface="MS Mincho" panose="02020609040205080304" pitchFamily="49" charset="-128"/>
                          <a:cs typeface="Arial" panose="020B0604020202020204" pitchFamily="34" charset="0"/>
                        </a:rPr>
                        <a:t>i.r.o.</a:t>
                      </a:r>
                      <a:r>
                        <a:rPr lang="en-GB" sz="1100" dirty="0">
                          <a:effectLst/>
                          <a:latin typeface="Arial" panose="020B0604020202020204" pitchFamily="34" charset="0"/>
                          <a:ea typeface="MS Mincho" panose="02020609040205080304" pitchFamily="49" charset="-128"/>
                          <a:cs typeface="Arial" panose="020B0604020202020204" pitchFamily="34" charset="0"/>
                        </a:rPr>
                        <a:t> projects implemented by HDA</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1138 of Housing Units Delivered </a:t>
                      </a:r>
                      <a:r>
                        <a:rPr lang="en-GB" sz="1100" dirty="0" err="1">
                          <a:effectLst/>
                          <a:latin typeface="Arial" panose="020B0604020202020204" pitchFamily="34" charset="0"/>
                          <a:ea typeface="MS Mincho" panose="02020609040205080304" pitchFamily="49" charset="-128"/>
                          <a:cs typeface="Arial" panose="020B0604020202020204" pitchFamily="34" charset="0"/>
                        </a:rPr>
                        <a:t>i.r.o.</a:t>
                      </a:r>
                      <a:r>
                        <a:rPr lang="en-GB" sz="1100" dirty="0">
                          <a:effectLst/>
                          <a:latin typeface="Arial" panose="020B0604020202020204" pitchFamily="34" charset="0"/>
                          <a:ea typeface="MS Mincho" panose="02020609040205080304" pitchFamily="49" charset="-128"/>
                          <a:cs typeface="Arial" panose="020B0604020202020204" pitchFamily="34" charset="0"/>
                        </a:rPr>
                        <a:t> projects implemented by HDA</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1463 of Housing Units Delivered </a:t>
                      </a:r>
                      <a:r>
                        <a:rPr lang="en-GB" sz="1100" dirty="0" err="1">
                          <a:effectLst/>
                          <a:latin typeface="Arial" panose="020B0604020202020204" pitchFamily="34" charset="0"/>
                          <a:ea typeface="MS Mincho" panose="02020609040205080304" pitchFamily="49" charset="-128"/>
                          <a:cs typeface="Arial" panose="020B0604020202020204" pitchFamily="34" charset="0"/>
                        </a:rPr>
                        <a:t>i.r.o.</a:t>
                      </a:r>
                      <a:r>
                        <a:rPr lang="en-GB" sz="1100" dirty="0">
                          <a:effectLst/>
                          <a:latin typeface="Arial" panose="020B0604020202020204" pitchFamily="34" charset="0"/>
                          <a:ea typeface="MS Mincho" panose="02020609040205080304" pitchFamily="49" charset="-128"/>
                          <a:cs typeface="Arial" panose="020B0604020202020204" pitchFamily="34" charset="0"/>
                        </a:rPr>
                        <a:t> projects implemented by HDA</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1781 of Housing Units Delivered </a:t>
                      </a:r>
                      <a:r>
                        <a:rPr lang="en-GB" sz="1100" dirty="0" err="1">
                          <a:latin typeface="Arial" panose="020B0604020202020204" pitchFamily="34" charset="0"/>
                          <a:cs typeface="Arial" panose="020B0604020202020204" pitchFamily="34" charset="0"/>
                        </a:rPr>
                        <a:t>i.r.o.</a:t>
                      </a:r>
                      <a:r>
                        <a:rPr lang="en-GB" sz="1100" dirty="0">
                          <a:latin typeface="Arial" panose="020B0604020202020204" pitchFamily="34" charset="0"/>
                          <a:cs typeface="Arial" panose="020B0604020202020204" pitchFamily="34" charset="0"/>
                        </a:rPr>
                        <a:t> projects implemented by HDA</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1830 of Housing Units Delivered </a:t>
                      </a:r>
                      <a:r>
                        <a:rPr lang="en-GB" sz="1100" dirty="0" err="1">
                          <a:latin typeface="Arial" panose="020B0604020202020204" pitchFamily="34" charset="0"/>
                          <a:cs typeface="Arial" panose="020B0604020202020204" pitchFamily="34" charset="0"/>
                        </a:rPr>
                        <a:t>i.r.o.</a:t>
                      </a:r>
                      <a:r>
                        <a:rPr lang="en-GB" sz="1100" dirty="0">
                          <a:latin typeface="Arial" panose="020B0604020202020204" pitchFamily="34" charset="0"/>
                          <a:cs typeface="Arial" panose="020B0604020202020204" pitchFamily="34" charset="0"/>
                        </a:rPr>
                        <a:t> projects implemented by HDA</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55180654"/>
                  </a:ext>
                </a:extLst>
              </a:tr>
            </a:tbl>
          </a:graphicData>
        </a:graphic>
      </p:graphicFrame>
    </p:spTree>
    <p:extLst>
      <p:ext uri="{BB962C8B-B14F-4D97-AF65-F5344CB8AC3E}">
        <p14:creationId xmlns:p14="http://schemas.microsoft.com/office/powerpoint/2010/main" val="1740105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sp>
        <p:nvSpPr>
          <p:cNvPr id="2" name="Rectangle 1"/>
          <p:cNvSpPr/>
          <p:nvPr/>
        </p:nvSpPr>
        <p:spPr>
          <a:xfrm>
            <a:off x="0" y="28231"/>
            <a:ext cx="10962617" cy="93917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11"/>
            <a:r>
              <a:rPr lang="en-ZW" sz="2800" b="1" dirty="0">
                <a:solidFill>
                  <a:srgbClr val="1F497D"/>
                </a:solidFill>
                <a:latin typeface="Arial"/>
              </a:rPr>
              <a:t>Programme 3.3: </a:t>
            </a:r>
            <a:r>
              <a:rPr lang="en-GB" sz="2800" b="1" dirty="0">
                <a:solidFill>
                  <a:srgbClr val="1F497D"/>
                </a:solidFill>
                <a:latin typeface="Arial"/>
              </a:rPr>
              <a:t>Regional Coordination and Human Settlements Implementation Support Services</a:t>
            </a:r>
            <a:endParaRPr lang="en-ZA" sz="2800" b="1" dirty="0">
              <a:solidFill>
                <a:srgbClr val="1F497D"/>
              </a:solidFill>
              <a:latin typeface="Arial"/>
            </a:endParaRPr>
          </a:p>
        </p:txBody>
      </p:sp>
      <p:graphicFrame>
        <p:nvGraphicFramePr>
          <p:cNvPr id="13" name="Table 12">
            <a:extLst>
              <a:ext uri="{FF2B5EF4-FFF2-40B4-BE49-F238E27FC236}">
                <a16:creationId xmlns:a16="http://schemas.microsoft.com/office/drawing/2014/main" id="{689F1CAF-B4FF-4612-B6AE-41E9A4A3E18A}"/>
              </a:ext>
            </a:extLst>
          </p:cNvPr>
          <p:cNvGraphicFramePr>
            <a:graphicFrameLocks noGrp="1"/>
          </p:cNvGraphicFramePr>
          <p:nvPr>
            <p:extLst>
              <p:ext uri="{D42A27DB-BD31-4B8C-83A1-F6EECF244321}">
                <p14:modId xmlns:p14="http://schemas.microsoft.com/office/powerpoint/2010/main" val="1675938756"/>
              </p:ext>
            </p:extLst>
          </p:nvPr>
        </p:nvGraphicFramePr>
        <p:xfrm>
          <a:off x="0" y="1099930"/>
          <a:ext cx="12192001" cy="5729838"/>
        </p:xfrm>
        <a:graphic>
          <a:graphicData uri="http://schemas.openxmlformats.org/drawingml/2006/table">
            <a:tbl>
              <a:tblPr firstRow="1" firstCol="1" bandRow="1"/>
              <a:tblGrid>
                <a:gridCol w="1205950">
                  <a:extLst>
                    <a:ext uri="{9D8B030D-6E8A-4147-A177-3AD203B41FA5}">
                      <a16:colId xmlns:a16="http://schemas.microsoft.com/office/drawing/2014/main" val="3947168658"/>
                    </a:ext>
                  </a:extLst>
                </a:gridCol>
                <a:gridCol w="1245704">
                  <a:extLst>
                    <a:ext uri="{9D8B030D-6E8A-4147-A177-3AD203B41FA5}">
                      <a16:colId xmlns:a16="http://schemas.microsoft.com/office/drawing/2014/main" val="961489849"/>
                    </a:ext>
                  </a:extLst>
                </a:gridCol>
                <a:gridCol w="1497496">
                  <a:extLst>
                    <a:ext uri="{9D8B030D-6E8A-4147-A177-3AD203B41FA5}">
                      <a16:colId xmlns:a16="http://schemas.microsoft.com/office/drawing/2014/main" val="3779692485"/>
                    </a:ext>
                  </a:extLst>
                </a:gridCol>
                <a:gridCol w="1103762">
                  <a:extLst>
                    <a:ext uri="{9D8B030D-6E8A-4147-A177-3AD203B41FA5}">
                      <a16:colId xmlns:a16="http://schemas.microsoft.com/office/drawing/2014/main" val="888197672"/>
                    </a:ext>
                  </a:extLst>
                </a:gridCol>
                <a:gridCol w="1188864">
                  <a:extLst>
                    <a:ext uri="{9D8B030D-6E8A-4147-A177-3AD203B41FA5}">
                      <a16:colId xmlns:a16="http://schemas.microsoft.com/office/drawing/2014/main" val="3204319307"/>
                    </a:ext>
                  </a:extLst>
                </a:gridCol>
                <a:gridCol w="1219205">
                  <a:extLst>
                    <a:ext uri="{9D8B030D-6E8A-4147-A177-3AD203B41FA5}">
                      <a16:colId xmlns:a16="http://schemas.microsoft.com/office/drawing/2014/main" val="2799582826"/>
                    </a:ext>
                  </a:extLst>
                </a:gridCol>
                <a:gridCol w="1139687">
                  <a:extLst>
                    <a:ext uri="{9D8B030D-6E8A-4147-A177-3AD203B41FA5}">
                      <a16:colId xmlns:a16="http://schemas.microsoft.com/office/drawing/2014/main" val="779581834"/>
                    </a:ext>
                  </a:extLst>
                </a:gridCol>
                <a:gridCol w="1298714">
                  <a:extLst>
                    <a:ext uri="{9D8B030D-6E8A-4147-A177-3AD203B41FA5}">
                      <a16:colId xmlns:a16="http://schemas.microsoft.com/office/drawing/2014/main" val="99576163"/>
                    </a:ext>
                  </a:extLst>
                </a:gridCol>
                <a:gridCol w="1152939">
                  <a:extLst>
                    <a:ext uri="{9D8B030D-6E8A-4147-A177-3AD203B41FA5}">
                      <a16:colId xmlns:a16="http://schemas.microsoft.com/office/drawing/2014/main" val="963559697"/>
                    </a:ext>
                  </a:extLst>
                </a:gridCol>
                <a:gridCol w="1139680">
                  <a:extLst>
                    <a:ext uri="{9D8B030D-6E8A-4147-A177-3AD203B41FA5}">
                      <a16:colId xmlns:a16="http://schemas.microsoft.com/office/drawing/2014/main" val="3617595394"/>
                    </a:ext>
                  </a:extLst>
                </a:gridCol>
              </a:tblGrid>
              <a:tr h="405570">
                <a:tc rowSpan="3">
                  <a:txBody>
                    <a:bodyPr/>
                    <a:lstStyle/>
                    <a:p>
                      <a:pPr algn="just">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just">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just">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Outcome</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3">
                  <a:txBody>
                    <a:bodyPr/>
                    <a:lstStyle/>
                    <a:p>
                      <a:pPr algn="just">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just">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just">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Outputs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3">
                  <a:txBody>
                    <a:bodyPr/>
                    <a:lstStyle/>
                    <a:p>
                      <a:pPr algn="just">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just">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just">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Output Indicators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6">
                  <a:txBody>
                    <a:bodyPr/>
                    <a:lstStyle/>
                    <a:p>
                      <a:pPr algn="just">
                        <a:lnSpc>
                          <a:spcPct val="150000"/>
                        </a:lnSpc>
                        <a:spcAft>
                          <a:spcPts val="1000"/>
                        </a:spcAft>
                      </a:pP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Annual Targets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075616540"/>
                  </a:ext>
                </a:extLst>
              </a:tr>
              <a:tr h="576756">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algn="just">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Audited / Actual Performance</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a:txBody>
                    <a:bodyPr/>
                    <a:lstStyle/>
                    <a:p>
                      <a:pPr algn="just">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Estimated Performance</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3">
                  <a:txBody>
                    <a:bodyPr/>
                    <a:lstStyle/>
                    <a:p>
                      <a:pPr algn="just">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MTEF Period</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050901184"/>
                  </a:ext>
                </a:extLst>
              </a:tr>
              <a:tr h="52945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just">
                        <a:lnSpc>
                          <a:spcPct val="150000"/>
                        </a:lnSpc>
                        <a:spcAft>
                          <a:spcPts val="1000"/>
                        </a:spcAft>
                      </a:pP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2017/18</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2018/19</a:t>
                      </a:r>
                      <a:endParaRPr lang="en-ZA" sz="1050">
                        <a:effectLst/>
                        <a:latin typeface="Arial" panose="020B0604020202020204" pitchFamily="34" charset="0"/>
                        <a:ea typeface="MS Mincho" panose="02020609040205080304" pitchFamily="49" charset="-128"/>
                        <a:cs typeface="Times New Roman" panose="02020603050405020304" pitchFamily="18"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2019/20</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50000"/>
                        </a:lnSpc>
                        <a:spcAft>
                          <a:spcPts val="1000"/>
                        </a:spcAft>
                      </a:pP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2020/21</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50000"/>
                        </a:lnSpc>
                        <a:spcAft>
                          <a:spcPts val="1000"/>
                        </a:spcAft>
                      </a:pP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2021/22</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2022/23</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2023/24</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3062684569"/>
                  </a:ext>
                </a:extLst>
              </a:tr>
              <a:tr h="2104531">
                <a:tc rowSpan="2">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Integrated and sustainable human</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Settlements and Security of Tenure</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50000"/>
                        </a:lnSpc>
                      </a:pPr>
                      <a:r>
                        <a:rPr lang="en-ZA" sz="1100" dirty="0">
                          <a:effectLst/>
                          <a:latin typeface="Arial" panose="020B0604020202020204" pitchFamily="34" charset="0"/>
                          <a:ea typeface="MS Mincho" panose="02020609040205080304" pitchFamily="49" charset="-128"/>
                          <a:cs typeface="Arial" panose="020B0604020202020204" pitchFamily="34" charset="0"/>
                        </a:rPr>
                        <a:t>Serviced sites delivered</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3.3.4</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REGION A: Number of</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serviced sites delivered </a:t>
                      </a:r>
                      <a:r>
                        <a:rPr lang="en-GB" sz="1100" dirty="0" err="1">
                          <a:effectLst/>
                          <a:latin typeface="Arial" panose="020B0604020202020204" pitchFamily="34" charset="0"/>
                          <a:ea typeface="MS Mincho" panose="02020609040205080304" pitchFamily="49" charset="-128"/>
                          <a:cs typeface="Arial" panose="020B0604020202020204" pitchFamily="34" charset="0"/>
                        </a:rPr>
                        <a:t>i.r.o.</a:t>
                      </a:r>
                      <a:r>
                        <a:rPr lang="en-GB" sz="1100" dirty="0">
                          <a:effectLst/>
                          <a:latin typeface="Arial" panose="020B0604020202020204" pitchFamily="34" charset="0"/>
                          <a:ea typeface="MS Mincho" panose="02020609040205080304" pitchFamily="49" charset="-128"/>
                          <a:cs typeface="Arial" panose="020B0604020202020204" pitchFamily="34" charset="0"/>
                        </a:rPr>
                        <a:t> projects implemented by HDA</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4004 of serviced</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sites delivered </a:t>
                      </a:r>
                      <a:r>
                        <a:rPr lang="en-GB" sz="1100" dirty="0" err="1">
                          <a:effectLst/>
                          <a:latin typeface="Arial" panose="020B0604020202020204" pitchFamily="34" charset="0"/>
                          <a:ea typeface="MS Mincho" panose="02020609040205080304" pitchFamily="49" charset="-128"/>
                          <a:cs typeface="Arial" panose="020B0604020202020204" pitchFamily="34" charset="0"/>
                        </a:rPr>
                        <a:t>i.r.o.</a:t>
                      </a:r>
                      <a:r>
                        <a:rPr lang="en-GB" sz="1100" dirty="0">
                          <a:effectLst/>
                          <a:latin typeface="Arial" panose="020B0604020202020204" pitchFamily="34" charset="0"/>
                          <a:ea typeface="MS Mincho" panose="02020609040205080304" pitchFamily="49" charset="-128"/>
                          <a:cs typeface="Arial" panose="020B0604020202020204" pitchFamily="34" charset="0"/>
                        </a:rPr>
                        <a:t> projects implemented by HDA</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Times New Roman" panose="02020603050405020304" pitchFamily="18" charset="0"/>
                        </a:rPr>
                        <a:t>5374 of serviced sites delivered </a:t>
                      </a:r>
                      <a:r>
                        <a:rPr lang="en-GB" sz="1100" dirty="0" err="1">
                          <a:effectLst/>
                          <a:latin typeface="Arial" panose="020B0604020202020204" pitchFamily="34" charset="0"/>
                          <a:ea typeface="MS Mincho" panose="02020609040205080304" pitchFamily="49" charset="-128"/>
                          <a:cs typeface="Times New Roman" panose="02020603050405020304" pitchFamily="18" charset="0"/>
                        </a:rPr>
                        <a:t>i.r.o.</a:t>
                      </a:r>
                      <a:r>
                        <a:rPr lang="en-GB" sz="1100" dirty="0">
                          <a:effectLst/>
                          <a:latin typeface="Arial" panose="020B0604020202020204" pitchFamily="34" charset="0"/>
                          <a:ea typeface="MS Mincho" panose="02020609040205080304" pitchFamily="49" charset="-128"/>
                          <a:cs typeface="Times New Roman" panose="02020603050405020304" pitchFamily="18" charset="0"/>
                        </a:rPr>
                        <a:t> projects implemented by HDA</a:t>
                      </a:r>
                      <a:endParaRPr lang="en-ZA"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2440 of serviced sites delivered </a:t>
                      </a:r>
                      <a:r>
                        <a:rPr lang="en-GB" sz="1100" dirty="0" err="1">
                          <a:effectLst/>
                          <a:latin typeface="Arial" panose="020B0604020202020204" pitchFamily="34" charset="0"/>
                          <a:ea typeface="MS Mincho" panose="02020609040205080304" pitchFamily="49" charset="-128"/>
                          <a:cs typeface="Arial" panose="020B0604020202020204" pitchFamily="34" charset="0"/>
                        </a:rPr>
                        <a:t>i.r.o.</a:t>
                      </a:r>
                      <a:r>
                        <a:rPr lang="en-GB" sz="1100" dirty="0">
                          <a:effectLst/>
                          <a:latin typeface="Arial" panose="020B0604020202020204" pitchFamily="34" charset="0"/>
                          <a:ea typeface="MS Mincho" panose="02020609040205080304" pitchFamily="49" charset="-128"/>
                          <a:cs typeface="Arial" panose="020B0604020202020204" pitchFamily="34" charset="0"/>
                        </a:rPr>
                        <a:t> projects implemented by HDA</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3872 of serviced sites delivered </a:t>
                      </a:r>
                      <a:r>
                        <a:rPr lang="en-GB" sz="1100" dirty="0" err="1">
                          <a:effectLst/>
                          <a:latin typeface="Arial" panose="020B0604020202020204" pitchFamily="34" charset="0"/>
                          <a:ea typeface="MS Mincho" panose="02020609040205080304" pitchFamily="49" charset="-128"/>
                          <a:cs typeface="Arial" panose="020B0604020202020204" pitchFamily="34" charset="0"/>
                        </a:rPr>
                        <a:t>i.r.o.</a:t>
                      </a:r>
                      <a:r>
                        <a:rPr lang="en-GB" sz="1100" dirty="0">
                          <a:effectLst/>
                          <a:latin typeface="Arial" panose="020B0604020202020204" pitchFamily="34" charset="0"/>
                          <a:ea typeface="MS Mincho" panose="02020609040205080304" pitchFamily="49" charset="-128"/>
                          <a:cs typeface="Arial" panose="020B0604020202020204" pitchFamily="34" charset="0"/>
                        </a:rPr>
                        <a:t> projects implemented by HDA</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2513 of serviced sites delivered </a:t>
                      </a:r>
                      <a:r>
                        <a:rPr lang="en-GB" sz="1100" dirty="0" err="1">
                          <a:effectLst/>
                          <a:latin typeface="Arial" panose="020B0604020202020204" pitchFamily="34" charset="0"/>
                          <a:ea typeface="MS Mincho" panose="02020609040205080304" pitchFamily="49" charset="-128"/>
                          <a:cs typeface="Arial" panose="020B0604020202020204" pitchFamily="34" charset="0"/>
                        </a:rPr>
                        <a:t>i.r.o.</a:t>
                      </a:r>
                      <a:r>
                        <a:rPr lang="en-GB" sz="1100" dirty="0">
                          <a:effectLst/>
                          <a:latin typeface="Arial" panose="020B0604020202020204" pitchFamily="34" charset="0"/>
                          <a:ea typeface="MS Mincho" panose="02020609040205080304" pitchFamily="49" charset="-128"/>
                          <a:cs typeface="Arial" panose="020B0604020202020204" pitchFamily="34" charset="0"/>
                        </a:rPr>
                        <a:t> projects implemented by HDA</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2513 of serviced sites delivered </a:t>
                      </a:r>
                      <a:r>
                        <a:rPr lang="en-GB" sz="1100" dirty="0" err="1">
                          <a:latin typeface="Arial" panose="020B0604020202020204" pitchFamily="34" charset="0"/>
                          <a:cs typeface="Arial" panose="020B0604020202020204" pitchFamily="34" charset="0"/>
                        </a:rPr>
                        <a:t>i.r.o.</a:t>
                      </a:r>
                      <a:r>
                        <a:rPr lang="en-GB" sz="1100" dirty="0">
                          <a:latin typeface="Arial" panose="020B0604020202020204" pitchFamily="34" charset="0"/>
                          <a:cs typeface="Arial" panose="020B0604020202020204" pitchFamily="34" charset="0"/>
                        </a:rPr>
                        <a:t> projects implemented by HDA</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2513 of serviced</a:t>
                      </a:r>
                    </a:p>
                    <a:p>
                      <a:pPr algn="just">
                        <a:lnSpc>
                          <a:spcPct val="150000"/>
                        </a:lnSpc>
                      </a:pPr>
                      <a:r>
                        <a:rPr lang="en-GB" sz="1100" dirty="0">
                          <a:latin typeface="Arial" panose="020B0604020202020204" pitchFamily="34" charset="0"/>
                          <a:cs typeface="Arial" panose="020B0604020202020204" pitchFamily="34" charset="0"/>
                        </a:rPr>
                        <a:t>sites delivered </a:t>
                      </a:r>
                      <a:r>
                        <a:rPr lang="en-GB" sz="1100" dirty="0" err="1">
                          <a:latin typeface="Arial" panose="020B0604020202020204" pitchFamily="34" charset="0"/>
                          <a:cs typeface="Arial" panose="020B0604020202020204" pitchFamily="34" charset="0"/>
                        </a:rPr>
                        <a:t>i.r.o.</a:t>
                      </a:r>
                      <a:r>
                        <a:rPr lang="en-GB" sz="1100" dirty="0">
                          <a:latin typeface="Arial" panose="020B0604020202020204" pitchFamily="34" charset="0"/>
                          <a:cs typeface="Arial" panose="020B0604020202020204" pitchFamily="34" charset="0"/>
                        </a:rPr>
                        <a:t> projects implemented by HDA</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52908765"/>
                  </a:ext>
                </a:extLst>
              </a:tr>
              <a:tr h="2113530">
                <a:tc vMerge="1">
                  <a:txBody>
                    <a:bodyPr/>
                    <a:lstStyle/>
                    <a:p>
                      <a:pPr algn="just">
                        <a:lnSpc>
                          <a:spcPct val="150000"/>
                        </a:lnSpc>
                        <a:spcAft>
                          <a:spcPts val="1000"/>
                        </a:spcAft>
                      </a:pP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ct val="150000"/>
                        </a:lnSpc>
                        <a:spcAft>
                          <a:spcPts val="0"/>
                        </a:spcAft>
                        <a:tabLst>
                          <a:tab pos="180340" algn="l"/>
                          <a:tab pos="540385" algn="l"/>
                        </a:tabLst>
                      </a:pP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3.3.5</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Region B: Number of serviced sites delivered</a:t>
                      </a:r>
                    </a:p>
                    <a:p>
                      <a:pPr algn="just">
                        <a:lnSpc>
                          <a:spcPct val="150000"/>
                        </a:lnSpc>
                      </a:pPr>
                      <a:r>
                        <a:rPr lang="en-GB" sz="1100" dirty="0" err="1">
                          <a:effectLst/>
                          <a:latin typeface="Arial" panose="020B0604020202020204" pitchFamily="34" charset="0"/>
                          <a:ea typeface="MS Mincho" panose="02020609040205080304" pitchFamily="49" charset="-128"/>
                          <a:cs typeface="Arial" panose="020B0604020202020204" pitchFamily="34" charset="0"/>
                        </a:rPr>
                        <a:t>i.r.o.</a:t>
                      </a:r>
                      <a:r>
                        <a:rPr lang="en-GB" sz="1100" dirty="0">
                          <a:effectLst/>
                          <a:latin typeface="Arial" panose="020B0604020202020204" pitchFamily="34" charset="0"/>
                          <a:ea typeface="MS Mincho" panose="02020609040205080304" pitchFamily="49" charset="-128"/>
                          <a:cs typeface="Arial" panose="020B0604020202020204" pitchFamily="34" charset="0"/>
                        </a:rPr>
                        <a:t> projects implemented by HDA</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r>
                        <a:rPr lang="en-GB" sz="1100" dirty="0">
                          <a:effectLst/>
                          <a:latin typeface="Arial" panose="020B0604020202020204" pitchFamily="34" charset="0"/>
                          <a:ea typeface="MS Mincho" panose="02020609040205080304" pitchFamily="49" charset="-128"/>
                          <a:cs typeface="Arial" panose="020B0604020202020204" pitchFamily="34" charset="0"/>
                        </a:rPr>
                        <a:t>4142 of serviced sites delivered </a:t>
                      </a:r>
                      <a:r>
                        <a:rPr lang="en-GB" sz="1100" dirty="0" err="1">
                          <a:effectLst/>
                          <a:latin typeface="Arial" panose="020B0604020202020204" pitchFamily="34" charset="0"/>
                          <a:ea typeface="MS Mincho" panose="02020609040205080304" pitchFamily="49" charset="-128"/>
                          <a:cs typeface="Arial" panose="020B0604020202020204" pitchFamily="34" charset="0"/>
                        </a:rPr>
                        <a:t>i.r.o.</a:t>
                      </a:r>
                      <a:r>
                        <a:rPr lang="en-GB" sz="1100" dirty="0">
                          <a:effectLst/>
                          <a:latin typeface="Arial" panose="020B0604020202020204" pitchFamily="34" charset="0"/>
                          <a:ea typeface="MS Mincho" panose="02020609040205080304" pitchFamily="49" charset="-128"/>
                          <a:cs typeface="Arial" panose="020B0604020202020204" pitchFamily="34" charset="0"/>
                        </a:rPr>
                        <a:t> projects implemented by HDA</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5156 of serviced sites delivered </a:t>
                      </a:r>
                      <a:r>
                        <a:rPr lang="en-GB" sz="1100" dirty="0" err="1">
                          <a:latin typeface="Arial" panose="020B0604020202020204" pitchFamily="34" charset="0"/>
                          <a:cs typeface="Arial" panose="020B0604020202020204" pitchFamily="34" charset="0"/>
                        </a:rPr>
                        <a:t>i.r.o.</a:t>
                      </a:r>
                      <a:r>
                        <a:rPr lang="en-GB" sz="1100" dirty="0">
                          <a:latin typeface="Arial" panose="020B0604020202020204" pitchFamily="34" charset="0"/>
                          <a:cs typeface="Arial" panose="020B0604020202020204" pitchFamily="34" charset="0"/>
                        </a:rPr>
                        <a:t> projects implemented by HDA</a:t>
                      </a:r>
                      <a:endParaRPr lang="en-ZA" sz="1100" dirty="0">
                        <a:latin typeface="Arial" panose="020B0604020202020204" pitchFamily="34" charset="0"/>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1400 of serviced sites delivered </a:t>
                      </a:r>
                      <a:r>
                        <a:rPr lang="en-GB" sz="1100" dirty="0" err="1">
                          <a:effectLst/>
                          <a:latin typeface="Arial" panose="020B0604020202020204" pitchFamily="34" charset="0"/>
                          <a:ea typeface="MS Mincho" panose="02020609040205080304" pitchFamily="49" charset="-128"/>
                          <a:cs typeface="Arial" panose="020B0604020202020204" pitchFamily="34" charset="0"/>
                        </a:rPr>
                        <a:t>i.r.o.</a:t>
                      </a:r>
                      <a:r>
                        <a:rPr lang="en-GB" sz="1100" dirty="0">
                          <a:effectLst/>
                          <a:latin typeface="Arial" panose="020B0604020202020204" pitchFamily="34" charset="0"/>
                          <a:ea typeface="MS Mincho" panose="02020609040205080304" pitchFamily="49" charset="-128"/>
                          <a:cs typeface="Arial" panose="020B0604020202020204" pitchFamily="34" charset="0"/>
                        </a:rPr>
                        <a:t> projects implemented by HDA</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884 of serviced sites delivered </a:t>
                      </a:r>
                      <a:r>
                        <a:rPr lang="en-GB" sz="1100" dirty="0" err="1">
                          <a:effectLst/>
                          <a:latin typeface="Arial" panose="020B0604020202020204" pitchFamily="34" charset="0"/>
                          <a:ea typeface="MS Mincho" panose="02020609040205080304" pitchFamily="49" charset="-128"/>
                          <a:cs typeface="Arial" panose="020B0604020202020204" pitchFamily="34" charset="0"/>
                        </a:rPr>
                        <a:t>i.r.o.</a:t>
                      </a:r>
                      <a:r>
                        <a:rPr lang="en-GB" sz="1100" dirty="0">
                          <a:effectLst/>
                          <a:latin typeface="Arial" panose="020B0604020202020204" pitchFamily="34" charset="0"/>
                          <a:ea typeface="MS Mincho" panose="02020609040205080304" pitchFamily="49" charset="-128"/>
                          <a:cs typeface="Arial" panose="020B0604020202020204" pitchFamily="34" charset="0"/>
                        </a:rPr>
                        <a:t> project implemented by</a:t>
                      </a:r>
                    </a:p>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HDA</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effectLst/>
                          <a:latin typeface="Arial" panose="020B0604020202020204" pitchFamily="34" charset="0"/>
                          <a:ea typeface="MS Mincho" panose="02020609040205080304" pitchFamily="49" charset="-128"/>
                          <a:cs typeface="Arial" panose="020B0604020202020204" pitchFamily="34" charset="0"/>
                        </a:rPr>
                        <a:t>1389 of serviced sites delivered </a:t>
                      </a:r>
                      <a:r>
                        <a:rPr lang="en-GB" sz="1100" dirty="0" err="1">
                          <a:effectLst/>
                          <a:latin typeface="Arial" panose="020B0604020202020204" pitchFamily="34" charset="0"/>
                          <a:ea typeface="MS Mincho" panose="02020609040205080304" pitchFamily="49" charset="-128"/>
                          <a:cs typeface="Arial" panose="020B0604020202020204" pitchFamily="34" charset="0"/>
                        </a:rPr>
                        <a:t>i.r.o.</a:t>
                      </a:r>
                      <a:r>
                        <a:rPr lang="en-GB" sz="1100" dirty="0">
                          <a:effectLst/>
                          <a:latin typeface="Arial" panose="020B0604020202020204" pitchFamily="34" charset="0"/>
                          <a:ea typeface="MS Mincho" panose="02020609040205080304" pitchFamily="49" charset="-128"/>
                          <a:cs typeface="Arial" panose="020B0604020202020204" pitchFamily="34" charset="0"/>
                        </a:rPr>
                        <a:t> projects implemented by HDA</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2252 of serviced sites delivered </a:t>
                      </a:r>
                      <a:r>
                        <a:rPr lang="en-GB" sz="1100" dirty="0" err="1">
                          <a:latin typeface="Arial" panose="020B0604020202020204" pitchFamily="34" charset="0"/>
                          <a:cs typeface="Arial" panose="020B0604020202020204" pitchFamily="34" charset="0"/>
                        </a:rPr>
                        <a:t>i.r.o.</a:t>
                      </a:r>
                      <a:r>
                        <a:rPr lang="en-GB" sz="1100" dirty="0">
                          <a:latin typeface="Arial" panose="020B0604020202020204" pitchFamily="34" charset="0"/>
                          <a:cs typeface="Arial" panose="020B0604020202020204" pitchFamily="34" charset="0"/>
                        </a:rPr>
                        <a:t> projects implemented by HDA</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1764 of serviced sites delivered </a:t>
                      </a:r>
                      <a:r>
                        <a:rPr lang="en-GB" sz="1100" dirty="0" err="1">
                          <a:latin typeface="Arial" panose="020B0604020202020204" pitchFamily="34" charset="0"/>
                          <a:cs typeface="Arial" panose="020B0604020202020204" pitchFamily="34" charset="0"/>
                        </a:rPr>
                        <a:t>i.r.o.</a:t>
                      </a:r>
                      <a:r>
                        <a:rPr lang="en-GB" sz="1100" dirty="0">
                          <a:latin typeface="Arial" panose="020B0604020202020204" pitchFamily="34" charset="0"/>
                          <a:cs typeface="Arial" panose="020B0604020202020204" pitchFamily="34" charset="0"/>
                        </a:rPr>
                        <a:t> projects implemented by HDA</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3838821"/>
                  </a:ext>
                </a:extLst>
              </a:tr>
            </a:tbl>
          </a:graphicData>
        </a:graphic>
      </p:graphicFrame>
    </p:spTree>
    <p:extLst>
      <p:ext uri="{BB962C8B-B14F-4D97-AF65-F5344CB8AC3E}">
        <p14:creationId xmlns:p14="http://schemas.microsoft.com/office/powerpoint/2010/main" val="4276450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sp>
        <p:nvSpPr>
          <p:cNvPr id="2" name="Rectangle 1"/>
          <p:cNvSpPr/>
          <p:nvPr/>
        </p:nvSpPr>
        <p:spPr>
          <a:xfrm>
            <a:off x="106013" y="1"/>
            <a:ext cx="10856605" cy="7801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11"/>
            <a:r>
              <a:rPr lang="en-ZW" sz="2800" b="1" dirty="0">
                <a:solidFill>
                  <a:srgbClr val="1F497D"/>
                </a:solidFill>
                <a:latin typeface="Arial"/>
              </a:rPr>
              <a:t>Programme 3.3</a:t>
            </a:r>
            <a:r>
              <a:rPr lang="en-GB" sz="2800" b="1" dirty="0">
                <a:solidFill>
                  <a:srgbClr val="1F497D"/>
                </a:solidFill>
                <a:latin typeface="Arial"/>
              </a:rPr>
              <a:t>Regional Coordination and Human Settlements Implementation Support Services </a:t>
            </a:r>
            <a:r>
              <a:rPr lang="en-ZW" sz="2800" b="1" dirty="0">
                <a:solidFill>
                  <a:srgbClr val="1F497D"/>
                </a:solidFill>
                <a:latin typeface="Arial"/>
              </a:rPr>
              <a:t> </a:t>
            </a:r>
            <a:endParaRPr lang="en-ZA" sz="2800" b="1" dirty="0">
              <a:solidFill>
                <a:srgbClr val="1F497D"/>
              </a:solidFill>
              <a:latin typeface="Arial"/>
            </a:endParaRPr>
          </a:p>
        </p:txBody>
      </p:sp>
      <p:graphicFrame>
        <p:nvGraphicFramePr>
          <p:cNvPr id="13" name="Table 12">
            <a:extLst>
              <a:ext uri="{FF2B5EF4-FFF2-40B4-BE49-F238E27FC236}">
                <a16:creationId xmlns:a16="http://schemas.microsoft.com/office/drawing/2014/main" id="{689F1CAF-B4FF-4612-B6AE-41E9A4A3E18A}"/>
              </a:ext>
            </a:extLst>
          </p:cNvPr>
          <p:cNvGraphicFramePr>
            <a:graphicFrameLocks noGrp="1"/>
          </p:cNvGraphicFramePr>
          <p:nvPr>
            <p:extLst>
              <p:ext uri="{D42A27DB-BD31-4B8C-83A1-F6EECF244321}">
                <p14:modId xmlns:p14="http://schemas.microsoft.com/office/powerpoint/2010/main" val="456092869"/>
              </p:ext>
            </p:extLst>
          </p:nvPr>
        </p:nvGraphicFramePr>
        <p:xfrm>
          <a:off x="0" y="808408"/>
          <a:ext cx="12191998" cy="6114779"/>
        </p:xfrm>
        <a:graphic>
          <a:graphicData uri="http://schemas.openxmlformats.org/drawingml/2006/table">
            <a:tbl>
              <a:tblPr firstRow="1" firstCol="1" bandRow="1"/>
              <a:tblGrid>
                <a:gridCol w="1099930">
                  <a:extLst>
                    <a:ext uri="{9D8B030D-6E8A-4147-A177-3AD203B41FA5}">
                      <a16:colId xmlns:a16="http://schemas.microsoft.com/office/drawing/2014/main" val="3947168658"/>
                    </a:ext>
                  </a:extLst>
                </a:gridCol>
                <a:gridCol w="1497496">
                  <a:extLst>
                    <a:ext uri="{9D8B030D-6E8A-4147-A177-3AD203B41FA5}">
                      <a16:colId xmlns:a16="http://schemas.microsoft.com/office/drawing/2014/main" val="961489849"/>
                    </a:ext>
                  </a:extLst>
                </a:gridCol>
                <a:gridCol w="1444487">
                  <a:extLst>
                    <a:ext uri="{9D8B030D-6E8A-4147-A177-3AD203B41FA5}">
                      <a16:colId xmlns:a16="http://schemas.microsoft.com/office/drawing/2014/main" val="3779692485"/>
                    </a:ext>
                  </a:extLst>
                </a:gridCol>
                <a:gridCol w="1010997">
                  <a:extLst>
                    <a:ext uri="{9D8B030D-6E8A-4147-A177-3AD203B41FA5}">
                      <a16:colId xmlns:a16="http://schemas.microsoft.com/office/drawing/2014/main" val="888197672"/>
                    </a:ext>
                  </a:extLst>
                </a:gridCol>
                <a:gridCol w="115438">
                  <a:extLst>
                    <a:ext uri="{9D8B030D-6E8A-4147-A177-3AD203B41FA5}">
                      <a16:colId xmlns:a16="http://schemas.microsoft.com/office/drawing/2014/main" val="3204319307"/>
                    </a:ext>
                  </a:extLst>
                </a:gridCol>
                <a:gridCol w="1179443">
                  <a:extLst>
                    <a:ext uri="{9D8B030D-6E8A-4147-A177-3AD203B41FA5}">
                      <a16:colId xmlns:a16="http://schemas.microsoft.com/office/drawing/2014/main" val="3696892805"/>
                    </a:ext>
                  </a:extLst>
                </a:gridCol>
                <a:gridCol w="1033670">
                  <a:extLst>
                    <a:ext uri="{9D8B030D-6E8A-4147-A177-3AD203B41FA5}">
                      <a16:colId xmlns:a16="http://schemas.microsoft.com/office/drawing/2014/main" val="2799582826"/>
                    </a:ext>
                  </a:extLst>
                </a:gridCol>
                <a:gridCol w="1060174">
                  <a:extLst>
                    <a:ext uri="{9D8B030D-6E8A-4147-A177-3AD203B41FA5}">
                      <a16:colId xmlns:a16="http://schemas.microsoft.com/office/drawing/2014/main" val="779581834"/>
                    </a:ext>
                  </a:extLst>
                </a:gridCol>
                <a:gridCol w="1338469">
                  <a:extLst>
                    <a:ext uri="{9D8B030D-6E8A-4147-A177-3AD203B41FA5}">
                      <a16:colId xmlns:a16="http://schemas.microsoft.com/office/drawing/2014/main" val="99576163"/>
                    </a:ext>
                  </a:extLst>
                </a:gridCol>
                <a:gridCol w="1208733">
                  <a:extLst>
                    <a:ext uri="{9D8B030D-6E8A-4147-A177-3AD203B41FA5}">
                      <a16:colId xmlns:a16="http://schemas.microsoft.com/office/drawing/2014/main" val="963559697"/>
                    </a:ext>
                  </a:extLst>
                </a:gridCol>
                <a:gridCol w="1203161">
                  <a:extLst>
                    <a:ext uri="{9D8B030D-6E8A-4147-A177-3AD203B41FA5}">
                      <a16:colId xmlns:a16="http://schemas.microsoft.com/office/drawing/2014/main" val="3617595394"/>
                    </a:ext>
                  </a:extLst>
                </a:gridCol>
              </a:tblGrid>
              <a:tr h="276284">
                <a:tc rowSpan="3">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Outcome</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3">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Outputs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3">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Output Indicators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effectLst/>
                          <a:latin typeface="Arial" panose="020B0604020202020204" pitchFamily="34" charset="0"/>
                          <a:ea typeface="MS Mincho" panose="02020609040205080304" pitchFamily="49" charset="-128"/>
                          <a:cs typeface="Arial" panose="020B0604020202020204" pitchFamily="34" charset="0"/>
                        </a:rPr>
                        <a:t> </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7">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Annual Targets</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075616540"/>
                  </a:ext>
                </a:extLst>
              </a:tr>
              <a:tr h="591490">
                <a:tc vMerge="1">
                  <a:txBody>
                    <a:bodyPr/>
                    <a:lstStyle/>
                    <a:p>
                      <a:endParaRPr lang="en-ZA"/>
                    </a:p>
                  </a:txBody>
                  <a:tcPr/>
                </a:tc>
                <a:tc vMerge="1">
                  <a:txBody>
                    <a:bodyPr/>
                    <a:lstStyle/>
                    <a:p>
                      <a:endParaRPr lang="en-ZA"/>
                    </a:p>
                  </a:txBody>
                  <a:tcPr/>
                </a:tc>
                <a:tc vMerge="1">
                  <a:txBody>
                    <a:bodyPr/>
                    <a:lstStyle/>
                    <a:p>
                      <a:endParaRPr lang="en-ZA"/>
                    </a:p>
                  </a:txBody>
                  <a:tcPr/>
                </a:tc>
                <a:tc gridSpan="4">
                  <a:txBody>
                    <a:bodyPr/>
                    <a:lstStyle/>
                    <a:p>
                      <a:pPr algn="l">
                        <a:lnSpc>
                          <a:spcPct val="150000"/>
                        </a:lnSpc>
                        <a:spcAft>
                          <a:spcPts val="1000"/>
                        </a:spcAft>
                      </a:pP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Audited / Actual Performance</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Estimated Performance</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3">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MTEF Period</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050901184"/>
                  </a:ext>
                </a:extLst>
              </a:tr>
              <a:tr h="364474">
                <a:tc vMerge="1">
                  <a:txBody>
                    <a:bodyPr/>
                    <a:lstStyle/>
                    <a:p>
                      <a:endParaRPr lang="en-ZA"/>
                    </a:p>
                  </a:txBody>
                  <a:tcPr/>
                </a:tc>
                <a:tc vMerge="1">
                  <a:txBody>
                    <a:bodyPr/>
                    <a:lstStyle/>
                    <a:p>
                      <a:endParaRPr lang="en-ZA"/>
                    </a:p>
                  </a:txBody>
                  <a:tcPr/>
                </a:tc>
                <a:tc vMerge="1">
                  <a:txBody>
                    <a:bodyPr/>
                    <a:lstStyle/>
                    <a:p>
                      <a:endParaRPr lang="en-ZA"/>
                    </a:p>
                  </a:txBody>
                  <a:tcPr/>
                </a:tc>
                <a:tc gridSpan="2">
                  <a:txBody>
                    <a:bodyPr/>
                    <a:lstStyle/>
                    <a:p>
                      <a:pPr algn="ctr">
                        <a:lnSpc>
                          <a:spcPct val="150000"/>
                        </a:lnSpc>
                        <a:spcAft>
                          <a:spcPts val="1000"/>
                        </a:spcAft>
                      </a:pP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2017/18</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2018/19</a:t>
                      </a:r>
                      <a:endParaRPr lang="en-ZA" sz="1050">
                        <a:effectLst/>
                        <a:latin typeface="Arial" panose="020B0604020202020204" pitchFamily="34" charset="0"/>
                        <a:ea typeface="MS Mincho" panose="02020609040205080304" pitchFamily="49" charset="-128"/>
                        <a:cs typeface="Times New Roman" panose="02020603050405020304" pitchFamily="18"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2018/19</a:t>
                      </a:r>
                      <a:endParaRPr lang="en-ZA" sz="1050">
                        <a:effectLst/>
                        <a:latin typeface="Arial" panose="020B0604020202020204" pitchFamily="34" charset="0"/>
                        <a:ea typeface="MS Mincho" panose="02020609040205080304" pitchFamily="49" charset="-128"/>
                        <a:cs typeface="Times New Roman" panose="02020603050405020304" pitchFamily="18"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2019/20</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2020/21</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2021/22</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2022/23</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2023/24</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3062684569"/>
                  </a:ext>
                </a:extLst>
              </a:tr>
              <a:tr h="2116471">
                <a:tc rowSpan="3">
                  <a:txBody>
                    <a:bodyPr/>
                    <a:lstStyle/>
                    <a:p>
                      <a:pPr algn="just">
                        <a:lnSpc>
                          <a:spcPct val="150000"/>
                        </a:lnSpc>
                        <a:spcAft>
                          <a:spcPts val="1000"/>
                        </a:spcAft>
                      </a:pPr>
                      <a:r>
                        <a:rPr lang="en-GB" sz="1100" dirty="0">
                          <a:effectLst/>
                          <a:latin typeface="Arial" panose="020B0604020202020204" pitchFamily="34" charset="0"/>
                          <a:ea typeface="MS Mincho" panose="02020609040205080304" pitchFamily="49" charset="-128"/>
                          <a:cs typeface="Arial" panose="020B0604020202020204" pitchFamily="34" charset="0"/>
                        </a:rPr>
                        <a:t>Integrated and</a:t>
                      </a:r>
                    </a:p>
                    <a:p>
                      <a:pPr algn="just">
                        <a:lnSpc>
                          <a:spcPct val="150000"/>
                        </a:lnSpc>
                        <a:spcAft>
                          <a:spcPts val="1000"/>
                        </a:spcAft>
                      </a:pPr>
                      <a:r>
                        <a:rPr lang="en-GB" sz="1100" dirty="0">
                          <a:effectLst/>
                          <a:latin typeface="Arial" panose="020B0604020202020204" pitchFamily="34" charset="0"/>
                          <a:ea typeface="MS Mincho" panose="02020609040205080304" pitchFamily="49" charset="-128"/>
                          <a:cs typeface="Arial" panose="020B0604020202020204" pitchFamily="34" charset="0"/>
                        </a:rPr>
                        <a:t>Sustainable human Settlements and Security of Tenure</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tabLst>
                          <a:tab pos="180340" algn="l"/>
                          <a:tab pos="540385" algn="l"/>
                        </a:tabLst>
                      </a:pPr>
                      <a:r>
                        <a:rPr lang="en-ZA" sz="1100" dirty="0">
                          <a:effectLst/>
                          <a:latin typeface="Arial" panose="020B0604020202020204" pitchFamily="34" charset="0"/>
                          <a:ea typeface="MS Mincho" panose="02020609040205080304" pitchFamily="49" charset="-128"/>
                          <a:cs typeface="Arial" panose="020B0604020202020204" pitchFamily="34" charset="0"/>
                        </a:rPr>
                        <a:t>Serviced sites</a:t>
                      </a:r>
                    </a:p>
                    <a:p>
                      <a:pPr algn="just">
                        <a:lnSpc>
                          <a:spcPct val="100000"/>
                        </a:lnSpc>
                        <a:spcAft>
                          <a:spcPts val="1000"/>
                        </a:spcAft>
                        <a:tabLst>
                          <a:tab pos="180340" algn="l"/>
                          <a:tab pos="540385" algn="l"/>
                        </a:tabLst>
                      </a:pPr>
                      <a:r>
                        <a:rPr lang="en-ZA" sz="1100" dirty="0">
                          <a:effectLst/>
                          <a:latin typeface="Arial" panose="020B0604020202020204" pitchFamily="34" charset="0"/>
                          <a:ea typeface="MS Mincho" panose="02020609040205080304" pitchFamily="49" charset="-128"/>
                          <a:cs typeface="Arial" panose="020B0604020202020204" pitchFamily="34" charset="0"/>
                        </a:rPr>
                        <a:t>delivered</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3.3.6</a:t>
                      </a:r>
                    </a:p>
                    <a:p>
                      <a:pPr algn="just">
                        <a:lnSpc>
                          <a:spcPct val="150000"/>
                        </a:lnSpc>
                        <a:spcAft>
                          <a:spcPts val="1000"/>
                        </a:spcAft>
                      </a:pPr>
                      <a:r>
                        <a:rPr lang="en-GB" sz="11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Region C: Number of serviced sites delivered </a:t>
                      </a:r>
                      <a:r>
                        <a:rPr lang="en-GB" sz="1100" dirty="0" err="1">
                          <a:solidFill>
                            <a:schemeClr val="tx1"/>
                          </a:solidFill>
                          <a:effectLst/>
                          <a:latin typeface="Arial" panose="020B0604020202020204" pitchFamily="34" charset="0"/>
                          <a:ea typeface="MS Mincho" panose="02020609040205080304" pitchFamily="49" charset="-128"/>
                          <a:cs typeface="Arial" panose="020B0604020202020204" pitchFamily="34" charset="0"/>
                        </a:rPr>
                        <a:t>i.r.o.</a:t>
                      </a:r>
                      <a:r>
                        <a:rPr lang="en-GB" sz="11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 projects implemented by HDA </a:t>
                      </a:r>
                      <a:endParaRPr lang="en-ZA" sz="11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just">
                        <a:lnSpc>
                          <a:spcPct val="150000"/>
                        </a:lnSpc>
                        <a:spcAft>
                          <a:spcPts val="1000"/>
                        </a:spcAft>
                      </a:pPr>
                      <a:r>
                        <a:rPr lang="en-ZA" sz="11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New Indicator</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just">
                        <a:lnSpc>
                          <a:spcPct val="150000"/>
                        </a:lnSpc>
                        <a:spcAft>
                          <a:spcPts val="1000"/>
                        </a:spcAft>
                      </a:pPr>
                      <a:r>
                        <a:rPr lang="en-ZA" sz="1100">
                          <a:effectLst/>
                          <a:latin typeface="Arial" panose="020B0604020202020204" pitchFamily="34" charset="0"/>
                          <a:ea typeface="MS Mincho" panose="02020609040205080304" pitchFamily="49" charset="-128"/>
                          <a:cs typeface="Arial" panose="020B0604020202020204" pitchFamily="34" charset="0"/>
                        </a:rPr>
                        <a:t>New Indicator</a:t>
                      </a:r>
                      <a:endParaRPr lang="en-ZA" sz="1050" dirty="0">
                        <a:effectLst/>
                        <a:latin typeface="Arial" panose="020B0604020202020204" pitchFamily="34" charset="0"/>
                        <a:ea typeface="MS Mincho" panose="02020609040205080304" pitchFamily="49" charset="-128"/>
                        <a:cs typeface="Times New Roman" panose="02020603050405020304" pitchFamily="18"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r>
                        <a:rPr lang="en-ZA" sz="11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New Indicator</a:t>
                      </a:r>
                      <a:endParaRPr lang="en-ZA" sz="105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r>
                        <a:rPr lang="en-ZA" sz="11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New Indicator</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just">
                        <a:lnSpc>
                          <a:spcPct val="150000"/>
                        </a:lnSpc>
                        <a:spcAft>
                          <a:spcPts val="1000"/>
                        </a:spcAft>
                      </a:pPr>
                      <a:r>
                        <a:rPr lang="en-ZA" sz="11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New Indicator</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r>
                        <a:rPr lang="en-GB" sz="11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500 serviced sites delivered </a:t>
                      </a:r>
                      <a:r>
                        <a:rPr lang="en-GB" sz="1100" dirty="0" err="1">
                          <a:solidFill>
                            <a:schemeClr val="tx1"/>
                          </a:solidFill>
                          <a:effectLst/>
                          <a:latin typeface="Arial" panose="020B0604020202020204" pitchFamily="34" charset="0"/>
                          <a:ea typeface="MS Mincho" panose="02020609040205080304" pitchFamily="49" charset="-128"/>
                          <a:cs typeface="Arial" panose="020B0604020202020204" pitchFamily="34" charset="0"/>
                        </a:rPr>
                        <a:t>i.r.o.</a:t>
                      </a:r>
                      <a:r>
                        <a:rPr lang="en-GB" sz="11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 projects implemented by HDA</a:t>
                      </a:r>
                      <a:endParaRPr lang="en-ZA" sz="11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solidFill>
                            <a:schemeClr val="tx1"/>
                          </a:solidFill>
                          <a:latin typeface="Arial" panose="020B0604020202020204" pitchFamily="34" charset="0"/>
                          <a:cs typeface="Arial" panose="020B0604020202020204" pitchFamily="34" charset="0"/>
                        </a:rPr>
                        <a:t>500 serviced sites delivered </a:t>
                      </a:r>
                      <a:r>
                        <a:rPr lang="en-GB" sz="1100" dirty="0" err="1">
                          <a:solidFill>
                            <a:schemeClr val="tx1"/>
                          </a:solidFill>
                          <a:latin typeface="Arial" panose="020B0604020202020204" pitchFamily="34" charset="0"/>
                          <a:cs typeface="Arial" panose="020B0604020202020204" pitchFamily="34" charset="0"/>
                        </a:rPr>
                        <a:t>i.r.o.</a:t>
                      </a:r>
                      <a:r>
                        <a:rPr lang="en-GB" sz="1100" dirty="0">
                          <a:solidFill>
                            <a:schemeClr val="tx1"/>
                          </a:solidFill>
                          <a:latin typeface="Arial" panose="020B0604020202020204" pitchFamily="34" charset="0"/>
                          <a:cs typeface="Arial" panose="020B0604020202020204" pitchFamily="34" charset="0"/>
                        </a:rPr>
                        <a:t> projects implemented by HDA</a:t>
                      </a:r>
                    </a:p>
                    <a:p>
                      <a:pPr algn="just">
                        <a:lnSpc>
                          <a:spcPct val="150000"/>
                        </a:lnSpc>
                      </a:pPr>
                      <a:endParaRPr lang="en-ZA" sz="1100" dirty="0">
                        <a:solidFill>
                          <a:schemeClr val="tx1"/>
                        </a:solidFill>
                        <a:latin typeface="Arial" panose="020B0604020202020204" pitchFamily="34" charset="0"/>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solidFill>
                            <a:schemeClr val="tx1"/>
                          </a:solidFill>
                          <a:latin typeface="Arial" panose="020B0604020202020204" pitchFamily="34" charset="0"/>
                          <a:cs typeface="Arial" panose="020B0604020202020204" pitchFamily="34" charset="0"/>
                        </a:rPr>
                        <a:t>500 serviced sites delivered </a:t>
                      </a:r>
                      <a:r>
                        <a:rPr lang="en-GB" sz="1100" dirty="0" err="1">
                          <a:solidFill>
                            <a:schemeClr val="tx1"/>
                          </a:solidFill>
                          <a:latin typeface="Arial" panose="020B0604020202020204" pitchFamily="34" charset="0"/>
                          <a:cs typeface="Arial" panose="020B0604020202020204" pitchFamily="34" charset="0"/>
                        </a:rPr>
                        <a:t>i.r.o.</a:t>
                      </a:r>
                      <a:r>
                        <a:rPr lang="en-GB" sz="1100" dirty="0">
                          <a:solidFill>
                            <a:schemeClr val="tx1"/>
                          </a:solidFill>
                          <a:latin typeface="Arial" panose="020B0604020202020204" pitchFamily="34" charset="0"/>
                          <a:cs typeface="Arial" panose="020B0604020202020204" pitchFamily="34" charset="0"/>
                        </a:rPr>
                        <a:t> projects implemented by HDA</a:t>
                      </a:r>
                    </a:p>
                    <a:p>
                      <a:pPr algn="just">
                        <a:lnSpc>
                          <a:spcPct val="150000"/>
                        </a:lnSpc>
                      </a:pPr>
                      <a:endParaRPr lang="en-ZA" sz="1100" dirty="0">
                        <a:solidFill>
                          <a:srgbClr val="FF0000"/>
                        </a:solidFill>
                        <a:latin typeface="Arial" panose="020B0604020202020204" pitchFamily="34" charset="0"/>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52908765"/>
                  </a:ext>
                </a:extLst>
              </a:tr>
              <a:tr h="1236459">
                <a:tc vMerge="1">
                  <a:txBody>
                    <a:bodyPr/>
                    <a:lstStyle/>
                    <a:p>
                      <a:endParaRPr lang="en-ZA"/>
                    </a:p>
                  </a:txBody>
                  <a:tcPr/>
                </a:tc>
                <a:tc>
                  <a:txBody>
                    <a:bodyPr/>
                    <a:lstStyle/>
                    <a:p>
                      <a:pPr algn="just">
                        <a:lnSpc>
                          <a:spcPct val="100000"/>
                        </a:lnSpc>
                        <a:spcAft>
                          <a:spcPts val="1000"/>
                        </a:spcAft>
                        <a:tabLst>
                          <a:tab pos="180340" algn="l"/>
                          <a:tab pos="540385" algn="l"/>
                        </a:tabLst>
                      </a:pPr>
                      <a:r>
                        <a:rPr lang="en-ZA" sz="1100" dirty="0">
                          <a:effectLst/>
                          <a:latin typeface="Arial" panose="020B0604020202020204" pitchFamily="34" charset="0"/>
                          <a:ea typeface="MS Mincho" panose="02020609040205080304" pitchFamily="49" charset="-128"/>
                          <a:cs typeface="Arial" panose="020B0604020202020204" pitchFamily="34" charset="0"/>
                        </a:rPr>
                        <a:t>TRU’s delivered as</a:t>
                      </a:r>
                    </a:p>
                    <a:p>
                      <a:pPr algn="just">
                        <a:lnSpc>
                          <a:spcPct val="100000"/>
                        </a:lnSpc>
                        <a:spcAft>
                          <a:spcPts val="1000"/>
                        </a:spcAft>
                        <a:tabLst>
                          <a:tab pos="180340" algn="l"/>
                          <a:tab pos="540385" algn="l"/>
                        </a:tabLst>
                      </a:pPr>
                      <a:r>
                        <a:rPr lang="en-ZA" sz="1100" dirty="0">
                          <a:effectLst/>
                          <a:latin typeface="Arial" panose="020B0604020202020204" pitchFamily="34" charset="0"/>
                          <a:ea typeface="MS Mincho" panose="02020609040205080304" pitchFamily="49" charset="-128"/>
                          <a:cs typeface="Arial" panose="020B0604020202020204" pitchFamily="34" charset="0"/>
                        </a:rPr>
                        <a:t>requested</a:t>
                      </a:r>
                    </a:p>
                    <a:p>
                      <a:pPr algn="just">
                        <a:lnSpc>
                          <a:spcPct val="100000"/>
                        </a:lnSpc>
                        <a:spcAft>
                          <a:spcPts val="1000"/>
                        </a:spcAft>
                        <a:tabLst>
                          <a:tab pos="180340" algn="l"/>
                          <a:tab pos="540385" algn="l"/>
                        </a:tabLst>
                      </a:pP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dirty="0">
                          <a:effectLst/>
                          <a:latin typeface="Arial" panose="020B0604020202020204" pitchFamily="34" charset="0"/>
                          <a:ea typeface="MS Mincho" panose="02020609040205080304" pitchFamily="49" charset="-128"/>
                          <a:cs typeface="Arial" panose="020B0604020202020204" pitchFamily="34" charset="0"/>
                        </a:rPr>
                        <a:t>3.3.7 Region B: Number of temporary residential units delivered</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just">
                        <a:lnSpc>
                          <a:spcPct val="100000"/>
                        </a:lnSpc>
                        <a:spcAft>
                          <a:spcPts val="1000"/>
                        </a:spcAft>
                      </a:pPr>
                      <a:r>
                        <a:rPr lang="en-GB" sz="1100">
                          <a:effectLst/>
                          <a:latin typeface="Arial" panose="020B0604020202020204" pitchFamily="34" charset="0"/>
                          <a:ea typeface="MS Mincho" panose="02020609040205080304" pitchFamily="49" charset="-128"/>
                          <a:cs typeface="Arial" panose="020B0604020202020204" pitchFamily="34" charset="0"/>
                        </a:rPr>
                        <a:t>New Indicator</a:t>
                      </a:r>
                      <a:endParaRPr lang="en-GB"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r>
                        <a:rPr lang="en-ZA" sz="1100">
                          <a:effectLst/>
                          <a:latin typeface="Arial" panose="020B0604020202020204" pitchFamily="34" charset="0"/>
                          <a:ea typeface="MS Mincho" panose="02020609040205080304" pitchFamily="49" charset="-128"/>
                          <a:cs typeface="Arial" panose="020B0604020202020204" pitchFamily="34" charset="0"/>
                        </a:rPr>
                        <a:t>New Indicator</a:t>
                      </a:r>
                      <a:endParaRPr lang="en-ZA"/>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ZA" sz="1100">
                          <a:effectLst/>
                          <a:latin typeface="Arial" panose="020B0604020202020204" pitchFamily="34" charset="0"/>
                          <a:ea typeface="MS Mincho" panose="02020609040205080304" pitchFamily="49" charset="-128"/>
                          <a:cs typeface="Arial" panose="020B0604020202020204" pitchFamily="34" charset="0"/>
                        </a:rPr>
                        <a:t>New Indicator</a:t>
                      </a:r>
                      <a:endParaRPr lang="en-ZA"/>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r>
                        <a:rPr lang="en-GB" sz="1100" dirty="0">
                          <a:effectLst/>
                          <a:latin typeface="Arial" panose="020B0604020202020204" pitchFamily="34" charset="0"/>
                          <a:ea typeface="MS Mincho" panose="02020609040205080304" pitchFamily="49" charset="-128"/>
                          <a:cs typeface="Arial" panose="020B0604020202020204" pitchFamily="34" charset="0"/>
                        </a:rPr>
                        <a:t>New Indicator</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just">
                        <a:lnSpc>
                          <a:spcPct val="150000"/>
                        </a:lnSpc>
                        <a:spcAft>
                          <a:spcPts val="1000"/>
                        </a:spcAft>
                      </a:pPr>
                      <a:r>
                        <a:rPr lang="en-ZA" sz="1100" dirty="0">
                          <a:effectLst/>
                          <a:latin typeface="Arial" panose="020B0604020202020204" pitchFamily="34" charset="0"/>
                          <a:ea typeface="MS Mincho" panose="02020609040205080304" pitchFamily="49" charset="-128"/>
                          <a:cs typeface="Arial" panose="020B0604020202020204" pitchFamily="34" charset="0"/>
                        </a:rPr>
                        <a:t>New Indicator</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r>
                        <a:rPr lang="en-GB" sz="1100" dirty="0">
                          <a:effectLst/>
                          <a:latin typeface="Arial" panose="020B0604020202020204" pitchFamily="34" charset="0"/>
                          <a:ea typeface="MS Mincho" panose="02020609040205080304" pitchFamily="49" charset="-128"/>
                          <a:cs typeface="Arial" panose="020B0604020202020204" pitchFamily="34" charset="0"/>
                        </a:rPr>
                        <a:t>1554 of temporary residential units delivered</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0 of temporary</a:t>
                      </a:r>
                    </a:p>
                    <a:p>
                      <a:pPr algn="just">
                        <a:lnSpc>
                          <a:spcPct val="150000"/>
                        </a:lnSpc>
                      </a:pPr>
                      <a:r>
                        <a:rPr lang="en-GB" sz="1100" dirty="0">
                          <a:latin typeface="Arial" panose="020B0604020202020204" pitchFamily="34" charset="0"/>
                          <a:cs typeface="Arial" panose="020B0604020202020204" pitchFamily="34" charset="0"/>
                        </a:rPr>
                        <a:t>residential units</a:t>
                      </a:r>
                    </a:p>
                    <a:p>
                      <a:pPr algn="just">
                        <a:lnSpc>
                          <a:spcPct val="150000"/>
                        </a:lnSpc>
                      </a:pPr>
                      <a:r>
                        <a:rPr lang="en-GB" sz="1100" dirty="0">
                          <a:latin typeface="Arial" panose="020B0604020202020204" pitchFamily="34" charset="0"/>
                          <a:cs typeface="Arial" panose="020B0604020202020204" pitchFamily="34" charset="0"/>
                        </a:rPr>
                        <a:t>delivered</a:t>
                      </a:r>
                      <a:endParaRPr lang="en-ZA" sz="1100" dirty="0">
                        <a:latin typeface="Arial" panose="020B0604020202020204" pitchFamily="34" charset="0"/>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0 of temporary</a:t>
                      </a:r>
                    </a:p>
                    <a:p>
                      <a:pPr algn="just">
                        <a:lnSpc>
                          <a:spcPct val="150000"/>
                        </a:lnSpc>
                      </a:pPr>
                      <a:r>
                        <a:rPr lang="en-GB" sz="1100" dirty="0">
                          <a:latin typeface="Arial" panose="020B0604020202020204" pitchFamily="34" charset="0"/>
                          <a:cs typeface="Arial" panose="020B0604020202020204" pitchFamily="34" charset="0"/>
                        </a:rPr>
                        <a:t>residential units</a:t>
                      </a:r>
                    </a:p>
                    <a:p>
                      <a:pPr algn="just">
                        <a:lnSpc>
                          <a:spcPct val="150000"/>
                        </a:lnSpc>
                      </a:pPr>
                      <a:r>
                        <a:rPr lang="en-GB" sz="1100" dirty="0">
                          <a:latin typeface="Arial" panose="020B0604020202020204" pitchFamily="34" charset="0"/>
                          <a:cs typeface="Arial" panose="020B0604020202020204" pitchFamily="34" charset="0"/>
                        </a:rPr>
                        <a:t>delivered</a:t>
                      </a:r>
                      <a:endParaRPr lang="en-ZA" sz="1100" dirty="0">
                        <a:latin typeface="Arial" panose="020B0604020202020204" pitchFamily="34" charset="0"/>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53674029"/>
                  </a:ext>
                </a:extLst>
              </a:tr>
              <a:tr h="1436184">
                <a:tc vMerge="1">
                  <a:txBody>
                    <a:bodyPr/>
                    <a:lstStyle/>
                    <a:p>
                      <a:pPr algn="just">
                        <a:lnSpc>
                          <a:spcPct val="150000"/>
                        </a:lnSpc>
                        <a:spcAft>
                          <a:spcPts val="1000"/>
                        </a:spcAft>
                      </a:pPr>
                      <a:endParaRPr lang="en-ZA" sz="1050" dirty="0">
                        <a:effectLst/>
                        <a:latin typeface="Arial" panose="020B0604020202020204" pitchFamily="34" charset="0"/>
                        <a:ea typeface="MS Mincho" panose="02020609040205080304" pitchFamily="49" charset="-128"/>
                        <a:cs typeface="Times New Roman" panose="02020603050405020304" pitchFamily="18"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tabLst>
                          <a:tab pos="180340" algn="l"/>
                          <a:tab pos="540385" algn="l"/>
                        </a:tabLst>
                      </a:pPr>
                      <a:r>
                        <a:rPr lang="en-GB" sz="1100" dirty="0">
                          <a:effectLst/>
                          <a:latin typeface="Arial" panose="020B0604020202020204" pitchFamily="34" charset="0"/>
                          <a:ea typeface="MS Mincho" panose="02020609040205080304" pitchFamily="49" charset="-128"/>
                          <a:cs typeface="Arial" panose="020B0604020202020204" pitchFamily="34" charset="0"/>
                        </a:rPr>
                        <a:t>Projects managed by HDA delivered against all milestones, as per signed IPs and MTOPs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dirty="0">
                          <a:effectLst/>
                          <a:latin typeface="Arial" panose="020B0604020202020204" pitchFamily="34" charset="0"/>
                          <a:ea typeface="MS Mincho" panose="02020609040205080304" pitchFamily="49" charset="-128"/>
                          <a:cs typeface="Arial" panose="020B0604020202020204" pitchFamily="34" charset="0"/>
                        </a:rPr>
                        <a:t>3.3.8 Region A: Number of HS Projects managed by the HDA</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just">
                        <a:lnSpc>
                          <a:spcPct val="100000"/>
                        </a:lnSpc>
                        <a:spcAft>
                          <a:spcPts val="1000"/>
                        </a:spcAft>
                      </a:pPr>
                      <a:r>
                        <a:rPr lang="en-GB" sz="1100" dirty="0">
                          <a:effectLst/>
                          <a:latin typeface="Arial" panose="020B0604020202020204" pitchFamily="34" charset="0"/>
                          <a:ea typeface="MS Mincho" panose="02020609040205080304" pitchFamily="49" charset="-128"/>
                          <a:cs typeface="Arial" panose="020B0604020202020204" pitchFamily="34" charset="0"/>
                        </a:rPr>
                        <a:t>New Indicator</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r>
                        <a:rPr lang="en-ZA" sz="1100" dirty="0">
                          <a:effectLst/>
                          <a:latin typeface="Arial" panose="020B0604020202020204" pitchFamily="34" charset="0"/>
                          <a:ea typeface="MS Mincho" panose="02020609040205080304" pitchFamily="49" charset="-128"/>
                          <a:cs typeface="Arial" panose="020B0604020202020204" pitchFamily="34" charset="0"/>
                        </a:rPr>
                        <a:t>New Indicator</a:t>
                      </a:r>
                      <a:endParaRPr lang="en-ZA" dirty="0"/>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ZA" sz="1100" dirty="0">
                          <a:effectLst/>
                          <a:latin typeface="Arial" panose="020B0604020202020204" pitchFamily="34" charset="0"/>
                          <a:ea typeface="MS Mincho" panose="02020609040205080304" pitchFamily="49" charset="-128"/>
                          <a:cs typeface="Arial" panose="020B0604020202020204" pitchFamily="34" charset="0"/>
                        </a:rPr>
                        <a:t>New Indicator</a:t>
                      </a:r>
                      <a:endParaRPr lang="en-ZA" dirty="0"/>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r>
                        <a:rPr lang="en-GB" sz="1100" dirty="0">
                          <a:effectLst/>
                          <a:latin typeface="Arial" panose="020B0604020202020204" pitchFamily="34" charset="0"/>
                          <a:ea typeface="MS Mincho" panose="02020609040205080304" pitchFamily="49" charset="-128"/>
                          <a:cs typeface="Arial" panose="020B0604020202020204" pitchFamily="34" charset="0"/>
                        </a:rPr>
                        <a:t>New Indicator</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just">
                        <a:lnSpc>
                          <a:spcPct val="150000"/>
                        </a:lnSpc>
                        <a:spcAft>
                          <a:spcPts val="1000"/>
                        </a:spcAft>
                      </a:pPr>
                      <a:r>
                        <a:rPr lang="en-ZA" sz="1100" dirty="0">
                          <a:effectLst/>
                          <a:latin typeface="Arial" panose="020B0604020202020204" pitchFamily="34" charset="0"/>
                          <a:ea typeface="MS Mincho" panose="02020609040205080304" pitchFamily="49" charset="-128"/>
                          <a:cs typeface="Arial" panose="020B0604020202020204" pitchFamily="34" charset="0"/>
                        </a:rPr>
                        <a:t>New Indicator</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r>
                        <a:rPr lang="en-GB" sz="1100" dirty="0">
                          <a:effectLst/>
                          <a:latin typeface="Arial" panose="020B0604020202020204" pitchFamily="34" charset="0"/>
                          <a:ea typeface="MS Mincho" panose="02020609040205080304" pitchFamily="49" charset="-128"/>
                          <a:cs typeface="Arial" panose="020B0604020202020204" pitchFamily="34" charset="0"/>
                        </a:rPr>
                        <a:t>40 HS Projects managed by the HDA</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40 HS Projects managed by the HDA</a:t>
                      </a:r>
                    </a:p>
                    <a:p>
                      <a:pPr algn="just">
                        <a:lnSpc>
                          <a:spcPct val="150000"/>
                        </a:lnSpc>
                      </a:pPr>
                      <a:endParaRPr lang="en-ZA" sz="1100" dirty="0">
                        <a:latin typeface="Arial" panose="020B0604020202020204" pitchFamily="34" charset="0"/>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40 HS Projects managed by the HDA</a:t>
                      </a:r>
                    </a:p>
                    <a:p>
                      <a:pPr algn="just">
                        <a:lnSpc>
                          <a:spcPct val="150000"/>
                        </a:lnSpc>
                      </a:pPr>
                      <a:endParaRPr lang="en-ZA" sz="1100" dirty="0">
                        <a:latin typeface="Arial" panose="020B0604020202020204" pitchFamily="34" charset="0"/>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3838821"/>
                  </a:ext>
                </a:extLst>
              </a:tr>
            </a:tbl>
          </a:graphicData>
        </a:graphic>
      </p:graphicFrame>
    </p:spTree>
    <p:extLst>
      <p:ext uri="{BB962C8B-B14F-4D97-AF65-F5344CB8AC3E}">
        <p14:creationId xmlns:p14="http://schemas.microsoft.com/office/powerpoint/2010/main" val="1549197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275A3C8-8173-450A-8412-B48C14184942}"/>
              </a:ext>
            </a:extLst>
          </p:cNvPr>
          <p:cNvSpPr txBox="1">
            <a:spLocks/>
          </p:cNvSpPr>
          <p:nvPr/>
        </p:nvSpPr>
        <p:spPr>
          <a:xfrm>
            <a:off x="0" y="1762538"/>
            <a:ext cx="12085983" cy="5095461"/>
          </a:xfrm>
          <a:prstGeom prst="rect">
            <a:avLst/>
          </a:prstGeom>
          <a:noFill/>
          <a:ln>
            <a:noFill/>
          </a:ln>
        </p:spPr>
        <p:txBody>
          <a:bodyPr vert="horz" lIns="91440" tIns="45721" rIns="91440" bIns="45721"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itle 1">
            <a:extLst>
              <a:ext uri="{FF2B5EF4-FFF2-40B4-BE49-F238E27FC236}">
                <a16:creationId xmlns:a16="http://schemas.microsoft.com/office/drawing/2014/main" id="{C4623CFD-FC7E-4EA4-87DD-F584A8E898F8}"/>
              </a:ext>
            </a:extLst>
          </p:cNvPr>
          <p:cNvSpPr txBox="1">
            <a:spLocks/>
          </p:cNvSpPr>
          <p:nvPr/>
        </p:nvSpPr>
        <p:spPr>
          <a:xfrm>
            <a:off x="2001836" y="1033670"/>
            <a:ext cx="8918713" cy="636104"/>
          </a:xfrm>
          <a:prstGeom prst="rect">
            <a:avLst/>
          </a:prstGeom>
          <a:noFill/>
          <a:ln>
            <a:noFill/>
          </a:ln>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srgbClr val="1F497D"/>
                </a:solidFill>
                <a:effectLst/>
                <a:uLnTx/>
                <a:uFillTx/>
                <a:latin typeface="Arial"/>
                <a:ea typeface="+mj-ea"/>
                <a:cs typeface="+mj-cs"/>
              </a:rPr>
              <a:t>TABLE OF CONTENTS </a:t>
            </a:r>
            <a:r>
              <a:rPr kumimoji="0" lang="en-ZW" sz="3200" b="1" i="0" u="none" strike="noStrike" kern="1200" cap="none" spc="0" normalizeH="0" baseline="0" noProof="0" dirty="0">
                <a:ln>
                  <a:noFill/>
                </a:ln>
                <a:solidFill>
                  <a:srgbClr val="1F497D"/>
                </a:solidFill>
                <a:effectLst/>
                <a:uLnTx/>
                <a:uFillTx/>
                <a:latin typeface="Arial"/>
                <a:ea typeface="+mj-ea"/>
                <a:cs typeface="+mj-cs"/>
              </a:rPr>
              <a:t> </a:t>
            </a:r>
          </a:p>
        </p:txBody>
      </p:sp>
      <p:graphicFrame>
        <p:nvGraphicFramePr>
          <p:cNvPr id="2" name="Table 1"/>
          <p:cNvGraphicFramePr>
            <a:graphicFrameLocks noGrp="1"/>
          </p:cNvGraphicFramePr>
          <p:nvPr>
            <p:extLst>
              <p:ext uri="{D42A27DB-BD31-4B8C-83A1-F6EECF244321}">
                <p14:modId xmlns:p14="http://schemas.microsoft.com/office/powerpoint/2010/main" val="1134122933"/>
              </p:ext>
            </p:extLst>
          </p:nvPr>
        </p:nvGraphicFramePr>
        <p:xfrm>
          <a:off x="0" y="1683025"/>
          <a:ext cx="12192001" cy="5304176"/>
        </p:xfrm>
        <a:graphic>
          <a:graphicData uri="http://schemas.openxmlformats.org/drawingml/2006/table">
            <a:tbl>
              <a:tblPr firstRow="1" bandRow="1">
                <a:tableStyleId>{5C22544A-7EE6-4342-B048-85BDC9FD1C3A}</a:tableStyleId>
              </a:tblPr>
              <a:tblGrid>
                <a:gridCol w="1077686">
                  <a:extLst>
                    <a:ext uri="{9D8B030D-6E8A-4147-A177-3AD203B41FA5}">
                      <a16:colId xmlns:a16="http://schemas.microsoft.com/office/drawing/2014/main" val="3698962971"/>
                    </a:ext>
                  </a:extLst>
                </a:gridCol>
                <a:gridCol w="8775503">
                  <a:extLst>
                    <a:ext uri="{9D8B030D-6E8A-4147-A177-3AD203B41FA5}">
                      <a16:colId xmlns:a16="http://schemas.microsoft.com/office/drawing/2014/main" val="4049555871"/>
                    </a:ext>
                  </a:extLst>
                </a:gridCol>
                <a:gridCol w="2338812">
                  <a:extLst>
                    <a:ext uri="{9D8B030D-6E8A-4147-A177-3AD203B41FA5}">
                      <a16:colId xmlns:a16="http://schemas.microsoft.com/office/drawing/2014/main" val="577182669"/>
                    </a:ext>
                  </a:extLst>
                </a:gridCol>
              </a:tblGrid>
              <a:tr h="407032">
                <a:tc>
                  <a:txBody>
                    <a:bodyPr/>
                    <a:lstStyle/>
                    <a:p>
                      <a:r>
                        <a:rPr lang="en-ZA" dirty="0">
                          <a:latin typeface="Arial" panose="020B0604020202020204" pitchFamily="34" charset="0"/>
                          <a:cs typeface="Arial" panose="020B0604020202020204" pitchFamily="34" charset="0"/>
                        </a:rPr>
                        <a:t>Item</a:t>
                      </a:r>
                    </a:p>
                  </a:txBody>
                  <a:tcPr>
                    <a:solidFill>
                      <a:schemeClr val="accent5">
                        <a:lumMod val="75000"/>
                      </a:schemeClr>
                    </a:solidFill>
                  </a:tcPr>
                </a:tc>
                <a:tc>
                  <a:txBody>
                    <a:bodyPr/>
                    <a:lstStyle/>
                    <a:p>
                      <a:r>
                        <a:rPr lang="en-ZA" dirty="0">
                          <a:latin typeface="Arial" panose="020B0604020202020204" pitchFamily="34" charset="0"/>
                          <a:cs typeface="Arial" panose="020B0604020202020204" pitchFamily="34" charset="0"/>
                        </a:rPr>
                        <a:t>Content</a:t>
                      </a:r>
                    </a:p>
                  </a:txBody>
                  <a:tcPr>
                    <a:solidFill>
                      <a:schemeClr val="accent5">
                        <a:lumMod val="75000"/>
                      </a:schemeClr>
                    </a:solidFill>
                  </a:tcPr>
                </a:tc>
                <a:tc>
                  <a:txBody>
                    <a:bodyPr/>
                    <a:lstStyle/>
                    <a:p>
                      <a:r>
                        <a:rPr lang="en-ZA" dirty="0">
                          <a:latin typeface="Arial" panose="020B0604020202020204" pitchFamily="34" charset="0"/>
                          <a:cs typeface="Arial" panose="020B0604020202020204" pitchFamily="34" charset="0"/>
                        </a:rPr>
                        <a:t>Slide no</a:t>
                      </a:r>
                    </a:p>
                  </a:txBody>
                  <a:tcPr>
                    <a:solidFill>
                      <a:schemeClr val="accent5">
                        <a:lumMod val="75000"/>
                      </a:schemeClr>
                    </a:solidFill>
                  </a:tcPr>
                </a:tc>
                <a:extLst>
                  <a:ext uri="{0D108BD9-81ED-4DB2-BD59-A6C34878D82A}">
                    <a16:rowId xmlns:a16="http://schemas.microsoft.com/office/drawing/2014/main" val="508137208"/>
                  </a:ext>
                </a:extLst>
              </a:tr>
              <a:tr h="460474">
                <a:tc>
                  <a:txBody>
                    <a:bodyPr/>
                    <a:lstStyle/>
                    <a:p>
                      <a:r>
                        <a:rPr kumimoji="0" lang="en-ZA" sz="1800" b="1" i="0" u="none" strike="noStrike" kern="1200" cap="none" spc="0" normalizeH="0" baseline="0" dirty="0">
                          <a:ln>
                            <a:noFill/>
                          </a:ln>
                          <a:solidFill>
                            <a:srgbClr val="1F497D"/>
                          </a:solidFill>
                          <a:effectLst/>
                          <a:uLnTx/>
                          <a:uFillTx/>
                          <a:latin typeface="Arial"/>
                          <a:ea typeface="+mn-ea"/>
                          <a:cs typeface="+mn-cs"/>
                        </a:rPr>
                        <a:t>1.</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2000" b="1" i="0" u="none" strike="noStrike" kern="1200" cap="none" spc="0" normalizeH="0" baseline="0" dirty="0">
                          <a:ln>
                            <a:noFill/>
                          </a:ln>
                          <a:solidFill>
                            <a:srgbClr val="1F497D"/>
                          </a:solidFill>
                          <a:effectLst/>
                          <a:uLnTx/>
                          <a:uFillTx/>
                          <a:latin typeface="Arial"/>
                          <a:ea typeface="+mn-ea"/>
                          <a:cs typeface="+mn-cs"/>
                        </a:rPr>
                        <a:t>Purpose of Presentation</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dirty="0">
                          <a:ln>
                            <a:noFill/>
                          </a:ln>
                          <a:solidFill>
                            <a:srgbClr val="1F497D"/>
                          </a:solidFill>
                          <a:effectLst/>
                          <a:uLnTx/>
                          <a:uFillTx/>
                          <a:latin typeface="Arial"/>
                          <a:ea typeface="+mn-ea"/>
                          <a:cs typeface="+mn-cs"/>
                        </a:rPr>
                        <a:t>4</a:t>
                      </a:r>
                    </a:p>
                  </a:txBody>
                  <a:tcPr/>
                </a:tc>
                <a:extLst>
                  <a:ext uri="{0D108BD9-81ED-4DB2-BD59-A6C34878D82A}">
                    <a16:rowId xmlns:a16="http://schemas.microsoft.com/office/drawing/2014/main" val="3719663852"/>
                  </a:ext>
                </a:extLst>
              </a:tr>
              <a:tr h="460474">
                <a:tc>
                  <a:txBody>
                    <a:bodyPr/>
                    <a:lstStyle/>
                    <a:p>
                      <a:r>
                        <a:rPr kumimoji="0" lang="en-ZA" sz="1800" b="1" i="0" u="none" strike="noStrike" kern="1200" cap="none" spc="0" normalizeH="0" baseline="0" dirty="0">
                          <a:ln>
                            <a:noFill/>
                          </a:ln>
                          <a:solidFill>
                            <a:srgbClr val="1F497D"/>
                          </a:solidFill>
                          <a:effectLst/>
                          <a:uLnTx/>
                          <a:uFillTx/>
                          <a:latin typeface="Arial"/>
                          <a:ea typeface="+mn-ea"/>
                          <a:cs typeface="+mn-cs"/>
                        </a:rPr>
                        <a:t>2. </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2000" b="1" i="0" u="none" strike="noStrike" kern="1200" cap="none" spc="0" normalizeH="0" baseline="0" dirty="0">
                          <a:ln>
                            <a:noFill/>
                          </a:ln>
                          <a:solidFill>
                            <a:srgbClr val="1F497D"/>
                          </a:solidFill>
                          <a:effectLst/>
                          <a:uLnTx/>
                          <a:uFillTx/>
                          <a:latin typeface="Arial"/>
                          <a:ea typeface="+mn-ea"/>
                          <a:cs typeface="+mn-cs"/>
                        </a:rPr>
                        <a:t>HDA Strategic Plan 2021-2022 to 2024-2025</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2000" b="1" i="0" u="none" strike="noStrike" kern="1200" cap="none" spc="0" normalizeH="0" baseline="0" dirty="0">
                          <a:ln>
                            <a:noFill/>
                          </a:ln>
                          <a:solidFill>
                            <a:srgbClr val="1F497D"/>
                          </a:solidFill>
                          <a:effectLst/>
                          <a:uLnTx/>
                          <a:uFillTx/>
                          <a:latin typeface="Arial"/>
                          <a:ea typeface="+mn-ea"/>
                          <a:cs typeface="+mn-cs"/>
                        </a:rPr>
                        <a:t>5-13</a:t>
                      </a:r>
                    </a:p>
                  </a:txBody>
                  <a:tcPr/>
                </a:tc>
                <a:extLst>
                  <a:ext uri="{0D108BD9-81ED-4DB2-BD59-A6C34878D82A}">
                    <a16:rowId xmlns:a16="http://schemas.microsoft.com/office/drawing/2014/main" val="1650224301"/>
                  </a:ext>
                </a:extLst>
              </a:tr>
              <a:tr h="460474">
                <a:tc>
                  <a:txBody>
                    <a:bodyPr/>
                    <a:lstStyle/>
                    <a:p>
                      <a:r>
                        <a:rPr kumimoji="0" lang="en-ZA" sz="1800" b="1" i="0" u="none" strike="noStrike" kern="1200" cap="none" spc="0" normalizeH="0" baseline="0" dirty="0">
                          <a:ln>
                            <a:noFill/>
                          </a:ln>
                          <a:solidFill>
                            <a:srgbClr val="1F497D"/>
                          </a:solidFill>
                          <a:effectLst/>
                          <a:uLnTx/>
                          <a:uFillTx/>
                          <a:latin typeface="Arial"/>
                          <a:ea typeface="+mn-ea"/>
                          <a:cs typeface="+mn-cs"/>
                        </a:rPr>
                        <a:t>3.</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dirty="0">
                          <a:ln>
                            <a:noFill/>
                          </a:ln>
                          <a:solidFill>
                            <a:srgbClr val="1F497D"/>
                          </a:solidFill>
                          <a:effectLst/>
                          <a:uLnTx/>
                          <a:uFillTx/>
                          <a:latin typeface="Arial"/>
                          <a:ea typeface="+mn-ea"/>
                          <a:cs typeface="+mn-cs"/>
                        </a:rPr>
                        <a:t>HDA Vision, Mission and Values </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dirty="0">
                          <a:ln>
                            <a:noFill/>
                          </a:ln>
                          <a:solidFill>
                            <a:srgbClr val="1F497D"/>
                          </a:solidFill>
                          <a:effectLst/>
                          <a:uLnTx/>
                          <a:uFillTx/>
                          <a:latin typeface="Arial"/>
                          <a:ea typeface="+mn-ea"/>
                          <a:cs typeface="+mn-cs"/>
                        </a:rPr>
                        <a:t>5 </a:t>
                      </a:r>
                    </a:p>
                  </a:txBody>
                  <a:tcPr/>
                </a:tc>
                <a:extLst>
                  <a:ext uri="{0D108BD9-81ED-4DB2-BD59-A6C34878D82A}">
                    <a16:rowId xmlns:a16="http://schemas.microsoft.com/office/drawing/2014/main" val="1672043025"/>
                  </a:ext>
                </a:extLst>
              </a:tr>
              <a:tr h="46047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dirty="0">
                          <a:ln>
                            <a:noFill/>
                          </a:ln>
                          <a:solidFill>
                            <a:srgbClr val="1F497D"/>
                          </a:solidFill>
                          <a:effectLst/>
                          <a:uLnTx/>
                          <a:uFillTx/>
                          <a:latin typeface="Arial"/>
                          <a:ea typeface="+mn-ea"/>
                          <a:cs typeface="+mn-cs"/>
                        </a:rPr>
                        <a:t>4.</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dirty="0">
                          <a:ln>
                            <a:noFill/>
                          </a:ln>
                          <a:solidFill>
                            <a:srgbClr val="1F497D"/>
                          </a:solidFill>
                          <a:effectLst/>
                          <a:uLnTx/>
                          <a:uFillTx/>
                          <a:latin typeface="Arial"/>
                          <a:ea typeface="+mn-ea"/>
                          <a:cs typeface="+mn-cs"/>
                        </a:rPr>
                        <a:t>Revised Strategy </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dirty="0">
                          <a:ln>
                            <a:noFill/>
                          </a:ln>
                          <a:solidFill>
                            <a:srgbClr val="1F497D"/>
                          </a:solidFill>
                          <a:effectLst/>
                          <a:uLnTx/>
                          <a:uFillTx/>
                          <a:latin typeface="Arial"/>
                          <a:ea typeface="+mn-ea"/>
                          <a:cs typeface="+mn-cs"/>
                        </a:rPr>
                        <a:t>6-8</a:t>
                      </a:r>
                    </a:p>
                  </a:txBody>
                  <a:tcPr/>
                </a:tc>
                <a:extLst>
                  <a:ext uri="{0D108BD9-81ED-4DB2-BD59-A6C34878D82A}">
                    <a16:rowId xmlns:a16="http://schemas.microsoft.com/office/drawing/2014/main" val="1459108036"/>
                  </a:ext>
                </a:extLst>
              </a:tr>
              <a:tr h="46047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dirty="0">
                          <a:ln>
                            <a:noFill/>
                          </a:ln>
                          <a:solidFill>
                            <a:srgbClr val="1F497D"/>
                          </a:solidFill>
                          <a:effectLst/>
                          <a:uLnTx/>
                          <a:uFillTx/>
                          <a:latin typeface="Arial"/>
                          <a:ea typeface="+mn-ea"/>
                          <a:cs typeface="+mn-cs"/>
                        </a:rPr>
                        <a:t>6.</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dirty="0">
                          <a:ln>
                            <a:noFill/>
                          </a:ln>
                          <a:solidFill>
                            <a:srgbClr val="1F497D"/>
                          </a:solidFill>
                          <a:effectLst/>
                          <a:uLnTx/>
                          <a:uFillTx/>
                          <a:latin typeface="Arial"/>
                          <a:ea typeface="+mn-ea"/>
                          <a:cs typeface="+mn-cs"/>
                        </a:rPr>
                        <a:t>Medium to Long Term Operating Model</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dirty="0">
                          <a:ln>
                            <a:noFill/>
                          </a:ln>
                          <a:solidFill>
                            <a:srgbClr val="1F497D"/>
                          </a:solidFill>
                          <a:effectLst/>
                          <a:uLnTx/>
                          <a:uFillTx/>
                          <a:latin typeface="Arial"/>
                          <a:ea typeface="+mn-ea"/>
                          <a:cs typeface="+mn-cs"/>
                        </a:rPr>
                        <a:t>9</a:t>
                      </a:r>
                    </a:p>
                  </a:txBody>
                  <a:tcPr/>
                </a:tc>
                <a:extLst>
                  <a:ext uri="{0D108BD9-81ED-4DB2-BD59-A6C34878D82A}">
                    <a16:rowId xmlns:a16="http://schemas.microsoft.com/office/drawing/2014/main" val="1874608917"/>
                  </a:ext>
                </a:extLst>
              </a:tr>
              <a:tr h="46047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dirty="0">
                          <a:ln>
                            <a:noFill/>
                          </a:ln>
                          <a:solidFill>
                            <a:srgbClr val="1F497D"/>
                          </a:solidFill>
                          <a:effectLst/>
                          <a:uLnTx/>
                          <a:uFillTx/>
                          <a:latin typeface="Arial"/>
                          <a:ea typeface="+mn-ea"/>
                          <a:cs typeface="+mn-cs"/>
                        </a:rPr>
                        <a:t>7.</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dirty="0">
                          <a:ln>
                            <a:noFill/>
                          </a:ln>
                          <a:solidFill>
                            <a:srgbClr val="1F497D"/>
                          </a:solidFill>
                          <a:effectLst/>
                          <a:uLnTx/>
                          <a:uFillTx/>
                          <a:latin typeface="Arial"/>
                          <a:ea typeface="+mn-ea"/>
                          <a:cs typeface="+mn-cs"/>
                        </a:rPr>
                        <a:t> </a:t>
                      </a:r>
                      <a:r>
                        <a:rPr kumimoji="0" lang="en-GB" sz="1600" b="1" i="0" u="none" strike="noStrike" kern="1200" cap="none" spc="0" normalizeH="0" baseline="0" dirty="0">
                          <a:ln>
                            <a:noFill/>
                          </a:ln>
                          <a:solidFill>
                            <a:srgbClr val="1F497D"/>
                          </a:solidFill>
                          <a:effectLst/>
                          <a:uLnTx/>
                          <a:uFillTx/>
                          <a:latin typeface="Arial"/>
                          <a:ea typeface="+mn-ea"/>
                          <a:cs typeface="+mn-cs"/>
                        </a:rPr>
                        <a:t>Measuring Strategic Plan Outcomes</a:t>
                      </a:r>
                      <a:endParaRPr kumimoji="0" lang="en-ZA" sz="1600" b="1" i="0" u="none" strike="noStrike" kern="1200" cap="none" spc="0" normalizeH="0" baseline="0" dirty="0">
                        <a:ln>
                          <a:noFill/>
                        </a:ln>
                        <a:solidFill>
                          <a:srgbClr val="1F497D"/>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dirty="0">
                          <a:ln>
                            <a:noFill/>
                          </a:ln>
                          <a:solidFill>
                            <a:srgbClr val="1F497D"/>
                          </a:solidFill>
                          <a:effectLst/>
                          <a:uLnTx/>
                          <a:uFillTx/>
                          <a:latin typeface="Arial"/>
                          <a:ea typeface="+mn-ea"/>
                          <a:cs typeface="+mn-cs"/>
                        </a:rPr>
                        <a:t>11-12</a:t>
                      </a:r>
                    </a:p>
                  </a:txBody>
                  <a:tcPr/>
                </a:tc>
                <a:extLst>
                  <a:ext uri="{0D108BD9-81ED-4DB2-BD59-A6C34878D82A}">
                    <a16:rowId xmlns:a16="http://schemas.microsoft.com/office/drawing/2014/main" val="1677775585"/>
                  </a:ext>
                </a:extLst>
              </a:tr>
              <a:tr h="657733">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dirty="0">
                          <a:ln>
                            <a:noFill/>
                          </a:ln>
                          <a:solidFill>
                            <a:srgbClr val="1F497D"/>
                          </a:solidFill>
                          <a:effectLst/>
                          <a:uLnTx/>
                          <a:uFillTx/>
                          <a:latin typeface="Arial"/>
                          <a:ea typeface="+mn-ea"/>
                          <a:cs typeface="+mn-cs"/>
                        </a:rPr>
                        <a:t>8. </a:t>
                      </a:r>
                    </a:p>
                  </a:txBody>
                  <a:tcPr/>
                </a:tc>
                <a:tc>
                  <a:txBody>
                    <a:bodyPr/>
                    <a:lstStyle/>
                    <a:p>
                      <a:pPr marL="0" marR="0" lvl="0" indent="0" algn="l" defTabSz="457211" rtl="0" eaLnBrk="1" fontAlgn="auto" latinLnBrk="0" hangingPunct="1">
                        <a:lnSpc>
                          <a:spcPct val="150000"/>
                        </a:lnSpc>
                        <a:spcBef>
                          <a:spcPct val="20000"/>
                        </a:spcBef>
                        <a:spcAft>
                          <a:spcPts val="0"/>
                        </a:spcAft>
                        <a:buClrTx/>
                        <a:buSzTx/>
                        <a:buFont typeface="Arial"/>
                        <a:buNone/>
                        <a:tabLst/>
                        <a:defRPr/>
                      </a:pPr>
                      <a:r>
                        <a:rPr kumimoji="0" lang="en-GB" sz="1600" b="1" i="0" u="none" strike="noStrike" kern="1200" cap="none" spc="0" normalizeH="0" baseline="0" noProof="0" dirty="0">
                          <a:ln>
                            <a:noFill/>
                          </a:ln>
                          <a:solidFill>
                            <a:srgbClr val="1F497D"/>
                          </a:solidFill>
                          <a:effectLst/>
                          <a:uLnTx/>
                          <a:uFillTx/>
                          <a:latin typeface="Arial"/>
                          <a:ea typeface="+mn-ea"/>
                          <a:cs typeface="+mn-cs"/>
                        </a:rPr>
                        <a:t>21/22 FY Transition – 5 Strategic Projects </a:t>
                      </a:r>
                      <a:endParaRPr kumimoji="0" lang="en-ZA" sz="1600" b="1" i="0" u="none" strike="noStrike" kern="1200" cap="none" spc="0" normalizeH="0" baseline="0" noProof="0" dirty="0">
                        <a:ln>
                          <a:noFill/>
                        </a:ln>
                        <a:solidFill>
                          <a:srgbClr val="1F497D"/>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dirty="0">
                          <a:ln>
                            <a:noFill/>
                          </a:ln>
                          <a:solidFill>
                            <a:srgbClr val="1F497D"/>
                          </a:solidFill>
                          <a:effectLst/>
                          <a:uLnTx/>
                          <a:uFillTx/>
                          <a:latin typeface="Arial"/>
                          <a:ea typeface="+mn-ea"/>
                          <a:cs typeface="+mn-cs"/>
                        </a:rPr>
                        <a:t>13</a:t>
                      </a:r>
                    </a:p>
                  </a:txBody>
                  <a:tcPr/>
                </a:tc>
                <a:extLst>
                  <a:ext uri="{0D108BD9-81ED-4DB2-BD59-A6C34878D82A}">
                    <a16:rowId xmlns:a16="http://schemas.microsoft.com/office/drawing/2014/main" val="1889376446"/>
                  </a:ext>
                </a:extLst>
              </a:tr>
              <a:tr h="46047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dirty="0">
                          <a:ln>
                            <a:noFill/>
                          </a:ln>
                          <a:solidFill>
                            <a:srgbClr val="1F497D"/>
                          </a:solidFill>
                          <a:effectLst/>
                          <a:uLnTx/>
                          <a:uFillTx/>
                          <a:latin typeface="Arial"/>
                          <a:ea typeface="+mn-ea"/>
                          <a:cs typeface="+mn-cs"/>
                        </a:rPr>
                        <a:t>9.</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2000" b="1" i="0" u="none" strike="noStrike" kern="1200" cap="none" spc="0" normalizeH="0" baseline="0" noProof="0" dirty="0">
                          <a:ln>
                            <a:noFill/>
                          </a:ln>
                          <a:solidFill>
                            <a:srgbClr val="1F497D"/>
                          </a:solidFill>
                          <a:effectLst/>
                          <a:uLnTx/>
                          <a:uFillTx/>
                          <a:latin typeface="Arial"/>
                          <a:ea typeface="+mn-ea"/>
                          <a:cs typeface="+mn-cs"/>
                        </a:rPr>
                        <a:t>HDA Annual Performance Plan 2021-2022 </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2000" b="1" i="0" u="none" strike="noStrike" kern="1200" cap="none" spc="0" normalizeH="0" baseline="0" dirty="0">
                          <a:ln>
                            <a:noFill/>
                          </a:ln>
                          <a:solidFill>
                            <a:srgbClr val="1F497D"/>
                          </a:solidFill>
                          <a:effectLst/>
                          <a:uLnTx/>
                          <a:uFillTx/>
                          <a:latin typeface="Arial"/>
                          <a:ea typeface="+mn-ea"/>
                          <a:cs typeface="+mn-cs"/>
                        </a:rPr>
                        <a:t>14-</a:t>
                      </a:r>
                    </a:p>
                  </a:txBody>
                  <a:tcPr/>
                </a:tc>
                <a:extLst>
                  <a:ext uri="{0D108BD9-81ED-4DB2-BD59-A6C34878D82A}">
                    <a16:rowId xmlns:a16="http://schemas.microsoft.com/office/drawing/2014/main" val="2741571446"/>
                  </a:ext>
                </a:extLst>
              </a:tr>
              <a:tr h="46047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dirty="0">
                          <a:ln>
                            <a:noFill/>
                          </a:ln>
                          <a:solidFill>
                            <a:srgbClr val="1F497D"/>
                          </a:solidFill>
                          <a:effectLst/>
                          <a:uLnTx/>
                          <a:uFillTx/>
                          <a:latin typeface="Arial"/>
                          <a:ea typeface="+mn-ea"/>
                          <a:cs typeface="+mn-cs"/>
                        </a:rPr>
                        <a:t>10.</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1F497D"/>
                          </a:solidFill>
                          <a:effectLst/>
                          <a:uLnTx/>
                          <a:uFillTx/>
                          <a:latin typeface="Arial"/>
                          <a:ea typeface="+mn-ea"/>
                          <a:cs typeface="+mn-cs"/>
                        </a:rPr>
                        <a:t>Programme Structure</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dirty="0">
                          <a:ln>
                            <a:noFill/>
                          </a:ln>
                          <a:solidFill>
                            <a:srgbClr val="1F497D"/>
                          </a:solidFill>
                          <a:effectLst/>
                          <a:uLnTx/>
                          <a:uFillTx/>
                          <a:latin typeface="Arial"/>
                          <a:ea typeface="+mn-ea"/>
                          <a:cs typeface="+mn-cs"/>
                        </a:rPr>
                        <a:t>15</a:t>
                      </a:r>
                    </a:p>
                  </a:txBody>
                  <a:tcPr/>
                </a:tc>
                <a:extLst>
                  <a:ext uri="{0D108BD9-81ED-4DB2-BD59-A6C34878D82A}">
                    <a16:rowId xmlns:a16="http://schemas.microsoft.com/office/drawing/2014/main" val="2112114320"/>
                  </a:ext>
                </a:extLst>
              </a:tr>
              <a:tr h="46047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dirty="0">
                          <a:ln>
                            <a:noFill/>
                          </a:ln>
                          <a:solidFill>
                            <a:srgbClr val="1F497D"/>
                          </a:solidFill>
                          <a:effectLst/>
                          <a:uLnTx/>
                          <a:uFillTx/>
                          <a:latin typeface="Arial"/>
                          <a:ea typeface="+mn-ea"/>
                          <a:cs typeface="+mn-cs"/>
                        </a:rPr>
                        <a:t>11.</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1F497D"/>
                          </a:solidFill>
                          <a:effectLst/>
                          <a:uLnTx/>
                          <a:uFillTx/>
                          <a:latin typeface="Arial"/>
                          <a:ea typeface="+mn-ea"/>
                          <a:cs typeface="+mn-cs"/>
                        </a:rPr>
                        <a:t>External Environmental Analysis</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dirty="0">
                          <a:ln>
                            <a:noFill/>
                          </a:ln>
                          <a:solidFill>
                            <a:srgbClr val="1F497D"/>
                          </a:solidFill>
                          <a:effectLst/>
                          <a:uLnTx/>
                          <a:uFillTx/>
                          <a:latin typeface="Arial"/>
                          <a:ea typeface="+mn-ea"/>
                          <a:cs typeface="+mn-cs"/>
                        </a:rPr>
                        <a:t>16-17</a:t>
                      </a:r>
                    </a:p>
                  </a:txBody>
                  <a:tcPr/>
                </a:tc>
                <a:extLst>
                  <a:ext uri="{0D108BD9-81ED-4DB2-BD59-A6C34878D82A}">
                    <a16:rowId xmlns:a16="http://schemas.microsoft.com/office/drawing/2014/main" val="1569949664"/>
                  </a:ext>
                </a:extLst>
              </a:tr>
            </a:tbl>
          </a:graphicData>
        </a:graphic>
      </p:graphicFrame>
    </p:spTree>
    <p:extLst>
      <p:ext uri="{BB962C8B-B14F-4D97-AF65-F5344CB8AC3E}">
        <p14:creationId xmlns:p14="http://schemas.microsoft.com/office/powerpoint/2010/main" val="383102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sp>
        <p:nvSpPr>
          <p:cNvPr id="2" name="Rectangle 1"/>
          <p:cNvSpPr/>
          <p:nvPr/>
        </p:nvSpPr>
        <p:spPr>
          <a:xfrm>
            <a:off x="106016" y="98889"/>
            <a:ext cx="1057523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11"/>
            <a:r>
              <a:rPr lang="en-ZW" sz="2800" b="1" dirty="0">
                <a:solidFill>
                  <a:srgbClr val="1F497D"/>
                </a:solidFill>
                <a:latin typeface="Arial"/>
              </a:rPr>
              <a:t>Programme 3.3:</a:t>
            </a:r>
            <a:r>
              <a:rPr lang="en-GB" sz="2800" b="1" dirty="0">
                <a:solidFill>
                  <a:srgbClr val="1F497D"/>
                </a:solidFill>
                <a:latin typeface="Arial"/>
              </a:rPr>
              <a:t>Regional Coordination and Human Settlements Implementation Support Services</a:t>
            </a:r>
            <a:r>
              <a:rPr lang="en-ZW" sz="2800" b="1" dirty="0">
                <a:solidFill>
                  <a:srgbClr val="1F497D"/>
                </a:solidFill>
                <a:latin typeface="Arial"/>
              </a:rPr>
              <a:t> </a:t>
            </a:r>
            <a:endParaRPr lang="en-ZA" sz="2800" b="1" dirty="0">
              <a:solidFill>
                <a:srgbClr val="1F497D"/>
              </a:solidFill>
              <a:latin typeface="Arial"/>
            </a:endParaRPr>
          </a:p>
        </p:txBody>
      </p:sp>
      <p:graphicFrame>
        <p:nvGraphicFramePr>
          <p:cNvPr id="13" name="Table 12">
            <a:extLst>
              <a:ext uri="{FF2B5EF4-FFF2-40B4-BE49-F238E27FC236}">
                <a16:creationId xmlns:a16="http://schemas.microsoft.com/office/drawing/2014/main" id="{689F1CAF-B4FF-4612-B6AE-41E9A4A3E18A}"/>
              </a:ext>
            </a:extLst>
          </p:cNvPr>
          <p:cNvGraphicFramePr>
            <a:graphicFrameLocks noGrp="1"/>
          </p:cNvGraphicFramePr>
          <p:nvPr>
            <p:extLst>
              <p:ext uri="{D42A27DB-BD31-4B8C-83A1-F6EECF244321}">
                <p14:modId xmlns:p14="http://schemas.microsoft.com/office/powerpoint/2010/main" val="1250277744"/>
              </p:ext>
            </p:extLst>
          </p:nvPr>
        </p:nvGraphicFramePr>
        <p:xfrm>
          <a:off x="0" y="808407"/>
          <a:ext cx="12191998" cy="6021363"/>
        </p:xfrm>
        <a:graphic>
          <a:graphicData uri="http://schemas.openxmlformats.org/drawingml/2006/table">
            <a:tbl>
              <a:tblPr firstRow="1" firstCol="1" bandRow="1"/>
              <a:tblGrid>
                <a:gridCol w="1283367">
                  <a:extLst>
                    <a:ext uri="{9D8B030D-6E8A-4147-A177-3AD203B41FA5}">
                      <a16:colId xmlns:a16="http://schemas.microsoft.com/office/drawing/2014/main" val="3947168658"/>
                    </a:ext>
                  </a:extLst>
                </a:gridCol>
                <a:gridCol w="1062268">
                  <a:extLst>
                    <a:ext uri="{9D8B030D-6E8A-4147-A177-3AD203B41FA5}">
                      <a16:colId xmlns:a16="http://schemas.microsoft.com/office/drawing/2014/main" val="961489849"/>
                    </a:ext>
                  </a:extLst>
                </a:gridCol>
                <a:gridCol w="1415747">
                  <a:extLst>
                    <a:ext uri="{9D8B030D-6E8A-4147-A177-3AD203B41FA5}">
                      <a16:colId xmlns:a16="http://schemas.microsoft.com/office/drawing/2014/main" val="3779692485"/>
                    </a:ext>
                  </a:extLst>
                </a:gridCol>
                <a:gridCol w="1011141">
                  <a:extLst>
                    <a:ext uri="{9D8B030D-6E8A-4147-A177-3AD203B41FA5}">
                      <a16:colId xmlns:a16="http://schemas.microsoft.com/office/drawing/2014/main" val="888197672"/>
                    </a:ext>
                  </a:extLst>
                </a:gridCol>
                <a:gridCol w="280387">
                  <a:extLst>
                    <a:ext uri="{9D8B030D-6E8A-4147-A177-3AD203B41FA5}">
                      <a16:colId xmlns:a16="http://schemas.microsoft.com/office/drawing/2014/main" val="3086737917"/>
                    </a:ext>
                  </a:extLst>
                </a:gridCol>
                <a:gridCol w="842560">
                  <a:extLst>
                    <a:ext uri="{9D8B030D-6E8A-4147-A177-3AD203B41FA5}">
                      <a16:colId xmlns:a16="http://schemas.microsoft.com/office/drawing/2014/main" val="3204319307"/>
                    </a:ext>
                  </a:extLst>
                </a:gridCol>
                <a:gridCol w="1042736">
                  <a:extLst>
                    <a:ext uri="{9D8B030D-6E8A-4147-A177-3AD203B41FA5}">
                      <a16:colId xmlns:a16="http://schemas.microsoft.com/office/drawing/2014/main" val="2799582826"/>
                    </a:ext>
                  </a:extLst>
                </a:gridCol>
                <a:gridCol w="1363579">
                  <a:extLst>
                    <a:ext uri="{9D8B030D-6E8A-4147-A177-3AD203B41FA5}">
                      <a16:colId xmlns:a16="http://schemas.microsoft.com/office/drawing/2014/main" val="779581834"/>
                    </a:ext>
                  </a:extLst>
                </a:gridCol>
                <a:gridCol w="1336841">
                  <a:extLst>
                    <a:ext uri="{9D8B030D-6E8A-4147-A177-3AD203B41FA5}">
                      <a16:colId xmlns:a16="http://schemas.microsoft.com/office/drawing/2014/main" val="99576163"/>
                    </a:ext>
                  </a:extLst>
                </a:gridCol>
                <a:gridCol w="1350211">
                  <a:extLst>
                    <a:ext uri="{9D8B030D-6E8A-4147-A177-3AD203B41FA5}">
                      <a16:colId xmlns:a16="http://schemas.microsoft.com/office/drawing/2014/main" val="963559697"/>
                    </a:ext>
                  </a:extLst>
                </a:gridCol>
                <a:gridCol w="1203161">
                  <a:extLst>
                    <a:ext uri="{9D8B030D-6E8A-4147-A177-3AD203B41FA5}">
                      <a16:colId xmlns:a16="http://schemas.microsoft.com/office/drawing/2014/main" val="3617595394"/>
                    </a:ext>
                  </a:extLst>
                </a:gridCol>
              </a:tblGrid>
              <a:tr h="293448">
                <a:tc rowSpan="3">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Outcome</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3">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Outputs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3">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Output Indicators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2">
                  <a:txBody>
                    <a:bodyPr/>
                    <a:lstStyle/>
                    <a:p>
                      <a:pPr algn="ctr">
                        <a:lnSpc>
                          <a:spcPct val="150000"/>
                        </a:lnSpc>
                        <a:spcAft>
                          <a:spcPts val="1000"/>
                        </a:spcAft>
                      </a:pPr>
                      <a:r>
                        <a:rPr lang="en-GB" sz="1100" b="1">
                          <a:effectLst/>
                          <a:latin typeface="Arial" panose="020B0604020202020204" pitchFamily="34" charset="0"/>
                          <a:ea typeface="MS Mincho" panose="02020609040205080304" pitchFamily="49" charset="-128"/>
                          <a:cs typeface="Arial" panose="020B0604020202020204" pitchFamily="34" charset="0"/>
                        </a:rPr>
                        <a:t> </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pPr algn="ctr">
                        <a:lnSpc>
                          <a:spcPct val="150000"/>
                        </a:lnSpc>
                        <a:spcAft>
                          <a:spcPts val="1000"/>
                        </a:spcAft>
                      </a:pPr>
                      <a:endParaRPr lang="en-ZA" sz="1050">
                        <a:effectLst/>
                        <a:latin typeface="Arial" panose="020B0604020202020204" pitchFamily="34" charset="0"/>
                        <a:ea typeface="MS Mincho" panose="02020609040205080304" pitchFamily="49" charset="-128"/>
                        <a:cs typeface="Times New Roman" panose="02020603050405020304" pitchFamily="18"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6">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Annual Targets</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075616540"/>
                  </a:ext>
                </a:extLst>
              </a:tr>
              <a:tr h="628236">
                <a:tc vMerge="1">
                  <a:txBody>
                    <a:bodyPr/>
                    <a:lstStyle/>
                    <a:p>
                      <a:endParaRPr lang="en-ZA"/>
                    </a:p>
                  </a:txBody>
                  <a:tcPr/>
                </a:tc>
                <a:tc vMerge="1">
                  <a:txBody>
                    <a:bodyPr/>
                    <a:lstStyle/>
                    <a:p>
                      <a:endParaRPr lang="en-ZA"/>
                    </a:p>
                  </a:txBody>
                  <a:tcPr/>
                </a:tc>
                <a:tc vMerge="1">
                  <a:txBody>
                    <a:bodyPr/>
                    <a:lstStyle/>
                    <a:p>
                      <a:endParaRPr lang="en-ZA"/>
                    </a:p>
                  </a:txBody>
                  <a:tcPr/>
                </a:tc>
                <a:tc gridSpan="4">
                  <a:txBody>
                    <a:bodyPr/>
                    <a:lstStyle/>
                    <a:p>
                      <a:pPr algn="l">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Audited / Actual Performance</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Estimated Performance</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3">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MTEF Period</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050901184"/>
                  </a:ext>
                </a:extLst>
              </a:tr>
              <a:tr h="38711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50000"/>
                        </a:lnSpc>
                        <a:spcAft>
                          <a:spcPts val="1000"/>
                        </a:spcAft>
                      </a:pP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2017/18</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2">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2018/19</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pPr algn="ctr">
                        <a:lnSpc>
                          <a:spcPct val="150000"/>
                        </a:lnSpc>
                        <a:spcAft>
                          <a:spcPts val="1000"/>
                        </a:spcAft>
                      </a:pPr>
                      <a:r>
                        <a:rPr lang="en-GB" sz="1050" b="1">
                          <a:solidFill>
                            <a:srgbClr val="000000"/>
                          </a:solidFill>
                          <a:effectLst/>
                          <a:latin typeface="Arial" panose="020B0604020202020204" pitchFamily="34" charset="0"/>
                          <a:ea typeface="MS Mincho" panose="02020609040205080304" pitchFamily="49" charset="-128"/>
                          <a:cs typeface="Arial" panose="020B0604020202020204" pitchFamily="34" charset="0"/>
                        </a:rPr>
                        <a:t>2018/19</a:t>
                      </a:r>
                      <a:endParaRPr lang="en-ZA" sz="1050">
                        <a:effectLst/>
                        <a:latin typeface="Arial" panose="020B0604020202020204" pitchFamily="34" charset="0"/>
                        <a:ea typeface="MS Mincho" panose="02020609040205080304" pitchFamily="49" charset="-128"/>
                        <a:cs typeface="Times New Roman" panose="02020603050405020304" pitchFamily="18"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2019/20</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2020/21</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2021/22</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2022/23</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2023/24</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3062684569"/>
                  </a:ext>
                </a:extLst>
              </a:tr>
              <a:tr h="1790227">
                <a:tc rowSpan="3">
                  <a:txBody>
                    <a:bodyPr/>
                    <a:lstStyle/>
                    <a:p>
                      <a:pPr algn="just">
                        <a:lnSpc>
                          <a:spcPct val="150000"/>
                        </a:lnSpc>
                        <a:spcAft>
                          <a:spcPts val="1000"/>
                        </a:spcAft>
                      </a:pPr>
                      <a:r>
                        <a:rPr lang="en-GB" sz="1100" dirty="0">
                          <a:effectLst/>
                          <a:latin typeface="Arial" panose="020B0604020202020204" pitchFamily="34" charset="0"/>
                          <a:ea typeface="MS Mincho" panose="02020609040205080304" pitchFamily="49" charset="-128"/>
                          <a:cs typeface="Arial" panose="020B0604020202020204" pitchFamily="34" charset="0"/>
                        </a:rPr>
                        <a:t>Integrated and</a:t>
                      </a:r>
                    </a:p>
                    <a:p>
                      <a:pPr algn="just">
                        <a:lnSpc>
                          <a:spcPct val="150000"/>
                        </a:lnSpc>
                        <a:spcAft>
                          <a:spcPts val="1000"/>
                        </a:spcAft>
                      </a:pPr>
                      <a:r>
                        <a:rPr lang="en-GB" sz="1100" dirty="0">
                          <a:effectLst/>
                          <a:latin typeface="Arial" panose="020B0604020202020204" pitchFamily="34" charset="0"/>
                          <a:ea typeface="MS Mincho" panose="02020609040205080304" pitchFamily="49" charset="-128"/>
                          <a:cs typeface="Arial" panose="020B0604020202020204" pitchFamily="34" charset="0"/>
                        </a:rPr>
                        <a:t>Sustainable human settlements and Security of Tenure</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lnSpc>
                          <a:spcPct val="100000"/>
                        </a:lnSpc>
                        <a:spcAft>
                          <a:spcPts val="1000"/>
                        </a:spcAft>
                        <a:tabLst>
                          <a:tab pos="180340" algn="l"/>
                          <a:tab pos="540385" algn="l"/>
                        </a:tabLst>
                      </a:pPr>
                      <a:r>
                        <a:rPr lang="en-GB" sz="1100" dirty="0">
                          <a:effectLst/>
                          <a:latin typeface="Arial" panose="020B0604020202020204" pitchFamily="34" charset="0"/>
                          <a:ea typeface="MS Mincho" panose="02020609040205080304" pitchFamily="49" charset="-128"/>
                          <a:cs typeface="Arial" panose="020B0604020202020204" pitchFamily="34" charset="0"/>
                        </a:rPr>
                        <a:t>Projects</a:t>
                      </a:r>
                    </a:p>
                    <a:p>
                      <a:pPr algn="just">
                        <a:lnSpc>
                          <a:spcPct val="100000"/>
                        </a:lnSpc>
                        <a:spcAft>
                          <a:spcPts val="1000"/>
                        </a:spcAft>
                        <a:tabLst>
                          <a:tab pos="180340" algn="l"/>
                          <a:tab pos="540385" algn="l"/>
                        </a:tabLst>
                      </a:pPr>
                      <a:r>
                        <a:rPr lang="en-GB" sz="1100" dirty="0">
                          <a:effectLst/>
                          <a:latin typeface="Arial" panose="020B0604020202020204" pitchFamily="34" charset="0"/>
                          <a:ea typeface="MS Mincho" panose="02020609040205080304" pitchFamily="49" charset="-128"/>
                          <a:cs typeface="Arial" panose="020B0604020202020204" pitchFamily="34" charset="0"/>
                        </a:rPr>
                        <a:t>managed by HDA</a:t>
                      </a:r>
                    </a:p>
                    <a:p>
                      <a:pPr algn="just">
                        <a:lnSpc>
                          <a:spcPct val="100000"/>
                        </a:lnSpc>
                        <a:spcAft>
                          <a:spcPts val="1000"/>
                        </a:spcAft>
                        <a:tabLst>
                          <a:tab pos="180340" algn="l"/>
                          <a:tab pos="540385" algn="l"/>
                        </a:tabLst>
                      </a:pPr>
                      <a:r>
                        <a:rPr lang="en-GB" sz="1100" dirty="0">
                          <a:effectLst/>
                          <a:latin typeface="Arial" panose="020B0604020202020204" pitchFamily="34" charset="0"/>
                          <a:ea typeface="MS Mincho" panose="02020609040205080304" pitchFamily="49" charset="-128"/>
                          <a:cs typeface="Arial" panose="020B0604020202020204" pitchFamily="34" charset="0"/>
                        </a:rPr>
                        <a:t>delivered against</a:t>
                      </a:r>
                    </a:p>
                    <a:p>
                      <a:pPr algn="just">
                        <a:lnSpc>
                          <a:spcPct val="100000"/>
                        </a:lnSpc>
                        <a:spcAft>
                          <a:spcPts val="1000"/>
                        </a:spcAft>
                        <a:tabLst>
                          <a:tab pos="180340" algn="l"/>
                          <a:tab pos="540385" algn="l"/>
                        </a:tabLst>
                      </a:pPr>
                      <a:r>
                        <a:rPr lang="en-GB" sz="1100" dirty="0">
                          <a:effectLst/>
                          <a:latin typeface="Arial" panose="020B0604020202020204" pitchFamily="34" charset="0"/>
                          <a:ea typeface="MS Mincho" panose="02020609040205080304" pitchFamily="49" charset="-128"/>
                          <a:cs typeface="Arial" panose="020B0604020202020204" pitchFamily="34" charset="0"/>
                        </a:rPr>
                        <a:t>all milestones, as</a:t>
                      </a:r>
                    </a:p>
                    <a:p>
                      <a:pPr algn="just">
                        <a:lnSpc>
                          <a:spcPct val="100000"/>
                        </a:lnSpc>
                        <a:spcAft>
                          <a:spcPts val="1000"/>
                        </a:spcAft>
                        <a:tabLst>
                          <a:tab pos="180340" algn="l"/>
                          <a:tab pos="540385" algn="l"/>
                        </a:tabLst>
                      </a:pPr>
                      <a:r>
                        <a:rPr lang="en-GB" sz="1100" dirty="0">
                          <a:effectLst/>
                          <a:latin typeface="Arial" panose="020B0604020202020204" pitchFamily="34" charset="0"/>
                          <a:ea typeface="MS Mincho" panose="02020609040205080304" pitchFamily="49" charset="-128"/>
                          <a:cs typeface="Arial" panose="020B0604020202020204" pitchFamily="34" charset="0"/>
                        </a:rPr>
                        <a:t>er signed IPs and</a:t>
                      </a:r>
                    </a:p>
                    <a:p>
                      <a:pPr algn="just">
                        <a:lnSpc>
                          <a:spcPct val="100000"/>
                        </a:lnSpc>
                        <a:spcAft>
                          <a:spcPts val="1000"/>
                        </a:spcAft>
                        <a:tabLst>
                          <a:tab pos="180340" algn="l"/>
                          <a:tab pos="540385" algn="l"/>
                        </a:tabLst>
                      </a:pPr>
                      <a:r>
                        <a:rPr lang="en-GB" sz="1100" dirty="0">
                          <a:effectLst/>
                          <a:latin typeface="Arial" panose="020B0604020202020204" pitchFamily="34" charset="0"/>
                          <a:ea typeface="MS Mincho" panose="02020609040205080304" pitchFamily="49" charset="-128"/>
                          <a:cs typeface="Arial" panose="020B0604020202020204" pitchFamily="34" charset="0"/>
                        </a:rPr>
                        <a:t>MTOPs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dirty="0">
                          <a:effectLst/>
                          <a:latin typeface="Arial" panose="020B0604020202020204" pitchFamily="34" charset="0"/>
                          <a:ea typeface="MS Mincho" panose="02020609040205080304" pitchFamily="49" charset="-128"/>
                          <a:cs typeface="Arial" panose="020B0604020202020204" pitchFamily="34" charset="0"/>
                        </a:rPr>
                        <a:t>3.3.9 Region A: Percentage completion of milestones of all projects managed by the HDA</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0000"/>
                        </a:lnSpc>
                        <a:spcAft>
                          <a:spcPts val="1000"/>
                        </a:spcAft>
                      </a:pPr>
                      <a:r>
                        <a:rPr lang="en-GB" sz="1100">
                          <a:effectLst/>
                          <a:latin typeface="Arial" panose="020B0604020202020204" pitchFamily="34" charset="0"/>
                          <a:ea typeface="MS Mincho" panose="02020609040205080304" pitchFamily="49" charset="-128"/>
                          <a:cs typeface="Arial" panose="020B0604020202020204" pitchFamily="34" charset="0"/>
                        </a:rPr>
                        <a:t>New Indicator</a:t>
                      </a:r>
                      <a:endParaRPr lang="en-GB"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just">
                        <a:lnSpc>
                          <a:spcPct val="150000"/>
                        </a:lnSpc>
                        <a:spcAft>
                          <a:spcPts val="1000"/>
                        </a:spcAft>
                      </a:pPr>
                      <a:r>
                        <a:rPr lang="en-ZA" sz="1100">
                          <a:effectLst/>
                          <a:latin typeface="Arial" panose="020B0604020202020204" pitchFamily="34" charset="0"/>
                          <a:ea typeface="MS Mincho" panose="02020609040205080304" pitchFamily="49" charset="-128"/>
                          <a:cs typeface="Arial" panose="020B0604020202020204" pitchFamily="34" charset="0"/>
                        </a:rPr>
                        <a:t>New Indicator</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a:txBody>
                    <a:bodyPr/>
                    <a:lstStyle/>
                    <a:p>
                      <a:pPr algn="just">
                        <a:lnSpc>
                          <a:spcPct val="150000"/>
                        </a:lnSpc>
                        <a:spcAft>
                          <a:spcPts val="1000"/>
                        </a:spcAft>
                      </a:pPr>
                      <a:r>
                        <a:rPr lang="en-GB" sz="1100">
                          <a:effectLst/>
                          <a:latin typeface="Arial" panose="020B0604020202020204" pitchFamily="34" charset="0"/>
                          <a:ea typeface="MS Mincho" panose="02020609040205080304" pitchFamily="49" charset="-128"/>
                          <a:cs typeface="Arial" panose="020B0604020202020204" pitchFamily="34" charset="0"/>
                        </a:rPr>
                        <a:t>New Indicator</a:t>
                      </a:r>
                      <a:endParaRPr lang="en-GB"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just">
                        <a:lnSpc>
                          <a:spcPct val="150000"/>
                        </a:lnSpc>
                        <a:spcAft>
                          <a:spcPts val="1000"/>
                        </a:spcAft>
                      </a:pPr>
                      <a:r>
                        <a:rPr lang="en-ZA" sz="1100" dirty="0">
                          <a:effectLst/>
                          <a:latin typeface="Arial" panose="020B0604020202020204" pitchFamily="34" charset="0"/>
                          <a:ea typeface="MS Mincho" panose="02020609040205080304" pitchFamily="49" charset="-128"/>
                          <a:cs typeface="Arial" panose="020B0604020202020204" pitchFamily="34" charset="0"/>
                        </a:rPr>
                        <a:t>New Indicator</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r>
                        <a:rPr lang="en-GB" sz="1100" dirty="0">
                          <a:effectLst/>
                          <a:latin typeface="Arial" panose="020B0604020202020204" pitchFamily="34" charset="0"/>
                          <a:ea typeface="MS Mincho" panose="02020609040205080304" pitchFamily="49" charset="-128"/>
                          <a:cs typeface="Arial" panose="020B0604020202020204" pitchFamily="34" charset="0"/>
                        </a:rPr>
                        <a:t>100% completion</a:t>
                      </a:r>
                    </a:p>
                    <a:p>
                      <a:pPr algn="just">
                        <a:lnSpc>
                          <a:spcPct val="150000"/>
                        </a:lnSpc>
                        <a:spcAft>
                          <a:spcPts val="1000"/>
                        </a:spcAft>
                      </a:pPr>
                      <a:r>
                        <a:rPr lang="en-GB" sz="1100" dirty="0">
                          <a:effectLst/>
                          <a:latin typeface="Arial" panose="020B0604020202020204" pitchFamily="34" charset="0"/>
                          <a:ea typeface="MS Mincho" panose="02020609040205080304" pitchFamily="49" charset="-128"/>
                          <a:cs typeface="Arial" panose="020B0604020202020204" pitchFamily="34" charset="0"/>
                        </a:rPr>
                        <a:t>of milestones</a:t>
                      </a:r>
                    </a:p>
                    <a:p>
                      <a:pPr algn="just">
                        <a:lnSpc>
                          <a:spcPct val="150000"/>
                        </a:lnSpc>
                        <a:spcAft>
                          <a:spcPts val="1000"/>
                        </a:spcAft>
                      </a:pPr>
                      <a:r>
                        <a:rPr lang="en-GB" sz="1100" dirty="0">
                          <a:effectLst/>
                          <a:latin typeface="Arial" panose="020B0604020202020204" pitchFamily="34" charset="0"/>
                          <a:ea typeface="MS Mincho" panose="02020609040205080304" pitchFamily="49" charset="-128"/>
                          <a:cs typeface="Arial" panose="020B0604020202020204" pitchFamily="34" charset="0"/>
                        </a:rPr>
                        <a:t>of all projects</a:t>
                      </a:r>
                    </a:p>
                    <a:p>
                      <a:pPr algn="just">
                        <a:lnSpc>
                          <a:spcPct val="150000"/>
                        </a:lnSpc>
                        <a:spcAft>
                          <a:spcPts val="1000"/>
                        </a:spcAft>
                      </a:pPr>
                      <a:r>
                        <a:rPr lang="en-GB" sz="1100" dirty="0">
                          <a:effectLst/>
                          <a:latin typeface="Arial" panose="020B0604020202020204" pitchFamily="34" charset="0"/>
                          <a:ea typeface="MS Mincho" panose="02020609040205080304" pitchFamily="49" charset="-128"/>
                          <a:cs typeface="Arial" panose="020B0604020202020204" pitchFamily="34" charset="0"/>
                        </a:rPr>
                        <a:t>managed by the</a:t>
                      </a:r>
                    </a:p>
                    <a:p>
                      <a:pPr algn="just">
                        <a:lnSpc>
                          <a:spcPct val="150000"/>
                        </a:lnSpc>
                        <a:spcAft>
                          <a:spcPts val="1000"/>
                        </a:spcAft>
                      </a:pPr>
                      <a:r>
                        <a:rPr lang="en-GB" sz="1100" dirty="0">
                          <a:effectLst/>
                          <a:latin typeface="Arial" panose="020B0604020202020204" pitchFamily="34" charset="0"/>
                          <a:ea typeface="MS Mincho" panose="02020609040205080304" pitchFamily="49" charset="-128"/>
                          <a:cs typeface="Arial" panose="020B0604020202020204" pitchFamily="34" charset="0"/>
                        </a:rPr>
                        <a:t>HDA</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a:latin typeface="Arial" panose="020B0604020202020204" pitchFamily="34" charset="0"/>
                          <a:cs typeface="Arial" panose="020B0604020202020204" pitchFamily="34" charset="0"/>
                        </a:rPr>
                        <a:t>100% completion</a:t>
                      </a:r>
                    </a:p>
                    <a:p>
                      <a:pPr algn="just">
                        <a:lnSpc>
                          <a:spcPct val="150000"/>
                        </a:lnSpc>
                      </a:pPr>
                      <a:r>
                        <a:rPr lang="en-GB" sz="1100">
                          <a:latin typeface="Arial" panose="020B0604020202020204" pitchFamily="34" charset="0"/>
                          <a:cs typeface="Arial" panose="020B0604020202020204" pitchFamily="34" charset="0"/>
                        </a:rPr>
                        <a:t>of milestones</a:t>
                      </a:r>
                    </a:p>
                    <a:p>
                      <a:pPr algn="just">
                        <a:lnSpc>
                          <a:spcPct val="150000"/>
                        </a:lnSpc>
                      </a:pPr>
                      <a:r>
                        <a:rPr lang="en-GB" sz="1100">
                          <a:latin typeface="Arial" panose="020B0604020202020204" pitchFamily="34" charset="0"/>
                          <a:cs typeface="Arial" panose="020B0604020202020204" pitchFamily="34" charset="0"/>
                        </a:rPr>
                        <a:t>of all projects</a:t>
                      </a:r>
                    </a:p>
                    <a:p>
                      <a:pPr algn="just">
                        <a:lnSpc>
                          <a:spcPct val="150000"/>
                        </a:lnSpc>
                      </a:pPr>
                      <a:r>
                        <a:rPr lang="en-GB" sz="1100">
                          <a:latin typeface="Arial" panose="020B0604020202020204" pitchFamily="34" charset="0"/>
                          <a:cs typeface="Arial" panose="020B0604020202020204" pitchFamily="34" charset="0"/>
                        </a:rPr>
                        <a:t>managed by the</a:t>
                      </a:r>
                    </a:p>
                    <a:p>
                      <a:pPr algn="just">
                        <a:lnSpc>
                          <a:spcPct val="150000"/>
                        </a:lnSpc>
                      </a:pPr>
                      <a:r>
                        <a:rPr lang="en-GB" sz="1100">
                          <a:latin typeface="Arial" panose="020B0604020202020204" pitchFamily="34" charset="0"/>
                          <a:cs typeface="Arial" panose="020B0604020202020204" pitchFamily="34" charset="0"/>
                        </a:rPr>
                        <a:t>HDA</a:t>
                      </a:r>
                      <a:endParaRPr lang="en-GB" sz="1100" dirty="0">
                        <a:latin typeface="Arial" panose="020B0604020202020204" pitchFamily="34" charset="0"/>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100% completion</a:t>
                      </a:r>
                    </a:p>
                    <a:p>
                      <a:pPr algn="just">
                        <a:lnSpc>
                          <a:spcPct val="150000"/>
                        </a:lnSpc>
                      </a:pPr>
                      <a:r>
                        <a:rPr lang="en-GB" sz="1100" dirty="0">
                          <a:latin typeface="Arial" panose="020B0604020202020204" pitchFamily="34" charset="0"/>
                          <a:cs typeface="Arial" panose="020B0604020202020204" pitchFamily="34" charset="0"/>
                        </a:rPr>
                        <a:t>of milestones</a:t>
                      </a:r>
                    </a:p>
                    <a:p>
                      <a:pPr algn="just">
                        <a:lnSpc>
                          <a:spcPct val="150000"/>
                        </a:lnSpc>
                      </a:pPr>
                      <a:r>
                        <a:rPr lang="en-GB" sz="1100" dirty="0">
                          <a:latin typeface="Arial" panose="020B0604020202020204" pitchFamily="34" charset="0"/>
                          <a:cs typeface="Arial" panose="020B0604020202020204" pitchFamily="34" charset="0"/>
                        </a:rPr>
                        <a:t>of all projects</a:t>
                      </a:r>
                    </a:p>
                    <a:p>
                      <a:pPr algn="just">
                        <a:lnSpc>
                          <a:spcPct val="150000"/>
                        </a:lnSpc>
                      </a:pPr>
                      <a:r>
                        <a:rPr lang="en-GB" sz="1100" dirty="0">
                          <a:latin typeface="Arial" panose="020B0604020202020204" pitchFamily="34" charset="0"/>
                          <a:cs typeface="Arial" panose="020B0604020202020204" pitchFamily="34" charset="0"/>
                        </a:rPr>
                        <a:t>managed by the</a:t>
                      </a:r>
                    </a:p>
                    <a:p>
                      <a:pPr algn="just">
                        <a:lnSpc>
                          <a:spcPct val="150000"/>
                        </a:lnSpc>
                      </a:pPr>
                      <a:r>
                        <a:rPr lang="en-GB" sz="1100" dirty="0">
                          <a:latin typeface="Arial" panose="020B0604020202020204" pitchFamily="34" charset="0"/>
                          <a:cs typeface="Arial" panose="020B0604020202020204" pitchFamily="34" charset="0"/>
                        </a:rPr>
                        <a:t>HDA</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5410296"/>
                  </a:ext>
                </a:extLst>
              </a:tr>
              <a:tr h="1137352">
                <a:tc vMerge="1">
                  <a:txBody>
                    <a:bodyPr/>
                    <a:lstStyle/>
                    <a:p>
                      <a:pPr algn="just">
                        <a:lnSpc>
                          <a:spcPct val="100000"/>
                        </a:lnSpc>
                        <a:spcAft>
                          <a:spcPts val="1000"/>
                        </a:spcAft>
                      </a:pP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ct val="100000"/>
                        </a:lnSpc>
                        <a:spcAft>
                          <a:spcPts val="1000"/>
                        </a:spcAft>
                        <a:tabLst>
                          <a:tab pos="180340" algn="l"/>
                          <a:tab pos="540385" algn="l"/>
                        </a:tabLst>
                      </a:pP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3.3.10 Region C:</a:t>
                      </a:r>
                    </a:p>
                    <a:p>
                      <a:pPr algn="just">
                        <a:lnSpc>
                          <a:spcPct val="150000"/>
                        </a:lnSpc>
                        <a:spcAft>
                          <a:spcPts val="1000"/>
                        </a:spcAft>
                      </a:pPr>
                      <a:r>
                        <a:rPr lang="en-GB" sz="11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Number of HS Projects managed by the HDA</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0000"/>
                        </a:lnSpc>
                        <a:spcAft>
                          <a:spcPts val="1000"/>
                        </a:spcAft>
                      </a:pPr>
                      <a:r>
                        <a:rPr lang="en-GB" sz="11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New Indicator</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just">
                        <a:lnSpc>
                          <a:spcPct val="150000"/>
                        </a:lnSpc>
                        <a:spcAft>
                          <a:spcPts val="1000"/>
                        </a:spcAft>
                      </a:pPr>
                      <a:r>
                        <a:rPr lang="en-ZA" sz="11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New Indicator</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a:txBody>
                    <a:bodyPr/>
                    <a:lstStyle/>
                    <a:p>
                      <a:pPr algn="just">
                        <a:lnSpc>
                          <a:spcPct val="150000"/>
                        </a:lnSpc>
                        <a:spcAft>
                          <a:spcPts val="1000"/>
                        </a:spcAft>
                      </a:pPr>
                      <a:r>
                        <a:rPr lang="en-GB" sz="1100">
                          <a:solidFill>
                            <a:schemeClr val="tx1"/>
                          </a:solidFill>
                          <a:effectLst/>
                          <a:latin typeface="Arial" panose="020B0604020202020204" pitchFamily="34" charset="0"/>
                          <a:ea typeface="MS Mincho" panose="02020609040205080304" pitchFamily="49" charset="-128"/>
                          <a:cs typeface="Arial" panose="020B0604020202020204" pitchFamily="34" charset="0"/>
                        </a:rPr>
                        <a:t>New Indicator</a:t>
                      </a:r>
                      <a:endParaRPr lang="en-GB" sz="11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just">
                        <a:lnSpc>
                          <a:spcPct val="150000"/>
                        </a:lnSpc>
                        <a:spcAft>
                          <a:spcPts val="1000"/>
                        </a:spcAft>
                      </a:pPr>
                      <a:r>
                        <a:rPr lang="en-ZA" sz="11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New Indicator</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r>
                        <a:rPr lang="en-GB" sz="11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62 HS Projects managed by the HDA</a:t>
                      </a:r>
                      <a:endParaRPr lang="en-ZA" sz="11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solidFill>
                            <a:schemeClr val="tx1"/>
                          </a:solidFill>
                          <a:latin typeface="Arial" panose="020B0604020202020204" pitchFamily="34" charset="0"/>
                          <a:cs typeface="Arial" panose="020B0604020202020204" pitchFamily="34" charset="0"/>
                        </a:rPr>
                        <a:t>45 HS Projects</a:t>
                      </a:r>
                    </a:p>
                    <a:p>
                      <a:pPr algn="just">
                        <a:lnSpc>
                          <a:spcPct val="150000"/>
                        </a:lnSpc>
                      </a:pPr>
                      <a:r>
                        <a:rPr lang="en-GB" sz="1100" dirty="0">
                          <a:solidFill>
                            <a:schemeClr val="tx1"/>
                          </a:solidFill>
                          <a:latin typeface="Arial" panose="020B0604020202020204" pitchFamily="34" charset="0"/>
                          <a:cs typeface="Arial" panose="020B0604020202020204" pitchFamily="34" charset="0"/>
                        </a:rPr>
                        <a:t>managed by the HDA</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solidFill>
                            <a:schemeClr val="tx1"/>
                          </a:solidFill>
                          <a:latin typeface="Arial" panose="020B0604020202020204" pitchFamily="34" charset="0"/>
                          <a:cs typeface="Arial" panose="020B0604020202020204" pitchFamily="34" charset="0"/>
                        </a:rPr>
                        <a:t>40 HS Projects</a:t>
                      </a:r>
                    </a:p>
                    <a:p>
                      <a:pPr algn="just">
                        <a:lnSpc>
                          <a:spcPct val="150000"/>
                        </a:lnSpc>
                      </a:pPr>
                      <a:r>
                        <a:rPr lang="en-GB" sz="1100" dirty="0">
                          <a:solidFill>
                            <a:schemeClr val="tx1"/>
                          </a:solidFill>
                          <a:latin typeface="Arial" panose="020B0604020202020204" pitchFamily="34" charset="0"/>
                          <a:cs typeface="Arial" panose="020B0604020202020204" pitchFamily="34" charset="0"/>
                        </a:rPr>
                        <a:t>managed by the</a:t>
                      </a:r>
                    </a:p>
                    <a:p>
                      <a:pPr algn="just">
                        <a:lnSpc>
                          <a:spcPct val="150000"/>
                        </a:lnSpc>
                      </a:pPr>
                      <a:r>
                        <a:rPr lang="en-GB" sz="1100" dirty="0">
                          <a:solidFill>
                            <a:schemeClr val="tx1"/>
                          </a:solidFill>
                          <a:latin typeface="Arial" panose="020B0604020202020204" pitchFamily="34" charset="0"/>
                          <a:cs typeface="Arial" panose="020B0604020202020204" pitchFamily="34" charset="0"/>
                        </a:rPr>
                        <a:t>HDA</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7706313"/>
                  </a:ext>
                </a:extLst>
              </a:tr>
              <a:tr h="1784983">
                <a:tc vMerge="1">
                  <a:txBody>
                    <a:bodyPr/>
                    <a:lstStyle/>
                    <a:p>
                      <a:pPr algn="just">
                        <a:lnSpc>
                          <a:spcPct val="100000"/>
                        </a:lnSpc>
                        <a:spcAft>
                          <a:spcPts val="1000"/>
                        </a:spcAft>
                      </a:pP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ct val="100000"/>
                        </a:lnSpc>
                        <a:spcAft>
                          <a:spcPts val="1000"/>
                        </a:spcAft>
                        <a:tabLst>
                          <a:tab pos="180340" algn="l"/>
                          <a:tab pos="540385" algn="l"/>
                        </a:tabLst>
                      </a:pP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3.3.11 Region C: Percentage completion of bucket eradication project implemented by the HDA</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0000"/>
                        </a:lnSpc>
                        <a:spcAft>
                          <a:spcPts val="1000"/>
                        </a:spcAft>
                      </a:pPr>
                      <a:r>
                        <a:rPr lang="en-GB" sz="1100">
                          <a:solidFill>
                            <a:schemeClr val="tx1"/>
                          </a:solidFill>
                          <a:effectLst/>
                          <a:latin typeface="Arial" panose="020B0604020202020204" pitchFamily="34" charset="0"/>
                          <a:ea typeface="MS Mincho" panose="02020609040205080304" pitchFamily="49" charset="-128"/>
                          <a:cs typeface="Arial" panose="020B0604020202020204" pitchFamily="34" charset="0"/>
                        </a:rPr>
                        <a:t>New Indicator</a:t>
                      </a:r>
                      <a:endParaRPr lang="en-GB" sz="11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just">
                        <a:lnSpc>
                          <a:spcPct val="150000"/>
                        </a:lnSpc>
                        <a:spcAft>
                          <a:spcPts val="1000"/>
                        </a:spcAft>
                      </a:pPr>
                      <a:r>
                        <a:rPr lang="en-ZA" sz="11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New Indicator</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a:txBody>
                    <a:bodyPr/>
                    <a:lstStyle/>
                    <a:p>
                      <a:pPr algn="just">
                        <a:lnSpc>
                          <a:spcPct val="150000"/>
                        </a:lnSpc>
                        <a:spcAft>
                          <a:spcPts val="1000"/>
                        </a:spcAft>
                      </a:pPr>
                      <a:r>
                        <a:rPr lang="en-GB" sz="11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New Indicator</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just">
                        <a:lnSpc>
                          <a:spcPct val="150000"/>
                        </a:lnSpc>
                        <a:spcAft>
                          <a:spcPts val="1000"/>
                        </a:spcAft>
                      </a:pPr>
                      <a:r>
                        <a:rPr lang="en-ZA" sz="11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New Indicator</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r>
                        <a:rPr lang="en-GB" sz="11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100% completion of bucket eradication projects implemented by the HDA</a:t>
                      </a:r>
                      <a:endParaRPr lang="en-ZA" sz="11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solidFill>
                            <a:schemeClr val="tx1"/>
                          </a:solidFill>
                          <a:latin typeface="Arial" panose="020B0604020202020204" pitchFamily="34" charset="0"/>
                          <a:cs typeface="Arial" panose="020B0604020202020204" pitchFamily="34" charset="0"/>
                        </a:rPr>
                        <a:t>100% completion</a:t>
                      </a:r>
                    </a:p>
                    <a:p>
                      <a:pPr algn="just">
                        <a:lnSpc>
                          <a:spcPct val="150000"/>
                        </a:lnSpc>
                      </a:pPr>
                      <a:r>
                        <a:rPr lang="en-GB" sz="1100" dirty="0">
                          <a:solidFill>
                            <a:schemeClr val="tx1"/>
                          </a:solidFill>
                          <a:latin typeface="Arial" panose="020B0604020202020204" pitchFamily="34" charset="0"/>
                          <a:cs typeface="Arial" panose="020B0604020202020204" pitchFamily="34" charset="0"/>
                        </a:rPr>
                        <a:t>of bucket eradication projects implemented by the HDA</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solidFill>
                            <a:schemeClr val="tx1"/>
                          </a:solidFill>
                          <a:latin typeface="Arial" panose="020B0604020202020204" pitchFamily="34" charset="0"/>
                          <a:cs typeface="Arial" panose="020B0604020202020204" pitchFamily="34" charset="0"/>
                        </a:rPr>
                        <a:t>100% completion of bucket eradication projects</a:t>
                      </a:r>
                    </a:p>
                    <a:p>
                      <a:pPr algn="just">
                        <a:lnSpc>
                          <a:spcPct val="150000"/>
                        </a:lnSpc>
                      </a:pPr>
                      <a:r>
                        <a:rPr lang="en-GB" sz="1100" dirty="0">
                          <a:solidFill>
                            <a:schemeClr val="tx1"/>
                          </a:solidFill>
                          <a:latin typeface="Arial" panose="020B0604020202020204" pitchFamily="34" charset="0"/>
                          <a:cs typeface="Arial" panose="020B0604020202020204" pitchFamily="34" charset="0"/>
                        </a:rPr>
                        <a:t>implemented by</a:t>
                      </a:r>
                    </a:p>
                    <a:p>
                      <a:pPr algn="just">
                        <a:lnSpc>
                          <a:spcPct val="150000"/>
                        </a:lnSpc>
                      </a:pPr>
                      <a:r>
                        <a:rPr lang="en-GB" sz="1100" dirty="0">
                          <a:solidFill>
                            <a:schemeClr val="tx1"/>
                          </a:solidFill>
                          <a:latin typeface="Arial" panose="020B0604020202020204" pitchFamily="34" charset="0"/>
                          <a:cs typeface="Arial" panose="020B0604020202020204" pitchFamily="34" charset="0"/>
                        </a:rPr>
                        <a:t>the HDA</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2282123"/>
                  </a:ext>
                </a:extLst>
              </a:tr>
            </a:tbl>
          </a:graphicData>
        </a:graphic>
      </p:graphicFrame>
    </p:spTree>
    <p:extLst>
      <p:ext uri="{BB962C8B-B14F-4D97-AF65-F5344CB8AC3E}">
        <p14:creationId xmlns:p14="http://schemas.microsoft.com/office/powerpoint/2010/main" val="4018151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sp>
        <p:nvSpPr>
          <p:cNvPr id="2" name="Rectangle 1"/>
          <p:cNvSpPr/>
          <p:nvPr/>
        </p:nvSpPr>
        <p:spPr>
          <a:xfrm>
            <a:off x="106015" y="98889"/>
            <a:ext cx="10614993" cy="7801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11"/>
            <a:r>
              <a:rPr lang="en-ZW" sz="2800" b="1" dirty="0">
                <a:solidFill>
                  <a:srgbClr val="1F497D"/>
                </a:solidFill>
                <a:latin typeface="Arial"/>
              </a:rPr>
              <a:t>Programme 3.3:</a:t>
            </a:r>
            <a:r>
              <a:rPr lang="en-GB" sz="2800" b="1" dirty="0">
                <a:solidFill>
                  <a:srgbClr val="1F497D"/>
                </a:solidFill>
                <a:latin typeface="Arial"/>
              </a:rPr>
              <a:t>Regional Coordination and Human Settlements Implementation Support Services</a:t>
            </a:r>
            <a:endParaRPr lang="en-ZA" sz="2800" b="1" dirty="0">
              <a:solidFill>
                <a:srgbClr val="1F497D"/>
              </a:solidFill>
              <a:latin typeface="Arial"/>
            </a:endParaRPr>
          </a:p>
        </p:txBody>
      </p:sp>
      <p:graphicFrame>
        <p:nvGraphicFramePr>
          <p:cNvPr id="13" name="Table 12">
            <a:extLst>
              <a:ext uri="{FF2B5EF4-FFF2-40B4-BE49-F238E27FC236}">
                <a16:creationId xmlns:a16="http://schemas.microsoft.com/office/drawing/2014/main" id="{689F1CAF-B4FF-4612-B6AE-41E9A4A3E18A}"/>
              </a:ext>
            </a:extLst>
          </p:cNvPr>
          <p:cNvGraphicFramePr>
            <a:graphicFrameLocks noGrp="1"/>
          </p:cNvGraphicFramePr>
          <p:nvPr>
            <p:extLst>
              <p:ext uri="{D42A27DB-BD31-4B8C-83A1-F6EECF244321}">
                <p14:modId xmlns:p14="http://schemas.microsoft.com/office/powerpoint/2010/main" val="3299956181"/>
              </p:ext>
            </p:extLst>
          </p:nvPr>
        </p:nvGraphicFramePr>
        <p:xfrm>
          <a:off x="-39757" y="1310810"/>
          <a:ext cx="12191998" cy="4236380"/>
        </p:xfrm>
        <a:graphic>
          <a:graphicData uri="http://schemas.openxmlformats.org/drawingml/2006/table">
            <a:tbl>
              <a:tblPr firstRow="1" firstCol="1" bandRow="1"/>
              <a:tblGrid>
                <a:gridCol w="1283367">
                  <a:extLst>
                    <a:ext uri="{9D8B030D-6E8A-4147-A177-3AD203B41FA5}">
                      <a16:colId xmlns:a16="http://schemas.microsoft.com/office/drawing/2014/main" val="3947168658"/>
                    </a:ext>
                  </a:extLst>
                </a:gridCol>
                <a:gridCol w="1141781">
                  <a:extLst>
                    <a:ext uri="{9D8B030D-6E8A-4147-A177-3AD203B41FA5}">
                      <a16:colId xmlns:a16="http://schemas.microsoft.com/office/drawing/2014/main" val="961489849"/>
                    </a:ext>
                  </a:extLst>
                </a:gridCol>
                <a:gridCol w="1336234">
                  <a:extLst>
                    <a:ext uri="{9D8B030D-6E8A-4147-A177-3AD203B41FA5}">
                      <a16:colId xmlns:a16="http://schemas.microsoft.com/office/drawing/2014/main" val="3779692485"/>
                    </a:ext>
                  </a:extLst>
                </a:gridCol>
                <a:gridCol w="1011141">
                  <a:extLst>
                    <a:ext uri="{9D8B030D-6E8A-4147-A177-3AD203B41FA5}">
                      <a16:colId xmlns:a16="http://schemas.microsoft.com/office/drawing/2014/main" val="888197672"/>
                    </a:ext>
                  </a:extLst>
                </a:gridCol>
                <a:gridCol w="280387">
                  <a:extLst>
                    <a:ext uri="{9D8B030D-6E8A-4147-A177-3AD203B41FA5}">
                      <a16:colId xmlns:a16="http://schemas.microsoft.com/office/drawing/2014/main" val="3086737917"/>
                    </a:ext>
                  </a:extLst>
                </a:gridCol>
                <a:gridCol w="842560">
                  <a:extLst>
                    <a:ext uri="{9D8B030D-6E8A-4147-A177-3AD203B41FA5}">
                      <a16:colId xmlns:a16="http://schemas.microsoft.com/office/drawing/2014/main" val="3204319307"/>
                    </a:ext>
                  </a:extLst>
                </a:gridCol>
                <a:gridCol w="1042736">
                  <a:extLst>
                    <a:ext uri="{9D8B030D-6E8A-4147-A177-3AD203B41FA5}">
                      <a16:colId xmlns:a16="http://schemas.microsoft.com/office/drawing/2014/main" val="2799582826"/>
                    </a:ext>
                  </a:extLst>
                </a:gridCol>
                <a:gridCol w="1363579">
                  <a:extLst>
                    <a:ext uri="{9D8B030D-6E8A-4147-A177-3AD203B41FA5}">
                      <a16:colId xmlns:a16="http://schemas.microsoft.com/office/drawing/2014/main" val="779581834"/>
                    </a:ext>
                  </a:extLst>
                </a:gridCol>
                <a:gridCol w="1336841">
                  <a:extLst>
                    <a:ext uri="{9D8B030D-6E8A-4147-A177-3AD203B41FA5}">
                      <a16:colId xmlns:a16="http://schemas.microsoft.com/office/drawing/2014/main" val="99576163"/>
                    </a:ext>
                  </a:extLst>
                </a:gridCol>
                <a:gridCol w="1350211">
                  <a:extLst>
                    <a:ext uri="{9D8B030D-6E8A-4147-A177-3AD203B41FA5}">
                      <a16:colId xmlns:a16="http://schemas.microsoft.com/office/drawing/2014/main" val="963559697"/>
                    </a:ext>
                  </a:extLst>
                </a:gridCol>
                <a:gridCol w="1203161">
                  <a:extLst>
                    <a:ext uri="{9D8B030D-6E8A-4147-A177-3AD203B41FA5}">
                      <a16:colId xmlns:a16="http://schemas.microsoft.com/office/drawing/2014/main" val="3617595394"/>
                    </a:ext>
                  </a:extLst>
                </a:gridCol>
              </a:tblGrid>
              <a:tr h="293448">
                <a:tc rowSpan="3">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Outcome</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3">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Outputs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3">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Output Indicators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2">
                  <a:txBody>
                    <a:bodyPr/>
                    <a:lstStyle/>
                    <a:p>
                      <a:pPr algn="ctr">
                        <a:lnSpc>
                          <a:spcPct val="150000"/>
                        </a:lnSpc>
                        <a:spcAft>
                          <a:spcPts val="1000"/>
                        </a:spcAft>
                      </a:pPr>
                      <a:r>
                        <a:rPr lang="en-GB" sz="1100" b="1">
                          <a:effectLst/>
                          <a:latin typeface="Arial" panose="020B0604020202020204" pitchFamily="34" charset="0"/>
                          <a:ea typeface="MS Mincho" panose="02020609040205080304" pitchFamily="49" charset="-128"/>
                          <a:cs typeface="Arial" panose="020B0604020202020204" pitchFamily="34" charset="0"/>
                        </a:rPr>
                        <a:t> </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pPr algn="ctr">
                        <a:lnSpc>
                          <a:spcPct val="150000"/>
                        </a:lnSpc>
                        <a:spcAft>
                          <a:spcPts val="1000"/>
                        </a:spcAft>
                      </a:pPr>
                      <a:endParaRPr lang="en-ZA" sz="1050">
                        <a:effectLst/>
                        <a:latin typeface="Arial" panose="020B0604020202020204" pitchFamily="34" charset="0"/>
                        <a:ea typeface="MS Mincho" panose="02020609040205080304" pitchFamily="49" charset="-128"/>
                        <a:cs typeface="Times New Roman" panose="02020603050405020304" pitchFamily="18"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6">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Annual Targets</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075616540"/>
                  </a:ext>
                </a:extLst>
              </a:tr>
              <a:tr h="628236">
                <a:tc vMerge="1">
                  <a:txBody>
                    <a:bodyPr/>
                    <a:lstStyle/>
                    <a:p>
                      <a:endParaRPr lang="en-ZA"/>
                    </a:p>
                  </a:txBody>
                  <a:tcPr/>
                </a:tc>
                <a:tc vMerge="1">
                  <a:txBody>
                    <a:bodyPr/>
                    <a:lstStyle/>
                    <a:p>
                      <a:endParaRPr lang="en-ZA"/>
                    </a:p>
                  </a:txBody>
                  <a:tcPr/>
                </a:tc>
                <a:tc vMerge="1">
                  <a:txBody>
                    <a:bodyPr/>
                    <a:lstStyle/>
                    <a:p>
                      <a:endParaRPr lang="en-ZA"/>
                    </a:p>
                  </a:txBody>
                  <a:tcPr/>
                </a:tc>
                <a:tc gridSpan="4">
                  <a:txBody>
                    <a:bodyPr/>
                    <a:lstStyle/>
                    <a:p>
                      <a:pPr algn="l">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Audited / Actual Performance</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Estimated Performance</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3">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MTEF Period</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050901184"/>
                  </a:ext>
                </a:extLst>
              </a:tr>
              <a:tr h="38711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50000"/>
                        </a:lnSpc>
                        <a:spcAft>
                          <a:spcPts val="1000"/>
                        </a:spcAft>
                      </a:pP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2017/18</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2">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2018/19</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pPr algn="ctr">
                        <a:lnSpc>
                          <a:spcPct val="150000"/>
                        </a:lnSpc>
                        <a:spcAft>
                          <a:spcPts val="1000"/>
                        </a:spcAft>
                      </a:pPr>
                      <a:r>
                        <a:rPr lang="en-GB" sz="1050" b="1">
                          <a:solidFill>
                            <a:srgbClr val="000000"/>
                          </a:solidFill>
                          <a:effectLst/>
                          <a:latin typeface="Arial" panose="020B0604020202020204" pitchFamily="34" charset="0"/>
                          <a:ea typeface="MS Mincho" panose="02020609040205080304" pitchFamily="49" charset="-128"/>
                          <a:cs typeface="Arial" panose="020B0604020202020204" pitchFamily="34" charset="0"/>
                        </a:rPr>
                        <a:t>2018/19</a:t>
                      </a:r>
                      <a:endParaRPr lang="en-ZA" sz="1050">
                        <a:effectLst/>
                        <a:latin typeface="Arial" panose="020B0604020202020204" pitchFamily="34" charset="0"/>
                        <a:ea typeface="MS Mincho" panose="02020609040205080304" pitchFamily="49" charset="-128"/>
                        <a:cs typeface="Times New Roman" panose="02020603050405020304" pitchFamily="18"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2019/20</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2020/21</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2021/22</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2022/23</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2023/24</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3062684569"/>
                  </a:ext>
                </a:extLst>
              </a:tr>
              <a:tr h="1790227">
                <a:tc rowSpan="2">
                  <a:txBody>
                    <a:bodyPr/>
                    <a:lstStyle/>
                    <a:p>
                      <a:pPr algn="just">
                        <a:lnSpc>
                          <a:spcPct val="150000"/>
                        </a:lnSpc>
                        <a:spcAft>
                          <a:spcPts val="1000"/>
                        </a:spcAft>
                      </a:pPr>
                      <a:r>
                        <a:rPr lang="en-GB" sz="1100" dirty="0">
                          <a:effectLst/>
                          <a:latin typeface="Arial" panose="020B0604020202020204" pitchFamily="34" charset="0"/>
                          <a:ea typeface="MS Mincho" panose="02020609040205080304" pitchFamily="49" charset="-128"/>
                          <a:cs typeface="Arial" panose="020B0604020202020204" pitchFamily="34" charset="0"/>
                        </a:rPr>
                        <a:t>Integrated and</a:t>
                      </a:r>
                    </a:p>
                    <a:p>
                      <a:pPr algn="just">
                        <a:lnSpc>
                          <a:spcPct val="150000"/>
                        </a:lnSpc>
                        <a:spcAft>
                          <a:spcPts val="1000"/>
                        </a:spcAft>
                      </a:pPr>
                      <a:r>
                        <a:rPr lang="en-GB" sz="1100" dirty="0">
                          <a:effectLst/>
                          <a:latin typeface="Arial" panose="020B0604020202020204" pitchFamily="34" charset="0"/>
                          <a:ea typeface="MS Mincho" panose="02020609040205080304" pitchFamily="49" charset="-128"/>
                          <a:cs typeface="Arial" panose="020B0604020202020204" pitchFamily="34" charset="0"/>
                        </a:rPr>
                        <a:t>Sustainable human settlements and Security of Tenure</a:t>
                      </a:r>
                    </a:p>
                    <a:p>
                      <a:pPr algn="just">
                        <a:lnSpc>
                          <a:spcPct val="150000"/>
                        </a:lnSpc>
                        <a:spcAft>
                          <a:spcPts val="1000"/>
                        </a:spcAft>
                      </a:pPr>
                      <a:endParaRPr lang="en-GB"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tabLst>
                          <a:tab pos="180340" algn="l"/>
                          <a:tab pos="540385" algn="l"/>
                        </a:tabLst>
                      </a:pPr>
                      <a:r>
                        <a:rPr lang="en-GB" sz="1100" dirty="0">
                          <a:effectLst/>
                          <a:latin typeface="Arial" panose="020B0604020202020204" pitchFamily="34" charset="0"/>
                          <a:ea typeface="MS Mincho" panose="02020609040205080304" pitchFamily="49" charset="-128"/>
                          <a:cs typeface="Arial" panose="020B0604020202020204" pitchFamily="34" charset="0"/>
                        </a:rPr>
                        <a:t>HDA Projects</a:t>
                      </a:r>
                    </a:p>
                    <a:p>
                      <a:pPr algn="just">
                        <a:lnSpc>
                          <a:spcPct val="100000"/>
                        </a:lnSpc>
                        <a:spcAft>
                          <a:spcPts val="1000"/>
                        </a:spcAft>
                        <a:tabLst>
                          <a:tab pos="180340" algn="l"/>
                          <a:tab pos="540385" algn="l"/>
                        </a:tabLst>
                      </a:pPr>
                      <a:r>
                        <a:rPr lang="en-GB" sz="1100" dirty="0">
                          <a:effectLst/>
                          <a:latin typeface="Arial" panose="020B0604020202020204" pitchFamily="34" charset="0"/>
                          <a:ea typeface="MS Mincho" panose="02020609040205080304" pitchFamily="49" charset="-128"/>
                          <a:cs typeface="Arial" panose="020B0604020202020204" pitchFamily="34" charset="0"/>
                        </a:rPr>
                        <a:t>packaged for</a:t>
                      </a:r>
                    </a:p>
                    <a:p>
                      <a:pPr algn="just">
                        <a:lnSpc>
                          <a:spcPct val="100000"/>
                        </a:lnSpc>
                        <a:spcAft>
                          <a:spcPts val="1000"/>
                        </a:spcAft>
                        <a:tabLst>
                          <a:tab pos="180340" algn="l"/>
                          <a:tab pos="540385" algn="l"/>
                        </a:tabLst>
                      </a:pPr>
                      <a:r>
                        <a:rPr lang="en-GB" sz="1100" dirty="0">
                          <a:effectLst/>
                          <a:latin typeface="Arial" panose="020B0604020202020204" pitchFamily="34" charset="0"/>
                          <a:ea typeface="MS Mincho" panose="02020609040205080304" pitchFamily="49" charset="-128"/>
                          <a:cs typeface="Arial" panose="020B0604020202020204" pitchFamily="34" charset="0"/>
                        </a:rPr>
                        <a:t>implementation</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dirty="0">
                          <a:effectLst/>
                          <a:latin typeface="Arial" panose="020B0604020202020204" pitchFamily="34" charset="0"/>
                          <a:ea typeface="MS Mincho" panose="02020609040205080304" pitchFamily="49" charset="-128"/>
                          <a:cs typeface="Arial" panose="020B0604020202020204" pitchFamily="34" charset="0"/>
                        </a:rPr>
                        <a:t>3.3.12</a:t>
                      </a:r>
                    </a:p>
                    <a:p>
                      <a:pPr algn="just">
                        <a:lnSpc>
                          <a:spcPct val="150000"/>
                        </a:lnSpc>
                        <a:spcAft>
                          <a:spcPts val="1000"/>
                        </a:spcAft>
                      </a:pPr>
                      <a:r>
                        <a:rPr lang="en-GB" sz="1100" dirty="0">
                          <a:effectLst/>
                          <a:latin typeface="Arial" panose="020B0604020202020204" pitchFamily="34" charset="0"/>
                          <a:ea typeface="MS Mincho" panose="02020609040205080304" pitchFamily="49" charset="-128"/>
                          <a:cs typeface="Arial" panose="020B0604020202020204" pitchFamily="34" charset="0"/>
                        </a:rPr>
                        <a:t>Number of HDA</a:t>
                      </a:r>
                    </a:p>
                    <a:p>
                      <a:pPr algn="just">
                        <a:lnSpc>
                          <a:spcPct val="150000"/>
                        </a:lnSpc>
                        <a:spcAft>
                          <a:spcPts val="1000"/>
                        </a:spcAft>
                      </a:pPr>
                      <a:r>
                        <a:rPr lang="en-GB" sz="1100" dirty="0">
                          <a:effectLst/>
                          <a:latin typeface="Arial" panose="020B0604020202020204" pitchFamily="34" charset="0"/>
                          <a:ea typeface="MS Mincho" panose="02020609040205080304" pitchFamily="49" charset="-128"/>
                          <a:cs typeface="Arial" panose="020B0604020202020204" pitchFamily="34" charset="0"/>
                        </a:rPr>
                        <a:t>strategic Projects</a:t>
                      </a:r>
                    </a:p>
                    <a:p>
                      <a:pPr algn="just">
                        <a:lnSpc>
                          <a:spcPct val="150000"/>
                        </a:lnSpc>
                        <a:spcAft>
                          <a:spcPts val="1000"/>
                        </a:spcAft>
                      </a:pPr>
                      <a:r>
                        <a:rPr lang="en-GB" sz="1100" dirty="0">
                          <a:effectLst/>
                          <a:latin typeface="Arial" panose="020B0604020202020204" pitchFamily="34" charset="0"/>
                          <a:ea typeface="MS Mincho" panose="02020609040205080304" pitchFamily="49" charset="-128"/>
                          <a:cs typeface="Arial" panose="020B0604020202020204" pitchFamily="34" charset="0"/>
                        </a:rPr>
                        <a:t>packaged for</a:t>
                      </a:r>
                    </a:p>
                    <a:p>
                      <a:pPr algn="just">
                        <a:lnSpc>
                          <a:spcPct val="150000"/>
                        </a:lnSpc>
                        <a:spcAft>
                          <a:spcPts val="1000"/>
                        </a:spcAft>
                      </a:pPr>
                      <a:r>
                        <a:rPr lang="en-GB" sz="1100" dirty="0">
                          <a:effectLst/>
                          <a:latin typeface="Arial" panose="020B0604020202020204" pitchFamily="34" charset="0"/>
                          <a:ea typeface="MS Mincho" panose="02020609040205080304" pitchFamily="49" charset="-128"/>
                          <a:cs typeface="Arial" panose="020B0604020202020204" pitchFamily="34" charset="0"/>
                        </a:rPr>
                        <a:t>development</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0000"/>
                        </a:lnSpc>
                        <a:spcAft>
                          <a:spcPts val="1000"/>
                        </a:spcAft>
                      </a:pPr>
                      <a:r>
                        <a:rPr lang="en-GB" sz="1100">
                          <a:effectLst/>
                          <a:latin typeface="Arial" panose="020B0604020202020204" pitchFamily="34" charset="0"/>
                          <a:ea typeface="MS Mincho" panose="02020609040205080304" pitchFamily="49" charset="-128"/>
                          <a:cs typeface="Arial" panose="020B0604020202020204" pitchFamily="34" charset="0"/>
                        </a:rPr>
                        <a:t>New Indicator</a:t>
                      </a:r>
                      <a:endParaRPr lang="en-GB"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just">
                        <a:lnSpc>
                          <a:spcPct val="150000"/>
                        </a:lnSpc>
                        <a:spcAft>
                          <a:spcPts val="1000"/>
                        </a:spcAft>
                      </a:pPr>
                      <a:r>
                        <a:rPr lang="en-ZA" sz="1100">
                          <a:effectLst/>
                          <a:latin typeface="Arial" panose="020B0604020202020204" pitchFamily="34" charset="0"/>
                          <a:ea typeface="MS Mincho" panose="02020609040205080304" pitchFamily="49" charset="-128"/>
                          <a:cs typeface="Arial" panose="020B0604020202020204" pitchFamily="34" charset="0"/>
                        </a:rPr>
                        <a:t>New Indicator</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a:txBody>
                    <a:bodyPr/>
                    <a:lstStyle/>
                    <a:p>
                      <a:pPr algn="just">
                        <a:lnSpc>
                          <a:spcPct val="150000"/>
                        </a:lnSpc>
                        <a:spcAft>
                          <a:spcPts val="1000"/>
                        </a:spcAft>
                      </a:pPr>
                      <a:r>
                        <a:rPr lang="en-GB" sz="1100">
                          <a:effectLst/>
                          <a:latin typeface="Arial" panose="020B0604020202020204" pitchFamily="34" charset="0"/>
                          <a:ea typeface="MS Mincho" panose="02020609040205080304" pitchFamily="49" charset="-128"/>
                          <a:cs typeface="Arial" panose="020B0604020202020204" pitchFamily="34" charset="0"/>
                        </a:rPr>
                        <a:t>New Indicator</a:t>
                      </a:r>
                      <a:endParaRPr lang="en-GB"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just">
                        <a:lnSpc>
                          <a:spcPct val="150000"/>
                        </a:lnSpc>
                        <a:spcAft>
                          <a:spcPts val="1000"/>
                        </a:spcAft>
                      </a:pPr>
                      <a:r>
                        <a:rPr lang="en-ZA" sz="1100" dirty="0">
                          <a:effectLst/>
                          <a:latin typeface="Arial" panose="020B0604020202020204" pitchFamily="34" charset="0"/>
                          <a:ea typeface="MS Mincho" panose="02020609040205080304" pitchFamily="49" charset="-128"/>
                          <a:cs typeface="Arial" panose="020B0604020202020204" pitchFamily="34" charset="0"/>
                        </a:rPr>
                        <a:t>New Indicator</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r>
                        <a:rPr lang="en-GB" sz="1100" dirty="0">
                          <a:effectLst/>
                          <a:latin typeface="Arial" panose="020B0604020202020204" pitchFamily="34" charset="0"/>
                          <a:ea typeface="MS Mincho" panose="02020609040205080304" pitchFamily="49" charset="-128"/>
                          <a:cs typeface="Arial" panose="020B0604020202020204" pitchFamily="34" charset="0"/>
                        </a:rPr>
                        <a:t>3 projects (</a:t>
                      </a:r>
                      <a:r>
                        <a:rPr lang="en-GB" sz="1100" dirty="0" err="1">
                          <a:effectLst/>
                          <a:latin typeface="Arial" panose="020B0604020202020204" pitchFamily="34" charset="0"/>
                          <a:ea typeface="MS Mincho" panose="02020609040205080304" pitchFamily="49" charset="-128"/>
                          <a:cs typeface="Arial" panose="020B0604020202020204" pitchFamily="34" charset="0"/>
                        </a:rPr>
                        <a:t>Ellofspark</a:t>
                      </a:r>
                      <a:r>
                        <a:rPr lang="en-GB" sz="1100" dirty="0">
                          <a:effectLst/>
                          <a:latin typeface="Arial" panose="020B0604020202020204" pitchFamily="34" charset="0"/>
                          <a:ea typeface="MS Mincho" panose="02020609040205080304" pitchFamily="49" charset="-128"/>
                          <a:cs typeface="Arial" panose="020B0604020202020204" pitchFamily="34" charset="0"/>
                        </a:rPr>
                        <a:t>, Queenstown and </a:t>
                      </a:r>
                      <a:r>
                        <a:rPr lang="en-GB" sz="1100" dirty="0" err="1">
                          <a:effectLst/>
                          <a:latin typeface="Arial" panose="020B0604020202020204" pitchFamily="34" charset="0"/>
                          <a:ea typeface="MS Mincho" panose="02020609040205080304" pitchFamily="49" charset="-128"/>
                          <a:cs typeface="Arial" panose="020B0604020202020204" pitchFamily="34" charset="0"/>
                        </a:rPr>
                        <a:t>Hartebeesfontein</a:t>
                      </a:r>
                      <a:r>
                        <a:rPr lang="en-GB" sz="1100" dirty="0">
                          <a:effectLst/>
                          <a:latin typeface="Arial" panose="020B0604020202020204" pitchFamily="34" charset="0"/>
                          <a:ea typeface="MS Mincho" panose="02020609040205080304" pitchFamily="49" charset="-128"/>
                          <a:cs typeface="Arial" panose="020B0604020202020204" pitchFamily="34" charset="0"/>
                        </a:rPr>
                        <a:t>) strategic Projects packaged for development</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1 HDA Strategic</a:t>
                      </a:r>
                    </a:p>
                    <a:p>
                      <a:pPr algn="just">
                        <a:lnSpc>
                          <a:spcPct val="150000"/>
                        </a:lnSpc>
                      </a:pPr>
                      <a:r>
                        <a:rPr lang="en-GB" sz="1100" dirty="0">
                          <a:latin typeface="Arial" panose="020B0604020202020204" pitchFamily="34" charset="0"/>
                          <a:cs typeface="Arial" panose="020B0604020202020204" pitchFamily="34" charset="0"/>
                        </a:rPr>
                        <a:t>Projects</a:t>
                      </a:r>
                    </a:p>
                    <a:p>
                      <a:pPr algn="just">
                        <a:lnSpc>
                          <a:spcPct val="150000"/>
                        </a:lnSpc>
                      </a:pPr>
                      <a:r>
                        <a:rPr lang="en-GB" sz="1100" dirty="0">
                          <a:latin typeface="Arial" panose="020B0604020202020204" pitchFamily="34" charset="0"/>
                          <a:cs typeface="Arial" panose="020B0604020202020204" pitchFamily="34" charset="0"/>
                        </a:rPr>
                        <a:t>packaged for</a:t>
                      </a:r>
                    </a:p>
                    <a:p>
                      <a:pPr algn="just">
                        <a:lnSpc>
                          <a:spcPct val="150000"/>
                        </a:lnSpc>
                      </a:pPr>
                      <a:r>
                        <a:rPr lang="en-GB" sz="1100" dirty="0">
                          <a:latin typeface="Arial" panose="020B0604020202020204" pitchFamily="34" charset="0"/>
                          <a:cs typeface="Arial" panose="020B0604020202020204" pitchFamily="34" charset="0"/>
                        </a:rPr>
                        <a:t>development</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1 HDA Strategic</a:t>
                      </a:r>
                    </a:p>
                    <a:p>
                      <a:pPr algn="just">
                        <a:lnSpc>
                          <a:spcPct val="150000"/>
                        </a:lnSpc>
                      </a:pPr>
                      <a:r>
                        <a:rPr lang="en-GB" sz="1100" dirty="0">
                          <a:latin typeface="Arial" panose="020B0604020202020204" pitchFamily="34" charset="0"/>
                          <a:cs typeface="Arial" panose="020B0604020202020204" pitchFamily="34" charset="0"/>
                        </a:rPr>
                        <a:t>Projects packaged for</a:t>
                      </a:r>
                    </a:p>
                    <a:p>
                      <a:pPr algn="just">
                        <a:lnSpc>
                          <a:spcPct val="150000"/>
                        </a:lnSpc>
                      </a:pPr>
                      <a:r>
                        <a:rPr lang="en-GB" sz="1100" dirty="0">
                          <a:latin typeface="Arial" panose="020B0604020202020204" pitchFamily="34" charset="0"/>
                          <a:cs typeface="Arial" panose="020B0604020202020204" pitchFamily="34" charset="0"/>
                        </a:rPr>
                        <a:t>development</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5410296"/>
                  </a:ext>
                </a:extLst>
              </a:tr>
              <a:tr h="1137352">
                <a:tc vMerge="1">
                  <a:txBody>
                    <a:bodyPr/>
                    <a:lstStyle/>
                    <a:p>
                      <a:pPr algn="just">
                        <a:lnSpc>
                          <a:spcPct val="100000"/>
                        </a:lnSpc>
                        <a:spcAft>
                          <a:spcPts val="1000"/>
                        </a:spcAft>
                      </a:pP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1000"/>
                        </a:spcAft>
                        <a:tabLst>
                          <a:tab pos="180340" algn="l"/>
                          <a:tab pos="540385" algn="l"/>
                        </a:tabLst>
                      </a:pPr>
                      <a:r>
                        <a:rPr lang="en-ZA" sz="1100" dirty="0">
                          <a:effectLst/>
                          <a:latin typeface="Arial" panose="020B0604020202020204" pitchFamily="34" charset="0"/>
                          <a:ea typeface="MS Mincho" panose="02020609040205080304" pitchFamily="49" charset="-128"/>
                          <a:cs typeface="Arial" panose="020B0604020202020204" pitchFamily="34" charset="0"/>
                        </a:rPr>
                        <a:t>Title Deeds</a:t>
                      </a:r>
                    </a:p>
                    <a:p>
                      <a:pPr algn="just">
                        <a:lnSpc>
                          <a:spcPct val="100000"/>
                        </a:lnSpc>
                        <a:spcAft>
                          <a:spcPts val="1000"/>
                        </a:spcAft>
                        <a:tabLst>
                          <a:tab pos="180340" algn="l"/>
                          <a:tab pos="540385" algn="l"/>
                        </a:tabLst>
                      </a:pPr>
                      <a:r>
                        <a:rPr lang="en-ZA" sz="1100" dirty="0">
                          <a:effectLst/>
                          <a:latin typeface="Arial" panose="020B0604020202020204" pitchFamily="34" charset="0"/>
                          <a:ea typeface="MS Mincho" panose="02020609040205080304" pitchFamily="49" charset="-128"/>
                          <a:cs typeface="Arial" panose="020B0604020202020204" pitchFamily="34" charset="0"/>
                        </a:rPr>
                        <a:t>Registered</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3.3.13</a:t>
                      </a:r>
                    </a:p>
                    <a:p>
                      <a:pPr algn="just">
                        <a:lnSpc>
                          <a:spcPct val="150000"/>
                        </a:lnSpc>
                        <a:spcAft>
                          <a:spcPts val="1000"/>
                        </a:spcAft>
                      </a:pPr>
                      <a:r>
                        <a:rPr lang="en-GB" sz="11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Number of Title deeds registered</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0000"/>
                        </a:lnSpc>
                        <a:spcAft>
                          <a:spcPts val="1000"/>
                        </a:spcAft>
                      </a:pPr>
                      <a:r>
                        <a:rPr lang="en-GB" sz="11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New Indicator</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just">
                        <a:lnSpc>
                          <a:spcPct val="150000"/>
                        </a:lnSpc>
                        <a:spcAft>
                          <a:spcPts val="1000"/>
                        </a:spcAft>
                      </a:pPr>
                      <a:r>
                        <a:rPr lang="en-ZA" sz="11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0 Title Deeds Registered</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a:txBody>
                    <a:bodyPr/>
                    <a:lstStyle/>
                    <a:p>
                      <a:pPr algn="just">
                        <a:lnSpc>
                          <a:spcPct val="150000"/>
                        </a:lnSpc>
                        <a:spcAft>
                          <a:spcPts val="1000"/>
                        </a:spcAft>
                      </a:pPr>
                      <a:r>
                        <a:rPr lang="en-GB" sz="11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403 Title Deeds Registered</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just">
                        <a:lnSpc>
                          <a:spcPct val="150000"/>
                        </a:lnSpc>
                        <a:spcAft>
                          <a:spcPts val="1000"/>
                        </a:spcAft>
                      </a:pPr>
                      <a:r>
                        <a:rPr lang="en-ZA" sz="11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7058 Title Deeds Registered</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r>
                        <a:rPr lang="en-ZA" sz="11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1456 Title Deeds Registered</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solidFill>
                            <a:schemeClr val="tx1"/>
                          </a:solidFill>
                          <a:latin typeface="Arial" panose="020B0604020202020204" pitchFamily="34" charset="0"/>
                          <a:cs typeface="Arial" panose="020B0604020202020204" pitchFamily="34" charset="0"/>
                        </a:rPr>
                        <a:t>1528 Title Deeds</a:t>
                      </a:r>
                    </a:p>
                    <a:p>
                      <a:pPr algn="just">
                        <a:lnSpc>
                          <a:spcPct val="150000"/>
                        </a:lnSpc>
                      </a:pPr>
                      <a:r>
                        <a:rPr lang="en-GB" sz="1100" dirty="0">
                          <a:solidFill>
                            <a:schemeClr val="tx1"/>
                          </a:solidFill>
                          <a:latin typeface="Arial" panose="020B0604020202020204" pitchFamily="34" charset="0"/>
                          <a:cs typeface="Arial" panose="020B0604020202020204" pitchFamily="34" charset="0"/>
                        </a:rPr>
                        <a:t>Registered</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solidFill>
                            <a:schemeClr val="tx1"/>
                          </a:solidFill>
                          <a:latin typeface="Arial" panose="020B0604020202020204" pitchFamily="34" charset="0"/>
                          <a:cs typeface="Arial" panose="020B0604020202020204" pitchFamily="34" charset="0"/>
                        </a:rPr>
                        <a:t>1604 Title Deeds Registered</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7706313"/>
                  </a:ext>
                </a:extLst>
              </a:tr>
            </a:tbl>
          </a:graphicData>
        </a:graphic>
      </p:graphicFrame>
    </p:spTree>
    <p:extLst>
      <p:ext uri="{BB962C8B-B14F-4D97-AF65-F5344CB8AC3E}">
        <p14:creationId xmlns:p14="http://schemas.microsoft.com/office/powerpoint/2010/main" val="3506890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sp>
        <p:nvSpPr>
          <p:cNvPr id="2" name="Rectangle 1"/>
          <p:cNvSpPr/>
          <p:nvPr/>
        </p:nvSpPr>
        <p:spPr>
          <a:xfrm>
            <a:off x="106015" y="98889"/>
            <a:ext cx="10614993" cy="7801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11"/>
            <a:r>
              <a:rPr lang="en-ZW" sz="2800" b="1" dirty="0">
                <a:solidFill>
                  <a:srgbClr val="1F497D"/>
                </a:solidFill>
                <a:latin typeface="Arial"/>
              </a:rPr>
              <a:t>Programme 4: </a:t>
            </a:r>
            <a:r>
              <a:rPr lang="en-GB" sz="2800" b="1" dirty="0">
                <a:solidFill>
                  <a:srgbClr val="1F497D"/>
                </a:solidFill>
                <a:latin typeface="Arial"/>
              </a:rPr>
              <a:t>Planning, Monitoring and Evaluation and</a:t>
            </a:r>
          </a:p>
          <a:p>
            <a:pPr algn="ctr" defTabSz="457211"/>
            <a:r>
              <a:rPr lang="en-GB" sz="2800" b="1" dirty="0">
                <a:solidFill>
                  <a:srgbClr val="1F497D"/>
                </a:solidFill>
                <a:latin typeface="Arial"/>
              </a:rPr>
              <a:t>Inter-Governmental Relations</a:t>
            </a:r>
            <a:endParaRPr lang="en-ZA" sz="2800" b="1" dirty="0">
              <a:solidFill>
                <a:srgbClr val="1F497D"/>
              </a:solidFill>
              <a:latin typeface="Arial"/>
            </a:endParaRPr>
          </a:p>
        </p:txBody>
      </p:sp>
      <p:graphicFrame>
        <p:nvGraphicFramePr>
          <p:cNvPr id="13" name="Table 12">
            <a:extLst>
              <a:ext uri="{FF2B5EF4-FFF2-40B4-BE49-F238E27FC236}">
                <a16:creationId xmlns:a16="http://schemas.microsoft.com/office/drawing/2014/main" id="{689F1CAF-B4FF-4612-B6AE-41E9A4A3E18A}"/>
              </a:ext>
            </a:extLst>
          </p:cNvPr>
          <p:cNvGraphicFramePr>
            <a:graphicFrameLocks noGrp="1"/>
          </p:cNvGraphicFramePr>
          <p:nvPr>
            <p:extLst>
              <p:ext uri="{D42A27DB-BD31-4B8C-83A1-F6EECF244321}">
                <p14:modId xmlns:p14="http://schemas.microsoft.com/office/powerpoint/2010/main" val="3540731208"/>
              </p:ext>
            </p:extLst>
          </p:nvPr>
        </p:nvGraphicFramePr>
        <p:xfrm>
          <a:off x="39757" y="1310810"/>
          <a:ext cx="12112484" cy="3823401"/>
        </p:xfrm>
        <a:graphic>
          <a:graphicData uri="http://schemas.openxmlformats.org/drawingml/2006/table">
            <a:tbl>
              <a:tblPr firstRow="1" firstCol="1" bandRow="1"/>
              <a:tblGrid>
                <a:gridCol w="1203853">
                  <a:extLst>
                    <a:ext uri="{9D8B030D-6E8A-4147-A177-3AD203B41FA5}">
                      <a16:colId xmlns:a16="http://schemas.microsoft.com/office/drawing/2014/main" val="3947168658"/>
                    </a:ext>
                  </a:extLst>
                </a:gridCol>
                <a:gridCol w="1141781">
                  <a:extLst>
                    <a:ext uri="{9D8B030D-6E8A-4147-A177-3AD203B41FA5}">
                      <a16:colId xmlns:a16="http://schemas.microsoft.com/office/drawing/2014/main" val="961489849"/>
                    </a:ext>
                  </a:extLst>
                </a:gridCol>
                <a:gridCol w="1336234">
                  <a:extLst>
                    <a:ext uri="{9D8B030D-6E8A-4147-A177-3AD203B41FA5}">
                      <a16:colId xmlns:a16="http://schemas.microsoft.com/office/drawing/2014/main" val="3779692485"/>
                    </a:ext>
                  </a:extLst>
                </a:gridCol>
                <a:gridCol w="1128671">
                  <a:extLst>
                    <a:ext uri="{9D8B030D-6E8A-4147-A177-3AD203B41FA5}">
                      <a16:colId xmlns:a16="http://schemas.microsoft.com/office/drawing/2014/main" val="888197672"/>
                    </a:ext>
                  </a:extLst>
                </a:gridCol>
                <a:gridCol w="162857">
                  <a:extLst>
                    <a:ext uri="{9D8B030D-6E8A-4147-A177-3AD203B41FA5}">
                      <a16:colId xmlns:a16="http://schemas.microsoft.com/office/drawing/2014/main" val="3086737917"/>
                    </a:ext>
                  </a:extLst>
                </a:gridCol>
                <a:gridCol w="1003334">
                  <a:extLst>
                    <a:ext uri="{9D8B030D-6E8A-4147-A177-3AD203B41FA5}">
                      <a16:colId xmlns:a16="http://schemas.microsoft.com/office/drawing/2014/main" val="3204319307"/>
                    </a:ext>
                  </a:extLst>
                </a:gridCol>
                <a:gridCol w="1020417">
                  <a:extLst>
                    <a:ext uri="{9D8B030D-6E8A-4147-A177-3AD203B41FA5}">
                      <a16:colId xmlns:a16="http://schemas.microsoft.com/office/drawing/2014/main" val="2799582826"/>
                    </a:ext>
                  </a:extLst>
                </a:gridCol>
                <a:gridCol w="1225124">
                  <a:extLst>
                    <a:ext uri="{9D8B030D-6E8A-4147-A177-3AD203B41FA5}">
                      <a16:colId xmlns:a16="http://schemas.microsoft.com/office/drawing/2014/main" val="779581834"/>
                    </a:ext>
                  </a:extLst>
                </a:gridCol>
                <a:gridCol w="1336841">
                  <a:extLst>
                    <a:ext uri="{9D8B030D-6E8A-4147-A177-3AD203B41FA5}">
                      <a16:colId xmlns:a16="http://schemas.microsoft.com/office/drawing/2014/main" val="99576163"/>
                    </a:ext>
                  </a:extLst>
                </a:gridCol>
                <a:gridCol w="1350211">
                  <a:extLst>
                    <a:ext uri="{9D8B030D-6E8A-4147-A177-3AD203B41FA5}">
                      <a16:colId xmlns:a16="http://schemas.microsoft.com/office/drawing/2014/main" val="963559697"/>
                    </a:ext>
                  </a:extLst>
                </a:gridCol>
                <a:gridCol w="1203161">
                  <a:extLst>
                    <a:ext uri="{9D8B030D-6E8A-4147-A177-3AD203B41FA5}">
                      <a16:colId xmlns:a16="http://schemas.microsoft.com/office/drawing/2014/main" val="3617595394"/>
                    </a:ext>
                  </a:extLst>
                </a:gridCol>
              </a:tblGrid>
              <a:tr h="293448">
                <a:tc rowSpan="3">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Outcome</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3">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Outputs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3">
                  <a:txBody>
                    <a:bodyPr/>
                    <a:lstStyle/>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p>
                      <a:pPr algn="ctr">
                        <a:lnSpc>
                          <a:spcPct val="150000"/>
                        </a:lnSpc>
                        <a:spcAft>
                          <a:spcPts val="1000"/>
                        </a:spcAft>
                      </a:pPr>
                      <a:r>
                        <a:rPr lang="en-GB" sz="1100" b="1" dirty="0">
                          <a:effectLst/>
                          <a:latin typeface="Arial" panose="020B0604020202020204" pitchFamily="34" charset="0"/>
                          <a:ea typeface="MS Mincho" panose="02020609040205080304" pitchFamily="49" charset="-128"/>
                          <a:cs typeface="Arial" panose="020B0604020202020204" pitchFamily="34" charset="0"/>
                        </a:rPr>
                        <a:t> </a:t>
                      </a: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Output Indicators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2">
                  <a:txBody>
                    <a:bodyPr/>
                    <a:lstStyle/>
                    <a:p>
                      <a:pPr algn="ctr">
                        <a:lnSpc>
                          <a:spcPct val="150000"/>
                        </a:lnSpc>
                        <a:spcAft>
                          <a:spcPts val="1000"/>
                        </a:spcAft>
                      </a:pPr>
                      <a:r>
                        <a:rPr lang="en-GB" sz="1100" b="1">
                          <a:effectLst/>
                          <a:latin typeface="Arial" panose="020B0604020202020204" pitchFamily="34" charset="0"/>
                          <a:ea typeface="MS Mincho" panose="02020609040205080304" pitchFamily="49" charset="-128"/>
                          <a:cs typeface="Arial" panose="020B0604020202020204" pitchFamily="34" charset="0"/>
                        </a:rPr>
                        <a:t> </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pPr algn="ctr">
                        <a:lnSpc>
                          <a:spcPct val="150000"/>
                        </a:lnSpc>
                        <a:spcAft>
                          <a:spcPts val="1000"/>
                        </a:spcAft>
                      </a:pPr>
                      <a:endParaRPr lang="en-ZA" sz="1050">
                        <a:effectLst/>
                        <a:latin typeface="Arial" panose="020B0604020202020204" pitchFamily="34" charset="0"/>
                        <a:ea typeface="MS Mincho" panose="02020609040205080304" pitchFamily="49" charset="-128"/>
                        <a:cs typeface="Times New Roman" panose="02020603050405020304" pitchFamily="18"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6">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Annual Targets</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075616540"/>
                  </a:ext>
                </a:extLst>
              </a:tr>
              <a:tr h="628236">
                <a:tc vMerge="1">
                  <a:txBody>
                    <a:bodyPr/>
                    <a:lstStyle/>
                    <a:p>
                      <a:endParaRPr lang="en-ZA"/>
                    </a:p>
                  </a:txBody>
                  <a:tcPr/>
                </a:tc>
                <a:tc vMerge="1">
                  <a:txBody>
                    <a:bodyPr/>
                    <a:lstStyle/>
                    <a:p>
                      <a:endParaRPr lang="en-ZA"/>
                    </a:p>
                  </a:txBody>
                  <a:tcPr/>
                </a:tc>
                <a:tc vMerge="1">
                  <a:txBody>
                    <a:bodyPr/>
                    <a:lstStyle/>
                    <a:p>
                      <a:endParaRPr lang="en-ZA"/>
                    </a:p>
                  </a:txBody>
                  <a:tcPr/>
                </a:tc>
                <a:tc gridSpan="4">
                  <a:txBody>
                    <a:bodyPr/>
                    <a:lstStyle/>
                    <a:p>
                      <a:pPr algn="l">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Audited / Actual Performance</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Estimated Performance</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3">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MTEF Period</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050901184"/>
                  </a:ext>
                </a:extLst>
              </a:tr>
              <a:tr h="38711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50000"/>
                        </a:lnSpc>
                        <a:spcAft>
                          <a:spcPts val="1000"/>
                        </a:spcAft>
                      </a:pP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2017/18</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2">
                  <a:txBody>
                    <a:bodyPr/>
                    <a:lstStyle/>
                    <a:p>
                      <a:pPr algn="ctr">
                        <a:lnSpc>
                          <a:spcPct val="150000"/>
                        </a:lnSpc>
                        <a:spcAft>
                          <a:spcPts val="1000"/>
                        </a:spcAft>
                      </a:pPr>
                      <a:r>
                        <a:rPr lang="en-GB" sz="11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2018/19</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pPr algn="ctr">
                        <a:lnSpc>
                          <a:spcPct val="150000"/>
                        </a:lnSpc>
                        <a:spcAft>
                          <a:spcPts val="1000"/>
                        </a:spcAft>
                      </a:pPr>
                      <a:r>
                        <a:rPr lang="en-GB" sz="1050" b="1">
                          <a:solidFill>
                            <a:srgbClr val="000000"/>
                          </a:solidFill>
                          <a:effectLst/>
                          <a:latin typeface="Arial" panose="020B0604020202020204" pitchFamily="34" charset="0"/>
                          <a:ea typeface="MS Mincho" panose="02020609040205080304" pitchFamily="49" charset="-128"/>
                          <a:cs typeface="Arial" panose="020B0604020202020204" pitchFamily="34" charset="0"/>
                        </a:rPr>
                        <a:t>2018/19</a:t>
                      </a:r>
                      <a:endParaRPr lang="en-ZA" sz="1050">
                        <a:effectLst/>
                        <a:latin typeface="Arial" panose="020B0604020202020204" pitchFamily="34" charset="0"/>
                        <a:ea typeface="MS Mincho" panose="02020609040205080304" pitchFamily="49" charset="-128"/>
                        <a:cs typeface="Times New Roman" panose="02020603050405020304" pitchFamily="18"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2019/20</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2020/21</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2021/22</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2022/23</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50000"/>
                        </a:lnSpc>
                        <a:spcAft>
                          <a:spcPts val="1000"/>
                        </a:spcAft>
                      </a:pPr>
                      <a:r>
                        <a:rPr lang="en-GB" sz="1100" b="1">
                          <a:solidFill>
                            <a:srgbClr val="000000"/>
                          </a:solidFill>
                          <a:effectLst/>
                          <a:latin typeface="Arial" panose="020B0604020202020204" pitchFamily="34" charset="0"/>
                          <a:ea typeface="MS Mincho" panose="02020609040205080304" pitchFamily="49" charset="-128"/>
                          <a:cs typeface="Arial" panose="020B0604020202020204" pitchFamily="34" charset="0"/>
                        </a:rPr>
                        <a:t>2023/24</a:t>
                      </a:r>
                      <a:endParaRPr lang="en-ZA" sz="1100">
                        <a:effectLst/>
                        <a:latin typeface="Arial" panose="020B0604020202020204" pitchFamily="34" charset="0"/>
                        <a:ea typeface="MS Mincho" panose="02020609040205080304" pitchFamily="49" charset="-128"/>
                        <a:cs typeface="Arial" panose="020B0604020202020204" pitchFamily="34" charset="0"/>
                      </a:endParaRPr>
                    </a:p>
                  </a:txBody>
                  <a:tcPr marL="9236" marR="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3062684569"/>
                  </a:ext>
                </a:extLst>
              </a:tr>
              <a:tr h="1790227">
                <a:tc>
                  <a:txBody>
                    <a:bodyPr/>
                    <a:lstStyle/>
                    <a:p>
                      <a:pPr algn="just">
                        <a:lnSpc>
                          <a:spcPct val="150000"/>
                        </a:lnSpc>
                        <a:spcAft>
                          <a:spcPts val="1000"/>
                        </a:spcAft>
                      </a:pPr>
                      <a:r>
                        <a:rPr lang="en-GB" sz="1100" dirty="0">
                          <a:effectLst/>
                          <a:latin typeface="Arial" panose="020B0604020202020204" pitchFamily="34" charset="0"/>
                          <a:ea typeface="MS Mincho" panose="02020609040205080304" pitchFamily="49" charset="-128"/>
                          <a:cs typeface="Arial" panose="020B0604020202020204" pitchFamily="34" charset="0"/>
                        </a:rPr>
                        <a:t>Integrated and sustainable human settlements and Security of Tenure</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tabLst>
                          <a:tab pos="180340" algn="l"/>
                          <a:tab pos="540385" algn="l"/>
                        </a:tabLst>
                      </a:pPr>
                      <a:r>
                        <a:rPr lang="en-GB" sz="1100" dirty="0">
                          <a:effectLst/>
                          <a:latin typeface="Arial" panose="020B0604020202020204" pitchFamily="34" charset="0"/>
                          <a:ea typeface="MS Mincho" panose="02020609040205080304" pitchFamily="49" charset="-128"/>
                          <a:cs typeface="Arial" panose="020B0604020202020204" pitchFamily="34" charset="0"/>
                        </a:rPr>
                        <a:t>HS Projects managed or developed by HDA reflects spatial transformation principles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1100" dirty="0">
                          <a:effectLst/>
                          <a:latin typeface="Arial" panose="020B0604020202020204" pitchFamily="34" charset="0"/>
                          <a:ea typeface="MS Mincho" panose="02020609040205080304" pitchFamily="49" charset="-128"/>
                          <a:cs typeface="Arial" panose="020B0604020202020204" pitchFamily="34" charset="0"/>
                        </a:rPr>
                        <a:t>4.1.1 Percentage of spatial transformation planning, analysis and implementation support provided on projects / programs within 10 working days</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r>
                        <a:rPr lang="en-GB" sz="1100" dirty="0">
                          <a:effectLst/>
                          <a:latin typeface="Arial" panose="020B0604020202020204" pitchFamily="34" charset="0"/>
                          <a:ea typeface="MS Mincho" panose="02020609040205080304" pitchFamily="49" charset="-128"/>
                          <a:cs typeface="Arial" panose="020B0604020202020204" pitchFamily="34" charset="0"/>
                        </a:rPr>
                        <a:t>New Indicator</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just">
                        <a:lnSpc>
                          <a:spcPct val="150000"/>
                        </a:lnSpc>
                        <a:spcAft>
                          <a:spcPts val="1000"/>
                        </a:spcAft>
                      </a:pPr>
                      <a:r>
                        <a:rPr lang="en-ZA" sz="1100">
                          <a:effectLst/>
                          <a:latin typeface="Arial" panose="020B0604020202020204" pitchFamily="34" charset="0"/>
                          <a:ea typeface="MS Mincho" panose="02020609040205080304" pitchFamily="49" charset="-128"/>
                          <a:cs typeface="Arial" panose="020B0604020202020204" pitchFamily="34" charset="0"/>
                        </a:rPr>
                        <a:t>New Indicator</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a:txBody>
                    <a:bodyPr/>
                    <a:lstStyle/>
                    <a:p>
                      <a:pPr algn="just">
                        <a:lnSpc>
                          <a:spcPct val="150000"/>
                        </a:lnSpc>
                        <a:spcAft>
                          <a:spcPts val="1000"/>
                        </a:spcAft>
                      </a:pPr>
                      <a:r>
                        <a:rPr lang="en-GB" sz="1100">
                          <a:effectLst/>
                          <a:latin typeface="Arial" panose="020B0604020202020204" pitchFamily="34" charset="0"/>
                          <a:ea typeface="MS Mincho" panose="02020609040205080304" pitchFamily="49" charset="-128"/>
                          <a:cs typeface="Arial" panose="020B0604020202020204" pitchFamily="34" charset="0"/>
                        </a:rPr>
                        <a:t>New Indicator</a:t>
                      </a:r>
                      <a:endParaRPr lang="en-GB"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just">
                        <a:lnSpc>
                          <a:spcPct val="150000"/>
                        </a:lnSpc>
                        <a:spcAft>
                          <a:spcPts val="1000"/>
                        </a:spcAft>
                      </a:pPr>
                      <a:r>
                        <a:rPr lang="en-ZA" sz="1100" dirty="0">
                          <a:effectLst/>
                          <a:latin typeface="Arial" panose="020B0604020202020204" pitchFamily="34" charset="0"/>
                          <a:ea typeface="MS Mincho" panose="02020609040205080304" pitchFamily="49" charset="-128"/>
                          <a:cs typeface="Arial" panose="020B0604020202020204" pitchFamily="34" charset="0"/>
                        </a:rPr>
                        <a:t>New Indicator</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r>
                        <a:rPr lang="en-GB" sz="1100" dirty="0">
                          <a:effectLst/>
                          <a:latin typeface="Arial" panose="020B0604020202020204" pitchFamily="34" charset="0"/>
                          <a:ea typeface="MS Mincho" panose="02020609040205080304" pitchFamily="49" charset="-128"/>
                          <a:cs typeface="Arial" panose="020B0604020202020204" pitchFamily="34" charset="0"/>
                        </a:rPr>
                        <a:t>100% of spatial transformation planning, analysis and implementation support provided on projects / programs within 10 working days</a:t>
                      </a:r>
                      <a:endParaRPr lang="en-ZA" sz="1100" dirty="0">
                        <a:effectLst/>
                        <a:latin typeface="Arial" panose="020B0604020202020204" pitchFamily="34" charset="0"/>
                        <a:ea typeface="MS Mincho" panose="02020609040205080304" pitchFamily="49" charset="-128"/>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a:latin typeface="Arial" panose="020B0604020202020204" pitchFamily="34" charset="0"/>
                          <a:cs typeface="Arial" panose="020B0604020202020204" pitchFamily="34" charset="0"/>
                        </a:rPr>
                        <a:t>100% of spatial transformation planning, analysis and implementation support provided on projects / programs within 10 working days</a:t>
                      </a:r>
                      <a:endParaRPr lang="en-GB" sz="1100" dirty="0">
                        <a:latin typeface="Arial" panose="020B0604020202020204" pitchFamily="34" charset="0"/>
                        <a:cs typeface="Arial" panose="020B0604020202020204" pitchFamily="34" charset="0"/>
                      </a:endParaRP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en-GB" sz="1100" dirty="0">
                          <a:latin typeface="Arial" panose="020B0604020202020204" pitchFamily="34" charset="0"/>
                          <a:cs typeface="Arial" panose="020B0604020202020204" pitchFamily="34" charset="0"/>
                        </a:rPr>
                        <a:t>100% of spatial transformation planning, analysis and implementation support provided on projects / programs within 10 working days</a:t>
                      </a:r>
                    </a:p>
                  </a:txBody>
                  <a:tcPr marL="79200" marR="792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5410296"/>
                  </a:ext>
                </a:extLst>
              </a:tr>
            </a:tbl>
          </a:graphicData>
        </a:graphic>
      </p:graphicFrame>
    </p:spTree>
    <p:extLst>
      <p:ext uri="{BB962C8B-B14F-4D97-AF65-F5344CB8AC3E}">
        <p14:creationId xmlns:p14="http://schemas.microsoft.com/office/powerpoint/2010/main" val="3406298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280" y="2122714"/>
            <a:ext cx="10972800" cy="3442064"/>
          </a:xfrm>
        </p:spPr>
        <p:txBody>
          <a:bodyPr>
            <a:normAutofit fontScale="25000" lnSpcReduction="20000"/>
          </a:bodyPr>
          <a:lstStyle/>
          <a:p>
            <a:pPr marL="0" indent="0" algn="just">
              <a:lnSpc>
                <a:spcPct val="170000"/>
              </a:lnSpc>
              <a:buNone/>
            </a:pPr>
            <a:r>
              <a:rPr lang="en-GB" sz="6700" dirty="0"/>
              <a:t>The HDA has received the following allocation from the NDHS for the Medium Term Expenditure Framework period:</a:t>
            </a:r>
          </a:p>
          <a:p>
            <a:pPr marL="0" indent="0" algn="just">
              <a:lnSpc>
                <a:spcPct val="170000"/>
              </a:lnSpc>
              <a:buNone/>
            </a:pPr>
            <a:endParaRPr lang="en-GB" sz="6700" dirty="0"/>
          </a:p>
          <a:p>
            <a:pPr algn="just">
              <a:lnSpc>
                <a:spcPct val="170000"/>
              </a:lnSpc>
            </a:pPr>
            <a:r>
              <a:rPr lang="en-GB" sz="6700" dirty="0"/>
              <a:t>The consolidated budget is based on confirmed grant funding from the Department of Human Settlements and funds received from provinces for operational expenditure in the respective offices based on agreed Medium-Term Operational Plans (MTOPs). Total projected consolidated budget for the financial year is R436m, a reduction compared to prior year budget of R475m.</a:t>
            </a:r>
          </a:p>
          <a:p>
            <a:pPr algn="just">
              <a:lnSpc>
                <a:spcPct val="170000"/>
              </a:lnSpc>
            </a:pPr>
            <a:r>
              <a:rPr lang="en-GB" sz="6700" dirty="0"/>
              <a:t> The reduced budget is driven by a reduction in MTOP funding from R211m to R197m based on signed funding agreements. </a:t>
            </a:r>
            <a:endParaRPr lang="en-ZA" dirty="0"/>
          </a:p>
        </p:txBody>
      </p:sp>
      <p:sp>
        <p:nvSpPr>
          <p:cNvPr id="4" name="Rectangle 3"/>
          <p:cNvSpPr/>
          <p:nvPr/>
        </p:nvSpPr>
        <p:spPr>
          <a:xfrm>
            <a:off x="2690948" y="1087130"/>
            <a:ext cx="5786523"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2800" b="1" dirty="0">
                <a:solidFill>
                  <a:srgbClr val="1F497D"/>
                </a:solidFill>
                <a:latin typeface="Arial"/>
              </a:rPr>
              <a:t>BUDGET</a:t>
            </a:r>
            <a:endParaRPr kumimoji="0" lang="en-ZA" sz="2800" b="1" i="0" u="none" strike="noStrike" kern="1200" cap="none" spc="0" normalizeH="0" baseline="0" noProof="0" dirty="0">
              <a:ln>
                <a:noFill/>
              </a:ln>
              <a:solidFill>
                <a:srgbClr val="1F497D"/>
              </a:solidFill>
              <a:effectLst/>
              <a:uLnTx/>
              <a:uFillTx/>
              <a:latin typeface="Arial"/>
              <a:ea typeface="+mn-ea"/>
              <a:cs typeface="+mn-cs"/>
            </a:endParaRPr>
          </a:p>
        </p:txBody>
      </p:sp>
    </p:spTree>
    <p:extLst>
      <p:ext uri="{BB962C8B-B14F-4D97-AF65-F5344CB8AC3E}">
        <p14:creationId xmlns:p14="http://schemas.microsoft.com/office/powerpoint/2010/main" val="2018632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CE9B0E7-0A25-4A3C-B323-40999F7BD4E8}"/>
              </a:ext>
            </a:extLst>
          </p:cNvPr>
          <p:cNvGraphicFramePr>
            <a:graphicFrameLocks noGrp="1"/>
          </p:cNvGraphicFramePr>
          <p:nvPr/>
        </p:nvGraphicFramePr>
        <p:xfrm>
          <a:off x="0" y="0"/>
          <a:ext cx="12191999" cy="6858001"/>
        </p:xfrm>
        <a:graphic>
          <a:graphicData uri="http://schemas.openxmlformats.org/drawingml/2006/table">
            <a:tbl>
              <a:tblPr firstRow="1" firstCol="1" bandRow="1"/>
              <a:tblGrid>
                <a:gridCol w="3887006">
                  <a:extLst>
                    <a:ext uri="{9D8B030D-6E8A-4147-A177-3AD203B41FA5}">
                      <a16:colId xmlns:a16="http://schemas.microsoft.com/office/drawing/2014/main" val="961143280"/>
                    </a:ext>
                  </a:extLst>
                </a:gridCol>
                <a:gridCol w="1673125">
                  <a:extLst>
                    <a:ext uri="{9D8B030D-6E8A-4147-A177-3AD203B41FA5}">
                      <a16:colId xmlns:a16="http://schemas.microsoft.com/office/drawing/2014/main" val="2173570691"/>
                    </a:ext>
                  </a:extLst>
                </a:gridCol>
                <a:gridCol w="1792423">
                  <a:extLst>
                    <a:ext uri="{9D8B030D-6E8A-4147-A177-3AD203B41FA5}">
                      <a16:colId xmlns:a16="http://schemas.microsoft.com/office/drawing/2014/main" val="430571105"/>
                    </a:ext>
                  </a:extLst>
                </a:gridCol>
                <a:gridCol w="1524489">
                  <a:extLst>
                    <a:ext uri="{9D8B030D-6E8A-4147-A177-3AD203B41FA5}">
                      <a16:colId xmlns:a16="http://schemas.microsoft.com/office/drawing/2014/main" val="2536720315"/>
                    </a:ext>
                  </a:extLst>
                </a:gridCol>
                <a:gridCol w="1657478">
                  <a:extLst>
                    <a:ext uri="{9D8B030D-6E8A-4147-A177-3AD203B41FA5}">
                      <a16:colId xmlns:a16="http://schemas.microsoft.com/office/drawing/2014/main" val="2421668849"/>
                    </a:ext>
                  </a:extLst>
                </a:gridCol>
                <a:gridCol w="1657478">
                  <a:extLst>
                    <a:ext uri="{9D8B030D-6E8A-4147-A177-3AD203B41FA5}">
                      <a16:colId xmlns:a16="http://schemas.microsoft.com/office/drawing/2014/main" val="4078603764"/>
                    </a:ext>
                  </a:extLst>
                </a:gridCol>
              </a:tblGrid>
              <a:tr h="597236">
                <a:tc>
                  <a:txBody>
                    <a:bodyPr/>
                    <a:lstStyle/>
                    <a:p>
                      <a:pPr>
                        <a:lnSpc>
                          <a:spcPct val="107000"/>
                        </a:lnSpc>
                        <a:spcAft>
                          <a:spcPts val="800"/>
                        </a:spcAft>
                      </a:pPr>
                      <a:r>
                        <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DRAFT  QUARTERLY BUDGET  2021/22</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ZA" sz="1400">
                        <a:effectLst/>
                        <a:latin typeface="Arial" panose="020B0604020202020204" pitchFamily="34" charset="0"/>
                        <a:cs typeface="Arial" panose="020B06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ZA" sz="1400">
                        <a:effectLst/>
                        <a:latin typeface="Arial" panose="020B0604020202020204" pitchFamily="34" charset="0"/>
                        <a:cs typeface="Arial" panose="020B06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ZA" sz="1400">
                        <a:effectLst/>
                        <a:latin typeface="Arial" panose="020B0604020202020204" pitchFamily="34" charset="0"/>
                        <a:cs typeface="Arial" panose="020B06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ZA" sz="1400">
                        <a:effectLst/>
                        <a:latin typeface="Arial" panose="020B0604020202020204" pitchFamily="34" charset="0"/>
                        <a:cs typeface="Arial" panose="020B06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ZA" sz="1400">
                        <a:effectLst/>
                        <a:latin typeface="Arial" panose="020B0604020202020204" pitchFamily="34" charset="0"/>
                        <a:cs typeface="Arial" panose="020B06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0830920"/>
                  </a:ext>
                </a:extLst>
              </a:tr>
              <a:tr h="591145">
                <a:tc>
                  <a:txBody>
                    <a:bodyPr/>
                    <a:lstStyle/>
                    <a:p>
                      <a:pPr>
                        <a:lnSpc>
                          <a:spcPct val="107000"/>
                        </a:lnSpc>
                        <a:spcAft>
                          <a:spcPts val="80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Statement of performance</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Budget</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Q1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Q2</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Q3</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Q4</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39770245"/>
                  </a:ext>
                </a:extLst>
              </a:tr>
              <a:tr h="564275">
                <a:tc>
                  <a:txBody>
                    <a:bodyPr/>
                    <a:lstStyle/>
                    <a:p>
                      <a:pPr>
                        <a:lnSpc>
                          <a:spcPct val="107000"/>
                        </a:lnSpc>
                        <a:spcAft>
                          <a:spcPts val="80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Revenue</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436 119 725</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109 029 931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109 029 931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109 029 931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109 029 931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2989267"/>
                  </a:ext>
                </a:extLst>
              </a:tr>
              <a:tr h="564275">
                <a:tc>
                  <a:txBody>
                    <a:bodyPr/>
                    <a:lstStyle/>
                    <a:p>
                      <a:pPr>
                        <a:lnSpc>
                          <a:spcPct val="107000"/>
                        </a:lnSpc>
                        <a:spcAft>
                          <a:spcPts val="80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Revenue from non-exchange transactions</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235 379 000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58 844 750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58 844 750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58 844 750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58 844 750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12961988"/>
                  </a:ext>
                </a:extLst>
              </a:tr>
              <a:tr h="564275">
                <a:tc>
                  <a:txBody>
                    <a:bodyPr/>
                    <a:lstStyle/>
                    <a:p>
                      <a:pPr>
                        <a:lnSpc>
                          <a:spcPct val="107000"/>
                        </a:lnSpc>
                        <a:spcAft>
                          <a:spcPts val="80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Operational grant funding</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235 379 000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58 844 750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58 844 750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58 844 750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58 844 750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01219154"/>
                  </a:ext>
                </a:extLst>
              </a:tr>
              <a:tr h="564275">
                <a:tc>
                  <a:txBody>
                    <a:bodyPr/>
                    <a:lstStyle/>
                    <a:p>
                      <a:pPr>
                        <a:lnSpc>
                          <a:spcPct val="107000"/>
                        </a:lnSpc>
                        <a:spcAft>
                          <a:spcPts val="80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Revenue from exchange transactions</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200 740 725</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50 185 181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50 185 181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50 185 181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50 185 181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58495574"/>
                  </a:ext>
                </a:extLst>
              </a:tr>
              <a:tr h="564275">
                <a:tc>
                  <a:txBody>
                    <a:bodyPr/>
                    <a:lstStyle/>
                    <a:p>
                      <a:pPr>
                        <a:lnSpc>
                          <a:spcPct val="107000"/>
                        </a:lnSpc>
                        <a:spcAft>
                          <a:spcPts val="80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Medium Term Operation Plans (MTOP)</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197 740 725</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49 435 181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49 435 181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49 435 181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49 435 181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77690982"/>
                  </a:ext>
                </a:extLst>
              </a:tr>
              <a:tr h="564275">
                <a:tc>
                  <a:txBody>
                    <a:bodyPr/>
                    <a:lstStyle/>
                    <a:p>
                      <a:pPr>
                        <a:lnSpc>
                          <a:spcPct val="107000"/>
                        </a:lnSpc>
                        <a:spcAft>
                          <a:spcPts val="80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Other income</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3 000 000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750 000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750 000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750 000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750 000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7980692"/>
                  </a:ext>
                </a:extLst>
              </a:tr>
              <a:tr h="564275">
                <a:tc>
                  <a:txBody>
                    <a:bodyPr/>
                    <a:lstStyle/>
                    <a:p>
                      <a:pPr>
                        <a:lnSpc>
                          <a:spcPct val="107000"/>
                        </a:lnSpc>
                        <a:spcAft>
                          <a:spcPts val="800"/>
                        </a:spcAft>
                      </a:pPr>
                      <a:r>
                        <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Expenditure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(436 119 725)</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(109 029 931)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(109 029 931)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(109 029 931)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(109 029 931)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805017000"/>
                  </a:ext>
                </a:extLst>
              </a:tr>
              <a:tr h="564275">
                <a:tc>
                  <a:txBody>
                    <a:bodyPr/>
                    <a:lstStyle/>
                    <a:p>
                      <a:pPr>
                        <a:lnSpc>
                          <a:spcPct val="107000"/>
                        </a:lnSpc>
                        <a:spcAft>
                          <a:spcPts val="80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Operational expenditure</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(210 176 991)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(52 544 248)</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(52 544 248)</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(52 544 248)</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(52 544 248)</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73863589"/>
                  </a:ext>
                </a:extLst>
              </a:tr>
              <a:tr h="564275">
                <a:tc>
                  <a:txBody>
                    <a:bodyPr/>
                    <a:lstStyle/>
                    <a:p>
                      <a:pPr>
                        <a:lnSpc>
                          <a:spcPct val="107000"/>
                        </a:lnSpc>
                        <a:spcAft>
                          <a:spcPts val="80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Payroll costs</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(225 942 734)</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(56 485 684)</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(56 485 684)</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(56 485 684)</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(56 485 684)</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0180084"/>
                  </a:ext>
                </a:extLst>
              </a:tr>
              <a:tr h="591145">
                <a:tc>
                  <a:txBody>
                    <a:bodyPr/>
                    <a:lstStyle/>
                    <a:p>
                      <a:pPr>
                        <a:lnSpc>
                          <a:spcPct val="107000"/>
                        </a:lnSpc>
                        <a:spcAft>
                          <a:spcPts val="80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Budget</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07000"/>
                        </a:lnSpc>
                        <a:spcAft>
                          <a:spcPts val="80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07000"/>
                        </a:lnSpc>
                        <a:spcAft>
                          <a:spcPts val="80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07000"/>
                        </a:lnSpc>
                        <a:spcAft>
                          <a:spcPts val="80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07000"/>
                        </a:lnSpc>
                        <a:spcAft>
                          <a:spcPts val="80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07000"/>
                        </a:lnSpc>
                        <a:spcAft>
                          <a:spcPts val="800"/>
                        </a:spcAft>
                      </a:pPr>
                      <a:r>
                        <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677071083"/>
                  </a:ext>
                </a:extLst>
              </a:tr>
            </a:tbl>
          </a:graphicData>
        </a:graphic>
      </p:graphicFrame>
    </p:spTree>
    <p:extLst>
      <p:ext uri="{BB962C8B-B14F-4D97-AF65-F5344CB8AC3E}">
        <p14:creationId xmlns:p14="http://schemas.microsoft.com/office/powerpoint/2010/main" val="1764437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2C02761-0B6D-45FC-B4F9-0F16F6F3A447}"/>
              </a:ext>
            </a:extLst>
          </p:cNvPr>
          <p:cNvGraphicFramePr>
            <a:graphicFrameLocks noGrp="1"/>
          </p:cNvGraphicFramePr>
          <p:nvPr/>
        </p:nvGraphicFramePr>
        <p:xfrm>
          <a:off x="0" y="0"/>
          <a:ext cx="12192000" cy="6875601"/>
        </p:xfrm>
        <a:graphic>
          <a:graphicData uri="http://schemas.openxmlformats.org/drawingml/2006/table">
            <a:tbl>
              <a:tblPr firstRow="1" firstCol="1" bandRow="1"/>
              <a:tblGrid>
                <a:gridCol w="2846081">
                  <a:extLst>
                    <a:ext uri="{9D8B030D-6E8A-4147-A177-3AD203B41FA5}">
                      <a16:colId xmlns:a16="http://schemas.microsoft.com/office/drawing/2014/main" val="969169581"/>
                    </a:ext>
                  </a:extLst>
                </a:gridCol>
                <a:gridCol w="1734222">
                  <a:extLst>
                    <a:ext uri="{9D8B030D-6E8A-4147-A177-3AD203B41FA5}">
                      <a16:colId xmlns:a16="http://schemas.microsoft.com/office/drawing/2014/main" val="1457207328"/>
                    </a:ext>
                  </a:extLst>
                </a:gridCol>
                <a:gridCol w="2230712">
                  <a:extLst>
                    <a:ext uri="{9D8B030D-6E8A-4147-A177-3AD203B41FA5}">
                      <a16:colId xmlns:a16="http://schemas.microsoft.com/office/drawing/2014/main" val="2086284274"/>
                    </a:ext>
                  </a:extLst>
                </a:gridCol>
                <a:gridCol w="1610100">
                  <a:extLst>
                    <a:ext uri="{9D8B030D-6E8A-4147-A177-3AD203B41FA5}">
                      <a16:colId xmlns:a16="http://schemas.microsoft.com/office/drawing/2014/main" val="3721310440"/>
                    </a:ext>
                  </a:extLst>
                </a:gridCol>
                <a:gridCol w="1735098">
                  <a:extLst>
                    <a:ext uri="{9D8B030D-6E8A-4147-A177-3AD203B41FA5}">
                      <a16:colId xmlns:a16="http://schemas.microsoft.com/office/drawing/2014/main" val="679661284"/>
                    </a:ext>
                  </a:extLst>
                </a:gridCol>
                <a:gridCol w="2035787">
                  <a:extLst>
                    <a:ext uri="{9D8B030D-6E8A-4147-A177-3AD203B41FA5}">
                      <a16:colId xmlns:a16="http://schemas.microsoft.com/office/drawing/2014/main" val="3189522318"/>
                    </a:ext>
                  </a:extLst>
                </a:gridCol>
              </a:tblGrid>
              <a:tr h="210671">
                <a:tc>
                  <a:txBody>
                    <a:bodyPr/>
                    <a:lstStyle/>
                    <a:p>
                      <a:pPr>
                        <a:lnSpc>
                          <a:spcPct val="107000"/>
                        </a:lnSpc>
                        <a:spcAft>
                          <a:spcPts val="800"/>
                        </a:spcAft>
                      </a:pPr>
                      <a:r>
                        <a:rPr lang="en-ZA" sz="1400" b="1" dirty="0">
                          <a:effectLst/>
                          <a:latin typeface="Arial Narrow" panose="020B0606020202030204" pitchFamily="34" charset="0"/>
                          <a:ea typeface="Calibri" panose="020F0502020204030204" pitchFamily="34" charset="0"/>
                          <a:cs typeface="Times New Roman" panose="02020603050405020304" pitchFamily="18" charset="0"/>
                        </a:rPr>
                        <a:t>BUDGET PER PROGRAMMES</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100">
                        <a:effectLst/>
                        <a:latin typeface="Arial Narrow" panose="020B0606020202030204" pitchFamily="34" charset="0"/>
                        <a:cs typeface="Times New Roman" panose="02020603050405020304" pitchFamily="18" charset="0"/>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100">
                        <a:effectLst/>
                        <a:latin typeface="Arial Narrow" panose="020B0606020202030204" pitchFamily="34" charset="0"/>
                        <a:cs typeface="Times New Roman" panose="02020603050405020304" pitchFamily="18" charset="0"/>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100">
                        <a:effectLst/>
                        <a:latin typeface="Arial Narrow" panose="020B0606020202030204" pitchFamily="34" charset="0"/>
                        <a:cs typeface="Times New Roman" panose="02020603050405020304" pitchFamily="18" charset="0"/>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100">
                        <a:effectLst/>
                        <a:latin typeface="Arial Narrow" panose="020B0606020202030204" pitchFamily="34" charset="0"/>
                        <a:cs typeface="Times New Roman" panose="02020603050405020304" pitchFamily="18" charset="0"/>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100">
                        <a:effectLst/>
                        <a:latin typeface="Arial Narrow" panose="020B0606020202030204" pitchFamily="34" charset="0"/>
                        <a:cs typeface="Times New Roman" panose="02020603050405020304" pitchFamily="18" charset="0"/>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2604393"/>
                  </a:ext>
                </a:extLst>
              </a:tr>
              <a:tr h="472414">
                <a:tc>
                  <a:txBody>
                    <a:bodyPr/>
                    <a:lstStyle/>
                    <a:p>
                      <a:pPr>
                        <a:lnSpc>
                          <a:spcPct val="107000"/>
                        </a:lnSpc>
                        <a:spcAft>
                          <a:spcPts val="800"/>
                        </a:spcAft>
                      </a:pPr>
                      <a:r>
                        <a:rPr lang="en-ZA" sz="1100" b="1">
                          <a:effectLst/>
                          <a:latin typeface="Arial Narrow" panose="020B0606020202030204" pitchFamily="34" charset="0"/>
                          <a:ea typeface="Calibri" panose="020F0502020204030204" pitchFamily="34" charset="0"/>
                          <a:cs typeface="Times New Roman" panose="02020603050405020304" pitchFamily="18" charset="0"/>
                        </a:rPr>
                        <a:t>Total Expenditure</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b="1" dirty="0">
                          <a:effectLst/>
                          <a:latin typeface="Arial Narrow" panose="020B0606020202030204" pitchFamily="34" charset="0"/>
                          <a:ea typeface="Calibri" panose="020F0502020204030204" pitchFamily="34" charset="0"/>
                          <a:cs typeface="Times New Roman" panose="02020603050405020304" pitchFamily="18" charset="0"/>
                        </a:rPr>
                        <a:t>436 119 725</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b="1" dirty="0">
                          <a:effectLst/>
                          <a:latin typeface="Arial Narrow" panose="020B0606020202030204" pitchFamily="34" charset="0"/>
                          <a:ea typeface="Calibri" panose="020F0502020204030204" pitchFamily="34" charset="0"/>
                          <a:cs typeface="Times New Roman" panose="02020603050405020304" pitchFamily="18" charset="0"/>
                        </a:rPr>
                        <a:t>109 029 931</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b="1">
                          <a:effectLst/>
                          <a:latin typeface="Arial Narrow" panose="020B0606020202030204" pitchFamily="34" charset="0"/>
                          <a:ea typeface="Calibri" panose="020F0502020204030204" pitchFamily="34" charset="0"/>
                          <a:cs typeface="Times New Roman" panose="02020603050405020304" pitchFamily="18" charset="0"/>
                        </a:rPr>
                        <a:t>109 029 931</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b="1">
                          <a:effectLst/>
                          <a:latin typeface="Arial Narrow" panose="020B0606020202030204" pitchFamily="34" charset="0"/>
                          <a:ea typeface="Calibri" panose="020F0502020204030204" pitchFamily="34" charset="0"/>
                          <a:cs typeface="Times New Roman" panose="02020603050405020304" pitchFamily="18" charset="0"/>
                        </a:rPr>
                        <a:t>109 029 931</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b="1">
                          <a:effectLst/>
                          <a:latin typeface="Arial Narrow" panose="020B0606020202030204" pitchFamily="34" charset="0"/>
                          <a:ea typeface="Calibri" panose="020F0502020204030204" pitchFamily="34" charset="0"/>
                          <a:cs typeface="Times New Roman" panose="02020603050405020304" pitchFamily="18" charset="0"/>
                        </a:rPr>
                        <a:t>109 029 931</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3069236"/>
                  </a:ext>
                </a:extLst>
              </a:tr>
              <a:tr h="201096">
                <a:tc>
                  <a:txBody>
                    <a:bodyPr/>
                    <a:lstStyle/>
                    <a:p>
                      <a:pPr>
                        <a:lnSpc>
                          <a:spcPct val="107000"/>
                        </a:lnSpc>
                        <a:spcAft>
                          <a:spcPts val="800"/>
                        </a:spcAft>
                      </a:pPr>
                      <a:r>
                        <a:rPr lang="en-ZA" sz="1100" b="1">
                          <a:effectLst/>
                          <a:latin typeface="Arial Narrow" panose="020B0606020202030204" pitchFamily="34" charset="0"/>
                          <a:ea typeface="Calibri" panose="020F0502020204030204" pitchFamily="34" charset="0"/>
                          <a:cs typeface="Times New Roman" panose="02020603050405020304" pitchFamily="18" charset="0"/>
                        </a:rPr>
                        <a:t>Administration - Programme 1</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b="1">
                          <a:effectLst/>
                          <a:latin typeface="Arial Narrow" panose="020B0606020202030204" pitchFamily="34" charset="0"/>
                          <a:ea typeface="Calibri" panose="020F0502020204030204" pitchFamily="34" charset="0"/>
                          <a:cs typeface="Times New Roman" panose="02020603050405020304" pitchFamily="18" charset="0"/>
                        </a:rPr>
                        <a:t>131 942 853</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b="1">
                          <a:effectLst/>
                          <a:latin typeface="Arial Narrow" panose="020B0606020202030204" pitchFamily="34" charset="0"/>
                          <a:ea typeface="Calibri" panose="020F0502020204030204" pitchFamily="34" charset="0"/>
                          <a:cs typeface="Times New Roman" panose="02020603050405020304" pitchFamily="18" charset="0"/>
                        </a:rPr>
                        <a:t>32 985 713</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b="1">
                          <a:effectLst/>
                          <a:latin typeface="Arial Narrow" panose="020B0606020202030204" pitchFamily="34" charset="0"/>
                          <a:ea typeface="Calibri" panose="020F0502020204030204" pitchFamily="34" charset="0"/>
                          <a:cs typeface="Times New Roman" panose="02020603050405020304" pitchFamily="18" charset="0"/>
                        </a:rPr>
                        <a:t>32 985 713</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b="1">
                          <a:effectLst/>
                          <a:latin typeface="Arial Narrow" panose="020B0606020202030204" pitchFamily="34" charset="0"/>
                          <a:ea typeface="Calibri" panose="020F0502020204030204" pitchFamily="34" charset="0"/>
                          <a:cs typeface="Times New Roman" panose="02020603050405020304" pitchFamily="18" charset="0"/>
                        </a:rPr>
                        <a:t>32 985 713</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b="1">
                          <a:effectLst/>
                          <a:latin typeface="Arial Narrow" panose="020B0606020202030204" pitchFamily="34" charset="0"/>
                          <a:ea typeface="Calibri" panose="020F0502020204030204" pitchFamily="34" charset="0"/>
                          <a:cs typeface="Times New Roman" panose="02020603050405020304" pitchFamily="18" charset="0"/>
                        </a:rPr>
                        <a:t>32 985 713</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5938082"/>
                  </a:ext>
                </a:extLst>
              </a:tr>
              <a:tr h="191519">
                <a:tc>
                  <a:txBody>
                    <a:bodyPr/>
                    <a:lstStyle/>
                    <a:p>
                      <a:pP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CFO</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44 032 260</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11 008 065</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11 008 065</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11 008 065</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11 008 065</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9577712"/>
                  </a:ext>
                </a:extLst>
              </a:tr>
              <a:tr h="201096">
                <a:tc>
                  <a:txBody>
                    <a:bodyPr/>
                    <a:lstStyle/>
                    <a:p>
                      <a:pP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CEO</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10 416 049</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2 604 012</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2 604 012</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2 604 012</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2 604 012</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4271641"/>
                  </a:ext>
                </a:extLst>
              </a:tr>
              <a:tr h="201096">
                <a:tc>
                  <a:txBody>
                    <a:bodyPr/>
                    <a:lstStyle/>
                    <a:p>
                      <a:pP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Audit and Risk</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1 045 000</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261 250</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261 250</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261 250</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261 250</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2454966"/>
                  </a:ext>
                </a:extLst>
              </a:tr>
              <a:tr h="191519">
                <a:tc>
                  <a:txBody>
                    <a:bodyPr/>
                    <a:lstStyle/>
                    <a:p>
                      <a:pP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Board</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5 203 576</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1 300 894</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1 300 894</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1 300 894</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1 300 894</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5856004"/>
                  </a:ext>
                </a:extLst>
              </a:tr>
              <a:tr h="191519">
                <a:tc>
                  <a:txBody>
                    <a:bodyPr/>
                    <a:lstStyle/>
                    <a:p>
                      <a:pP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CS</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44 986 134</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11 246 534</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11 246 534</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11 246 534</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11 246 534</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4046627"/>
                  </a:ext>
                </a:extLst>
              </a:tr>
              <a:tr h="191519">
                <a:tc>
                  <a:txBody>
                    <a:bodyPr/>
                    <a:lstStyle/>
                    <a:p>
                      <a:pP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Strategic Support</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26 259 834</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6 564 959</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6 564 959</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6 564 959</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6 564 959</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067754"/>
                  </a:ext>
                </a:extLst>
              </a:tr>
              <a:tr h="533063">
                <a:tc>
                  <a:txBody>
                    <a:bodyPr/>
                    <a:lstStyle/>
                    <a:p>
                      <a:pPr>
                        <a:lnSpc>
                          <a:spcPct val="107000"/>
                        </a:lnSpc>
                        <a:spcAft>
                          <a:spcPts val="800"/>
                        </a:spcAft>
                      </a:pPr>
                      <a:r>
                        <a:rPr lang="en-ZA" sz="1100" b="1">
                          <a:effectLst/>
                          <a:latin typeface="Arial Narrow" panose="020B0606020202030204" pitchFamily="34" charset="0"/>
                          <a:ea typeface="Calibri" panose="020F0502020204030204" pitchFamily="34" charset="0"/>
                          <a:cs typeface="Times New Roman" panose="02020603050405020304" pitchFamily="18" charset="0"/>
                        </a:rPr>
                        <a:t>Land Management and Priority Housing Development Areas - Programme 2</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b="1" dirty="0">
                          <a:effectLst/>
                          <a:latin typeface="Arial Narrow" panose="020B0606020202030204" pitchFamily="34" charset="0"/>
                          <a:ea typeface="Calibri" panose="020F0502020204030204" pitchFamily="34" charset="0"/>
                          <a:cs typeface="Times New Roman" panose="02020603050405020304" pitchFamily="18" charset="0"/>
                        </a:rPr>
                        <a:t>  27 488 172 </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b="1" dirty="0">
                          <a:effectLst/>
                          <a:latin typeface="Arial Narrow" panose="020B0606020202030204" pitchFamily="34" charset="0"/>
                          <a:ea typeface="Calibri" panose="020F0502020204030204" pitchFamily="34" charset="0"/>
                          <a:cs typeface="Times New Roman" panose="02020603050405020304" pitchFamily="18" charset="0"/>
                        </a:rPr>
                        <a:t> 6 872 043 </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b="1" dirty="0">
                          <a:effectLst/>
                          <a:latin typeface="Arial Narrow" panose="020B0606020202030204" pitchFamily="34" charset="0"/>
                          <a:ea typeface="Calibri" panose="020F0502020204030204" pitchFamily="34" charset="0"/>
                          <a:cs typeface="Times New Roman" panose="02020603050405020304" pitchFamily="18" charset="0"/>
                        </a:rPr>
                        <a:t> 6 872 043 </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b="1" dirty="0">
                          <a:effectLst/>
                          <a:latin typeface="Arial Narrow" panose="020B0606020202030204" pitchFamily="34" charset="0"/>
                          <a:ea typeface="Calibri" panose="020F0502020204030204" pitchFamily="34" charset="0"/>
                          <a:cs typeface="Times New Roman" panose="02020603050405020304" pitchFamily="18" charset="0"/>
                        </a:rPr>
                        <a:t>  6 872 043 </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b="1" dirty="0">
                          <a:effectLst/>
                          <a:latin typeface="Arial Narrow" panose="020B0606020202030204" pitchFamily="34" charset="0"/>
                          <a:ea typeface="Calibri" panose="020F0502020204030204" pitchFamily="34" charset="0"/>
                          <a:cs typeface="Times New Roman" panose="02020603050405020304" pitchFamily="18" charset="0"/>
                        </a:rPr>
                        <a:t>  6 872 043 </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2574985"/>
                  </a:ext>
                </a:extLst>
              </a:tr>
              <a:tr h="191519">
                <a:tc>
                  <a:txBody>
                    <a:bodyPr/>
                    <a:lstStyle/>
                    <a:p>
                      <a:pP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Land Management</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24 473 172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6 118 293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6 118 293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6 118 293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6 118 293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9145790"/>
                  </a:ext>
                </a:extLst>
              </a:tr>
              <a:tr h="352716">
                <a:tc>
                  <a:txBody>
                    <a:bodyPr/>
                    <a:lstStyle/>
                    <a:p>
                      <a:pP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Priority Housing Development Areas</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3 015 000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753 750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753 750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753 750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753 750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5018971"/>
                  </a:ext>
                </a:extLst>
              </a:tr>
              <a:tr h="533063">
                <a:tc>
                  <a:txBody>
                    <a:bodyPr/>
                    <a:lstStyle/>
                    <a:p>
                      <a:pPr>
                        <a:lnSpc>
                          <a:spcPct val="107000"/>
                        </a:lnSpc>
                        <a:spcAft>
                          <a:spcPts val="800"/>
                        </a:spcAft>
                      </a:pPr>
                      <a:r>
                        <a:rPr lang="en-ZA" sz="1100" b="1">
                          <a:effectLst/>
                          <a:latin typeface="Arial Narrow" panose="020B0606020202030204" pitchFamily="34" charset="0"/>
                          <a:ea typeface="Calibri" panose="020F0502020204030204" pitchFamily="34" charset="0"/>
                          <a:cs typeface="Times New Roman" panose="02020603050405020304" pitchFamily="18" charset="0"/>
                        </a:rPr>
                        <a:t>Programme Planning, Design and Regional Coordination - Programme 3</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b="1">
                          <a:effectLst/>
                          <a:latin typeface="Arial Narrow" panose="020B0606020202030204" pitchFamily="34" charset="0"/>
                          <a:ea typeface="Calibri" panose="020F0502020204030204" pitchFamily="34" charset="0"/>
                          <a:cs typeface="Times New Roman" panose="02020603050405020304" pitchFamily="18" charset="0"/>
                        </a:rPr>
                        <a:t>      254 116 875 </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b="1">
                          <a:effectLst/>
                          <a:latin typeface="Arial Narrow" panose="020B0606020202030204" pitchFamily="34" charset="0"/>
                          <a:ea typeface="Calibri" panose="020F0502020204030204" pitchFamily="34" charset="0"/>
                          <a:cs typeface="Times New Roman" panose="02020603050405020304" pitchFamily="18" charset="0"/>
                        </a:rPr>
                        <a:t>            63 529 219 </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b="1">
                          <a:effectLst/>
                          <a:latin typeface="Arial Narrow" panose="020B0606020202030204" pitchFamily="34" charset="0"/>
                          <a:ea typeface="Calibri" panose="020F0502020204030204" pitchFamily="34" charset="0"/>
                          <a:cs typeface="Times New Roman" panose="02020603050405020304" pitchFamily="18" charset="0"/>
                        </a:rPr>
                        <a:t>         63 529 219 </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b="1">
                          <a:effectLst/>
                          <a:latin typeface="Arial Narrow" panose="020B0606020202030204" pitchFamily="34" charset="0"/>
                          <a:ea typeface="Calibri" panose="020F0502020204030204" pitchFamily="34" charset="0"/>
                          <a:cs typeface="Times New Roman" panose="02020603050405020304" pitchFamily="18" charset="0"/>
                        </a:rPr>
                        <a:t>             63 529 219 </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b="1" dirty="0">
                          <a:effectLst/>
                          <a:latin typeface="Arial Narrow" panose="020B0606020202030204" pitchFamily="34" charset="0"/>
                          <a:ea typeface="Calibri" panose="020F0502020204030204" pitchFamily="34" charset="0"/>
                          <a:cs typeface="Times New Roman" panose="02020603050405020304" pitchFamily="18" charset="0"/>
                        </a:rPr>
                        <a:t>            63 529 219 </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3131275"/>
                  </a:ext>
                </a:extLst>
              </a:tr>
              <a:tr h="191519">
                <a:tc>
                  <a:txBody>
                    <a:bodyPr/>
                    <a:lstStyle/>
                    <a:p>
                      <a:pP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Planning Programme Design(PPD)</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9 479 888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2 369 972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2 369 972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2 369 972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2 369 972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1476117"/>
                  </a:ext>
                </a:extLst>
              </a:tr>
              <a:tr h="191519">
                <a:tc>
                  <a:txBody>
                    <a:bodyPr/>
                    <a:lstStyle/>
                    <a:p>
                      <a:pP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Chief operating office (COO)</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38 118 152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9 529 538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9 529 538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9 529 538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9 529 538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7090572"/>
                  </a:ext>
                </a:extLst>
              </a:tr>
              <a:tr h="191519">
                <a:tc>
                  <a:txBody>
                    <a:bodyPr/>
                    <a:lstStyle/>
                    <a:p>
                      <a:pP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Region A</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2 421 640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605 410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605 410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605 410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605 410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4129166"/>
                  </a:ext>
                </a:extLst>
              </a:tr>
              <a:tr h="191519">
                <a:tc>
                  <a:txBody>
                    <a:bodyPr/>
                    <a:lstStyle/>
                    <a:p>
                      <a:pP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RegionB</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2 872 484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718 121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718 121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718 121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718 121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9506018"/>
                  </a:ext>
                </a:extLst>
              </a:tr>
              <a:tr h="191519">
                <a:tc>
                  <a:txBody>
                    <a:bodyPr/>
                    <a:lstStyle/>
                    <a:p>
                      <a:pP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Region C</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3 483 986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870 997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870 997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870 997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870 997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8039165"/>
                  </a:ext>
                </a:extLst>
              </a:tr>
              <a:tr h="191519">
                <a:tc>
                  <a:txBody>
                    <a:bodyPr/>
                    <a:lstStyle/>
                    <a:p>
                      <a:pP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Limpopo</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23 924 325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5 981 081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5 981 081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5 981 081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5 981 081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5713818"/>
                  </a:ext>
                </a:extLst>
              </a:tr>
              <a:tr h="191519">
                <a:tc>
                  <a:txBody>
                    <a:bodyPr/>
                    <a:lstStyle/>
                    <a:p>
                      <a:pP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Free State</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25 583 903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6 395 976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6 395 976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6 395 976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6 395 976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2515537"/>
                  </a:ext>
                </a:extLst>
              </a:tr>
              <a:tr h="191519">
                <a:tc>
                  <a:txBody>
                    <a:bodyPr/>
                    <a:lstStyle/>
                    <a:p>
                      <a:pP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Kwa-Zulu Natal</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26 495 387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6 623 847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6 623 847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6 623 847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6 623 847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2750702"/>
                  </a:ext>
                </a:extLst>
              </a:tr>
              <a:tr h="191519">
                <a:tc>
                  <a:txBody>
                    <a:bodyPr/>
                    <a:lstStyle/>
                    <a:p>
                      <a:pP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Northern Cape</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9 538 969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2 384 742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2 384 742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2 384 742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2 384 742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9480496"/>
                  </a:ext>
                </a:extLst>
              </a:tr>
              <a:tr h="191519">
                <a:tc>
                  <a:txBody>
                    <a:bodyPr/>
                    <a:lstStyle/>
                    <a:p>
                      <a:pP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North West</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35 701 519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8 925 380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8 925 380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8 925 380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8 925 380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6635201"/>
                  </a:ext>
                </a:extLst>
              </a:tr>
              <a:tr h="191519">
                <a:tc>
                  <a:txBody>
                    <a:bodyPr/>
                    <a:lstStyle/>
                    <a:p>
                      <a:pP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Western Cape</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32 757 842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8 189 461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8 189 461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8 189 461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8 189 461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8183037"/>
                  </a:ext>
                </a:extLst>
              </a:tr>
              <a:tr h="191519">
                <a:tc>
                  <a:txBody>
                    <a:bodyPr/>
                    <a:lstStyle/>
                    <a:p>
                      <a:pP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Eastern Cape</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22 442 842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5 610 711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5 610 711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5 610 711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5 610 711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636211"/>
                  </a:ext>
                </a:extLst>
              </a:tr>
              <a:tr h="191519">
                <a:tc>
                  <a:txBody>
                    <a:bodyPr/>
                    <a:lstStyle/>
                    <a:p>
                      <a:pP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Gauteng</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21 295 938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5 323 985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5 323 985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5 323 985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5 323 985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3347070"/>
                  </a:ext>
                </a:extLst>
              </a:tr>
              <a:tr h="352716">
                <a:tc>
                  <a:txBody>
                    <a:bodyPr/>
                    <a:lstStyle/>
                    <a:p>
                      <a:pPr>
                        <a:lnSpc>
                          <a:spcPct val="107000"/>
                        </a:lnSpc>
                        <a:spcAft>
                          <a:spcPts val="800"/>
                        </a:spcAft>
                      </a:pPr>
                      <a:r>
                        <a:rPr lang="en-ZA" sz="1100" b="1">
                          <a:effectLst/>
                          <a:latin typeface="Arial Narrow" panose="020B0606020202030204" pitchFamily="34" charset="0"/>
                          <a:ea typeface="Calibri" panose="020F0502020204030204" pitchFamily="34" charset="0"/>
                          <a:cs typeface="Times New Roman" panose="02020603050405020304" pitchFamily="18" charset="0"/>
                        </a:rPr>
                        <a:t>Planning  and  Monitoring - Programme 4</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b="1">
                          <a:effectLst/>
                          <a:latin typeface="Arial Narrow" panose="020B0606020202030204" pitchFamily="34" charset="0"/>
                          <a:ea typeface="Calibri" panose="020F0502020204030204" pitchFamily="34" charset="0"/>
                          <a:cs typeface="Times New Roman" panose="02020603050405020304" pitchFamily="18" charset="0"/>
                        </a:rPr>
                        <a:t>        22 571 825 </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b="1">
                          <a:effectLst/>
                          <a:latin typeface="Arial Narrow" panose="020B0606020202030204" pitchFamily="34" charset="0"/>
                          <a:ea typeface="Calibri" panose="020F0502020204030204" pitchFamily="34" charset="0"/>
                          <a:cs typeface="Times New Roman" panose="02020603050405020304" pitchFamily="18" charset="0"/>
                        </a:rPr>
                        <a:t>              5 642 956 </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b="1">
                          <a:effectLst/>
                          <a:latin typeface="Arial Narrow" panose="020B0606020202030204" pitchFamily="34" charset="0"/>
                          <a:ea typeface="Calibri" panose="020F0502020204030204" pitchFamily="34" charset="0"/>
                          <a:cs typeface="Times New Roman" panose="02020603050405020304" pitchFamily="18" charset="0"/>
                        </a:rPr>
                        <a:t>           5 642 956 </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b="1">
                          <a:effectLst/>
                          <a:latin typeface="Arial Narrow" panose="020B0606020202030204" pitchFamily="34" charset="0"/>
                          <a:ea typeface="Calibri" panose="020F0502020204030204" pitchFamily="34" charset="0"/>
                          <a:cs typeface="Times New Roman" panose="02020603050405020304" pitchFamily="18" charset="0"/>
                        </a:rPr>
                        <a:t>                5 642 956 </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b="1" dirty="0">
                          <a:effectLst/>
                          <a:latin typeface="Arial Narrow" panose="020B0606020202030204" pitchFamily="34" charset="0"/>
                          <a:ea typeface="Calibri" panose="020F0502020204030204" pitchFamily="34" charset="0"/>
                          <a:cs typeface="Times New Roman" panose="02020603050405020304" pitchFamily="18" charset="0"/>
                        </a:rPr>
                        <a:t>              5 642 956 </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5285063"/>
                  </a:ext>
                </a:extLst>
              </a:tr>
              <a:tr h="352716">
                <a:tc>
                  <a:txBody>
                    <a:bodyPr/>
                    <a:lstStyle/>
                    <a:p>
                      <a:pP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Spatial Information Management Planning</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22 571 825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5 642 956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5 642 956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5 642 956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5 642 956 </a:t>
                      </a:r>
                    </a:p>
                  </a:txBody>
                  <a:tcPr marL="45502" marR="45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3304505"/>
                  </a:ext>
                </a:extLst>
              </a:tr>
            </a:tbl>
          </a:graphicData>
        </a:graphic>
      </p:graphicFrame>
    </p:spTree>
    <p:extLst>
      <p:ext uri="{BB962C8B-B14F-4D97-AF65-F5344CB8AC3E}">
        <p14:creationId xmlns:p14="http://schemas.microsoft.com/office/powerpoint/2010/main" val="1991892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E497A3D-75C5-4574-8B9F-AF685ABCE22A}"/>
              </a:ext>
            </a:extLst>
          </p:cNvPr>
          <p:cNvGraphicFramePr>
            <a:graphicFrameLocks noGrp="1"/>
          </p:cNvGraphicFramePr>
          <p:nvPr/>
        </p:nvGraphicFramePr>
        <p:xfrm>
          <a:off x="0" y="1"/>
          <a:ext cx="12191999" cy="7393080"/>
        </p:xfrm>
        <a:graphic>
          <a:graphicData uri="http://schemas.openxmlformats.org/drawingml/2006/table">
            <a:tbl>
              <a:tblPr firstRow="1" firstCol="1" bandRow="1"/>
              <a:tblGrid>
                <a:gridCol w="5783967">
                  <a:extLst>
                    <a:ext uri="{9D8B030D-6E8A-4147-A177-3AD203B41FA5}">
                      <a16:colId xmlns:a16="http://schemas.microsoft.com/office/drawing/2014/main" val="1818541037"/>
                    </a:ext>
                  </a:extLst>
                </a:gridCol>
                <a:gridCol w="2076661">
                  <a:extLst>
                    <a:ext uri="{9D8B030D-6E8A-4147-A177-3AD203B41FA5}">
                      <a16:colId xmlns:a16="http://schemas.microsoft.com/office/drawing/2014/main" val="1765654973"/>
                    </a:ext>
                  </a:extLst>
                </a:gridCol>
                <a:gridCol w="1777999">
                  <a:extLst>
                    <a:ext uri="{9D8B030D-6E8A-4147-A177-3AD203B41FA5}">
                      <a16:colId xmlns:a16="http://schemas.microsoft.com/office/drawing/2014/main" val="822638352"/>
                    </a:ext>
                  </a:extLst>
                </a:gridCol>
                <a:gridCol w="2553372">
                  <a:extLst>
                    <a:ext uri="{9D8B030D-6E8A-4147-A177-3AD203B41FA5}">
                      <a16:colId xmlns:a16="http://schemas.microsoft.com/office/drawing/2014/main" val="3087074001"/>
                    </a:ext>
                  </a:extLst>
                </a:gridCol>
              </a:tblGrid>
              <a:tr h="161432">
                <a:tc>
                  <a:txBody>
                    <a:bodyPr/>
                    <a:lstStyle/>
                    <a:p>
                      <a:pPr>
                        <a:lnSpc>
                          <a:spcPct val="107000"/>
                        </a:lnSpc>
                        <a:spcAft>
                          <a:spcPts val="800"/>
                        </a:spcAft>
                      </a:pPr>
                      <a:r>
                        <a:rPr lang="en-ZA"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r>
                        <a:rPr lang="en-ZA" sz="105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STATEMENT OF FINANCIAL PERFORMANCE </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9D9D9"/>
                    </a:solidFill>
                  </a:tcPr>
                </a:tc>
                <a:tc rowSpan="2">
                  <a:txBody>
                    <a:bodyPr/>
                    <a:lstStyle/>
                    <a:p>
                      <a:pPr algn="ctr">
                        <a:lnSpc>
                          <a:spcPct val="107000"/>
                        </a:lnSpc>
                        <a:spcAft>
                          <a:spcPts val="800"/>
                        </a:spcAft>
                      </a:pPr>
                      <a:r>
                        <a:rPr lang="en-ZA"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2021/22 </a:t>
                      </a:r>
                      <a:r>
                        <a:rPr lang="en-ZA" sz="1000" b="1" dirty="0">
                          <a:solidFill>
                            <a:srgbClr val="000000"/>
                          </a:solidFill>
                          <a:effectLst/>
                          <a:latin typeface="Arial Narrow" panose="020B0606020202030204" pitchFamily="34" charset="0"/>
                          <a:cs typeface="Calibri" panose="020F0502020204030204" pitchFamily="34" charset="0"/>
                        </a:rPr>
                        <a:t> Budget estimate </a:t>
                      </a:r>
                      <a:endParaRPr lang="en-ZA" sz="1000" dirty="0">
                        <a:effectLst/>
                        <a:latin typeface="Calibri" panose="020F0502020204030204" pitchFamily="34" charset="0"/>
                        <a:cs typeface="Times New Roman" panose="02020603050405020304" pitchFamily="18" charset="0"/>
                      </a:endParaRPr>
                    </a:p>
                  </a:txBody>
                  <a:tcPr marL="35510" marR="3551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2022/223</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07000"/>
                        </a:lnSpc>
                        <a:spcAft>
                          <a:spcPts val="800"/>
                        </a:spcAft>
                      </a:pPr>
                      <a:r>
                        <a:rPr lang="en-ZA"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2023/24</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104934109"/>
                  </a:ext>
                </a:extLst>
              </a:tr>
              <a:tr h="209960">
                <a:tc>
                  <a:txBody>
                    <a:bodyPr/>
                    <a:lstStyle/>
                    <a:p>
                      <a:pP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Rand thousand</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9D9D9"/>
                    </a:solidFill>
                  </a:tcPr>
                </a:tc>
                <a:tc vMerge="1">
                  <a:txBody>
                    <a:bodyPr/>
                    <a:lstStyle/>
                    <a:p>
                      <a:pPr algn="ctr">
                        <a:lnSpc>
                          <a:spcPct val="107000"/>
                        </a:lnSpc>
                        <a:spcAft>
                          <a:spcPts val="800"/>
                        </a:spcAft>
                      </a:pPr>
                      <a:r>
                        <a:rPr lang="en-ZA"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Budget estimate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lnL w="12700" cmpd="sng">
                      <a:noFill/>
                      <a:prstDash val="soli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ZA"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Budget estimate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ZA"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Planning budget estimate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63033302"/>
                  </a:ext>
                </a:extLst>
              </a:tr>
              <a:tr h="150770">
                <a:tc>
                  <a:txBody>
                    <a:bodyPr/>
                    <a:lstStyle/>
                    <a:p>
                      <a:pPr>
                        <a:lnSpc>
                          <a:spcPct val="107000"/>
                        </a:lnSpc>
                        <a:spcAft>
                          <a:spcPts val="800"/>
                        </a:spcAft>
                      </a:pPr>
                      <a:r>
                        <a:rPr lang="en-ZA" sz="1000" b="1" u="sng">
                          <a:effectLst/>
                          <a:latin typeface="Arial Narrow" panose="020B0606020202030204" pitchFamily="34" charset="0"/>
                          <a:ea typeface="Times New Roman" panose="02020603050405020304" pitchFamily="18" charset="0"/>
                          <a:cs typeface="Calibri" panose="020F0502020204030204" pitchFamily="34" charset="0"/>
                        </a:rPr>
                        <a:t>Objective/Activity</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78172523"/>
                  </a:ext>
                </a:extLst>
              </a:tr>
              <a:tr h="150833">
                <a:tc>
                  <a:txBody>
                    <a:bodyPr/>
                    <a:lstStyle/>
                    <a:p>
                      <a:pPr>
                        <a:lnSpc>
                          <a:spcPct val="107000"/>
                        </a:lnSpc>
                        <a:spcAft>
                          <a:spcPts val="800"/>
                        </a:spcAft>
                      </a:pPr>
                      <a:r>
                        <a:rPr lang="en-ZA" sz="1000">
                          <a:effectLst/>
                          <a:latin typeface="Arial Narrow" panose="020B0606020202030204" pitchFamily="34" charset="0"/>
                          <a:ea typeface="Times New Roman" panose="02020603050405020304" pitchFamily="18" charset="0"/>
                          <a:cs typeface="Calibri" panose="020F0502020204030204" pitchFamily="34" charset="0"/>
                        </a:rPr>
                        <a:t> Administration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ZA" sz="1000">
                          <a:effectLst/>
                          <a:latin typeface="Arial Narrow" panose="020B0606020202030204" pitchFamily="34" charset="0"/>
                          <a:ea typeface="Times New Roman" panose="02020603050405020304" pitchFamily="18" charset="0"/>
                          <a:cs typeface="Calibri" panose="020F0502020204030204" pitchFamily="34" charset="0"/>
                        </a:rPr>
                        <a:t>                105 683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ZA" sz="1000">
                          <a:effectLst/>
                          <a:latin typeface="Arial Narrow" panose="020B0606020202030204" pitchFamily="34" charset="0"/>
                          <a:ea typeface="Times New Roman" panose="02020603050405020304" pitchFamily="18" charset="0"/>
                          <a:cs typeface="Calibri" panose="020F0502020204030204" pitchFamily="34" charset="0"/>
                        </a:rPr>
                        <a:t>              110 967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ZA" sz="1000" dirty="0">
                          <a:effectLst/>
                          <a:latin typeface="Arial Narrow" panose="020B0606020202030204" pitchFamily="34" charset="0"/>
                          <a:ea typeface="Times New Roman" panose="02020603050405020304" pitchFamily="18" charset="0"/>
                          <a:cs typeface="Calibri" panose="020F0502020204030204" pitchFamily="34" charset="0"/>
                        </a:rPr>
                        <a:t>      115 406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28782801"/>
                  </a:ext>
                </a:extLst>
              </a:tr>
              <a:tr h="150833">
                <a:tc>
                  <a:txBody>
                    <a:bodyPr/>
                    <a:lstStyle/>
                    <a:p>
                      <a:pPr>
                        <a:lnSpc>
                          <a:spcPct val="107000"/>
                        </a:lnSpc>
                        <a:spcAft>
                          <a:spcPts val="800"/>
                        </a:spcAft>
                      </a:pPr>
                      <a:r>
                        <a:rPr lang="en-ZA" sz="1000">
                          <a:effectLst/>
                          <a:latin typeface="Arial Narrow" panose="020B0606020202030204" pitchFamily="34" charset="0"/>
                          <a:ea typeface="Times New Roman" panose="02020603050405020304" pitchFamily="18" charset="0"/>
                          <a:cs typeface="Calibri" panose="020F0502020204030204" pitchFamily="34" charset="0"/>
                        </a:rPr>
                        <a:t> Strategic support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ZA" sz="1000">
                          <a:effectLst/>
                          <a:latin typeface="Arial Narrow" panose="020B0606020202030204" pitchFamily="34" charset="0"/>
                          <a:ea typeface="Times New Roman" panose="02020603050405020304" pitchFamily="18" charset="0"/>
                          <a:cs typeface="Calibri" panose="020F0502020204030204" pitchFamily="34" charset="0"/>
                        </a:rPr>
                        <a:t>                 48 832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ZA" sz="1000">
                          <a:effectLst/>
                          <a:latin typeface="Arial Narrow" panose="020B0606020202030204" pitchFamily="34" charset="0"/>
                          <a:ea typeface="Times New Roman" panose="02020603050405020304" pitchFamily="18" charset="0"/>
                          <a:cs typeface="Calibri" panose="020F0502020204030204" pitchFamily="34" charset="0"/>
                        </a:rPr>
                        <a:t>               51 274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ZA" sz="1000" dirty="0">
                          <a:effectLst/>
                          <a:latin typeface="Arial Narrow" panose="020B0606020202030204" pitchFamily="34" charset="0"/>
                          <a:ea typeface="Times New Roman" panose="02020603050405020304" pitchFamily="18" charset="0"/>
                          <a:cs typeface="Calibri" panose="020F0502020204030204" pitchFamily="34" charset="0"/>
                        </a:rPr>
                        <a:t>        53 325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96250818"/>
                  </a:ext>
                </a:extLst>
              </a:tr>
              <a:tr h="150833">
                <a:tc>
                  <a:txBody>
                    <a:bodyPr/>
                    <a:lstStyle/>
                    <a:p>
                      <a:pPr>
                        <a:lnSpc>
                          <a:spcPct val="107000"/>
                        </a:lnSpc>
                        <a:spcAft>
                          <a:spcPts val="800"/>
                        </a:spcAft>
                      </a:pPr>
                      <a:r>
                        <a:rPr lang="en-ZA" sz="1000">
                          <a:effectLst/>
                          <a:latin typeface="Arial Narrow" panose="020B0606020202030204" pitchFamily="34" charset="0"/>
                          <a:ea typeface="Times New Roman" panose="02020603050405020304" pitchFamily="18" charset="0"/>
                          <a:cs typeface="Calibri" panose="020F0502020204030204" pitchFamily="34" charset="0"/>
                        </a:rPr>
                        <a:t> Development management operation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ZA" sz="1000">
                          <a:effectLst/>
                          <a:latin typeface="Arial Narrow" panose="020B0606020202030204" pitchFamily="34" charset="0"/>
                          <a:ea typeface="Times New Roman" panose="02020603050405020304" pitchFamily="18" charset="0"/>
                          <a:cs typeface="Calibri" panose="020F0502020204030204" pitchFamily="34" charset="0"/>
                        </a:rPr>
                        <a:t>                 47 598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ZA" sz="1000">
                          <a:effectLst/>
                          <a:latin typeface="Arial Narrow" panose="020B0606020202030204" pitchFamily="34" charset="0"/>
                          <a:ea typeface="Times New Roman" panose="02020603050405020304" pitchFamily="18" charset="0"/>
                          <a:cs typeface="Calibri" panose="020F0502020204030204" pitchFamily="34" charset="0"/>
                        </a:rPr>
                        <a:t>               49 978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ZA" sz="1000" dirty="0">
                          <a:effectLst/>
                          <a:latin typeface="Arial Narrow" panose="020B0606020202030204" pitchFamily="34" charset="0"/>
                          <a:ea typeface="Times New Roman" panose="02020603050405020304" pitchFamily="18" charset="0"/>
                          <a:cs typeface="Calibri" panose="020F0502020204030204" pitchFamily="34" charset="0"/>
                        </a:rPr>
                        <a:t>        51 977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54282905"/>
                  </a:ext>
                </a:extLst>
              </a:tr>
              <a:tr h="150833">
                <a:tc>
                  <a:txBody>
                    <a:bodyPr/>
                    <a:lstStyle/>
                    <a:p>
                      <a:pPr>
                        <a:lnSpc>
                          <a:spcPct val="107000"/>
                        </a:lnSpc>
                        <a:spcAft>
                          <a:spcPts val="800"/>
                        </a:spcAft>
                      </a:pPr>
                      <a:r>
                        <a:rPr lang="en-ZA" sz="1000">
                          <a:effectLst/>
                          <a:latin typeface="Arial Narrow" panose="020B0606020202030204" pitchFamily="34" charset="0"/>
                          <a:ea typeface="Times New Roman" panose="02020603050405020304" pitchFamily="18" charset="0"/>
                          <a:cs typeface="Calibri" panose="020F0502020204030204" pitchFamily="34" charset="0"/>
                        </a:rPr>
                        <a:t> Built enviroment and operation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ZA" sz="1000">
                          <a:effectLst/>
                          <a:latin typeface="Arial Narrow" panose="020B0606020202030204" pitchFamily="34" charset="0"/>
                          <a:ea typeface="Times New Roman" panose="02020603050405020304" pitchFamily="18" charset="0"/>
                          <a:cs typeface="Calibri" panose="020F0502020204030204" pitchFamily="34" charset="0"/>
                        </a:rPr>
                        <a:t>                234 007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ZA" sz="1000">
                          <a:effectLst/>
                          <a:latin typeface="Arial Narrow" panose="020B0606020202030204" pitchFamily="34" charset="0"/>
                          <a:ea typeface="Times New Roman" panose="02020603050405020304" pitchFamily="18" charset="0"/>
                          <a:cs typeface="Calibri" panose="020F0502020204030204" pitchFamily="34" charset="0"/>
                        </a:rPr>
                        <a:t>              241 275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ZA" sz="1000" dirty="0">
                          <a:effectLst/>
                          <a:latin typeface="Arial Narrow" panose="020B0606020202030204" pitchFamily="34" charset="0"/>
                          <a:ea typeface="Times New Roman" panose="02020603050405020304" pitchFamily="18" charset="0"/>
                          <a:cs typeface="Calibri" panose="020F0502020204030204" pitchFamily="34" charset="0"/>
                        </a:rPr>
                        <a:t>      244 258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51210612"/>
                  </a:ext>
                </a:extLst>
              </a:tr>
              <a:tr h="150833">
                <a:tc>
                  <a:txBody>
                    <a:bodyPr/>
                    <a:lstStyle/>
                    <a:p>
                      <a:pPr>
                        <a:lnSpc>
                          <a:spcPct val="107000"/>
                        </a:lnSpc>
                        <a:spcAft>
                          <a:spcPts val="800"/>
                        </a:spcAft>
                      </a:pPr>
                      <a:r>
                        <a:rPr lang="en-ZA" sz="1000">
                          <a:effectLst/>
                          <a:latin typeface="Arial Narrow" panose="020B0606020202030204" pitchFamily="34" charset="0"/>
                          <a:ea typeface="Times New Roman" panose="02020603050405020304" pitchFamily="18" charset="0"/>
                          <a:cs typeface="Calibri" panose="020F0502020204030204" pitchFamily="34"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000" dirty="0">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7120691"/>
                  </a:ext>
                </a:extLst>
              </a:tr>
              <a:tr h="150833">
                <a:tc>
                  <a:txBody>
                    <a:bodyPr/>
                    <a:lstStyle/>
                    <a:p>
                      <a:pPr>
                        <a:lnSpc>
                          <a:spcPct val="107000"/>
                        </a:lnSpc>
                        <a:spcAft>
                          <a:spcPts val="800"/>
                        </a:spcAft>
                      </a:pPr>
                      <a:r>
                        <a:rPr lang="en-ZA" sz="1000" b="1">
                          <a:effectLst/>
                          <a:latin typeface="Arial Narrow" panose="020B0606020202030204" pitchFamily="34" charset="0"/>
                          <a:ea typeface="Times New Roman" panose="02020603050405020304" pitchFamily="18" charset="0"/>
                          <a:cs typeface="Calibri" panose="020F0502020204030204" pitchFamily="34" charset="0"/>
                        </a:rPr>
                        <a:t> Total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a:effectLst/>
                          <a:latin typeface="Arial Narrow" panose="020B0606020202030204" pitchFamily="34" charset="0"/>
                          <a:ea typeface="Times New Roman" panose="02020603050405020304" pitchFamily="18" charset="0"/>
                          <a:cs typeface="Calibri" panose="020F0502020204030204" pitchFamily="34" charset="0"/>
                        </a:rPr>
                        <a:t>                436 120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a:effectLst/>
                          <a:latin typeface="Arial Narrow" panose="020B0606020202030204" pitchFamily="34" charset="0"/>
                          <a:ea typeface="Times New Roman" panose="02020603050405020304" pitchFamily="18" charset="0"/>
                          <a:cs typeface="Calibri" panose="020F0502020204030204" pitchFamily="34" charset="0"/>
                        </a:rPr>
                        <a:t>              453 494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000" dirty="0">
                          <a:effectLst/>
                          <a:latin typeface="Arial Narrow" panose="020B0606020202030204" pitchFamily="34" charset="0"/>
                          <a:ea typeface="Times New Roman" panose="02020603050405020304" pitchFamily="18" charset="0"/>
                          <a:cs typeface="Calibri" panose="020F0502020204030204" pitchFamily="34" charset="0"/>
                        </a:rPr>
                        <a:t>      464 966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5417319"/>
                  </a:ext>
                </a:extLst>
              </a:tr>
              <a:tr h="150833">
                <a:tc>
                  <a:txBody>
                    <a:bodyPr/>
                    <a:lstStyle/>
                    <a:p>
                      <a:pPr>
                        <a:lnSpc>
                          <a:spcPct val="107000"/>
                        </a:lnSpc>
                        <a:spcAft>
                          <a:spcPts val="800"/>
                        </a:spcAft>
                      </a:pPr>
                      <a:r>
                        <a:rPr lang="en-ZA" sz="1000" b="1" u="sng">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Economic classification</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350606604"/>
                  </a:ext>
                </a:extLst>
              </a:tr>
              <a:tr h="150770">
                <a:tc>
                  <a:txBody>
                    <a:bodyPr/>
                    <a:lstStyle/>
                    <a:p>
                      <a:pPr indent="102235">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Current payments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436 120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453 494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800"/>
                        </a:spcAft>
                      </a:pPr>
                      <a:r>
                        <a:rPr lang="en-ZA"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464 966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036456523"/>
                  </a:ext>
                </a:extLst>
              </a:tr>
              <a:tr h="150833">
                <a:tc>
                  <a:txBody>
                    <a:bodyPr/>
                    <a:lstStyle/>
                    <a:p>
                      <a:pPr indent="2032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Compensation of employees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225 205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236 465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232 114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1359860"/>
                  </a:ext>
                </a:extLst>
              </a:tr>
              <a:tr h="15083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Salaries and wages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215 696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226 481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221 645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374895308"/>
                  </a:ext>
                </a:extLst>
              </a:tr>
              <a:tr h="15083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Social contributions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9 509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9 984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10 469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02430683"/>
                  </a:ext>
                </a:extLst>
              </a:tr>
              <a:tr h="150833">
                <a:tc>
                  <a:txBody>
                    <a:bodyPr/>
                    <a:lstStyle/>
                    <a:p>
                      <a:pPr indent="2032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Goods and services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210 915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217 029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232 852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42808569"/>
                  </a:ext>
                </a:extLst>
              </a:tr>
              <a:tr h="151884">
                <a:tc>
                  <a:txBody>
                    <a:bodyPr/>
                    <a:lstStyle/>
                    <a:p>
                      <a:pPr indent="2032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Of which</a:t>
                      </a:r>
                      <a:r>
                        <a:rPr lang="en-ZA" sz="1000" baseline="30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07000"/>
                        </a:lnSpc>
                        <a:spcAft>
                          <a:spcPts val="80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4912197"/>
                  </a:ext>
                </a:extLst>
              </a:tr>
              <a:tr h="15083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Administrative fees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242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254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266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869582796"/>
                  </a:ext>
                </a:extLst>
              </a:tr>
              <a:tr h="15083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Advertising</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1 812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1 903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1 998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310398047"/>
                  </a:ext>
                </a:extLst>
              </a:tr>
              <a:tr h="15083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Minor assets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485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509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534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843515992"/>
                  </a:ext>
                </a:extLst>
              </a:tr>
              <a:tr h="15083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Audit costs: External</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2 500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2 625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2 756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936466688"/>
                  </a:ext>
                </a:extLst>
              </a:tr>
              <a:tr h="15083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Bursaries: Employees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1 764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1 852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1 945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974726938"/>
                  </a:ext>
                </a:extLst>
              </a:tr>
              <a:tr h="15083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Catering: Internal activities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657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690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723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184995840"/>
                  </a:ext>
                </a:extLst>
              </a:tr>
              <a:tr h="15083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Communication (G&amp;S)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5 900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6 195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6 505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449723635"/>
                  </a:ext>
                </a:extLst>
              </a:tr>
              <a:tr h="15083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Computer services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4 368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4 181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4 382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24823451"/>
                  </a:ext>
                </a:extLst>
              </a:tr>
              <a:tr h="15083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Consultants: Business and advisory services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122 038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128 339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135 695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766609439"/>
                  </a:ext>
                </a:extLst>
              </a:tr>
              <a:tr h="15083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Legal services (G&amp;S)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9 000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4 468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4 691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620094674"/>
                  </a:ext>
                </a:extLst>
              </a:tr>
              <a:tr h="15083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Science and technological services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876316542"/>
                  </a:ext>
                </a:extLst>
              </a:tr>
              <a:tr h="15083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Contractors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76811959"/>
                  </a:ext>
                </a:extLst>
              </a:tr>
              <a:tr h="150833">
                <a:tc>
                  <a:txBody>
                    <a:bodyPr/>
                    <a:lstStyle/>
                    <a:p>
                      <a:pPr indent="4064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Maintenance and repairs of other fixed structures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651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684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718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68686821"/>
                  </a:ext>
                </a:extLst>
              </a:tr>
              <a:tr h="15083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Agency and support/outsourced services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4 009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4 212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4 419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091116937"/>
                  </a:ext>
                </a:extLst>
              </a:tr>
              <a:tr h="15083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Entertainment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345647144"/>
                  </a:ext>
                </a:extLst>
              </a:tr>
              <a:tr h="15083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Consumables: Stationery, printing and office supplies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1 143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1 201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1 260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525343117"/>
                  </a:ext>
                </a:extLst>
              </a:tr>
              <a:tr h="15083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Operating leases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2 043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2 145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2 251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637484387"/>
                  </a:ext>
                </a:extLst>
              </a:tr>
              <a:tr h="15083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Rental and hiring</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608805342"/>
                  </a:ext>
                </a:extLst>
              </a:tr>
              <a:tr h="15083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Property payments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20 358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21 376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22 376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60780573"/>
                  </a:ext>
                </a:extLst>
              </a:tr>
              <a:tr h="15083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Transport provided: Internal activities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577085910"/>
                  </a:ext>
                </a:extLst>
              </a:tr>
              <a:tr h="15083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Travel and subsistence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10 919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11 465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11 986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315220119"/>
                  </a:ext>
                </a:extLst>
              </a:tr>
              <a:tr h="15083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Training and development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3 728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3 914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4 097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147766652"/>
                  </a:ext>
                </a:extLst>
              </a:tr>
              <a:tr h="15083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Operating payments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15 992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16 792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21 827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830162796"/>
                  </a:ext>
                </a:extLst>
              </a:tr>
              <a:tr h="15083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Venues and facilities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344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1 114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1 164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68405523"/>
                  </a:ext>
                </a:extLst>
              </a:tr>
              <a:tr h="150833">
                <a:tc>
                  <a:txBody>
                    <a:bodyPr/>
                    <a:lstStyle/>
                    <a:p>
                      <a:pPr indent="2032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Depreciation</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2 962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3 111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3 259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154146455"/>
                  </a:ext>
                </a:extLst>
              </a:tr>
              <a:tr h="150833">
                <a:tc>
                  <a:txBody>
                    <a:bodyPr/>
                    <a:lstStyle/>
                    <a:p>
                      <a:pPr indent="2032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Losses from</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045258860"/>
                  </a:ext>
                </a:extLst>
              </a:tr>
              <a:tr h="150833">
                <a:tc>
                  <a:txBody>
                    <a:bodyPr/>
                    <a:lstStyle/>
                    <a:p>
                      <a:pPr indent="102235">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Outside shareholders Interest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95268474"/>
                  </a:ext>
                </a:extLst>
              </a:tr>
              <a:tr h="150770">
                <a:tc>
                  <a:txBody>
                    <a:bodyPr/>
                    <a:lstStyle/>
                    <a:p>
                      <a:pPr>
                        <a:lnSpc>
                          <a:spcPct val="107000"/>
                        </a:lnSpc>
                        <a:spcAft>
                          <a:spcPts val="800"/>
                        </a:spcAft>
                      </a:pPr>
                      <a:r>
                        <a:rPr lang="en-ZA"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Total Expenditure</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436 120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453 494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464 966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26438262"/>
                  </a:ext>
                </a:extLst>
              </a:tr>
              <a:tr h="150770">
                <a:tc>
                  <a:txBody>
                    <a:bodyPr/>
                    <a:lstStyle/>
                    <a:p>
                      <a:pPr>
                        <a:lnSpc>
                          <a:spcPct val="107000"/>
                        </a:lnSpc>
                        <a:spcAft>
                          <a:spcPts val="800"/>
                        </a:spcAft>
                      </a:pPr>
                      <a:r>
                        <a:rPr lang="en-ZA" sz="1000" b="1">
                          <a:solidFill>
                            <a:srgbClr val="FF0000"/>
                          </a:solidFill>
                          <a:effectLst/>
                          <a:latin typeface="Arial Narrow" panose="020B0606020202030204" pitchFamily="34" charset="0"/>
                          <a:ea typeface="Times New Roman" panose="02020603050405020304" pitchFamily="18" charset="0"/>
                          <a:cs typeface="Calibri" panose="020F0502020204030204" pitchFamily="34" charset="0"/>
                        </a:rPr>
                        <a:t>Objective less Expenditure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000" b="1" dirty="0">
                          <a:solidFill>
                            <a:srgbClr val="FF0000"/>
                          </a:solidFill>
                          <a:effectLst/>
                          <a:latin typeface="Arial Narrow" panose="020B0606020202030204" pitchFamily="34" charset="0"/>
                          <a:ea typeface="Times New Roman" panose="02020603050405020304" pitchFamily="18" charset="0"/>
                          <a:cs typeface="Calibri" panose="020F0502020204030204" pitchFamily="34" charset="0"/>
                        </a:rPr>
                        <a:t>                         0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000" b="1">
                          <a:solidFill>
                            <a:srgbClr val="FF0000"/>
                          </a:solidFill>
                          <a:effectLst/>
                          <a:latin typeface="Arial Narrow" panose="020B0606020202030204" pitchFamily="34" charset="0"/>
                          <a:ea typeface="Times New Roman" panose="02020603050405020304" pitchFamily="18" charset="0"/>
                          <a:cs typeface="Calibri" panose="020F0502020204030204" pitchFamily="34" charset="0"/>
                        </a:rPr>
                        <a:t>                       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000" b="1" dirty="0">
                          <a:solidFill>
                            <a:srgbClr val="FF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510" marR="3551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6837050"/>
                  </a:ext>
                </a:extLst>
              </a:tr>
            </a:tbl>
          </a:graphicData>
        </a:graphic>
      </p:graphicFrame>
    </p:spTree>
    <p:extLst>
      <p:ext uri="{BB962C8B-B14F-4D97-AF65-F5344CB8AC3E}">
        <p14:creationId xmlns:p14="http://schemas.microsoft.com/office/powerpoint/2010/main" val="1528053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95B6890C-2D9B-469C-9AA6-F949F2DA05AA}"/>
              </a:ext>
            </a:extLst>
          </p:cNvPr>
          <p:cNvGraphicFramePr>
            <a:graphicFrameLocks noGrp="1"/>
          </p:cNvGraphicFramePr>
          <p:nvPr/>
        </p:nvGraphicFramePr>
        <p:xfrm>
          <a:off x="0" y="0"/>
          <a:ext cx="12191999" cy="6805924"/>
        </p:xfrm>
        <a:graphic>
          <a:graphicData uri="http://schemas.openxmlformats.org/drawingml/2006/table">
            <a:tbl>
              <a:tblPr firstRow="1" firstCol="1" bandRow="1"/>
              <a:tblGrid>
                <a:gridCol w="4585252">
                  <a:extLst>
                    <a:ext uri="{9D8B030D-6E8A-4147-A177-3AD203B41FA5}">
                      <a16:colId xmlns:a16="http://schemas.microsoft.com/office/drawing/2014/main" val="4053630381"/>
                    </a:ext>
                  </a:extLst>
                </a:gridCol>
                <a:gridCol w="2268340">
                  <a:extLst>
                    <a:ext uri="{9D8B030D-6E8A-4147-A177-3AD203B41FA5}">
                      <a16:colId xmlns:a16="http://schemas.microsoft.com/office/drawing/2014/main" val="1010762738"/>
                    </a:ext>
                  </a:extLst>
                </a:gridCol>
                <a:gridCol w="2547876">
                  <a:extLst>
                    <a:ext uri="{9D8B030D-6E8A-4147-A177-3AD203B41FA5}">
                      <a16:colId xmlns:a16="http://schemas.microsoft.com/office/drawing/2014/main" val="984231535"/>
                    </a:ext>
                  </a:extLst>
                </a:gridCol>
                <a:gridCol w="2790531">
                  <a:extLst>
                    <a:ext uri="{9D8B030D-6E8A-4147-A177-3AD203B41FA5}">
                      <a16:colId xmlns:a16="http://schemas.microsoft.com/office/drawing/2014/main" val="2746442258"/>
                    </a:ext>
                  </a:extLst>
                </a:gridCol>
              </a:tblGrid>
              <a:tr h="205623">
                <a:tc rowSpan="2">
                  <a:txBody>
                    <a:bodyPr/>
                    <a:lstStyle/>
                    <a:p>
                      <a:pPr>
                        <a:lnSpc>
                          <a:spcPct val="107000"/>
                        </a:lnSpc>
                        <a:spcAft>
                          <a:spcPts val="800"/>
                        </a:spcAft>
                      </a:pPr>
                      <a:r>
                        <a:rPr lang="en-ZA" sz="1600" b="1" dirty="0">
                          <a:effectLst/>
                          <a:latin typeface="Arial Narrow" panose="020B0606020202030204" pitchFamily="34" charset="0"/>
                          <a:ea typeface="Times New Roman" panose="02020603050405020304" pitchFamily="18" charset="0"/>
                          <a:cs typeface="Calibri" panose="020F0502020204030204" pitchFamily="34" charset="0"/>
                        </a:rPr>
                        <a:t> </a:t>
                      </a:r>
                    </a:p>
                    <a:p>
                      <a:pPr>
                        <a:lnSpc>
                          <a:spcPct val="107000"/>
                        </a:lnSpc>
                        <a:spcAft>
                          <a:spcPts val="800"/>
                        </a:spcAft>
                      </a:pPr>
                      <a:r>
                        <a:rPr lang="en-ZA" sz="1600" b="1" dirty="0">
                          <a:solidFill>
                            <a:srgbClr val="000000"/>
                          </a:solidFill>
                          <a:effectLst/>
                          <a:latin typeface="Arial Narrow" panose="020B0606020202030204" pitchFamily="34" charset="0"/>
                          <a:cs typeface="Calibri" panose="020F0502020204030204" pitchFamily="34" charset="0"/>
                        </a:rPr>
                        <a:t>REVENUE</a:t>
                      </a:r>
                      <a:endParaRPr lang="en-ZA" sz="1600" dirty="0">
                        <a:effectLst/>
                        <a:latin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2021/22</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2022/23</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2023/24</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08336214"/>
                  </a:ext>
                </a:extLst>
              </a:tr>
              <a:tr h="231699">
                <a:tc vMerge="1">
                  <a:txBody>
                    <a:bodyPr/>
                    <a:lstStyle/>
                    <a:p>
                      <a:pPr>
                        <a:lnSpc>
                          <a:spcPct val="107000"/>
                        </a:lnSpc>
                        <a:spcAft>
                          <a:spcPts val="800"/>
                        </a:spcAft>
                      </a:pPr>
                      <a:r>
                        <a:rPr lang="en-ZA" sz="1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Revenue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Budget estimate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Budget estimate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Planning budget estimate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01470735"/>
                  </a:ext>
                </a:extLst>
              </a:tr>
              <a:tr h="205623">
                <a:tc>
                  <a:txBody>
                    <a:bodyPr/>
                    <a:lstStyle/>
                    <a:p>
                      <a:pP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 Thousand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5908534"/>
                  </a:ext>
                </a:extLst>
              </a:tr>
              <a:tr h="205623">
                <a:tc>
                  <a:txBody>
                    <a:bodyPr/>
                    <a:lstStyle/>
                    <a:p>
                      <a:pP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Revenue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74170677"/>
                  </a:ext>
                </a:extLst>
              </a:tr>
              <a:tr h="205694">
                <a:tc>
                  <a:txBody>
                    <a:bodyPr/>
                    <a:lstStyle/>
                    <a:p>
                      <a:pPr indent="102235">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Tax revenue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067193569"/>
                  </a:ext>
                </a:extLst>
              </a:tr>
              <a:tr h="281540">
                <a:tc>
                  <a:txBody>
                    <a:bodyPr/>
                    <a:lstStyle/>
                    <a:p>
                      <a:pPr indent="102235">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Entity revenue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200 741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210 778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221 317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21535027"/>
                  </a:ext>
                </a:extLst>
              </a:tr>
              <a:tr h="281621">
                <a:tc>
                  <a:txBody>
                    <a:bodyPr/>
                    <a:lstStyle/>
                    <a:p>
                      <a:pPr indent="203200">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Sale of goods and services other than capital assets</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200 741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210 778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221 317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6864693"/>
                  </a:ext>
                </a:extLst>
              </a:tr>
              <a:tr h="205694">
                <a:tc>
                  <a:txBody>
                    <a:bodyPr/>
                    <a:lstStyle/>
                    <a:p>
                      <a:pPr indent="304800">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Of which:</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7619352"/>
                  </a:ext>
                </a:extLst>
              </a:tr>
              <a:tr h="205694">
                <a:tc>
                  <a:txBody>
                    <a:bodyPr/>
                    <a:lstStyle/>
                    <a:p>
                      <a:pPr indent="304800">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Administration fees</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3 000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3 150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3 308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6494574"/>
                  </a:ext>
                </a:extLst>
              </a:tr>
              <a:tr h="205694">
                <a:tc>
                  <a:txBody>
                    <a:bodyPr/>
                    <a:lstStyle/>
                    <a:p>
                      <a:pPr indent="406400">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Management Fees</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550887477"/>
                  </a:ext>
                </a:extLst>
              </a:tr>
              <a:tr h="205694">
                <a:tc>
                  <a:txBody>
                    <a:bodyPr/>
                    <a:lstStyle/>
                    <a:p>
                      <a:pPr indent="406400">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Other Income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1 000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1 050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1 103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50361795"/>
                  </a:ext>
                </a:extLst>
              </a:tr>
              <a:tr h="205694">
                <a:tc>
                  <a:txBody>
                    <a:bodyPr/>
                    <a:lstStyle/>
                    <a:p>
                      <a:pPr indent="406400">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Investment Income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2 000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2 100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2 205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420874825"/>
                  </a:ext>
                </a:extLst>
              </a:tr>
              <a:tr h="205694">
                <a:tc>
                  <a:txBody>
                    <a:bodyPr/>
                    <a:lstStyle/>
                    <a:p>
                      <a:pPr indent="406400">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Please specify</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479483294"/>
                  </a:ext>
                </a:extLst>
              </a:tr>
              <a:tr h="281621">
                <a:tc>
                  <a:txBody>
                    <a:bodyPr/>
                    <a:lstStyle/>
                    <a:p>
                      <a:pPr indent="304800">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Sales by market establishments</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197 741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207 628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218 009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40606840"/>
                  </a:ext>
                </a:extLst>
              </a:tr>
              <a:tr h="281621">
                <a:tc>
                  <a:txBody>
                    <a:bodyPr/>
                    <a:lstStyle/>
                    <a:p>
                      <a:pPr indent="406400">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Provincial Projects</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197 741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207 628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218 009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61578707"/>
                  </a:ext>
                </a:extLst>
              </a:tr>
              <a:tr h="281540">
                <a:tc>
                  <a:txBody>
                    <a:bodyPr/>
                    <a:lstStyle/>
                    <a:p>
                      <a:pPr indent="102235">
                        <a:lnSpc>
                          <a:spcPct val="107000"/>
                        </a:lnSpc>
                        <a:spcAft>
                          <a:spcPts val="800"/>
                        </a:spcAft>
                      </a:pPr>
                      <a:r>
                        <a:rPr lang="en-ZA" sz="1200" b="1">
                          <a:solidFill>
                            <a:srgbClr val="000080"/>
                          </a:solidFill>
                          <a:effectLst/>
                          <a:latin typeface="Arial Narrow" panose="020B0606020202030204" pitchFamily="34" charset="0"/>
                          <a:ea typeface="Times New Roman" panose="02020603050405020304" pitchFamily="18" charset="0"/>
                          <a:cs typeface="Calibri" panose="020F0502020204030204" pitchFamily="34" charset="0"/>
                        </a:rPr>
                        <a:t>Transfers received</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b="1">
                          <a:solidFill>
                            <a:srgbClr val="000080"/>
                          </a:solidFill>
                          <a:effectLst/>
                          <a:latin typeface="Arial Narrow" panose="020B0606020202030204" pitchFamily="34" charset="0"/>
                          <a:ea typeface="Times New Roman" panose="02020603050405020304" pitchFamily="18" charset="0"/>
                          <a:cs typeface="Calibri" panose="020F0502020204030204" pitchFamily="34" charset="0"/>
                        </a:rPr>
                        <a:t>               235 379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b="1">
                          <a:solidFill>
                            <a:srgbClr val="000080"/>
                          </a:solidFill>
                          <a:effectLst/>
                          <a:latin typeface="Arial Narrow" panose="020B0606020202030204" pitchFamily="34" charset="0"/>
                          <a:ea typeface="Times New Roman" panose="02020603050405020304" pitchFamily="18" charset="0"/>
                          <a:cs typeface="Calibri" panose="020F0502020204030204" pitchFamily="34" charset="0"/>
                        </a:rPr>
                        <a:t>                           242 716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b="1">
                          <a:solidFill>
                            <a:srgbClr val="000080"/>
                          </a:solidFill>
                          <a:effectLst/>
                          <a:latin typeface="Arial Narrow" panose="020B0606020202030204" pitchFamily="34" charset="0"/>
                          <a:ea typeface="Times New Roman" panose="02020603050405020304" pitchFamily="18" charset="0"/>
                          <a:cs typeface="Calibri" panose="020F0502020204030204" pitchFamily="34" charset="0"/>
                        </a:rPr>
                        <a:t>                       243 649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58562977"/>
                  </a:ext>
                </a:extLst>
              </a:tr>
              <a:tr h="281621">
                <a:tc>
                  <a:txBody>
                    <a:bodyPr/>
                    <a:lstStyle/>
                    <a:p>
                      <a:pPr indent="203200">
                        <a:lnSpc>
                          <a:spcPct val="107000"/>
                        </a:lnSpc>
                        <a:spcAft>
                          <a:spcPts val="800"/>
                        </a:spcAft>
                      </a:pPr>
                      <a:r>
                        <a:rPr lang="en-ZA" sz="1200">
                          <a:solidFill>
                            <a:srgbClr val="0000FF"/>
                          </a:solidFill>
                          <a:effectLst/>
                          <a:latin typeface="Arial Narrow" panose="020B0606020202030204" pitchFamily="34" charset="0"/>
                          <a:ea typeface="Times New Roman" panose="02020603050405020304" pitchFamily="18" charset="0"/>
                          <a:cs typeface="Calibri" panose="020F0502020204030204" pitchFamily="34" charset="0"/>
                        </a:rPr>
                        <a:t>Other government units</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a:solidFill>
                            <a:srgbClr val="0000FF"/>
                          </a:solidFill>
                          <a:effectLst/>
                          <a:latin typeface="Arial Narrow" panose="020B0606020202030204" pitchFamily="34" charset="0"/>
                          <a:ea typeface="Times New Roman" panose="02020603050405020304" pitchFamily="18" charset="0"/>
                          <a:cs typeface="Calibri" panose="020F0502020204030204" pitchFamily="34" charset="0"/>
                        </a:rPr>
                        <a:t>               235 379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a:solidFill>
                            <a:srgbClr val="0000FF"/>
                          </a:solidFill>
                          <a:effectLst/>
                          <a:latin typeface="Arial Narrow" panose="020B0606020202030204" pitchFamily="34" charset="0"/>
                          <a:ea typeface="Times New Roman" panose="02020603050405020304" pitchFamily="18" charset="0"/>
                          <a:cs typeface="Calibri" panose="020F0502020204030204" pitchFamily="34" charset="0"/>
                        </a:rPr>
                        <a:t>                           242 716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a:solidFill>
                            <a:srgbClr val="0000FF"/>
                          </a:solidFill>
                          <a:effectLst/>
                          <a:latin typeface="Arial Narrow" panose="020B0606020202030204" pitchFamily="34" charset="0"/>
                          <a:ea typeface="Times New Roman" panose="02020603050405020304" pitchFamily="18" charset="0"/>
                          <a:cs typeface="Calibri" panose="020F0502020204030204" pitchFamily="34" charset="0"/>
                        </a:rPr>
                        <a:t>                       243 649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98906186"/>
                  </a:ext>
                </a:extLst>
              </a:tr>
              <a:tr h="281621">
                <a:tc>
                  <a:txBody>
                    <a:bodyPr/>
                    <a:lstStyle/>
                    <a:p>
                      <a:pPr indent="304800">
                        <a:lnSpc>
                          <a:spcPct val="107000"/>
                        </a:lnSpc>
                        <a:spcAft>
                          <a:spcPts val="800"/>
                        </a:spcAft>
                      </a:pPr>
                      <a:r>
                        <a:rPr lang="en-ZA" sz="1200">
                          <a:solidFill>
                            <a:srgbClr val="008000"/>
                          </a:solidFill>
                          <a:effectLst/>
                          <a:latin typeface="Arial Narrow" panose="020B0606020202030204" pitchFamily="34" charset="0"/>
                          <a:ea typeface="Times New Roman" panose="02020603050405020304" pitchFamily="18" charset="0"/>
                          <a:cs typeface="Calibri" panose="020F0502020204030204" pitchFamily="34" charset="0"/>
                        </a:rPr>
                        <a:t>National government</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a:solidFill>
                            <a:srgbClr val="008000"/>
                          </a:solidFill>
                          <a:effectLst/>
                          <a:latin typeface="Arial Narrow" panose="020B0606020202030204" pitchFamily="34" charset="0"/>
                          <a:ea typeface="Times New Roman" panose="02020603050405020304" pitchFamily="18" charset="0"/>
                          <a:cs typeface="Calibri" panose="020F0502020204030204" pitchFamily="34" charset="0"/>
                        </a:rPr>
                        <a:t>               235 379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a:solidFill>
                            <a:srgbClr val="008000"/>
                          </a:solidFill>
                          <a:effectLst/>
                          <a:latin typeface="Arial Narrow" panose="020B0606020202030204" pitchFamily="34" charset="0"/>
                          <a:ea typeface="Times New Roman" panose="02020603050405020304" pitchFamily="18" charset="0"/>
                          <a:cs typeface="Calibri" panose="020F0502020204030204" pitchFamily="34" charset="0"/>
                        </a:rPr>
                        <a:t>                           242 716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a:solidFill>
                            <a:srgbClr val="008000"/>
                          </a:solidFill>
                          <a:effectLst/>
                          <a:latin typeface="Arial Narrow" panose="020B0606020202030204" pitchFamily="34" charset="0"/>
                          <a:ea typeface="Times New Roman" panose="02020603050405020304" pitchFamily="18" charset="0"/>
                          <a:cs typeface="Calibri" panose="020F0502020204030204" pitchFamily="34" charset="0"/>
                        </a:rPr>
                        <a:t>                       243 649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2973039"/>
                  </a:ext>
                </a:extLst>
              </a:tr>
              <a:tr h="281621">
                <a:tc>
                  <a:txBody>
                    <a:bodyPr/>
                    <a:lstStyle/>
                    <a:p>
                      <a:pPr indent="406400">
                        <a:lnSpc>
                          <a:spcPct val="107000"/>
                        </a:lnSpc>
                        <a:spcAft>
                          <a:spcPts val="800"/>
                        </a:spcAft>
                      </a:pPr>
                      <a:r>
                        <a:rPr lang="en-ZA" sz="1200">
                          <a:solidFill>
                            <a:srgbClr val="800080"/>
                          </a:solidFill>
                          <a:effectLst/>
                          <a:latin typeface="Arial Narrow" panose="020B0606020202030204" pitchFamily="34" charset="0"/>
                          <a:ea typeface="Times New Roman" panose="02020603050405020304" pitchFamily="18" charset="0"/>
                          <a:cs typeface="Calibri" panose="020F0502020204030204" pitchFamily="34" charset="0"/>
                        </a:rPr>
                        <a:t>Departmental transfers</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a:solidFill>
                            <a:srgbClr val="000080"/>
                          </a:solidFill>
                          <a:effectLst/>
                          <a:latin typeface="Arial Narrow" panose="020B0606020202030204" pitchFamily="34" charset="0"/>
                          <a:ea typeface="Times New Roman" panose="02020603050405020304" pitchFamily="18" charset="0"/>
                          <a:cs typeface="Calibri" panose="020F0502020204030204" pitchFamily="34" charset="0"/>
                        </a:rPr>
                        <a:t>               235 379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200">
                          <a:solidFill>
                            <a:srgbClr val="000080"/>
                          </a:solidFill>
                          <a:effectLst/>
                          <a:latin typeface="Arial Narrow" panose="020B0606020202030204" pitchFamily="34" charset="0"/>
                          <a:ea typeface="Times New Roman" panose="02020603050405020304" pitchFamily="18" charset="0"/>
                          <a:cs typeface="Calibri" panose="020F0502020204030204" pitchFamily="34" charset="0"/>
                        </a:rPr>
                        <a:t>                           242 716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200">
                          <a:solidFill>
                            <a:srgbClr val="000080"/>
                          </a:solidFill>
                          <a:effectLst/>
                          <a:latin typeface="Arial Narrow" panose="020B0606020202030204" pitchFamily="34" charset="0"/>
                          <a:ea typeface="Times New Roman" panose="02020603050405020304" pitchFamily="18" charset="0"/>
                          <a:cs typeface="Calibri" panose="020F0502020204030204" pitchFamily="34" charset="0"/>
                        </a:rPr>
                        <a:t>                       243 649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4178002128"/>
                  </a:ext>
                </a:extLst>
              </a:tr>
              <a:tr h="205694">
                <a:tc>
                  <a:txBody>
                    <a:bodyPr/>
                    <a:lstStyle/>
                    <a:p>
                      <a:pPr indent="102235">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Tax benefit</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111756403"/>
                  </a:ext>
                </a:extLst>
              </a:tr>
              <a:tr h="205694">
                <a:tc>
                  <a:txBody>
                    <a:bodyPr/>
                    <a:lstStyle/>
                    <a:p>
                      <a:pPr indent="102235">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Outside shareholders interest</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488932356"/>
                  </a:ext>
                </a:extLst>
              </a:tr>
              <a:tr h="281540">
                <a:tc>
                  <a:txBody>
                    <a:bodyPr/>
                    <a:lstStyle/>
                    <a:p>
                      <a:pP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Total revenue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436 120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453 494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464 966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2232867"/>
                  </a:ext>
                </a:extLst>
              </a:tr>
              <a:tr h="205694">
                <a:tc>
                  <a:txBody>
                    <a:bodyPr/>
                    <a:lstStyle/>
                    <a:p>
                      <a:pP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Check</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8050756"/>
                  </a:ext>
                </a:extLst>
              </a:tr>
              <a:tr h="281540">
                <a:tc>
                  <a:txBody>
                    <a:bodyPr/>
                    <a:lstStyle/>
                    <a:p>
                      <a:pPr indent="203835">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Total revenue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436 120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453 494</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464 966</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60350992"/>
                  </a:ext>
                </a:extLst>
              </a:tr>
              <a:tr h="281540">
                <a:tc>
                  <a:txBody>
                    <a:bodyPr/>
                    <a:lstStyle/>
                    <a:p>
                      <a:pPr indent="203835">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Total expenses</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436 120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453 494</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464 966</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4630171"/>
                  </a:ext>
                </a:extLst>
              </a:tr>
              <a:tr h="205623">
                <a:tc>
                  <a:txBody>
                    <a:bodyPr/>
                    <a:lstStyle/>
                    <a:p>
                      <a:pPr indent="203835">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Surplus / (Deficit)</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33508119"/>
                  </a:ext>
                </a:extLst>
              </a:tr>
              <a:tr h="205623">
                <a:tc>
                  <a:txBody>
                    <a:bodyPr/>
                    <a:lstStyle/>
                    <a:p>
                      <a:pPr indent="203835">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Annual report Surplus / (Deficit)</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84843092"/>
                  </a:ext>
                </a:extLst>
              </a:tr>
              <a:tr h="205623">
                <a:tc>
                  <a:txBody>
                    <a:bodyPr/>
                    <a:lstStyle/>
                    <a:p>
                      <a:pPr indent="203835">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Differences</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099" marR="570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1032310"/>
                  </a:ext>
                </a:extLst>
              </a:tr>
            </a:tbl>
          </a:graphicData>
        </a:graphic>
      </p:graphicFrame>
    </p:spTree>
    <p:extLst>
      <p:ext uri="{BB962C8B-B14F-4D97-AF65-F5344CB8AC3E}">
        <p14:creationId xmlns:p14="http://schemas.microsoft.com/office/powerpoint/2010/main" val="2834436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C2F65EC-C67D-4DFD-A23B-19D9E4312A6C}"/>
              </a:ext>
            </a:extLst>
          </p:cNvPr>
          <p:cNvGraphicFramePr>
            <a:graphicFrameLocks noGrp="1"/>
          </p:cNvGraphicFramePr>
          <p:nvPr/>
        </p:nvGraphicFramePr>
        <p:xfrm>
          <a:off x="0" y="1"/>
          <a:ext cx="12191999" cy="6882347"/>
        </p:xfrm>
        <a:graphic>
          <a:graphicData uri="http://schemas.openxmlformats.org/drawingml/2006/table">
            <a:tbl>
              <a:tblPr firstRow="1" firstCol="1" bandRow="1"/>
              <a:tblGrid>
                <a:gridCol w="5322421">
                  <a:extLst>
                    <a:ext uri="{9D8B030D-6E8A-4147-A177-3AD203B41FA5}">
                      <a16:colId xmlns:a16="http://schemas.microsoft.com/office/drawing/2014/main" val="166380208"/>
                    </a:ext>
                  </a:extLst>
                </a:gridCol>
                <a:gridCol w="817933">
                  <a:extLst>
                    <a:ext uri="{9D8B030D-6E8A-4147-A177-3AD203B41FA5}">
                      <a16:colId xmlns:a16="http://schemas.microsoft.com/office/drawing/2014/main" val="1515011494"/>
                    </a:ext>
                  </a:extLst>
                </a:gridCol>
                <a:gridCol w="1721959">
                  <a:extLst>
                    <a:ext uri="{9D8B030D-6E8A-4147-A177-3AD203B41FA5}">
                      <a16:colId xmlns:a16="http://schemas.microsoft.com/office/drawing/2014/main" val="947309109"/>
                    </a:ext>
                  </a:extLst>
                </a:gridCol>
                <a:gridCol w="1925464">
                  <a:extLst>
                    <a:ext uri="{9D8B030D-6E8A-4147-A177-3AD203B41FA5}">
                      <a16:colId xmlns:a16="http://schemas.microsoft.com/office/drawing/2014/main" val="1198673357"/>
                    </a:ext>
                  </a:extLst>
                </a:gridCol>
                <a:gridCol w="2404222">
                  <a:extLst>
                    <a:ext uri="{9D8B030D-6E8A-4147-A177-3AD203B41FA5}">
                      <a16:colId xmlns:a16="http://schemas.microsoft.com/office/drawing/2014/main" val="3037737977"/>
                    </a:ext>
                  </a:extLst>
                </a:gridCol>
              </a:tblGrid>
              <a:tr h="184943">
                <a:tc rowSpan="2">
                  <a:txBody>
                    <a:bodyPr/>
                    <a:lstStyle/>
                    <a:p>
                      <a:pPr>
                        <a:lnSpc>
                          <a:spcPct val="107000"/>
                        </a:lnSpc>
                        <a:spcAft>
                          <a:spcPts val="800"/>
                        </a:spcAft>
                      </a:pPr>
                      <a:r>
                        <a:rPr lang="en-ZA" sz="1100" b="1" dirty="0">
                          <a:effectLst/>
                          <a:latin typeface="Arial Narrow" panose="020B0606020202030204" pitchFamily="34" charset="0"/>
                          <a:ea typeface="Times New Roman" panose="02020603050405020304" pitchFamily="18" charset="0"/>
                          <a:cs typeface="Calibri" panose="020F0502020204030204" pitchFamily="34" charset="0"/>
                        </a:rPr>
                        <a:t> </a:t>
                      </a:r>
                      <a:endParaRPr lang="en-ZA" sz="1400" b="1" dirty="0">
                        <a:effectLst/>
                        <a:latin typeface="Arial Narrow" panose="020B0606020202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en-ZA" sz="1600" b="1" dirty="0">
                          <a:solidFill>
                            <a:srgbClr val="000000"/>
                          </a:solidFill>
                          <a:effectLst/>
                          <a:latin typeface="Arial Narrow" panose="020B0606020202030204" pitchFamily="34" charset="0"/>
                          <a:cs typeface="Calibri" panose="020F0502020204030204" pitchFamily="34" charset="0"/>
                        </a:rPr>
                        <a:t>STATEMENT OF FINANCIAL POSITION</a:t>
                      </a:r>
                    </a:p>
                    <a:p>
                      <a:pPr>
                        <a:lnSpc>
                          <a:spcPct val="107000"/>
                        </a:lnSpc>
                        <a:spcAft>
                          <a:spcPts val="800"/>
                        </a:spcAft>
                      </a:pPr>
                      <a:r>
                        <a:rPr lang="en-ZA" sz="1100" b="1" dirty="0">
                          <a:effectLst/>
                          <a:latin typeface="Arial Narrow" panose="020B0606020202030204" pitchFamily="34" charset="0"/>
                          <a:cs typeface="Calibri" panose="020F0502020204030204" pitchFamily="34" charset="0"/>
                        </a:rPr>
                        <a:t> </a:t>
                      </a:r>
                      <a:endParaRPr lang="en-ZA" sz="1100" dirty="0">
                        <a:effectLst/>
                        <a:latin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2021/22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2022/23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2023/24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7149684"/>
                  </a:ext>
                </a:extLst>
              </a:tr>
              <a:tr h="613612">
                <a:tc vMerge="1">
                  <a:txBody>
                    <a:bodyPr/>
                    <a:lstStyle/>
                    <a:p>
                      <a:pPr>
                        <a:lnSpc>
                          <a:spcPct val="107000"/>
                        </a:lnSpc>
                        <a:spcAft>
                          <a:spcPts val="800"/>
                        </a:spcAft>
                      </a:pPr>
                      <a:r>
                        <a:rPr lang="en-ZA"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Statement of Financial Position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Notes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Budget estimate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Budget estimate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Planning budget estimate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89621798"/>
                  </a:ext>
                </a:extLst>
              </a:tr>
              <a:tr h="184943">
                <a:tc>
                  <a:txBody>
                    <a:bodyPr/>
                    <a:lstStyle/>
                    <a:p>
                      <a:pPr>
                        <a:lnSpc>
                          <a:spcPct val="107000"/>
                        </a:lnSpc>
                        <a:spcAft>
                          <a:spcPts val="800"/>
                        </a:spcAft>
                      </a:pPr>
                      <a:r>
                        <a:rPr lang="en-ZA" sz="1100" b="1" dirty="0">
                          <a:effectLst/>
                          <a:latin typeface="Arial Narrow" panose="020B0606020202030204" pitchFamily="34" charset="0"/>
                          <a:ea typeface="Times New Roman" panose="02020603050405020304" pitchFamily="18" charset="0"/>
                          <a:cs typeface="Calibri" panose="020F0502020204030204" pitchFamily="34" charset="0"/>
                        </a:rPr>
                        <a:t>ASSETS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100">
                          <a:effectLst/>
                          <a:latin typeface="Arial Narrow" panose="020B0606020202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n-ZA" sz="1100">
                          <a:solidFill>
                            <a:srgbClr val="00008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100">
                          <a:solidFill>
                            <a:srgbClr val="00008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100">
                          <a:solidFill>
                            <a:srgbClr val="00008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5640075"/>
                  </a:ext>
                </a:extLst>
              </a:tr>
              <a:tr h="256620">
                <a:tc>
                  <a:txBody>
                    <a:bodyPr/>
                    <a:lstStyle/>
                    <a:p>
                      <a:pPr indent="102235">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Current assets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1 339 548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1 406 525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1 465 882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717629"/>
                  </a:ext>
                </a:extLst>
              </a:tr>
              <a:tr h="184943">
                <a:tc>
                  <a:txBody>
                    <a:bodyPr/>
                    <a:lstStyle/>
                    <a:p>
                      <a:pPr indent="203200">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Inventory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07000"/>
                        </a:lnSpc>
                      </a:pPr>
                      <a:endParaRPr lang="en-ZA" sz="1100">
                        <a:effectLst/>
                        <a:latin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368 953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nSpc>
                          <a:spcPct val="107000"/>
                        </a:lnSpc>
                        <a:spcAft>
                          <a:spcPts val="800"/>
                        </a:spcAft>
                      </a:pPr>
                      <a:r>
                        <a:rPr lang="en-ZA"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387 401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404 834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extLst>
                  <a:ext uri="{0D108BD9-81ED-4DB2-BD59-A6C34878D82A}">
                    <a16:rowId xmlns:a16="http://schemas.microsoft.com/office/drawing/2014/main" val="1805702621"/>
                  </a:ext>
                </a:extLst>
              </a:tr>
              <a:tr h="256707">
                <a:tc>
                  <a:txBody>
                    <a:bodyPr/>
                    <a:lstStyle/>
                    <a:p>
                      <a:pPr indent="203200">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Trade and other receivables from exchange transactions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pPr>
                      <a:endParaRPr lang="en-ZA" sz="1100">
                        <a:effectLst/>
                        <a:latin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220 659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231 691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242 118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D7EE"/>
                    </a:solidFill>
                  </a:tcPr>
                </a:tc>
                <a:extLst>
                  <a:ext uri="{0D108BD9-81ED-4DB2-BD59-A6C34878D82A}">
                    <a16:rowId xmlns:a16="http://schemas.microsoft.com/office/drawing/2014/main" val="2433000746"/>
                  </a:ext>
                </a:extLst>
              </a:tr>
              <a:tr h="184943">
                <a:tc>
                  <a:txBody>
                    <a:bodyPr/>
                    <a:lstStyle/>
                    <a:p>
                      <a:pPr indent="203200">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Cash and cash equivalents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endParaRPr lang="en-ZA" sz="1100">
                        <a:effectLst/>
                        <a:latin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749 936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787 433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818 930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D7EE"/>
                    </a:solidFill>
                  </a:tcPr>
                </a:tc>
                <a:extLst>
                  <a:ext uri="{0D108BD9-81ED-4DB2-BD59-A6C34878D82A}">
                    <a16:rowId xmlns:a16="http://schemas.microsoft.com/office/drawing/2014/main" val="725332185"/>
                  </a:ext>
                </a:extLst>
              </a:tr>
              <a:tr h="184943">
                <a:tc>
                  <a:txBody>
                    <a:bodyPr/>
                    <a:lstStyle/>
                    <a:p>
                      <a:pPr indent="102235">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Non-current assets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39 799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41 640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43 514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7623078"/>
                  </a:ext>
                </a:extLst>
              </a:tr>
              <a:tr h="184943">
                <a:tc>
                  <a:txBody>
                    <a:bodyPr/>
                    <a:lstStyle/>
                    <a:p>
                      <a:pPr indent="203200">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Property, plant and equipment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07000"/>
                        </a:lnSpc>
                      </a:pPr>
                      <a:endParaRPr lang="en-ZA" sz="1100">
                        <a:effectLst/>
                        <a:latin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8 892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9 337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9 757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extLst>
                  <a:ext uri="{0D108BD9-81ED-4DB2-BD59-A6C34878D82A}">
                    <a16:rowId xmlns:a16="http://schemas.microsoft.com/office/drawing/2014/main" val="3340252508"/>
                  </a:ext>
                </a:extLst>
              </a:tr>
              <a:tr h="184943">
                <a:tc>
                  <a:txBody>
                    <a:bodyPr/>
                    <a:lstStyle/>
                    <a:p>
                      <a:pPr indent="203200">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Intangible assets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pPr>
                      <a:endParaRPr lang="en-ZA" sz="1100">
                        <a:effectLst/>
                        <a:latin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142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D7EE"/>
                    </a:solidFill>
                  </a:tcPr>
                </a:tc>
                <a:extLst>
                  <a:ext uri="{0D108BD9-81ED-4DB2-BD59-A6C34878D82A}">
                    <a16:rowId xmlns:a16="http://schemas.microsoft.com/office/drawing/2014/main" val="819044873"/>
                  </a:ext>
                </a:extLst>
              </a:tr>
              <a:tr h="184943">
                <a:tc>
                  <a:txBody>
                    <a:bodyPr/>
                    <a:lstStyle/>
                    <a:p>
                      <a:pPr indent="203200">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Investment property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endParaRPr lang="en-ZA" sz="1100">
                        <a:effectLst/>
                        <a:latin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30 765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32 303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33 757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D7EE"/>
                    </a:solidFill>
                  </a:tcPr>
                </a:tc>
                <a:extLst>
                  <a:ext uri="{0D108BD9-81ED-4DB2-BD59-A6C34878D82A}">
                    <a16:rowId xmlns:a16="http://schemas.microsoft.com/office/drawing/2014/main" val="3649316724"/>
                  </a:ext>
                </a:extLst>
              </a:tr>
              <a:tr h="256620">
                <a:tc>
                  <a:txBody>
                    <a:bodyPr/>
                    <a:lstStyle/>
                    <a:p>
                      <a:pPr>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Total assets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1 379 347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1 448 166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1 509 396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91443081"/>
                  </a:ext>
                </a:extLst>
              </a:tr>
              <a:tr h="184943">
                <a:tc>
                  <a:txBody>
                    <a:bodyPr/>
                    <a:lstStyle/>
                    <a:p>
                      <a:pPr>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LIABILITIES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4007269"/>
                  </a:ext>
                </a:extLst>
              </a:tr>
              <a:tr h="256620">
                <a:tc>
                  <a:txBody>
                    <a:bodyPr/>
                    <a:lstStyle/>
                    <a:p>
                      <a:pPr indent="102235">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Current liabilities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1 276 201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1 339 862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1 396 220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6726896"/>
                  </a:ext>
                </a:extLst>
              </a:tr>
              <a:tr h="184943">
                <a:tc>
                  <a:txBody>
                    <a:bodyPr/>
                    <a:lstStyle/>
                    <a:p>
                      <a:pPr indent="203200">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Payments received in advance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07000"/>
                        </a:lnSpc>
                      </a:pPr>
                      <a:endParaRPr lang="en-ZA" sz="1100">
                        <a:effectLst/>
                        <a:latin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extLst>
                  <a:ext uri="{0D108BD9-81ED-4DB2-BD59-A6C34878D82A}">
                    <a16:rowId xmlns:a16="http://schemas.microsoft.com/office/drawing/2014/main" val="4151023995"/>
                  </a:ext>
                </a:extLst>
              </a:tr>
              <a:tr h="184943">
                <a:tc>
                  <a:txBody>
                    <a:bodyPr/>
                    <a:lstStyle/>
                    <a:p>
                      <a:pPr indent="203200">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Trade and other payables from exchange transactions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pPr>
                      <a:endParaRPr lang="en-ZA" sz="1100">
                        <a:effectLst/>
                        <a:latin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32 752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34 389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35 937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D7EE"/>
                    </a:solidFill>
                  </a:tcPr>
                </a:tc>
                <a:extLst>
                  <a:ext uri="{0D108BD9-81ED-4DB2-BD59-A6C34878D82A}">
                    <a16:rowId xmlns:a16="http://schemas.microsoft.com/office/drawing/2014/main" val="3178981901"/>
                  </a:ext>
                </a:extLst>
              </a:tr>
              <a:tr h="184943">
                <a:tc>
                  <a:txBody>
                    <a:bodyPr/>
                    <a:lstStyle/>
                    <a:p>
                      <a:pPr indent="203200">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Current provisions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pPr>
                      <a:endParaRPr lang="en-ZA" sz="1100">
                        <a:effectLst/>
                        <a:latin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17 888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16 334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17 069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173864060"/>
                  </a:ext>
                </a:extLst>
              </a:tr>
              <a:tr h="184943">
                <a:tc>
                  <a:txBody>
                    <a:bodyPr/>
                    <a:lstStyle/>
                    <a:p>
                      <a:pPr indent="304800">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Provisions for operational liabilities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17 888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16 334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17 069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D7EE"/>
                    </a:solidFill>
                  </a:tcPr>
                </a:tc>
                <a:extLst>
                  <a:ext uri="{0D108BD9-81ED-4DB2-BD59-A6C34878D82A}">
                    <a16:rowId xmlns:a16="http://schemas.microsoft.com/office/drawing/2014/main" val="2429866769"/>
                  </a:ext>
                </a:extLst>
              </a:tr>
              <a:tr h="256707">
                <a:tc>
                  <a:txBody>
                    <a:bodyPr/>
                    <a:lstStyle/>
                    <a:p>
                      <a:pPr indent="203200">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Deferred income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pPr>
                      <a:endParaRPr lang="en-ZA" sz="1100">
                        <a:effectLst/>
                        <a:latin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1 225 562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1 289 139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1 343 214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D7EE"/>
                    </a:solidFill>
                  </a:tcPr>
                </a:tc>
                <a:extLst>
                  <a:ext uri="{0D108BD9-81ED-4DB2-BD59-A6C34878D82A}">
                    <a16:rowId xmlns:a16="http://schemas.microsoft.com/office/drawing/2014/main" val="2649669080"/>
                  </a:ext>
                </a:extLst>
              </a:tr>
              <a:tr h="184943">
                <a:tc>
                  <a:txBody>
                    <a:bodyPr/>
                    <a:lstStyle/>
                    <a:p>
                      <a:pPr indent="203200">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Derivatives financial instruments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endParaRPr lang="en-ZA" sz="1100">
                        <a:effectLst/>
                        <a:latin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856039246"/>
                  </a:ext>
                </a:extLst>
              </a:tr>
              <a:tr h="184943">
                <a:tc>
                  <a:txBody>
                    <a:bodyPr/>
                    <a:lstStyle/>
                    <a:p>
                      <a:pPr indent="102235">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Non-current liabilities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endParaRPr lang="en-ZA" sz="1100">
                        <a:effectLst/>
                        <a:latin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588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617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645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707029023"/>
                  </a:ext>
                </a:extLst>
              </a:tr>
              <a:tr h="184943">
                <a:tc>
                  <a:txBody>
                    <a:bodyPr/>
                    <a:lstStyle/>
                    <a:p>
                      <a:pPr indent="203200">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Finance lease liability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07000"/>
                        </a:lnSpc>
                      </a:pPr>
                      <a:endParaRPr lang="en-ZA" sz="1100">
                        <a:effectLst/>
                        <a:latin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588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617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645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D7EE"/>
                    </a:solidFill>
                  </a:tcPr>
                </a:tc>
                <a:extLst>
                  <a:ext uri="{0D108BD9-81ED-4DB2-BD59-A6C34878D82A}">
                    <a16:rowId xmlns:a16="http://schemas.microsoft.com/office/drawing/2014/main" val="2372011374"/>
                  </a:ext>
                </a:extLst>
              </a:tr>
              <a:tr h="184943">
                <a:tc>
                  <a:txBody>
                    <a:bodyPr/>
                    <a:lstStyle/>
                    <a:p>
                      <a:pPr indent="203200">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Operating Lease Liability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endParaRPr lang="en-ZA" sz="1100">
                        <a:effectLst/>
                        <a:latin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D7EE"/>
                    </a:solidFill>
                  </a:tcPr>
                </a:tc>
                <a:extLst>
                  <a:ext uri="{0D108BD9-81ED-4DB2-BD59-A6C34878D82A}">
                    <a16:rowId xmlns:a16="http://schemas.microsoft.com/office/drawing/2014/main" val="2497998382"/>
                  </a:ext>
                </a:extLst>
              </a:tr>
              <a:tr h="256620">
                <a:tc>
                  <a:txBody>
                    <a:bodyPr/>
                    <a:lstStyle/>
                    <a:p>
                      <a:pPr>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Total liabilities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ZA" sz="1100">
                        <a:effectLst/>
                        <a:latin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1 276 789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1 340 480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1 396 865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9725723"/>
                  </a:ext>
                </a:extLst>
              </a:tr>
              <a:tr h="184943">
                <a:tc>
                  <a:txBody>
                    <a:bodyPr/>
                    <a:lstStyle/>
                    <a:p>
                      <a:pPr indent="102235">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NET ASSETS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102 558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107 686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112 532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10283390"/>
                  </a:ext>
                </a:extLst>
              </a:tr>
              <a:tr h="184943">
                <a:tc>
                  <a:txBody>
                    <a:bodyPr/>
                    <a:lstStyle/>
                    <a:p>
                      <a:pPr indent="203200">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Accumulated surplus / (deficit)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07000"/>
                        </a:lnSpc>
                        <a:spcAft>
                          <a:spcPts val="800"/>
                        </a:spcAft>
                      </a:pPr>
                      <a:r>
                        <a:rPr lang="en-ZA" sz="1100"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102 435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107 557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112 397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BDD7EE"/>
                    </a:solidFill>
                  </a:tcPr>
                </a:tc>
                <a:extLst>
                  <a:ext uri="{0D108BD9-81ED-4DB2-BD59-A6C34878D82A}">
                    <a16:rowId xmlns:a16="http://schemas.microsoft.com/office/drawing/2014/main" val="4244526543"/>
                  </a:ext>
                </a:extLst>
              </a:tr>
              <a:tr h="184943">
                <a:tc>
                  <a:txBody>
                    <a:bodyPr/>
                    <a:lstStyle/>
                    <a:p>
                      <a:pPr indent="203200">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Reserves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spcAft>
                          <a:spcPts val="800"/>
                        </a:spcAft>
                      </a:pPr>
                      <a:r>
                        <a:rPr lang="en-ZA" sz="1100"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123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129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135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9757309"/>
                  </a:ext>
                </a:extLst>
              </a:tr>
              <a:tr h="184943">
                <a:tc>
                  <a:txBody>
                    <a:bodyPr/>
                    <a:lstStyle/>
                    <a:p>
                      <a:pPr indent="304800">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Cash reserves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pPr>
                      <a:endParaRPr lang="en-ZA" sz="1100">
                        <a:effectLst/>
                        <a:latin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DD7EE"/>
                    </a:solidFill>
                  </a:tcPr>
                </a:tc>
                <a:extLst>
                  <a:ext uri="{0D108BD9-81ED-4DB2-BD59-A6C34878D82A}">
                    <a16:rowId xmlns:a16="http://schemas.microsoft.com/office/drawing/2014/main" val="4132730235"/>
                  </a:ext>
                </a:extLst>
              </a:tr>
              <a:tr h="184943">
                <a:tc>
                  <a:txBody>
                    <a:bodyPr/>
                    <a:lstStyle/>
                    <a:p>
                      <a:pPr indent="304800">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Non_cash reserves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pPr>
                      <a:endParaRPr lang="en-ZA" sz="1100">
                        <a:effectLst/>
                        <a:latin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123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129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135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D7EE"/>
                    </a:solidFill>
                  </a:tcPr>
                </a:tc>
                <a:extLst>
                  <a:ext uri="{0D108BD9-81ED-4DB2-BD59-A6C34878D82A}">
                    <a16:rowId xmlns:a16="http://schemas.microsoft.com/office/drawing/2014/main" val="777704306"/>
                  </a:ext>
                </a:extLst>
              </a:tr>
              <a:tr h="184943">
                <a:tc>
                  <a:txBody>
                    <a:bodyPr/>
                    <a:lstStyle/>
                    <a:p>
                      <a:pPr indent="203200">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Capital fund/ Deferred government grant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100"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948425198"/>
                  </a:ext>
                </a:extLst>
              </a:tr>
              <a:tr h="256620">
                <a:tc>
                  <a:txBody>
                    <a:bodyPr/>
                    <a:lstStyle/>
                    <a:p>
                      <a:pPr>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Total net assets and liabilities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1 379 347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1 448 166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1 509 397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629022"/>
                  </a:ext>
                </a:extLst>
              </a:tr>
              <a:tr h="194190">
                <a:tc>
                  <a:txBody>
                    <a:bodyPr/>
                    <a:lstStyle/>
                    <a:p>
                      <a:pPr indent="101600">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Contingent liabilities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474" marR="49474" marT="0" marB="0" anchor="b">
                    <a:lnL w="12700" cap="flat" cmpd="sng" algn="ctr">
                      <a:solidFill>
                        <a:srgbClr val="000000"/>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40071639"/>
                  </a:ext>
                </a:extLst>
              </a:tr>
            </a:tbl>
          </a:graphicData>
        </a:graphic>
      </p:graphicFrame>
    </p:spTree>
    <p:extLst>
      <p:ext uri="{BB962C8B-B14F-4D97-AF65-F5344CB8AC3E}">
        <p14:creationId xmlns:p14="http://schemas.microsoft.com/office/powerpoint/2010/main" val="29625211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20708C-86BE-427E-A827-7551644C7B11}"/>
              </a:ext>
            </a:extLst>
          </p:cNvPr>
          <p:cNvGraphicFramePr>
            <a:graphicFrameLocks noGrp="1"/>
          </p:cNvGraphicFramePr>
          <p:nvPr/>
        </p:nvGraphicFramePr>
        <p:xfrm>
          <a:off x="0" y="0"/>
          <a:ext cx="12192000" cy="7085706"/>
        </p:xfrm>
        <a:graphic>
          <a:graphicData uri="http://schemas.openxmlformats.org/drawingml/2006/table">
            <a:tbl>
              <a:tblPr firstRow="1" firstCol="1" bandRow="1"/>
              <a:tblGrid>
                <a:gridCol w="5890744">
                  <a:extLst>
                    <a:ext uri="{9D8B030D-6E8A-4147-A177-3AD203B41FA5}">
                      <a16:colId xmlns:a16="http://schemas.microsoft.com/office/drawing/2014/main" val="3697470083"/>
                    </a:ext>
                  </a:extLst>
                </a:gridCol>
                <a:gridCol w="1949025">
                  <a:extLst>
                    <a:ext uri="{9D8B030D-6E8A-4147-A177-3AD203B41FA5}">
                      <a16:colId xmlns:a16="http://schemas.microsoft.com/office/drawing/2014/main" val="1468767276"/>
                    </a:ext>
                  </a:extLst>
                </a:gridCol>
                <a:gridCol w="1972727">
                  <a:extLst>
                    <a:ext uri="{9D8B030D-6E8A-4147-A177-3AD203B41FA5}">
                      <a16:colId xmlns:a16="http://schemas.microsoft.com/office/drawing/2014/main" val="344355923"/>
                    </a:ext>
                  </a:extLst>
                </a:gridCol>
                <a:gridCol w="2379504">
                  <a:extLst>
                    <a:ext uri="{9D8B030D-6E8A-4147-A177-3AD203B41FA5}">
                      <a16:colId xmlns:a16="http://schemas.microsoft.com/office/drawing/2014/main" val="698246847"/>
                    </a:ext>
                  </a:extLst>
                </a:gridCol>
              </a:tblGrid>
              <a:tr h="189038">
                <a:tc rowSpan="2">
                  <a:txBody>
                    <a:bodyPr/>
                    <a:lstStyle/>
                    <a:p>
                      <a:pPr>
                        <a:lnSpc>
                          <a:spcPct val="107000"/>
                        </a:lnSpc>
                        <a:spcAft>
                          <a:spcPts val="800"/>
                        </a:spcAft>
                      </a:pPr>
                      <a:r>
                        <a:rPr lang="en-ZA" sz="1400" b="1" dirty="0">
                          <a:effectLst/>
                          <a:latin typeface="Arial Narrow" panose="020B0606020202030204" pitchFamily="34" charset="0"/>
                          <a:ea typeface="Times New Roman" panose="02020603050405020304" pitchFamily="18" charset="0"/>
                          <a:cs typeface="Calibri" panose="020F0502020204030204" pitchFamily="34" charset="0"/>
                        </a:rPr>
                        <a:t> </a:t>
                      </a:r>
                    </a:p>
                    <a:p>
                      <a:pPr>
                        <a:lnSpc>
                          <a:spcPct val="107000"/>
                        </a:lnSpc>
                        <a:spcAft>
                          <a:spcPts val="800"/>
                        </a:spcAft>
                      </a:pPr>
                      <a:r>
                        <a:rPr lang="en-ZA" sz="1400" b="1" dirty="0">
                          <a:solidFill>
                            <a:srgbClr val="000000"/>
                          </a:solidFill>
                          <a:effectLst/>
                          <a:latin typeface="Arial Narrow" panose="020B0606020202030204" pitchFamily="34" charset="0"/>
                          <a:cs typeface="Calibri" panose="020F0502020204030204" pitchFamily="34" charset="0"/>
                        </a:rPr>
                        <a:t>CASH FLOW DATA</a:t>
                      </a:r>
                      <a:endParaRPr lang="en-ZA" sz="1400" dirty="0">
                        <a:effectLst/>
                        <a:latin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2021/22</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2022/23</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2023/24</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45952467"/>
                  </a:ext>
                </a:extLst>
              </a:tr>
              <a:tr h="367279">
                <a:tc vMerge="1">
                  <a:txBody>
                    <a:bodyPr/>
                    <a:lstStyle/>
                    <a:p>
                      <a:pPr>
                        <a:lnSpc>
                          <a:spcPct val="107000"/>
                        </a:lnSpc>
                        <a:spcAft>
                          <a:spcPts val="800"/>
                        </a:spcAft>
                      </a:pPr>
                      <a:r>
                        <a:rPr lang="en-ZA"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Cash flow data</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Budget estimate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Budget estimate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ZA" sz="1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Planning budget estimate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81434315"/>
                  </a:ext>
                </a:extLst>
              </a:tr>
              <a:tr h="157488">
                <a:tc>
                  <a:txBody>
                    <a:bodyPr/>
                    <a:lstStyle/>
                    <a:p>
                      <a:pP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 Thousand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0058341"/>
                  </a:ext>
                </a:extLst>
              </a:tr>
              <a:tr h="157488">
                <a:tc>
                  <a:txBody>
                    <a:bodyPr/>
                    <a:lstStyle/>
                    <a:p>
                      <a:pP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Cash flow from operating activities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21 680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18 332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24 685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70285236"/>
                  </a:ext>
                </a:extLst>
              </a:tr>
              <a:tr h="157488">
                <a:tc>
                  <a:txBody>
                    <a:bodyPr/>
                    <a:lstStyle/>
                    <a:p>
                      <a:pP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Cash receipts from stakeholders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436 120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453 494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464 966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40191825"/>
                  </a:ext>
                </a:extLst>
              </a:tr>
              <a:tr h="157553">
                <a:tc>
                  <a:txBody>
                    <a:bodyPr/>
                    <a:lstStyle/>
                    <a:p>
                      <a:pPr indent="102235">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Tax receipts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768099757"/>
                  </a:ext>
                </a:extLst>
              </a:tr>
              <a:tr h="157488">
                <a:tc>
                  <a:txBody>
                    <a:bodyPr/>
                    <a:lstStyle/>
                    <a:p>
                      <a:pPr indent="102235">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Sales of goods and services other than capital assets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200 741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210 778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221 317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9912214"/>
                  </a:ext>
                </a:extLst>
              </a:tr>
              <a:tr h="157553">
                <a:tc>
                  <a:txBody>
                    <a:bodyPr/>
                    <a:lstStyle/>
                    <a:p>
                      <a:pPr indent="2032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Sales of goods and services produced by department (excl. capital assets)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200 741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210 778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221 317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8927357"/>
                  </a:ext>
                </a:extLst>
              </a:tr>
              <a:tr h="15755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Administrative fees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3 000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3 150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3 308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11600216"/>
                  </a:ext>
                </a:extLst>
              </a:tr>
              <a:tr h="15755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Management Fees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092099075"/>
                  </a:ext>
                </a:extLst>
              </a:tr>
              <a:tr h="15755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Other Income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1 000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1 050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1 103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170790098"/>
                  </a:ext>
                </a:extLst>
              </a:tr>
              <a:tr h="15755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Investment Income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2 000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2 100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2 205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049762078"/>
                  </a:ext>
                </a:extLst>
              </a:tr>
              <a:tr h="15755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Sales by market establishments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197 741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207 628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218 009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31337627"/>
                  </a:ext>
                </a:extLst>
              </a:tr>
              <a:tr h="15755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Provincial Projects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197 741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207 628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218 009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733999325"/>
                  </a:ext>
                </a:extLst>
              </a:tr>
              <a:tr h="15755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747432541"/>
                  </a:ext>
                </a:extLst>
              </a:tr>
              <a:tr h="15755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Other sales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25749745"/>
                  </a:ext>
                </a:extLst>
              </a:tr>
              <a:tr h="157488">
                <a:tc>
                  <a:txBody>
                    <a:bodyPr/>
                    <a:lstStyle/>
                    <a:p>
                      <a:pPr indent="102235">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Transfers received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235 379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242 716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243 649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1787076"/>
                  </a:ext>
                </a:extLst>
              </a:tr>
              <a:tr h="157553">
                <a:tc>
                  <a:txBody>
                    <a:bodyPr/>
                    <a:lstStyle/>
                    <a:p>
                      <a:pPr indent="2032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Other goverment units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235 379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242 716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243 649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5611892"/>
                  </a:ext>
                </a:extLst>
              </a:tr>
              <a:tr h="15755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National government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235 379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242 716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243 649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7088506"/>
                  </a:ext>
                </a:extLst>
              </a:tr>
              <a:tr h="157553">
                <a:tc>
                  <a:txBody>
                    <a:bodyPr/>
                    <a:lstStyle/>
                    <a:p>
                      <a:pPr indent="4064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Departmental transfers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235 379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242 716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243 649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701844411"/>
                  </a:ext>
                </a:extLst>
              </a:tr>
              <a:tr h="157553">
                <a:tc>
                  <a:txBody>
                    <a:bodyPr/>
                    <a:lstStyle/>
                    <a:p>
                      <a:pPr indent="4064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Other national departments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7074863"/>
                  </a:ext>
                </a:extLst>
              </a:tr>
              <a:tr h="15755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Departmental agencies and accounts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332820682"/>
                  </a:ext>
                </a:extLst>
              </a:tr>
              <a:tr h="15755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Provincial governments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061475229"/>
                  </a:ext>
                </a:extLst>
              </a:tr>
              <a:tr h="157488">
                <a:tc>
                  <a:txBody>
                    <a:bodyPr/>
                    <a:lstStyle/>
                    <a:p>
                      <a:pP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Cash paid to stakeholders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414 440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435 162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440 281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6134895"/>
                  </a:ext>
                </a:extLst>
              </a:tr>
              <a:tr h="157488">
                <a:tc>
                  <a:txBody>
                    <a:bodyPr/>
                    <a:lstStyle/>
                    <a:p>
                      <a:pPr indent="102235">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Current payments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414 440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435 162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440 281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1252211"/>
                  </a:ext>
                </a:extLst>
              </a:tr>
              <a:tr h="157553">
                <a:tc>
                  <a:txBody>
                    <a:bodyPr/>
                    <a:lstStyle/>
                    <a:p>
                      <a:pPr indent="2032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Compensation of employees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225 205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236 465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232 114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07608394"/>
                  </a:ext>
                </a:extLst>
              </a:tr>
              <a:tr h="15755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Salaries and wages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215 696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226 481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221 631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046677020"/>
                  </a:ext>
                </a:extLst>
              </a:tr>
              <a:tr h="15755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Social contributions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9 509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9 984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10 483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813876803"/>
                  </a:ext>
                </a:extLst>
              </a:tr>
              <a:tr h="157553">
                <a:tc>
                  <a:txBody>
                    <a:bodyPr/>
                    <a:lstStyle/>
                    <a:p>
                      <a:pPr indent="2032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Goods and services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189 235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198 697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208 167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61771685"/>
                  </a:ext>
                </a:extLst>
              </a:tr>
              <a:tr h="15755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Administrative fees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242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253,575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265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714300263"/>
                  </a:ext>
                </a:extLst>
              </a:tr>
              <a:tr h="15755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Advertising</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1 812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1 903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1 987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107897957"/>
                  </a:ext>
                </a:extLst>
              </a:tr>
              <a:tr h="15755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Minor assets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485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509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532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198911827"/>
                  </a:ext>
                </a:extLst>
              </a:tr>
              <a:tr h="15755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Audit costs: External</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2 500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2 625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2 756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977491061"/>
                  </a:ext>
                </a:extLst>
              </a:tr>
              <a:tr h="15755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Bursaries: Employees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1 764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1 852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1 934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194379974"/>
                  </a:ext>
                </a:extLst>
              </a:tr>
              <a:tr h="15755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Catering: Internal activities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657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690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721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4019960381"/>
                  </a:ext>
                </a:extLst>
              </a:tr>
              <a:tr h="15755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Communication (G&amp;S)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5 900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6 195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6 505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4227418166"/>
                  </a:ext>
                </a:extLst>
              </a:tr>
              <a:tr h="15755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Computer services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4 368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4 181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4 382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666994081"/>
                  </a:ext>
                </a:extLst>
              </a:tr>
              <a:tr h="15755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Consultants: Business and advisory services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93 968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98 667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103 600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088520387"/>
                  </a:ext>
                </a:extLst>
              </a:tr>
              <a:tr h="15755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Infrastructure and planning services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45840915"/>
                  </a:ext>
                </a:extLst>
              </a:tr>
              <a:tr h="15755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Legal services (G&amp;S)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9 000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4 468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4 691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949199733"/>
                  </a:ext>
                </a:extLst>
              </a:tr>
              <a:tr h="15755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Science and technological services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797315638"/>
                  </a:ext>
                </a:extLst>
              </a:tr>
              <a:tr h="157553">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Contractors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9 716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10 202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10 712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7783524"/>
                  </a:ext>
                </a:extLst>
              </a:tr>
            </a:tbl>
          </a:graphicData>
        </a:graphic>
      </p:graphicFrame>
    </p:spTree>
    <p:extLst>
      <p:ext uri="{BB962C8B-B14F-4D97-AF65-F5344CB8AC3E}">
        <p14:creationId xmlns:p14="http://schemas.microsoft.com/office/powerpoint/2010/main" val="105198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275A3C8-8173-450A-8412-B48C14184942}"/>
              </a:ext>
            </a:extLst>
          </p:cNvPr>
          <p:cNvSpPr txBox="1">
            <a:spLocks/>
          </p:cNvSpPr>
          <p:nvPr/>
        </p:nvSpPr>
        <p:spPr>
          <a:xfrm>
            <a:off x="0" y="1762538"/>
            <a:ext cx="12085983" cy="5095461"/>
          </a:xfrm>
          <a:prstGeom prst="rect">
            <a:avLst/>
          </a:prstGeom>
          <a:noFill/>
          <a:ln>
            <a:noFill/>
          </a:ln>
        </p:spPr>
        <p:txBody>
          <a:bodyPr vert="horz" lIns="91440" tIns="45721" rIns="91440" bIns="45721"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itle 1">
            <a:extLst>
              <a:ext uri="{FF2B5EF4-FFF2-40B4-BE49-F238E27FC236}">
                <a16:creationId xmlns:a16="http://schemas.microsoft.com/office/drawing/2014/main" id="{C4623CFD-FC7E-4EA4-87DD-F584A8E898F8}"/>
              </a:ext>
            </a:extLst>
          </p:cNvPr>
          <p:cNvSpPr txBox="1">
            <a:spLocks/>
          </p:cNvSpPr>
          <p:nvPr/>
        </p:nvSpPr>
        <p:spPr>
          <a:xfrm>
            <a:off x="2001836" y="1033670"/>
            <a:ext cx="8918713" cy="636104"/>
          </a:xfrm>
          <a:prstGeom prst="rect">
            <a:avLst/>
          </a:prstGeom>
          <a:noFill/>
          <a:ln>
            <a:noFill/>
          </a:ln>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srgbClr val="1F497D"/>
                </a:solidFill>
                <a:effectLst/>
                <a:uLnTx/>
                <a:uFillTx/>
                <a:latin typeface="Arial"/>
                <a:ea typeface="+mj-ea"/>
                <a:cs typeface="+mj-cs"/>
              </a:rPr>
              <a:t>TABLE OF CONTENTS...continued  </a:t>
            </a:r>
            <a:r>
              <a:rPr kumimoji="0" lang="en-ZW" sz="3200" b="1" i="0" u="none" strike="noStrike" kern="1200" cap="none" spc="0" normalizeH="0" baseline="0" noProof="0" dirty="0">
                <a:ln>
                  <a:noFill/>
                </a:ln>
                <a:solidFill>
                  <a:srgbClr val="1F497D"/>
                </a:solidFill>
                <a:effectLst/>
                <a:uLnTx/>
                <a:uFillTx/>
                <a:latin typeface="Arial"/>
                <a:ea typeface="+mj-ea"/>
                <a:cs typeface="+mj-cs"/>
              </a:rPr>
              <a:t> </a:t>
            </a:r>
          </a:p>
        </p:txBody>
      </p:sp>
      <p:graphicFrame>
        <p:nvGraphicFramePr>
          <p:cNvPr id="2" name="Table 1"/>
          <p:cNvGraphicFramePr>
            <a:graphicFrameLocks noGrp="1"/>
          </p:cNvGraphicFramePr>
          <p:nvPr>
            <p:extLst>
              <p:ext uri="{D42A27DB-BD31-4B8C-83A1-F6EECF244321}">
                <p14:modId xmlns:p14="http://schemas.microsoft.com/office/powerpoint/2010/main" val="2454721682"/>
              </p:ext>
            </p:extLst>
          </p:nvPr>
        </p:nvGraphicFramePr>
        <p:xfrm>
          <a:off x="26504" y="1908312"/>
          <a:ext cx="12192001" cy="4045616"/>
        </p:xfrm>
        <a:graphic>
          <a:graphicData uri="http://schemas.openxmlformats.org/drawingml/2006/table">
            <a:tbl>
              <a:tblPr firstRow="1" bandRow="1">
                <a:tableStyleId>{5C22544A-7EE6-4342-B048-85BDC9FD1C3A}</a:tableStyleId>
              </a:tblPr>
              <a:tblGrid>
                <a:gridCol w="1077686">
                  <a:extLst>
                    <a:ext uri="{9D8B030D-6E8A-4147-A177-3AD203B41FA5}">
                      <a16:colId xmlns:a16="http://schemas.microsoft.com/office/drawing/2014/main" val="3698962971"/>
                    </a:ext>
                  </a:extLst>
                </a:gridCol>
                <a:gridCol w="8775503">
                  <a:extLst>
                    <a:ext uri="{9D8B030D-6E8A-4147-A177-3AD203B41FA5}">
                      <a16:colId xmlns:a16="http://schemas.microsoft.com/office/drawing/2014/main" val="4049555871"/>
                    </a:ext>
                  </a:extLst>
                </a:gridCol>
                <a:gridCol w="2338812">
                  <a:extLst>
                    <a:ext uri="{9D8B030D-6E8A-4147-A177-3AD203B41FA5}">
                      <a16:colId xmlns:a16="http://schemas.microsoft.com/office/drawing/2014/main" val="577182669"/>
                    </a:ext>
                  </a:extLst>
                </a:gridCol>
              </a:tblGrid>
              <a:tr h="481821">
                <a:tc>
                  <a:txBody>
                    <a:bodyPr/>
                    <a:lstStyle/>
                    <a:p>
                      <a:r>
                        <a:rPr lang="en-ZA" dirty="0">
                          <a:latin typeface="Arial" panose="020B0604020202020204" pitchFamily="34" charset="0"/>
                          <a:cs typeface="Arial" panose="020B0604020202020204" pitchFamily="34" charset="0"/>
                        </a:rPr>
                        <a:t>Item</a:t>
                      </a:r>
                    </a:p>
                  </a:txBody>
                  <a:tcPr>
                    <a:solidFill>
                      <a:schemeClr val="accent5">
                        <a:lumMod val="75000"/>
                      </a:schemeClr>
                    </a:solidFill>
                  </a:tcPr>
                </a:tc>
                <a:tc>
                  <a:txBody>
                    <a:bodyPr/>
                    <a:lstStyle/>
                    <a:p>
                      <a:r>
                        <a:rPr lang="en-ZA" dirty="0">
                          <a:latin typeface="Arial" panose="020B0604020202020204" pitchFamily="34" charset="0"/>
                          <a:cs typeface="Arial" panose="020B0604020202020204" pitchFamily="34" charset="0"/>
                        </a:rPr>
                        <a:t>Content</a:t>
                      </a:r>
                    </a:p>
                  </a:txBody>
                  <a:tcPr>
                    <a:solidFill>
                      <a:schemeClr val="accent5">
                        <a:lumMod val="75000"/>
                      </a:schemeClr>
                    </a:solidFill>
                  </a:tcPr>
                </a:tc>
                <a:tc>
                  <a:txBody>
                    <a:bodyPr/>
                    <a:lstStyle/>
                    <a:p>
                      <a:r>
                        <a:rPr lang="en-ZA" dirty="0">
                          <a:latin typeface="Arial" panose="020B0604020202020204" pitchFamily="34" charset="0"/>
                          <a:cs typeface="Arial" panose="020B0604020202020204" pitchFamily="34" charset="0"/>
                        </a:rPr>
                        <a:t>Slide no</a:t>
                      </a:r>
                    </a:p>
                  </a:txBody>
                  <a:tcPr>
                    <a:solidFill>
                      <a:schemeClr val="accent5">
                        <a:lumMod val="75000"/>
                      </a:schemeClr>
                    </a:solidFill>
                  </a:tcPr>
                </a:tc>
                <a:extLst>
                  <a:ext uri="{0D108BD9-81ED-4DB2-BD59-A6C34878D82A}">
                    <a16:rowId xmlns:a16="http://schemas.microsoft.com/office/drawing/2014/main" val="508137208"/>
                  </a:ext>
                </a:extLst>
              </a:tr>
              <a:tr h="28946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dirty="0">
                          <a:ln>
                            <a:noFill/>
                          </a:ln>
                          <a:solidFill>
                            <a:srgbClr val="1F497D"/>
                          </a:solidFill>
                          <a:effectLst/>
                          <a:uLnTx/>
                          <a:uFillTx/>
                          <a:latin typeface="Arial"/>
                          <a:ea typeface="+mn-ea"/>
                          <a:cs typeface="+mn-cs"/>
                        </a:rPr>
                        <a:t>12.</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dirty="0">
                          <a:ln>
                            <a:noFill/>
                          </a:ln>
                          <a:solidFill>
                            <a:srgbClr val="1F497D"/>
                          </a:solidFill>
                          <a:effectLst/>
                          <a:uLnTx/>
                          <a:uFillTx/>
                          <a:latin typeface="Arial"/>
                          <a:ea typeface="+mn-ea"/>
                          <a:cs typeface="+mn-cs"/>
                        </a:rPr>
                        <a:t>Internal Environmental Analysis</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dirty="0">
                          <a:ln>
                            <a:noFill/>
                          </a:ln>
                          <a:solidFill>
                            <a:srgbClr val="1F497D"/>
                          </a:solidFill>
                          <a:effectLst/>
                          <a:uLnTx/>
                          <a:uFillTx/>
                          <a:latin typeface="Arial"/>
                          <a:ea typeface="+mn-ea"/>
                          <a:cs typeface="+mn-cs"/>
                        </a:rPr>
                        <a:t>18</a:t>
                      </a:r>
                    </a:p>
                  </a:txBody>
                  <a:tcPr/>
                </a:tc>
                <a:extLst>
                  <a:ext uri="{0D108BD9-81ED-4DB2-BD59-A6C34878D82A}">
                    <a16:rowId xmlns:a16="http://schemas.microsoft.com/office/drawing/2014/main" val="2102186988"/>
                  </a:ext>
                </a:extLst>
              </a:tr>
              <a:tr h="457538">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dirty="0">
                          <a:ln>
                            <a:noFill/>
                          </a:ln>
                          <a:solidFill>
                            <a:srgbClr val="1F497D"/>
                          </a:solidFill>
                          <a:effectLst/>
                          <a:uLnTx/>
                          <a:uFillTx/>
                          <a:latin typeface="Arial"/>
                          <a:ea typeface="+mn-ea"/>
                          <a:cs typeface="+mn-cs"/>
                        </a:rPr>
                        <a:t>13</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dirty="0">
                          <a:ln>
                            <a:noFill/>
                          </a:ln>
                          <a:solidFill>
                            <a:srgbClr val="1F497D"/>
                          </a:solidFill>
                          <a:effectLst/>
                          <a:uLnTx/>
                          <a:uFillTx/>
                          <a:latin typeface="Arial"/>
                          <a:ea typeface="+mn-ea"/>
                          <a:cs typeface="+mn-cs"/>
                        </a:rPr>
                        <a:t>Programme Performance Information</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dirty="0">
                          <a:ln>
                            <a:noFill/>
                          </a:ln>
                          <a:solidFill>
                            <a:srgbClr val="1F497D"/>
                          </a:solidFill>
                          <a:effectLst/>
                          <a:uLnTx/>
                          <a:uFillTx/>
                          <a:latin typeface="Arial"/>
                          <a:ea typeface="+mn-ea"/>
                          <a:cs typeface="+mn-cs"/>
                        </a:rPr>
                        <a:t>19-32</a:t>
                      </a:r>
                    </a:p>
                  </a:txBody>
                  <a:tcPr/>
                </a:tc>
                <a:extLst>
                  <a:ext uri="{0D108BD9-81ED-4DB2-BD59-A6C34878D82A}">
                    <a16:rowId xmlns:a16="http://schemas.microsoft.com/office/drawing/2014/main" val="3584741674"/>
                  </a:ext>
                </a:extLst>
              </a:tr>
              <a:tr h="457538">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dirty="0">
                          <a:ln>
                            <a:noFill/>
                          </a:ln>
                          <a:solidFill>
                            <a:srgbClr val="1F497D"/>
                          </a:solidFill>
                          <a:effectLst/>
                          <a:uLnTx/>
                          <a:uFillTx/>
                          <a:latin typeface="Arial"/>
                          <a:ea typeface="+mn-ea"/>
                          <a:cs typeface="+mn-cs"/>
                        </a:rPr>
                        <a:t>14.</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dirty="0">
                          <a:ln>
                            <a:noFill/>
                          </a:ln>
                          <a:solidFill>
                            <a:srgbClr val="1F497D"/>
                          </a:solidFill>
                          <a:effectLst/>
                          <a:uLnTx/>
                          <a:uFillTx/>
                          <a:latin typeface="Arial"/>
                          <a:ea typeface="+mn-ea"/>
                          <a:cs typeface="+mn-cs"/>
                        </a:rPr>
                        <a:t>Budget </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dirty="0">
                          <a:ln>
                            <a:noFill/>
                          </a:ln>
                          <a:solidFill>
                            <a:srgbClr val="1F497D"/>
                          </a:solidFill>
                          <a:effectLst/>
                          <a:uLnTx/>
                          <a:uFillTx/>
                          <a:latin typeface="Arial"/>
                          <a:ea typeface="+mn-ea"/>
                          <a:cs typeface="+mn-cs"/>
                        </a:rPr>
                        <a:t>33-37</a:t>
                      </a:r>
                    </a:p>
                  </a:txBody>
                  <a:tcPr/>
                </a:tc>
                <a:extLst>
                  <a:ext uri="{0D108BD9-81ED-4DB2-BD59-A6C34878D82A}">
                    <a16:rowId xmlns:a16="http://schemas.microsoft.com/office/drawing/2014/main" val="3556397518"/>
                  </a:ext>
                </a:extLst>
              </a:tr>
              <a:tr h="457538">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dirty="0">
                          <a:ln>
                            <a:noFill/>
                          </a:ln>
                          <a:solidFill>
                            <a:srgbClr val="1F497D"/>
                          </a:solidFill>
                          <a:effectLst/>
                          <a:uLnTx/>
                          <a:uFillTx/>
                          <a:latin typeface="Arial"/>
                          <a:ea typeface="+mn-ea"/>
                          <a:cs typeface="+mn-cs"/>
                        </a:rPr>
                        <a:t>15.</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dirty="0">
                          <a:ln>
                            <a:noFill/>
                          </a:ln>
                          <a:solidFill>
                            <a:srgbClr val="1F497D"/>
                          </a:solidFill>
                          <a:effectLst/>
                          <a:uLnTx/>
                          <a:uFillTx/>
                          <a:latin typeface="Arial"/>
                          <a:ea typeface="+mn-ea"/>
                          <a:cs typeface="+mn-cs"/>
                        </a:rPr>
                        <a:t>Key Risks and Mitigating Actions</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dirty="0">
                          <a:ln>
                            <a:noFill/>
                          </a:ln>
                          <a:solidFill>
                            <a:srgbClr val="1F497D"/>
                          </a:solidFill>
                          <a:effectLst/>
                          <a:uLnTx/>
                          <a:uFillTx/>
                          <a:latin typeface="Arial"/>
                          <a:ea typeface="+mn-ea"/>
                          <a:cs typeface="+mn-cs"/>
                        </a:rPr>
                        <a:t>38-40</a:t>
                      </a:r>
                    </a:p>
                  </a:txBody>
                  <a:tcPr/>
                </a:tc>
                <a:extLst>
                  <a:ext uri="{0D108BD9-81ED-4DB2-BD59-A6C34878D82A}">
                    <a16:rowId xmlns:a16="http://schemas.microsoft.com/office/drawing/2014/main" val="287436151"/>
                  </a:ext>
                </a:extLst>
              </a:tr>
              <a:tr h="637715">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dirty="0">
                          <a:ln>
                            <a:noFill/>
                          </a:ln>
                          <a:solidFill>
                            <a:srgbClr val="1F497D"/>
                          </a:solidFill>
                          <a:effectLst/>
                          <a:uLnTx/>
                          <a:uFillTx/>
                          <a:latin typeface="Arial"/>
                          <a:ea typeface="+mn-ea"/>
                          <a:cs typeface="+mn-cs"/>
                        </a:rPr>
                        <a:t>16.</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dirty="0">
                          <a:ln>
                            <a:noFill/>
                          </a:ln>
                          <a:solidFill>
                            <a:srgbClr val="1F497D"/>
                          </a:solidFill>
                          <a:effectLst/>
                          <a:uLnTx/>
                          <a:uFillTx/>
                          <a:latin typeface="Arial"/>
                          <a:ea typeface="+mn-ea"/>
                          <a:cs typeface="+mn-cs"/>
                        </a:rPr>
                        <a:t>Recommendations</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dirty="0">
                          <a:ln>
                            <a:noFill/>
                          </a:ln>
                          <a:solidFill>
                            <a:srgbClr val="1F497D"/>
                          </a:solidFill>
                          <a:effectLst/>
                          <a:uLnTx/>
                          <a:uFillTx/>
                          <a:latin typeface="Arial"/>
                          <a:ea typeface="+mn-ea"/>
                          <a:cs typeface="+mn-cs"/>
                        </a:rPr>
                        <a:t>39</a:t>
                      </a:r>
                    </a:p>
                  </a:txBody>
                  <a:tcPr/>
                </a:tc>
                <a:extLst>
                  <a:ext uri="{0D108BD9-81ED-4DB2-BD59-A6C34878D82A}">
                    <a16:rowId xmlns:a16="http://schemas.microsoft.com/office/drawing/2014/main" val="1300027333"/>
                  </a:ext>
                </a:extLst>
              </a:tr>
              <a:tr h="637715">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dirty="0">
                          <a:ln>
                            <a:noFill/>
                          </a:ln>
                          <a:solidFill>
                            <a:srgbClr val="1F497D"/>
                          </a:solidFill>
                          <a:effectLst/>
                          <a:uLnTx/>
                          <a:uFillTx/>
                          <a:latin typeface="Arial"/>
                          <a:ea typeface="+mn-ea"/>
                          <a:cs typeface="+mn-cs"/>
                        </a:rPr>
                        <a:t>17.</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dirty="0">
                          <a:ln>
                            <a:noFill/>
                          </a:ln>
                          <a:solidFill>
                            <a:srgbClr val="1F497D"/>
                          </a:solidFill>
                          <a:effectLst/>
                          <a:uLnTx/>
                          <a:uFillTx/>
                          <a:latin typeface="Arial"/>
                          <a:ea typeface="+mn-ea"/>
                          <a:cs typeface="+mn-cs"/>
                        </a:rPr>
                        <a:t>End Of Presentation</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ZA" sz="1800" b="1" i="0" u="none" strike="noStrike" kern="1200" cap="none" spc="0" normalizeH="0" baseline="0" dirty="0">
                        <a:ln>
                          <a:noFill/>
                        </a:ln>
                        <a:solidFill>
                          <a:srgbClr val="1F497D"/>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dirty="0">
                          <a:ln>
                            <a:noFill/>
                          </a:ln>
                          <a:solidFill>
                            <a:srgbClr val="1F497D"/>
                          </a:solidFill>
                          <a:effectLst/>
                          <a:uLnTx/>
                          <a:uFillTx/>
                          <a:latin typeface="Arial"/>
                          <a:ea typeface="+mn-ea"/>
                          <a:cs typeface="+mn-cs"/>
                        </a:rPr>
                        <a:t>42</a:t>
                      </a:r>
                    </a:p>
                  </a:txBody>
                  <a:tcPr/>
                </a:tc>
                <a:extLst>
                  <a:ext uri="{0D108BD9-81ED-4DB2-BD59-A6C34878D82A}">
                    <a16:rowId xmlns:a16="http://schemas.microsoft.com/office/drawing/2014/main" val="3568656204"/>
                  </a:ext>
                </a:extLst>
              </a:tr>
            </a:tbl>
          </a:graphicData>
        </a:graphic>
      </p:graphicFrame>
    </p:spTree>
    <p:extLst>
      <p:ext uri="{BB962C8B-B14F-4D97-AF65-F5344CB8AC3E}">
        <p14:creationId xmlns:p14="http://schemas.microsoft.com/office/powerpoint/2010/main" val="15965851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20708C-86BE-427E-A827-7551644C7B11}"/>
              </a:ext>
            </a:extLst>
          </p:cNvPr>
          <p:cNvGraphicFramePr>
            <a:graphicFrameLocks noGrp="1"/>
          </p:cNvGraphicFramePr>
          <p:nvPr/>
        </p:nvGraphicFramePr>
        <p:xfrm>
          <a:off x="0" y="0"/>
          <a:ext cx="12192000" cy="5711127"/>
        </p:xfrm>
        <a:graphic>
          <a:graphicData uri="http://schemas.openxmlformats.org/drawingml/2006/table">
            <a:tbl>
              <a:tblPr firstRow="1" firstCol="1" bandRow="1"/>
              <a:tblGrid>
                <a:gridCol w="5890744">
                  <a:extLst>
                    <a:ext uri="{9D8B030D-6E8A-4147-A177-3AD203B41FA5}">
                      <a16:colId xmlns:a16="http://schemas.microsoft.com/office/drawing/2014/main" val="3697470083"/>
                    </a:ext>
                  </a:extLst>
                </a:gridCol>
                <a:gridCol w="1949025">
                  <a:extLst>
                    <a:ext uri="{9D8B030D-6E8A-4147-A177-3AD203B41FA5}">
                      <a16:colId xmlns:a16="http://schemas.microsoft.com/office/drawing/2014/main" val="1468767276"/>
                    </a:ext>
                  </a:extLst>
                </a:gridCol>
                <a:gridCol w="1972727">
                  <a:extLst>
                    <a:ext uri="{9D8B030D-6E8A-4147-A177-3AD203B41FA5}">
                      <a16:colId xmlns:a16="http://schemas.microsoft.com/office/drawing/2014/main" val="344355923"/>
                    </a:ext>
                  </a:extLst>
                </a:gridCol>
                <a:gridCol w="2379504">
                  <a:extLst>
                    <a:ext uri="{9D8B030D-6E8A-4147-A177-3AD203B41FA5}">
                      <a16:colId xmlns:a16="http://schemas.microsoft.com/office/drawing/2014/main" val="698246847"/>
                    </a:ext>
                  </a:extLst>
                </a:gridCol>
              </a:tblGrid>
              <a:tr h="69348">
                <a:tc rowSpan="2">
                  <a:txBody>
                    <a:bodyPr/>
                    <a:lstStyle/>
                    <a:p>
                      <a:pPr>
                        <a:lnSpc>
                          <a:spcPct val="107000"/>
                        </a:lnSpc>
                        <a:spcAft>
                          <a:spcPts val="800"/>
                        </a:spcAft>
                      </a:pPr>
                      <a:r>
                        <a:rPr lang="en-ZA" sz="1000" b="1" dirty="0">
                          <a:effectLst/>
                          <a:latin typeface="Arial Narrow" panose="020B0606020202030204" pitchFamily="34" charset="0"/>
                          <a:ea typeface="Times New Roman" panose="02020603050405020304" pitchFamily="18" charset="0"/>
                          <a:cs typeface="Calibri" panose="020F0502020204030204" pitchFamily="34" charset="0"/>
                        </a:rPr>
                        <a:t> </a:t>
                      </a:r>
                    </a:p>
                    <a:p>
                      <a:pPr>
                        <a:lnSpc>
                          <a:spcPct val="107000"/>
                        </a:lnSpc>
                        <a:spcAft>
                          <a:spcPts val="800"/>
                        </a:spcAft>
                      </a:pPr>
                      <a:r>
                        <a:rPr lang="en-ZA" sz="1400" b="1" dirty="0">
                          <a:solidFill>
                            <a:srgbClr val="000000"/>
                          </a:solidFill>
                          <a:effectLst/>
                          <a:latin typeface="Arial Narrow" panose="020B0606020202030204" pitchFamily="34" charset="0"/>
                          <a:cs typeface="Calibri" panose="020F0502020204030204" pitchFamily="34" charset="0"/>
                        </a:rPr>
                        <a:t>CASH FLOW DATA….Continued </a:t>
                      </a:r>
                      <a:endParaRPr lang="en-ZA" sz="1400" dirty="0">
                        <a:effectLst/>
                        <a:latin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2021/22</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2022/23</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2023/24</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45952467"/>
                  </a:ext>
                </a:extLst>
              </a:tr>
              <a:tr h="103726">
                <a:tc vMerge="1">
                  <a:txBody>
                    <a:bodyPr/>
                    <a:lstStyle/>
                    <a:p>
                      <a:pPr>
                        <a:lnSpc>
                          <a:spcPct val="107000"/>
                        </a:lnSpc>
                        <a:spcAft>
                          <a:spcPts val="800"/>
                        </a:spcAft>
                      </a:pPr>
                      <a:r>
                        <a:rPr lang="en-ZA"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Cash flow data</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Budget estimate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Budget estimate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ZA" sz="1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Planning budget estimate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81434315"/>
                  </a:ext>
                </a:extLst>
              </a:tr>
              <a:tr h="69348">
                <a:tc>
                  <a:txBody>
                    <a:bodyPr/>
                    <a:lstStyle/>
                    <a:p>
                      <a:pP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 Thousand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0058341"/>
                  </a:ext>
                </a:extLst>
              </a:tr>
              <a:tr h="108371">
                <a:tc>
                  <a:txBody>
                    <a:bodyPr/>
                    <a:lstStyle/>
                    <a:p>
                      <a:pPr indent="406400">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Maintenance and repairs of other fixed structures</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9 212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9 796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5 859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244183758"/>
                  </a:ext>
                </a:extLst>
              </a:tr>
              <a:tr h="108371">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Agency and support/outsourced services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3 200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4 212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4 419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149521095"/>
                  </a:ext>
                </a:extLst>
              </a:tr>
              <a:tr h="69348">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Entertainment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267856511"/>
                  </a:ext>
                </a:extLst>
              </a:tr>
              <a:tr h="108371">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Consumables: Stationery, printing and office supplies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1 143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1 201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1 260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182178460"/>
                  </a:ext>
                </a:extLst>
              </a:tr>
              <a:tr h="108371">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Operating leases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2 043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2 145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2 251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4263494344"/>
                  </a:ext>
                </a:extLst>
              </a:tr>
              <a:tr h="108371">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Property payments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20 358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21 376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22 376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608841603"/>
                  </a:ext>
                </a:extLst>
              </a:tr>
              <a:tr h="108371">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Travel and subsistence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10 919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16 934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17 679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469300412"/>
                  </a:ext>
                </a:extLst>
              </a:tr>
              <a:tr h="108371">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Training and development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3 728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3 914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4 097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663260412"/>
                  </a:ext>
                </a:extLst>
              </a:tr>
              <a:tr h="108371">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Operating payments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16 999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16 792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21 827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374333279"/>
                  </a:ext>
                </a:extLst>
              </a:tr>
              <a:tr h="69348">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Venues and facilities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557843696"/>
                  </a:ext>
                </a:extLst>
              </a:tr>
              <a:tr h="108371">
                <a:tc>
                  <a:txBody>
                    <a:bodyPr/>
                    <a:lstStyle/>
                    <a:p>
                      <a:pPr indent="2032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Interest and rent on land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937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937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937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61004681"/>
                  </a:ext>
                </a:extLst>
              </a:tr>
              <a:tr h="108371">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Interest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937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984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1 027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972094574"/>
                  </a:ext>
                </a:extLst>
              </a:tr>
              <a:tr h="69348">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Rent on land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4065468869"/>
                  </a:ext>
                </a:extLst>
              </a:tr>
              <a:tr h="69348">
                <a:tc>
                  <a:txBody>
                    <a:bodyPr/>
                    <a:lstStyle/>
                    <a:p>
                      <a:pPr indent="102235">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Tax payment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119275856"/>
                  </a:ext>
                </a:extLst>
              </a:tr>
              <a:tr h="69348">
                <a:tc>
                  <a:txBody>
                    <a:bodyPr/>
                    <a:lstStyle/>
                    <a:p>
                      <a:pPr indent="102235">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Outside shareholders interest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540084129"/>
                  </a:ext>
                </a:extLst>
              </a:tr>
              <a:tr h="108298">
                <a:tc>
                  <a:txBody>
                    <a:bodyPr/>
                    <a:lstStyle/>
                    <a:p>
                      <a:pPr indent="102235">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Cash flow from investing activities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(2 831)</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(2 967)</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(3 101)</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771387"/>
                  </a:ext>
                </a:extLst>
              </a:tr>
              <a:tr h="108371">
                <a:tc>
                  <a:txBody>
                    <a:bodyPr/>
                    <a:lstStyle/>
                    <a:p>
                      <a:pPr indent="203835">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Acquisition of property, plant, equipment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(2 831)</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(2 967)</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(3 101)</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58063284"/>
                  </a:ext>
                </a:extLst>
              </a:tr>
              <a:tr h="69348">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Buildings: residential</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958963944"/>
                  </a:ext>
                </a:extLst>
              </a:tr>
              <a:tr h="108371">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Furniture and office equipment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(2 831)</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(2 967)</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(3 101)</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751758828"/>
                  </a:ext>
                </a:extLst>
              </a:tr>
              <a:tr h="69348">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Other machinery and equipment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286388101"/>
                  </a:ext>
                </a:extLst>
              </a:tr>
              <a:tr h="69348">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Heritage assets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7139387"/>
                  </a:ext>
                </a:extLst>
              </a:tr>
              <a:tr h="69348">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Outside shareholders interest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676013256"/>
                  </a:ext>
                </a:extLst>
              </a:tr>
              <a:tr h="108298">
                <a:tc>
                  <a:txBody>
                    <a:bodyPr/>
                    <a:lstStyle/>
                    <a:p>
                      <a:pPr indent="102235">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Cash flow from financing activities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ZA"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89 863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94 356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98 130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8839365"/>
                  </a:ext>
                </a:extLst>
              </a:tr>
              <a:tr h="69348">
                <a:tc>
                  <a:txBody>
                    <a:bodyPr/>
                    <a:lstStyle/>
                    <a:p>
                      <a:pPr indent="2032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Deferred Income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411342"/>
                  </a:ext>
                </a:extLst>
              </a:tr>
              <a:tr h="69348">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Departmental transfer</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319768440"/>
                  </a:ext>
                </a:extLst>
              </a:tr>
              <a:tr h="69348">
                <a:tc>
                  <a:txBody>
                    <a:bodyPr/>
                    <a:lstStyle/>
                    <a:p>
                      <a:pPr indent="3048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Other Revenue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754072483"/>
                  </a:ext>
                </a:extLst>
              </a:tr>
              <a:tr h="69348">
                <a:tc>
                  <a:txBody>
                    <a:bodyPr/>
                    <a:lstStyle/>
                    <a:p>
                      <a:pPr indent="2032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Repayment of finance leases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980783270"/>
                  </a:ext>
                </a:extLst>
              </a:tr>
              <a:tr h="108371">
                <a:tc>
                  <a:txBody>
                    <a:bodyPr/>
                    <a:lstStyle/>
                    <a:p>
                      <a:pPr indent="2032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Other (e.g. issuance of shares, revaluations)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89 863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94 356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98 130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998847702"/>
                  </a:ext>
                </a:extLst>
              </a:tr>
              <a:tr h="69348">
                <a:tc>
                  <a:txBody>
                    <a:bodyPr/>
                    <a:lstStyle/>
                    <a:p>
                      <a:pPr indent="2032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Interest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770834142"/>
                  </a:ext>
                </a:extLst>
              </a:tr>
              <a:tr h="69348">
                <a:tc>
                  <a:txBody>
                    <a:bodyPr/>
                    <a:lstStyle/>
                    <a:p>
                      <a:pPr indent="203200">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Dividends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7000"/>
                        </a:lnSpc>
                        <a:spcAft>
                          <a:spcPts val="800"/>
                        </a:spcAft>
                      </a:pPr>
                      <a:r>
                        <a:rPr lang="en-ZA" sz="1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642798989"/>
                  </a:ext>
                </a:extLst>
              </a:tr>
              <a:tr h="108298">
                <a:tc>
                  <a:txBody>
                    <a:bodyPr/>
                    <a:lstStyle/>
                    <a:p>
                      <a:pP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Net increase / (decrease) in cash and cash equivalents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111 543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112 689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122 815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957" marR="219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9889722"/>
                  </a:ext>
                </a:extLst>
              </a:tr>
            </a:tbl>
          </a:graphicData>
        </a:graphic>
      </p:graphicFrame>
    </p:spTree>
    <p:extLst>
      <p:ext uri="{BB962C8B-B14F-4D97-AF65-F5344CB8AC3E}">
        <p14:creationId xmlns:p14="http://schemas.microsoft.com/office/powerpoint/2010/main" val="591604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sp>
        <p:nvSpPr>
          <p:cNvPr id="2" name="Rectangle 1"/>
          <p:cNvSpPr/>
          <p:nvPr/>
        </p:nvSpPr>
        <p:spPr>
          <a:xfrm>
            <a:off x="106016" y="98889"/>
            <a:ext cx="1057523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0" lang="en-ZW" sz="2800" b="1" i="0" u="none" strike="noStrike" kern="1200" cap="none" spc="0" normalizeH="0" baseline="0" noProof="0" dirty="0">
                <a:ln>
                  <a:noFill/>
                </a:ln>
                <a:solidFill>
                  <a:srgbClr val="1F497D"/>
                </a:solidFill>
                <a:effectLst/>
                <a:uLnTx/>
                <a:uFillTx/>
                <a:latin typeface="Arial"/>
                <a:ea typeface="+mn-ea"/>
                <a:cs typeface="+mn-cs"/>
              </a:rPr>
              <a:t>Key Risks</a:t>
            </a:r>
            <a:endParaRPr kumimoji="0" lang="en-ZA" sz="2800" b="1" i="0" u="none" strike="noStrike" kern="1200" cap="none" spc="0" normalizeH="0" baseline="0" noProof="0" dirty="0">
              <a:ln>
                <a:noFill/>
              </a:ln>
              <a:solidFill>
                <a:srgbClr val="1F497D"/>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43F02928-4854-4523-8BF0-FB7C9C9909A9}"/>
              </a:ext>
            </a:extLst>
          </p:cNvPr>
          <p:cNvGraphicFramePr>
            <a:graphicFrameLocks noGrp="1"/>
          </p:cNvGraphicFramePr>
          <p:nvPr>
            <p:extLst>
              <p:ext uri="{D42A27DB-BD31-4B8C-83A1-F6EECF244321}">
                <p14:modId xmlns:p14="http://schemas.microsoft.com/office/powerpoint/2010/main" val="2375123581"/>
              </p:ext>
            </p:extLst>
          </p:nvPr>
        </p:nvGraphicFramePr>
        <p:xfrm>
          <a:off x="-1" y="806618"/>
          <a:ext cx="12192001" cy="6400800"/>
        </p:xfrm>
        <a:graphic>
          <a:graphicData uri="http://schemas.openxmlformats.org/drawingml/2006/table">
            <a:tbl>
              <a:tblPr firstRow="1" bandRow="1">
                <a:tableStyleId>{7DF18680-E054-41AD-8BC1-D1AEF772440D}</a:tableStyleId>
              </a:tblPr>
              <a:tblGrid>
                <a:gridCol w="2112209">
                  <a:extLst>
                    <a:ext uri="{9D8B030D-6E8A-4147-A177-3AD203B41FA5}">
                      <a16:colId xmlns:a16="http://schemas.microsoft.com/office/drawing/2014/main" val="4222092266"/>
                    </a:ext>
                  </a:extLst>
                </a:gridCol>
                <a:gridCol w="3201701">
                  <a:extLst>
                    <a:ext uri="{9D8B030D-6E8A-4147-A177-3AD203B41FA5}">
                      <a16:colId xmlns:a16="http://schemas.microsoft.com/office/drawing/2014/main" val="2731484097"/>
                    </a:ext>
                  </a:extLst>
                </a:gridCol>
                <a:gridCol w="6878091">
                  <a:extLst>
                    <a:ext uri="{9D8B030D-6E8A-4147-A177-3AD203B41FA5}">
                      <a16:colId xmlns:a16="http://schemas.microsoft.com/office/drawing/2014/main" val="2320594782"/>
                    </a:ext>
                  </a:extLst>
                </a:gridCol>
              </a:tblGrid>
              <a:tr h="352744">
                <a:tc>
                  <a:txBody>
                    <a:bodyPr/>
                    <a:lstStyle/>
                    <a:p>
                      <a:pPr algn="just">
                        <a:lnSpc>
                          <a:spcPct val="150000"/>
                        </a:lnSpc>
                      </a:pPr>
                      <a:r>
                        <a:rPr lang="en-GB" sz="1300" b="1" u="none" strike="noStrike" kern="1200" baseline="0" dirty="0">
                          <a:solidFill>
                            <a:schemeClr val="lt1"/>
                          </a:solidFill>
                          <a:latin typeface="Arial" panose="020B0604020202020204" pitchFamily="34" charset="0"/>
                          <a:cs typeface="Arial" panose="020B0604020202020204" pitchFamily="34" charset="0"/>
                        </a:rPr>
                        <a:t>Outcome </a:t>
                      </a:r>
                      <a:endParaRPr lang="en-ZA" sz="1300" dirty="0">
                        <a:latin typeface="Arial" panose="020B0604020202020204" pitchFamily="34" charset="0"/>
                        <a:cs typeface="Arial" panose="020B0604020202020204" pitchFamily="34" charset="0"/>
                      </a:endParaRPr>
                    </a:p>
                  </a:txBody>
                  <a:tcPr marL="79200" marR="79200"/>
                </a:tc>
                <a:tc>
                  <a:txBody>
                    <a:bodyPr/>
                    <a:lstStyle/>
                    <a:p>
                      <a:pPr algn="just">
                        <a:lnSpc>
                          <a:spcPct val="150000"/>
                        </a:lnSpc>
                      </a:pPr>
                      <a:r>
                        <a:rPr lang="en-ZA" sz="1300" dirty="0">
                          <a:latin typeface="Arial" panose="020B0604020202020204" pitchFamily="34" charset="0"/>
                          <a:cs typeface="Arial" panose="020B0604020202020204" pitchFamily="34" charset="0"/>
                        </a:rPr>
                        <a:t> Risk Key </a:t>
                      </a:r>
                    </a:p>
                  </a:txBody>
                  <a:tcPr marL="79200" marR="79200"/>
                </a:tc>
                <a:tc>
                  <a:txBody>
                    <a:bodyPr/>
                    <a:lstStyle/>
                    <a:p>
                      <a:pPr algn="just">
                        <a:lnSpc>
                          <a:spcPct val="150000"/>
                        </a:lnSpc>
                      </a:pPr>
                      <a:r>
                        <a:rPr lang="en-ZA" sz="1300" dirty="0">
                          <a:latin typeface="Arial" panose="020B0604020202020204" pitchFamily="34" charset="0"/>
                          <a:cs typeface="Arial" panose="020B0604020202020204" pitchFamily="34" charset="0"/>
                        </a:rPr>
                        <a:t>Risk Mitigation</a:t>
                      </a:r>
                    </a:p>
                  </a:txBody>
                  <a:tcPr marL="79200" marR="79200"/>
                </a:tc>
                <a:extLst>
                  <a:ext uri="{0D108BD9-81ED-4DB2-BD59-A6C34878D82A}">
                    <a16:rowId xmlns:a16="http://schemas.microsoft.com/office/drawing/2014/main" val="2070962739"/>
                  </a:ext>
                </a:extLst>
              </a:tr>
              <a:tr h="3048820">
                <a:tc rowSpan="4">
                  <a:txBody>
                    <a:bodyPr/>
                    <a:lstStyle/>
                    <a:p>
                      <a:pPr algn="just">
                        <a:lnSpc>
                          <a:spcPct val="150000"/>
                        </a:lnSpc>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Effective and Efficient Management and Good Governance of the HDA</a:t>
                      </a:r>
                      <a:endParaRPr lang="en-ZA" sz="1300" dirty="0">
                        <a:latin typeface="Arial" panose="020B0604020202020204" pitchFamily="34" charset="0"/>
                        <a:cs typeface="Arial" panose="020B0604020202020204" pitchFamily="34" charset="0"/>
                      </a:endParaRPr>
                    </a:p>
                  </a:txBody>
                  <a:tcPr marL="79200" marR="79200"/>
                </a:tc>
                <a:tc>
                  <a:txBody>
                    <a:bodyPr/>
                    <a:lstStyle/>
                    <a:p>
                      <a:pPr algn="just">
                        <a:lnSpc>
                          <a:spcPct val="150000"/>
                        </a:lnSpc>
                      </a:pPr>
                      <a:r>
                        <a:rPr lang="en-ZA" sz="1300" dirty="0">
                          <a:latin typeface="Arial" panose="020B0604020202020204" pitchFamily="34" charset="0"/>
                          <a:cs typeface="Arial" panose="020B0604020202020204" pitchFamily="34" charset="0"/>
                        </a:rPr>
                        <a:t>Tender irregularities</a:t>
                      </a:r>
                    </a:p>
                    <a:p>
                      <a:pPr algn="just">
                        <a:lnSpc>
                          <a:spcPct val="150000"/>
                        </a:lnSpc>
                      </a:pPr>
                      <a:endParaRPr lang="en-ZA" sz="1300" dirty="0">
                        <a:latin typeface="Arial" panose="020B0604020202020204" pitchFamily="34" charset="0"/>
                        <a:cs typeface="Arial" panose="020B0604020202020204" pitchFamily="34" charset="0"/>
                      </a:endParaRPr>
                    </a:p>
                    <a:p>
                      <a:pPr algn="just">
                        <a:lnSpc>
                          <a:spcPct val="150000"/>
                        </a:lnSpc>
                      </a:pPr>
                      <a:endParaRPr lang="en-ZA" sz="1300" dirty="0">
                        <a:latin typeface="Arial" panose="020B0604020202020204" pitchFamily="34" charset="0"/>
                        <a:cs typeface="Arial" panose="020B0604020202020204" pitchFamily="34" charset="0"/>
                      </a:endParaRPr>
                    </a:p>
                    <a:p>
                      <a:pPr algn="just">
                        <a:lnSpc>
                          <a:spcPct val="150000"/>
                        </a:lnSpc>
                      </a:pPr>
                      <a:endParaRPr lang="en-ZA" sz="1300" dirty="0">
                        <a:latin typeface="Arial" panose="020B0604020202020204" pitchFamily="34" charset="0"/>
                        <a:cs typeface="Arial" panose="020B0604020202020204" pitchFamily="34" charset="0"/>
                      </a:endParaRPr>
                    </a:p>
                    <a:p>
                      <a:pPr algn="just">
                        <a:lnSpc>
                          <a:spcPct val="150000"/>
                        </a:lnSpc>
                      </a:pPr>
                      <a:endParaRPr lang="en-ZA" sz="1300" dirty="0">
                        <a:latin typeface="Arial" panose="020B0604020202020204" pitchFamily="34" charset="0"/>
                        <a:cs typeface="Arial" panose="020B0604020202020204" pitchFamily="34" charset="0"/>
                      </a:endParaRPr>
                    </a:p>
                    <a:p>
                      <a:pPr algn="just">
                        <a:lnSpc>
                          <a:spcPct val="150000"/>
                        </a:lnSpc>
                      </a:pPr>
                      <a:endParaRPr lang="en-ZA" sz="1300" dirty="0">
                        <a:latin typeface="Arial" panose="020B0604020202020204" pitchFamily="34" charset="0"/>
                        <a:cs typeface="Arial" panose="020B0604020202020204" pitchFamily="34" charset="0"/>
                      </a:endParaRPr>
                    </a:p>
                    <a:p>
                      <a:pPr algn="just">
                        <a:lnSpc>
                          <a:spcPct val="150000"/>
                        </a:lnSpc>
                      </a:pPr>
                      <a:endParaRPr lang="en-ZA" sz="1300" dirty="0">
                        <a:latin typeface="Arial" panose="020B0604020202020204" pitchFamily="34" charset="0"/>
                        <a:cs typeface="Arial" panose="020B0604020202020204" pitchFamily="34" charset="0"/>
                      </a:endParaRPr>
                    </a:p>
                    <a:p>
                      <a:pPr algn="just">
                        <a:lnSpc>
                          <a:spcPct val="150000"/>
                        </a:lnSpc>
                      </a:pPr>
                      <a:r>
                        <a:rPr lang="en-GB" sz="1300" dirty="0">
                          <a:latin typeface="Arial" panose="020B0604020202020204" pitchFamily="34" charset="0"/>
                          <a:cs typeface="Arial" panose="020B0604020202020204" pitchFamily="34" charset="0"/>
                        </a:rPr>
                        <a:t>Increase in Irregular Expenditure and</a:t>
                      </a:r>
                    </a:p>
                    <a:p>
                      <a:pPr algn="just">
                        <a:lnSpc>
                          <a:spcPct val="150000"/>
                        </a:lnSpc>
                      </a:pPr>
                      <a:r>
                        <a:rPr lang="en-GB" sz="1300" dirty="0">
                          <a:latin typeface="Arial" panose="020B0604020202020204" pitchFamily="34" charset="0"/>
                          <a:cs typeface="Arial" panose="020B0604020202020204" pitchFamily="34" charset="0"/>
                        </a:rPr>
                        <a:t>fruitless and wasteful expenditure</a:t>
                      </a:r>
                      <a:endParaRPr lang="en-ZA" sz="1300" dirty="0">
                        <a:latin typeface="Arial" panose="020B0604020202020204" pitchFamily="34" charset="0"/>
                        <a:cs typeface="Arial" panose="020B0604020202020204" pitchFamily="34" charset="0"/>
                      </a:endParaRPr>
                    </a:p>
                  </a:txBody>
                  <a:tcPr marL="79200" marR="79200"/>
                </a:tc>
                <a:tc>
                  <a:txBody>
                    <a:bodyPr/>
                    <a:lstStyle/>
                    <a:p>
                      <a:pPr algn="just">
                        <a:lnSpc>
                          <a:spcPct val="150000"/>
                        </a:lnSpc>
                      </a:pPr>
                      <a:r>
                        <a:rPr lang="en-GB" sz="1300" dirty="0">
                          <a:latin typeface="Arial" panose="020B0604020202020204" pitchFamily="34" charset="0"/>
                          <a:cs typeface="Arial" panose="020B0604020202020204" pitchFamily="34" charset="0"/>
                        </a:rPr>
                        <a:t>Strengthen SCM internal controls:</a:t>
                      </a:r>
                    </a:p>
                    <a:p>
                      <a:pPr marL="342900" indent="-342900" algn="just">
                        <a:lnSpc>
                          <a:spcPct val="150000"/>
                        </a:lnSpc>
                        <a:buFont typeface="Arial" panose="020B0604020202020204" pitchFamily="34" charset="0"/>
                        <a:buChar char="•"/>
                      </a:pPr>
                      <a:r>
                        <a:rPr lang="en-GB" sz="1300" dirty="0">
                          <a:latin typeface="Arial" panose="020B0604020202020204" pitchFamily="34" charset="0"/>
                          <a:cs typeface="Arial" panose="020B0604020202020204" pitchFamily="34" charset="0"/>
                        </a:rPr>
                        <a:t>On-the job training for all SCM Staff</a:t>
                      </a:r>
                    </a:p>
                    <a:p>
                      <a:pPr marL="342900" indent="-342900" algn="just">
                        <a:lnSpc>
                          <a:spcPct val="150000"/>
                        </a:lnSpc>
                        <a:buFont typeface="Arial" panose="020B0604020202020204" pitchFamily="34" charset="0"/>
                        <a:buChar char="•"/>
                      </a:pPr>
                      <a:r>
                        <a:rPr lang="en-GB" sz="1300" dirty="0">
                          <a:latin typeface="Arial" panose="020B0604020202020204" pitchFamily="34" charset="0"/>
                          <a:cs typeface="Arial" panose="020B0604020202020204" pitchFamily="34" charset="0"/>
                        </a:rPr>
                        <a:t>Continuously monitoring of the Procurement Plan to reduce emergency procurements.</a:t>
                      </a:r>
                    </a:p>
                    <a:p>
                      <a:pPr marL="342900" indent="-342900" algn="just">
                        <a:lnSpc>
                          <a:spcPct val="150000"/>
                        </a:lnSpc>
                        <a:buFont typeface="Arial" panose="020B0604020202020204" pitchFamily="34" charset="0"/>
                        <a:buChar char="•"/>
                      </a:pPr>
                      <a:r>
                        <a:rPr lang="en-GB" sz="1300" dirty="0">
                          <a:latin typeface="Arial" panose="020B0604020202020204" pitchFamily="34" charset="0"/>
                          <a:cs typeface="Arial" panose="020B0604020202020204" pitchFamily="34" charset="0"/>
                        </a:rPr>
                        <a:t>Review all tender files before proceeding to BEC &amp; BAC.</a:t>
                      </a:r>
                    </a:p>
                    <a:p>
                      <a:pPr marL="342900" indent="-342900" algn="just">
                        <a:lnSpc>
                          <a:spcPct val="150000"/>
                        </a:lnSpc>
                        <a:buFont typeface="Arial" panose="020B0604020202020204" pitchFamily="34" charset="0"/>
                        <a:buChar char="•"/>
                      </a:pPr>
                      <a:r>
                        <a:rPr lang="en-GB" sz="1300" dirty="0">
                          <a:latin typeface="Arial" panose="020B0604020202020204" pitchFamily="34" charset="0"/>
                          <a:cs typeface="Arial" panose="020B0604020202020204" pitchFamily="34" charset="0"/>
                        </a:rPr>
                        <a:t>Review outdated SCM Policy and align with NT Regulations.</a:t>
                      </a:r>
                    </a:p>
                    <a:p>
                      <a:pPr algn="just">
                        <a:lnSpc>
                          <a:spcPct val="150000"/>
                        </a:lnSpc>
                      </a:pPr>
                      <a:endParaRPr lang="en-GB" sz="1300" dirty="0">
                        <a:latin typeface="Arial" panose="020B0604020202020204" pitchFamily="34" charset="0"/>
                        <a:cs typeface="Arial" panose="020B0604020202020204" pitchFamily="34" charset="0"/>
                      </a:endParaRPr>
                    </a:p>
                    <a:p>
                      <a:pPr algn="just">
                        <a:lnSpc>
                          <a:spcPct val="150000"/>
                        </a:lnSpc>
                      </a:pPr>
                      <a:r>
                        <a:rPr lang="en-GB" sz="1300" b="0" u="none" strike="noStrike" kern="1200" baseline="0" dirty="0">
                          <a:solidFill>
                            <a:schemeClr val="dk1"/>
                          </a:solidFill>
                          <a:latin typeface="Arial" panose="020B0604020202020204" pitchFamily="34" charset="0"/>
                          <a:cs typeface="Arial" panose="020B0604020202020204" pitchFamily="34" charset="0"/>
                        </a:rPr>
                        <a:t>Strengthen SCM processes and internal controls to detect and prevent irregular expenditure: &amp; Fruitless &amp; wasteful </a:t>
                      </a:r>
                      <a:r>
                        <a:rPr lang="en-ZA" sz="1300" b="0" u="none" strike="noStrike" kern="1200" baseline="0" dirty="0">
                          <a:solidFill>
                            <a:schemeClr val="dk1"/>
                          </a:solidFill>
                          <a:latin typeface="Arial" panose="020B0604020202020204" pitchFamily="34" charset="0"/>
                          <a:cs typeface="Arial" panose="020B0604020202020204" pitchFamily="34" charset="0"/>
                        </a:rPr>
                        <a:t>expenditure</a:t>
                      </a:r>
                    </a:p>
                    <a:p>
                      <a:pPr marL="342900" indent="-342900" algn="just">
                        <a:lnSpc>
                          <a:spcPct val="150000"/>
                        </a:lnSpc>
                        <a:buFont typeface="Arial" panose="020B0604020202020204" pitchFamily="34" charset="0"/>
                        <a:buChar char="•"/>
                      </a:pPr>
                      <a:r>
                        <a:rPr lang="en-ZA" sz="1300" b="0" u="none" strike="noStrike" kern="1200" baseline="0" dirty="0">
                          <a:solidFill>
                            <a:schemeClr val="dk1"/>
                          </a:solidFill>
                          <a:latin typeface="Arial" panose="020B0604020202020204" pitchFamily="34" charset="0"/>
                          <a:cs typeface="Arial" panose="020B0604020202020204" pitchFamily="34" charset="0"/>
                        </a:rPr>
                        <a:t>Detection of expired contracts</a:t>
                      </a:r>
                    </a:p>
                    <a:p>
                      <a:pPr marL="342900" indent="-342900" algn="just">
                        <a:lnSpc>
                          <a:spcPct val="150000"/>
                        </a:lnSpc>
                        <a:buFont typeface="Arial" panose="020B0604020202020204" pitchFamily="34" charset="0"/>
                        <a:buChar char="•"/>
                      </a:pPr>
                      <a:r>
                        <a:rPr lang="en-GB" sz="1300" b="0" u="none" strike="noStrike" kern="1200" baseline="0" dirty="0">
                          <a:solidFill>
                            <a:schemeClr val="dk1"/>
                          </a:solidFill>
                          <a:latin typeface="Arial" panose="020B0604020202020204" pitchFamily="34" charset="0"/>
                          <a:cs typeface="Arial" panose="020B0604020202020204" pitchFamily="34" charset="0"/>
                        </a:rPr>
                        <a:t>Non- payment of irregular or expired contracts.</a:t>
                      </a:r>
                    </a:p>
                    <a:p>
                      <a:pPr marL="342900" indent="-342900" algn="just">
                        <a:lnSpc>
                          <a:spcPct val="150000"/>
                        </a:lnSpc>
                        <a:buFont typeface="Arial" panose="020B0604020202020204" pitchFamily="34" charset="0"/>
                        <a:buChar char="•"/>
                      </a:pPr>
                      <a:r>
                        <a:rPr lang="en-GB" sz="1300" b="0" u="none" strike="noStrike" kern="1200" baseline="0" dirty="0">
                          <a:solidFill>
                            <a:schemeClr val="dk1"/>
                          </a:solidFill>
                          <a:latin typeface="Arial" panose="020B0604020202020204" pitchFamily="34" charset="0"/>
                          <a:cs typeface="Arial" panose="020B0604020202020204" pitchFamily="34" charset="0"/>
                        </a:rPr>
                        <a:t>Maintain and review an Irregular Expenditure Register </a:t>
                      </a:r>
                      <a:r>
                        <a:rPr lang="en-ZA" sz="1300" b="0" u="none" strike="noStrike" kern="1200" baseline="0" dirty="0">
                          <a:solidFill>
                            <a:schemeClr val="dk1"/>
                          </a:solidFill>
                          <a:latin typeface="Arial" panose="020B0604020202020204" pitchFamily="34" charset="0"/>
                          <a:cs typeface="Arial" panose="020B0604020202020204" pitchFamily="34" charset="0"/>
                        </a:rPr>
                        <a:t>monthly basis</a:t>
                      </a:r>
                    </a:p>
                    <a:p>
                      <a:pPr marL="342900" indent="-342900" algn="just">
                        <a:lnSpc>
                          <a:spcPct val="150000"/>
                        </a:lnSpc>
                        <a:buFont typeface="Arial" panose="020B0604020202020204" pitchFamily="34" charset="0"/>
                        <a:buChar char="•"/>
                      </a:pPr>
                      <a:r>
                        <a:rPr lang="en-ZA" sz="1300" b="0" u="none" strike="noStrike" kern="1200" baseline="0" dirty="0">
                          <a:solidFill>
                            <a:schemeClr val="dk1"/>
                          </a:solidFill>
                          <a:latin typeface="Arial" panose="020B0604020202020204" pitchFamily="34" charset="0"/>
                          <a:cs typeface="Arial" panose="020B0604020202020204" pitchFamily="34" charset="0"/>
                        </a:rPr>
                        <a:t>Instituting disciplinary action against persons liable for fruitless &amp; wasteful expenditure</a:t>
                      </a:r>
                      <a:endParaRPr lang="en-ZA" sz="1300" dirty="0">
                        <a:latin typeface="Arial" panose="020B0604020202020204" pitchFamily="34" charset="0"/>
                        <a:cs typeface="Arial" panose="020B0604020202020204" pitchFamily="34" charset="0"/>
                      </a:endParaRPr>
                    </a:p>
                  </a:txBody>
                  <a:tcPr marL="79200" marR="79200"/>
                </a:tc>
                <a:extLst>
                  <a:ext uri="{0D108BD9-81ED-4DB2-BD59-A6C34878D82A}">
                    <a16:rowId xmlns:a16="http://schemas.microsoft.com/office/drawing/2014/main" val="3801963057"/>
                  </a:ext>
                </a:extLst>
              </a:tr>
              <a:tr h="711241">
                <a:tc vMerge="1">
                  <a:txBody>
                    <a:bodyPr/>
                    <a:lstStyle/>
                    <a:p>
                      <a:pPr algn="just"/>
                      <a:endParaRPr lang="en-ZA" sz="1400" dirty="0">
                        <a:latin typeface="Arial" panose="020B0604020202020204" pitchFamily="34" charset="0"/>
                        <a:cs typeface="Arial" panose="020B0604020202020204" pitchFamily="34" charset="0"/>
                      </a:endParaRPr>
                    </a:p>
                  </a:txBody>
                  <a:tcPr marL="79200" marR="79200"/>
                </a:tc>
                <a:tc>
                  <a:txBody>
                    <a:bodyPr/>
                    <a:lstStyle/>
                    <a:p>
                      <a:pPr algn="just">
                        <a:lnSpc>
                          <a:spcPct val="150000"/>
                        </a:lnSpc>
                      </a:pPr>
                      <a:r>
                        <a:rPr lang="en-ZA" sz="1300" dirty="0">
                          <a:latin typeface="Arial" panose="020B0604020202020204" pitchFamily="34" charset="0"/>
                          <a:cs typeface="Arial" panose="020B0604020202020204" pitchFamily="34" charset="0"/>
                        </a:rPr>
                        <a:t>Fraud &amp; Corruption</a:t>
                      </a:r>
                    </a:p>
                  </a:txBody>
                  <a:tcPr marL="79200" marR="79200"/>
                </a:tc>
                <a:tc>
                  <a:txBody>
                    <a:bodyPr/>
                    <a:lstStyle/>
                    <a:p>
                      <a:pPr marL="342900" indent="-342900" algn="just">
                        <a:lnSpc>
                          <a:spcPct val="150000"/>
                        </a:lnSpc>
                        <a:buFont typeface="Arial" panose="020B0604020202020204" pitchFamily="34" charset="0"/>
                        <a:buChar char="•"/>
                      </a:pPr>
                      <a:r>
                        <a:rPr lang="en-GB" sz="1300" b="0" u="none" strike="noStrike" kern="1200" baseline="0" dirty="0">
                          <a:solidFill>
                            <a:schemeClr val="dk1"/>
                          </a:solidFill>
                          <a:latin typeface="Arial" panose="020B0604020202020204" pitchFamily="34" charset="0"/>
                          <a:cs typeface="Arial" panose="020B0604020202020204" pitchFamily="34" charset="0"/>
                        </a:rPr>
                        <a:t>All Whistleblowing Reports will be investigated and tabled at the Audit &amp; Risk Committee on a quarterly basis.</a:t>
                      </a:r>
                    </a:p>
                    <a:p>
                      <a:pPr marL="342900" indent="-342900" algn="just">
                        <a:lnSpc>
                          <a:spcPct val="150000"/>
                        </a:lnSpc>
                        <a:buFont typeface="Arial" panose="020B0604020202020204" pitchFamily="34" charset="0"/>
                        <a:buChar char="•"/>
                      </a:pPr>
                      <a:r>
                        <a:rPr lang="en-GB" sz="1300" b="0" u="none" strike="noStrike" kern="1200" baseline="0" dirty="0">
                          <a:solidFill>
                            <a:schemeClr val="dk1"/>
                          </a:solidFill>
                          <a:latin typeface="Arial" panose="020B0604020202020204" pitchFamily="34" charset="0"/>
                          <a:cs typeface="Arial" panose="020B0604020202020204" pitchFamily="34" charset="0"/>
                        </a:rPr>
                        <a:t>Fraud &amp; Corruption Awareness &amp; training to be conducted </a:t>
                      </a:r>
                      <a:r>
                        <a:rPr lang="en-ZA" sz="1300" b="0" u="none" strike="noStrike" kern="1200" baseline="0" dirty="0">
                          <a:solidFill>
                            <a:schemeClr val="dk1"/>
                          </a:solidFill>
                          <a:latin typeface="Arial" panose="020B0604020202020204" pitchFamily="34" charset="0"/>
                          <a:cs typeface="Arial" panose="020B0604020202020204" pitchFamily="34" charset="0"/>
                        </a:rPr>
                        <a:t>on an annual basis</a:t>
                      </a:r>
                      <a:endParaRPr lang="en-ZA" sz="1300" dirty="0">
                        <a:latin typeface="Arial" panose="020B0604020202020204" pitchFamily="34" charset="0"/>
                        <a:cs typeface="Arial" panose="020B0604020202020204" pitchFamily="34" charset="0"/>
                      </a:endParaRPr>
                    </a:p>
                  </a:txBody>
                  <a:tcPr marL="79200" marR="79200"/>
                </a:tc>
                <a:extLst>
                  <a:ext uri="{0D108BD9-81ED-4DB2-BD59-A6C34878D82A}">
                    <a16:rowId xmlns:a16="http://schemas.microsoft.com/office/drawing/2014/main" val="2294115241"/>
                  </a:ext>
                </a:extLst>
              </a:tr>
              <a:tr h="503795">
                <a:tc vMerge="1">
                  <a:txBody>
                    <a:bodyPr/>
                    <a:lstStyle/>
                    <a:p>
                      <a:pPr algn="just"/>
                      <a:endParaRPr lang="en-ZA" sz="1400" dirty="0">
                        <a:latin typeface="Arial" panose="020B0604020202020204" pitchFamily="34" charset="0"/>
                        <a:cs typeface="Arial" panose="020B0604020202020204" pitchFamily="34" charset="0"/>
                      </a:endParaRPr>
                    </a:p>
                  </a:txBody>
                  <a:tcPr marL="79200" marR="79200"/>
                </a:tc>
                <a:tc>
                  <a:txBody>
                    <a:bodyPr/>
                    <a:lstStyle/>
                    <a:p>
                      <a:pPr algn="just">
                        <a:lnSpc>
                          <a:spcPct val="150000"/>
                        </a:lnSpc>
                      </a:pPr>
                      <a:r>
                        <a:rPr lang="en-GB" sz="1300" dirty="0">
                          <a:latin typeface="Arial" panose="020B0604020202020204" pitchFamily="34" charset="0"/>
                          <a:cs typeface="Arial" panose="020B0604020202020204" pitchFamily="34" charset="0"/>
                        </a:rPr>
                        <a:t>Non -Compliance of statutory</a:t>
                      </a:r>
                    </a:p>
                    <a:p>
                      <a:pPr algn="just">
                        <a:lnSpc>
                          <a:spcPct val="150000"/>
                        </a:lnSpc>
                      </a:pPr>
                      <a:r>
                        <a:rPr lang="en-GB" sz="1300" dirty="0">
                          <a:latin typeface="Arial" panose="020B0604020202020204" pitchFamily="34" charset="0"/>
                          <a:cs typeface="Arial" panose="020B0604020202020204" pitchFamily="34" charset="0"/>
                        </a:rPr>
                        <a:t>requirements &amp; missed deadlines</a:t>
                      </a:r>
                      <a:endParaRPr lang="en-ZA" sz="1300" dirty="0">
                        <a:latin typeface="Arial" panose="020B0604020202020204" pitchFamily="34" charset="0"/>
                        <a:cs typeface="Arial" panose="020B0604020202020204" pitchFamily="34" charset="0"/>
                      </a:endParaRPr>
                    </a:p>
                  </a:txBody>
                  <a:tcPr marL="79200" marR="79200"/>
                </a:tc>
                <a:tc>
                  <a:txBody>
                    <a:bodyPr/>
                    <a:lstStyle/>
                    <a:p>
                      <a:pPr marL="285750" indent="-285750" algn="just">
                        <a:lnSpc>
                          <a:spcPct val="150000"/>
                        </a:lnSpc>
                        <a:buFont typeface="Arial" panose="020B0604020202020204" pitchFamily="34" charset="0"/>
                        <a:buChar char="•"/>
                      </a:pPr>
                      <a:r>
                        <a:rPr lang="en-GB" sz="1300" dirty="0">
                          <a:latin typeface="Arial" panose="020B0604020202020204" pitchFamily="34" charset="0"/>
                          <a:cs typeface="Arial" panose="020B0604020202020204" pitchFamily="34" charset="0"/>
                        </a:rPr>
                        <a:t>Develop and maintain a Compliance Calendar to ensure that the Agency complies with required statutory deliverables timeously.</a:t>
                      </a:r>
                      <a:endParaRPr lang="en-ZA" sz="1300" dirty="0">
                        <a:latin typeface="Arial" panose="020B0604020202020204" pitchFamily="34" charset="0"/>
                        <a:cs typeface="Arial" panose="020B0604020202020204" pitchFamily="34" charset="0"/>
                      </a:endParaRPr>
                    </a:p>
                  </a:txBody>
                  <a:tcPr marL="79200" marR="79200"/>
                </a:tc>
                <a:extLst>
                  <a:ext uri="{0D108BD9-81ED-4DB2-BD59-A6C34878D82A}">
                    <a16:rowId xmlns:a16="http://schemas.microsoft.com/office/drawing/2014/main" val="11932628"/>
                  </a:ext>
                </a:extLst>
              </a:tr>
              <a:tr h="503795">
                <a:tc vMerge="1">
                  <a:txBody>
                    <a:bodyPr/>
                    <a:lstStyle/>
                    <a:p>
                      <a:pPr algn="just"/>
                      <a:endParaRPr lang="en-ZA" sz="1400">
                        <a:latin typeface="Arial" panose="020B0604020202020204" pitchFamily="34" charset="0"/>
                        <a:cs typeface="Arial" panose="020B0604020202020204" pitchFamily="34" charset="0"/>
                      </a:endParaRPr>
                    </a:p>
                  </a:txBody>
                  <a:tcPr marL="79200" marR="79200"/>
                </a:tc>
                <a:tc>
                  <a:txBody>
                    <a:bodyPr/>
                    <a:lstStyle/>
                    <a:p>
                      <a:pPr algn="just">
                        <a:lnSpc>
                          <a:spcPct val="150000"/>
                        </a:lnSpc>
                      </a:pPr>
                      <a:r>
                        <a:rPr lang="en-ZA" sz="1300" dirty="0">
                          <a:latin typeface="Arial" panose="020B0604020202020204" pitchFamily="34" charset="0"/>
                          <a:cs typeface="Arial" panose="020B0604020202020204" pitchFamily="34" charset="0"/>
                        </a:rPr>
                        <a:t>Old &amp; outdated Policies &amp; Procedures</a:t>
                      </a:r>
                    </a:p>
                  </a:txBody>
                  <a:tcPr marL="79200" marR="79200"/>
                </a:tc>
                <a:tc>
                  <a:txBody>
                    <a:bodyPr/>
                    <a:lstStyle/>
                    <a:p>
                      <a:pPr marL="285750" indent="-285750" algn="just">
                        <a:lnSpc>
                          <a:spcPct val="150000"/>
                        </a:lnSpc>
                        <a:buFont typeface="Arial" panose="020B0604020202020204" pitchFamily="34" charset="0"/>
                        <a:buChar char="•"/>
                      </a:pPr>
                      <a:r>
                        <a:rPr lang="en-GB" sz="1300" dirty="0">
                          <a:latin typeface="Arial" panose="020B0604020202020204" pitchFamily="34" charset="0"/>
                          <a:cs typeface="Arial" panose="020B0604020202020204" pitchFamily="34" charset="0"/>
                        </a:rPr>
                        <a:t>Embark on a Policy Drive to update all policies with applicable legislations and regulations</a:t>
                      </a:r>
                      <a:endParaRPr lang="en-ZA" sz="1300" dirty="0">
                        <a:latin typeface="Arial" panose="020B0604020202020204" pitchFamily="34" charset="0"/>
                        <a:cs typeface="Arial" panose="020B0604020202020204" pitchFamily="34" charset="0"/>
                      </a:endParaRPr>
                    </a:p>
                  </a:txBody>
                  <a:tcPr marL="79200" marR="79200"/>
                </a:tc>
                <a:extLst>
                  <a:ext uri="{0D108BD9-81ED-4DB2-BD59-A6C34878D82A}">
                    <a16:rowId xmlns:a16="http://schemas.microsoft.com/office/drawing/2014/main" val="4186162815"/>
                  </a:ext>
                </a:extLst>
              </a:tr>
            </a:tbl>
          </a:graphicData>
        </a:graphic>
      </p:graphicFrame>
    </p:spTree>
    <p:extLst>
      <p:ext uri="{BB962C8B-B14F-4D97-AF65-F5344CB8AC3E}">
        <p14:creationId xmlns:p14="http://schemas.microsoft.com/office/powerpoint/2010/main" val="7351796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sp>
        <p:nvSpPr>
          <p:cNvPr id="2" name="Rectangle 1"/>
          <p:cNvSpPr/>
          <p:nvPr/>
        </p:nvSpPr>
        <p:spPr>
          <a:xfrm>
            <a:off x="106016" y="98889"/>
            <a:ext cx="1057523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0" lang="en-ZW" sz="2800" b="1" i="0" u="none" strike="noStrike" kern="1200" cap="none" spc="0" normalizeH="0" baseline="0" noProof="0" dirty="0">
                <a:ln>
                  <a:noFill/>
                </a:ln>
                <a:solidFill>
                  <a:srgbClr val="1F497D"/>
                </a:solidFill>
                <a:effectLst/>
                <a:uLnTx/>
                <a:uFillTx/>
                <a:latin typeface="Arial"/>
                <a:ea typeface="+mn-ea"/>
                <a:cs typeface="+mn-cs"/>
              </a:rPr>
              <a:t>Key Risks</a:t>
            </a:r>
            <a:endParaRPr kumimoji="0" lang="en-ZA" sz="2800" b="1" i="0" u="none" strike="noStrike" kern="1200" cap="none" spc="0" normalizeH="0" baseline="0" noProof="0" dirty="0">
              <a:ln>
                <a:noFill/>
              </a:ln>
              <a:solidFill>
                <a:srgbClr val="1F497D"/>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43F02928-4854-4523-8BF0-FB7C9C9909A9}"/>
              </a:ext>
            </a:extLst>
          </p:cNvPr>
          <p:cNvGraphicFramePr>
            <a:graphicFrameLocks noGrp="1"/>
          </p:cNvGraphicFramePr>
          <p:nvPr>
            <p:extLst>
              <p:ext uri="{D42A27DB-BD31-4B8C-83A1-F6EECF244321}">
                <p14:modId xmlns:p14="http://schemas.microsoft.com/office/powerpoint/2010/main" val="1455717294"/>
              </p:ext>
            </p:extLst>
          </p:nvPr>
        </p:nvGraphicFramePr>
        <p:xfrm>
          <a:off x="0" y="778919"/>
          <a:ext cx="12192000" cy="6446520"/>
        </p:xfrm>
        <a:graphic>
          <a:graphicData uri="http://schemas.openxmlformats.org/drawingml/2006/table">
            <a:tbl>
              <a:tblPr firstRow="1" bandRow="1">
                <a:tableStyleId>{7DF18680-E054-41AD-8BC1-D1AEF772440D}</a:tableStyleId>
              </a:tblPr>
              <a:tblGrid>
                <a:gridCol w="2112209">
                  <a:extLst>
                    <a:ext uri="{9D8B030D-6E8A-4147-A177-3AD203B41FA5}">
                      <a16:colId xmlns:a16="http://schemas.microsoft.com/office/drawing/2014/main" val="4222092266"/>
                    </a:ext>
                  </a:extLst>
                </a:gridCol>
                <a:gridCol w="3201701">
                  <a:extLst>
                    <a:ext uri="{9D8B030D-6E8A-4147-A177-3AD203B41FA5}">
                      <a16:colId xmlns:a16="http://schemas.microsoft.com/office/drawing/2014/main" val="2731484097"/>
                    </a:ext>
                  </a:extLst>
                </a:gridCol>
                <a:gridCol w="6878090">
                  <a:extLst>
                    <a:ext uri="{9D8B030D-6E8A-4147-A177-3AD203B41FA5}">
                      <a16:colId xmlns:a16="http://schemas.microsoft.com/office/drawing/2014/main" val="2320594782"/>
                    </a:ext>
                  </a:extLst>
                </a:gridCol>
              </a:tblGrid>
              <a:tr h="361582">
                <a:tc>
                  <a:txBody>
                    <a:bodyPr/>
                    <a:lstStyle/>
                    <a:p>
                      <a:pPr algn="just">
                        <a:lnSpc>
                          <a:spcPct val="150000"/>
                        </a:lnSpc>
                      </a:pPr>
                      <a:r>
                        <a:rPr lang="en-GB" sz="1600" b="1" u="none" strike="noStrike" kern="1200" baseline="0" dirty="0">
                          <a:solidFill>
                            <a:schemeClr val="lt1"/>
                          </a:solidFill>
                          <a:latin typeface="Arial" panose="020B0604020202020204" pitchFamily="34" charset="0"/>
                          <a:cs typeface="Arial" panose="020B0604020202020204" pitchFamily="34" charset="0"/>
                        </a:rPr>
                        <a:t>Outcome </a:t>
                      </a:r>
                      <a:endParaRPr lang="en-ZA" sz="1600" dirty="0">
                        <a:latin typeface="Arial" panose="020B0604020202020204" pitchFamily="34" charset="0"/>
                        <a:cs typeface="Arial" panose="020B0604020202020204" pitchFamily="34" charset="0"/>
                      </a:endParaRPr>
                    </a:p>
                  </a:txBody>
                  <a:tcPr marL="79200" marR="79200"/>
                </a:tc>
                <a:tc>
                  <a:txBody>
                    <a:bodyPr/>
                    <a:lstStyle/>
                    <a:p>
                      <a:pPr algn="just">
                        <a:lnSpc>
                          <a:spcPct val="150000"/>
                        </a:lnSpc>
                      </a:pPr>
                      <a:r>
                        <a:rPr lang="en-ZA" sz="1600" dirty="0">
                          <a:latin typeface="Arial" panose="020B0604020202020204" pitchFamily="34" charset="0"/>
                          <a:cs typeface="Arial" panose="020B0604020202020204" pitchFamily="34" charset="0"/>
                        </a:rPr>
                        <a:t> Risk Key </a:t>
                      </a:r>
                    </a:p>
                  </a:txBody>
                  <a:tcPr marL="79200" marR="79200"/>
                </a:tc>
                <a:tc>
                  <a:txBody>
                    <a:bodyPr/>
                    <a:lstStyle/>
                    <a:p>
                      <a:pPr algn="just">
                        <a:lnSpc>
                          <a:spcPct val="150000"/>
                        </a:lnSpc>
                      </a:pPr>
                      <a:r>
                        <a:rPr lang="en-ZA" sz="1600" dirty="0">
                          <a:latin typeface="Arial" panose="020B0604020202020204" pitchFamily="34" charset="0"/>
                          <a:cs typeface="Arial" panose="020B0604020202020204" pitchFamily="34" charset="0"/>
                        </a:rPr>
                        <a:t>Risk Mitigation</a:t>
                      </a:r>
                    </a:p>
                  </a:txBody>
                  <a:tcPr marL="79200" marR="79200"/>
                </a:tc>
                <a:extLst>
                  <a:ext uri="{0D108BD9-81ED-4DB2-BD59-A6C34878D82A}">
                    <a16:rowId xmlns:a16="http://schemas.microsoft.com/office/drawing/2014/main" val="2070962739"/>
                  </a:ext>
                </a:extLst>
              </a:tr>
              <a:tr h="690902">
                <a:tc rowSpan="3">
                  <a:txBody>
                    <a:bodyPr/>
                    <a:lstStyle/>
                    <a:p>
                      <a:pPr algn="just">
                        <a:lnSpc>
                          <a:spcPct val="150000"/>
                        </a:lnSpc>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Effective and Efficient Management and Good Governance of the HDA</a:t>
                      </a:r>
                      <a:endParaRPr lang="en-ZA" sz="1400" dirty="0">
                        <a:latin typeface="Arial" panose="020B0604020202020204" pitchFamily="34" charset="0"/>
                        <a:cs typeface="Arial" panose="020B0604020202020204" pitchFamily="34" charset="0"/>
                      </a:endParaRPr>
                    </a:p>
                  </a:txBody>
                  <a:tcPr marL="79200" marR="79200"/>
                </a:tc>
                <a:tc rowSpan="2">
                  <a:txBody>
                    <a:bodyPr/>
                    <a:lstStyle/>
                    <a:p>
                      <a:pPr algn="just">
                        <a:lnSpc>
                          <a:spcPct val="150000"/>
                        </a:lnSpc>
                      </a:pPr>
                      <a:r>
                        <a:rPr lang="en-GB" sz="1400" dirty="0">
                          <a:latin typeface="Arial" panose="020B0604020202020204" pitchFamily="34" charset="0"/>
                          <a:cs typeface="Arial" panose="020B0604020202020204" pitchFamily="34" charset="0"/>
                        </a:rPr>
                        <a:t>Failure to discharge the HDA legislative mandate within the approved operational budget</a:t>
                      </a:r>
                    </a:p>
                  </a:txBody>
                  <a:tcPr marL="79200" marR="79200"/>
                </a:tc>
                <a:tc>
                  <a:txBody>
                    <a:bodyPr/>
                    <a:lstStyle/>
                    <a:p>
                      <a:pPr algn="just">
                        <a:lnSpc>
                          <a:spcPct val="150000"/>
                        </a:lnSpc>
                      </a:pPr>
                      <a:r>
                        <a:rPr lang="en-GB" sz="1400" dirty="0">
                          <a:latin typeface="Arial" panose="020B0604020202020204" pitchFamily="34" charset="0"/>
                          <a:cs typeface="Arial" panose="020B0604020202020204" pitchFamily="34" charset="0"/>
                        </a:rPr>
                        <a:t>New Strategy approved by board that is in line with HDA’s legislated mandate, awaiting National approval</a:t>
                      </a:r>
                    </a:p>
                  </a:txBody>
                  <a:tcPr marL="79200" marR="79200"/>
                </a:tc>
                <a:extLst>
                  <a:ext uri="{0D108BD9-81ED-4DB2-BD59-A6C34878D82A}">
                    <a16:rowId xmlns:a16="http://schemas.microsoft.com/office/drawing/2014/main" val="2057994409"/>
                  </a:ext>
                </a:extLst>
              </a:tr>
              <a:tr h="0">
                <a:tc vMerge="1">
                  <a:txBody>
                    <a:bodyPr/>
                    <a:lstStyle/>
                    <a:p>
                      <a:pPr algn="just">
                        <a:lnSpc>
                          <a:spcPct val="150000"/>
                        </a:lnSpc>
                      </a:pPr>
                      <a:endParaRPr lang="en-ZA" sz="1400" dirty="0">
                        <a:latin typeface="Arial" panose="020B0604020202020204" pitchFamily="34" charset="0"/>
                        <a:cs typeface="Arial" panose="020B0604020202020204" pitchFamily="34" charset="0"/>
                      </a:endParaRPr>
                    </a:p>
                  </a:txBody>
                  <a:tcPr marL="79200" marR="79200"/>
                </a:tc>
                <a:tc vMerge="1">
                  <a:txBody>
                    <a:bodyPr/>
                    <a:lstStyle/>
                    <a:p>
                      <a:endParaRPr lang="en-ZA"/>
                    </a:p>
                  </a:txBody>
                  <a:tcPr/>
                </a:tc>
                <a:tc>
                  <a:txBody>
                    <a:bodyPr/>
                    <a:lstStyle/>
                    <a:p>
                      <a:pPr algn="just">
                        <a:lnSpc>
                          <a:spcPct val="150000"/>
                        </a:lnSpc>
                      </a:pPr>
                      <a:r>
                        <a:rPr lang="en-GB" sz="1400" dirty="0">
                          <a:latin typeface="Arial" panose="020B0604020202020204" pitchFamily="34" charset="0"/>
                          <a:cs typeface="Arial" panose="020B0604020202020204" pitchFamily="34" charset="0"/>
                        </a:rPr>
                        <a:t>HDA to be developer of choice as per the Act.</a:t>
                      </a:r>
                    </a:p>
                  </a:txBody>
                  <a:tcPr marL="79200" marR="79200"/>
                </a:tc>
                <a:extLst>
                  <a:ext uri="{0D108BD9-81ED-4DB2-BD59-A6C34878D82A}">
                    <a16:rowId xmlns:a16="http://schemas.microsoft.com/office/drawing/2014/main" val="1412428770"/>
                  </a:ext>
                </a:extLst>
              </a:tr>
              <a:tr h="1691440">
                <a:tc vMerge="1">
                  <a:txBody>
                    <a:bodyPr/>
                    <a:lstStyle/>
                    <a:p>
                      <a:pPr algn="just">
                        <a:lnSpc>
                          <a:spcPct val="150000"/>
                        </a:lnSpc>
                      </a:pPr>
                      <a:endParaRPr lang="en-ZA" sz="1400" dirty="0">
                        <a:latin typeface="Arial" panose="020B0604020202020204" pitchFamily="34" charset="0"/>
                        <a:cs typeface="Arial" panose="020B0604020202020204" pitchFamily="34" charset="0"/>
                      </a:endParaRPr>
                    </a:p>
                  </a:txBody>
                  <a:tcPr marL="79200" marR="79200"/>
                </a:tc>
                <a:tc>
                  <a:txBody>
                    <a:bodyPr/>
                    <a:lstStyle/>
                    <a:p>
                      <a:pPr algn="just">
                        <a:lnSpc>
                          <a:spcPct val="150000"/>
                        </a:lnSpc>
                      </a:pPr>
                      <a:r>
                        <a:rPr lang="en-GB" sz="1400" dirty="0">
                          <a:latin typeface="Arial" panose="020B0604020202020204" pitchFamily="34" charset="0"/>
                          <a:cs typeface="Arial" panose="020B0604020202020204" pitchFamily="34" charset="0"/>
                        </a:rPr>
                        <a:t>Failure to meet HDA transformation and empowerment targets</a:t>
                      </a:r>
                      <a:endParaRPr lang="en-ZA" sz="1400" dirty="0">
                        <a:latin typeface="Arial" panose="020B0604020202020204" pitchFamily="34" charset="0"/>
                        <a:cs typeface="Arial" panose="020B0604020202020204" pitchFamily="34" charset="0"/>
                      </a:endParaRPr>
                    </a:p>
                  </a:txBody>
                  <a:tcPr marL="79200" marR="79200"/>
                </a:tc>
                <a:tc>
                  <a:txBody>
                    <a:bodyPr/>
                    <a:lstStyle/>
                    <a:p>
                      <a:pPr algn="just">
                        <a:lnSpc>
                          <a:spcPct val="150000"/>
                        </a:lnSpc>
                      </a:pPr>
                      <a:r>
                        <a:rPr lang="en-GB" sz="1400" dirty="0">
                          <a:latin typeface="Arial" panose="020B0604020202020204" pitchFamily="34" charset="0"/>
                          <a:cs typeface="Arial" panose="020B0604020202020204" pitchFamily="34" charset="0"/>
                        </a:rPr>
                        <a:t>Review and update existing role-specific and generic indicators to make transformation and targets more impactful</a:t>
                      </a:r>
                    </a:p>
                    <a:p>
                      <a:pPr algn="just">
                        <a:lnSpc>
                          <a:spcPct val="150000"/>
                        </a:lnSpc>
                      </a:pPr>
                      <a:endParaRPr lang="en-GB" sz="1400" dirty="0">
                        <a:latin typeface="Arial" panose="020B0604020202020204" pitchFamily="34" charset="0"/>
                        <a:cs typeface="Arial" panose="020B0604020202020204" pitchFamily="34" charset="0"/>
                      </a:endParaRPr>
                    </a:p>
                    <a:p>
                      <a:pPr algn="just">
                        <a:lnSpc>
                          <a:spcPct val="150000"/>
                        </a:lnSpc>
                      </a:pPr>
                      <a:r>
                        <a:rPr lang="en-GB" sz="1400" dirty="0">
                          <a:latin typeface="Arial" panose="020B0604020202020204" pitchFamily="34" charset="0"/>
                          <a:cs typeface="Arial" panose="020B0604020202020204" pitchFamily="34" charset="0"/>
                        </a:rPr>
                        <a:t>Establish HDA’s BBBEE level Set targets for the preferential procurement, enterprise and supplier developments pillars</a:t>
                      </a:r>
                    </a:p>
                    <a:p>
                      <a:pPr algn="just">
                        <a:lnSpc>
                          <a:spcPct val="150000"/>
                        </a:lnSpc>
                      </a:pPr>
                      <a:endParaRPr lang="en-GB" sz="1400" dirty="0">
                        <a:latin typeface="Arial" panose="020B0604020202020204" pitchFamily="34" charset="0"/>
                        <a:cs typeface="Arial" panose="020B0604020202020204" pitchFamily="34" charset="0"/>
                      </a:endParaRPr>
                    </a:p>
                    <a:p>
                      <a:pPr algn="just">
                        <a:lnSpc>
                          <a:spcPct val="150000"/>
                        </a:lnSpc>
                      </a:pPr>
                      <a:r>
                        <a:rPr lang="en-ZA" sz="1400" dirty="0">
                          <a:latin typeface="Arial" panose="020B0604020202020204" pitchFamily="34" charset="0"/>
                          <a:cs typeface="Arial" panose="020B0604020202020204" pitchFamily="34" charset="0"/>
                        </a:rPr>
                        <a:t>Develop an implementation plan</a:t>
                      </a:r>
                    </a:p>
                  </a:txBody>
                  <a:tcPr marL="79200" marR="79200"/>
                </a:tc>
                <a:extLst>
                  <a:ext uri="{0D108BD9-81ED-4DB2-BD59-A6C34878D82A}">
                    <a16:rowId xmlns:a16="http://schemas.microsoft.com/office/drawing/2014/main" val="3801963057"/>
                  </a:ext>
                </a:extLst>
              </a:tr>
              <a:tr h="749847">
                <a:tc rowSpan="3">
                  <a:txBody>
                    <a:bodyPr/>
                    <a:lstStyle/>
                    <a:p>
                      <a:pPr marL="0" marR="0" indent="0" algn="just" defTabSz="457211" rtl="0" eaLnBrk="1" fontAlgn="auto" latinLnBrk="0" hangingPunct="1">
                        <a:lnSpc>
                          <a:spcPct val="150000"/>
                        </a:lnSpc>
                        <a:spcBef>
                          <a:spcPts val="0"/>
                        </a:spcBef>
                        <a:spcAft>
                          <a:spcPts val="0"/>
                        </a:spcAft>
                        <a:buClrTx/>
                        <a:buSzTx/>
                        <a:buFontTx/>
                        <a:buNone/>
                        <a:tabLst/>
                        <a:defRPr/>
                      </a:pPr>
                      <a:r>
                        <a:rPr lang="en-ZA" sz="1400" b="0" i="0" u="none" strike="noStrike" baseline="0" dirty="0">
                          <a:solidFill>
                            <a:schemeClr val="tx1"/>
                          </a:solidFill>
                          <a:latin typeface="Arial" panose="020B0604020202020204" pitchFamily="34" charset="0"/>
                          <a:cs typeface="Arial" panose="020B0604020202020204" pitchFamily="34" charset="0"/>
                        </a:rPr>
                        <a:t>Integrated and sustainable human settlements and Security of Tenure</a:t>
                      </a:r>
                      <a:endParaRPr lang="en-ZA" sz="14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p>
                      <a:pPr algn="just">
                        <a:lnSpc>
                          <a:spcPct val="150000"/>
                        </a:lnSpc>
                      </a:pPr>
                      <a:endParaRPr lang="en-ZA" sz="1400" dirty="0">
                        <a:latin typeface="Arial" panose="020B0604020202020204" pitchFamily="34" charset="0"/>
                        <a:cs typeface="Arial" panose="020B0604020202020204" pitchFamily="34" charset="0"/>
                      </a:endParaRPr>
                    </a:p>
                  </a:txBody>
                  <a:tcPr marL="79200" marR="79200"/>
                </a:tc>
                <a:tc>
                  <a:txBody>
                    <a:bodyPr/>
                    <a:lstStyle/>
                    <a:p>
                      <a:pPr algn="just">
                        <a:lnSpc>
                          <a:spcPct val="150000"/>
                        </a:lnSpc>
                      </a:pPr>
                      <a:r>
                        <a:rPr lang="en-GB" sz="1400" dirty="0">
                          <a:latin typeface="Arial" panose="020B0604020202020204" pitchFamily="34" charset="0"/>
                          <a:cs typeface="Arial" panose="020B0604020202020204" pitchFamily="34" charset="0"/>
                        </a:rPr>
                        <a:t>Lack of funding to acquire land for</a:t>
                      </a:r>
                    </a:p>
                    <a:p>
                      <a:pPr algn="just">
                        <a:lnSpc>
                          <a:spcPct val="150000"/>
                        </a:lnSpc>
                      </a:pPr>
                      <a:r>
                        <a:rPr lang="en-GB" sz="1400" dirty="0">
                          <a:latin typeface="Arial" panose="020B0604020202020204" pitchFamily="34" charset="0"/>
                          <a:cs typeface="Arial" panose="020B0604020202020204" pitchFamily="34" charset="0"/>
                        </a:rPr>
                        <a:t>human settlement due to current fiscal arrangements.</a:t>
                      </a:r>
                      <a:endParaRPr lang="en-ZA" sz="1400" dirty="0">
                        <a:latin typeface="Arial" panose="020B0604020202020204" pitchFamily="34" charset="0"/>
                        <a:cs typeface="Arial" panose="020B0604020202020204" pitchFamily="34" charset="0"/>
                      </a:endParaRPr>
                    </a:p>
                  </a:txBody>
                  <a:tcPr marL="79200" marR="79200"/>
                </a:tc>
                <a:tc>
                  <a:txBody>
                    <a:bodyPr/>
                    <a:lstStyle/>
                    <a:p>
                      <a:pPr marL="0" indent="0" algn="just">
                        <a:lnSpc>
                          <a:spcPct val="150000"/>
                        </a:lnSpc>
                        <a:buFont typeface="Arial" panose="020B0604020202020204" pitchFamily="34" charset="0"/>
                        <a:buNone/>
                      </a:pPr>
                      <a:r>
                        <a:rPr lang="en-GB" sz="1400" dirty="0">
                          <a:latin typeface="Arial" panose="020B0604020202020204" pitchFamily="34" charset="0"/>
                          <a:cs typeface="Arial" panose="020B0604020202020204" pitchFamily="34" charset="0"/>
                        </a:rPr>
                        <a:t>Obtained Cabinet approval for the release of 14 000 hectares of public land.</a:t>
                      </a:r>
                    </a:p>
                    <a:p>
                      <a:pPr marL="0" indent="0" algn="just">
                        <a:lnSpc>
                          <a:spcPct val="150000"/>
                        </a:lnSpc>
                        <a:buFont typeface="Arial" panose="020B0604020202020204" pitchFamily="34" charset="0"/>
                        <a:buNone/>
                      </a:pPr>
                      <a:endParaRPr lang="en-GB" sz="1400" dirty="0">
                        <a:latin typeface="Arial" panose="020B0604020202020204" pitchFamily="34" charset="0"/>
                        <a:cs typeface="Arial" panose="020B0604020202020204" pitchFamily="34" charset="0"/>
                      </a:endParaRPr>
                    </a:p>
                    <a:p>
                      <a:pPr marL="0" indent="0" algn="just">
                        <a:lnSpc>
                          <a:spcPct val="150000"/>
                        </a:lnSpc>
                        <a:buFont typeface="Arial" panose="020B0604020202020204" pitchFamily="34" charset="0"/>
                        <a:buNone/>
                      </a:pPr>
                      <a:r>
                        <a:rPr lang="en-GB" sz="1400" dirty="0">
                          <a:latin typeface="Arial" panose="020B0604020202020204" pitchFamily="34" charset="0"/>
                          <a:cs typeface="Arial" panose="020B0604020202020204" pitchFamily="34" charset="0"/>
                        </a:rPr>
                        <a:t>Preparation of multiyear land acquisition pipeline</a:t>
                      </a:r>
                      <a:endParaRPr lang="en-ZA" sz="1400" dirty="0">
                        <a:latin typeface="Arial" panose="020B0604020202020204" pitchFamily="34" charset="0"/>
                        <a:cs typeface="Arial" panose="020B0604020202020204" pitchFamily="34" charset="0"/>
                      </a:endParaRPr>
                    </a:p>
                  </a:txBody>
                  <a:tcPr marL="79200" marR="79200"/>
                </a:tc>
                <a:extLst>
                  <a:ext uri="{0D108BD9-81ED-4DB2-BD59-A6C34878D82A}">
                    <a16:rowId xmlns:a16="http://schemas.microsoft.com/office/drawing/2014/main" val="2294115241"/>
                  </a:ext>
                </a:extLst>
              </a:tr>
              <a:tr h="531142">
                <a:tc vMerge="1">
                  <a:txBody>
                    <a:bodyPr/>
                    <a:lstStyle/>
                    <a:p>
                      <a:pPr algn="just"/>
                      <a:endParaRPr lang="en-ZA" sz="1400" dirty="0">
                        <a:latin typeface="Arial" panose="020B0604020202020204" pitchFamily="34" charset="0"/>
                        <a:cs typeface="Arial" panose="020B0604020202020204" pitchFamily="34" charset="0"/>
                      </a:endParaRPr>
                    </a:p>
                  </a:txBody>
                  <a:tcPr marL="79200" marR="79200"/>
                </a:tc>
                <a:tc>
                  <a:txBody>
                    <a:bodyPr/>
                    <a:lstStyle/>
                    <a:p>
                      <a:pPr algn="just">
                        <a:lnSpc>
                          <a:spcPct val="150000"/>
                        </a:lnSpc>
                      </a:pPr>
                      <a:r>
                        <a:rPr lang="en-ZA" sz="1400" dirty="0">
                          <a:latin typeface="Arial" panose="020B0604020202020204" pitchFamily="34" charset="0"/>
                          <a:cs typeface="Arial" panose="020B0604020202020204" pitchFamily="34" charset="0"/>
                        </a:rPr>
                        <a:t>Potential land price collusion</a:t>
                      </a:r>
                    </a:p>
                  </a:txBody>
                  <a:tcPr marL="79200" marR="79200"/>
                </a:tc>
                <a:tc>
                  <a:txBody>
                    <a:bodyPr/>
                    <a:lstStyle/>
                    <a:p>
                      <a:pPr marL="0" indent="0" algn="just">
                        <a:lnSpc>
                          <a:spcPct val="150000"/>
                        </a:lnSpc>
                        <a:buFont typeface="Arial" panose="020B0604020202020204" pitchFamily="34" charset="0"/>
                        <a:buNone/>
                      </a:pPr>
                      <a:r>
                        <a:rPr lang="en-GB" sz="1400" dirty="0">
                          <a:latin typeface="Arial" panose="020B0604020202020204" pitchFamily="34" charset="0"/>
                          <a:cs typeface="Arial" panose="020B0604020202020204" pitchFamily="34" charset="0"/>
                        </a:rPr>
                        <a:t>Review of controls/processes on land acquisition Land valuation processes conducted by independent values</a:t>
                      </a:r>
                      <a:endParaRPr lang="en-ZA" sz="1400" dirty="0">
                        <a:latin typeface="Arial" panose="020B0604020202020204" pitchFamily="34" charset="0"/>
                        <a:cs typeface="Arial" panose="020B0604020202020204" pitchFamily="34" charset="0"/>
                      </a:endParaRPr>
                    </a:p>
                  </a:txBody>
                  <a:tcPr marL="79200" marR="79200"/>
                </a:tc>
                <a:extLst>
                  <a:ext uri="{0D108BD9-81ED-4DB2-BD59-A6C34878D82A}">
                    <a16:rowId xmlns:a16="http://schemas.microsoft.com/office/drawing/2014/main" val="11932628"/>
                  </a:ext>
                </a:extLst>
              </a:tr>
              <a:tr h="531142">
                <a:tc vMerge="1">
                  <a:txBody>
                    <a:bodyPr/>
                    <a:lstStyle/>
                    <a:p>
                      <a:pPr algn="just"/>
                      <a:endParaRPr lang="en-ZA" sz="1400">
                        <a:latin typeface="Arial" panose="020B0604020202020204" pitchFamily="34" charset="0"/>
                        <a:cs typeface="Arial" panose="020B0604020202020204" pitchFamily="34" charset="0"/>
                      </a:endParaRPr>
                    </a:p>
                  </a:txBody>
                  <a:tcPr marL="79200" marR="79200"/>
                </a:tc>
                <a:tc>
                  <a:txBody>
                    <a:bodyPr/>
                    <a:lstStyle/>
                    <a:p>
                      <a:pPr algn="just">
                        <a:lnSpc>
                          <a:spcPct val="150000"/>
                        </a:lnSpc>
                      </a:pPr>
                      <a:r>
                        <a:rPr lang="en-GB" sz="1400" dirty="0">
                          <a:latin typeface="Arial" panose="020B0604020202020204" pitchFamily="34" charset="0"/>
                          <a:cs typeface="Arial" panose="020B0604020202020204" pitchFamily="34" charset="0"/>
                        </a:rPr>
                        <a:t>Delays in the acquisition of land through expropriation</a:t>
                      </a:r>
                      <a:endParaRPr lang="en-ZA" sz="1400" dirty="0">
                        <a:latin typeface="Arial" panose="020B0604020202020204" pitchFamily="34" charset="0"/>
                        <a:cs typeface="Arial" panose="020B0604020202020204" pitchFamily="34" charset="0"/>
                      </a:endParaRPr>
                    </a:p>
                  </a:txBody>
                  <a:tcPr marL="79200" marR="79200"/>
                </a:tc>
                <a:tc>
                  <a:txBody>
                    <a:bodyPr/>
                    <a:lstStyle/>
                    <a:p>
                      <a:pPr marL="0" indent="0" algn="just">
                        <a:lnSpc>
                          <a:spcPct val="150000"/>
                        </a:lnSpc>
                        <a:buFont typeface="Arial" panose="020B0604020202020204" pitchFamily="34" charset="0"/>
                        <a:buNone/>
                      </a:pPr>
                      <a:r>
                        <a:rPr lang="en-GB" sz="1400" dirty="0">
                          <a:latin typeface="Arial" panose="020B0604020202020204" pitchFamily="34" charset="0"/>
                          <a:cs typeface="Arial" panose="020B0604020202020204" pitchFamily="34" charset="0"/>
                        </a:rPr>
                        <a:t>Expedite the process through meaningfully engagements with the expropriation authorities (Minister, MECs, Local Authority, Courts)</a:t>
                      </a:r>
                      <a:endParaRPr lang="en-ZA" sz="1400" dirty="0">
                        <a:latin typeface="Arial" panose="020B0604020202020204" pitchFamily="34" charset="0"/>
                        <a:cs typeface="Arial" panose="020B0604020202020204" pitchFamily="34" charset="0"/>
                      </a:endParaRPr>
                    </a:p>
                  </a:txBody>
                  <a:tcPr marL="79200" marR="79200"/>
                </a:tc>
                <a:extLst>
                  <a:ext uri="{0D108BD9-81ED-4DB2-BD59-A6C34878D82A}">
                    <a16:rowId xmlns:a16="http://schemas.microsoft.com/office/drawing/2014/main" val="4186162815"/>
                  </a:ext>
                </a:extLst>
              </a:tr>
            </a:tbl>
          </a:graphicData>
        </a:graphic>
      </p:graphicFrame>
    </p:spTree>
    <p:extLst>
      <p:ext uri="{BB962C8B-B14F-4D97-AF65-F5344CB8AC3E}">
        <p14:creationId xmlns:p14="http://schemas.microsoft.com/office/powerpoint/2010/main" val="34537379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sp>
        <p:nvSpPr>
          <p:cNvPr id="2" name="Rectangle 1"/>
          <p:cNvSpPr/>
          <p:nvPr/>
        </p:nvSpPr>
        <p:spPr>
          <a:xfrm>
            <a:off x="106016" y="98889"/>
            <a:ext cx="1057523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0" lang="en-ZW" sz="2800" b="1" i="0" u="none" strike="noStrike" kern="1200" cap="none" spc="0" normalizeH="0" baseline="0" noProof="0" dirty="0">
                <a:ln>
                  <a:noFill/>
                </a:ln>
                <a:solidFill>
                  <a:srgbClr val="1F497D"/>
                </a:solidFill>
                <a:effectLst/>
                <a:uLnTx/>
                <a:uFillTx/>
                <a:latin typeface="Arial"/>
                <a:ea typeface="+mn-ea"/>
                <a:cs typeface="+mn-cs"/>
              </a:rPr>
              <a:t>Key Risks </a:t>
            </a:r>
            <a:endParaRPr kumimoji="0" lang="en-ZA" sz="2800" b="1" i="0" u="none" strike="noStrike" kern="1200" cap="none" spc="0" normalizeH="0" baseline="0" noProof="0" dirty="0">
              <a:ln>
                <a:noFill/>
              </a:ln>
              <a:solidFill>
                <a:srgbClr val="1F497D"/>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43F02928-4854-4523-8BF0-FB7C9C9909A9}"/>
              </a:ext>
            </a:extLst>
          </p:cNvPr>
          <p:cNvGraphicFramePr>
            <a:graphicFrameLocks noGrp="1"/>
          </p:cNvGraphicFramePr>
          <p:nvPr>
            <p:extLst>
              <p:ext uri="{D42A27DB-BD31-4B8C-83A1-F6EECF244321}">
                <p14:modId xmlns:p14="http://schemas.microsoft.com/office/powerpoint/2010/main" val="4026999015"/>
              </p:ext>
            </p:extLst>
          </p:nvPr>
        </p:nvGraphicFramePr>
        <p:xfrm>
          <a:off x="0" y="778919"/>
          <a:ext cx="12192000" cy="6096505"/>
        </p:xfrm>
        <a:graphic>
          <a:graphicData uri="http://schemas.openxmlformats.org/drawingml/2006/table">
            <a:tbl>
              <a:tblPr firstRow="1" bandRow="1">
                <a:tableStyleId>{7DF18680-E054-41AD-8BC1-D1AEF772440D}</a:tableStyleId>
              </a:tblPr>
              <a:tblGrid>
                <a:gridCol w="2112209">
                  <a:extLst>
                    <a:ext uri="{9D8B030D-6E8A-4147-A177-3AD203B41FA5}">
                      <a16:colId xmlns:a16="http://schemas.microsoft.com/office/drawing/2014/main" val="4222092266"/>
                    </a:ext>
                  </a:extLst>
                </a:gridCol>
                <a:gridCol w="3201701">
                  <a:extLst>
                    <a:ext uri="{9D8B030D-6E8A-4147-A177-3AD203B41FA5}">
                      <a16:colId xmlns:a16="http://schemas.microsoft.com/office/drawing/2014/main" val="2731484097"/>
                    </a:ext>
                  </a:extLst>
                </a:gridCol>
                <a:gridCol w="6878090">
                  <a:extLst>
                    <a:ext uri="{9D8B030D-6E8A-4147-A177-3AD203B41FA5}">
                      <a16:colId xmlns:a16="http://schemas.microsoft.com/office/drawing/2014/main" val="2320594782"/>
                    </a:ext>
                  </a:extLst>
                </a:gridCol>
              </a:tblGrid>
              <a:tr h="361582">
                <a:tc>
                  <a:txBody>
                    <a:bodyPr/>
                    <a:lstStyle/>
                    <a:p>
                      <a:pPr algn="just">
                        <a:lnSpc>
                          <a:spcPct val="150000"/>
                        </a:lnSpc>
                      </a:pPr>
                      <a:r>
                        <a:rPr lang="en-GB" sz="1600" b="1" u="none" strike="noStrike" kern="1200" baseline="0" dirty="0">
                          <a:solidFill>
                            <a:schemeClr val="lt1"/>
                          </a:solidFill>
                          <a:latin typeface="Arial" panose="020B0604020202020204" pitchFamily="34" charset="0"/>
                          <a:cs typeface="Arial" panose="020B0604020202020204" pitchFamily="34" charset="0"/>
                        </a:rPr>
                        <a:t>Outcome </a:t>
                      </a:r>
                      <a:endParaRPr lang="en-ZA" sz="1600" dirty="0">
                        <a:latin typeface="Arial" panose="020B0604020202020204" pitchFamily="34" charset="0"/>
                        <a:cs typeface="Arial" panose="020B0604020202020204" pitchFamily="34" charset="0"/>
                      </a:endParaRPr>
                    </a:p>
                  </a:txBody>
                  <a:tcPr marL="79200" marR="79200"/>
                </a:tc>
                <a:tc>
                  <a:txBody>
                    <a:bodyPr/>
                    <a:lstStyle/>
                    <a:p>
                      <a:pPr algn="just">
                        <a:lnSpc>
                          <a:spcPct val="150000"/>
                        </a:lnSpc>
                      </a:pPr>
                      <a:r>
                        <a:rPr lang="en-ZA" sz="1600" dirty="0">
                          <a:latin typeface="Arial" panose="020B0604020202020204" pitchFamily="34" charset="0"/>
                          <a:cs typeface="Arial" panose="020B0604020202020204" pitchFamily="34" charset="0"/>
                        </a:rPr>
                        <a:t> Risk Key </a:t>
                      </a:r>
                    </a:p>
                  </a:txBody>
                  <a:tcPr marL="79200" marR="79200"/>
                </a:tc>
                <a:tc>
                  <a:txBody>
                    <a:bodyPr/>
                    <a:lstStyle/>
                    <a:p>
                      <a:pPr algn="just">
                        <a:lnSpc>
                          <a:spcPct val="150000"/>
                        </a:lnSpc>
                      </a:pPr>
                      <a:r>
                        <a:rPr lang="en-ZA" sz="1600" dirty="0">
                          <a:latin typeface="Arial" panose="020B0604020202020204" pitchFamily="34" charset="0"/>
                          <a:cs typeface="Arial" panose="020B0604020202020204" pitchFamily="34" charset="0"/>
                        </a:rPr>
                        <a:t>Risk Mitigation</a:t>
                      </a:r>
                    </a:p>
                  </a:txBody>
                  <a:tcPr marL="79200" marR="79200"/>
                </a:tc>
                <a:extLst>
                  <a:ext uri="{0D108BD9-81ED-4DB2-BD59-A6C34878D82A}">
                    <a16:rowId xmlns:a16="http://schemas.microsoft.com/office/drawing/2014/main" val="2070962739"/>
                  </a:ext>
                </a:extLst>
              </a:tr>
              <a:tr h="891324">
                <a:tc rowSpan="4">
                  <a:txBody>
                    <a:bodyPr/>
                    <a:lstStyle/>
                    <a:p>
                      <a:pPr marL="0" marR="0" lvl="0" indent="0" algn="l" defTabSz="457211" rtl="0" eaLnBrk="1" fontAlgn="auto" latinLnBrk="0" hangingPunct="1">
                        <a:lnSpc>
                          <a:spcPct val="15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Integrated and sustainable human settlements and Security of Tenure</a:t>
                      </a: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endParaRPr>
                    </a:p>
                    <a:p>
                      <a:pPr algn="just">
                        <a:lnSpc>
                          <a:spcPct val="150000"/>
                        </a:lnSpc>
                      </a:pPr>
                      <a:endParaRPr lang="en-GB" sz="1400" dirty="0">
                        <a:latin typeface="Arial" panose="020B0604020202020204" pitchFamily="34" charset="0"/>
                        <a:cs typeface="Arial" panose="020B0604020202020204" pitchFamily="34" charset="0"/>
                      </a:endParaRPr>
                    </a:p>
                  </a:txBody>
                  <a:tcPr marL="79200" marR="79200"/>
                </a:tc>
                <a:tc>
                  <a:txBody>
                    <a:bodyPr/>
                    <a:lstStyle/>
                    <a:p>
                      <a:pPr algn="just">
                        <a:lnSpc>
                          <a:spcPct val="150000"/>
                        </a:lnSpc>
                      </a:pPr>
                      <a:r>
                        <a:rPr lang="en-GB" sz="1400" dirty="0">
                          <a:latin typeface="Arial" panose="020B0604020202020204" pitchFamily="34" charset="0"/>
                          <a:cs typeface="Arial" panose="020B0604020202020204" pitchFamily="34" charset="0"/>
                        </a:rPr>
                        <a:t>Programs and projects not delivered on time within budget and according to scope</a:t>
                      </a:r>
                    </a:p>
                    <a:p>
                      <a:pPr algn="just">
                        <a:lnSpc>
                          <a:spcPct val="150000"/>
                        </a:lnSpc>
                      </a:pPr>
                      <a:endParaRPr lang="en-ZA" sz="1400" dirty="0">
                        <a:latin typeface="Arial" panose="020B0604020202020204" pitchFamily="34" charset="0"/>
                        <a:cs typeface="Arial" panose="020B0604020202020204" pitchFamily="34" charset="0"/>
                      </a:endParaRPr>
                    </a:p>
                  </a:txBody>
                  <a:tcPr marL="79200" marR="79200"/>
                </a:tc>
                <a:tc>
                  <a:txBody>
                    <a:bodyPr/>
                    <a:lstStyle/>
                    <a:p>
                      <a:pPr algn="just">
                        <a:lnSpc>
                          <a:spcPct val="150000"/>
                        </a:lnSpc>
                      </a:pPr>
                      <a:r>
                        <a:rPr lang="en-GB" sz="1400" dirty="0">
                          <a:latin typeface="Arial" panose="020B0604020202020204" pitchFamily="34" charset="0"/>
                          <a:cs typeface="Arial" panose="020B0604020202020204" pitchFamily="34" charset="0"/>
                        </a:rPr>
                        <a:t>Participate in the business planning processes of the Provinces </a:t>
                      </a:r>
                    </a:p>
                    <a:p>
                      <a:pPr algn="just">
                        <a:lnSpc>
                          <a:spcPct val="150000"/>
                        </a:lnSpc>
                      </a:pPr>
                      <a:endParaRPr lang="en-GB" sz="1400" dirty="0">
                        <a:latin typeface="Arial" panose="020B0604020202020204" pitchFamily="34" charset="0"/>
                        <a:cs typeface="Arial" panose="020B0604020202020204" pitchFamily="34" charset="0"/>
                      </a:endParaRPr>
                    </a:p>
                    <a:p>
                      <a:pPr algn="just">
                        <a:lnSpc>
                          <a:spcPct val="150000"/>
                        </a:lnSpc>
                      </a:pPr>
                      <a:r>
                        <a:rPr lang="en-GB" sz="1400" dirty="0">
                          <a:latin typeface="Arial" panose="020B0604020202020204" pitchFamily="34" charset="0"/>
                          <a:cs typeface="Arial" panose="020B0604020202020204" pitchFamily="34" charset="0"/>
                        </a:rPr>
                        <a:t>Implementation of proper project management processes </a:t>
                      </a:r>
                    </a:p>
                    <a:p>
                      <a:pPr algn="just">
                        <a:lnSpc>
                          <a:spcPct val="150000"/>
                        </a:lnSpc>
                      </a:pPr>
                      <a:endParaRPr lang="en-GB" sz="1400" dirty="0">
                        <a:latin typeface="Arial" panose="020B0604020202020204" pitchFamily="34" charset="0"/>
                        <a:cs typeface="Arial" panose="020B0604020202020204" pitchFamily="34" charset="0"/>
                      </a:endParaRPr>
                    </a:p>
                    <a:p>
                      <a:pPr algn="just">
                        <a:lnSpc>
                          <a:spcPct val="150000"/>
                        </a:lnSpc>
                      </a:pPr>
                      <a:r>
                        <a:rPr lang="en-GB" sz="1400" dirty="0">
                          <a:latin typeface="Arial" panose="020B0604020202020204" pitchFamily="34" charset="0"/>
                          <a:cs typeface="Arial" panose="020B0604020202020204" pitchFamily="34" charset="0"/>
                        </a:rPr>
                        <a:t>Accept fully funded mandates with implementation controls</a:t>
                      </a:r>
                    </a:p>
                  </a:txBody>
                  <a:tcPr marL="79200" marR="79200"/>
                </a:tc>
                <a:extLst>
                  <a:ext uri="{0D108BD9-81ED-4DB2-BD59-A6C34878D82A}">
                    <a16:rowId xmlns:a16="http://schemas.microsoft.com/office/drawing/2014/main" val="556232639"/>
                  </a:ext>
                </a:extLst>
              </a:tr>
              <a:tr h="1152125">
                <a:tc vMerge="1">
                  <a:txBody>
                    <a:bodyPr/>
                    <a:lstStyle/>
                    <a:p>
                      <a:pPr algn="just">
                        <a:lnSpc>
                          <a:spcPct val="150000"/>
                        </a:lnSpc>
                      </a:pPr>
                      <a:endParaRPr lang="en-ZA" sz="1400" dirty="0">
                        <a:latin typeface="Arial" panose="020B0604020202020204" pitchFamily="34" charset="0"/>
                        <a:cs typeface="Arial" panose="020B0604020202020204" pitchFamily="34" charset="0"/>
                      </a:endParaRPr>
                    </a:p>
                  </a:txBody>
                  <a:tcPr marL="79200" marR="79200"/>
                </a:tc>
                <a:tc>
                  <a:txBody>
                    <a:bodyPr/>
                    <a:lstStyle/>
                    <a:p>
                      <a:pPr algn="just">
                        <a:lnSpc>
                          <a:spcPct val="150000"/>
                        </a:lnSpc>
                      </a:pPr>
                      <a:r>
                        <a:rPr lang="en-GB" sz="1400" dirty="0">
                          <a:latin typeface="Arial" panose="020B0604020202020204" pitchFamily="34" charset="0"/>
                          <a:cs typeface="Arial" panose="020B0604020202020204" pitchFamily="34" charset="0"/>
                        </a:rPr>
                        <a:t>Misalignment between National Priority Programmes and the priorities of Provinces, Municipalities and Sector Departments</a:t>
                      </a:r>
                    </a:p>
                  </a:txBody>
                  <a:tcPr marL="79200" marR="79200"/>
                </a:tc>
                <a:tc>
                  <a:txBody>
                    <a:bodyPr/>
                    <a:lstStyle/>
                    <a:p>
                      <a:pPr algn="just">
                        <a:lnSpc>
                          <a:spcPct val="150000"/>
                        </a:lnSpc>
                      </a:pPr>
                      <a:r>
                        <a:rPr lang="en-GB" sz="1400" dirty="0">
                          <a:latin typeface="Arial" panose="020B0604020202020204" pitchFamily="34" charset="0"/>
                          <a:cs typeface="Arial" panose="020B0604020202020204" pitchFamily="34" charset="0"/>
                        </a:rPr>
                        <a:t>Review of Planning Regime Fiscal alignment and coordinated budgeting between</a:t>
                      </a:r>
                    </a:p>
                    <a:p>
                      <a:pPr algn="just">
                        <a:lnSpc>
                          <a:spcPct val="150000"/>
                        </a:lnSpc>
                      </a:pPr>
                      <a:r>
                        <a:rPr lang="en-GB" sz="1400" dirty="0">
                          <a:latin typeface="Arial" panose="020B0604020202020204" pitchFamily="34" charset="0"/>
                          <a:cs typeface="Arial" panose="020B0604020202020204" pitchFamily="34" charset="0"/>
                        </a:rPr>
                        <a:t>Provinces/Municipality and HDA The signing of Implementation Protocols </a:t>
                      </a:r>
                      <a:endParaRPr lang="en-ZA" sz="1400" dirty="0">
                        <a:latin typeface="Arial" panose="020B0604020202020204" pitchFamily="34" charset="0"/>
                        <a:cs typeface="Arial" panose="020B0604020202020204" pitchFamily="34" charset="0"/>
                      </a:endParaRPr>
                    </a:p>
                  </a:txBody>
                  <a:tcPr marL="79200" marR="79200"/>
                </a:tc>
                <a:extLst>
                  <a:ext uri="{0D108BD9-81ED-4DB2-BD59-A6C34878D82A}">
                    <a16:rowId xmlns:a16="http://schemas.microsoft.com/office/drawing/2014/main" val="483929066"/>
                  </a:ext>
                </a:extLst>
              </a:tr>
              <a:tr h="728277">
                <a:tc vMerge="1">
                  <a:txBody>
                    <a:bodyPr/>
                    <a:lstStyle/>
                    <a:p>
                      <a:pPr algn="just">
                        <a:lnSpc>
                          <a:spcPct val="150000"/>
                        </a:lnSpc>
                      </a:pPr>
                      <a:endParaRPr lang="en-ZA" sz="1400" dirty="0">
                        <a:latin typeface="Arial" panose="020B0604020202020204" pitchFamily="34" charset="0"/>
                        <a:cs typeface="Arial" panose="020B0604020202020204" pitchFamily="34" charset="0"/>
                      </a:endParaRPr>
                    </a:p>
                  </a:txBody>
                  <a:tcPr marL="79200" marR="79200"/>
                </a:tc>
                <a:tc>
                  <a:txBody>
                    <a:bodyPr/>
                    <a:lstStyle/>
                    <a:p>
                      <a:pPr algn="just">
                        <a:lnSpc>
                          <a:spcPct val="150000"/>
                        </a:lnSpc>
                      </a:pPr>
                      <a:r>
                        <a:rPr lang="en-GB" sz="1400" dirty="0">
                          <a:latin typeface="Arial" panose="020B0604020202020204" pitchFamily="34" charset="0"/>
                          <a:cs typeface="Arial" panose="020B0604020202020204" pitchFamily="34" charset="0"/>
                        </a:rPr>
                        <a:t>Inability to provide supporting and spatial information for decision making</a:t>
                      </a:r>
                      <a:endParaRPr lang="en-ZA" sz="1400" dirty="0">
                        <a:latin typeface="Arial" panose="020B0604020202020204" pitchFamily="34" charset="0"/>
                        <a:cs typeface="Arial" panose="020B0604020202020204" pitchFamily="34" charset="0"/>
                      </a:endParaRPr>
                    </a:p>
                  </a:txBody>
                  <a:tcPr marL="79200" marR="79200"/>
                </a:tc>
                <a:tc>
                  <a:txBody>
                    <a:bodyPr/>
                    <a:lstStyle/>
                    <a:p>
                      <a:pPr algn="just">
                        <a:lnSpc>
                          <a:spcPct val="150000"/>
                        </a:lnSpc>
                      </a:pPr>
                      <a:r>
                        <a:rPr lang="en-GB" sz="1400" dirty="0">
                          <a:latin typeface="Arial" panose="020B0604020202020204" pitchFamily="34" charset="0"/>
                          <a:cs typeface="Arial" panose="020B0604020202020204" pitchFamily="34" charset="0"/>
                        </a:rPr>
                        <a:t>Develop GIS Strategy for new MTSF period and communicate it to stakeholders to address time frames, resource limitations, data governance, data quality and security.</a:t>
                      </a:r>
                      <a:endParaRPr lang="en-ZA" sz="1400" dirty="0">
                        <a:latin typeface="Arial" panose="020B0604020202020204" pitchFamily="34" charset="0"/>
                        <a:cs typeface="Arial" panose="020B0604020202020204" pitchFamily="34" charset="0"/>
                      </a:endParaRPr>
                    </a:p>
                  </a:txBody>
                  <a:tcPr marL="79200" marR="79200"/>
                </a:tc>
                <a:extLst>
                  <a:ext uri="{0D108BD9-81ED-4DB2-BD59-A6C34878D82A}">
                    <a16:rowId xmlns:a16="http://schemas.microsoft.com/office/drawing/2014/main" val="3801963057"/>
                  </a:ext>
                </a:extLst>
              </a:tr>
              <a:tr h="749847">
                <a:tc vMerge="1">
                  <a:txBody>
                    <a:bodyPr/>
                    <a:lstStyle/>
                    <a:p>
                      <a:pPr algn="just">
                        <a:lnSpc>
                          <a:spcPct val="150000"/>
                        </a:lnSpc>
                      </a:pPr>
                      <a:endParaRPr lang="en-ZA" sz="1400" dirty="0">
                        <a:latin typeface="Arial" panose="020B0604020202020204" pitchFamily="34" charset="0"/>
                        <a:cs typeface="Arial" panose="020B0604020202020204" pitchFamily="34" charset="0"/>
                      </a:endParaRPr>
                    </a:p>
                  </a:txBody>
                  <a:tcPr marL="79200" marR="79200"/>
                </a:tc>
                <a:tc>
                  <a:txBody>
                    <a:bodyPr/>
                    <a:lstStyle/>
                    <a:p>
                      <a:pPr algn="just">
                        <a:lnSpc>
                          <a:spcPct val="150000"/>
                        </a:lnSpc>
                      </a:pPr>
                      <a:r>
                        <a:rPr lang="en-GB" sz="1400" dirty="0">
                          <a:latin typeface="Arial" panose="020B0604020202020204" pitchFamily="34" charset="0"/>
                          <a:cs typeface="Arial" panose="020B0604020202020204" pitchFamily="34" charset="0"/>
                        </a:rPr>
                        <a:t>The unwillingness of stakeholders</a:t>
                      </a:r>
                    </a:p>
                    <a:p>
                      <a:pPr algn="just">
                        <a:lnSpc>
                          <a:spcPct val="150000"/>
                        </a:lnSpc>
                      </a:pPr>
                      <a:r>
                        <a:rPr lang="en-GB" sz="1400" dirty="0">
                          <a:latin typeface="Arial" panose="020B0604020202020204" pitchFamily="34" charset="0"/>
                          <a:cs typeface="Arial" panose="020B0604020202020204" pitchFamily="34" charset="0"/>
                        </a:rPr>
                        <a:t>(Project manager’s/development managers/municipalities and contractors) to provide land, project information and source documents to measure spatial transformation.</a:t>
                      </a:r>
                      <a:endParaRPr lang="en-ZA" sz="1400" dirty="0">
                        <a:latin typeface="Arial" panose="020B0604020202020204" pitchFamily="34" charset="0"/>
                        <a:cs typeface="Arial" panose="020B0604020202020204" pitchFamily="34" charset="0"/>
                      </a:endParaRPr>
                    </a:p>
                  </a:txBody>
                  <a:tcPr marL="79200" marR="79200"/>
                </a:tc>
                <a:tc>
                  <a:txBody>
                    <a:bodyPr/>
                    <a:lstStyle/>
                    <a:p>
                      <a:pPr marL="285750" indent="-285750" algn="just">
                        <a:lnSpc>
                          <a:spcPct val="150000"/>
                        </a:lnSpc>
                        <a:buFont typeface="Arial" panose="020B0604020202020204" pitchFamily="34" charset="0"/>
                        <a:buChar char="•"/>
                      </a:pPr>
                      <a:r>
                        <a:rPr lang="en-GB" sz="1400" dirty="0">
                          <a:latin typeface="Arial" panose="020B0604020202020204" pitchFamily="34" charset="0"/>
                          <a:cs typeface="Arial" panose="020B0604020202020204" pitchFamily="34" charset="0"/>
                        </a:rPr>
                        <a:t>Development of Spatial Transformation Scoring Tool</a:t>
                      </a:r>
                    </a:p>
                    <a:p>
                      <a:pPr marL="285750" indent="-285750" algn="just">
                        <a:lnSpc>
                          <a:spcPct val="150000"/>
                        </a:lnSpc>
                        <a:buFont typeface="Arial" panose="020B0604020202020204" pitchFamily="34" charset="0"/>
                        <a:buChar char="•"/>
                      </a:pPr>
                      <a:r>
                        <a:rPr lang="en-GB" sz="1400" dirty="0">
                          <a:latin typeface="Arial" panose="020B0604020202020204" pitchFamily="34" charset="0"/>
                          <a:cs typeface="Arial" panose="020B0604020202020204" pitchFamily="34" charset="0"/>
                        </a:rPr>
                        <a:t>A framework developed for M&amp;E</a:t>
                      </a:r>
                    </a:p>
                    <a:p>
                      <a:pPr marL="285750" indent="-285750" algn="just">
                        <a:lnSpc>
                          <a:spcPct val="150000"/>
                        </a:lnSpc>
                        <a:buFont typeface="Arial" panose="020B0604020202020204" pitchFamily="34" charset="0"/>
                        <a:buChar char="•"/>
                      </a:pPr>
                      <a:r>
                        <a:rPr lang="en-GB" sz="1400" dirty="0">
                          <a:latin typeface="Arial" panose="020B0604020202020204" pitchFamily="34" charset="0"/>
                          <a:cs typeface="Arial" panose="020B0604020202020204" pitchFamily="34" charset="0"/>
                        </a:rPr>
                        <a:t>Formulated appropriate M&amp;E indicators in consultation with stakeholders</a:t>
                      </a:r>
                    </a:p>
                    <a:p>
                      <a:pPr marL="285750" indent="-285750" algn="just">
                        <a:lnSpc>
                          <a:spcPct val="150000"/>
                        </a:lnSpc>
                        <a:buFont typeface="Arial" panose="020B0604020202020204" pitchFamily="34" charset="0"/>
                        <a:buChar char="•"/>
                      </a:pPr>
                      <a:r>
                        <a:rPr lang="en-GB" sz="1400" dirty="0">
                          <a:latin typeface="Arial" panose="020B0604020202020204" pitchFamily="34" charset="0"/>
                          <a:cs typeface="Arial" panose="020B0604020202020204" pitchFamily="34" charset="0"/>
                        </a:rPr>
                        <a:t>Secured baseline data</a:t>
                      </a:r>
                      <a:endParaRPr lang="en-ZA" sz="1400" dirty="0">
                        <a:latin typeface="Arial" panose="020B0604020202020204" pitchFamily="34" charset="0"/>
                        <a:cs typeface="Arial" panose="020B0604020202020204" pitchFamily="34" charset="0"/>
                      </a:endParaRPr>
                    </a:p>
                  </a:txBody>
                  <a:tcPr marL="79200" marR="79200"/>
                </a:tc>
                <a:extLst>
                  <a:ext uri="{0D108BD9-81ED-4DB2-BD59-A6C34878D82A}">
                    <a16:rowId xmlns:a16="http://schemas.microsoft.com/office/drawing/2014/main" val="2294115241"/>
                  </a:ext>
                </a:extLst>
              </a:tr>
            </a:tbl>
          </a:graphicData>
        </a:graphic>
      </p:graphicFrame>
    </p:spTree>
    <p:extLst>
      <p:ext uri="{BB962C8B-B14F-4D97-AF65-F5344CB8AC3E}">
        <p14:creationId xmlns:p14="http://schemas.microsoft.com/office/powerpoint/2010/main" val="26916864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068634" y="69038"/>
            <a:ext cx="1123369" cy="780176"/>
          </a:xfrm>
          <a:prstGeom prst="rect">
            <a:avLst/>
          </a:prstGeom>
          <a:ln>
            <a:noFill/>
          </a:ln>
        </p:spPr>
      </p:pic>
      <p:sp>
        <p:nvSpPr>
          <p:cNvPr id="2" name="Rectangle 1"/>
          <p:cNvSpPr/>
          <p:nvPr/>
        </p:nvSpPr>
        <p:spPr>
          <a:xfrm>
            <a:off x="1677245" y="112140"/>
            <a:ext cx="662479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457211"/>
            <a:endParaRPr lang="en-ZA" sz="2800" b="1" dirty="0">
              <a:solidFill>
                <a:srgbClr val="1F497D"/>
              </a:solidFill>
              <a:latin typeface="Arial"/>
            </a:endParaRPr>
          </a:p>
        </p:txBody>
      </p:sp>
      <p:sp>
        <p:nvSpPr>
          <p:cNvPr id="8" name="Content Placeholder 5">
            <a:extLst>
              <a:ext uri="{FF2B5EF4-FFF2-40B4-BE49-F238E27FC236}">
                <a16:creationId xmlns:a16="http://schemas.microsoft.com/office/drawing/2014/main" id="{1244E815-6791-404E-A638-4E8C2862CDC2}"/>
              </a:ext>
            </a:extLst>
          </p:cNvPr>
          <p:cNvSpPr txBox="1">
            <a:spLocks/>
          </p:cNvSpPr>
          <p:nvPr/>
        </p:nvSpPr>
        <p:spPr>
          <a:xfrm>
            <a:off x="281365" y="235291"/>
            <a:ext cx="10787269" cy="466221"/>
          </a:xfrm>
          <a:prstGeom prst="rect">
            <a:avLst/>
          </a:prstGeom>
          <a:solidFill>
            <a:schemeClr val="accent3"/>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latin typeface="Century Gothic" panose="020B0502020202020204" pitchFamily="34" charset="0"/>
                <a:cs typeface="Calibri" panose="020F0502020204030204" pitchFamily="34" charset="0"/>
              </a:rPr>
              <a:t>1.c Masiphumelele Before The Intervention</a:t>
            </a:r>
          </a:p>
          <a:p>
            <a:pPr marL="0" indent="0">
              <a:buNone/>
            </a:pPr>
            <a:endParaRPr lang="en-US" sz="2000" dirty="0">
              <a:latin typeface="Century Gothic" panose="020B0502020202020204" pitchFamily="34" charset="0"/>
              <a:cs typeface="Calibri" panose="020F0502020204030204" pitchFamily="34" charset="0"/>
            </a:endParaRPr>
          </a:p>
          <a:p>
            <a:pPr marL="0" indent="0">
              <a:buNone/>
            </a:pPr>
            <a:endParaRPr lang="en-US" sz="2800" dirty="0">
              <a:latin typeface="Arial"/>
            </a:endParaRPr>
          </a:p>
          <a:p>
            <a:pPr marL="0" indent="0">
              <a:buFont typeface="Arial" pitchFamily="34" charset="0"/>
              <a:buNone/>
            </a:pPr>
            <a:endParaRPr lang="en-US" sz="2800" dirty="0">
              <a:latin typeface="Arial"/>
            </a:endParaRPr>
          </a:p>
        </p:txBody>
      </p:sp>
      <p:sp>
        <p:nvSpPr>
          <p:cNvPr id="3" name="Slide Number Placeholder 2">
            <a:extLst>
              <a:ext uri="{FF2B5EF4-FFF2-40B4-BE49-F238E27FC236}">
                <a16:creationId xmlns:a16="http://schemas.microsoft.com/office/drawing/2014/main" id="{CDF8B4B5-4119-4002-A27B-1E99DB1A1D91}"/>
              </a:ext>
            </a:extLst>
          </p:cNvPr>
          <p:cNvSpPr>
            <a:spLocks noGrp="1"/>
          </p:cNvSpPr>
          <p:nvPr>
            <p:ph type="sldNum" sz="quarter" idx="12"/>
          </p:nvPr>
        </p:nvSpPr>
        <p:spPr>
          <a:xfrm>
            <a:off x="8737600" y="635635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059B37F-48F8-4A03-A479-61AD1B231584}" type="slidenum">
              <a:rPr lang="en-ZA" smtClean="0">
                <a:solidFill>
                  <a:prstClr val="black"/>
                </a:solidFill>
              </a:rPr>
              <a:pPr/>
              <a:t>44</a:t>
            </a:fld>
            <a:endParaRPr lang="en-ZA" sz="1400" dirty="0">
              <a:solidFill>
                <a:prstClr val="black"/>
              </a:solidFill>
              <a:latin typeface="Century Gothic" panose="020B0502020202020204" pitchFamily="34" charset="0"/>
            </a:endParaRPr>
          </a:p>
        </p:txBody>
      </p:sp>
      <p:pic>
        <p:nvPicPr>
          <p:cNvPr id="1026" name="Picture 2">
            <a:extLst>
              <a:ext uri="{FF2B5EF4-FFF2-40B4-BE49-F238E27FC236}">
                <a16:creationId xmlns:a16="http://schemas.microsoft.com/office/drawing/2014/main" id="{36B79585-F263-5E41-A4DC-BC94082081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6495" y="897053"/>
            <a:ext cx="3594100" cy="26522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re destroys 1,000 homes in Masiphumelele, hundreds displaced">
            <a:extLst>
              <a:ext uri="{FF2B5EF4-FFF2-40B4-BE49-F238E27FC236}">
                <a16:creationId xmlns:a16="http://schemas.microsoft.com/office/drawing/2014/main" id="{18C2E2D6-77D3-954F-B7A4-1B88D097AB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6434" y="3624147"/>
            <a:ext cx="3632200" cy="2336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o merry Christmas' - two days after the devastati...">
            <a:extLst>
              <a:ext uri="{FF2B5EF4-FFF2-40B4-BE49-F238E27FC236}">
                <a16:creationId xmlns:a16="http://schemas.microsoft.com/office/drawing/2014/main" id="{23FE69E1-743D-9443-8E5D-B8B83CE0E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6434" y="897052"/>
            <a:ext cx="3632200" cy="26522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siphumelele fire: Hundreds salvaging belongings amid smouldering debris">
            <a:extLst>
              <a:ext uri="{FF2B5EF4-FFF2-40B4-BE49-F238E27FC236}">
                <a16:creationId xmlns:a16="http://schemas.microsoft.com/office/drawing/2014/main" id="{D6D1AFEE-0B27-844E-BD2F-C7ABF956CE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6495" y="3624147"/>
            <a:ext cx="3594100" cy="23368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evastation and hopelessness as Masiphumelele shack fire victims begin  rebuild">
            <a:extLst>
              <a:ext uri="{FF2B5EF4-FFF2-40B4-BE49-F238E27FC236}">
                <a16:creationId xmlns:a16="http://schemas.microsoft.com/office/drawing/2014/main" id="{57D07497-71B7-704C-BC6F-C61937DD4B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365" y="897052"/>
            <a:ext cx="3300880" cy="265221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evastation and hopelessness as Masiphumelele shack fire victims begin  rebuild">
            <a:extLst>
              <a:ext uri="{FF2B5EF4-FFF2-40B4-BE49-F238E27FC236}">
                <a16:creationId xmlns:a16="http://schemas.microsoft.com/office/drawing/2014/main" id="{E645F3E8-5762-D34A-9F28-316D7E248F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365" y="3624148"/>
            <a:ext cx="3352728" cy="233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897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068634" y="69038"/>
            <a:ext cx="1123369" cy="780176"/>
          </a:xfrm>
          <a:prstGeom prst="rect">
            <a:avLst/>
          </a:prstGeom>
          <a:ln>
            <a:noFill/>
          </a:ln>
        </p:spPr>
      </p:pic>
      <p:sp>
        <p:nvSpPr>
          <p:cNvPr id="2" name="Rectangle 1"/>
          <p:cNvSpPr/>
          <p:nvPr/>
        </p:nvSpPr>
        <p:spPr>
          <a:xfrm>
            <a:off x="1677245" y="112140"/>
            <a:ext cx="662479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457211"/>
            <a:endParaRPr lang="en-ZA" sz="2800" b="1" dirty="0">
              <a:solidFill>
                <a:srgbClr val="1F497D"/>
              </a:solidFill>
              <a:latin typeface="Arial"/>
            </a:endParaRPr>
          </a:p>
        </p:txBody>
      </p:sp>
      <p:sp>
        <p:nvSpPr>
          <p:cNvPr id="8" name="Content Placeholder 5">
            <a:extLst>
              <a:ext uri="{FF2B5EF4-FFF2-40B4-BE49-F238E27FC236}">
                <a16:creationId xmlns:a16="http://schemas.microsoft.com/office/drawing/2014/main" id="{1244E815-6791-404E-A638-4E8C2862CDC2}"/>
              </a:ext>
            </a:extLst>
          </p:cNvPr>
          <p:cNvSpPr txBox="1">
            <a:spLocks/>
          </p:cNvSpPr>
          <p:nvPr/>
        </p:nvSpPr>
        <p:spPr>
          <a:xfrm>
            <a:off x="145775" y="120838"/>
            <a:ext cx="10787269" cy="569843"/>
          </a:xfrm>
          <a:prstGeom prst="rect">
            <a:avLst/>
          </a:prstGeom>
          <a:solidFill>
            <a:schemeClr val="accent3">
              <a:lumMod val="40000"/>
              <a:lumOff val="6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latin typeface="Century Gothic" panose="020B0502020202020204" pitchFamily="34" charset="0"/>
              </a:rPr>
              <a:t>2.3 Precinct 1 (Phase 1) – Burnt Site, Planned 401 units of 18m</a:t>
            </a:r>
            <a:r>
              <a:rPr lang="en-US" sz="2000" baseline="30000" dirty="0">
                <a:latin typeface="Century Gothic" panose="020B0502020202020204" pitchFamily="34" charset="0"/>
              </a:rPr>
              <a:t>2</a:t>
            </a:r>
            <a:r>
              <a:rPr lang="en-US" sz="2000" dirty="0">
                <a:latin typeface="Century Gothic" panose="020B0502020202020204" pitchFamily="34" charset="0"/>
              </a:rPr>
              <a:t>- Completed</a:t>
            </a:r>
          </a:p>
        </p:txBody>
      </p:sp>
      <p:pic>
        <p:nvPicPr>
          <p:cNvPr id="6" name="Picture 5">
            <a:extLst>
              <a:ext uri="{FF2B5EF4-FFF2-40B4-BE49-F238E27FC236}">
                <a16:creationId xmlns:a16="http://schemas.microsoft.com/office/drawing/2014/main" id="{B052CB34-C873-45A9-A88F-27F18C1C12F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775" y="1016444"/>
            <a:ext cx="6055000" cy="5705035"/>
          </a:xfrm>
          <a:prstGeom prst="rect">
            <a:avLst/>
          </a:prstGeom>
          <a:noFill/>
        </p:spPr>
      </p:pic>
      <p:graphicFrame>
        <p:nvGraphicFramePr>
          <p:cNvPr id="9" name="Table 8">
            <a:extLst>
              <a:ext uri="{FF2B5EF4-FFF2-40B4-BE49-F238E27FC236}">
                <a16:creationId xmlns:a16="http://schemas.microsoft.com/office/drawing/2014/main" id="{EA704A51-A740-45E1-B28E-EF5A0A970554}"/>
              </a:ext>
            </a:extLst>
          </p:cNvPr>
          <p:cNvGraphicFramePr>
            <a:graphicFrameLocks noGrp="1"/>
          </p:cNvGraphicFramePr>
          <p:nvPr>
            <p:extLst>
              <p:ext uri="{D42A27DB-BD31-4B8C-83A1-F6EECF244321}">
                <p14:modId xmlns:p14="http://schemas.microsoft.com/office/powerpoint/2010/main" val="1456328877"/>
              </p:ext>
            </p:extLst>
          </p:nvPr>
        </p:nvGraphicFramePr>
        <p:xfrm>
          <a:off x="6324599" y="1016445"/>
          <a:ext cx="5800725" cy="5734400"/>
        </p:xfrm>
        <a:graphic>
          <a:graphicData uri="http://schemas.openxmlformats.org/drawingml/2006/table">
            <a:tbl>
              <a:tblPr firstRow="1" firstCol="1" bandRow="1"/>
              <a:tblGrid>
                <a:gridCol w="5800725">
                  <a:extLst>
                    <a:ext uri="{9D8B030D-6E8A-4147-A177-3AD203B41FA5}">
                      <a16:colId xmlns:a16="http://schemas.microsoft.com/office/drawing/2014/main" val="679687604"/>
                    </a:ext>
                  </a:extLst>
                </a:gridCol>
              </a:tblGrid>
              <a:tr h="296794">
                <a:tc>
                  <a:txBody>
                    <a:bodyPr/>
                    <a:lstStyle/>
                    <a:p>
                      <a:pPr>
                        <a:lnSpc>
                          <a:spcPct val="150000"/>
                        </a:lnSpc>
                      </a:pPr>
                      <a:r>
                        <a:rPr lang="en-US" sz="1600" dirty="0">
                          <a:effectLst/>
                          <a:latin typeface="Century Gothic" panose="020B0502020202020204" pitchFamily="34" charset="0"/>
                          <a:ea typeface="Times New Roman" panose="02020603050405020304" pitchFamily="18" charset="0"/>
                          <a:cs typeface="Times New Roman" panose="02020603050405020304" pitchFamily="18" charset="0"/>
                        </a:rPr>
                        <a:t>Planned Start Date: 07 January 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07975308"/>
                  </a:ext>
                </a:extLst>
              </a:tr>
              <a:tr h="296794">
                <a:tc>
                  <a:txBody>
                    <a:bodyPr/>
                    <a:lstStyle/>
                    <a:p>
                      <a:pPr>
                        <a:lnSpc>
                          <a:spcPct val="150000"/>
                        </a:lnSpc>
                      </a:pPr>
                      <a:r>
                        <a:rPr lang="en-US" sz="1600" dirty="0">
                          <a:effectLst/>
                          <a:latin typeface="Century Gothic" panose="020B0502020202020204" pitchFamily="34" charset="0"/>
                          <a:ea typeface="Times New Roman" panose="02020603050405020304" pitchFamily="18" charset="0"/>
                          <a:cs typeface="Times New Roman" panose="02020603050405020304" pitchFamily="18" charset="0"/>
                        </a:rPr>
                        <a:t>Actual Start Date: 13 January 2021</a:t>
                      </a:r>
                      <a:endParaRPr lang="en-ZA" sz="16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91446163"/>
                  </a:ext>
                </a:extLst>
              </a:tr>
              <a:tr h="296794">
                <a:tc>
                  <a:txBody>
                    <a:bodyPr/>
                    <a:lstStyle/>
                    <a:p>
                      <a:pPr>
                        <a:lnSpc>
                          <a:spcPct val="150000"/>
                        </a:lnSpc>
                      </a:pPr>
                      <a:r>
                        <a:rPr lang="en-US" sz="1600" dirty="0">
                          <a:effectLst/>
                          <a:latin typeface="Century Gothic" panose="020B0502020202020204" pitchFamily="34" charset="0"/>
                          <a:ea typeface="Times New Roman" panose="02020603050405020304" pitchFamily="18" charset="0"/>
                          <a:cs typeface="Times New Roman" panose="02020603050405020304" pitchFamily="18" charset="0"/>
                        </a:rPr>
                        <a:t>Planned completion Date: 08 February 2021</a:t>
                      </a:r>
                      <a:endParaRPr lang="en-ZA" sz="16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968731741"/>
                  </a:ext>
                </a:extLst>
              </a:tr>
              <a:tr h="296794">
                <a:tc>
                  <a:txBody>
                    <a:bodyPr/>
                    <a:lstStyle/>
                    <a:p>
                      <a:pPr>
                        <a:lnSpc>
                          <a:spcPct val="150000"/>
                        </a:lnSpc>
                      </a:pPr>
                      <a:r>
                        <a:rPr lang="en-US" sz="1600" dirty="0">
                          <a:effectLst/>
                          <a:latin typeface="Century Gothic" panose="020B0502020202020204" pitchFamily="34" charset="0"/>
                          <a:ea typeface="Times New Roman" panose="02020603050405020304" pitchFamily="18" charset="0"/>
                          <a:cs typeface="Times New Roman" panose="02020603050405020304" pitchFamily="18" charset="0"/>
                        </a:rPr>
                        <a:t>Revised completion date: 17 February 2021</a:t>
                      </a:r>
                      <a:endParaRPr lang="en-ZA" sz="16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166624468"/>
                  </a:ext>
                </a:extLst>
              </a:tr>
              <a:tr h="296794">
                <a:tc>
                  <a:txBody>
                    <a:bodyPr/>
                    <a:lstStyle/>
                    <a:p>
                      <a:pPr>
                        <a:lnSpc>
                          <a:spcPct val="150000"/>
                        </a:lnSpc>
                      </a:pPr>
                      <a:r>
                        <a:rPr lang="en-US" sz="1600" dirty="0">
                          <a:effectLst/>
                          <a:latin typeface="Century Gothic" panose="020B0502020202020204" pitchFamily="34" charset="0"/>
                          <a:ea typeface="Times New Roman" panose="02020603050405020304" pitchFamily="18" charset="0"/>
                          <a:cs typeface="Times New Roman" panose="02020603050405020304" pitchFamily="18" charset="0"/>
                        </a:rPr>
                        <a:t>Planned layout: 656 units </a:t>
                      </a:r>
                      <a:endParaRPr lang="en-ZA" sz="16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532589834"/>
                  </a:ext>
                </a:extLst>
              </a:tr>
              <a:tr h="296794">
                <a:tc>
                  <a:txBody>
                    <a:bodyPr/>
                    <a:lstStyle/>
                    <a:p>
                      <a:pPr>
                        <a:lnSpc>
                          <a:spcPct val="150000"/>
                        </a:lnSpc>
                      </a:pPr>
                      <a:r>
                        <a:rPr lang="en-US" sz="1600" dirty="0">
                          <a:effectLst/>
                          <a:latin typeface="Century Gothic" panose="020B0502020202020204" pitchFamily="34" charset="0"/>
                          <a:ea typeface="Times New Roman" panose="02020603050405020304" pitchFamily="18" charset="0"/>
                          <a:cs typeface="Times New Roman" panose="02020603050405020304" pitchFamily="18" charset="0"/>
                        </a:rPr>
                        <a:t>Revised layout: 401 units (occupied)</a:t>
                      </a:r>
                      <a:endParaRPr lang="en-ZA" sz="16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672325"/>
                  </a:ext>
                </a:extLst>
              </a:tr>
              <a:tr h="1909316">
                <a:tc>
                  <a:txBody>
                    <a:bodyPr/>
                    <a:lstStyle/>
                    <a:p>
                      <a:pPr>
                        <a:lnSpc>
                          <a:spcPct val="150000"/>
                        </a:lnSpc>
                      </a:pPr>
                      <a:r>
                        <a:rPr lang="en-ZA" sz="1600" kern="1200" dirty="0">
                          <a:solidFill>
                            <a:schemeClr val="tx1"/>
                          </a:solidFill>
                          <a:effectLst/>
                          <a:latin typeface="Century Gothic" panose="020B0502020202020204" pitchFamily="34" charset="0"/>
                          <a:ea typeface="+mn-ea"/>
                          <a:cs typeface="+mn-cs"/>
                        </a:rPr>
                        <a:t>Due to spacing and wetland approaching on dry land, this had led to capacity of the land to reduce significantly and over areas originally intended for re-settlement of fire victims. The number of structures to be provided for was reduced from 650 to 401.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5981683"/>
                  </a:ext>
                </a:extLst>
              </a:tr>
              <a:tr h="491969">
                <a:tc>
                  <a:txBody>
                    <a:bodyPr/>
                    <a:lstStyle/>
                    <a:p>
                      <a:pPr>
                        <a:lnSpc>
                          <a:spcPct val="150000"/>
                        </a:lnSpc>
                      </a:pPr>
                      <a:r>
                        <a:rPr lang="en-US" sz="1600" dirty="0">
                          <a:effectLst/>
                          <a:latin typeface="Century Gothic" panose="020B0502020202020204" pitchFamily="34" charset="0"/>
                          <a:ea typeface="Times New Roman" panose="02020603050405020304" pitchFamily="18" charset="0"/>
                          <a:cs typeface="Times New Roman" panose="02020603050405020304" pitchFamily="18" charset="0"/>
                        </a:rPr>
                        <a:t>Local employment: 46 EPWP &amp; 4 CLOs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0791049"/>
                  </a:ext>
                </a:extLst>
              </a:tr>
              <a:tr h="1316395">
                <a:tc>
                  <a:txBody>
                    <a:bodyPr/>
                    <a:lstStyle/>
                    <a:p>
                      <a:pPr>
                        <a:lnSpc>
                          <a:spcPct val="150000"/>
                        </a:lnSpc>
                      </a:pPr>
                      <a:r>
                        <a:rPr lang="en-US" sz="1600" dirty="0">
                          <a:effectLst/>
                          <a:latin typeface="Century Gothic" panose="020B0502020202020204" pitchFamily="34" charset="0"/>
                          <a:ea typeface="Times New Roman" panose="02020603050405020304" pitchFamily="18" charset="0"/>
                          <a:cs typeface="Times New Roman" panose="02020603050405020304" pitchFamily="18" charset="0"/>
                        </a:rPr>
                        <a:t>Interim services: 15 x water standpipes at ratio of </a:t>
                      </a:r>
                      <a:r>
                        <a:rPr lang="en-US" sz="1600" kern="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1:25</a:t>
                      </a:r>
                      <a:r>
                        <a:rPr lang="en-US" sz="1600" dirty="0">
                          <a:effectLst/>
                          <a:latin typeface="Century Gothic" panose="020B0502020202020204" pitchFamily="34" charset="0"/>
                          <a:ea typeface="Times New Roman" panose="02020603050405020304" pitchFamily="18" charset="0"/>
                          <a:cs typeface="Times New Roman" panose="02020603050405020304" pitchFamily="18" charset="0"/>
                        </a:rPr>
                        <a:t> &amp; 25 ch</a:t>
                      </a:r>
                      <a:r>
                        <a:rPr lang="en-US" sz="1600" kern="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em</a:t>
                      </a:r>
                      <a:r>
                        <a:rPr lang="en-US" sz="1600" dirty="0">
                          <a:effectLst/>
                          <a:latin typeface="Century Gothic" panose="020B0502020202020204" pitchFamily="34" charset="0"/>
                          <a:ea typeface="Times New Roman" panose="02020603050405020304" pitchFamily="18" charset="0"/>
                          <a:cs typeface="Times New Roman" panose="02020603050405020304" pitchFamily="18" charset="0"/>
                        </a:rPr>
                        <a:t>ical toilets at a ratio of 1:5.</a:t>
                      </a:r>
                    </a:p>
                    <a:p>
                      <a:pPr>
                        <a:lnSpc>
                          <a:spcPct val="150000"/>
                        </a:lnSpc>
                      </a:pPr>
                      <a:r>
                        <a:rPr lang="en-US" sz="1600" kern="1200" dirty="0" err="1">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CoCT</a:t>
                      </a:r>
                      <a:r>
                        <a:rPr lang="en-US" sz="1600" kern="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 in progress with the installing the outstanding services</a:t>
                      </a:r>
                      <a:endParaRPr lang="en-ZA" sz="1600" kern="12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9509273"/>
                  </a:ext>
                </a:extLst>
              </a:tr>
            </a:tbl>
          </a:graphicData>
        </a:graphic>
      </p:graphicFrame>
      <p:sp>
        <p:nvSpPr>
          <p:cNvPr id="3" name="Slide Number Placeholder 2">
            <a:extLst>
              <a:ext uri="{FF2B5EF4-FFF2-40B4-BE49-F238E27FC236}">
                <a16:creationId xmlns:a16="http://schemas.microsoft.com/office/drawing/2014/main" id="{2745CC15-6A98-4247-A3D5-4CC08BC3AD3A}"/>
              </a:ext>
            </a:extLst>
          </p:cNvPr>
          <p:cNvSpPr>
            <a:spLocks noGrp="1"/>
          </p:cNvSpPr>
          <p:nvPr>
            <p:ph type="sldNum" sz="quarter" idx="12"/>
          </p:nvPr>
        </p:nvSpPr>
        <p:spPr>
          <a:xfrm>
            <a:off x="8737600" y="635635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059B37F-48F8-4A03-A479-61AD1B231584}" type="slidenum">
              <a:rPr lang="en-ZA" smtClean="0">
                <a:solidFill>
                  <a:prstClr val="black"/>
                </a:solidFill>
              </a:rPr>
              <a:pPr algn="r"/>
              <a:t>45</a:t>
            </a:fld>
            <a:endParaRPr lang="en-ZA" sz="14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946624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068634" y="69038"/>
            <a:ext cx="1123369" cy="780176"/>
          </a:xfrm>
          <a:prstGeom prst="rect">
            <a:avLst/>
          </a:prstGeom>
          <a:ln>
            <a:noFill/>
          </a:ln>
        </p:spPr>
      </p:pic>
      <p:sp>
        <p:nvSpPr>
          <p:cNvPr id="2" name="Rectangle 1"/>
          <p:cNvSpPr/>
          <p:nvPr/>
        </p:nvSpPr>
        <p:spPr>
          <a:xfrm>
            <a:off x="1677245" y="112140"/>
            <a:ext cx="662479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457211"/>
            <a:endParaRPr lang="en-ZA" sz="2800" b="1" dirty="0">
              <a:solidFill>
                <a:srgbClr val="1F497D"/>
              </a:solidFill>
              <a:latin typeface="Arial"/>
            </a:endParaRPr>
          </a:p>
        </p:txBody>
      </p:sp>
      <p:sp>
        <p:nvSpPr>
          <p:cNvPr id="8" name="Content Placeholder 5">
            <a:extLst>
              <a:ext uri="{FF2B5EF4-FFF2-40B4-BE49-F238E27FC236}">
                <a16:creationId xmlns:a16="http://schemas.microsoft.com/office/drawing/2014/main" id="{1244E815-6791-404E-A638-4E8C2862CDC2}"/>
              </a:ext>
            </a:extLst>
          </p:cNvPr>
          <p:cNvSpPr txBox="1">
            <a:spLocks/>
          </p:cNvSpPr>
          <p:nvPr/>
        </p:nvSpPr>
        <p:spPr>
          <a:xfrm>
            <a:off x="145774" y="279371"/>
            <a:ext cx="10787269" cy="569843"/>
          </a:xfrm>
          <a:prstGeom prst="rect">
            <a:avLst/>
          </a:prstGeom>
          <a:solidFill>
            <a:schemeClr val="accent3">
              <a:lumMod val="40000"/>
              <a:lumOff val="60000"/>
            </a:schemeClr>
          </a:solidFill>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sz="2000" dirty="0">
                <a:latin typeface="Century Gothic" panose="020B0502020202020204" pitchFamily="34" charset="0"/>
              </a:rPr>
              <a:t>2.4 Precinct 1 (Phase 2) – Sport field, planned 420 units of 18m</a:t>
            </a:r>
            <a:r>
              <a:rPr lang="en-US" sz="2000" baseline="30000" dirty="0">
                <a:latin typeface="Century Gothic" panose="020B0502020202020204" pitchFamily="34" charset="0"/>
              </a:rPr>
              <a:t>2</a:t>
            </a:r>
            <a:r>
              <a:rPr lang="en-US" sz="2000" dirty="0">
                <a:latin typeface="Century Gothic" panose="020B0502020202020204" pitchFamily="34" charset="0"/>
              </a:rPr>
              <a:t> – Implementation Stage.</a:t>
            </a:r>
            <a:endParaRPr lang="en-ZA" sz="2000" dirty="0">
              <a:latin typeface="Century Gothic" panose="020B0502020202020204" pitchFamily="34" charset="0"/>
            </a:endParaRPr>
          </a:p>
        </p:txBody>
      </p:sp>
      <p:pic>
        <p:nvPicPr>
          <p:cNvPr id="10" name="Picture 9">
            <a:extLst>
              <a:ext uri="{FF2B5EF4-FFF2-40B4-BE49-F238E27FC236}">
                <a16:creationId xmlns:a16="http://schemas.microsoft.com/office/drawing/2014/main" id="{AFF7A617-204D-4C99-AF1C-DCB72C96E8C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774" y="1016444"/>
            <a:ext cx="6329454" cy="5214307"/>
          </a:xfrm>
          <a:prstGeom prst="rect">
            <a:avLst/>
          </a:prstGeom>
          <a:noFill/>
        </p:spPr>
      </p:pic>
      <p:graphicFrame>
        <p:nvGraphicFramePr>
          <p:cNvPr id="3" name="Table 2">
            <a:extLst>
              <a:ext uri="{FF2B5EF4-FFF2-40B4-BE49-F238E27FC236}">
                <a16:creationId xmlns:a16="http://schemas.microsoft.com/office/drawing/2014/main" id="{10BD6D80-7FF4-49B4-A90C-AF6B786BD930}"/>
              </a:ext>
            </a:extLst>
          </p:cNvPr>
          <p:cNvGraphicFramePr>
            <a:graphicFrameLocks noGrp="1"/>
          </p:cNvGraphicFramePr>
          <p:nvPr/>
        </p:nvGraphicFramePr>
        <p:xfrm>
          <a:off x="6625900" y="1016442"/>
          <a:ext cx="5229402" cy="5190076"/>
        </p:xfrm>
        <a:graphic>
          <a:graphicData uri="http://schemas.openxmlformats.org/drawingml/2006/table">
            <a:tbl>
              <a:tblPr firstRow="1" firstCol="1" bandRow="1"/>
              <a:tblGrid>
                <a:gridCol w="5229402">
                  <a:extLst>
                    <a:ext uri="{9D8B030D-6E8A-4147-A177-3AD203B41FA5}">
                      <a16:colId xmlns:a16="http://schemas.microsoft.com/office/drawing/2014/main" val="3411289096"/>
                    </a:ext>
                  </a:extLst>
                </a:gridCol>
              </a:tblGrid>
              <a:tr h="548043">
                <a:tc>
                  <a:txBody>
                    <a:bodyPr/>
                    <a:lstStyle/>
                    <a:p>
                      <a:pPr>
                        <a:lnSpc>
                          <a:spcPct val="150000"/>
                        </a:lnSpc>
                      </a:pPr>
                      <a:r>
                        <a:rPr lang="en-US" sz="1800" dirty="0">
                          <a:effectLst/>
                          <a:latin typeface="Century Gothic" panose="020B0502020202020204" pitchFamily="34" charset="0"/>
                          <a:ea typeface="Times New Roman" panose="02020603050405020304" pitchFamily="18" charset="0"/>
                          <a:cs typeface="Times New Roman" panose="02020603050405020304" pitchFamily="18" charset="0"/>
                        </a:rPr>
                        <a:t>Planned Start Date: 09 February 2021</a:t>
                      </a:r>
                      <a:endParaRPr lang="en-ZA" sz="1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8304962"/>
                  </a:ext>
                </a:extLst>
              </a:tr>
              <a:tr h="655450">
                <a:tc>
                  <a:txBody>
                    <a:bodyPr/>
                    <a:lstStyle/>
                    <a:p>
                      <a:pPr>
                        <a:lnSpc>
                          <a:spcPct val="150000"/>
                        </a:lnSpc>
                      </a:pPr>
                      <a:r>
                        <a:rPr lang="en-US" sz="1800" dirty="0">
                          <a:effectLst/>
                          <a:latin typeface="Century Gothic" panose="020B0502020202020204" pitchFamily="34" charset="0"/>
                          <a:ea typeface="Times New Roman" panose="02020603050405020304" pitchFamily="18" charset="0"/>
                          <a:cs typeface="Times New Roman" panose="02020603050405020304" pitchFamily="18" charset="0"/>
                        </a:rPr>
                        <a:t>Actual Start Date: 09 March 2021</a:t>
                      </a:r>
                      <a:endParaRPr lang="en-ZA" sz="1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7250523"/>
                  </a:ext>
                </a:extLst>
              </a:tr>
              <a:tr h="548043">
                <a:tc>
                  <a:txBody>
                    <a:bodyPr/>
                    <a:lstStyle/>
                    <a:p>
                      <a:pPr>
                        <a:lnSpc>
                          <a:spcPct val="150000"/>
                        </a:lnSpc>
                      </a:pPr>
                      <a:r>
                        <a:rPr lang="en-US" sz="1800" dirty="0">
                          <a:effectLst/>
                          <a:latin typeface="Century Gothic" panose="020B0502020202020204" pitchFamily="34" charset="0"/>
                          <a:ea typeface="Times New Roman" panose="02020603050405020304" pitchFamily="18" charset="0"/>
                          <a:cs typeface="Times New Roman" panose="02020603050405020304" pitchFamily="18" charset="0"/>
                        </a:rPr>
                        <a:t>Planned completion Date: 20 February 2021</a:t>
                      </a:r>
                      <a:endParaRPr lang="en-ZA" sz="1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5603006"/>
                  </a:ext>
                </a:extLst>
              </a:tr>
              <a:tr h="548043">
                <a:tc>
                  <a:txBody>
                    <a:bodyPr/>
                    <a:lstStyle/>
                    <a:p>
                      <a:pPr>
                        <a:lnSpc>
                          <a:spcPct val="150000"/>
                        </a:lnSpc>
                      </a:pPr>
                      <a:r>
                        <a:rPr lang="en-US" sz="1800" dirty="0">
                          <a:effectLst/>
                          <a:latin typeface="Century Gothic" panose="020B0502020202020204" pitchFamily="34" charset="0"/>
                          <a:ea typeface="Times New Roman" panose="02020603050405020304" pitchFamily="18" charset="0"/>
                          <a:cs typeface="Times New Roman" panose="02020603050405020304" pitchFamily="18" charset="0"/>
                        </a:rPr>
                        <a:t>Revised completion date: 15 April 2021</a:t>
                      </a:r>
                      <a:endParaRPr lang="en-ZA" sz="1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959988"/>
                  </a:ext>
                </a:extLst>
              </a:tr>
              <a:tr h="548043">
                <a:tc>
                  <a:txBody>
                    <a:bodyPr/>
                    <a:lstStyle/>
                    <a:p>
                      <a:pPr>
                        <a:lnSpc>
                          <a:spcPct val="150000"/>
                        </a:lnSpc>
                      </a:pPr>
                      <a:r>
                        <a:rPr lang="en-US" sz="1800" dirty="0">
                          <a:effectLst/>
                          <a:latin typeface="Century Gothic" panose="020B0502020202020204" pitchFamily="34" charset="0"/>
                          <a:ea typeface="Times New Roman" panose="02020603050405020304" pitchFamily="18" charset="0"/>
                          <a:cs typeface="Times New Roman" panose="02020603050405020304" pitchFamily="18" charset="0"/>
                        </a:rPr>
                        <a:t>Planned layout: 420 units </a:t>
                      </a:r>
                      <a:endParaRPr lang="en-ZA" sz="1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1348638"/>
                  </a:ext>
                </a:extLst>
              </a:tr>
              <a:tr h="548043">
                <a:tc>
                  <a:txBody>
                    <a:bodyPr/>
                    <a:lstStyle/>
                    <a:p>
                      <a:pPr>
                        <a:lnSpc>
                          <a:spcPct val="150000"/>
                        </a:lnSpc>
                      </a:pPr>
                      <a:r>
                        <a:rPr lang="en-US" sz="1800" dirty="0">
                          <a:solidFill>
                            <a:schemeClr val="tx2"/>
                          </a:solidFill>
                          <a:effectLst/>
                          <a:latin typeface="Century Gothic" panose="020B0502020202020204" pitchFamily="34" charset="0"/>
                          <a:ea typeface="Times New Roman" panose="02020603050405020304" pitchFamily="18" charset="0"/>
                          <a:cs typeface="Times New Roman" panose="02020603050405020304" pitchFamily="18" charset="0"/>
                        </a:rPr>
                        <a:t>Constructed: 499 units on site</a:t>
                      </a:r>
                      <a:endParaRPr lang="en-ZA" sz="1800" dirty="0">
                        <a:solidFill>
                          <a:schemeClr val="tx2"/>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6137953"/>
                  </a:ext>
                </a:extLst>
              </a:tr>
              <a:tr h="415456">
                <a:tc>
                  <a:txBody>
                    <a:bodyPr/>
                    <a:lstStyle/>
                    <a:p>
                      <a:pPr marL="1657385" lvl="3" indent="-285750">
                        <a:lnSpc>
                          <a:spcPct val="150000"/>
                        </a:lnSpc>
                        <a:buFont typeface="Courier New" panose="02070309020205020404" pitchFamily="49" charset="0"/>
                        <a:buChar char="o"/>
                      </a:pPr>
                      <a:r>
                        <a:rPr lang="en-US" sz="1800" dirty="0">
                          <a:solidFill>
                            <a:schemeClr val="tx2"/>
                          </a:solidFill>
                          <a:effectLst/>
                          <a:latin typeface="Century Gothic" panose="020B0502020202020204" pitchFamily="34" charset="0"/>
                          <a:ea typeface="Times New Roman" panose="02020603050405020304" pitchFamily="18" charset="0"/>
                          <a:cs typeface="Times New Roman" panose="02020603050405020304" pitchFamily="18" charset="0"/>
                        </a:rPr>
                        <a:t>499 allocated</a:t>
                      </a:r>
                      <a:endParaRPr lang="en-ZA" sz="1800" dirty="0">
                        <a:solidFill>
                          <a:schemeClr val="tx2"/>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7767201"/>
                  </a:ext>
                </a:extLst>
              </a:tr>
              <a:tr h="415456">
                <a:tc>
                  <a:txBody>
                    <a:bodyPr/>
                    <a:lstStyle/>
                    <a:p>
                      <a:pPr marL="1657385" lvl="3" indent="-285750">
                        <a:lnSpc>
                          <a:spcPct val="150000"/>
                        </a:lnSpc>
                        <a:buFont typeface="Courier New" panose="02070309020205020404" pitchFamily="49" charset="0"/>
                        <a:buChar char="o"/>
                      </a:pPr>
                      <a:r>
                        <a:rPr lang="en-US" sz="1800" dirty="0">
                          <a:solidFill>
                            <a:schemeClr val="tx2"/>
                          </a:solidFill>
                          <a:effectLst/>
                          <a:latin typeface="Century Gothic" panose="020B0502020202020204" pitchFamily="34" charset="0"/>
                          <a:ea typeface="Times New Roman" panose="02020603050405020304" pitchFamily="18" charset="0"/>
                          <a:cs typeface="Times New Roman" panose="02020603050405020304" pitchFamily="18" charset="0"/>
                        </a:rPr>
                        <a:t>499 units occupied</a:t>
                      </a:r>
                      <a:endParaRPr lang="en-ZA" sz="1800" dirty="0">
                        <a:solidFill>
                          <a:schemeClr val="tx2"/>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5511405"/>
                  </a:ext>
                </a:extLst>
              </a:tr>
              <a:tr h="415456">
                <a:tc>
                  <a:txBody>
                    <a:bodyPr/>
                    <a:lstStyle/>
                    <a:p>
                      <a:pPr>
                        <a:lnSpc>
                          <a:spcPct val="150000"/>
                        </a:lnSpc>
                      </a:pPr>
                      <a:r>
                        <a:rPr lang="en-US" sz="1800" dirty="0">
                          <a:solidFill>
                            <a:schemeClr val="tx2"/>
                          </a:solidFill>
                          <a:effectLst/>
                          <a:latin typeface="Century Gothic" panose="020B0502020202020204" pitchFamily="34" charset="0"/>
                          <a:ea typeface="Times New Roman" panose="02020603050405020304" pitchFamily="18" charset="0"/>
                          <a:cs typeface="Times New Roman" panose="02020603050405020304" pitchFamily="18" charset="0"/>
                        </a:rPr>
                        <a:t>39 with no numbers/boarders to be resolved</a:t>
                      </a:r>
                      <a:endParaRPr lang="en-ZA" sz="1800" dirty="0">
                        <a:solidFill>
                          <a:schemeClr val="tx2"/>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8875354"/>
                  </a:ext>
                </a:extLst>
              </a:tr>
              <a:tr h="548043">
                <a:tc>
                  <a:txBody>
                    <a:bodyPr/>
                    <a:lstStyle/>
                    <a:p>
                      <a:pPr>
                        <a:lnSpc>
                          <a:spcPct val="150000"/>
                        </a:lnSpc>
                      </a:pPr>
                      <a:r>
                        <a:rPr lang="en-US" sz="1800" dirty="0">
                          <a:effectLst/>
                          <a:latin typeface="Century Gothic" panose="020B0502020202020204" pitchFamily="34" charset="0"/>
                          <a:ea typeface="Times New Roman" panose="02020603050405020304" pitchFamily="18" charset="0"/>
                          <a:cs typeface="Times New Roman" panose="02020603050405020304" pitchFamily="18" charset="0"/>
                        </a:rPr>
                        <a:t>Interim services: Under construction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3898400"/>
                  </a:ext>
                </a:extLst>
              </a:tr>
            </a:tbl>
          </a:graphicData>
        </a:graphic>
      </p:graphicFrame>
      <p:sp>
        <p:nvSpPr>
          <p:cNvPr id="4" name="Slide Number Placeholder 3">
            <a:extLst>
              <a:ext uri="{FF2B5EF4-FFF2-40B4-BE49-F238E27FC236}">
                <a16:creationId xmlns:a16="http://schemas.microsoft.com/office/drawing/2014/main" id="{8F4BAEB5-AA3A-4809-A2FB-870FAEEBCCFB}"/>
              </a:ext>
            </a:extLst>
          </p:cNvPr>
          <p:cNvSpPr>
            <a:spLocks noGrp="1"/>
          </p:cNvSpPr>
          <p:nvPr>
            <p:ph type="sldNum" sz="quarter" idx="12"/>
          </p:nvPr>
        </p:nvSpPr>
        <p:spPr>
          <a:xfrm>
            <a:off x="8737600" y="635635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059B37F-48F8-4A03-A479-61AD1B231584}" type="slidenum">
              <a:rPr lang="en-ZA" smtClean="0">
                <a:solidFill>
                  <a:prstClr val="black"/>
                </a:solidFill>
              </a:rPr>
              <a:pPr algn="r"/>
              <a:t>46</a:t>
            </a:fld>
            <a:endParaRPr lang="en-ZA" sz="14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6083932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068634" y="69038"/>
            <a:ext cx="1123369" cy="780176"/>
          </a:xfrm>
          <a:prstGeom prst="rect">
            <a:avLst/>
          </a:prstGeom>
          <a:ln>
            <a:noFill/>
          </a:ln>
        </p:spPr>
      </p:pic>
      <p:sp>
        <p:nvSpPr>
          <p:cNvPr id="2" name="Rectangle 1"/>
          <p:cNvSpPr/>
          <p:nvPr/>
        </p:nvSpPr>
        <p:spPr>
          <a:xfrm>
            <a:off x="1677245" y="112140"/>
            <a:ext cx="662479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457211"/>
            <a:endParaRPr lang="en-ZA" sz="2800" b="1" dirty="0">
              <a:solidFill>
                <a:srgbClr val="1F497D"/>
              </a:solidFill>
              <a:latin typeface="Arial"/>
            </a:endParaRPr>
          </a:p>
        </p:txBody>
      </p:sp>
      <p:sp>
        <p:nvSpPr>
          <p:cNvPr id="8" name="Content Placeholder 5">
            <a:extLst>
              <a:ext uri="{FF2B5EF4-FFF2-40B4-BE49-F238E27FC236}">
                <a16:creationId xmlns:a16="http://schemas.microsoft.com/office/drawing/2014/main" id="{1244E815-6791-404E-A638-4E8C2862CDC2}"/>
              </a:ext>
            </a:extLst>
          </p:cNvPr>
          <p:cNvSpPr txBox="1">
            <a:spLocks/>
          </p:cNvSpPr>
          <p:nvPr/>
        </p:nvSpPr>
        <p:spPr>
          <a:xfrm>
            <a:off x="145774" y="160614"/>
            <a:ext cx="10787269" cy="704198"/>
          </a:xfrm>
          <a:prstGeom prst="rect">
            <a:avLst/>
          </a:prstGeom>
          <a:solidFill>
            <a:schemeClr val="accent3">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sz="2000" dirty="0">
                <a:latin typeface="Century Gothic" panose="020B0502020202020204" pitchFamily="34" charset="0"/>
              </a:rPr>
              <a:t>2.5 Precinct 3 – Precinct 2 (Medium – Long term solution) – Erf 5131, Planned 2748 units Double @ 26m</a:t>
            </a:r>
            <a:r>
              <a:rPr lang="en-US" sz="2000" baseline="30000" dirty="0">
                <a:latin typeface="Century Gothic" panose="020B0502020202020204" pitchFamily="34" charset="0"/>
              </a:rPr>
              <a:t>2</a:t>
            </a:r>
            <a:r>
              <a:rPr lang="en-US" sz="2000" dirty="0">
                <a:latin typeface="Century Gothic" panose="020B0502020202020204" pitchFamily="34" charset="0"/>
              </a:rPr>
              <a:t> (Extended) </a:t>
            </a:r>
            <a:endParaRPr lang="en-ZA" sz="2000" dirty="0">
              <a:latin typeface="Century Gothic" panose="020B0502020202020204" pitchFamily="34" charset="0"/>
            </a:endParaRPr>
          </a:p>
        </p:txBody>
      </p:sp>
      <p:pic>
        <p:nvPicPr>
          <p:cNvPr id="9" name="Picture 8">
            <a:extLst>
              <a:ext uri="{FF2B5EF4-FFF2-40B4-BE49-F238E27FC236}">
                <a16:creationId xmlns:a16="http://schemas.microsoft.com/office/drawing/2014/main" id="{0B7484C1-3D02-408D-869D-7FA41EEF7BA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5774" y="1150800"/>
            <a:ext cx="6181725" cy="4941656"/>
          </a:xfrm>
          <a:prstGeom prst="rect">
            <a:avLst/>
          </a:prstGeom>
          <a:noFill/>
        </p:spPr>
      </p:pic>
      <p:sp>
        <p:nvSpPr>
          <p:cNvPr id="4" name="Rectangle 3">
            <a:extLst>
              <a:ext uri="{FF2B5EF4-FFF2-40B4-BE49-F238E27FC236}">
                <a16:creationId xmlns:a16="http://schemas.microsoft.com/office/drawing/2014/main" id="{889B785E-F6C2-433F-AB52-5B0487183C99}"/>
              </a:ext>
            </a:extLst>
          </p:cNvPr>
          <p:cNvSpPr/>
          <p:nvPr/>
        </p:nvSpPr>
        <p:spPr>
          <a:xfrm>
            <a:off x="6327499" y="962794"/>
            <a:ext cx="5718727" cy="5856668"/>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en-US" dirty="0">
                <a:latin typeface="Century Gothic" panose="020B0502020202020204" pitchFamily="34" charset="0"/>
                <a:ea typeface="Times New Roman" panose="02020603050405020304" pitchFamily="18" charset="0"/>
                <a:cs typeface="Times New Roman" panose="02020603050405020304" pitchFamily="18" charset="0"/>
              </a:rPr>
              <a:t>Town planning approval application were submitted on the 21</a:t>
            </a:r>
            <a:r>
              <a:rPr lang="en-US" baseline="30000" dirty="0">
                <a:latin typeface="Century Gothic" panose="020B0502020202020204" pitchFamily="34" charset="0"/>
                <a:ea typeface="Times New Roman" panose="02020603050405020304" pitchFamily="18" charset="0"/>
                <a:cs typeface="Times New Roman" panose="02020603050405020304" pitchFamily="18" charset="0"/>
              </a:rPr>
              <a:t>st</a:t>
            </a:r>
            <a:r>
              <a:rPr lang="en-US" dirty="0">
                <a:latin typeface="Century Gothic" panose="020B0502020202020204" pitchFamily="34" charset="0"/>
                <a:ea typeface="Times New Roman" panose="02020603050405020304" pitchFamily="18" charset="0"/>
                <a:cs typeface="Times New Roman" panose="02020603050405020304" pitchFamily="18" charset="0"/>
              </a:rPr>
              <a:t> of February 2021 and the advertisement is schedule for the 24 April 2021. According to the current programme, it is envisaged that the EIA approval will be granted on the 21</a:t>
            </a:r>
            <a:r>
              <a:rPr lang="en-US" baseline="30000" dirty="0">
                <a:latin typeface="Century Gothic" panose="020B0502020202020204" pitchFamily="34" charset="0"/>
                <a:ea typeface="Times New Roman" panose="02020603050405020304" pitchFamily="18" charset="0"/>
                <a:cs typeface="Times New Roman" panose="02020603050405020304" pitchFamily="18" charset="0"/>
              </a:rPr>
              <a:t>st</a:t>
            </a:r>
            <a:r>
              <a:rPr lang="en-US" dirty="0">
                <a:latin typeface="Century Gothic" panose="020B0502020202020204" pitchFamily="34" charset="0"/>
                <a:ea typeface="Times New Roman" panose="02020603050405020304" pitchFamily="18" charset="0"/>
                <a:cs typeface="Times New Roman" panose="02020603050405020304" pitchFamily="18" charset="0"/>
              </a:rPr>
              <a:t> of October 2021.</a:t>
            </a:r>
          </a:p>
          <a:p>
            <a:pPr marL="285750" indent="-285750" algn="just">
              <a:lnSpc>
                <a:spcPct val="150000"/>
              </a:lnSpc>
              <a:buFont typeface="Wingdings" panose="05000000000000000000" pitchFamily="2" charset="2"/>
              <a:buChar char="§"/>
            </a:pPr>
            <a:r>
              <a:rPr lang="en-US" dirty="0">
                <a:latin typeface="Century Gothic" panose="020B0502020202020204" pitchFamily="34" charset="0"/>
              </a:rPr>
              <a:t>A formal request for the donation of 1.8ha of the remainder of erf 4198, Kommetjie for the purpose of Human Settlement development, was submitted to SANPARKS on the 10</a:t>
            </a:r>
            <a:r>
              <a:rPr lang="en-US" baseline="30000" dirty="0">
                <a:latin typeface="Century Gothic" panose="020B0502020202020204" pitchFamily="34" charset="0"/>
              </a:rPr>
              <a:t>th</a:t>
            </a:r>
            <a:r>
              <a:rPr lang="en-US" dirty="0">
                <a:latin typeface="Century Gothic" panose="020B0502020202020204" pitchFamily="34" charset="0"/>
              </a:rPr>
              <a:t> of February 2021</a:t>
            </a:r>
            <a:r>
              <a:rPr lang="en-US" b="1" dirty="0">
                <a:latin typeface="Century Gothic" panose="020B0502020202020204" pitchFamily="34" charset="0"/>
              </a:rPr>
              <a:t> </a:t>
            </a:r>
            <a:r>
              <a:rPr lang="en-US" dirty="0">
                <a:latin typeface="Century Gothic" panose="020B0502020202020204" pitchFamily="34" charset="0"/>
              </a:rPr>
              <a:t>by the Housing Development Agency.</a:t>
            </a:r>
          </a:p>
          <a:p>
            <a:pPr marL="285750" indent="-285750" algn="just">
              <a:lnSpc>
                <a:spcPct val="150000"/>
              </a:lnSpc>
              <a:buFont typeface="Wingdings" panose="05000000000000000000" pitchFamily="2" charset="2"/>
              <a:buChar char="§"/>
            </a:pPr>
            <a:r>
              <a:rPr lang="en-US" dirty="0">
                <a:solidFill>
                  <a:schemeClr val="tx2"/>
                </a:solidFill>
                <a:latin typeface="Century Gothic" panose="020B0502020202020204" pitchFamily="34" charset="0"/>
              </a:rPr>
              <a:t>Street names finalized by Steering Committee  and submitted as part of the planning process</a:t>
            </a:r>
            <a:r>
              <a:rPr lang="en-US" dirty="0">
                <a:solidFill>
                  <a:srgbClr val="FF0000"/>
                </a:solidFill>
                <a:latin typeface="Century Gothic" panose="020B0502020202020204" pitchFamily="34" charset="0"/>
              </a:rPr>
              <a:t>.</a:t>
            </a:r>
            <a:endParaRPr lang="en-ZA" sz="1600" dirty="0">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847D3842-935C-48CF-B296-614FD480CCFD}"/>
              </a:ext>
            </a:extLst>
          </p:cNvPr>
          <p:cNvSpPr>
            <a:spLocks noGrp="1"/>
          </p:cNvSpPr>
          <p:nvPr>
            <p:ph type="sldNum" sz="quarter" idx="12"/>
          </p:nvPr>
        </p:nvSpPr>
        <p:spPr>
          <a:xfrm>
            <a:off x="8737600" y="635635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059B37F-48F8-4A03-A479-61AD1B231584}" type="slidenum">
              <a:rPr lang="en-ZA" smtClean="0">
                <a:solidFill>
                  <a:prstClr val="black"/>
                </a:solidFill>
              </a:rPr>
              <a:pPr algn="r"/>
              <a:t>47</a:t>
            </a:fld>
            <a:endParaRPr lang="en-ZA" sz="14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8033930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747284" y="29486"/>
            <a:ext cx="8229600" cy="869759"/>
          </a:xfrm>
        </p:spPr>
        <p:txBody>
          <a:bodyPr>
            <a:normAutofit/>
          </a:bodyPr>
          <a:lstStyle/>
          <a:p>
            <a:r>
              <a:rPr lang="en-US" sz="4000" b="1" dirty="0">
                <a:solidFill>
                  <a:srgbClr val="39A13A"/>
                </a:solidFill>
                <a:effectLst>
                  <a:outerShdw blurRad="38100" dist="38100" dir="2700000" algn="tl">
                    <a:srgbClr val="000000">
                      <a:alpha val="43137"/>
                    </a:srgbClr>
                  </a:outerShdw>
                </a:effectLst>
                <a:latin typeface="BrowalliaUPC" panose="020B0604020202020204" pitchFamily="34" charset="-34"/>
                <a:cs typeface="BrowalliaUPC" panose="020B0604020202020204" pitchFamily="34" charset="-34"/>
              </a:rPr>
              <a:t>Braamfontein Site Details</a:t>
            </a:r>
            <a:endParaRPr lang="en-US" sz="4000" b="1" dirty="0">
              <a:solidFill>
                <a:srgbClr val="39A13A"/>
              </a:solidFill>
              <a:effectLst>
                <a:outerShdw blurRad="38100" dist="38100" dir="2700000" algn="tl">
                  <a:srgbClr val="000000">
                    <a:alpha val="43137"/>
                  </a:srgbClr>
                </a:outerShdw>
              </a:effectLst>
            </a:endParaRPr>
          </a:p>
        </p:txBody>
      </p:sp>
      <p:graphicFrame>
        <p:nvGraphicFramePr>
          <p:cNvPr id="5" name="Content Placeholder 4">
            <a:extLst>
              <a:ext uri="{FF2B5EF4-FFF2-40B4-BE49-F238E27FC236}">
                <a16:creationId xmlns:a16="http://schemas.microsoft.com/office/drawing/2014/main" id="{843CFABC-D01C-4C32-A6C5-313D8DF7DDCD}"/>
              </a:ext>
            </a:extLst>
          </p:cNvPr>
          <p:cNvGraphicFramePr>
            <a:graphicFrameLocks noGrp="1"/>
          </p:cNvGraphicFramePr>
          <p:nvPr>
            <p:ph idx="1"/>
            <p:extLst>
              <p:ext uri="{D42A27DB-BD31-4B8C-83A1-F6EECF244321}">
                <p14:modId xmlns:p14="http://schemas.microsoft.com/office/powerpoint/2010/main" val="2825900333"/>
              </p:ext>
            </p:extLst>
          </p:nvPr>
        </p:nvGraphicFramePr>
        <p:xfrm>
          <a:off x="1194542" y="899245"/>
          <a:ext cx="4500015" cy="5802056"/>
        </p:xfrm>
        <a:graphic>
          <a:graphicData uri="http://schemas.openxmlformats.org/drawingml/2006/table">
            <a:tbl>
              <a:tblPr>
                <a:tableStyleId>{7DF18680-E054-41AD-8BC1-D1AEF772440D}</a:tableStyleId>
              </a:tblPr>
              <a:tblGrid>
                <a:gridCol w="1340220">
                  <a:extLst>
                    <a:ext uri="{9D8B030D-6E8A-4147-A177-3AD203B41FA5}">
                      <a16:colId xmlns:a16="http://schemas.microsoft.com/office/drawing/2014/main" val="137227994"/>
                    </a:ext>
                  </a:extLst>
                </a:gridCol>
                <a:gridCol w="3159795">
                  <a:extLst>
                    <a:ext uri="{9D8B030D-6E8A-4147-A177-3AD203B41FA5}">
                      <a16:colId xmlns:a16="http://schemas.microsoft.com/office/drawing/2014/main" val="3581609068"/>
                    </a:ext>
                  </a:extLst>
                </a:gridCol>
              </a:tblGrid>
              <a:tr h="316406">
                <a:tc gridSpan="2">
                  <a:txBody>
                    <a:bodyPr/>
                    <a:lstStyle/>
                    <a:p>
                      <a:pPr algn="l" fontAlgn="ctr"/>
                      <a:r>
                        <a:rPr lang="en-GB" sz="1200" b="1" u="none" strike="noStrike" dirty="0">
                          <a:effectLst/>
                          <a:latin typeface="Calibri Light" panose="020F0302020204030204" pitchFamily="34" charset="0"/>
                          <a:cs typeface="Calibri Light" panose="020F0302020204030204" pitchFamily="34" charset="0"/>
                        </a:rPr>
                        <a:t>Erf 4903 Johannesburg</a:t>
                      </a:r>
                    </a:p>
                  </a:txBody>
                  <a:tcPr marL="8909" marR="8909" marT="8909" marB="0" anchor="ctr">
                    <a:solidFill>
                      <a:schemeClr val="accent6">
                        <a:lumMod val="60000"/>
                        <a:lumOff val="40000"/>
                      </a:schemeClr>
                    </a:solidFill>
                  </a:tcPr>
                </a:tc>
                <a:tc hMerge="1">
                  <a:txBody>
                    <a:bodyPr/>
                    <a:lstStyle/>
                    <a:p>
                      <a:endParaRPr lang="en-ZA"/>
                    </a:p>
                  </a:txBody>
                  <a:tcPr/>
                </a:tc>
                <a:extLst>
                  <a:ext uri="{0D108BD9-81ED-4DB2-BD59-A6C34878D82A}">
                    <a16:rowId xmlns:a16="http://schemas.microsoft.com/office/drawing/2014/main" val="4192861660"/>
                  </a:ext>
                </a:extLst>
              </a:tr>
              <a:tr h="316406">
                <a:tc>
                  <a:txBody>
                    <a:bodyPr/>
                    <a:lstStyle/>
                    <a:p>
                      <a:pPr algn="l" fontAlgn="t"/>
                      <a:r>
                        <a:rPr lang="en-ZA" sz="1200" b="1" u="none" strike="noStrike" dirty="0">
                          <a:effectLst/>
                          <a:latin typeface="Calibri Light" panose="020F0302020204030204" pitchFamily="34" charset="0"/>
                          <a:cs typeface="Calibri Light" panose="020F0302020204030204" pitchFamily="34" charset="0"/>
                        </a:rPr>
                        <a:t>Province</a:t>
                      </a:r>
                      <a:endParaRPr lang="en-ZA" sz="1200" b="1" i="0" u="none" strike="noStrike" dirty="0">
                        <a:solidFill>
                          <a:srgbClr val="000000"/>
                        </a:solidFill>
                        <a:effectLst/>
                        <a:latin typeface="Calibri Light" panose="020F0302020204030204" pitchFamily="34" charset="0"/>
                        <a:cs typeface="Calibri Light" panose="020F0302020204030204" pitchFamily="34" charset="0"/>
                      </a:endParaRPr>
                    </a:p>
                  </a:txBody>
                  <a:tcPr marL="8909" marR="8909" marT="8909" marB="0"/>
                </a:tc>
                <a:tc>
                  <a:txBody>
                    <a:bodyPr/>
                    <a:lstStyle/>
                    <a:p>
                      <a:pPr algn="l" fontAlgn="t"/>
                      <a:r>
                        <a:rPr lang="en-ZA" sz="1200" b="0" i="0" u="none" strike="noStrike">
                          <a:solidFill>
                            <a:srgbClr val="000000"/>
                          </a:solidFill>
                          <a:effectLst/>
                          <a:latin typeface="Calibri Light" panose="020F0302020204030204" pitchFamily="34" charset="0"/>
                        </a:rPr>
                        <a:t>Gaunteng</a:t>
                      </a:r>
                    </a:p>
                  </a:txBody>
                  <a:tcPr marL="9525" marR="9525" marT="9525" marB="0"/>
                </a:tc>
                <a:extLst>
                  <a:ext uri="{0D108BD9-81ED-4DB2-BD59-A6C34878D82A}">
                    <a16:rowId xmlns:a16="http://schemas.microsoft.com/office/drawing/2014/main" val="2898057982"/>
                  </a:ext>
                </a:extLst>
              </a:tr>
              <a:tr h="316406">
                <a:tc>
                  <a:txBody>
                    <a:bodyPr/>
                    <a:lstStyle/>
                    <a:p>
                      <a:pPr algn="l" fontAlgn="t"/>
                      <a:r>
                        <a:rPr lang="en-ZA" sz="1200" b="1" u="none" strike="noStrike" dirty="0">
                          <a:effectLst/>
                          <a:latin typeface="Calibri Light" panose="020F0302020204030204" pitchFamily="34" charset="0"/>
                          <a:cs typeface="Calibri Light" panose="020F0302020204030204" pitchFamily="34" charset="0"/>
                        </a:rPr>
                        <a:t>Municipality</a:t>
                      </a:r>
                      <a:endParaRPr lang="en-ZA" sz="1200" b="1" i="0" u="none" strike="noStrike" dirty="0">
                        <a:solidFill>
                          <a:srgbClr val="000000"/>
                        </a:solidFill>
                        <a:effectLst/>
                        <a:latin typeface="Calibri Light" panose="020F0302020204030204" pitchFamily="34" charset="0"/>
                        <a:cs typeface="Calibri Light" panose="020F0302020204030204" pitchFamily="34" charset="0"/>
                      </a:endParaRPr>
                    </a:p>
                  </a:txBody>
                  <a:tcPr marL="8909" marR="8909" marT="8909" marB="0"/>
                </a:tc>
                <a:tc>
                  <a:txBody>
                    <a:bodyPr/>
                    <a:lstStyle/>
                    <a:p>
                      <a:pPr algn="l" fontAlgn="t"/>
                      <a:r>
                        <a:rPr lang="en-ZA" sz="1200" b="0" i="0" u="none" strike="noStrike">
                          <a:solidFill>
                            <a:srgbClr val="000000"/>
                          </a:solidFill>
                          <a:effectLst/>
                          <a:latin typeface="Calibri Light" panose="020F0302020204030204" pitchFamily="34" charset="0"/>
                        </a:rPr>
                        <a:t>City of Joburg</a:t>
                      </a:r>
                    </a:p>
                  </a:txBody>
                  <a:tcPr marL="9525" marR="9525" marT="9525" marB="0"/>
                </a:tc>
                <a:extLst>
                  <a:ext uri="{0D108BD9-81ED-4DB2-BD59-A6C34878D82A}">
                    <a16:rowId xmlns:a16="http://schemas.microsoft.com/office/drawing/2014/main" val="867435208"/>
                  </a:ext>
                </a:extLst>
              </a:tr>
              <a:tr h="316406">
                <a:tc>
                  <a:txBody>
                    <a:bodyPr/>
                    <a:lstStyle/>
                    <a:p>
                      <a:pPr algn="l" fontAlgn="t"/>
                      <a:r>
                        <a:rPr lang="en-ZA" sz="1200" b="1" u="none" strike="noStrike" dirty="0">
                          <a:effectLst/>
                          <a:latin typeface="Calibri Light" panose="020F0302020204030204" pitchFamily="34" charset="0"/>
                          <a:cs typeface="Calibri Light" panose="020F0302020204030204" pitchFamily="34" charset="0"/>
                        </a:rPr>
                        <a:t>Suburb</a:t>
                      </a:r>
                      <a:endParaRPr lang="en-ZA" sz="1200" b="1" i="0" u="none" strike="noStrike" dirty="0">
                        <a:solidFill>
                          <a:srgbClr val="000000"/>
                        </a:solidFill>
                        <a:effectLst/>
                        <a:latin typeface="Calibri Light" panose="020F0302020204030204" pitchFamily="34" charset="0"/>
                        <a:cs typeface="Calibri Light" panose="020F0302020204030204" pitchFamily="34" charset="0"/>
                      </a:endParaRPr>
                    </a:p>
                  </a:txBody>
                  <a:tcPr marL="8909" marR="8909" marT="8909" marB="0"/>
                </a:tc>
                <a:tc>
                  <a:txBody>
                    <a:bodyPr/>
                    <a:lstStyle/>
                    <a:p>
                      <a:pPr algn="l" fontAlgn="t"/>
                      <a:r>
                        <a:rPr lang="en-ZA" sz="1200" b="0" i="0" u="none" strike="noStrike">
                          <a:solidFill>
                            <a:srgbClr val="000000"/>
                          </a:solidFill>
                          <a:effectLst/>
                          <a:latin typeface="Calibri Light" panose="020F0302020204030204" pitchFamily="34" charset="0"/>
                          <a:cs typeface="Calibri" panose="020F0502020204030204" pitchFamily="34" charset="0"/>
                        </a:rPr>
                        <a:t>Braamfontein</a:t>
                      </a:r>
                      <a:endParaRPr lang="en-ZA" sz="1200" b="0" i="0" u="none" strike="noStrike">
                        <a:solidFill>
                          <a:srgbClr val="000000"/>
                        </a:solidFill>
                        <a:effectLst/>
                        <a:latin typeface="Calibri Light" panose="020F0302020204030204" pitchFamily="34" charset="0"/>
                      </a:endParaRPr>
                    </a:p>
                  </a:txBody>
                  <a:tcPr marL="9525" marR="9525" marT="9525" marB="0"/>
                </a:tc>
                <a:extLst>
                  <a:ext uri="{0D108BD9-81ED-4DB2-BD59-A6C34878D82A}">
                    <a16:rowId xmlns:a16="http://schemas.microsoft.com/office/drawing/2014/main" val="2688326413"/>
                  </a:ext>
                </a:extLst>
              </a:tr>
              <a:tr h="316406">
                <a:tc>
                  <a:txBody>
                    <a:bodyPr/>
                    <a:lstStyle/>
                    <a:p>
                      <a:pPr algn="l" fontAlgn="t"/>
                      <a:r>
                        <a:rPr lang="en-ZA" sz="1200" b="1" u="none" strike="noStrike" dirty="0">
                          <a:effectLst/>
                          <a:latin typeface="Calibri Light" panose="020F0302020204030204" pitchFamily="34" charset="0"/>
                          <a:cs typeface="Calibri Light" panose="020F0302020204030204" pitchFamily="34" charset="0"/>
                        </a:rPr>
                        <a:t>Size </a:t>
                      </a:r>
                      <a:endParaRPr lang="en-ZA" sz="1200" b="1" i="0" u="none" strike="noStrike" dirty="0">
                        <a:solidFill>
                          <a:srgbClr val="000000"/>
                        </a:solidFill>
                        <a:effectLst/>
                        <a:latin typeface="Calibri Light" panose="020F0302020204030204" pitchFamily="34" charset="0"/>
                        <a:cs typeface="Calibri Light" panose="020F0302020204030204" pitchFamily="34" charset="0"/>
                      </a:endParaRPr>
                    </a:p>
                  </a:txBody>
                  <a:tcPr marL="8909" marR="8909" marT="8909" marB="0"/>
                </a:tc>
                <a:tc>
                  <a:txBody>
                    <a:bodyPr/>
                    <a:lstStyle/>
                    <a:p>
                      <a:pPr algn="l" fontAlgn="b"/>
                      <a:r>
                        <a:rPr lang="en-ZA" sz="1200" b="0" i="0" u="none" strike="noStrike">
                          <a:solidFill>
                            <a:srgbClr val="000000"/>
                          </a:solidFill>
                          <a:effectLst/>
                          <a:latin typeface="Calibri Light" panose="020F0302020204030204" pitchFamily="34" charset="0"/>
                        </a:rPr>
                        <a:t>0.3721 hactares</a:t>
                      </a:r>
                    </a:p>
                  </a:txBody>
                  <a:tcPr marL="9525" marR="9525" marT="9525" marB="0" anchor="b"/>
                </a:tc>
                <a:extLst>
                  <a:ext uri="{0D108BD9-81ED-4DB2-BD59-A6C34878D82A}">
                    <a16:rowId xmlns:a16="http://schemas.microsoft.com/office/drawing/2014/main" val="2543318890"/>
                  </a:ext>
                </a:extLst>
              </a:tr>
              <a:tr h="316406">
                <a:tc>
                  <a:txBody>
                    <a:bodyPr/>
                    <a:lstStyle/>
                    <a:p>
                      <a:pPr algn="l" fontAlgn="t"/>
                      <a:r>
                        <a:rPr lang="en-ZA" sz="1200" b="1" u="none" strike="noStrike" dirty="0">
                          <a:effectLst/>
                          <a:latin typeface="Calibri Light" panose="020F0302020204030204" pitchFamily="34" charset="0"/>
                          <a:cs typeface="Calibri Light" panose="020F0302020204030204" pitchFamily="34" charset="0"/>
                        </a:rPr>
                        <a:t>Zoning</a:t>
                      </a:r>
                      <a:endParaRPr lang="en-ZA" sz="1200" b="1" i="0" u="none" strike="noStrike" dirty="0">
                        <a:solidFill>
                          <a:srgbClr val="000000"/>
                        </a:solidFill>
                        <a:effectLst/>
                        <a:latin typeface="Calibri Light" panose="020F0302020204030204" pitchFamily="34" charset="0"/>
                        <a:cs typeface="Calibri Light" panose="020F0302020204030204" pitchFamily="34" charset="0"/>
                      </a:endParaRPr>
                    </a:p>
                  </a:txBody>
                  <a:tcPr marL="8909" marR="8909" marT="8909" marB="0"/>
                </a:tc>
                <a:tc>
                  <a:txBody>
                    <a:bodyPr/>
                    <a:lstStyle/>
                    <a:p>
                      <a:pPr algn="l" fontAlgn="t"/>
                      <a:r>
                        <a:rPr lang="en-ZA" sz="1200" b="0" i="0" u="none" strike="noStrike">
                          <a:solidFill>
                            <a:srgbClr val="000000"/>
                          </a:solidFill>
                          <a:effectLst/>
                          <a:latin typeface="Calibri Light" panose="020F0302020204030204" pitchFamily="34" charset="0"/>
                        </a:rPr>
                        <a:t>Business 1</a:t>
                      </a:r>
                    </a:p>
                  </a:txBody>
                  <a:tcPr marL="9525" marR="9525" marT="9525" marB="0"/>
                </a:tc>
                <a:extLst>
                  <a:ext uri="{0D108BD9-81ED-4DB2-BD59-A6C34878D82A}">
                    <a16:rowId xmlns:a16="http://schemas.microsoft.com/office/drawing/2014/main" val="582841963"/>
                  </a:ext>
                </a:extLst>
              </a:tr>
              <a:tr h="316406">
                <a:tc>
                  <a:txBody>
                    <a:bodyPr/>
                    <a:lstStyle/>
                    <a:p>
                      <a:pPr algn="l" fontAlgn="t"/>
                      <a:r>
                        <a:rPr lang="en-ZA" sz="1200" b="1" u="none" strike="noStrike" dirty="0">
                          <a:effectLst/>
                          <a:latin typeface="Calibri Light" panose="020F0302020204030204" pitchFamily="34" charset="0"/>
                          <a:cs typeface="Calibri Light" panose="020F0302020204030204" pitchFamily="34" charset="0"/>
                        </a:rPr>
                        <a:t>Development Status</a:t>
                      </a:r>
                      <a:endParaRPr lang="en-ZA" sz="1200" b="1" i="0" u="none" strike="noStrike" dirty="0">
                        <a:solidFill>
                          <a:srgbClr val="000000"/>
                        </a:solidFill>
                        <a:effectLst/>
                        <a:latin typeface="Calibri Light" panose="020F0302020204030204" pitchFamily="34" charset="0"/>
                        <a:cs typeface="Calibri Light" panose="020F0302020204030204" pitchFamily="34" charset="0"/>
                      </a:endParaRPr>
                    </a:p>
                  </a:txBody>
                  <a:tcPr marL="8909" marR="8909" marT="8909" marB="0"/>
                </a:tc>
                <a:tc>
                  <a:txBody>
                    <a:bodyPr/>
                    <a:lstStyle/>
                    <a:p>
                      <a:pPr algn="l" fontAlgn="t"/>
                      <a:r>
                        <a:rPr lang="en-ZA" sz="1200" b="0" i="0" u="none" strike="noStrike" dirty="0">
                          <a:solidFill>
                            <a:srgbClr val="000000"/>
                          </a:solidFill>
                          <a:effectLst/>
                          <a:latin typeface="Calibri Light" panose="020F0302020204030204" pitchFamily="34" charset="0"/>
                        </a:rPr>
                        <a:t>Block of offices</a:t>
                      </a:r>
                    </a:p>
                  </a:txBody>
                  <a:tcPr marL="9525" marR="9525" marT="9525" marB="0"/>
                </a:tc>
                <a:extLst>
                  <a:ext uri="{0D108BD9-81ED-4DB2-BD59-A6C34878D82A}">
                    <a16:rowId xmlns:a16="http://schemas.microsoft.com/office/drawing/2014/main" val="1619343726"/>
                  </a:ext>
                </a:extLst>
              </a:tr>
              <a:tr h="316406">
                <a:tc>
                  <a:txBody>
                    <a:bodyPr/>
                    <a:lstStyle/>
                    <a:p>
                      <a:pPr algn="l" fontAlgn="t"/>
                      <a:r>
                        <a:rPr lang="en-ZA" sz="1200" b="1" u="none" strike="noStrike" dirty="0">
                          <a:effectLst/>
                          <a:latin typeface="Calibri Light" panose="020F0302020204030204" pitchFamily="34" charset="0"/>
                          <a:cs typeface="Calibri Light" panose="020F0302020204030204" pitchFamily="34" charset="0"/>
                        </a:rPr>
                        <a:t>Land Use </a:t>
                      </a:r>
                      <a:endParaRPr lang="en-ZA" sz="1200" b="1" i="0" u="none" strike="noStrike" dirty="0">
                        <a:solidFill>
                          <a:srgbClr val="000000"/>
                        </a:solidFill>
                        <a:effectLst/>
                        <a:latin typeface="Calibri Light" panose="020F0302020204030204" pitchFamily="34" charset="0"/>
                        <a:cs typeface="Calibri Light" panose="020F0302020204030204" pitchFamily="34" charset="0"/>
                      </a:endParaRPr>
                    </a:p>
                  </a:txBody>
                  <a:tcPr marL="8909" marR="8909" marT="8909" marB="0"/>
                </a:tc>
                <a:tc>
                  <a:txBody>
                    <a:bodyPr/>
                    <a:lstStyle/>
                    <a:p>
                      <a:pPr algn="l" fontAlgn="t"/>
                      <a:r>
                        <a:rPr lang="en-ZA" sz="1200" b="0" i="0" u="none" strike="noStrike">
                          <a:solidFill>
                            <a:srgbClr val="000000"/>
                          </a:solidFill>
                          <a:effectLst/>
                          <a:latin typeface="Calibri Light" panose="020F0302020204030204" pitchFamily="34" charset="0"/>
                        </a:rPr>
                        <a:t>Unoccupied building</a:t>
                      </a:r>
                    </a:p>
                  </a:txBody>
                  <a:tcPr marL="9525" marR="9525" marT="9525" marB="0"/>
                </a:tc>
                <a:extLst>
                  <a:ext uri="{0D108BD9-81ED-4DB2-BD59-A6C34878D82A}">
                    <a16:rowId xmlns:a16="http://schemas.microsoft.com/office/drawing/2014/main" val="1239896647"/>
                  </a:ext>
                </a:extLst>
              </a:tr>
              <a:tr h="316406">
                <a:tc>
                  <a:txBody>
                    <a:bodyPr/>
                    <a:lstStyle/>
                    <a:p>
                      <a:pPr algn="l" fontAlgn="t"/>
                      <a:r>
                        <a:rPr lang="en-ZA" sz="1200" b="1" u="none" strike="noStrike" dirty="0">
                          <a:effectLst/>
                          <a:latin typeface="Calibri Light" panose="020F0302020204030204" pitchFamily="34" charset="0"/>
                          <a:cs typeface="Calibri Light" panose="020F0302020204030204" pitchFamily="34" charset="0"/>
                        </a:rPr>
                        <a:t>Municipal Value</a:t>
                      </a:r>
                      <a:endParaRPr lang="en-ZA" sz="1200" b="1" i="0" u="none" strike="noStrike" dirty="0">
                        <a:solidFill>
                          <a:srgbClr val="000000"/>
                        </a:solidFill>
                        <a:effectLst/>
                        <a:latin typeface="Calibri Light" panose="020F0302020204030204" pitchFamily="34" charset="0"/>
                        <a:cs typeface="Calibri Light" panose="020F0302020204030204" pitchFamily="34" charset="0"/>
                      </a:endParaRPr>
                    </a:p>
                  </a:txBody>
                  <a:tcPr marL="8909" marR="8909" marT="8909" marB="0"/>
                </a:tc>
                <a:tc>
                  <a:txBody>
                    <a:bodyPr/>
                    <a:lstStyle/>
                    <a:p>
                      <a:pPr algn="l" fontAlgn="t"/>
                      <a:r>
                        <a:rPr lang="en-ZA" sz="1200" b="0" i="0" u="none" strike="noStrike" dirty="0">
                          <a:solidFill>
                            <a:srgbClr val="000000"/>
                          </a:solidFill>
                          <a:effectLst/>
                          <a:latin typeface="Calibri Light" panose="020F0302020204030204" pitchFamily="34" charset="0"/>
                        </a:rPr>
                        <a:t>R127,800,000</a:t>
                      </a:r>
                    </a:p>
                  </a:txBody>
                  <a:tcPr marL="9525" marR="9525" marT="9525" marB="0"/>
                </a:tc>
                <a:extLst>
                  <a:ext uri="{0D108BD9-81ED-4DB2-BD59-A6C34878D82A}">
                    <a16:rowId xmlns:a16="http://schemas.microsoft.com/office/drawing/2014/main" val="3538764049"/>
                  </a:ext>
                </a:extLst>
              </a:tr>
              <a:tr h="316406">
                <a:tc>
                  <a:txBody>
                    <a:bodyPr/>
                    <a:lstStyle/>
                    <a:p>
                      <a:pPr algn="l" fontAlgn="t"/>
                      <a:r>
                        <a:rPr lang="en-ZA" sz="1200" b="1" u="none" strike="noStrike" dirty="0">
                          <a:effectLst/>
                          <a:latin typeface="Calibri Light" panose="020F0302020204030204" pitchFamily="34" charset="0"/>
                          <a:cs typeface="Calibri Light" panose="020F0302020204030204" pitchFamily="34" charset="0"/>
                        </a:rPr>
                        <a:t>Market Value</a:t>
                      </a:r>
                      <a:endParaRPr lang="en-ZA" sz="1200" b="1" i="0" u="none" strike="noStrike" dirty="0">
                        <a:solidFill>
                          <a:srgbClr val="000000"/>
                        </a:solidFill>
                        <a:effectLst/>
                        <a:latin typeface="Calibri Light" panose="020F0302020204030204" pitchFamily="34" charset="0"/>
                        <a:cs typeface="Calibri Light" panose="020F0302020204030204" pitchFamily="34" charset="0"/>
                      </a:endParaRPr>
                    </a:p>
                  </a:txBody>
                  <a:tcPr marL="8909" marR="8909" marT="8909" marB="0"/>
                </a:tc>
                <a:tc>
                  <a:txBody>
                    <a:bodyPr/>
                    <a:lstStyle/>
                    <a:p>
                      <a:pPr algn="l" fontAlgn="t"/>
                      <a:endParaRPr lang="en-ZA" sz="1200" b="0" i="0" u="none" strike="noStrike" dirty="0">
                        <a:solidFill>
                          <a:srgbClr val="000000"/>
                        </a:solidFill>
                        <a:effectLst/>
                        <a:latin typeface="Calibri Light" panose="020F0302020204030204" pitchFamily="34" charset="0"/>
                      </a:endParaRPr>
                    </a:p>
                  </a:txBody>
                  <a:tcPr marL="9525" marR="9525" marT="9525" marB="0"/>
                </a:tc>
                <a:extLst>
                  <a:ext uri="{0D108BD9-81ED-4DB2-BD59-A6C34878D82A}">
                    <a16:rowId xmlns:a16="http://schemas.microsoft.com/office/drawing/2014/main" val="1498500763"/>
                  </a:ext>
                </a:extLst>
              </a:tr>
              <a:tr h="540653">
                <a:tc>
                  <a:txBody>
                    <a:bodyPr/>
                    <a:lstStyle/>
                    <a:p>
                      <a:pPr algn="l" fontAlgn="t"/>
                      <a:r>
                        <a:rPr lang="en-ZA" sz="1200" b="1" u="none" strike="noStrike" dirty="0">
                          <a:effectLst/>
                          <a:latin typeface="Calibri Light" panose="020F0302020204030204" pitchFamily="34" charset="0"/>
                          <a:cs typeface="Calibri Light" panose="020F0302020204030204" pitchFamily="34" charset="0"/>
                        </a:rPr>
                        <a:t>Access To Basic Services</a:t>
                      </a:r>
                      <a:endParaRPr lang="en-ZA" sz="1200" b="1" i="0" u="none" strike="noStrike" dirty="0">
                        <a:solidFill>
                          <a:srgbClr val="000000"/>
                        </a:solidFill>
                        <a:effectLst/>
                        <a:latin typeface="Calibri Light" panose="020F0302020204030204" pitchFamily="34" charset="0"/>
                        <a:cs typeface="Calibri Light" panose="020F0302020204030204" pitchFamily="34" charset="0"/>
                      </a:endParaRPr>
                    </a:p>
                  </a:txBody>
                  <a:tcPr marL="8909" marR="8909" marT="8909" marB="0"/>
                </a:tc>
                <a:tc>
                  <a:txBody>
                    <a:bodyPr/>
                    <a:lstStyle/>
                    <a:p>
                      <a:pPr algn="l" fontAlgn="t"/>
                      <a:r>
                        <a:rPr lang="en-ZA" sz="1200" b="0" i="0" u="none" strike="noStrike">
                          <a:solidFill>
                            <a:srgbClr val="000000"/>
                          </a:solidFill>
                          <a:effectLst/>
                          <a:latin typeface="Calibri Light" panose="020F0302020204030204" pitchFamily="34" charset="0"/>
                        </a:rPr>
                        <a:t>Fully serviced</a:t>
                      </a:r>
                    </a:p>
                  </a:txBody>
                  <a:tcPr marL="9525" marR="9525" marT="9525" marB="0"/>
                </a:tc>
                <a:extLst>
                  <a:ext uri="{0D108BD9-81ED-4DB2-BD59-A6C34878D82A}">
                    <a16:rowId xmlns:a16="http://schemas.microsoft.com/office/drawing/2014/main" val="2667155589"/>
                  </a:ext>
                </a:extLst>
              </a:tr>
              <a:tr h="1566919">
                <a:tc>
                  <a:txBody>
                    <a:bodyPr/>
                    <a:lstStyle/>
                    <a:p>
                      <a:pPr algn="l" fontAlgn="t"/>
                      <a:r>
                        <a:rPr lang="en-ZA" sz="1200" b="1" u="none" strike="noStrike" dirty="0">
                          <a:effectLst/>
                          <a:latin typeface="Calibri Light" panose="020F0302020204030204" pitchFamily="34" charset="0"/>
                          <a:cs typeface="Calibri Light" panose="020F0302020204030204" pitchFamily="34" charset="0"/>
                        </a:rPr>
                        <a:t>Site Specifications</a:t>
                      </a:r>
                      <a:endParaRPr lang="en-ZA" sz="1200" b="1" i="0" u="none" strike="noStrike" dirty="0">
                        <a:solidFill>
                          <a:srgbClr val="000000"/>
                        </a:solidFill>
                        <a:effectLst/>
                        <a:latin typeface="Calibri Light" panose="020F0302020204030204" pitchFamily="34" charset="0"/>
                        <a:cs typeface="Calibri Light" panose="020F0302020204030204" pitchFamily="34" charset="0"/>
                      </a:endParaRPr>
                    </a:p>
                  </a:txBody>
                  <a:tcPr marL="8909" marR="8909" marT="8909" marB="0"/>
                </a:tc>
                <a:tc>
                  <a:txBody>
                    <a:bodyPr/>
                    <a:lstStyle/>
                    <a:p>
                      <a:pPr algn="just" fontAlgn="t"/>
                      <a:r>
                        <a:rPr lang="en-ZA" sz="1200" b="0" i="0" u="none" strike="noStrike" dirty="0">
                          <a:solidFill>
                            <a:srgbClr val="000000"/>
                          </a:solidFill>
                          <a:effectLst/>
                          <a:latin typeface="Calibri Light" panose="020F0302020204030204" pitchFamily="34" charset="0"/>
                          <a:cs typeface="Calibri" panose="020F0502020204030204" pitchFamily="34" charset="0"/>
                        </a:rPr>
                        <a:t>The building consists of 16 floors and 200 parking bays. The super structure and the interior of the building is of acceptable and usable standard. The building is within the Braamfontein area close to all amenities and surrounded with educational facilities. </a:t>
                      </a:r>
                      <a:endParaRPr lang="en-ZA" sz="1200" b="0" i="0" u="none" strike="noStrike" dirty="0">
                        <a:solidFill>
                          <a:srgbClr val="000000"/>
                        </a:solidFill>
                        <a:effectLst/>
                        <a:latin typeface="Calibri Light" panose="020F0302020204030204" pitchFamily="34" charset="0"/>
                      </a:endParaRPr>
                    </a:p>
                  </a:txBody>
                  <a:tcPr marL="9525" marR="9525" marT="9525" marB="0"/>
                </a:tc>
                <a:extLst>
                  <a:ext uri="{0D108BD9-81ED-4DB2-BD59-A6C34878D82A}">
                    <a16:rowId xmlns:a16="http://schemas.microsoft.com/office/drawing/2014/main" val="3686455947"/>
                  </a:ext>
                </a:extLst>
              </a:tr>
              <a:tr h="530424">
                <a:tc>
                  <a:txBody>
                    <a:bodyPr/>
                    <a:lstStyle/>
                    <a:p>
                      <a:pPr algn="l" fontAlgn="t"/>
                      <a:r>
                        <a:rPr lang="en-ZA" sz="1200" b="1" u="none" strike="noStrike" dirty="0">
                          <a:effectLst/>
                          <a:latin typeface="Calibri Light" panose="020F0302020204030204" pitchFamily="34" charset="0"/>
                          <a:cs typeface="Calibri Light" panose="020F0302020204030204" pitchFamily="34" charset="0"/>
                        </a:rPr>
                        <a:t>Proposed development </a:t>
                      </a:r>
                      <a:endParaRPr lang="en-ZA" sz="1200" b="1" i="0" u="none" strike="noStrike" dirty="0">
                        <a:solidFill>
                          <a:srgbClr val="000000"/>
                        </a:solidFill>
                        <a:effectLst/>
                        <a:latin typeface="Calibri Light" panose="020F0302020204030204" pitchFamily="34" charset="0"/>
                        <a:cs typeface="Calibri Light" panose="020F0302020204030204" pitchFamily="34" charset="0"/>
                      </a:endParaRPr>
                    </a:p>
                  </a:txBody>
                  <a:tcPr marL="8909" marR="8909" marT="8909" marB="0"/>
                </a:tc>
                <a:tc>
                  <a:txBody>
                    <a:bodyPr/>
                    <a:lstStyle/>
                    <a:p>
                      <a:pPr algn="just" fontAlgn="t"/>
                      <a:r>
                        <a:rPr lang="en-ZA" sz="1200" b="0" i="0" u="none" strike="noStrike" dirty="0">
                          <a:solidFill>
                            <a:srgbClr val="000000"/>
                          </a:solidFill>
                          <a:effectLst/>
                          <a:latin typeface="Calibri Light" panose="020F0302020204030204" pitchFamily="34" charset="0"/>
                        </a:rPr>
                        <a:t>Social Housing</a:t>
                      </a:r>
                    </a:p>
                  </a:txBody>
                  <a:tcPr marL="9525" marR="9525" marT="9525" marB="0"/>
                </a:tc>
                <a:extLst>
                  <a:ext uri="{0D108BD9-81ED-4DB2-BD59-A6C34878D82A}">
                    <a16:rowId xmlns:a16="http://schemas.microsoft.com/office/drawing/2014/main" val="2508755362"/>
                  </a:ext>
                </a:extLst>
              </a:tr>
            </a:tbl>
          </a:graphicData>
        </a:graphic>
      </p:graphicFrame>
      <p:pic>
        <p:nvPicPr>
          <p:cNvPr id="6" name="Picture 5" descr="Erf 4903 Braamfontein, City of Johannesburg MM GP">
            <a:extLst>
              <a:ext uri="{FF2B5EF4-FFF2-40B4-BE49-F238E27FC236}">
                <a16:creationId xmlns:a16="http://schemas.microsoft.com/office/drawing/2014/main" id="{374BF137-53B9-41E6-9E0F-892B41784520}"/>
              </a:ext>
            </a:extLst>
          </p:cNvPr>
          <p:cNvPicPr/>
          <p:nvPr/>
        </p:nvPicPr>
        <p:blipFill>
          <a:blip r:embed="rId2" cstate="email">
            <a:lum/>
            <a:extLst>
              <a:ext uri="{28A0092B-C50C-407E-A947-70E740481C1C}">
                <a14:useLocalDpi xmlns:a14="http://schemas.microsoft.com/office/drawing/2010/main"/>
              </a:ext>
            </a:extLst>
          </a:blip>
          <a:stretch>
            <a:fillRect/>
          </a:stretch>
        </p:blipFill>
        <p:spPr>
          <a:xfrm>
            <a:off x="5862084" y="899245"/>
            <a:ext cx="4572000" cy="2960000"/>
          </a:xfrm>
          <a:prstGeom prst="rect">
            <a:avLst/>
          </a:prstGeom>
        </p:spPr>
      </p:pic>
      <p:pic>
        <p:nvPicPr>
          <p:cNvPr id="7" name="Picture 6">
            <a:extLst>
              <a:ext uri="{FF2B5EF4-FFF2-40B4-BE49-F238E27FC236}">
                <a16:creationId xmlns:a16="http://schemas.microsoft.com/office/drawing/2014/main" id="{E6D4E25D-986B-4071-97B6-15F95F4CAC26}"/>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2084" y="3859245"/>
            <a:ext cx="4572001" cy="2871543"/>
          </a:xfrm>
          <a:prstGeom prst="rect">
            <a:avLst/>
          </a:prstGeom>
          <a:noFill/>
          <a:ln>
            <a:noFill/>
          </a:ln>
        </p:spPr>
      </p:pic>
    </p:spTree>
    <p:extLst>
      <p:ext uri="{BB962C8B-B14F-4D97-AF65-F5344CB8AC3E}">
        <p14:creationId xmlns:p14="http://schemas.microsoft.com/office/powerpoint/2010/main" val="18805205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7">
            <a:extLst>
              <a:ext uri="{FF2B5EF4-FFF2-40B4-BE49-F238E27FC236}">
                <a16:creationId xmlns:a16="http://schemas.microsoft.com/office/drawing/2014/main" id="{BEA0C330-9615-47EC-80C5-61E1BE265EBC}"/>
              </a:ext>
            </a:extLst>
          </p:cNvPr>
          <p:cNvSpPr>
            <a:spLocks noGrp="1"/>
          </p:cNvSpPr>
          <p:nvPr>
            <p:ph type="title"/>
          </p:nvPr>
        </p:nvSpPr>
        <p:spPr>
          <a:xfrm>
            <a:off x="1981200" y="121707"/>
            <a:ext cx="8229600" cy="694624"/>
          </a:xfrm>
        </p:spPr>
        <p:txBody>
          <a:bodyPr>
            <a:normAutofit/>
          </a:bodyPr>
          <a:lstStyle/>
          <a:p>
            <a:r>
              <a:rPr lang="en-US" sz="3600" b="1" dirty="0">
                <a:solidFill>
                  <a:srgbClr val="39A13A"/>
                </a:solidFill>
                <a:effectLst>
                  <a:outerShdw blurRad="38100" dist="38100" dir="2700000" algn="tl">
                    <a:srgbClr val="000000">
                      <a:alpha val="43137"/>
                    </a:srgbClr>
                  </a:outerShdw>
                </a:effectLst>
              </a:rPr>
              <a:t>Braamfontein Site Pictures</a:t>
            </a:r>
            <a:endParaRPr lang="en-US" sz="4000" b="1" dirty="0">
              <a:solidFill>
                <a:srgbClr val="39A13A"/>
              </a:solidFill>
              <a:effectLst>
                <a:outerShdw blurRad="38100" dist="38100" dir="2700000" algn="tl">
                  <a:srgbClr val="000000">
                    <a:alpha val="43137"/>
                  </a:srgbClr>
                </a:outerShdw>
              </a:effectLst>
            </a:endParaRPr>
          </a:p>
        </p:txBody>
      </p:sp>
      <p:pic>
        <p:nvPicPr>
          <p:cNvPr id="6" name="Content Placeholder 5" descr="A view of a city&#10;&#10;Description automatically generated">
            <a:extLst>
              <a:ext uri="{FF2B5EF4-FFF2-40B4-BE49-F238E27FC236}">
                <a16:creationId xmlns:a16="http://schemas.microsoft.com/office/drawing/2014/main" id="{2AA22CB7-DBDB-490C-95D3-12AFDC59CA8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631540" y="939255"/>
            <a:ext cx="4283923" cy="5709832"/>
          </a:xfrm>
        </p:spPr>
      </p:pic>
      <p:pic>
        <p:nvPicPr>
          <p:cNvPr id="9" name="Picture 8" descr="A group of people in a room&#10;&#10;Description automatically generated">
            <a:extLst>
              <a:ext uri="{FF2B5EF4-FFF2-40B4-BE49-F238E27FC236}">
                <a16:creationId xmlns:a16="http://schemas.microsoft.com/office/drawing/2014/main" id="{9470F271-2B87-44B9-828B-B67CB0F074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23592" y="3829888"/>
            <a:ext cx="4336868" cy="2843282"/>
          </a:xfrm>
          <a:prstGeom prst="rect">
            <a:avLst/>
          </a:prstGeom>
        </p:spPr>
      </p:pic>
      <p:pic>
        <p:nvPicPr>
          <p:cNvPr id="16" name="Picture 15" descr="Diagram, schematic&#10;&#10;Description automatically generated">
            <a:extLst>
              <a:ext uri="{FF2B5EF4-FFF2-40B4-BE49-F238E27FC236}">
                <a16:creationId xmlns:a16="http://schemas.microsoft.com/office/drawing/2014/main" id="{239DBD23-1706-48D3-9692-A0AFCE12B3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23592" y="939255"/>
            <a:ext cx="4336868" cy="2767709"/>
          </a:xfrm>
          <a:prstGeom prst="rect">
            <a:avLst/>
          </a:prstGeom>
        </p:spPr>
      </p:pic>
    </p:spTree>
    <p:extLst>
      <p:ext uri="{BB962C8B-B14F-4D97-AF65-F5344CB8AC3E}">
        <p14:creationId xmlns:p14="http://schemas.microsoft.com/office/powerpoint/2010/main" val="4164246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9817" y="2214507"/>
            <a:ext cx="11608526" cy="4263007"/>
          </a:xfrm>
        </p:spPr>
        <p:txBody>
          <a:bodyPr/>
          <a:lstStyle/>
          <a:p>
            <a:pPr marL="0" indent="0">
              <a:buNone/>
            </a:pPr>
            <a:r>
              <a:rPr lang="en-ZA" dirty="0"/>
              <a:t> 					</a:t>
            </a:r>
          </a:p>
          <a:p>
            <a:pPr marL="0" indent="0">
              <a:buNone/>
            </a:pPr>
            <a:endParaRPr lang="en-ZA" sz="2800" b="1" dirty="0">
              <a:solidFill>
                <a:srgbClr val="1F497D"/>
              </a:solidFill>
              <a:latin typeface="Arial"/>
              <a:cs typeface="+mn-cs"/>
            </a:endParaRPr>
          </a:p>
          <a:p>
            <a:pPr marL="0" indent="0">
              <a:buNone/>
            </a:pPr>
            <a:r>
              <a:rPr lang="en-ZA" sz="2800" b="1" dirty="0">
                <a:solidFill>
                  <a:srgbClr val="1F497D"/>
                </a:solidFill>
                <a:latin typeface="Arial"/>
                <a:cs typeface="+mn-cs"/>
              </a:rPr>
              <a:t>					HDA 2021/25 -2024-2025 Strategic Plan</a:t>
            </a:r>
          </a:p>
        </p:txBody>
      </p:sp>
    </p:spTree>
    <p:extLst>
      <p:ext uri="{BB962C8B-B14F-4D97-AF65-F5344CB8AC3E}">
        <p14:creationId xmlns:p14="http://schemas.microsoft.com/office/powerpoint/2010/main" val="38018008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836494" y="29482"/>
            <a:ext cx="8229600" cy="751104"/>
          </a:xfrm>
        </p:spPr>
        <p:txBody>
          <a:bodyPr>
            <a:normAutofit/>
          </a:bodyPr>
          <a:lstStyle/>
          <a:p>
            <a:r>
              <a:rPr lang="en-US" sz="4000" b="1" dirty="0">
                <a:solidFill>
                  <a:srgbClr val="39A13A"/>
                </a:solidFill>
                <a:effectLst>
                  <a:outerShdw blurRad="38100" dist="38100" dir="2700000" algn="tl">
                    <a:srgbClr val="000000">
                      <a:alpha val="43137"/>
                    </a:srgbClr>
                  </a:outerShdw>
                </a:effectLst>
                <a:latin typeface="BrowalliaUPC" panose="020B0604020202020204" pitchFamily="34" charset="-34"/>
                <a:cs typeface="BrowalliaUPC" panose="020B0604020202020204" pitchFamily="34" charset="-34"/>
              </a:rPr>
              <a:t>Kimberley Site Details</a:t>
            </a:r>
            <a:endParaRPr lang="en-US" sz="4000" b="1" dirty="0">
              <a:solidFill>
                <a:srgbClr val="39A13A"/>
              </a:solidFill>
              <a:effectLst>
                <a:outerShdw blurRad="38100" dist="38100" dir="2700000" algn="tl">
                  <a:srgbClr val="000000">
                    <a:alpha val="43137"/>
                  </a:srgbClr>
                </a:outerShdw>
              </a:effectLst>
            </a:endParaRPr>
          </a:p>
        </p:txBody>
      </p:sp>
      <p:graphicFrame>
        <p:nvGraphicFramePr>
          <p:cNvPr id="5" name="Content Placeholder 4">
            <a:extLst>
              <a:ext uri="{FF2B5EF4-FFF2-40B4-BE49-F238E27FC236}">
                <a16:creationId xmlns:a16="http://schemas.microsoft.com/office/drawing/2014/main" id="{843CFABC-D01C-4C32-A6C5-313D8DF7DDCD}"/>
              </a:ext>
            </a:extLst>
          </p:cNvPr>
          <p:cNvGraphicFramePr>
            <a:graphicFrameLocks noGrp="1"/>
          </p:cNvGraphicFramePr>
          <p:nvPr>
            <p:ph idx="1"/>
            <p:extLst>
              <p:ext uri="{D42A27DB-BD31-4B8C-83A1-F6EECF244321}">
                <p14:modId xmlns:p14="http://schemas.microsoft.com/office/powerpoint/2010/main" val="2969464850"/>
              </p:ext>
            </p:extLst>
          </p:nvPr>
        </p:nvGraphicFramePr>
        <p:xfrm>
          <a:off x="1183390" y="780586"/>
          <a:ext cx="4264884" cy="5802058"/>
        </p:xfrm>
        <a:graphic>
          <a:graphicData uri="http://schemas.openxmlformats.org/drawingml/2006/table">
            <a:tbl>
              <a:tblPr>
                <a:tableStyleId>{7DF18680-E054-41AD-8BC1-D1AEF772440D}</a:tableStyleId>
              </a:tblPr>
              <a:tblGrid>
                <a:gridCol w="1270192">
                  <a:extLst>
                    <a:ext uri="{9D8B030D-6E8A-4147-A177-3AD203B41FA5}">
                      <a16:colId xmlns:a16="http://schemas.microsoft.com/office/drawing/2014/main" val="137227994"/>
                    </a:ext>
                  </a:extLst>
                </a:gridCol>
                <a:gridCol w="2994692">
                  <a:extLst>
                    <a:ext uri="{9D8B030D-6E8A-4147-A177-3AD203B41FA5}">
                      <a16:colId xmlns:a16="http://schemas.microsoft.com/office/drawing/2014/main" val="3581609068"/>
                    </a:ext>
                  </a:extLst>
                </a:gridCol>
              </a:tblGrid>
              <a:tr h="316406">
                <a:tc gridSpan="2">
                  <a:txBody>
                    <a:bodyPr/>
                    <a:lstStyle/>
                    <a:p>
                      <a:pPr algn="l" fontAlgn="ctr"/>
                      <a:r>
                        <a:rPr lang="en-GB" sz="1200" b="1" u="none" strike="noStrike" dirty="0">
                          <a:effectLst/>
                          <a:latin typeface="Calibri Light" panose="020F0302020204030204" pitchFamily="34" charset="0"/>
                          <a:cs typeface="Calibri Light" panose="020F0302020204030204" pitchFamily="34" charset="0"/>
                        </a:rPr>
                        <a:t>Erf 11839 Kimberley</a:t>
                      </a:r>
                    </a:p>
                  </a:txBody>
                  <a:tcPr marL="8909" marR="8909" marT="8909" marB="0" anchor="ctr">
                    <a:solidFill>
                      <a:schemeClr val="accent6">
                        <a:lumMod val="60000"/>
                        <a:lumOff val="40000"/>
                      </a:schemeClr>
                    </a:solidFill>
                  </a:tcPr>
                </a:tc>
                <a:tc hMerge="1">
                  <a:txBody>
                    <a:bodyPr/>
                    <a:lstStyle/>
                    <a:p>
                      <a:endParaRPr lang="en-ZA"/>
                    </a:p>
                  </a:txBody>
                  <a:tcPr/>
                </a:tc>
                <a:extLst>
                  <a:ext uri="{0D108BD9-81ED-4DB2-BD59-A6C34878D82A}">
                    <a16:rowId xmlns:a16="http://schemas.microsoft.com/office/drawing/2014/main" val="4192861660"/>
                  </a:ext>
                </a:extLst>
              </a:tr>
              <a:tr h="316406">
                <a:tc>
                  <a:txBody>
                    <a:bodyPr/>
                    <a:lstStyle/>
                    <a:p>
                      <a:pPr algn="l" fontAlgn="t"/>
                      <a:r>
                        <a:rPr lang="en-ZA" sz="1200" b="1" u="none" strike="noStrike" dirty="0">
                          <a:effectLst/>
                          <a:latin typeface="Calibri Light" panose="020F0302020204030204" pitchFamily="34" charset="0"/>
                          <a:cs typeface="Calibri Light" panose="020F0302020204030204" pitchFamily="34" charset="0"/>
                        </a:rPr>
                        <a:t>Province</a:t>
                      </a:r>
                      <a:endParaRPr lang="en-ZA" sz="1200" b="1" i="0" u="none" strike="noStrike" dirty="0">
                        <a:solidFill>
                          <a:srgbClr val="000000"/>
                        </a:solidFill>
                        <a:effectLst/>
                        <a:latin typeface="Calibri Light" panose="020F0302020204030204" pitchFamily="34" charset="0"/>
                        <a:cs typeface="Calibri Light" panose="020F0302020204030204" pitchFamily="34" charset="0"/>
                      </a:endParaRPr>
                    </a:p>
                  </a:txBody>
                  <a:tcPr marL="8909" marR="8909" marT="8909" marB="0"/>
                </a:tc>
                <a:tc>
                  <a:txBody>
                    <a:bodyPr/>
                    <a:lstStyle/>
                    <a:p>
                      <a:pPr algn="l" fontAlgn="t"/>
                      <a:r>
                        <a:rPr lang="en-ZA" sz="1100" b="0" i="0" u="none" strike="noStrike">
                          <a:solidFill>
                            <a:srgbClr val="000000"/>
                          </a:solidFill>
                          <a:effectLst/>
                          <a:latin typeface="Calibri Light" panose="020F0302020204030204" pitchFamily="34" charset="0"/>
                        </a:rPr>
                        <a:t>Northern Cape</a:t>
                      </a:r>
                    </a:p>
                  </a:txBody>
                  <a:tcPr marL="9525" marR="9525" marT="9525" marB="0"/>
                </a:tc>
                <a:extLst>
                  <a:ext uri="{0D108BD9-81ED-4DB2-BD59-A6C34878D82A}">
                    <a16:rowId xmlns:a16="http://schemas.microsoft.com/office/drawing/2014/main" val="2898057982"/>
                  </a:ext>
                </a:extLst>
              </a:tr>
              <a:tr h="316406">
                <a:tc>
                  <a:txBody>
                    <a:bodyPr/>
                    <a:lstStyle/>
                    <a:p>
                      <a:pPr algn="l" fontAlgn="t"/>
                      <a:r>
                        <a:rPr lang="en-ZA" sz="1200" b="1" u="none" strike="noStrike" dirty="0">
                          <a:effectLst/>
                          <a:latin typeface="Calibri Light" panose="020F0302020204030204" pitchFamily="34" charset="0"/>
                          <a:cs typeface="Calibri Light" panose="020F0302020204030204" pitchFamily="34" charset="0"/>
                        </a:rPr>
                        <a:t>Municipality</a:t>
                      </a:r>
                      <a:endParaRPr lang="en-ZA" sz="1200" b="1" i="0" u="none" strike="noStrike" dirty="0">
                        <a:solidFill>
                          <a:srgbClr val="000000"/>
                        </a:solidFill>
                        <a:effectLst/>
                        <a:latin typeface="Calibri Light" panose="020F0302020204030204" pitchFamily="34" charset="0"/>
                        <a:cs typeface="Calibri Light" panose="020F0302020204030204" pitchFamily="34" charset="0"/>
                      </a:endParaRPr>
                    </a:p>
                  </a:txBody>
                  <a:tcPr marL="8909" marR="8909" marT="8909" marB="0"/>
                </a:tc>
                <a:tc>
                  <a:txBody>
                    <a:bodyPr/>
                    <a:lstStyle/>
                    <a:p>
                      <a:pPr algn="l" fontAlgn="t"/>
                      <a:r>
                        <a:rPr lang="en-ZA" sz="1100" b="0" i="0" u="none" strike="noStrike">
                          <a:solidFill>
                            <a:srgbClr val="000000"/>
                          </a:solidFill>
                          <a:effectLst/>
                          <a:latin typeface="Calibri Light" panose="020F0302020204030204" pitchFamily="34" charset="0"/>
                        </a:rPr>
                        <a:t>Sol Plaatje LM</a:t>
                      </a:r>
                    </a:p>
                  </a:txBody>
                  <a:tcPr marL="9525" marR="9525" marT="9525" marB="0"/>
                </a:tc>
                <a:extLst>
                  <a:ext uri="{0D108BD9-81ED-4DB2-BD59-A6C34878D82A}">
                    <a16:rowId xmlns:a16="http://schemas.microsoft.com/office/drawing/2014/main" val="867435208"/>
                  </a:ext>
                </a:extLst>
              </a:tr>
              <a:tr h="316406">
                <a:tc>
                  <a:txBody>
                    <a:bodyPr/>
                    <a:lstStyle/>
                    <a:p>
                      <a:pPr algn="l" fontAlgn="t"/>
                      <a:r>
                        <a:rPr lang="en-ZA" sz="1200" b="1" u="none" strike="noStrike" dirty="0">
                          <a:effectLst/>
                          <a:latin typeface="Calibri Light" panose="020F0302020204030204" pitchFamily="34" charset="0"/>
                          <a:cs typeface="Calibri Light" panose="020F0302020204030204" pitchFamily="34" charset="0"/>
                        </a:rPr>
                        <a:t>Suburb</a:t>
                      </a:r>
                      <a:endParaRPr lang="en-ZA" sz="1200" b="1" i="0" u="none" strike="noStrike" dirty="0">
                        <a:solidFill>
                          <a:srgbClr val="000000"/>
                        </a:solidFill>
                        <a:effectLst/>
                        <a:latin typeface="Calibri Light" panose="020F0302020204030204" pitchFamily="34" charset="0"/>
                        <a:cs typeface="Calibri Light" panose="020F0302020204030204" pitchFamily="34" charset="0"/>
                      </a:endParaRPr>
                    </a:p>
                  </a:txBody>
                  <a:tcPr marL="8909" marR="8909" marT="8909" marB="0"/>
                </a:tc>
                <a:tc>
                  <a:txBody>
                    <a:bodyPr/>
                    <a:lstStyle/>
                    <a:p>
                      <a:pPr algn="l" fontAlgn="t"/>
                      <a:r>
                        <a:rPr lang="en-ZA" sz="1100" b="0" i="0" u="none" strike="noStrike">
                          <a:solidFill>
                            <a:srgbClr val="000000"/>
                          </a:solidFill>
                          <a:effectLst/>
                          <a:latin typeface="Calibri Light" panose="020F0302020204030204" pitchFamily="34" charset="0"/>
                        </a:rPr>
                        <a:t>Kimberley</a:t>
                      </a:r>
                    </a:p>
                  </a:txBody>
                  <a:tcPr marL="9525" marR="9525" marT="9525" marB="0"/>
                </a:tc>
                <a:extLst>
                  <a:ext uri="{0D108BD9-81ED-4DB2-BD59-A6C34878D82A}">
                    <a16:rowId xmlns:a16="http://schemas.microsoft.com/office/drawing/2014/main" val="2688326413"/>
                  </a:ext>
                </a:extLst>
              </a:tr>
              <a:tr h="316406">
                <a:tc>
                  <a:txBody>
                    <a:bodyPr/>
                    <a:lstStyle/>
                    <a:p>
                      <a:pPr algn="l" fontAlgn="t"/>
                      <a:r>
                        <a:rPr lang="en-ZA" sz="1200" b="1" u="none" strike="noStrike" dirty="0">
                          <a:effectLst/>
                          <a:latin typeface="Calibri Light" panose="020F0302020204030204" pitchFamily="34" charset="0"/>
                          <a:cs typeface="Calibri Light" panose="020F0302020204030204" pitchFamily="34" charset="0"/>
                        </a:rPr>
                        <a:t>Size </a:t>
                      </a:r>
                      <a:endParaRPr lang="en-ZA" sz="1200" b="1" i="0" u="none" strike="noStrike" dirty="0">
                        <a:solidFill>
                          <a:srgbClr val="000000"/>
                        </a:solidFill>
                        <a:effectLst/>
                        <a:latin typeface="Calibri Light" panose="020F0302020204030204" pitchFamily="34" charset="0"/>
                        <a:cs typeface="Calibri Light" panose="020F0302020204030204" pitchFamily="34" charset="0"/>
                      </a:endParaRPr>
                    </a:p>
                  </a:txBody>
                  <a:tcPr marL="8909" marR="8909" marT="8909" marB="0"/>
                </a:tc>
                <a:tc>
                  <a:txBody>
                    <a:bodyPr/>
                    <a:lstStyle/>
                    <a:p>
                      <a:pPr algn="l" fontAlgn="b"/>
                      <a:r>
                        <a:rPr lang="en-ZA" sz="1100" b="0" i="0" u="none" strike="noStrike">
                          <a:solidFill>
                            <a:srgbClr val="000000"/>
                          </a:solidFill>
                          <a:effectLst/>
                          <a:latin typeface="Calibri Light" panose="020F0302020204030204" pitchFamily="34" charset="0"/>
                        </a:rPr>
                        <a:t>0.2891 hactares</a:t>
                      </a:r>
                    </a:p>
                  </a:txBody>
                  <a:tcPr marL="9525" marR="9525" marT="9525" marB="0" anchor="b"/>
                </a:tc>
                <a:extLst>
                  <a:ext uri="{0D108BD9-81ED-4DB2-BD59-A6C34878D82A}">
                    <a16:rowId xmlns:a16="http://schemas.microsoft.com/office/drawing/2014/main" val="2543318890"/>
                  </a:ext>
                </a:extLst>
              </a:tr>
              <a:tr h="316406">
                <a:tc>
                  <a:txBody>
                    <a:bodyPr/>
                    <a:lstStyle/>
                    <a:p>
                      <a:pPr algn="l" fontAlgn="t"/>
                      <a:r>
                        <a:rPr lang="en-ZA" sz="1200" b="1" u="none" strike="noStrike" dirty="0">
                          <a:effectLst/>
                          <a:latin typeface="Calibri Light" panose="020F0302020204030204" pitchFamily="34" charset="0"/>
                          <a:cs typeface="Calibri Light" panose="020F0302020204030204" pitchFamily="34" charset="0"/>
                        </a:rPr>
                        <a:t>Zoning</a:t>
                      </a:r>
                      <a:endParaRPr lang="en-ZA" sz="1200" b="1" i="0" u="none" strike="noStrike" dirty="0">
                        <a:solidFill>
                          <a:srgbClr val="000000"/>
                        </a:solidFill>
                        <a:effectLst/>
                        <a:latin typeface="Calibri Light" panose="020F0302020204030204" pitchFamily="34" charset="0"/>
                        <a:cs typeface="Calibri Light" panose="020F0302020204030204" pitchFamily="34" charset="0"/>
                      </a:endParaRPr>
                    </a:p>
                  </a:txBody>
                  <a:tcPr marL="8909" marR="8909" marT="8909" marB="0"/>
                </a:tc>
                <a:tc>
                  <a:txBody>
                    <a:bodyPr/>
                    <a:lstStyle/>
                    <a:p>
                      <a:pPr algn="l" fontAlgn="t"/>
                      <a:r>
                        <a:rPr lang="en-ZA" sz="1100" b="0" i="0" u="none" strike="noStrike">
                          <a:solidFill>
                            <a:srgbClr val="000000"/>
                          </a:solidFill>
                          <a:effectLst/>
                          <a:latin typeface="Calibri Light" panose="020F0302020204030204" pitchFamily="34" charset="0"/>
                        </a:rPr>
                        <a:t>Business 1</a:t>
                      </a:r>
                    </a:p>
                  </a:txBody>
                  <a:tcPr marL="9525" marR="9525" marT="9525" marB="0"/>
                </a:tc>
                <a:extLst>
                  <a:ext uri="{0D108BD9-81ED-4DB2-BD59-A6C34878D82A}">
                    <a16:rowId xmlns:a16="http://schemas.microsoft.com/office/drawing/2014/main" val="582841963"/>
                  </a:ext>
                </a:extLst>
              </a:tr>
              <a:tr h="316406">
                <a:tc>
                  <a:txBody>
                    <a:bodyPr/>
                    <a:lstStyle/>
                    <a:p>
                      <a:pPr algn="l" fontAlgn="t"/>
                      <a:r>
                        <a:rPr lang="en-ZA" sz="1200" b="1" u="none" strike="noStrike" dirty="0">
                          <a:effectLst/>
                          <a:latin typeface="Calibri Light" panose="020F0302020204030204" pitchFamily="34" charset="0"/>
                          <a:cs typeface="Calibri Light" panose="020F0302020204030204" pitchFamily="34" charset="0"/>
                        </a:rPr>
                        <a:t>Development Status</a:t>
                      </a:r>
                      <a:endParaRPr lang="en-ZA" sz="1200" b="1" i="0" u="none" strike="noStrike" dirty="0">
                        <a:solidFill>
                          <a:srgbClr val="000000"/>
                        </a:solidFill>
                        <a:effectLst/>
                        <a:latin typeface="Calibri Light" panose="020F0302020204030204" pitchFamily="34" charset="0"/>
                        <a:cs typeface="Calibri Light" panose="020F0302020204030204" pitchFamily="34" charset="0"/>
                      </a:endParaRPr>
                    </a:p>
                  </a:txBody>
                  <a:tcPr marL="8909" marR="8909" marT="8909" marB="0"/>
                </a:tc>
                <a:tc>
                  <a:txBody>
                    <a:bodyPr/>
                    <a:lstStyle/>
                    <a:p>
                      <a:pPr algn="l" fontAlgn="t"/>
                      <a:r>
                        <a:rPr lang="en-ZA" sz="1100" b="0" i="0" u="none" strike="noStrike">
                          <a:solidFill>
                            <a:srgbClr val="000000"/>
                          </a:solidFill>
                          <a:effectLst/>
                          <a:latin typeface="Calibri Light" panose="020F0302020204030204" pitchFamily="34" charset="0"/>
                        </a:rPr>
                        <a:t>High-rise office building</a:t>
                      </a:r>
                    </a:p>
                  </a:txBody>
                  <a:tcPr marL="9525" marR="9525" marT="9525" marB="0"/>
                </a:tc>
                <a:extLst>
                  <a:ext uri="{0D108BD9-81ED-4DB2-BD59-A6C34878D82A}">
                    <a16:rowId xmlns:a16="http://schemas.microsoft.com/office/drawing/2014/main" val="1619343726"/>
                  </a:ext>
                </a:extLst>
              </a:tr>
              <a:tr h="316406">
                <a:tc>
                  <a:txBody>
                    <a:bodyPr/>
                    <a:lstStyle/>
                    <a:p>
                      <a:pPr algn="l" fontAlgn="t"/>
                      <a:r>
                        <a:rPr lang="en-ZA" sz="1200" b="1" u="none" strike="noStrike" dirty="0">
                          <a:effectLst/>
                          <a:latin typeface="Calibri Light" panose="020F0302020204030204" pitchFamily="34" charset="0"/>
                          <a:cs typeface="Calibri Light" panose="020F0302020204030204" pitchFamily="34" charset="0"/>
                        </a:rPr>
                        <a:t>Land Use </a:t>
                      </a:r>
                      <a:endParaRPr lang="en-ZA" sz="1200" b="1" i="0" u="none" strike="noStrike" dirty="0">
                        <a:solidFill>
                          <a:srgbClr val="000000"/>
                        </a:solidFill>
                        <a:effectLst/>
                        <a:latin typeface="Calibri Light" panose="020F0302020204030204" pitchFamily="34" charset="0"/>
                        <a:cs typeface="Calibri Light" panose="020F0302020204030204" pitchFamily="34" charset="0"/>
                      </a:endParaRPr>
                    </a:p>
                  </a:txBody>
                  <a:tcPr marL="8909" marR="8909" marT="8909" marB="0"/>
                </a:tc>
                <a:tc>
                  <a:txBody>
                    <a:bodyPr/>
                    <a:lstStyle/>
                    <a:p>
                      <a:pPr algn="l" fontAlgn="t"/>
                      <a:r>
                        <a:rPr lang="en-ZA" sz="1100" b="0" i="0" u="none" strike="noStrike">
                          <a:solidFill>
                            <a:srgbClr val="000000"/>
                          </a:solidFill>
                          <a:effectLst/>
                          <a:latin typeface="Calibri Light" panose="020F0302020204030204" pitchFamily="34" charset="0"/>
                        </a:rPr>
                        <a:t>Unoccupied building</a:t>
                      </a:r>
                    </a:p>
                  </a:txBody>
                  <a:tcPr marL="9525" marR="9525" marT="9525" marB="0"/>
                </a:tc>
                <a:extLst>
                  <a:ext uri="{0D108BD9-81ED-4DB2-BD59-A6C34878D82A}">
                    <a16:rowId xmlns:a16="http://schemas.microsoft.com/office/drawing/2014/main" val="1239896647"/>
                  </a:ext>
                </a:extLst>
              </a:tr>
              <a:tr h="316406">
                <a:tc>
                  <a:txBody>
                    <a:bodyPr/>
                    <a:lstStyle/>
                    <a:p>
                      <a:pPr algn="l" fontAlgn="t"/>
                      <a:r>
                        <a:rPr lang="en-ZA" sz="1200" b="1" u="none" strike="noStrike" dirty="0">
                          <a:effectLst/>
                          <a:latin typeface="Calibri Light" panose="020F0302020204030204" pitchFamily="34" charset="0"/>
                          <a:cs typeface="Calibri Light" panose="020F0302020204030204" pitchFamily="34" charset="0"/>
                        </a:rPr>
                        <a:t>Municipal Value</a:t>
                      </a:r>
                      <a:endParaRPr lang="en-ZA" sz="1200" b="1" i="0" u="none" strike="noStrike" dirty="0">
                        <a:solidFill>
                          <a:srgbClr val="000000"/>
                        </a:solidFill>
                        <a:effectLst/>
                        <a:latin typeface="Calibri Light" panose="020F0302020204030204" pitchFamily="34" charset="0"/>
                        <a:cs typeface="Calibri Light" panose="020F0302020204030204" pitchFamily="34" charset="0"/>
                      </a:endParaRPr>
                    </a:p>
                  </a:txBody>
                  <a:tcPr marL="8909" marR="8909" marT="8909" marB="0"/>
                </a:tc>
                <a:tc>
                  <a:txBody>
                    <a:bodyPr/>
                    <a:lstStyle/>
                    <a:p>
                      <a:pPr algn="l" fontAlgn="t"/>
                      <a:r>
                        <a:rPr lang="en-ZA" sz="1100" b="0" i="0" u="none" strike="noStrike" dirty="0">
                          <a:solidFill>
                            <a:srgbClr val="000000"/>
                          </a:solidFill>
                          <a:effectLst/>
                          <a:latin typeface="Calibri Light" panose="020F0302020204030204" pitchFamily="34" charset="0"/>
                        </a:rPr>
                        <a:t>R48,500,000</a:t>
                      </a:r>
                    </a:p>
                  </a:txBody>
                  <a:tcPr marL="9525" marR="9525" marT="9525" marB="0"/>
                </a:tc>
                <a:extLst>
                  <a:ext uri="{0D108BD9-81ED-4DB2-BD59-A6C34878D82A}">
                    <a16:rowId xmlns:a16="http://schemas.microsoft.com/office/drawing/2014/main" val="3538764049"/>
                  </a:ext>
                </a:extLst>
              </a:tr>
              <a:tr h="316406">
                <a:tc>
                  <a:txBody>
                    <a:bodyPr/>
                    <a:lstStyle/>
                    <a:p>
                      <a:pPr algn="l" fontAlgn="t"/>
                      <a:r>
                        <a:rPr lang="en-ZA" sz="1200" b="1" u="none" strike="noStrike" dirty="0">
                          <a:effectLst/>
                          <a:latin typeface="Calibri Light" panose="020F0302020204030204" pitchFamily="34" charset="0"/>
                          <a:cs typeface="Calibri Light" panose="020F0302020204030204" pitchFamily="34" charset="0"/>
                        </a:rPr>
                        <a:t>Market Value</a:t>
                      </a:r>
                      <a:endParaRPr lang="en-ZA" sz="1200" b="1" i="0" u="none" strike="noStrike" dirty="0">
                        <a:solidFill>
                          <a:srgbClr val="000000"/>
                        </a:solidFill>
                        <a:effectLst/>
                        <a:latin typeface="Calibri Light" panose="020F0302020204030204" pitchFamily="34" charset="0"/>
                        <a:cs typeface="Calibri Light" panose="020F0302020204030204" pitchFamily="34" charset="0"/>
                      </a:endParaRPr>
                    </a:p>
                  </a:txBody>
                  <a:tcPr marL="8909" marR="8909" marT="8909" marB="0"/>
                </a:tc>
                <a:tc>
                  <a:txBody>
                    <a:bodyPr/>
                    <a:lstStyle/>
                    <a:p>
                      <a:pPr algn="l" fontAlgn="t"/>
                      <a:endParaRPr lang="en-ZA" sz="1100" b="0" i="0" u="none" strike="noStrike" dirty="0">
                        <a:solidFill>
                          <a:srgbClr val="000000"/>
                        </a:solidFill>
                        <a:effectLst/>
                        <a:latin typeface="Calibri Light" panose="020F0302020204030204" pitchFamily="34" charset="0"/>
                      </a:endParaRPr>
                    </a:p>
                  </a:txBody>
                  <a:tcPr marL="9525" marR="9525" marT="9525" marB="0"/>
                </a:tc>
                <a:extLst>
                  <a:ext uri="{0D108BD9-81ED-4DB2-BD59-A6C34878D82A}">
                    <a16:rowId xmlns:a16="http://schemas.microsoft.com/office/drawing/2014/main" val="1498500763"/>
                  </a:ext>
                </a:extLst>
              </a:tr>
              <a:tr h="540654">
                <a:tc>
                  <a:txBody>
                    <a:bodyPr/>
                    <a:lstStyle/>
                    <a:p>
                      <a:pPr algn="l" fontAlgn="t"/>
                      <a:r>
                        <a:rPr lang="en-ZA" sz="1200" b="1" u="none" strike="noStrike" dirty="0">
                          <a:effectLst/>
                          <a:latin typeface="Calibri Light" panose="020F0302020204030204" pitchFamily="34" charset="0"/>
                          <a:cs typeface="Calibri Light" panose="020F0302020204030204" pitchFamily="34" charset="0"/>
                        </a:rPr>
                        <a:t>Access To Basic Services</a:t>
                      </a:r>
                      <a:endParaRPr lang="en-ZA" sz="1200" b="1" i="0" u="none" strike="noStrike" dirty="0">
                        <a:solidFill>
                          <a:srgbClr val="000000"/>
                        </a:solidFill>
                        <a:effectLst/>
                        <a:latin typeface="Calibri Light" panose="020F0302020204030204" pitchFamily="34" charset="0"/>
                        <a:cs typeface="Calibri Light" panose="020F0302020204030204" pitchFamily="34" charset="0"/>
                      </a:endParaRPr>
                    </a:p>
                  </a:txBody>
                  <a:tcPr marL="8909" marR="8909" marT="8909" marB="0"/>
                </a:tc>
                <a:tc>
                  <a:txBody>
                    <a:bodyPr/>
                    <a:lstStyle/>
                    <a:p>
                      <a:pPr algn="l" fontAlgn="t"/>
                      <a:r>
                        <a:rPr lang="en-ZA" sz="1100" b="0" i="0" u="none" strike="noStrike" dirty="0">
                          <a:solidFill>
                            <a:srgbClr val="000000"/>
                          </a:solidFill>
                          <a:effectLst/>
                          <a:latin typeface="Calibri Light" panose="020F0302020204030204" pitchFamily="34" charset="0"/>
                        </a:rPr>
                        <a:t>Fully serviced</a:t>
                      </a:r>
                    </a:p>
                  </a:txBody>
                  <a:tcPr marL="9525" marR="9525" marT="9525" marB="0"/>
                </a:tc>
                <a:extLst>
                  <a:ext uri="{0D108BD9-81ED-4DB2-BD59-A6C34878D82A}">
                    <a16:rowId xmlns:a16="http://schemas.microsoft.com/office/drawing/2014/main" val="2667155589"/>
                  </a:ext>
                </a:extLst>
              </a:tr>
              <a:tr h="1566920">
                <a:tc>
                  <a:txBody>
                    <a:bodyPr/>
                    <a:lstStyle/>
                    <a:p>
                      <a:pPr algn="l" fontAlgn="t"/>
                      <a:r>
                        <a:rPr lang="en-ZA" sz="1200" b="1" u="none" strike="noStrike" dirty="0">
                          <a:effectLst/>
                          <a:latin typeface="Calibri Light" panose="020F0302020204030204" pitchFamily="34" charset="0"/>
                          <a:cs typeface="Calibri Light" panose="020F0302020204030204" pitchFamily="34" charset="0"/>
                        </a:rPr>
                        <a:t>Site Specifications</a:t>
                      </a:r>
                      <a:endParaRPr lang="en-ZA" sz="1200" b="1" i="0" u="none" strike="noStrike" dirty="0">
                        <a:solidFill>
                          <a:srgbClr val="000000"/>
                        </a:solidFill>
                        <a:effectLst/>
                        <a:latin typeface="Calibri Light" panose="020F0302020204030204" pitchFamily="34" charset="0"/>
                        <a:cs typeface="Calibri Light" panose="020F0302020204030204" pitchFamily="34" charset="0"/>
                      </a:endParaRPr>
                    </a:p>
                  </a:txBody>
                  <a:tcPr marL="8909" marR="8909" marT="8909" marB="0"/>
                </a:tc>
                <a:tc>
                  <a:txBody>
                    <a:bodyPr/>
                    <a:lstStyle/>
                    <a:p>
                      <a:pPr algn="just" fontAlgn="t"/>
                      <a:r>
                        <a:rPr lang="en-GB" sz="1100" b="0" i="0" u="none" strike="noStrike" dirty="0">
                          <a:solidFill>
                            <a:srgbClr val="000000"/>
                          </a:solidFill>
                          <a:effectLst/>
                          <a:latin typeface="Calibri Light" panose="020F0302020204030204" pitchFamily="34" charset="0"/>
                        </a:rPr>
                        <a:t>The building consists of 12 floors. The super structure and the interior of the building is of acceptable and usable standard. The building is within the Kimberley CBD area close to all amenities and 650 metres from the University.  </a:t>
                      </a:r>
                    </a:p>
                  </a:txBody>
                  <a:tcPr marL="9525" marR="9525" marT="9525" marB="0"/>
                </a:tc>
                <a:extLst>
                  <a:ext uri="{0D108BD9-81ED-4DB2-BD59-A6C34878D82A}">
                    <a16:rowId xmlns:a16="http://schemas.microsoft.com/office/drawing/2014/main" val="3686455947"/>
                  </a:ext>
                </a:extLst>
              </a:tr>
              <a:tr h="530424">
                <a:tc>
                  <a:txBody>
                    <a:bodyPr/>
                    <a:lstStyle/>
                    <a:p>
                      <a:pPr algn="l" fontAlgn="t"/>
                      <a:r>
                        <a:rPr lang="en-ZA" sz="1200" b="1" u="none" strike="noStrike" dirty="0">
                          <a:effectLst/>
                          <a:latin typeface="Calibri Light" panose="020F0302020204030204" pitchFamily="34" charset="0"/>
                          <a:cs typeface="Calibri Light" panose="020F0302020204030204" pitchFamily="34" charset="0"/>
                        </a:rPr>
                        <a:t>Proposed development </a:t>
                      </a:r>
                      <a:endParaRPr lang="en-ZA" sz="1200" b="1" i="0" u="none" strike="noStrike" dirty="0">
                        <a:solidFill>
                          <a:srgbClr val="000000"/>
                        </a:solidFill>
                        <a:effectLst/>
                        <a:latin typeface="Calibri Light" panose="020F0302020204030204" pitchFamily="34" charset="0"/>
                        <a:cs typeface="Calibri Light" panose="020F0302020204030204" pitchFamily="34" charset="0"/>
                      </a:endParaRPr>
                    </a:p>
                  </a:txBody>
                  <a:tcPr marL="8909" marR="8909" marT="8909" marB="0"/>
                </a:tc>
                <a:tc>
                  <a:txBody>
                    <a:bodyPr/>
                    <a:lstStyle/>
                    <a:p>
                      <a:pPr algn="just" fontAlgn="t"/>
                      <a:r>
                        <a:rPr lang="en-ZA" sz="1100" b="0" i="0" u="none" strike="noStrike" dirty="0">
                          <a:solidFill>
                            <a:srgbClr val="000000"/>
                          </a:solidFill>
                          <a:effectLst/>
                          <a:latin typeface="Calibri Light" panose="020F0302020204030204" pitchFamily="34" charset="0"/>
                        </a:rPr>
                        <a:t>Student Accommodation /CRU</a:t>
                      </a:r>
                    </a:p>
                  </a:txBody>
                  <a:tcPr marL="9525" marR="9525" marT="9525" marB="0"/>
                </a:tc>
                <a:extLst>
                  <a:ext uri="{0D108BD9-81ED-4DB2-BD59-A6C34878D82A}">
                    <a16:rowId xmlns:a16="http://schemas.microsoft.com/office/drawing/2014/main" val="2508755362"/>
                  </a:ext>
                </a:extLst>
              </a:tr>
            </a:tbl>
          </a:graphicData>
        </a:graphic>
      </p:graphicFrame>
      <p:pic>
        <p:nvPicPr>
          <p:cNvPr id="9" name="Picture 8" descr="Erf 11839 Kimberley, Northern Cape">
            <a:extLst>
              <a:ext uri="{FF2B5EF4-FFF2-40B4-BE49-F238E27FC236}">
                <a16:creationId xmlns:a16="http://schemas.microsoft.com/office/drawing/2014/main" id="{923994F3-96DD-41BB-B304-1365E112C37C}"/>
              </a:ext>
            </a:extLst>
          </p:cNvPr>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5626695" y="3520808"/>
            <a:ext cx="4771135" cy="3061836"/>
          </a:xfrm>
          <a:prstGeom prst="rect">
            <a:avLst/>
          </a:prstGeom>
        </p:spPr>
      </p:pic>
      <p:pic>
        <p:nvPicPr>
          <p:cNvPr id="10" name="Picture 9" descr="5Km Erf 11839 Kimberley, Northern Cape">
            <a:extLst>
              <a:ext uri="{FF2B5EF4-FFF2-40B4-BE49-F238E27FC236}">
                <a16:creationId xmlns:a16="http://schemas.microsoft.com/office/drawing/2014/main" id="{BBB673E6-DE33-4250-9EE1-362E137193C9}"/>
              </a:ext>
            </a:extLst>
          </p:cNvPr>
          <p:cNvPicPr>
            <a:picLocks noGrp="1" noChangeAspect="1"/>
          </p:cNvPicPr>
          <p:nvPr isPhoto="1"/>
        </p:nvPicPr>
        <p:blipFill>
          <a:blip r:embed="rId3" cstate="email">
            <a:lum/>
            <a:extLst>
              <a:ext uri="{28A0092B-C50C-407E-A947-70E740481C1C}">
                <a14:useLocalDpi xmlns:a14="http://schemas.microsoft.com/office/drawing/2010/main"/>
              </a:ext>
            </a:extLst>
          </a:blip>
          <a:stretch>
            <a:fillRect/>
          </a:stretch>
        </p:blipFill>
        <p:spPr>
          <a:xfrm>
            <a:off x="5626695" y="780586"/>
            <a:ext cx="4735146" cy="2721710"/>
          </a:xfrm>
          <a:prstGeom prst="rect">
            <a:avLst/>
          </a:prstGeom>
        </p:spPr>
      </p:pic>
    </p:spTree>
    <p:extLst>
      <p:ext uri="{BB962C8B-B14F-4D97-AF65-F5344CB8AC3E}">
        <p14:creationId xmlns:p14="http://schemas.microsoft.com/office/powerpoint/2010/main" val="32109534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7">
            <a:extLst>
              <a:ext uri="{FF2B5EF4-FFF2-40B4-BE49-F238E27FC236}">
                <a16:creationId xmlns:a16="http://schemas.microsoft.com/office/drawing/2014/main" id="{BEA0C330-9615-47EC-80C5-61E1BE265EBC}"/>
              </a:ext>
            </a:extLst>
          </p:cNvPr>
          <p:cNvSpPr>
            <a:spLocks noGrp="1"/>
          </p:cNvSpPr>
          <p:nvPr>
            <p:ph type="title"/>
          </p:nvPr>
        </p:nvSpPr>
        <p:spPr>
          <a:xfrm>
            <a:off x="2876085" y="263253"/>
            <a:ext cx="6172200" cy="520968"/>
          </a:xfrm>
        </p:spPr>
        <p:txBody>
          <a:bodyPr>
            <a:normAutofit fontScale="90000"/>
          </a:bodyPr>
          <a:lstStyle/>
          <a:p>
            <a:r>
              <a:rPr lang="en-US" sz="3600" b="1" dirty="0">
                <a:solidFill>
                  <a:srgbClr val="39A13A"/>
                </a:solidFill>
                <a:effectLst>
                  <a:outerShdw blurRad="38100" dist="38100" dir="2700000" algn="tl">
                    <a:srgbClr val="000000">
                      <a:alpha val="43137"/>
                    </a:srgbClr>
                  </a:outerShdw>
                </a:effectLst>
              </a:rPr>
              <a:t>Kimberley Site Pictures</a:t>
            </a:r>
            <a:r>
              <a:rPr lang="en-US" sz="2700" b="1" dirty="0">
                <a:solidFill>
                  <a:srgbClr val="39A13A"/>
                </a:solidFill>
                <a:effectLst>
                  <a:outerShdw blurRad="38100" dist="38100" dir="2700000" algn="tl">
                    <a:srgbClr val="000000">
                      <a:alpha val="43137"/>
                    </a:srgbClr>
                  </a:outerShdw>
                </a:effectLst>
              </a:rPr>
              <a:t/>
            </a:r>
            <a:br>
              <a:rPr lang="en-US" sz="2700" b="1" dirty="0">
                <a:solidFill>
                  <a:srgbClr val="39A13A"/>
                </a:solidFill>
                <a:effectLst>
                  <a:outerShdw blurRad="38100" dist="38100" dir="2700000" algn="tl">
                    <a:srgbClr val="000000">
                      <a:alpha val="43137"/>
                    </a:srgbClr>
                  </a:outerShdw>
                </a:effectLst>
              </a:rPr>
            </a:br>
            <a:endParaRPr lang="en-US" sz="3000" b="1" dirty="0">
              <a:solidFill>
                <a:srgbClr val="39A13A"/>
              </a:solidFill>
              <a:effectLst>
                <a:outerShdw blurRad="38100" dist="38100" dir="2700000" algn="tl">
                  <a:srgbClr val="000000">
                    <a:alpha val="43137"/>
                  </a:srgbClr>
                </a:outerShdw>
              </a:effectLst>
            </a:endParaRPr>
          </a:p>
        </p:txBody>
      </p:sp>
      <p:pic>
        <p:nvPicPr>
          <p:cNvPr id="3" name="Picture 2" descr="A picture containing indoor, building, train, metal&#10;&#10;Description automatically generated">
            <a:extLst>
              <a:ext uri="{FF2B5EF4-FFF2-40B4-BE49-F238E27FC236}">
                <a16:creationId xmlns:a16="http://schemas.microsoft.com/office/drawing/2014/main" id="{FFDBCEF7-43B9-4D6A-BD5A-506370ABBC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7231" y="1480214"/>
            <a:ext cx="3037115" cy="2164236"/>
          </a:xfrm>
          <a:prstGeom prst="rect">
            <a:avLst/>
          </a:prstGeom>
        </p:spPr>
      </p:pic>
      <p:pic>
        <p:nvPicPr>
          <p:cNvPr id="5" name="Picture 4" descr="A picture containing ceiling, indoor, building, floor&#10;&#10;Description automatically generated">
            <a:extLst>
              <a:ext uri="{FF2B5EF4-FFF2-40B4-BE49-F238E27FC236}">
                <a16:creationId xmlns:a16="http://schemas.microsoft.com/office/drawing/2014/main" id="{74DFAEC1-EB17-4CD2-A5F3-716D79B113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7232" y="3745234"/>
            <a:ext cx="3037115" cy="2164236"/>
          </a:xfrm>
          <a:prstGeom prst="rect">
            <a:avLst/>
          </a:prstGeom>
        </p:spPr>
      </p:pic>
      <p:pic>
        <p:nvPicPr>
          <p:cNvPr id="11" name="Content Placeholder 10" descr="A view of the inside of a building&#10;&#10;Description automatically generated">
            <a:extLst>
              <a:ext uri="{FF2B5EF4-FFF2-40B4-BE49-F238E27FC236}">
                <a16:creationId xmlns:a16="http://schemas.microsoft.com/office/drawing/2014/main" id="{2E8FB267-3469-4B6F-AF3A-960506B70525}"/>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438507" y="948530"/>
            <a:ext cx="4433753" cy="2149633"/>
          </a:xfrm>
        </p:spPr>
      </p:pic>
      <p:pic>
        <p:nvPicPr>
          <p:cNvPr id="14" name="Picture 13" descr="A large room&#10;&#10;Description automatically generated">
            <a:extLst>
              <a:ext uri="{FF2B5EF4-FFF2-40B4-BE49-F238E27FC236}">
                <a16:creationId xmlns:a16="http://schemas.microsoft.com/office/drawing/2014/main" id="{4A87A4B5-3F86-47BE-B319-2B70A3A553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507" y="3305500"/>
            <a:ext cx="4433753" cy="2603969"/>
          </a:xfrm>
          <a:prstGeom prst="rect">
            <a:avLst/>
          </a:prstGeom>
        </p:spPr>
      </p:pic>
      <p:pic>
        <p:nvPicPr>
          <p:cNvPr id="12" name="Picture 11">
            <a:extLst>
              <a:ext uri="{FF2B5EF4-FFF2-40B4-BE49-F238E27FC236}">
                <a16:creationId xmlns:a16="http://schemas.microsoft.com/office/drawing/2014/main" id="{613EC024-AC26-49DA-A6A7-9EADF32C2F6E}"/>
              </a:ext>
            </a:extLst>
          </p:cNvPr>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6407230" y="898138"/>
            <a:ext cx="4186429" cy="2746312"/>
          </a:xfrm>
          <a:prstGeom prst="rect">
            <a:avLst/>
          </a:prstGeom>
          <a:noFill/>
          <a:ln>
            <a:noFill/>
          </a:ln>
        </p:spPr>
      </p:pic>
      <p:pic>
        <p:nvPicPr>
          <p:cNvPr id="15" name="Picture 14">
            <a:extLst>
              <a:ext uri="{FF2B5EF4-FFF2-40B4-BE49-F238E27FC236}">
                <a16:creationId xmlns:a16="http://schemas.microsoft.com/office/drawing/2014/main" id="{C98A403A-2B6C-4C7F-A60D-3F36ECF1AC41}"/>
              </a:ext>
            </a:extLst>
          </p:cNvPr>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6407231" y="3745234"/>
            <a:ext cx="4186428" cy="2164236"/>
          </a:xfrm>
          <a:prstGeom prst="rect">
            <a:avLst/>
          </a:prstGeom>
          <a:noFill/>
          <a:ln>
            <a:noFill/>
          </a:ln>
        </p:spPr>
      </p:pic>
    </p:spTree>
    <p:extLst>
      <p:ext uri="{BB962C8B-B14F-4D97-AF65-F5344CB8AC3E}">
        <p14:creationId xmlns:p14="http://schemas.microsoft.com/office/powerpoint/2010/main" val="35717942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5543" y="2488474"/>
            <a:ext cx="10972800" cy="2370909"/>
          </a:xfrm>
        </p:spPr>
        <p:txBody>
          <a:bodyPr/>
          <a:lstStyle/>
          <a:p>
            <a:pPr marL="0" indent="0">
              <a:buNone/>
            </a:pPr>
            <a:r>
              <a:rPr lang="en-ZA" dirty="0"/>
              <a:t> </a:t>
            </a:r>
          </a:p>
          <a:p>
            <a:pPr marL="0" indent="0">
              <a:buNone/>
            </a:pPr>
            <a:endParaRPr lang="en-ZA" dirty="0"/>
          </a:p>
        </p:txBody>
      </p:sp>
      <p:sp>
        <p:nvSpPr>
          <p:cNvPr id="4" name="Rectangle 3"/>
          <p:cNvSpPr/>
          <p:nvPr/>
        </p:nvSpPr>
        <p:spPr>
          <a:xfrm>
            <a:off x="2743199" y="1691287"/>
            <a:ext cx="5786523"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2800" b="1" dirty="0">
                <a:solidFill>
                  <a:srgbClr val="1F497D"/>
                </a:solidFill>
                <a:latin typeface="Arial"/>
              </a:rPr>
              <a:t>RECOMMENDATIONS</a:t>
            </a:r>
            <a:endParaRPr kumimoji="0" lang="en-ZA" sz="2800" b="1" i="0" u="none" strike="noStrike" kern="1200" cap="none" spc="0" normalizeH="0" baseline="0" noProof="0" dirty="0">
              <a:ln>
                <a:noFill/>
              </a:ln>
              <a:solidFill>
                <a:srgbClr val="1F497D"/>
              </a:solidFill>
              <a:effectLst/>
              <a:uLnTx/>
              <a:uFillTx/>
              <a:latin typeface="Arial"/>
              <a:ea typeface="+mn-ea"/>
              <a:cs typeface="+mn-cs"/>
            </a:endParaRPr>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1F497D"/>
                </a:solidFill>
                <a:effectLst/>
                <a:latin typeface="Arial" panose="020B0604020202020204" pitchFamily="34" charset="0"/>
                <a:ea typeface="Calibri" panose="020F0502020204030204" pitchFamily="34" charset="0"/>
              </a:rPr>
              <a:t>the Portfolio Committee on Human Settlements, Water and Sanitation to note the 1. 2021/22 Strategic Plan and 2. 2021/22 Annual Performance Plan of the HDA. </a:t>
            </a: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p:cNvSpPr/>
          <p:nvPr/>
        </p:nvSpPr>
        <p:spPr>
          <a:xfrm>
            <a:off x="431074" y="2488474"/>
            <a:ext cx="11051177" cy="2505301"/>
          </a:xfrm>
          <a:prstGeom prst="rect">
            <a:avLst/>
          </a:prstGeom>
        </p:spPr>
        <p:txBody>
          <a:bodyPr wrap="square">
            <a:spAutoFit/>
          </a:bodyPr>
          <a:lstStyle/>
          <a:p>
            <a:pPr defTabSz="457211">
              <a:spcBef>
                <a:spcPct val="20000"/>
              </a:spcBef>
            </a:pPr>
            <a:r>
              <a:rPr lang="en-ZA" sz="2800" dirty="0">
                <a:latin typeface="Arial" panose="020B0604020202020204" pitchFamily="34" charset="0"/>
                <a:cs typeface="Arial" panose="020B0604020202020204" pitchFamily="34" charset="0"/>
              </a:rPr>
              <a:t>Portfolio Committee on Human Settlements, Water and Sanitation to note the following:</a:t>
            </a:r>
          </a:p>
          <a:p>
            <a:pPr defTabSz="457211">
              <a:spcBef>
                <a:spcPct val="20000"/>
              </a:spcBef>
            </a:pPr>
            <a:r>
              <a:rPr lang="en-ZA" sz="2800" dirty="0">
                <a:latin typeface="Arial" panose="020B0604020202020204" pitchFamily="34" charset="0"/>
                <a:cs typeface="Arial" panose="020B0604020202020204" pitchFamily="34" charset="0"/>
              </a:rPr>
              <a:t> </a:t>
            </a:r>
          </a:p>
          <a:p>
            <a:pPr defTabSz="457211">
              <a:spcBef>
                <a:spcPct val="20000"/>
              </a:spcBef>
            </a:pPr>
            <a:r>
              <a:rPr lang="en-ZA" sz="2800" dirty="0">
                <a:latin typeface="Arial" panose="020B0604020202020204" pitchFamily="34" charset="0"/>
                <a:cs typeface="Arial" panose="020B0604020202020204" pitchFamily="34" charset="0"/>
              </a:rPr>
              <a:t>	1.	The 2021/22- 2024-2025 Strategic Plan of the HDA </a:t>
            </a:r>
          </a:p>
          <a:p>
            <a:pPr defTabSz="457211">
              <a:spcBef>
                <a:spcPct val="20000"/>
              </a:spcBef>
            </a:pPr>
            <a:r>
              <a:rPr lang="en-ZA" sz="2800" dirty="0">
                <a:latin typeface="Arial" panose="020B0604020202020204" pitchFamily="34" charset="0"/>
                <a:cs typeface="Arial" panose="020B0604020202020204" pitchFamily="34" charset="0"/>
              </a:rPr>
              <a:t>	2.	The 2021/22 Annual Performance Plan of the HDA.</a:t>
            </a:r>
          </a:p>
        </p:txBody>
      </p:sp>
    </p:spTree>
    <p:extLst>
      <p:ext uri="{BB962C8B-B14F-4D97-AF65-F5344CB8AC3E}">
        <p14:creationId xmlns:p14="http://schemas.microsoft.com/office/powerpoint/2010/main" val="25628093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275A3C8-8173-450A-8412-B48C14184942}"/>
              </a:ext>
            </a:extLst>
          </p:cNvPr>
          <p:cNvSpPr txBox="1">
            <a:spLocks/>
          </p:cNvSpPr>
          <p:nvPr/>
        </p:nvSpPr>
        <p:spPr>
          <a:xfrm>
            <a:off x="0" y="1762538"/>
            <a:ext cx="12085983" cy="5095461"/>
          </a:xfrm>
          <a:prstGeom prst="rect">
            <a:avLst/>
          </a:prstGeom>
          <a:noFill/>
          <a:ln>
            <a:noFill/>
          </a:ln>
        </p:spPr>
        <p:txBody>
          <a:bodyPr vert="horz" lIns="91440" tIns="45721" rIns="91440" bIns="45721"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ZA" sz="2000" dirty="0"/>
          </a:p>
        </p:txBody>
      </p:sp>
      <p:pic>
        <p:nvPicPr>
          <p:cNvPr id="4" name="Picture 4" descr="thank you,ke a leboga,ke a leboha,ngiyabonga,ndo livhuwa,ro livhuwa,siyabonga,enkosi,dankie,ngiyathokoza,inkomu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862" y="2618469"/>
            <a:ext cx="8791575" cy="2159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288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8631" y="15671"/>
            <a:ext cx="1123369" cy="780176"/>
          </a:xfrm>
          <a:prstGeom prst="rect">
            <a:avLst/>
          </a:prstGeom>
          <a:ln>
            <a:noFill/>
          </a:ln>
        </p:spPr>
      </p:pic>
      <p:sp>
        <p:nvSpPr>
          <p:cNvPr id="2" name="Rectangle 1"/>
          <p:cNvSpPr/>
          <p:nvPr/>
        </p:nvSpPr>
        <p:spPr>
          <a:xfrm>
            <a:off x="304798" y="112139"/>
            <a:ext cx="10522227" cy="5872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W" sz="2800" b="1" i="0" u="none" strike="noStrike" kern="1200" cap="none" spc="0" normalizeH="0" baseline="0" noProof="0" dirty="0">
                <a:ln>
                  <a:noFill/>
                </a:ln>
                <a:solidFill>
                  <a:srgbClr val="1F497D"/>
                </a:solidFill>
                <a:effectLst/>
                <a:uLnTx/>
                <a:uFillTx/>
                <a:latin typeface="Arial"/>
                <a:ea typeface="+mn-ea"/>
                <a:cs typeface="+mn-cs"/>
              </a:rPr>
              <a:t>HDA Vision, Mission and Values  </a:t>
            </a:r>
            <a:endParaRPr kumimoji="0" lang="en-ZA" sz="2800" b="1" i="0" u="none" strike="noStrike" kern="1200" cap="none" spc="0" normalizeH="0" baseline="0" noProof="0" dirty="0">
              <a:ln>
                <a:noFill/>
              </a:ln>
              <a:solidFill>
                <a:srgbClr val="1F497D"/>
              </a:solidFill>
              <a:effectLst/>
              <a:uLnTx/>
              <a:uFillTx/>
              <a:latin typeface="Arial"/>
              <a:ea typeface="+mn-ea"/>
              <a:cs typeface="+mn-cs"/>
            </a:endParaRPr>
          </a:p>
        </p:txBody>
      </p:sp>
      <p:graphicFrame>
        <p:nvGraphicFramePr>
          <p:cNvPr id="3" name="Table 2">
            <a:extLst>
              <a:ext uri="{FF2B5EF4-FFF2-40B4-BE49-F238E27FC236}">
                <a16:creationId xmlns:a16="http://schemas.microsoft.com/office/drawing/2014/main" id="{68BD5F3C-5187-435B-BF37-F41CBE7334D9}"/>
              </a:ext>
            </a:extLst>
          </p:cNvPr>
          <p:cNvGraphicFramePr>
            <a:graphicFrameLocks noGrp="1"/>
          </p:cNvGraphicFramePr>
          <p:nvPr>
            <p:extLst>
              <p:ext uri="{D42A27DB-BD31-4B8C-83A1-F6EECF244321}">
                <p14:modId xmlns:p14="http://schemas.microsoft.com/office/powerpoint/2010/main" val="2453462913"/>
              </p:ext>
            </p:extLst>
          </p:nvPr>
        </p:nvGraphicFramePr>
        <p:xfrm>
          <a:off x="0" y="1139688"/>
          <a:ext cx="12192000" cy="6075845"/>
        </p:xfrm>
        <a:graphic>
          <a:graphicData uri="http://schemas.openxmlformats.org/drawingml/2006/table">
            <a:tbl>
              <a:tblPr firstRow="1" firstCol="1" bandRow="1"/>
              <a:tblGrid>
                <a:gridCol w="4063550">
                  <a:extLst>
                    <a:ext uri="{9D8B030D-6E8A-4147-A177-3AD203B41FA5}">
                      <a16:colId xmlns:a16="http://schemas.microsoft.com/office/drawing/2014/main" val="978835940"/>
                    </a:ext>
                  </a:extLst>
                </a:gridCol>
                <a:gridCol w="4063550">
                  <a:extLst>
                    <a:ext uri="{9D8B030D-6E8A-4147-A177-3AD203B41FA5}">
                      <a16:colId xmlns:a16="http://schemas.microsoft.com/office/drawing/2014/main" val="1581876848"/>
                    </a:ext>
                  </a:extLst>
                </a:gridCol>
                <a:gridCol w="4064900">
                  <a:extLst>
                    <a:ext uri="{9D8B030D-6E8A-4147-A177-3AD203B41FA5}">
                      <a16:colId xmlns:a16="http://schemas.microsoft.com/office/drawing/2014/main" val="768383744"/>
                    </a:ext>
                  </a:extLst>
                </a:gridCol>
              </a:tblGrid>
              <a:tr h="581825">
                <a:tc>
                  <a:txBody>
                    <a:bodyPr/>
                    <a:lstStyle/>
                    <a:p>
                      <a:pPr algn="ctr">
                        <a:lnSpc>
                          <a:spcPct val="115000"/>
                        </a:lnSpc>
                        <a:spcAft>
                          <a:spcPts val="1000"/>
                        </a:spcAft>
                      </a:pPr>
                      <a:r>
                        <a:rPr lang="en-ZA" sz="2400" b="1" dirty="0">
                          <a:effectLst/>
                          <a:latin typeface="Arial" panose="020B0604020202020204" pitchFamily="34" charset="0"/>
                          <a:ea typeface="MS Mincho" panose="02020609040205080304" pitchFamily="49" charset="-128"/>
                          <a:cs typeface="Times New Roman" panose="02020603050405020304" pitchFamily="18" charset="0"/>
                        </a:rPr>
                        <a:t>Vision</a:t>
                      </a:r>
                      <a:endParaRPr lang="en-ZA" sz="24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2400" b="1" dirty="0">
                          <a:effectLst/>
                          <a:latin typeface="Arial" panose="020B0604020202020204" pitchFamily="34" charset="0"/>
                          <a:ea typeface="MS Mincho" panose="02020609040205080304" pitchFamily="49" charset="-128"/>
                          <a:cs typeface="Times New Roman" panose="02020603050405020304" pitchFamily="18" charset="0"/>
                        </a:rPr>
                        <a:t>Mission</a:t>
                      </a:r>
                      <a:endParaRPr lang="en-ZA" sz="24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2400" b="1" dirty="0">
                          <a:effectLst/>
                          <a:latin typeface="Arial" panose="020B0604020202020204" pitchFamily="34" charset="0"/>
                          <a:ea typeface="MS Mincho" panose="02020609040205080304" pitchFamily="49" charset="-128"/>
                          <a:cs typeface="Times New Roman" panose="02020603050405020304" pitchFamily="18" charset="0"/>
                        </a:rPr>
                        <a:t>Values</a:t>
                      </a:r>
                      <a:endParaRPr lang="en-ZA" sz="24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8907287"/>
                  </a:ext>
                </a:extLst>
              </a:tr>
              <a:tr h="5024348">
                <a:tc>
                  <a:txBody>
                    <a:bodyPr/>
                    <a:lstStyle/>
                    <a:p>
                      <a:pPr algn="ctr">
                        <a:lnSpc>
                          <a:spcPct val="115000"/>
                        </a:lnSpc>
                        <a:spcAft>
                          <a:spcPts val="1000"/>
                        </a:spcAft>
                      </a:pPr>
                      <a:endParaRPr lang="en-ZA" sz="1800" kern="1200" dirty="0">
                        <a:solidFill>
                          <a:schemeClr val="tx1"/>
                        </a:solidFill>
                        <a:effectLst/>
                        <a:latin typeface="+mn-lt"/>
                        <a:ea typeface="+mn-ea"/>
                        <a:cs typeface="+mn-cs"/>
                      </a:endParaRPr>
                    </a:p>
                    <a:p>
                      <a:pPr algn="ctr">
                        <a:lnSpc>
                          <a:spcPct val="115000"/>
                        </a:lnSpc>
                        <a:spcAft>
                          <a:spcPts val="1000"/>
                        </a:spcAft>
                      </a:pPr>
                      <a:endParaRPr lang="en-ZA" sz="1800" kern="1200" dirty="0">
                        <a:solidFill>
                          <a:schemeClr val="tx1"/>
                        </a:solidFill>
                        <a:effectLst/>
                        <a:latin typeface="+mn-lt"/>
                        <a:ea typeface="+mn-ea"/>
                        <a:cs typeface="+mn-cs"/>
                      </a:endParaRPr>
                    </a:p>
                    <a:p>
                      <a:pPr marL="0" marR="0" lvl="0" indent="0" algn="ctr" defTabSz="457211" rtl="0" eaLnBrk="1" fontAlgn="auto" latinLnBrk="0" hangingPunct="1">
                        <a:lnSpc>
                          <a:spcPct val="115000"/>
                        </a:lnSpc>
                        <a:spcBef>
                          <a:spcPts val="0"/>
                        </a:spcBef>
                        <a:spcAft>
                          <a:spcPts val="1000"/>
                        </a:spcAft>
                        <a:buClrTx/>
                        <a:buSzTx/>
                        <a:buFontTx/>
                        <a:buNone/>
                        <a:tabLst/>
                        <a:defRPr/>
                      </a:pPr>
                      <a:endParaRPr lang="en-ZA" sz="1801" b="0" kern="1200" dirty="0">
                        <a:solidFill>
                          <a:schemeClr val="tx1"/>
                        </a:solidFill>
                        <a:effectLst/>
                        <a:latin typeface="+mn-lt"/>
                        <a:ea typeface="+mn-ea"/>
                        <a:cs typeface="+mn-cs"/>
                      </a:endParaRPr>
                    </a:p>
                    <a:p>
                      <a:pPr marL="0" marR="0" lvl="0" indent="0" algn="ctr" defTabSz="457211" rtl="0" eaLnBrk="1" fontAlgn="auto" latinLnBrk="0" hangingPunct="1">
                        <a:lnSpc>
                          <a:spcPct val="115000"/>
                        </a:lnSpc>
                        <a:spcBef>
                          <a:spcPts val="0"/>
                        </a:spcBef>
                        <a:spcAft>
                          <a:spcPts val="1000"/>
                        </a:spcAft>
                        <a:buClrTx/>
                        <a:buSzTx/>
                        <a:buFontTx/>
                        <a:buNone/>
                        <a:tabLst/>
                        <a:defRPr/>
                      </a:pPr>
                      <a:endParaRPr lang="en-ZA" sz="1801" b="0" kern="1200" dirty="0">
                        <a:solidFill>
                          <a:schemeClr val="tx1"/>
                        </a:solidFill>
                        <a:effectLst/>
                        <a:latin typeface="+mn-lt"/>
                        <a:ea typeface="+mn-ea"/>
                        <a:cs typeface="+mn-cs"/>
                      </a:endParaRPr>
                    </a:p>
                    <a:p>
                      <a:pPr marL="0" marR="0" lvl="0" indent="0" algn="ctr" defTabSz="457211" rtl="0" eaLnBrk="1" fontAlgn="auto" latinLnBrk="0" hangingPunct="1">
                        <a:lnSpc>
                          <a:spcPct val="115000"/>
                        </a:lnSpc>
                        <a:spcBef>
                          <a:spcPts val="0"/>
                        </a:spcBef>
                        <a:spcAft>
                          <a:spcPts val="1000"/>
                        </a:spcAft>
                        <a:buClrTx/>
                        <a:buSzTx/>
                        <a:buFontTx/>
                        <a:buNone/>
                        <a:tabLst/>
                        <a:defRPr/>
                      </a:pPr>
                      <a:r>
                        <a:rPr lang="en-ZA" sz="1801" b="0" kern="1200" dirty="0">
                          <a:solidFill>
                            <a:schemeClr val="tx1"/>
                          </a:solidFill>
                          <a:effectLst/>
                          <a:latin typeface="+mn-lt"/>
                          <a:ea typeface="+mn-ea"/>
                          <a:cs typeface="+mn-cs"/>
                        </a:rPr>
                        <a:t>The public sector Developer of Choice providing integrated, sustainable human settlements and security of tenure.</a:t>
                      </a:r>
                    </a:p>
                    <a:p>
                      <a:pPr algn="ctr">
                        <a:lnSpc>
                          <a:spcPct val="115000"/>
                        </a:lnSpc>
                        <a:spcAft>
                          <a:spcPts val="1000"/>
                        </a:spcAft>
                      </a:pPr>
                      <a:endParaRPr lang="en-ZA"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ZA" sz="1800" kern="1200" dirty="0">
                        <a:solidFill>
                          <a:schemeClr val="tx1"/>
                        </a:solidFill>
                        <a:effectLst/>
                        <a:latin typeface="+mn-lt"/>
                        <a:ea typeface="+mn-ea"/>
                        <a:cs typeface="+mn-cs"/>
                      </a:endParaRPr>
                    </a:p>
                    <a:p>
                      <a:pPr algn="ctr">
                        <a:lnSpc>
                          <a:spcPct val="115000"/>
                        </a:lnSpc>
                        <a:spcAft>
                          <a:spcPts val="1000"/>
                        </a:spcAft>
                      </a:pPr>
                      <a:endParaRPr lang="en-GB" sz="1800" kern="1200" dirty="0">
                        <a:solidFill>
                          <a:schemeClr val="tx1"/>
                        </a:solidFill>
                        <a:effectLst/>
                        <a:latin typeface="+mn-lt"/>
                        <a:ea typeface="+mn-ea"/>
                        <a:cs typeface="+mn-cs"/>
                      </a:endParaRPr>
                    </a:p>
                    <a:p>
                      <a:pPr algn="ctr">
                        <a:lnSpc>
                          <a:spcPct val="115000"/>
                        </a:lnSpc>
                        <a:spcAft>
                          <a:spcPts val="1000"/>
                        </a:spcAft>
                      </a:pPr>
                      <a:endParaRPr lang="en-GB" sz="1800" kern="1200" dirty="0">
                        <a:solidFill>
                          <a:schemeClr val="tx1"/>
                        </a:solidFill>
                        <a:effectLst/>
                        <a:latin typeface="+mn-lt"/>
                        <a:ea typeface="+mn-ea"/>
                        <a:cs typeface="+mn-cs"/>
                      </a:endParaRPr>
                    </a:p>
                    <a:p>
                      <a:pPr marL="285750" indent="-285750" algn="l">
                        <a:lnSpc>
                          <a:spcPct val="115000"/>
                        </a:lnSpc>
                        <a:spcAft>
                          <a:spcPts val="1000"/>
                        </a:spcAft>
                        <a:buFont typeface="Arial" panose="020B0604020202020204" pitchFamily="34" charset="0"/>
                        <a:buChar char="•"/>
                      </a:pPr>
                      <a:r>
                        <a:rPr lang="en-GB" sz="1800" kern="1200" dirty="0">
                          <a:solidFill>
                            <a:schemeClr val="tx1"/>
                          </a:solidFill>
                          <a:effectLst/>
                          <a:latin typeface="+mn-lt"/>
                          <a:ea typeface="+mn-ea"/>
                          <a:cs typeface="+mn-cs"/>
                        </a:rPr>
                        <a:t>Accelerated delivery of spatially transformed integrated and sustainable human settlements.</a:t>
                      </a:r>
                    </a:p>
                    <a:p>
                      <a:pPr marL="285750" indent="-285750" algn="l">
                        <a:lnSpc>
                          <a:spcPct val="115000"/>
                        </a:lnSpc>
                        <a:spcAft>
                          <a:spcPts val="1000"/>
                        </a:spcAft>
                        <a:buFont typeface="Arial" panose="020B0604020202020204" pitchFamily="34" charset="0"/>
                        <a:buChar char="•"/>
                      </a:pPr>
                      <a:r>
                        <a:rPr lang="en-GB" sz="1800" kern="1200" dirty="0">
                          <a:solidFill>
                            <a:schemeClr val="tx1"/>
                          </a:solidFill>
                          <a:effectLst/>
                          <a:latin typeface="+mn-lt"/>
                          <a:ea typeface="+mn-ea"/>
                          <a:cs typeface="+mn-cs"/>
                        </a:rPr>
                        <a:t>Providing security of tenure and asset wealth.</a:t>
                      </a:r>
                    </a:p>
                    <a:p>
                      <a:pPr marL="285750" indent="-285750" algn="l">
                        <a:lnSpc>
                          <a:spcPct val="115000"/>
                        </a:lnSpc>
                        <a:spcAft>
                          <a:spcPts val="1000"/>
                        </a:spcAft>
                        <a:buFont typeface="Arial" panose="020B0604020202020204" pitchFamily="34" charset="0"/>
                        <a:buChar char="•"/>
                      </a:pPr>
                      <a:r>
                        <a:rPr lang="en-GB" sz="1800" kern="1200" dirty="0">
                          <a:solidFill>
                            <a:schemeClr val="tx1"/>
                          </a:solidFill>
                          <a:effectLst/>
                          <a:latin typeface="+mn-lt"/>
                          <a:ea typeface="+mn-ea"/>
                          <a:cs typeface="+mn-cs"/>
                        </a:rPr>
                        <a:t>Transforming the human settlements sector to be inclusive of the country’s demographic profile with a special focus on the marginalized sectors of women, youth and persons with disabilities.</a:t>
                      </a:r>
                    </a:p>
                    <a:p>
                      <a:pPr algn="ctr">
                        <a:lnSpc>
                          <a:spcPct val="115000"/>
                        </a:lnSpc>
                        <a:spcAft>
                          <a:spcPts val="1000"/>
                        </a:spcAft>
                      </a:pPr>
                      <a:endParaRPr lang="en-ZA"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ZA" sz="1800" kern="1200" dirty="0">
                        <a:solidFill>
                          <a:schemeClr val="tx1"/>
                        </a:solidFill>
                        <a:effectLst/>
                        <a:latin typeface="+mn-lt"/>
                        <a:ea typeface="+mn-ea"/>
                        <a:cs typeface="+mn-cs"/>
                      </a:endParaRPr>
                    </a:p>
                    <a:p>
                      <a:pPr algn="ctr">
                        <a:lnSpc>
                          <a:spcPct val="115000"/>
                        </a:lnSpc>
                        <a:spcAft>
                          <a:spcPts val="1000"/>
                        </a:spcAft>
                      </a:pPr>
                      <a:endParaRPr lang="en-ZA" sz="1800" kern="1200" dirty="0">
                        <a:solidFill>
                          <a:schemeClr val="tx1"/>
                        </a:solidFill>
                        <a:effectLst/>
                        <a:latin typeface="+mn-lt"/>
                        <a:ea typeface="+mn-ea"/>
                        <a:cs typeface="+mn-cs"/>
                      </a:endParaRPr>
                    </a:p>
                    <a:p>
                      <a:pPr algn="ctr">
                        <a:lnSpc>
                          <a:spcPct val="115000"/>
                        </a:lnSpc>
                        <a:spcAft>
                          <a:spcPts val="1000"/>
                        </a:spcAft>
                      </a:pPr>
                      <a:endParaRPr lang="en-ZA" sz="1800" kern="1200" dirty="0">
                        <a:solidFill>
                          <a:schemeClr val="tx1"/>
                        </a:solidFill>
                        <a:effectLst/>
                        <a:latin typeface="+mn-lt"/>
                        <a:ea typeface="+mn-ea"/>
                        <a:cs typeface="+mn-cs"/>
                      </a:endParaRPr>
                    </a:p>
                    <a:p>
                      <a:pPr algn="ctr">
                        <a:lnSpc>
                          <a:spcPct val="115000"/>
                        </a:lnSpc>
                        <a:spcAft>
                          <a:spcPts val="1000"/>
                        </a:spcAft>
                      </a:pPr>
                      <a:endParaRPr lang="en-ZA" sz="1800" kern="1200" dirty="0">
                        <a:solidFill>
                          <a:schemeClr val="tx1"/>
                        </a:solidFill>
                        <a:effectLst/>
                        <a:latin typeface="+mn-lt"/>
                        <a:ea typeface="+mn-ea"/>
                        <a:cs typeface="+mn-cs"/>
                      </a:endParaRPr>
                    </a:p>
                    <a:p>
                      <a:pPr algn="ctr">
                        <a:lnSpc>
                          <a:spcPct val="115000"/>
                        </a:lnSpc>
                        <a:spcAft>
                          <a:spcPts val="1000"/>
                        </a:spcAft>
                      </a:pPr>
                      <a:r>
                        <a:rPr lang="en-ZA" sz="1800" kern="1200" dirty="0">
                          <a:solidFill>
                            <a:schemeClr val="tx1"/>
                          </a:solidFill>
                          <a:effectLst/>
                          <a:latin typeface="+mn-lt"/>
                          <a:ea typeface="+mn-ea"/>
                          <a:cs typeface="+mn-cs"/>
                        </a:rPr>
                        <a:t/>
                      </a:r>
                      <a:br>
                        <a:rPr lang="en-ZA" sz="1800" kern="1200" dirty="0">
                          <a:solidFill>
                            <a:schemeClr val="tx1"/>
                          </a:solidFill>
                          <a:effectLst/>
                          <a:latin typeface="+mn-lt"/>
                          <a:ea typeface="+mn-ea"/>
                          <a:cs typeface="+mn-cs"/>
                        </a:rPr>
                      </a:br>
                      <a:r>
                        <a:rPr lang="en-ZA" sz="1800" kern="1200" dirty="0">
                          <a:solidFill>
                            <a:schemeClr val="tx1"/>
                          </a:solidFill>
                          <a:effectLst/>
                          <a:latin typeface="+mn-lt"/>
                          <a:ea typeface="+mn-ea"/>
                          <a:cs typeface="+mn-cs"/>
                        </a:rPr>
                        <a:t>Performance-oriented, Excellence, Accountability, Teamwork, Integrity.</a:t>
                      </a:r>
                      <a:endParaRPr lang="en-ZA"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8110033"/>
                  </a:ext>
                </a:extLst>
              </a:tr>
            </a:tbl>
          </a:graphicData>
        </a:graphic>
      </p:graphicFrame>
      <p:pic>
        <p:nvPicPr>
          <p:cNvPr id="6" name="Picture 5">
            <a:extLst>
              <a:ext uri="{FF2B5EF4-FFF2-40B4-BE49-F238E27FC236}">
                <a16:creationId xmlns:a16="http://schemas.microsoft.com/office/drawing/2014/main" id="{A0A16FFD-4261-465B-97CB-8A93EFCBEDCC}"/>
              </a:ext>
            </a:extLst>
          </p:cNvPr>
          <p:cNvPicPr/>
          <p:nvPr/>
        </p:nvPicPr>
        <p:blipFill rotWithShape="1">
          <a:blip r:embed="rId4">
            <a:duotone>
              <a:prstClr val="black"/>
              <a:schemeClr val="accent1">
                <a:tint val="45000"/>
                <a:satMod val="400000"/>
              </a:schemeClr>
            </a:duotone>
            <a:extLst>
              <a:ext uri="{28A0092B-C50C-407E-A947-70E740481C1C}">
                <a14:useLocalDpi xmlns:a14="http://schemas.microsoft.com/office/drawing/2010/main" val="0"/>
              </a:ext>
            </a:extLst>
          </a:blip>
          <a:srcRect t="28943" b="29874"/>
          <a:stretch/>
        </p:blipFill>
        <p:spPr bwMode="auto">
          <a:xfrm>
            <a:off x="1095375" y="2339910"/>
            <a:ext cx="1657350" cy="68262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6D5228E6-A381-4E73-8D07-546C39B005DC}"/>
              </a:ext>
            </a:extLst>
          </p:cNvPr>
          <p:cNvPicPr/>
          <p:nvPr/>
        </p:nvPicPr>
        <p:blipFill rotWithShape="1">
          <a:blip r:embed="rId5">
            <a:duotone>
              <a:prstClr val="black"/>
              <a:schemeClr val="accent1">
                <a:tint val="45000"/>
                <a:satMod val="400000"/>
              </a:schemeClr>
            </a:duotone>
            <a:extLst>
              <a:ext uri="{28A0092B-C50C-407E-A947-70E740481C1C}">
                <a14:useLocalDpi xmlns:a14="http://schemas.microsoft.com/office/drawing/2010/main" val="0"/>
              </a:ext>
            </a:extLst>
          </a:blip>
          <a:srcRect t="6350" b="7890"/>
          <a:stretch/>
        </p:blipFill>
        <p:spPr bwMode="auto">
          <a:xfrm>
            <a:off x="5419063" y="2096445"/>
            <a:ext cx="1200150" cy="10287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64875D02-809F-46DD-8980-03FCFE724804}"/>
              </a:ext>
            </a:extLst>
          </p:cNvPr>
          <p:cNvPicPr/>
          <p:nvPr/>
        </p:nvPicPr>
        <p:blipFill rotWithShape="1">
          <a:blip r:embed="rId6">
            <a:duotone>
              <a:prstClr val="black"/>
              <a:schemeClr val="accent1">
                <a:tint val="45000"/>
                <a:satMod val="400000"/>
              </a:schemeClr>
            </a:duotone>
            <a:extLst>
              <a:ext uri="{28A0092B-C50C-407E-A947-70E740481C1C}">
                <a14:useLocalDpi xmlns:a14="http://schemas.microsoft.com/office/drawing/2010/main" val="0"/>
              </a:ext>
            </a:extLst>
          </a:blip>
          <a:srcRect t="30108" b="26660"/>
          <a:stretch/>
        </p:blipFill>
        <p:spPr bwMode="auto">
          <a:xfrm>
            <a:off x="9285551" y="2295777"/>
            <a:ext cx="1783080" cy="77089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986426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296" y="4"/>
            <a:ext cx="1123369" cy="780176"/>
          </a:xfrm>
          <a:prstGeom prst="rect">
            <a:avLst/>
          </a:prstGeom>
          <a:ln>
            <a:noFill/>
          </a:ln>
        </p:spPr>
      </p:pic>
      <p:sp>
        <p:nvSpPr>
          <p:cNvPr id="11" name="Title 10">
            <a:extLst>
              <a:ext uri="{FF2B5EF4-FFF2-40B4-BE49-F238E27FC236}">
                <a16:creationId xmlns:a16="http://schemas.microsoft.com/office/drawing/2014/main" id="{36FB3A62-7C61-445B-8ED0-617FBF5FAB06}"/>
              </a:ext>
            </a:extLst>
          </p:cNvPr>
          <p:cNvSpPr>
            <a:spLocks noGrp="1"/>
          </p:cNvSpPr>
          <p:nvPr>
            <p:ph type="title"/>
          </p:nvPr>
        </p:nvSpPr>
        <p:spPr>
          <a:xfrm>
            <a:off x="126335" y="136522"/>
            <a:ext cx="11138014" cy="6436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r>
              <a:rPr lang="en-ZA" sz="2800" b="1" dirty="0">
                <a:solidFill>
                  <a:srgbClr val="1F497D"/>
                </a:solidFill>
                <a:latin typeface="Arial"/>
              </a:rPr>
              <a:t/>
            </a:r>
            <a:br>
              <a:rPr lang="en-ZA" sz="2800" b="1" dirty="0">
                <a:solidFill>
                  <a:srgbClr val="1F497D"/>
                </a:solidFill>
                <a:latin typeface="Arial"/>
              </a:rPr>
            </a:br>
            <a:r>
              <a:rPr lang="en-ZA" sz="2800" b="1" dirty="0">
                <a:solidFill>
                  <a:srgbClr val="1F497D"/>
                </a:solidFill>
                <a:latin typeface="Arial"/>
              </a:rPr>
              <a:t>The Revised Strategy…</a:t>
            </a:r>
            <a:br>
              <a:rPr lang="en-ZA" sz="2800" b="1" dirty="0">
                <a:solidFill>
                  <a:srgbClr val="1F497D"/>
                </a:solidFill>
                <a:latin typeface="Arial"/>
              </a:rPr>
            </a:br>
            <a:endParaRPr lang="en-ZA" sz="2800" b="1" dirty="0">
              <a:solidFill>
                <a:srgbClr val="1F497D"/>
              </a:solidFill>
              <a:latin typeface="Arial"/>
            </a:endParaRPr>
          </a:p>
        </p:txBody>
      </p:sp>
      <p:sp>
        <p:nvSpPr>
          <p:cNvPr id="5" name="Content Placeholder 4">
            <a:extLst>
              <a:ext uri="{FF2B5EF4-FFF2-40B4-BE49-F238E27FC236}">
                <a16:creationId xmlns:a16="http://schemas.microsoft.com/office/drawing/2014/main" id="{198EB287-E0B9-44F2-9F7F-6EE31F0CED0E}"/>
              </a:ext>
            </a:extLst>
          </p:cNvPr>
          <p:cNvSpPr txBox="1">
            <a:spLocks noGrp="1"/>
          </p:cNvSpPr>
          <p:nvPr>
            <p:ph idx="1"/>
          </p:nvPr>
        </p:nvSpPr>
        <p:spPr>
          <a:xfrm>
            <a:off x="0" y="779463"/>
            <a:ext cx="12192000" cy="594201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the Agency to:</a:t>
            </a:r>
          </a:p>
          <a:p>
            <a:pPr marL="342900" marR="0" lvl="0" indent="-342900" algn="just"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Fulfil its mandate in terms of the entirety of the HDA Act, </a:t>
            </a:r>
          </a:p>
          <a:p>
            <a:pPr marL="342900" marR="0" lvl="0" indent="-342900" algn="just"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realise July 2014 announcement of the Minister that the HDA serves as “</a:t>
            </a:r>
            <a:r>
              <a:rPr kumimoji="0" lang="en-ZA" sz="1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 fully-fledged property development agency”</a:t>
            </a: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and</a:t>
            </a:r>
          </a:p>
          <a:p>
            <a:pPr marL="342900" marR="0" lvl="0" indent="-342900" algn="just" defTabSz="914400" rtl="0" eaLnBrk="1" fontAlgn="auto" latinLnBrk="0" hangingPunct="1">
              <a:lnSpc>
                <a:spcPct val="150000"/>
              </a:lnSpc>
              <a:spcBef>
                <a:spcPts val="0"/>
              </a:spcBef>
              <a:spcAft>
                <a:spcPts val="1000"/>
              </a:spcAft>
              <a:buClrTx/>
              <a:buSzTx/>
              <a:buFont typeface="Symbol" panose="05050102010706020507" pitchFamily="18" charset="2"/>
              <a:buChar char=""/>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activate March 2016 Board approved Business Case in support of the Minister’s 2014 statement.</a:t>
            </a:r>
          </a:p>
          <a:p>
            <a:pPr marL="0" marR="0" lvl="0" indent="0" algn="just" defTabSz="914400" rtl="0" eaLnBrk="1" fontAlgn="auto" latinLnBrk="0" hangingPunct="1">
              <a:lnSpc>
                <a:spcPct val="150000"/>
              </a:lnSpc>
              <a:spcBef>
                <a:spcPts val="0"/>
              </a:spcBef>
              <a:spcAft>
                <a:spcPts val="100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At the same time the Agency will continue to completion all the support and assistance programmes it is implementing on behalf of and in partnership with the NDHS, provinces and municipalities.</a:t>
            </a: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78869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296" y="4"/>
            <a:ext cx="1123369" cy="780176"/>
          </a:xfrm>
          <a:prstGeom prst="rect">
            <a:avLst/>
          </a:prstGeom>
          <a:ln>
            <a:noFill/>
          </a:ln>
        </p:spPr>
      </p:pic>
      <p:sp>
        <p:nvSpPr>
          <p:cNvPr id="11" name="Title 10">
            <a:extLst>
              <a:ext uri="{FF2B5EF4-FFF2-40B4-BE49-F238E27FC236}">
                <a16:creationId xmlns:a16="http://schemas.microsoft.com/office/drawing/2014/main" id="{36FB3A62-7C61-445B-8ED0-617FBF5FAB06}"/>
              </a:ext>
            </a:extLst>
          </p:cNvPr>
          <p:cNvSpPr>
            <a:spLocks noGrp="1"/>
          </p:cNvSpPr>
          <p:nvPr>
            <p:ph type="title"/>
          </p:nvPr>
        </p:nvSpPr>
        <p:spPr>
          <a:xfrm>
            <a:off x="126335" y="136522"/>
            <a:ext cx="11138014" cy="6436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r>
              <a:rPr lang="en-ZA" sz="2800" b="1" dirty="0">
                <a:solidFill>
                  <a:srgbClr val="1F497D"/>
                </a:solidFill>
                <a:latin typeface="Arial"/>
              </a:rPr>
              <a:t/>
            </a:r>
            <a:br>
              <a:rPr lang="en-ZA" sz="2800" b="1" dirty="0">
                <a:solidFill>
                  <a:srgbClr val="1F497D"/>
                </a:solidFill>
                <a:latin typeface="Arial"/>
              </a:rPr>
            </a:br>
            <a:r>
              <a:rPr lang="en-ZA" sz="2800" b="1" dirty="0">
                <a:solidFill>
                  <a:srgbClr val="1F497D"/>
                </a:solidFill>
                <a:latin typeface="Arial"/>
              </a:rPr>
              <a:t/>
            </a:r>
            <a:br>
              <a:rPr lang="en-ZA" sz="2800" b="1" dirty="0">
                <a:solidFill>
                  <a:srgbClr val="1F497D"/>
                </a:solidFill>
                <a:latin typeface="Arial"/>
              </a:rPr>
            </a:br>
            <a:endParaRPr lang="en-ZA" sz="2800" b="1" dirty="0">
              <a:solidFill>
                <a:srgbClr val="1F497D"/>
              </a:solidFill>
              <a:latin typeface="Arial"/>
            </a:endParaRPr>
          </a:p>
        </p:txBody>
      </p:sp>
      <p:sp>
        <p:nvSpPr>
          <p:cNvPr id="7" name="Content Placeholder 6">
            <a:extLst>
              <a:ext uri="{FF2B5EF4-FFF2-40B4-BE49-F238E27FC236}">
                <a16:creationId xmlns:a16="http://schemas.microsoft.com/office/drawing/2014/main" id="{6C45B226-5730-46DA-A418-AAD5FCBCF5CF}"/>
              </a:ext>
            </a:extLst>
          </p:cNvPr>
          <p:cNvSpPr txBox="1">
            <a:spLocks noGrp="1"/>
          </p:cNvSpPr>
          <p:nvPr>
            <p:ph idx="1"/>
          </p:nvPr>
        </p:nvSpPr>
        <p:spPr>
          <a:xfrm>
            <a:off x="444386" y="1325218"/>
            <a:ext cx="11138014" cy="4108817"/>
          </a:xfrm>
          <a:prstGeom prst="rect">
            <a:avLst/>
          </a:prstGeom>
          <a:noFill/>
        </p:spPr>
        <p:txBody>
          <a:bodyPr wrap="square" rtlCol="0">
            <a:spAutoFit/>
          </a:bodyPr>
          <a:lstStyle/>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Does not</a:t>
            </a:r>
            <a:r>
              <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duplicate the work of other human settlement agencies e.g. SHRA</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Does not replace the constitutional responsibilities of provincial and municipal departments of human settlements.</a:t>
            </a: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Ensures focused application of limited resources to gain maximum outcomes and impact.</a:t>
            </a: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Enables the Agency to build on its strengths and successes to date.</a:t>
            </a: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Addresses gaps and weaknesses in the public sector’s capacity to effectively implement its human settlement programmes and services.</a:t>
            </a: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Enables the Agency to implement projects within the PHSHDAs and that are aligned to national, provincial and/or municipal HS Master Plans or other Spatial Development Plans.</a:t>
            </a: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itle 10">
            <a:extLst>
              <a:ext uri="{FF2B5EF4-FFF2-40B4-BE49-F238E27FC236}">
                <a16:creationId xmlns:a16="http://schemas.microsoft.com/office/drawing/2014/main" id="{ECCE059F-AD42-4EF2-A3B3-8F067549193A}"/>
              </a:ext>
            </a:extLst>
          </p:cNvPr>
          <p:cNvSpPr txBox="1">
            <a:spLocks/>
          </p:cNvSpPr>
          <p:nvPr/>
        </p:nvSpPr>
        <p:spPr>
          <a:xfrm>
            <a:off x="278735" y="288922"/>
            <a:ext cx="11138014" cy="643656"/>
          </a:xfrm>
          <a:prstGeom prst="rect">
            <a:avLst/>
          </a:prstGeom>
          <a:no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ctr" defTabSz="457211"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2800" b="1" dirty="0">
                <a:solidFill>
                  <a:srgbClr val="1F497D"/>
                </a:solidFill>
                <a:latin typeface="Arial"/>
              </a:rPr>
              <a:t/>
            </a:r>
            <a:br>
              <a:rPr lang="en-ZA" sz="2800" b="1" dirty="0">
                <a:solidFill>
                  <a:srgbClr val="1F497D"/>
                </a:solidFill>
                <a:latin typeface="Arial"/>
              </a:rPr>
            </a:br>
            <a:r>
              <a:rPr lang="en-ZA" sz="2800" b="1" dirty="0">
                <a:solidFill>
                  <a:srgbClr val="1F497D"/>
                </a:solidFill>
                <a:latin typeface="Arial"/>
              </a:rPr>
              <a:t>The Revised Strategy…continued</a:t>
            </a:r>
            <a:br>
              <a:rPr lang="en-ZA" sz="2800" b="1" dirty="0">
                <a:solidFill>
                  <a:srgbClr val="1F497D"/>
                </a:solidFill>
                <a:latin typeface="Arial"/>
              </a:rPr>
            </a:br>
            <a:endParaRPr lang="en-ZA" sz="2800" b="1" dirty="0">
              <a:solidFill>
                <a:srgbClr val="1F497D"/>
              </a:solidFill>
              <a:latin typeface="Arial"/>
            </a:endParaRPr>
          </a:p>
        </p:txBody>
      </p:sp>
    </p:spTree>
    <p:extLst>
      <p:ext uri="{BB962C8B-B14F-4D97-AF65-F5344CB8AC3E}">
        <p14:creationId xmlns:p14="http://schemas.microsoft.com/office/powerpoint/2010/main" val="3547394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296" y="4"/>
            <a:ext cx="1123369" cy="780176"/>
          </a:xfrm>
          <a:prstGeom prst="rect">
            <a:avLst/>
          </a:prstGeom>
          <a:ln>
            <a:noFill/>
          </a:ln>
        </p:spPr>
      </p:pic>
      <p:sp>
        <p:nvSpPr>
          <p:cNvPr id="11" name="Title 10">
            <a:extLst>
              <a:ext uri="{FF2B5EF4-FFF2-40B4-BE49-F238E27FC236}">
                <a16:creationId xmlns:a16="http://schemas.microsoft.com/office/drawing/2014/main" id="{36FB3A62-7C61-445B-8ED0-617FBF5FAB06}"/>
              </a:ext>
            </a:extLst>
          </p:cNvPr>
          <p:cNvSpPr>
            <a:spLocks noGrp="1"/>
          </p:cNvSpPr>
          <p:nvPr>
            <p:ph type="title"/>
          </p:nvPr>
        </p:nvSpPr>
        <p:spPr>
          <a:xfrm>
            <a:off x="126335" y="136522"/>
            <a:ext cx="11138014" cy="6436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r>
              <a:rPr lang="en-ZA" sz="2800" b="1" dirty="0">
                <a:solidFill>
                  <a:srgbClr val="1F497D"/>
                </a:solidFill>
                <a:latin typeface="Arial"/>
              </a:rPr>
              <a:t/>
            </a:r>
            <a:br>
              <a:rPr lang="en-ZA" sz="2800" b="1" dirty="0">
                <a:solidFill>
                  <a:srgbClr val="1F497D"/>
                </a:solidFill>
                <a:latin typeface="Arial"/>
              </a:rPr>
            </a:br>
            <a:r>
              <a:rPr lang="en-ZA" sz="2800" b="1" dirty="0">
                <a:solidFill>
                  <a:srgbClr val="1F497D"/>
                </a:solidFill>
                <a:latin typeface="Arial"/>
              </a:rPr>
              <a:t/>
            </a:r>
            <a:br>
              <a:rPr lang="en-ZA" sz="2800" b="1" dirty="0">
                <a:solidFill>
                  <a:srgbClr val="1F497D"/>
                </a:solidFill>
                <a:latin typeface="Arial"/>
              </a:rPr>
            </a:br>
            <a:endParaRPr lang="en-ZA" sz="2800" b="1" dirty="0">
              <a:solidFill>
                <a:srgbClr val="1F497D"/>
              </a:solidFill>
              <a:latin typeface="Arial"/>
            </a:endParaRPr>
          </a:p>
        </p:txBody>
      </p:sp>
      <p:sp>
        <p:nvSpPr>
          <p:cNvPr id="8" name="Title 10">
            <a:extLst>
              <a:ext uri="{FF2B5EF4-FFF2-40B4-BE49-F238E27FC236}">
                <a16:creationId xmlns:a16="http://schemas.microsoft.com/office/drawing/2014/main" id="{ECCE059F-AD42-4EF2-A3B3-8F067549193A}"/>
              </a:ext>
            </a:extLst>
          </p:cNvPr>
          <p:cNvSpPr txBox="1">
            <a:spLocks/>
          </p:cNvSpPr>
          <p:nvPr/>
        </p:nvSpPr>
        <p:spPr>
          <a:xfrm>
            <a:off x="278735" y="288922"/>
            <a:ext cx="11138014" cy="643656"/>
          </a:xfrm>
          <a:prstGeom prst="rect">
            <a:avLst/>
          </a:prstGeom>
          <a:no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ctr" defTabSz="457211"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2800" b="1" dirty="0">
                <a:solidFill>
                  <a:srgbClr val="1F497D"/>
                </a:solidFill>
                <a:latin typeface="Arial"/>
              </a:rPr>
              <a:t/>
            </a:r>
            <a:br>
              <a:rPr lang="en-ZA" sz="2800" b="1" dirty="0">
                <a:solidFill>
                  <a:srgbClr val="1F497D"/>
                </a:solidFill>
                <a:latin typeface="Arial"/>
              </a:rPr>
            </a:br>
            <a:r>
              <a:rPr lang="en-ZA" sz="2800" b="1" dirty="0">
                <a:solidFill>
                  <a:srgbClr val="1F497D"/>
                </a:solidFill>
                <a:latin typeface="Arial"/>
              </a:rPr>
              <a:t>The Revised Strategy…continued</a:t>
            </a:r>
            <a:br>
              <a:rPr lang="en-ZA" sz="2800" b="1" dirty="0">
                <a:solidFill>
                  <a:srgbClr val="1F497D"/>
                </a:solidFill>
                <a:latin typeface="Arial"/>
              </a:rPr>
            </a:br>
            <a:endParaRPr lang="en-ZA" sz="2800" b="1" dirty="0">
              <a:solidFill>
                <a:srgbClr val="1F497D"/>
              </a:solidFill>
              <a:latin typeface="Arial"/>
            </a:endParaRPr>
          </a:p>
        </p:txBody>
      </p:sp>
      <p:sp>
        <p:nvSpPr>
          <p:cNvPr id="9" name="Content Placeholder 8">
            <a:extLst>
              <a:ext uri="{FF2B5EF4-FFF2-40B4-BE49-F238E27FC236}">
                <a16:creationId xmlns:a16="http://schemas.microsoft.com/office/drawing/2014/main" id="{4EC6F8EB-4E91-441B-9CAA-EAE5C50E32A4}"/>
              </a:ext>
            </a:extLst>
          </p:cNvPr>
          <p:cNvSpPr txBox="1">
            <a:spLocks noGrp="1"/>
          </p:cNvSpPr>
          <p:nvPr>
            <p:ph idx="1"/>
          </p:nvPr>
        </p:nvSpPr>
        <p:spPr>
          <a:xfrm>
            <a:off x="609600" y="1600200"/>
            <a:ext cx="10972800" cy="4525963"/>
          </a:xfrm>
          <a:prstGeom prst="rect">
            <a:avLst/>
          </a:prstGeom>
          <a:noFill/>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Tx/>
              <a:buSzPts val="1100"/>
              <a:buFont typeface="Symbol" panose="05050102010706020507" pitchFamily="18" charset="2"/>
              <a:buChar char=""/>
              <a:tabLst/>
              <a:defRPr/>
            </a:pPr>
            <a:r>
              <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Shifts the Agency from the current support, facilitative dependencies model of IP’s signed with Provinces, MTOPs signed with municipalities and delegated responsibilities/interventions from the NDHS – to a focused implementation role.</a:t>
            </a: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0"/>
              </a:spcAft>
              <a:buClrTx/>
              <a:buSzPts val="1100"/>
              <a:buFont typeface="Symbol" panose="05050102010706020507" pitchFamily="18" charset="2"/>
              <a:buChar char=""/>
              <a:tabLst/>
              <a:defRPr/>
            </a:pPr>
            <a:r>
              <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Requires the Agency to acquire and develop land for its own HS projects that will be implemented in partnership with strategic private sector partners that will share project and financial risks.</a:t>
            </a: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0"/>
              </a:spcAft>
              <a:buClrTx/>
              <a:buSzPts val="1100"/>
              <a:buFont typeface="Symbol" panose="05050102010706020507" pitchFamily="18" charset="2"/>
              <a:buChar char=""/>
              <a:tabLst/>
              <a:defRPr/>
            </a:pPr>
            <a:r>
              <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Strengthens the HDA’s own balance sheet thus reducing its dependency on the fiscus.</a:t>
            </a:r>
          </a:p>
          <a:p>
            <a:pPr marL="342900" marR="0" lvl="0" indent="-342900" algn="just" defTabSz="914400" rtl="0" eaLnBrk="1" fontAlgn="auto" latinLnBrk="0" hangingPunct="1">
              <a:lnSpc>
                <a:spcPct val="150000"/>
              </a:lnSpc>
              <a:spcBef>
                <a:spcPts val="0"/>
              </a:spcBef>
              <a:spcAft>
                <a:spcPts val="0"/>
              </a:spcAft>
              <a:buClrTx/>
              <a:buSzPts val="1100"/>
              <a:buFont typeface="Symbol" panose="05050102010706020507" pitchFamily="18" charset="2"/>
              <a:buChar char=""/>
              <a:tabLst/>
              <a:defRPr/>
            </a:pPr>
            <a:r>
              <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Positions the Agency to be responsible for the full value chain of property developer services and thus to be fully accountable for the achievement of tangible outputs therefrom.</a:t>
            </a: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Pts val="1100"/>
              <a:buFontTx/>
              <a:buNone/>
              <a:tabLst/>
              <a:defRPr/>
            </a:pPr>
            <a:endParaRPr kumimoji="0" lang="en-US" sz="1700" b="0" i="0" u="none" strike="noStrike" kern="1200" cap="none" spc="0" normalizeH="0" baseline="0" noProof="0" dirty="0">
              <a:ln>
                <a:noFill/>
              </a:ln>
              <a:solidFill>
                <a:prstClr val="black"/>
              </a:solidFill>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1473073062"/>
      </p:ext>
    </p:extLst>
  </p:cSld>
  <p:clrMapOvr>
    <a:masterClrMapping/>
  </p:clrMapOvr>
</p:sld>
</file>

<file path=ppt/theme/theme1.xml><?xml version="1.0" encoding="utf-8"?>
<a:theme xmlns:a="http://schemas.openxmlformats.org/drawingml/2006/main" name="Theme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F6E45DAA6B7B428ED4EB58382DC62A" ma:contentTypeVersion="13" ma:contentTypeDescription="Create a new document." ma:contentTypeScope="" ma:versionID="eb587cab05554cac46588eaac5ca9a8d">
  <xsd:schema xmlns:xsd="http://www.w3.org/2001/XMLSchema" xmlns:xs="http://www.w3.org/2001/XMLSchema" xmlns:p="http://schemas.microsoft.com/office/2006/metadata/properties" xmlns:ns3="c468c1ad-2775-4c75-9df9-85bc9858668a" xmlns:ns4="2b25f055-44c3-40bd-80fd-e253b57d41f2" targetNamespace="http://schemas.microsoft.com/office/2006/metadata/properties" ma:root="true" ma:fieldsID="f78f7dec1520f6bf895952dbb62023f8" ns3:_="" ns4:_="">
    <xsd:import namespace="c468c1ad-2775-4c75-9df9-85bc9858668a"/>
    <xsd:import namespace="2b25f055-44c3-40bd-80fd-e253b57d41f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68c1ad-2775-4c75-9df9-85bc985866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25f055-44c3-40bd-80fd-e253b57d41f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AC05CC-2895-4AA2-B4B3-874A54730C3D}">
  <ds:schemaRefs>
    <ds:schemaRef ds:uri="http://schemas.microsoft.com/sharepoint/v3/contenttype/forms"/>
  </ds:schemaRefs>
</ds:datastoreItem>
</file>

<file path=customXml/itemProps2.xml><?xml version="1.0" encoding="utf-8"?>
<ds:datastoreItem xmlns:ds="http://schemas.openxmlformats.org/officeDocument/2006/customXml" ds:itemID="{3CBBFD9F-488C-49CA-A028-26F34CB04201}">
  <ds:schemaRefs>
    <ds:schemaRef ds:uri="http://schemas.openxmlformats.org/package/2006/metadata/core-properties"/>
    <ds:schemaRef ds:uri="http://purl.org/dc/elements/1.1/"/>
    <ds:schemaRef ds:uri="http://purl.org/dc/dcmitype/"/>
    <ds:schemaRef ds:uri="http://schemas.microsoft.com/office/2006/documentManagement/types"/>
    <ds:schemaRef ds:uri="http://schemas.microsoft.com/office/2006/metadata/properties"/>
    <ds:schemaRef ds:uri="http://purl.org/dc/terms/"/>
    <ds:schemaRef ds:uri="2b25f055-44c3-40bd-80fd-e253b57d41f2"/>
    <ds:schemaRef ds:uri="http://schemas.microsoft.com/office/infopath/2007/PartnerControls"/>
    <ds:schemaRef ds:uri="c468c1ad-2775-4c75-9df9-85bc9858668a"/>
    <ds:schemaRef ds:uri="http://www.w3.org/XML/1998/namespace"/>
  </ds:schemaRefs>
</ds:datastoreItem>
</file>

<file path=customXml/itemProps3.xml><?xml version="1.0" encoding="utf-8"?>
<ds:datastoreItem xmlns:ds="http://schemas.openxmlformats.org/officeDocument/2006/customXml" ds:itemID="{B8721A8D-34AB-4A83-96EB-C589BF467F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68c1ad-2775-4c75-9df9-85bc9858668a"/>
    <ds:schemaRef ds:uri="2b25f055-44c3-40bd-80fd-e253b57d41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17703</TotalTime>
  <Words>8341</Words>
  <Application>Microsoft Office PowerPoint</Application>
  <PresentationFormat>Widescreen</PresentationFormat>
  <Paragraphs>2309</Paragraphs>
  <Slides>53</Slides>
  <Notes>32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Arial Narrow</vt:lpstr>
      <vt:lpstr>BrowalliaUPC</vt:lpstr>
      <vt:lpstr>Calibri</vt:lpstr>
      <vt:lpstr>Calibri Light</vt:lpstr>
      <vt:lpstr>Century Gothic</vt:lpstr>
      <vt:lpstr>Courier New</vt:lpstr>
      <vt:lpstr>MS Mincho</vt:lpstr>
      <vt:lpstr>Symbol</vt:lpstr>
      <vt:lpstr>Times New Roman</vt:lpstr>
      <vt:lpstr>Wingdings</vt:lpstr>
      <vt:lpstr>Theme5</vt:lpstr>
      <vt:lpstr>PowerPoint Presentation</vt:lpstr>
      <vt:lpstr>PowerPoint Presentation</vt:lpstr>
      <vt:lpstr>PowerPoint Presentation</vt:lpstr>
      <vt:lpstr>PowerPoint Presentation</vt:lpstr>
      <vt:lpstr>PowerPoint Presentation</vt:lpstr>
      <vt:lpstr>PowerPoint Presentation</vt:lpstr>
      <vt:lpstr> The Revised Strategy… </vt:lpstr>
      <vt:lpstr>  </vt:lpstr>
      <vt:lpstr>  </vt:lpstr>
      <vt:lpstr>PowerPoint Presentation</vt:lpstr>
      <vt:lpstr>Measuring Strategic Plan Outcomes </vt:lpstr>
      <vt:lpstr>Measuring Strategic Plan Outcomes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Braamfontein Site Details</vt:lpstr>
      <vt:lpstr>Braamfontein Site Pictures</vt:lpstr>
      <vt:lpstr>Kimberley Site Details</vt:lpstr>
      <vt:lpstr>Kimberley Site Pictures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Teboho Sejane</dc:creator>
  <cp:lastModifiedBy>Koliswa Pasiya-Mndende</cp:lastModifiedBy>
  <cp:revision>145</cp:revision>
  <cp:lastPrinted>2019-12-10T14:46:51Z</cp:lastPrinted>
  <dcterms:created xsi:type="dcterms:W3CDTF">2019-12-10T10:22:38Z</dcterms:created>
  <dcterms:modified xsi:type="dcterms:W3CDTF">2021-04-28T11:35:05Z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0x01010090F6E45DAA6B7B428ED4EB58382DC62A</vt:lpwstr>
  </property>
</Properties>
</file>