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69" r:id="rId3"/>
    <p:sldId id="270" r:id="rId4"/>
    <p:sldId id="272" r:id="rId5"/>
    <p:sldId id="273" r:id="rId6"/>
    <p:sldId id="261" r:id="rId7"/>
    <p:sldId id="258" r:id="rId8"/>
    <p:sldId id="265" r:id="rId9"/>
    <p:sldId id="271" r:id="rId10"/>
    <p:sldId id="266" r:id="rId11"/>
    <p:sldId id="264" r:id="rId12"/>
    <p:sldId id="259" r:id="rId13"/>
  </p:sldIdLst>
  <p:sldSz cx="12192000" cy="6858000"/>
  <p:notesSz cx="6858000" cy="9144000"/>
  <p:embeddedFontLst>
    <p:embeddedFont>
      <p:font typeface="Gill Sans MT" panose="020B0502020104020203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95" autoAdjust="0"/>
    <p:restoredTop sz="96327"/>
  </p:normalViewPr>
  <p:slideViewPr>
    <p:cSldViewPr snapToGrid="0" snapToObjects="1">
      <p:cViewPr varScale="1">
        <p:scale>
          <a:sx n="73" d="100"/>
          <a:sy n="73" d="100"/>
        </p:scale>
        <p:origin x="3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72ECC0C-510C-5E48-AF0D-A97BF27AD2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8A5A4AE-3708-D54B-9903-5205548851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44723" y="2404111"/>
            <a:ext cx="6702552" cy="2717801"/>
          </a:xfrm>
          <a:prstGeom prst="rect">
            <a:avLst/>
          </a:prstGeom>
          <a:noFill/>
        </p:spPr>
        <p:txBody>
          <a:bodyPr anchor="ctr"/>
          <a:lstStyle>
            <a:lvl1pPr algn="ctr">
              <a:lnSpc>
                <a:spcPts val="4200"/>
              </a:lnSpc>
              <a:buNone/>
              <a:defRPr sz="3000" b="1" i="0" u="none">
                <a:solidFill>
                  <a:schemeClr val="accent2"/>
                </a:solidFill>
                <a:latin typeface="Gill Sans MT" panose="020B0502020104020203" pitchFamily="34" charset="77"/>
              </a:defRPr>
            </a:lvl1pPr>
            <a:lvl2pPr>
              <a:buNone/>
              <a:defRPr>
                <a:latin typeface="Gill Sans MT" panose="020B0502020104020203" pitchFamily="34" charset="77"/>
              </a:defRPr>
            </a:lvl2pPr>
            <a:lvl3pPr>
              <a:buNone/>
              <a:defRPr>
                <a:latin typeface="Gill Sans MT" panose="020B0502020104020203" pitchFamily="34" charset="77"/>
              </a:defRPr>
            </a:lvl3pPr>
            <a:lvl4pPr>
              <a:buNone/>
              <a:defRPr>
                <a:latin typeface="Gill Sans MT" panose="020B0502020104020203" pitchFamily="34" charset="77"/>
              </a:defRPr>
            </a:lvl4pPr>
            <a:lvl5pPr>
              <a:buNone/>
              <a:defRPr>
                <a:latin typeface="Gill Sans MT" panose="020B0502020104020203" pitchFamily="34" charset="77"/>
              </a:defRPr>
            </a:lvl5pPr>
          </a:lstStyle>
          <a:p>
            <a:pPr lvl="0"/>
            <a:r>
              <a:rPr lang="en-GB" dirty="0"/>
              <a:t>ADD PRESENTATION TITLE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5E4678B-EFFA-9A45-B059-056813AE3E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27237" y="6190743"/>
            <a:ext cx="8937523" cy="310203"/>
          </a:xfrm>
          <a:prstGeom prst="rect">
            <a:avLst/>
          </a:prstGeom>
        </p:spPr>
        <p:txBody>
          <a:bodyPr/>
          <a:lstStyle>
            <a:lvl1pPr algn="ctr">
              <a:buNone/>
              <a:defRPr sz="1800" b="0" i="0" u="none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77"/>
              </a:defRPr>
            </a:lvl1pPr>
          </a:lstStyle>
          <a:p>
            <a:pPr lvl="0"/>
            <a:r>
              <a:rPr lang="en-GB" dirty="0"/>
              <a:t>To Whom | Presenter Name | Date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C7DC0A-433A-2342-8CAE-E6896B2F6715}"/>
              </a:ext>
            </a:extLst>
          </p:cNvPr>
          <p:cNvSpPr/>
          <p:nvPr userDrawn="1"/>
        </p:nvSpPr>
        <p:spPr>
          <a:xfrm>
            <a:off x="0" y="234458"/>
            <a:ext cx="12192000" cy="1667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80B3B4D-4090-41A3-BAF7-4F8AA0BBD5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250489" y="384487"/>
            <a:ext cx="3691021" cy="134665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A29908D-0E62-A847-8B5F-A0EB92922742}"/>
              </a:ext>
            </a:extLst>
          </p:cNvPr>
          <p:cNvSpPr/>
          <p:nvPr userDrawn="1"/>
        </p:nvSpPr>
        <p:spPr>
          <a:xfrm>
            <a:off x="0" y="6757416"/>
            <a:ext cx="12192000" cy="1005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40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7B3AC2E-1437-0F4A-B6D9-C73A1B4AB0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4002" r="4002"/>
          <a:stretch/>
        </p:blipFill>
        <p:spPr>
          <a:xfrm>
            <a:off x="0" y="0"/>
            <a:ext cx="12192000" cy="6810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BB9720-9CF0-9642-834C-C41C9539A4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520" y="173460"/>
            <a:ext cx="10753344" cy="409925"/>
          </a:xfrm>
          <a:prstGeom prst="rect">
            <a:avLst/>
          </a:prstGeom>
        </p:spPr>
        <p:txBody>
          <a:bodyPr/>
          <a:lstStyle>
            <a:lvl1pPr algn="ctr">
              <a:defRPr sz="2400" b="0" i="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Gill Sans MT" panose="020B0502020104020203" pitchFamily="34" charset="77"/>
              </a:defRPr>
            </a:lvl1pPr>
          </a:lstStyle>
          <a:p>
            <a:r>
              <a:rPr lang="en-GB" dirty="0"/>
              <a:t>Click to ADD title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E9D14CF-1D0B-4A2E-9E66-9A10386040A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31520" y="2608783"/>
            <a:ext cx="10753344" cy="3433704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dirty="0"/>
              <a:t>Point 1</a:t>
            </a:r>
          </a:p>
          <a:p>
            <a:pPr lvl="1"/>
            <a:r>
              <a:rPr lang="en-GB" dirty="0"/>
              <a:t>Point 2</a:t>
            </a:r>
          </a:p>
          <a:p>
            <a:pPr lvl="2"/>
            <a:r>
              <a:rPr lang="en-GB" dirty="0"/>
              <a:t>Point 3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45CE0E68-3BC4-FB49-A7D8-C9752D8C9402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731520" y="930587"/>
            <a:ext cx="10753344" cy="1547437"/>
          </a:xfrm>
          <a:prstGeom prst="rect">
            <a:avLst/>
          </a:prstGeom>
        </p:spPr>
        <p:txBody>
          <a:bodyPr/>
          <a:lstStyle>
            <a:lvl1pPr>
              <a:buNone/>
              <a:defRPr sz="2000"/>
            </a:lvl1pPr>
            <a:lvl2pPr>
              <a:defRPr sz="1800"/>
            </a:lvl2pPr>
            <a:lvl3pPr>
              <a:defRPr sz="1800"/>
            </a:lvl3pPr>
          </a:lstStyle>
          <a:p>
            <a:pPr lvl="0"/>
            <a:r>
              <a:rPr lang="en-GB" dirty="0"/>
              <a:t>Body text</a:t>
            </a:r>
          </a:p>
        </p:txBody>
      </p:sp>
      <p:sp>
        <p:nvSpPr>
          <p:cNvPr id="8" name="Slide Number Placeholder 11">
            <a:extLst>
              <a:ext uri="{FF2B5EF4-FFF2-40B4-BE49-F238E27FC236}">
                <a16:creationId xmlns:a16="http://schemas.microsoft.com/office/drawing/2014/main" id="{7BB72711-4F9F-6041-8A85-B061F1D7CC50}"/>
              </a:ext>
            </a:extLst>
          </p:cNvPr>
          <p:cNvSpPr txBox="1">
            <a:spLocks/>
          </p:cNvSpPr>
          <p:nvPr userDrawn="1"/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41146E-9C06-9F49-A71B-5E154561DE3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0F1560-8196-F649-971B-AF11839923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98684" y="6231071"/>
            <a:ext cx="1503852" cy="5486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25D9C0C-770C-7449-82A6-F7276E8DFAF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991088" y="6243176"/>
            <a:ext cx="553284" cy="49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731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D110688-23E1-5240-B9BC-D4EC2A51F2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439" b="11507"/>
          <a:stretch/>
        </p:blipFill>
        <p:spPr>
          <a:xfrm>
            <a:off x="15631" y="0"/>
            <a:ext cx="12192000" cy="6092328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8A5A4AE-3708-D54B-9903-5205548851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02535" y="2865439"/>
            <a:ext cx="8494777" cy="589858"/>
          </a:xfrm>
          <a:prstGeom prst="rect">
            <a:avLst/>
          </a:prstGeom>
        </p:spPr>
        <p:txBody>
          <a:bodyPr/>
          <a:lstStyle>
            <a:lvl1pPr algn="ctr">
              <a:buNone/>
              <a:defRPr sz="3200" b="1" i="0" u="none">
                <a:solidFill>
                  <a:schemeClr val="accent2"/>
                </a:solidFill>
                <a:latin typeface="Gill Sans MT" panose="020B0502020104020203" pitchFamily="34" charset="77"/>
              </a:defRPr>
            </a:lvl1pPr>
            <a:lvl2pPr>
              <a:buNone/>
              <a:defRPr>
                <a:latin typeface="Gill Sans MT" panose="020B0502020104020203" pitchFamily="34" charset="77"/>
              </a:defRPr>
            </a:lvl2pPr>
            <a:lvl3pPr>
              <a:buNone/>
              <a:defRPr>
                <a:latin typeface="Gill Sans MT" panose="020B0502020104020203" pitchFamily="34" charset="77"/>
              </a:defRPr>
            </a:lvl3pPr>
            <a:lvl4pPr>
              <a:buNone/>
              <a:defRPr>
                <a:latin typeface="Gill Sans MT" panose="020B0502020104020203" pitchFamily="34" charset="77"/>
              </a:defRPr>
            </a:lvl4pPr>
            <a:lvl5pPr>
              <a:buNone/>
              <a:defRPr>
                <a:latin typeface="Gill Sans MT" panose="020B0502020104020203" pitchFamily="34" charset="77"/>
              </a:defRPr>
            </a:lvl5pPr>
          </a:lstStyle>
          <a:p>
            <a:pPr lvl="0"/>
            <a:r>
              <a:rPr lang="en-GB" dirty="0"/>
              <a:t>ADD SECTION BREAK TITLE</a:t>
            </a:r>
          </a:p>
          <a:p>
            <a:pPr lvl="1"/>
            <a:endParaRPr lang="en-US" dirty="0"/>
          </a:p>
        </p:txBody>
      </p:sp>
      <p:sp>
        <p:nvSpPr>
          <p:cNvPr id="16" name="Slide Number Placeholder 11">
            <a:extLst>
              <a:ext uri="{FF2B5EF4-FFF2-40B4-BE49-F238E27FC236}">
                <a16:creationId xmlns:a16="http://schemas.microsoft.com/office/drawing/2014/main" id="{B23F1392-F971-134D-9E73-C2BA4982FFE7}"/>
              </a:ext>
            </a:extLst>
          </p:cNvPr>
          <p:cNvSpPr txBox="1">
            <a:spLocks/>
          </p:cNvSpPr>
          <p:nvPr userDrawn="1"/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41146E-9C06-9F49-A71B-5E154561DE3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96C399F-5629-8247-A198-7FB3283E85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98684" y="6231071"/>
            <a:ext cx="1503852" cy="5486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2033DEE-4368-F643-BA4A-DDCDC70A054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991088" y="6243176"/>
            <a:ext cx="553284" cy="4965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EFF8553-9F38-3243-A11C-5BD6E90A9520}"/>
              </a:ext>
            </a:extLst>
          </p:cNvPr>
          <p:cNvSpPr/>
          <p:nvPr userDrawn="1"/>
        </p:nvSpPr>
        <p:spPr>
          <a:xfrm>
            <a:off x="0" y="6071616"/>
            <a:ext cx="12192000" cy="7316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690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62A62A-54B5-F747-81FE-566FD9A0B3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11">
            <a:extLst>
              <a:ext uri="{FF2B5EF4-FFF2-40B4-BE49-F238E27FC236}">
                <a16:creationId xmlns:a16="http://schemas.microsoft.com/office/drawing/2014/main" id="{56092EB7-30A9-2C4D-9313-5C877B882AE6}"/>
              </a:ext>
            </a:extLst>
          </p:cNvPr>
          <p:cNvSpPr txBox="1">
            <a:spLocks/>
          </p:cNvSpPr>
          <p:nvPr userDrawn="1"/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41146E-9C06-9F49-A71B-5E154561DE3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8B98AF-38B6-114B-921A-C941744CCB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98684" y="6231071"/>
            <a:ext cx="1503852" cy="5486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4A8AB6-BDBD-4449-8A1E-92A1AC17EBD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10991088" y="6243176"/>
            <a:ext cx="553284" cy="49658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C7A4EAA-AE2A-D54C-9812-00F1CE8F3FC7}"/>
              </a:ext>
            </a:extLst>
          </p:cNvPr>
          <p:cNvSpPr/>
          <p:nvPr userDrawn="1"/>
        </p:nvSpPr>
        <p:spPr>
          <a:xfrm>
            <a:off x="0" y="6071616"/>
            <a:ext cx="12192000" cy="73164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697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5295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6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0830B48-FF5F-2142-85FA-42C298512F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CWP Update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C5AA13-8E2C-9444-B7CC-655BB11361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27237" y="5212935"/>
            <a:ext cx="8937523" cy="1288011"/>
          </a:xfrm>
        </p:spPr>
        <p:txBody>
          <a:bodyPr/>
          <a:lstStyle/>
          <a:p>
            <a:r>
              <a:rPr lang="en-US" dirty="0"/>
              <a:t>Portfolio Committee on Cooperative Governance and Traditional Affairs  </a:t>
            </a:r>
          </a:p>
          <a:p>
            <a:r>
              <a:rPr lang="en-US" dirty="0"/>
              <a:t>22 April 2021</a:t>
            </a:r>
          </a:p>
          <a:p>
            <a:r>
              <a:rPr lang="en-US" dirty="0" err="1"/>
              <a:t>Ms</a:t>
            </a:r>
            <a:r>
              <a:rPr lang="en-US" dirty="0"/>
              <a:t> AA Williamson, DG </a:t>
            </a:r>
            <a:r>
              <a:rPr lang="en-US" dirty="0" err="1"/>
              <a:t>DCoG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8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43FF6-27A0-47D7-AB59-9B0F766B8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ZA" sz="2800" b="1" dirty="0"/>
              <a:t>Revised objectives and work packages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674479-7523-48FB-921B-56440A2C15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520" y="743500"/>
            <a:ext cx="10753344" cy="2902376"/>
          </a:xfr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marL="0" indent="0">
              <a:buNone/>
            </a:pPr>
            <a:r>
              <a:rPr lang="en-US" sz="1600" b="1" dirty="0"/>
              <a:t>Objectives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Creating </a:t>
            </a:r>
            <a:r>
              <a:rPr lang="en-US" sz="1600" b="1" dirty="0"/>
              <a:t>meaningful</a:t>
            </a:r>
            <a:r>
              <a:rPr lang="en-US" sz="1600" dirty="0"/>
              <a:t> work opportunities – opportunities which will promote self-reliance amongst participants and a developmental agenda within communities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Align useful work to municipal developmental plans  / DDM 1-Plans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Focus on unemployed youth, women and people with disabilities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Focused and relevant training with accredited training companies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Adopt exit strategies that introduce business models for CWP participants; and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Ensure establishment of strong partnerships, with the private sector for economic and skills development (Skills Revolution Approach)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Enhance and adopt technology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Integrate work with UN strategic development goals (UN-SGDs)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6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E7549DE-40B0-4B26-9028-294E2842ACA0}"/>
              </a:ext>
            </a:extLst>
          </p:cNvPr>
          <p:cNvSpPr txBox="1">
            <a:spLocks/>
          </p:cNvSpPr>
          <p:nvPr/>
        </p:nvSpPr>
        <p:spPr>
          <a:xfrm>
            <a:off x="731519" y="3725966"/>
            <a:ext cx="5220000" cy="23885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b="1" dirty="0"/>
              <a:t>Work package categories (examples):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Infrastructure operations and maintenance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Agrarian revolution and food security services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Health and home-based care services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Environmental care services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Early Childhood and Adult Basic Education and Training services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Tourism and Retail services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Civic Care services</a:t>
            </a:r>
          </a:p>
          <a:p>
            <a:endParaRPr lang="en-ZA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FF4ECA5-9143-4FAA-938B-0AEB34142A2A}"/>
              </a:ext>
            </a:extLst>
          </p:cNvPr>
          <p:cNvSpPr txBox="1">
            <a:spLocks/>
          </p:cNvSpPr>
          <p:nvPr/>
        </p:nvSpPr>
        <p:spPr>
          <a:xfrm>
            <a:off x="6264864" y="3725966"/>
            <a:ext cx="5220000" cy="23885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b="1" dirty="0"/>
              <a:t>Focus of work packages: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Promoting community participation in the District Development Model;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Providing food security to households;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Providing business opportunities to individuals and cooperatives;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Addressing gender-based violence and femicide.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Capacitate participants in long-life Technical Skills.</a:t>
            </a:r>
          </a:p>
        </p:txBody>
      </p:sp>
    </p:spTree>
    <p:extLst>
      <p:ext uri="{BB962C8B-B14F-4D97-AF65-F5344CB8AC3E}">
        <p14:creationId xmlns:p14="http://schemas.microsoft.com/office/powerpoint/2010/main" val="21125275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9756F-7E39-0640-96F4-68BE9AE1B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revised operating model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A09303-7D34-4B61-98AE-951D6DF0087A}"/>
              </a:ext>
            </a:extLst>
          </p:cNvPr>
          <p:cNvSpPr txBox="1"/>
          <p:nvPr/>
        </p:nvSpPr>
        <p:spPr>
          <a:xfrm>
            <a:off x="719328" y="916275"/>
            <a:ext cx="2405709" cy="47794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noAutofit/>
          </a:bodyPr>
          <a:lstStyle/>
          <a:p>
            <a:pPr algn="ctr"/>
            <a:r>
              <a:rPr lang="en-ZA" b="1" dirty="0"/>
              <a:t>Steering Committees</a:t>
            </a:r>
          </a:p>
          <a:p>
            <a:pPr algn="ctr"/>
            <a:endParaRPr lang="en-ZA" sz="1600" b="1" dirty="0"/>
          </a:p>
          <a:p>
            <a:r>
              <a:rPr lang="en-ZA" sz="1600" dirty="0"/>
              <a:t>(DDM Team, MISA, DTA, NDMC, Dept Agriculture,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/>
              <a:t>Approve priority work packages per district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/>
              <a:t>Approve training priorities per district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/>
              <a:t>Recommend Agrarian Projects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B795F7-28AA-4B3A-B199-7DAA12C26970}"/>
              </a:ext>
            </a:extLst>
          </p:cNvPr>
          <p:cNvSpPr txBox="1"/>
          <p:nvPr/>
        </p:nvSpPr>
        <p:spPr>
          <a:xfrm>
            <a:off x="3911144" y="916275"/>
            <a:ext cx="7573720" cy="158398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noAutofit/>
          </a:bodyPr>
          <a:lstStyle/>
          <a:p>
            <a:pPr algn="ctr"/>
            <a:r>
              <a:rPr lang="en-ZA" b="1" dirty="0" err="1"/>
              <a:t>DCoG</a:t>
            </a:r>
            <a:r>
              <a:rPr lang="en-ZA" b="1" dirty="0"/>
              <a:t> Programme Management</a:t>
            </a:r>
          </a:p>
          <a:p>
            <a:pPr algn="ctr"/>
            <a:endParaRPr lang="en-ZA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/>
              <a:t>IA oversight (M&amp;E)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/>
              <a:t>Manages IMS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/>
              <a:t>Pay participants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/>
              <a:t>Partnerships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sz="1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26D67C-C845-42ED-B1AA-DCA92AB3A15B}"/>
              </a:ext>
            </a:extLst>
          </p:cNvPr>
          <p:cNvSpPr txBox="1"/>
          <p:nvPr/>
        </p:nvSpPr>
        <p:spPr>
          <a:xfrm>
            <a:off x="3872731" y="3229420"/>
            <a:ext cx="3600000" cy="246635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noAutofit/>
          </a:bodyPr>
          <a:lstStyle/>
          <a:p>
            <a:pPr algn="ctr"/>
            <a:r>
              <a:rPr lang="en-ZA" b="1" dirty="0"/>
              <a:t>CWP Implementing Agents</a:t>
            </a:r>
          </a:p>
          <a:p>
            <a:pPr algn="ctr"/>
            <a:endParaRPr lang="en-ZA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/>
              <a:t>Appoint Site Managers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/>
              <a:t>Manage participants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/>
              <a:t>Procurement / Assets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/>
              <a:t>Site Management and Reporting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AF35E3-8E70-4BC3-B486-5D0167FC795D}"/>
              </a:ext>
            </a:extLst>
          </p:cNvPr>
          <p:cNvSpPr txBox="1"/>
          <p:nvPr/>
        </p:nvSpPr>
        <p:spPr>
          <a:xfrm>
            <a:off x="7884864" y="3229419"/>
            <a:ext cx="3600000" cy="2466351"/>
          </a:xfrm>
          <a:prstGeom prst="rect">
            <a:avLst/>
          </a:prstGeom>
          <a:solidFill>
            <a:schemeClr val="accent6">
              <a:lumMod val="10000"/>
              <a:lumOff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noAutofit/>
          </a:bodyPr>
          <a:lstStyle/>
          <a:p>
            <a:pPr algn="ctr"/>
            <a:r>
              <a:rPr lang="en-ZA" b="1" dirty="0"/>
              <a:t>Agrarian Implementing Agents</a:t>
            </a:r>
          </a:p>
          <a:p>
            <a:pPr algn="ctr"/>
            <a:endParaRPr lang="en-ZA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/>
              <a:t>Full project cycle management (Design to handover)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/>
              <a:t>Focus on sustainable projects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/>
              <a:t>Procurement / Assets Management</a:t>
            </a:r>
          </a:p>
        </p:txBody>
      </p:sp>
      <p:sp>
        <p:nvSpPr>
          <p:cNvPr id="10" name="Arrow: Left-Right 9">
            <a:extLst>
              <a:ext uri="{FF2B5EF4-FFF2-40B4-BE49-F238E27FC236}">
                <a16:creationId xmlns:a16="http://schemas.microsoft.com/office/drawing/2014/main" id="{FB1C616B-DF3E-4855-9703-3FB024B93484}"/>
              </a:ext>
            </a:extLst>
          </p:cNvPr>
          <p:cNvSpPr/>
          <p:nvPr/>
        </p:nvSpPr>
        <p:spPr>
          <a:xfrm>
            <a:off x="3234679" y="1560545"/>
            <a:ext cx="566823" cy="177453"/>
          </a:xfrm>
          <a:prstGeom prst="leftRight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1" name="Arrow: Left-Right 10">
            <a:extLst>
              <a:ext uri="{FF2B5EF4-FFF2-40B4-BE49-F238E27FC236}">
                <a16:creationId xmlns:a16="http://schemas.microsoft.com/office/drawing/2014/main" id="{11ED5C43-3064-41A2-AC3B-0B592270D33C}"/>
              </a:ext>
            </a:extLst>
          </p:cNvPr>
          <p:cNvSpPr/>
          <p:nvPr/>
        </p:nvSpPr>
        <p:spPr>
          <a:xfrm rot="5400000">
            <a:off x="5389319" y="2776113"/>
            <a:ext cx="566823" cy="177453"/>
          </a:xfrm>
          <a:prstGeom prst="leftRight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Arrow: Left-Right 11">
            <a:extLst>
              <a:ext uri="{FF2B5EF4-FFF2-40B4-BE49-F238E27FC236}">
                <a16:creationId xmlns:a16="http://schemas.microsoft.com/office/drawing/2014/main" id="{51FCA69C-8981-4F8A-BF45-ADD1A345DA20}"/>
              </a:ext>
            </a:extLst>
          </p:cNvPr>
          <p:cNvSpPr/>
          <p:nvPr/>
        </p:nvSpPr>
        <p:spPr>
          <a:xfrm rot="5400000">
            <a:off x="9401452" y="2776113"/>
            <a:ext cx="566823" cy="177453"/>
          </a:xfrm>
          <a:prstGeom prst="leftRightArrow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71821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3833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D70C6-C77E-47F7-B1F8-5C16F6444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ZA" sz="2800" b="1" dirty="0"/>
              <a:t>content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A9DBA26-475B-4BC1-B758-C07C52F61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8684" y="814647"/>
            <a:ext cx="11205636" cy="5325681"/>
          </a:xfrm>
        </p:spPr>
        <p:txBody>
          <a:bodyPr/>
          <a:lstStyle/>
          <a:p>
            <a:pPr marL="285750" lvl="1" indent="-285750">
              <a:spcBef>
                <a:spcPts val="1000"/>
              </a:spcBef>
              <a:buClr>
                <a:srgbClr val="F9671C"/>
              </a:buClr>
              <a:defRPr/>
            </a:pPr>
            <a:endParaRPr lang="en-ZA" b="1" dirty="0"/>
          </a:p>
          <a:p>
            <a:pPr marL="285750" lvl="1" indent="-285750">
              <a:spcBef>
                <a:spcPts val="1000"/>
              </a:spcBef>
              <a:buClr>
                <a:srgbClr val="F9671C"/>
              </a:buClr>
              <a:defRPr/>
            </a:pPr>
            <a:endParaRPr lang="en-ZA" b="1" dirty="0"/>
          </a:p>
          <a:p>
            <a:pPr marL="285750" lvl="1" indent="-285750">
              <a:spcBef>
                <a:spcPts val="1000"/>
              </a:spcBef>
              <a:buClr>
                <a:srgbClr val="F9671C"/>
              </a:buClr>
              <a:defRPr/>
            </a:pPr>
            <a:endParaRPr lang="en-ZA" b="1" dirty="0"/>
          </a:p>
          <a:p>
            <a:pPr marL="285750" lvl="1" indent="-285750">
              <a:spcBef>
                <a:spcPts val="1000"/>
              </a:spcBef>
              <a:buClr>
                <a:srgbClr val="F9671C"/>
              </a:buClr>
              <a:defRPr/>
            </a:pPr>
            <a:r>
              <a:rPr lang="en-ZA" sz="2800" b="1" dirty="0"/>
              <a:t>CWP Programme performance 2020/21</a:t>
            </a:r>
          </a:p>
          <a:p>
            <a:pPr marL="285750" lvl="1" indent="-285750">
              <a:spcBef>
                <a:spcPts val="1000"/>
              </a:spcBef>
              <a:buClr>
                <a:srgbClr val="F9671C"/>
              </a:buClr>
              <a:defRPr/>
            </a:pPr>
            <a:r>
              <a:rPr lang="en-ZA" sz="2800" b="1" dirty="0"/>
              <a:t>Changing the CWP model</a:t>
            </a:r>
          </a:p>
          <a:p>
            <a:pPr marL="285750" lvl="1" indent="-285750">
              <a:spcBef>
                <a:spcPts val="1000"/>
              </a:spcBef>
              <a:buClr>
                <a:srgbClr val="F9671C"/>
              </a:buClr>
              <a:defRPr/>
            </a:pPr>
            <a:endParaRPr lang="en-ZA" b="1" dirty="0">
              <a:solidFill>
                <a:schemeClr val="accent6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771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306C0C-D6A2-0E4E-BB1E-5C183BC40A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CWP 2020/21 Performance</a:t>
            </a:r>
          </a:p>
        </p:txBody>
      </p:sp>
    </p:spTree>
    <p:extLst>
      <p:ext uri="{BB962C8B-B14F-4D97-AF65-F5344CB8AC3E}">
        <p14:creationId xmlns:p14="http://schemas.microsoft.com/office/powerpoint/2010/main" val="1050900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D70C6-C77E-47F7-B1F8-5C16F6444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ZA" sz="2800" b="1" dirty="0"/>
              <a:t>2020/21 performance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A9DBA26-475B-4BC1-B758-C07C52F61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5374" y="1178204"/>
            <a:ext cx="11205636" cy="532568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Covid-19 Pandemic had a significant impact on the implementation of the CWP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during the 2020/21: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Participants unable to work during alert levels 5, 4 and 3.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Department obtained approval from National Treasury to continue paying participant stipends despite them not being able to work.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Training of participants was therefore affected, resulting in less than 50% of the targeted 25,000 participants being trained.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Most agrarian projects were affected.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Overall impact :  under-spending on the CWP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budget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Achieved target :  250,000 enrolled participants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91389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D70C6-C77E-47F7-B1F8-5C16F6444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ZA" sz="2800" b="1" dirty="0"/>
              <a:t>2020/21 performance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A9DBA26-475B-4BC1-B758-C07C52F61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8684" y="814647"/>
            <a:ext cx="11205636" cy="532568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Material audit findings (2019/20)  raised in relation to the CWP Programme included: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1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Payment of non-eligible participants: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Deceased participants.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Participants with </a:t>
            </a:r>
            <a:r>
              <a:rPr lang="en-US" dirty="0" err="1"/>
              <a:t>Persal</a:t>
            </a:r>
            <a:r>
              <a:rPr lang="en-US" dirty="0"/>
              <a:t> numbers (Government employees).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Accruals: Processing of invoices for a particular financial year in subsequent financial years.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Suspense account balance (Advances not cleared).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Determination of project management fees due to NPOs.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Accounting for CWP assets.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Over the past 12 months the department implemented a number of additional measures and controls to avoid similar findings in future: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Improving the current Management Information Systems (MIS) to interface with other government systems (Home Affairs, SASSA, SARS).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Further Development of the Integrated Monitoring System (IMS) in progress.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Extensive engagements with NPOs to reduce suspense account balances and improve accounting practices.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Appointing of a service provider to conduct verification of CWP assets.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Currently reviewing the structure of the CWP Branch to address capacity constraints.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69571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9756F-7E39-0640-96F4-68BE9AE1B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314" y="173460"/>
            <a:ext cx="10753344" cy="409925"/>
          </a:xfrm>
        </p:spPr>
        <p:txBody>
          <a:bodyPr/>
          <a:lstStyle/>
          <a:p>
            <a:pPr algn="l"/>
            <a:r>
              <a:rPr lang="en-US" sz="2800" b="1" dirty="0"/>
              <a:t>SUSPENSE ACCOUNT AND PAYMENTS TO NPOS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2D3BC-12E0-7D44-BD7F-F768264612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520" y="863125"/>
            <a:ext cx="10642932" cy="5179362"/>
          </a:xfrm>
        </p:spPr>
        <p:txBody>
          <a:bodyPr/>
          <a:lstStyle/>
          <a:p>
            <a:pPr marL="0" indent="0">
              <a:buNone/>
            </a:pPr>
            <a:endParaRPr lang="en-US" b="1" dirty="0"/>
          </a:p>
          <a:p>
            <a:r>
              <a:rPr lang="en-US" dirty="0"/>
              <a:t>Suspense Account balance on 31 March 2021 was R175m:</a:t>
            </a:r>
          </a:p>
          <a:p>
            <a:pPr lvl="1"/>
            <a:r>
              <a:rPr lang="en-US" dirty="0"/>
              <a:t>+-R35m in unprocessed invoices related to Q4 payments.  Will be processed before financial system closes for 20/21 FY by 30 April 2021.</a:t>
            </a:r>
          </a:p>
          <a:p>
            <a:pPr lvl="1"/>
            <a:r>
              <a:rPr lang="en-US" dirty="0"/>
              <a:t>Actual suspense account balance of +-R140m – 95% relates to 18/19 and 19/20 financial years.</a:t>
            </a:r>
          </a:p>
          <a:p>
            <a:r>
              <a:rPr lang="en-US" dirty="0"/>
              <a:t>This is a significant improvement over balance of R238m on 31 March 2020.</a:t>
            </a:r>
          </a:p>
          <a:p>
            <a:r>
              <a:rPr lang="en-US" dirty="0"/>
              <a:t>Portion of Project Management fees for Q4 of 2020/21 withheld for 4 NPOs with large Suspense Account Balances.</a:t>
            </a:r>
          </a:p>
          <a:p>
            <a:r>
              <a:rPr lang="en-US" dirty="0"/>
              <a:t>CWP team working with NPOs to submit outstanding invoices.</a:t>
            </a:r>
          </a:p>
          <a:p>
            <a:endParaRPr lang="en-US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875357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306C0C-D6A2-0E4E-BB1E-5C183BC40A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CWP</a:t>
            </a:r>
          </a:p>
          <a:p>
            <a:r>
              <a:rPr lang="en-US" dirty="0"/>
              <a:t>Improving the implementation model</a:t>
            </a:r>
          </a:p>
        </p:txBody>
      </p:sp>
    </p:spTree>
    <p:extLst>
      <p:ext uri="{BB962C8B-B14F-4D97-AF65-F5344CB8AC3E}">
        <p14:creationId xmlns:p14="http://schemas.microsoft.com/office/powerpoint/2010/main" val="203019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D70C6-C77E-47F7-B1F8-5C16F6444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684" y="173460"/>
            <a:ext cx="10753344" cy="409925"/>
          </a:xfrm>
        </p:spPr>
        <p:txBody>
          <a:bodyPr/>
          <a:lstStyle/>
          <a:p>
            <a:pPr algn="l"/>
            <a:r>
              <a:rPr lang="en-ZA" sz="2800" b="1" dirty="0"/>
              <a:t>Current model challenges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A9DBA26-475B-4BC1-B758-C07C52F61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8684" y="814647"/>
            <a:ext cx="11205636" cy="5325681"/>
          </a:xfrm>
        </p:spPr>
        <p:txBody>
          <a:bodyPr/>
          <a:lstStyle/>
          <a:p>
            <a:pPr marL="0" lvl="1" indent="0">
              <a:spcBef>
                <a:spcPts val="1000"/>
              </a:spcBef>
              <a:buClr>
                <a:srgbClr val="F9671C"/>
              </a:buClr>
              <a:buNone/>
              <a:defRPr/>
            </a:pPr>
            <a:r>
              <a:rPr lang="en-US" altLang="en-US" dirty="0"/>
              <a:t>Main weaknesses of current model:</a:t>
            </a:r>
          </a:p>
          <a:p>
            <a:pPr marL="228600" lvl="2">
              <a:spcBef>
                <a:spcPts val="1000"/>
              </a:spcBef>
              <a:buClr>
                <a:srgbClr val="F9671C"/>
              </a:buClr>
              <a:defRPr/>
            </a:pPr>
            <a:r>
              <a:rPr lang="en-US" altLang="en-US" dirty="0"/>
              <a:t>Ineffective </a:t>
            </a:r>
            <a:r>
              <a:rPr lang="en-US" altLang="en-US" dirty="0" err="1"/>
              <a:t>programme</a:t>
            </a:r>
            <a:r>
              <a:rPr lang="en-US" altLang="en-US" dirty="0"/>
              <a:t> management arrangements and poor NPO contract management. </a:t>
            </a:r>
          </a:p>
          <a:p>
            <a:pPr marL="228600" lvl="2">
              <a:spcBef>
                <a:spcPts val="1000"/>
              </a:spcBef>
              <a:buClr>
                <a:srgbClr val="F9671C"/>
              </a:buClr>
              <a:defRPr/>
            </a:pPr>
            <a:r>
              <a:rPr lang="en-US" altLang="en-US" dirty="0"/>
              <a:t>Poor financial and administrative systems at </a:t>
            </a:r>
            <a:r>
              <a:rPr lang="en-US" altLang="en-US" dirty="0" err="1"/>
              <a:t>DCoG</a:t>
            </a:r>
            <a:r>
              <a:rPr lang="en-US" altLang="en-US" dirty="0"/>
              <a:t> and NPOs. </a:t>
            </a:r>
          </a:p>
          <a:p>
            <a:pPr marL="228600" lvl="2">
              <a:spcBef>
                <a:spcPts val="1000"/>
              </a:spcBef>
              <a:buClr>
                <a:srgbClr val="F9671C"/>
              </a:buClr>
              <a:defRPr/>
            </a:pPr>
            <a:r>
              <a:rPr lang="en-US" altLang="en-US" dirty="0"/>
              <a:t>Poor information management systems compromising data integrity.</a:t>
            </a:r>
          </a:p>
          <a:p>
            <a:pPr marL="228600" lvl="2">
              <a:spcBef>
                <a:spcPts val="1000"/>
              </a:spcBef>
              <a:buClr>
                <a:srgbClr val="F9671C"/>
              </a:buClr>
              <a:defRPr/>
            </a:pPr>
            <a:r>
              <a:rPr lang="en-US" altLang="en-US" dirty="0"/>
              <a:t>Lack of a clear exit strategy, skills development and sustainable employment creation opportunities.</a:t>
            </a:r>
          </a:p>
          <a:p>
            <a:pPr marL="228600" lvl="2">
              <a:spcBef>
                <a:spcPts val="1000"/>
              </a:spcBef>
              <a:buClr>
                <a:srgbClr val="F9671C"/>
              </a:buClr>
              <a:defRPr/>
            </a:pPr>
            <a:r>
              <a:rPr lang="en-US" altLang="en-US" dirty="0"/>
              <a:t>Non-payment, late payment and irregular payments which threaten attainment of a social safety net for the poor and unemployed.</a:t>
            </a:r>
          </a:p>
          <a:p>
            <a:pPr marL="228600" lvl="2">
              <a:spcBef>
                <a:spcPts val="1000"/>
              </a:spcBef>
              <a:buClr>
                <a:srgbClr val="F9671C"/>
              </a:buClr>
              <a:defRPr/>
            </a:pPr>
            <a:r>
              <a:rPr lang="en-US" altLang="en-US" dirty="0"/>
              <a:t>Poor community involvement, and</a:t>
            </a:r>
          </a:p>
          <a:p>
            <a:pPr marL="228600" lvl="2">
              <a:spcBef>
                <a:spcPts val="1000"/>
              </a:spcBef>
              <a:buClr>
                <a:srgbClr val="F9671C"/>
              </a:buClr>
              <a:defRPr/>
            </a:pPr>
            <a:r>
              <a:rPr lang="en-US" altLang="en-US" dirty="0"/>
              <a:t>Failure to manage procurement, tracking  and  accounting for assets</a:t>
            </a:r>
          </a:p>
        </p:txBody>
      </p:sp>
    </p:spTree>
    <p:extLst>
      <p:ext uri="{BB962C8B-B14F-4D97-AF65-F5344CB8AC3E}">
        <p14:creationId xmlns:p14="http://schemas.microsoft.com/office/powerpoint/2010/main" val="2528916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D70C6-C77E-47F7-B1F8-5C16F6444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204045"/>
            <a:ext cx="10753344" cy="409925"/>
          </a:xfrm>
        </p:spPr>
        <p:txBody>
          <a:bodyPr/>
          <a:lstStyle/>
          <a:p>
            <a:pPr algn="l"/>
            <a:r>
              <a:rPr lang="en-ZA" sz="2800" b="1" dirty="0"/>
              <a:t>Changes to model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A9DBA26-475B-4BC1-B758-C07C52F61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8684" y="814647"/>
            <a:ext cx="11205636" cy="5325681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ZA" sz="1800" dirty="0"/>
              <a:t>Key changes proposed to current model: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ZA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ZA" sz="1800" dirty="0"/>
              <a:t>Changing Implementing Agent (IA) funding model: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ZA" dirty="0"/>
              <a:t>Increasing number of site managers.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ZA" dirty="0"/>
              <a:t>Linking IA fees to actual expenditure.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ZA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ZA" sz="1800" dirty="0"/>
              <a:t>Improved control over procurement of protective gear, tools and materials and training providers through more centralized procurement strategies.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ZA" sz="18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ZA" dirty="0"/>
              <a:t>Improve collaboration with national and provincial agriculture departments to design and manage agrarian projects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ZA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ZA" dirty="0"/>
              <a:t>Replacing some Implementing Agents with one or more government agencies.  Tender to appoint new IAs is in progress.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ZA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ZA" dirty="0"/>
              <a:t>Active involvement of </a:t>
            </a:r>
            <a:r>
              <a:rPr lang="en-ZA" dirty="0" err="1"/>
              <a:t>DCoG</a:t>
            </a:r>
            <a:r>
              <a:rPr lang="en-ZA" dirty="0"/>
              <a:t>, DTA, MISA, National and Provincial Sector Departments in selecting </a:t>
            </a:r>
            <a:r>
              <a:rPr lang="en-ZA" u="sng" dirty="0"/>
              <a:t>work packages </a:t>
            </a:r>
            <a:r>
              <a:rPr lang="en-ZA" dirty="0"/>
              <a:t>and </a:t>
            </a:r>
            <a:r>
              <a:rPr lang="en-ZA" u="sng" dirty="0"/>
              <a:t>training programmes </a:t>
            </a:r>
            <a:r>
              <a:rPr lang="en-ZA" dirty="0"/>
              <a:t>to ensure that CWP support DDM 1-Plans and Municipal IDPs.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ZA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2187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GTA">
      <a:dk1>
        <a:srgbClr val="000000"/>
      </a:dk1>
      <a:lt1>
        <a:srgbClr val="FFFFFF"/>
      </a:lt1>
      <a:dk2>
        <a:srgbClr val="2B302E"/>
      </a:dk2>
      <a:lt2>
        <a:srgbClr val="E7E6E6"/>
      </a:lt2>
      <a:accent1>
        <a:srgbClr val="E89C00"/>
      </a:accent1>
      <a:accent2>
        <a:srgbClr val="ED7D31"/>
      </a:accent2>
      <a:accent3>
        <a:srgbClr val="A5A5A5"/>
      </a:accent3>
      <a:accent4>
        <a:srgbClr val="FFC000"/>
      </a:accent4>
      <a:accent5>
        <a:srgbClr val="322F29"/>
      </a:accent5>
      <a:accent6>
        <a:srgbClr val="1D4B10"/>
      </a:accent6>
      <a:hlink>
        <a:srgbClr val="302D2B"/>
      </a:hlink>
      <a:folHlink>
        <a:srgbClr val="54654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COG Powerpoint Template" id="{24550680-2319-42F4-B276-BE59CE28C02A}" vid="{441FDE87-BB01-47C9-B84D-496513D7457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DCOG Powerpoint Template</Template>
  <TotalTime>2</TotalTime>
  <Words>867</Words>
  <Application>Microsoft Office PowerPoint</Application>
  <PresentationFormat>Widescreen</PresentationFormat>
  <Paragraphs>121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Gill Sans MT</vt:lpstr>
      <vt:lpstr>Arial</vt:lpstr>
      <vt:lpstr>Office Theme</vt:lpstr>
      <vt:lpstr>PowerPoint Presentation</vt:lpstr>
      <vt:lpstr>content</vt:lpstr>
      <vt:lpstr>PowerPoint Presentation</vt:lpstr>
      <vt:lpstr>2020/21 performance</vt:lpstr>
      <vt:lpstr>2020/21 performance</vt:lpstr>
      <vt:lpstr>SUSPENSE ACCOUNT AND PAYMENTS TO NPOS</vt:lpstr>
      <vt:lpstr>PowerPoint Presentation</vt:lpstr>
      <vt:lpstr>Current model challenges</vt:lpstr>
      <vt:lpstr>Changes to model</vt:lpstr>
      <vt:lpstr>Revised objectives and work packages</vt:lpstr>
      <vt:lpstr>revised operating model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Pieter Pretorius</dc:creator>
  <cp:lastModifiedBy>Shereen Cassiem</cp:lastModifiedBy>
  <cp:revision>17</cp:revision>
  <dcterms:created xsi:type="dcterms:W3CDTF">2021-02-13T08:50:29Z</dcterms:created>
  <dcterms:modified xsi:type="dcterms:W3CDTF">2021-04-19T05:21:25Z</dcterms:modified>
</cp:coreProperties>
</file>