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9"/>
  </p:notesMasterIdLst>
  <p:sldIdLst>
    <p:sldId id="328" r:id="rId3"/>
    <p:sldId id="261" r:id="rId4"/>
    <p:sldId id="267" r:id="rId5"/>
    <p:sldId id="318" r:id="rId6"/>
    <p:sldId id="321" r:id="rId7"/>
    <p:sldId id="323" r:id="rId8"/>
    <p:sldId id="307" r:id="rId9"/>
    <p:sldId id="308" r:id="rId10"/>
    <p:sldId id="324" r:id="rId11"/>
    <p:sldId id="309" r:id="rId12"/>
    <p:sldId id="270" r:id="rId13"/>
    <p:sldId id="325" r:id="rId14"/>
    <p:sldId id="262" r:id="rId15"/>
    <p:sldId id="329" r:id="rId16"/>
    <p:sldId id="327" r:id="rId17"/>
    <p:sldId id="317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3418F0-1319-46AD-A420-558C2F038019}" type="datetimeFigureOut">
              <a:rPr lang="en-ZA" smtClean="0"/>
              <a:t>2021/04/14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201BA6-09B9-45C3-A68B-6B78FE0922D4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301271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447E6-0829-4A74-8C15-F3FD35809B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7BB429-2E8F-4E0C-A44C-0CF90AAFA2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4560A4-07CC-4F19-9E48-8E235B97B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434C0-3FA5-4F29-9AC8-23689A7F31BB}" type="datetimeFigureOut">
              <a:rPr lang="en-ZA" smtClean="0"/>
              <a:t>2021/04/14</a:t>
            </a:fld>
            <a:endParaRPr lang="en-Z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FE646A-B0E3-4449-97CD-9265C7605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166C1D-DDD1-4409-BEED-441EC5DB6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D07FA-F1FA-499D-926C-C65FBF151797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06377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BB8C9-5F07-4713-88F5-ADF9F3C84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CA7005-19DE-45DF-8819-1B924DF39A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7F1A46-068A-4CB7-A2DA-09D248E1B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434C0-3FA5-4F29-9AC8-23689A7F31BB}" type="datetimeFigureOut">
              <a:rPr lang="en-ZA" smtClean="0"/>
              <a:t>2021/04/14</a:t>
            </a:fld>
            <a:endParaRPr lang="en-Z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8A0739-1BAD-4DDE-B4B1-9FE5B7F75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13BCD1-2BF2-4CCF-9815-2F532AA67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D07FA-F1FA-499D-926C-C65FBF151797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211641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0FC3A4-C088-4482-9AB1-B9603D2E67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F32A35-283C-42CC-852F-B5871D8529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C7D4CC-7B07-4CDE-9841-3E5C57F23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434C0-3FA5-4F29-9AC8-23689A7F31BB}" type="datetimeFigureOut">
              <a:rPr lang="en-ZA" smtClean="0"/>
              <a:t>2021/04/14</a:t>
            </a:fld>
            <a:endParaRPr lang="en-Z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1B420-052B-46B9-8ED4-147B51C52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ED89C9-467D-442C-A00F-764D2F873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D07FA-F1FA-499D-926C-C65FBF151797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706595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447E6-0829-4A74-8C15-F3FD35809B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7BB429-2E8F-4E0C-A44C-0CF90AAFA2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4560A4-07CC-4F19-9E48-8E235B97B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434C0-3FA5-4F29-9AC8-23689A7F31BB}" type="datetimeFigureOut">
              <a:rPr lang="en-ZA" smtClean="0"/>
              <a:t>2021/04/14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FE646A-B0E3-4449-97CD-9265C7605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166C1D-DDD1-4409-BEED-441EC5DB6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D07FA-F1FA-499D-926C-C65FBF15179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477530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6952F-8BA6-481F-A191-F8B72B1D3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234F74-C535-43BE-AD57-B1C3C1B1C9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B2910F-23AC-49A0-879F-C853AFADB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434C0-3FA5-4F29-9AC8-23689A7F31BB}" type="datetimeFigureOut">
              <a:rPr lang="en-ZA" smtClean="0"/>
              <a:t>2021/04/14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ACB73B-378E-41FF-92F4-A7A1BBA52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17AF74-8177-4640-918E-E8662D4D9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D07FA-F1FA-499D-926C-C65FBF15179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237540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5F4D8-B012-447B-B76F-4BF6DF7AD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687EE2-3D28-47C7-A367-100130FF99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981D4F-5F6C-4597-BC48-B0414D4AE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434C0-3FA5-4F29-9AC8-23689A7F31BB}" type="datetimeFigureOut">
              <a:rPr lang="en-ZA" smtClean="0"/>
              <a:t>2021/04/14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E2FA77-2CB1-41A7-8C31-5218C9AE4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BE2501-86E8-4D78-9895-73530501F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D07FA-F1FA-499D-926C-C65FBF15179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842469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963D4-446F-4C41-9BD5-06CFD7AC5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7B63BB-2563-49C9-A2E0-58ED07A0E5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023206-94F7-4D31-9AEE-0E61E10E7F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C44C4E-2E69-4A69-9BE2-E1C14F0A5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434C0-3FA5-4F29-9AC8-23689A7F31BB}" type="datetimeFigureOut">
              <a:rPr lang="en-ZA" smtClean="0"/>
              <a:t>2021/04/14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41441D-59E3-4B9A-ACD3-DD10E2999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7F38A5-0750-48F3-8331-AEDE2482F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D07FA-F1FA-499D-926C-C65FBF15179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586177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E3CD9-3115-4EF9-B1A3-4459C9A41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CB3910-D2AA-4A2F-9FA3-C35C8AE1F6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410843-D255-4D1A-B974-0C81902DBA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56D055-F9BB-4DDD-9BEE-54CF311109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E29268-F576-47A3-8871-AB9DC0E82A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F67342-2EC6-491F-BE0E-17F36A30B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434C0-3FA5-4F29-9AC8-23689A7F31BB}" type="datetimeFigureOut">
              <a:rPr lang="en-ZA" smtClean="0"/>
              <a:t>2021/04/14</a:t>
            </a:fld>
            <a:endParaRPr lang="en-Z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493597-D2C1-41AD-A890-95BD50C4F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E92FD5-5F4F-4C8F-A0AA-5FA8F122A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D07FA-F1FA-499D-926C-C65FBF15179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625269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DA9C6-E6E8-481E-8942-F8CA7B17F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E47EF2-2316-4F65-902B-F2B152380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434C0-3FA5-4F29-9AC8-23689A7F31BB}" type="datetimeFigureOut">
              <a:rPr lang="en-ZA" smtClean="0"/>
              <a:t>2021/04/14</a:t>
            </a:fld>
            <a:endParaRPr lang="en-Z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3A4B20-144E-4046-9C91-309787456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8A7A22-EDE9-46C1-9716-33A1142E6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D07FA-F1FA-499D-926C-C65FBF15179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03895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8E683D-493E-4934-8827-E5B2D2E60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434C0-3FA5-4F29-9AC8-23689A7F31BB}" type="datetimeFigureOut">
              <a:rPr lang="en-ZA" smtClean="0"/>
              <a:t>2021/04/14</a:t>
            </a:fld>
            <a:endParaRPr lang="en-Z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07A2B4-E164-4AD0-BF5F-8ACC9EC52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253B74-EA1C-4DB1-8941-1B2714EA7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D07FA-F1FA-499D-926C-C65FBF15179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207173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75375-FF3B-4ADA-A296-C2F9A5D0F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9406C2-AD54-493D-A3BE-5F2DC630F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D9CA76-E679-4015-9066-855BA23971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982DC9-E6EA-47DC-A287-3ECE79643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434C0-3FA5-4F29-9AC8-23689A7F31BB}" type="datetimeFigureOut">
              <a:rPr lang="en-ZA" smtClean="0"/>
              <a:t>2021/04/14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4A2419-23AA-4884-BD73-5F0C8493E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10B6A0-C3AA-4BD9-84A8-00B0D0DBD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D07FA-F1FA-499D-926C-C65FBF15179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49894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6952F-8BA6-481F-A191-F8B72B1D3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234F74-C535-43BE-AD57-B1C3C1B1C9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B2910F-23AC-49A0-879F-C853AFADB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434C0-3FA5-4F29-9AC8-23689A7F31BB}" type="datetimeFigureOut">
              <a:rPr lang="en-ZA" smtClean="0"/>
              <a:t>2021/04/14</a:t>
            </a:fld>
            <a:endParaRPr lang="en-Z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ACB73B-378E-41FF-92F4-A7A1BBA52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17AF74-8177-4640-918E-E8662D4D9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D07FA-F1FA-499D-926C-C65FBF151797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3395563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9594A-4A41-4219-BA65-E3D9A57A3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E5DA00-E11C-4DD8-A7CB-6692341D2E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D3AF13-86BE-4AEF-8FD1-5B374CC0D8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E0ADD3-50FA-4CF6-9605-C3CD19F55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434C0-3FA5-4F29-9AC8-23689A7F31BB}" type="datetimeFigureOut">
              <a:rPr lang="en-ZA" smtClean="0"/>
              <a:t>2021/04/14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6DFECA-EAD3-4F3D-93A3-4F0A4223A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500742-9E53-4771-A74D-9F48472F9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D07FA-F1FA-499D-926C-C65FBF15179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99789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BB8C9-5F07-4713-88F5-ADF9F3C84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CA7005-19DE-45DF-8819-1B924DF39A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7F1A46-068A-4CB7-A2DA-09D248E1B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434C0-3FA5-4F29-9AC8-23689A7F31BB}" type="datetimeFigureOut">
              <a:rPr lang="en-ZA" smtClean="0"/>
              <a:t>2021/04/14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8A0739-1BAD-4DDE-B4B1-9FE5B7F75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13BCD1-2BF2-4CCF-9815-2F532AA67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D07FA-F1FA-499D-926C-C65FBF15179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458956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0FC3A4-C088-4482-9AB1-B9603D2E67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F32A35-283C-42CC-852F-B5871D8529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C7D4CC-7B07-4CDE-9841-3E5C57F23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434C0-3FA5-4F29-9AC8-23689A7F31BB}" type="datetimeFigureOut">
              <a:rPr lang="en-ZA" smtClean="0"/>
              <a:t>2021/04/14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1B420-052B-46B9-8ED4-147B51C52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ED89C9-467D-442C-A00F-764D2F873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D07FA-F1FA-499D-926C-C65FBF15179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37303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5F4D8-B012-447B-B76F-4BF6DF7AD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687EE2-3D28-47C7-A367-100130FF99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981D4F-5F6C-4597-BC48-B0414D4AE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434C0-3FA5-4F29-9AC8-23689A7F31BB}" type="datetimeFigureOut">
              <a:rPr lang="en-ZA" smtClean="0"/>
              <a:t>2021/04/14</a:t>
            </a:fld>
            <a:endParaRPr lang="en-Z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E2FA77-2CB1-41A7-8C31-5218C9AE4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BE2501-86E8-4D78-9895-73530501F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D07FA-F1FA-499D-926C-C65FBF151797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202301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963D4-446F-4C41-9BD5-06CFD7AC5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7B63BB-2563-49C9-A2E0-58ED07A0E5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023206-94F7-4D31-9AEE-0E61E10E7F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C44C4E-2E69-4A69-9BE2-E1C14F0A5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434C0-3FA5-4F29-9AC8-23689A7F31BB}" type="datetimeFigureOut">
              <a:rPr lang="en-ZA" smtClean="0"/>
              <a:t>2021/04/14</a:t>
            </a:fld>
            <a:endParaRPr lang="en-ZA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41441D-59E3-4B9A-ACD3-DD10E2999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7F38A5-0750-48F3-8331-AEDE2482F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D07FA-F1FA-499D-926C-C65FBF151797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59433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E3CD9-3115-4EF9-B1A3-4459C9A41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CB3910-D2AA-4A2F-9FA3-C35C8AE1F6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410843-D255-4D1A-B974-0C81902DBA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56D055-F9BB-4DDD-9BEE-54CF311109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E29268-F576-47A3-8871-AB9DC0E82A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F67342-2EC6-491F-BE0E-17F36A30B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434C0-3FA5-4F29-9AC8-23689A7F31BB}" type="datetimeFigureOut">
              <a:rPr lang="en-ZA" smtClean="0"/>
              <a:t>2021/04/14</a:t>
            </a:fld>
            <a:endParaRPr lang="en-ZA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493597-D2C1-41AD-A890-95BD50C4F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E92FD5-5F4F-4C8F-A0AA-5FA8F122A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D07FA-F1FA-499D-926C-C65FBF151797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04560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DA9C6-E6E8-481E-8942-F8CA7B17F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E47EF2-2316-4F65-902B-F2B152380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434C0-3FA5-4F29-9AC8-23689A7F31BB}" type="datetimeFigureOut">
              <a:rPr lang="en-ZA" smtClean="0"/>
              <a:t>2021/04/14</a:t>
            </a:fld>
            <a:endParaRPr lang="en-Z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3A4B20-144E-4046-9C91-309787456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8A7A22-EDE9-46C1-9716-33A1142E6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D07FA-F1FA-499D-926C-C65FBF151797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17022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8E683D-493E-4934-8827-E5B2D2E60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434C0-3FA5-4F29-9AC8-23689A7F31BB}" type="datetimeFigureOut">
              <a:rPr lang="en-ZA" smtClean="0"/>
              <a:t>2021/04/14</a:t>
            </a:fld>
            <a:endParaRPr lang="en-ZA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07A2B4-E164-4AD0-BF5F-8ACC9EC52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253B74-EA1C-4DB1-8941-1B2714EA7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D07FA-F1FA-499D-926C-C65FBF151797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03597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75375-FF3B-4ADA-A296-C2F9A5D0F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9406C2-AD54-493D-A3BE-5F2DC630F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D9CA76-E679-4015-9066-855BA23971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982DC9-E6EA-47DC-A287-3ECE79643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434C0-3FA5-4F29-9AC8-23689A7F31BB}" type="datetimeFigureOut">
              <a:rPr lang="en-ZA" smtClean="0"/>
              <a:t>2021/04/14</a:t>
            </a:fld>
            <a:endParaRPr lang="en-ZA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4A2419-23AA-4884-BD73-5F0C8493E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10B6A0-C3AA-4BD9-84A8-00B0D0DBD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D07FA-F1FA-499D-926C-C65FBF151797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098161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9594A-4A41-4219-BA65-E3D9A57A3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E5DA00-E11C-4DD8-A7CB-6692341D2E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D3AF13-86BE-4AEF-8FD1-5B374CC0D8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E0ADD3-50FA-4CF6-9605-C3CD19F55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434C0-3FA5-4F29-9AC8-23689A7F31BB}" type="datetimeFigureOut">
              <a:rPr lang="en-ZA" smtClean="0"/>
              <a:t>2021/04/14</a:t>
            </a:fld>
            <a:endParaRPr lang="en-ZA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6DFECA-EAD3-4F3D-93A3-4F0A4223A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500742-9E53-4771-A74D-9F48472F9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D07FA-F1FA-499D-926C-C65FBF151797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51196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6CFE0D-741B-4E2F-BBC7-079959E1D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97F814-540D-4CD6-8A53-70061FF948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066278-124A-411F-942F-B960223881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434C0-3FA5-4F29-9AC8-23689A7F31BB}" type="datetimeFigureOut">
              <a:rPr lang="en-ZA" smtClean="0"/>
              <a:t>2021/04/14</a:t>
            </a:fld>
            <a:endParaRPr lang="en-Z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224475-D3AC-4252-8EE7-8B6F71AB1C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192DA0-9847-4610-B35F-7869771019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D07FA-F1FA-499D-926C-C65FBF151797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898368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6CFE0D-741B-4E2F-BBC7-079959E1D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97F814-540D-4CD6-8A53-70061FF948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066278-124A-411F-942F-B960223881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434C0-3FA5-4F29-9AC8-23689A7F31BB}" type="datetimeFigureOut">
              <a:rPr lang="en-ZA" smtClean="0"/>
              <a:t>2021/04/14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224475-D3AC-4252-8EE7-8B6F71AB1C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192DA0-9847-4610-B35F-7869771019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D07FA-F1FA-499D-926C-C65FBF15179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91828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CE583C1-9938-44F7-9975-BCF10F2ABA0A}"/>
              </a:ext>
            </a:extLst>
          </p:cNvPr>
          <p:cNvSpPr/>
          <p:nvPr/>
        </p:nvSpPr>
        <p:spPr>
          <a:xfrm>
            <a:off x="0" y="5976730"/>
            <a:ext cx="12192000" cy="88127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FB1323A7-E4DD-4394-A7F5-37144C64EE3E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732" y="6029738"/>
            <a:ext cx="1992398" cy="848329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2A778D4F-1A4E-4023-AC08-2FFC8D3D9188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11039061" y="5969956"/>
            <a:ext cx="1031245" cy="1006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2123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3D37C-7D61-4241-AC26-A14D11A5E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3326" y="78522"/>
            <a:ext cx="10353999" cy="726696"/>
          </a:xfrm>
        </p:spPr>
        <p:txBody>
          <a:bodyPr>
            <a:normAutofit/>
          </a:bodyPr>
          <a:lstStyle/>
          <a:p>
            <a:r>
              <a:rPr lang="en-ZA" sz="3200" b="1" dirty="0">
                <a:latin typeface="+mn-lt"/>
              </a:rPr>
              <a:t>CURRENT PLANS OF EXISTING SOUTH AFRICAN REFINERS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D1E875-A0D0-4B27-8DB5-6AB0213223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3326" y="859810"/>
            <a:ext cx="10353999" cy="4055164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ZA" sz="2000" dirty="0"/>
              <a:t>Engen has expressed a wish to repurpose the refinery into an import terminal – this would mean the current processing of Crude Oil would stop.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ZA" sz="2000" dirty="0"/>
              <a:t>Astron Energy is still committed to the option of restarting the refinery.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ZA" sz="2000" dirty="0"/>
              <a:t>Shell and BP are in the process of evaluating a number of options including obtaining an owner-operator for the refining asset – closure of SAPREF is not one of the options.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ZA" sz="2000" dirty="0"/>
              <a:t>PetroSA has plans to obtain Feedstock for the refinery.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ZA" sz="2000" dirty="0"/>
              <a:t>Sasol and Total have not indicated any major changes in Strategy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ZA" sz="2000" dirty="0"/>
          </a:p>
        </p:txBody>
      </p:sp>
    </p:spTree>
    <p:extLst>
      <p:ext uri="{BB962C8B-B14F-4D97-AF65-F5344CB8AC3E}">
        <p14:creationId xmlns:p14="http://schemas.microsoft.com/office/powerpoint/2010/main" val="15270989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4666F-6818-41A0-8A94-4F4FC1A96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1764" y="95534"/>
            <a:ext cx="10550236" cy="699400"/>
          </a:xfrm>
        </p:spPr>
        <p:txBody>
          <a:bodyPr>
            <a:normAutofit/>
          </a:bodyPr>
          <a:lstStyle/>
          <a:p>
            <a:r>
              <a:rPr lang="en-ZA" sz="3200" b="1" dirty="0">
                <a:latin typeface="+mn-lt"/>
              </a:rPr>
              <a:t>IMPLICATIONS ON SECURITY OF SUPPLY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828486-1827-4CA3-B88A-B432E29ED7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1763" y="794934"/>
            <a:ext cx="10436505" cy="460957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ZA" sz="2000" dirty="0"/>
              <a:t>If not carefully managed, the closure of Refineries has longer term impacts on supply security.</a:t>
            </a:r>
          </a:p>
          <a:p>
            <a:pPr algn="just">
              <a:lnSpc>
                <a:spcPct val="150000"/>
              </a:lnSpc>
            </a:pPr>
            <a:r>
              <a:rPr lang="en-ZA" sz="2000" dirty="0"/>
              <a:t>Other than just Petrol and Diesel, the impact of closure is on Paraffin and LPG. </a:t>
            </a:r>
          </a:p>
          <a:p>
            <a:pPr algn="just">
              <a:lnSpc>
                <a:spcPct val="150000"/>
              </a:lnSpc>
            </a:pPr>
            <a:r>
              <a:rPr lang="en-ZA" sz="2000" dirty="0"/>
              <a:t>The 2 catastrophic incidents have to some extent demonstrated some robustness of the supply system. </a:t>
            </a:r>
          </a:p>
          <a:p>
            <a:pPr algn="just">
              <a:lnSpc>
                <a:spcPct val="150000"/>
              </a:lnSpc>
            </a:pPr>
            <a:r>
              <a:rPr lang="en-ZA" sz="2000" dirty="0"/>
              <a:t>Continuous investment in improved performance of ports is key.</a:t>
            </a:r>
          </a:p>
          <a:p>
            <a:pPr algn="just">
              <a:lnSpc>
                <a:spcPct val="150000"/>
              </a:lnSpc>
            </a:pPr>
            <a:r>
              <a:rPr lang="en-ZA" sz="2000" dirty="0"/>
              <a:t>New Import Terminals in Cape Town and Durban had a  positive impact.</a:t>
            </a:r>
          </a:p>
          <a:p>
            <a:pPr algn="just">
              <a:lnSpc>
                <a:spcPct val="150000"/>
              </a:lnSpc>
            </a:pPr>
            <a:r>
              <a:rPr lang="en-ZA" sz="2000" dirty="0"/>
              <a:t>Richards bay and Maputo are also key in improved Supply Security.</a:t>
            </a:r>
          </a:p>
          <a:p>
            <a:pPr algn="just">
              <a:lnSpc>
                <a:spcPct val="150000"/>
              </a:lnSpc>
            </a:pPr>
            <a:endParaRPr lang="en-ZA" sz="2000" dirty="0"/>
          </a:p>
          <a:p>
            <a:pPr algn="just">
              <a:lnSpc>
                <a:spcPct val="150000"/>
              </a:lnSpc>
            </a:pPr>
            <a:endParaRPr lang="en-ZA" sz="2000" dirty="0"/>
          </a:p>
        </p:txBody>
      </p:sp>
    </p:spTree>
    <p:extLst>
      <p:ext uri="{BB962C8B-B14F-4D97-AF65-F5344CB8AC3E}">
        <p14:creationId xmlns:p14="http://schemas.microsoft.com/office/powerpoint/2010/main" val="14719561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4666F-6818-41A0-8A94-4F4FC1A96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1763" y="402020"/>
            <a:ext cx="10409209" cy="750627"/>
          </a:xfrm>
        </p:spPr>
        <p:txBody>
          <a:bodyPr>
            <a:normAutofit/>
          </a:bodyPr>
          <a:lstStyle/>
          <a:p>
            <a:r>
              <a:rPr lang="en-ZA" sz="3200" b="1" dirty="0">
                <a:latin typeface="+mn-lt"/>
              </a:rPr>
              <a:t>OTHER SOCIO-ECONOMIC IMPLICATIONS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828486-1827-4CA3-B88A-B432E29ED7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1763" y="1412779"/>
            <a:ext cx="10409209" cy="361921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ZA" sz="2000" dirty="0"/>
              <a:t>Each refinery has an average of 1000 employees who will be affected by any refinery closure</a:t>
            </a:r>
          </a:p>
          <a:p>
            <a:pPr>
              <a:lnSpc>
                <a:spcPct val="150000"/>
              </a:lnSpc>
            </a:pPr>
            <a:r>
              <a:rPr lang="en-ZA" sz="2000" dirty="0"/>
              <a:t>Closure leads to de-industrialisation and loss of engineering expertise</a:t>
            </a:r>
          </a:p>
          <a:p>
            <a:pPr>
              <a:lnSpc>
                <a:spcPct val="150000"/>
              </a:lnSpc>
            </a:pPr>
            <a:r>
              <a:rPr lang="en-ZA" sz="2000" dirty="0"/>
              <a:t>Closure will negatively impact on Balance of Payments – Base Chemicals, Bitumen and Fuel Oil etc. have to be imported </a:t>
            </a:r>
          </a:p>
          <a:p>
            <a:pPr>
              <a:lnSpc>
                <a:spcPct val="150000"/>
              </a:lnSpc>
            </a:pPr>
            <a:endParaRPr lang="en-ZA" sz="2000" dirty="0"/>
          </a:p>
          <a:p>
            <a:pPr>
              <a:lnSpc>
                <a:spcPct val="150000"/>
              </a:lnSpc>
            </a:pPr>
            <a:endParaRPr lang="en-ZA" sz="2000" dirty="0"/>
          </a:p>
        </p:txBody>
      </p:sp>
    </p:spTree>
    <p:extLst>
      <p:ext uri="{BB962C8B-B14F-4D97-AF65-F5344CB8AC3E}">
        <p14:creationId xmlns:p14="http://schemas.microsoft.com/office/powerpoint/2010/main" val="26489132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D2981-DF55-44B7-BDCF-F1C9871AB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4108" y="0"/>
            <a:ext cx="9649692" cy="750627"/>
          </a:xfrm>
        </p:spPr>
        <p:txBody>
          <a:bodyPr>
            <a:normAutofit/>
          </a:bodyPr>
          <a:lstStyle/>
          <a:p>
            <a:r>
              <a:rPr lang="en-ZA" sz="3200" b="1" dirty="0">
                <a:latin typeface="+mn-lt"/>
              </a:rPr>
              <a:t>POLICY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157BB-A8F1-4EEF-823A-446020C68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4108" y="627798"/>
            <a:ext cx="10360513" cy="491319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ZA" sz="2000" dirty="0"/>
              <a:t>The changes to mobility requirements (electrification of transport fleet) are having an impact on policy choices.</a:t>
            </a:r>
          </a:p>
          <a:p>
            <a:pPr>
              <a:lnSpc>
                <a:spcPct val="150000"/>
              </a:lnSpc>
            </a:pPr>
            <a:r>
              <a:rPr lang="en-ZA" sz="2000" dirty="0"/>
              <a:t>The country cannot afford from a Security of Supply perspective any additional closure of refineries.</a:t>
            </a:r>
          </a:p>
          <a:p>
            <a:pPr>
              <a:lnSpc>
                <a:spcPct val="150000"/>
              </a:lnSpc>
            </a:pPr>
            <a:r>
              <a:rPr lang="en-ZA" sz="2000" dirty="0"/>
              <a:t>Not all existing refining capacity can be saved forever but the closures must have replacement plans.</a:t>
            </a:r>
          </a:p>
          <a:p>
            <a:pPr>
              <a:lnSpc>
                <a:spcPct val="150000"/>
              </a:lnSpc>
            </a:pPr>
            <a:r>
              <a:rPr lang="en-ZA" sz="2000" dirty="0"/>
              <a:t>Inland refineries are key to security of Supply as the bulk of Demand is inland.</a:t>
            </a:r>
          </a:p>
          <a:p>
            <a:pPr>
              <a:lnSpc>
                <a:spcPct val="150000"/>
              </a:lnSpc>
            </a:pPr>
            <a:r>
              <a:rPr lang="en-ZA" sz="2000" dirty="0"/>
              <a:t>Repair and Restart of Astron’s Milnerton Refinery is desirable.</a:t>
            </a:r>
          </a:p>
          <a:p>
            <a:pPr>
              <a:lnSpc>
                <a:spcPct val="150000"/>
              </a:lnSpc>
            </a:pPr>
            <a:r>
              <a:rPr lang="en-ZA" sz="2000" dirty="0"/>
              <a:t>Restarting of Mossel Bay Refinery is critical for increased gas utilisation.</a:t>
            </a:r>
          </a:p>
        </p:txBody>
      </p:sp>
    </p:spTree>
    <p:extLst>
      <p:ext uri="{BB962C8B-B14F-4D97-AF65-F5344CB8AC3E}">
        <p14:creationId xmlns:p14="http://schemas.microsoft.com/office/powerpoint/2010/main" val="32648808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D2981-DF55-44B7-BDCF-F1C9871AB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8115" y="354724"/>
            <a:ext cx="9649692" cy="750627"/>
          </a:xfrm>
        </p:spPr>
        <p:txBody>
          <a:bodyPr>
            <a:normAutofit/>
          </a:bodyPr>
          <a:lstStyle/>
          <a:p>
            <a:r>
              <a:rPr lang="en-ZA" sz="3200" b="1" dirty="0">
                <a:latin typeface="+mn-lt"/>
              </a:rPr>
              <a:t>POLICY CONSIDERATIONS </a:t>
            </a:r>
            <a:r>
              <a:rPr lang="en-ZA" sz="3200" b="1" dirty="0">
                <a:solidFill>
                  <a:prstClr val="black"/>
                </a:solidFill>
                <a:latin typeface="Calibri" panose="020F0502020204030204"/>
              </a:rPr>
              <a:t>CONT..</a:t>
            </a:r>
            <a:endParaRPr lang="en-ZA" sz="3200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157BB-A8F1-4EEF-823A-446020C68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7398" y="1507372"/>
            <a:ext cx="10360513" cy="449011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ZA" sz="2000" dirty="0"/>
              <a:t>Robust Management of Imports to keep existing refineries competitive is important – what is produced locally must be placed locally.</a:t>
            </a:r>
            <a:r>
              <a:rPr lang="en-ZA" sz="2000" b="1" dirty="0"/>
              <a:t>	</a:t>
            </a:r>
          </a:p>
          <a:p>
            <a:pPr>
              <a:lnSpc>
                <a:spcPct val="150000"/>
              </a:lnSpc>
            </a:pPr>
            <a:r>
              <a:rPr lang="en-ZA" sz="2000" dirty="0"/>
              <a:t>The Country must commit decisively on Natural Gas Vehicles, Electric Vehicles-entry &amp; Hydrogen Fuel or Alternatively Build a Mega Refinery.</a:t>
            </a:r>
          </a:p>
          <a:p>
            <a:pPr>
              <a:lnSpc>
                <a:spcPct val="150000"/>
              </a:lnSpc>
            </a:pPr>
            <a:endParaRPr lang="en-ZA" sz="2000" b="1" dirty="0"/>
          </a:p>
        </p:txBody>
      </p:sp>
    </p:spTree>
    <p:extLst>
      <p:ext uri="{BB962C8B-B14F-4D97-AF65-F5344CB8AC3E}">
        <p14:creationId xmlns:p14="http://schemas.microsoft.com/office/powerpoint/2010/main" val="37467784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D2981-DF55-44B7-BDCF-F1C9871AB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4107" y="0"/>
            <a:ext cx="10346865" cy="736979"/>
          </a:xfrm>
        </p:spPr>
        <p:txBody>
          <a:bodyPr>
            <a:normAutofit/>
          </a:bodyPr>
          <a:lstStyle/>
          <a:p>
            <a:r>
              <a:rPr lang="en-ZA" sz="3200" b="1" dirty="0">
                <a:latin typeface="+mn-lt"/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157BB-A8F1-4EEF-823A-446020C68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4107" y="655091"/>
            <a:ext cx="10487893" cy="4870723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ZA" sz="2000" dirty="0"/>
              <a:t>Globally Petroleum Refining is undergoing fundamental changes and the South African refining sector is not immune.</a:t>
            </a:r>
          </a:p>
          <a:p>
            <a:pPr algn="just">
              <a:lnSpc>
                <a:spcPct val="150000"/>
              </a:lnSpc>
            </a:pPr>
            <a:r>
              <a:rPr lang="en-ZA" sz="2000" dirty="0"/>
              <a:t>Decarbonisation is a major driving factor in strategies of Oil Majors.</a:t>
            </a:r>
          </a:p>
          <a:p>
            <a:pPr algn="just">
              <a:lnSpc>
                <a:spcPct val="150000"/>
              </a:lnSpc>
            </a:pPr>
            <a:r>
              <a:rPr lang="en-ZA" sz="2000" dirty="0"/>
              <a:t>At least one other crude oil refinery is likely to close in RSA.</a:t>
            </a:r>
          </a:p>
          <a:p>
            <a:pPr algn="just">
              <a:lnSpc>
                <a:spcPct val="150000"/>
              </a:lnSpc>
            </a:pPr>
            <a:r>
              <a:rPr lang="en-ZA" sz="2000" dirty="0"/>
              <a:t>One refinery may change ownership but will remain operational.</a:t>
            </a:r>
          </a:p>
          <a:p>
            <a:pPr algn="just">
              <a:lnSpc>
                <a:spcPct val="150000"/>
              </a:lnSpc>
            </a:pPr>
            <a:r>
              <a:rPr lang="en-ZA" sz="2000" dirty="0"/>
              <a:t>Imports of refined products will increase significantly in the short to medium term.</a:t>
            </a:r>
          </a:p>
          <a:p>
            <a:pPr algn="just">
              <a:lnSpc>
                <a:spcPct val="150000"/>
              </a:lnSpc>
            </a:pPr>
            <a:r>
              <a:rPr lang="en-ZA" sz="2000" dirty="0"/>
              <a:t>Investment in Import Infrastructure is a no regret option.</a:t>
            </a:r>
          </a:p>
          <a:p>
            <a:pPr algn="just">
              <a:lnSpc>
                <a:spcPct val="150000"/>
              </a:lnSpc>
            </a:pPr>
            <a:r>
              <a:rPr lang="en-ZA" sz="2000" dirty="0"/>
              <a:t>All these changes must be used as opportunities to broaden local ownership of petroleum infrastructure.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ZA" sz="2000" dirty="0"/>
          </a:p>
          <a:p>
            <a:pPr marL="0" indent="0" algn="just">
              <a:lnSpc>
                <a:spcPct val="150000"/>
              </a:lnSpc>
              <a:buNone/>
            </a:pPr>
            <a:endParaRPr lang="en-ZA" sz="2000" dirty="0"/>
          </a:p>
          <a:p>
            <a:pPr marL="0" indent="0" algn="just">
              <a:lnSpc>
                <a:spcPct val="150000"/>
              </a:lnSpc>
              <a:buNone/>
            </a:pPr>
            <a:endParaRPr lang="en-ZA" sz="2000" dirty="0"/>
          </a:p>
        </p:txBody>
      </p:sp>
    </p:spTree>
    <p:extLst>
      <p:ext uri="{BB962C8B-B14F-4D97-AF65-F5344CB8AC3E}">
        <p14:creationId xmlns:p14="http://schemas.microsoft.com/office/powerpoint/2010/main" val="18819256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685AA-531D-449C-998A-B0B0B18F53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8800" y="1122362"/>
            <a:ext cx="10249468" cy="1743667"/>
          </a:xfrm>
        </p:spPr>
        <p:txBody>
          <a:bodyPr/>
          <a:lstStyle/>
          <a:p>
            <a:r>
              <a:rPr lang="en-ZA" b="1" dirty="0">
                <a:latin typeface="+mn-lt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684709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4E55C23-A924-45E2-80F8-ECD3DF8797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0608" y="563778"/>
            <a:ext cx="9940932" cy="32665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r>
              <a:rPr lang="en-US" sz="4000" b="1" dirty="0"/>
              <a:t>PRESENTATION ON THE STATE OF PETROLEUM REFINING IN SOUTH AFRICA  </a:t>
            </a:r>
          </a:p>
        </p:txBody>
      </p:sp>
    </p:spTree>
    <p:extLst>
      <p:ext uri="{BB962C8B-B14F-4D97-AF65-F5344CB8AC3E}">
        <p14:creationId xmlns:p14="http://schemas.microsoft.com/office/powerpoint/2010/main" val="2449354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A06D0-28B0-4F42-BD83-5BD34F080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0"/>
            <a:ext cx="10515600" cy="658457"/>
          </a:xfrm>
        </p:spPr>
        <p:txBody>
          <a:bodyPr>
            <a:normAutofit/>
          </a:bodyPr>
          <a:lstStyle/>
          <a:p>
            <a:r>
              <a:rPr lang="en-ZA" sz="3200" b="1" dirty="0">
                <a:latin typeface="+mn-lt"/>
              </a:rPr>
              <a:t>PRESENTATION LAYOUT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72F1B2-3077-4492-A6C7-F44D826C34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400" y="928048"/>
            <a:ext cx="9899073" cy="449011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ZA" sz="2000" dirty="0"/>
              <a:t>Introduction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ZA" sz="2000" dirty="0"/>
              <a:t>Installed Refinery Capacity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ZA" sz="2000" dirty="0"/>
              <a:t>Description Existing Refineries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ZA" sz="2000" dirty="0"/>
              <a:t>Status of Operation at Refineries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ZA" sz="2000" dirty="0"/>
              <a:t>Global Developments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ZA" sz="2000" dirty="0"/>
              <a:t>Current Plans of Existing South African Refineries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ZA" sz="2000" dirty="0"/>
              <a:t>Implications on Security of Supply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ZA" sz="2000" dirty="0"/>
              <a:t>Other Socio-Economic Implications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ZA" sz="2000" dirty="0"/>
              <a:t>Policy Considerations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ZA" sz="2000" dirty="0"/>
              <a:t>Conclusion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endParaRPr lang="en-ZA" sz="2000" dirty="0"/>
          </a:p>
        </p:txBody>
      </p:sp>
    </p:spTree>
    <p:extLst>
      <p:ext uri="{BB962C8B-B14F-4D97-AF65-F5344CB8AC3E}">
        <p14:creationId xmlns:p14="http://schemas.microsoft.com/office/powerpoint/2010/main" val="12267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5E603-E973-4130-83BD-42A3977BC3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60478" y="131534"/>
            <a:ext cx="9144000" cy="605445"/>
          </a:xfrm>
        </p:spPr>
        <p:txBody>
          <a:bodyPr>
            <a:normAutofit/>
          </a:bodyPr>
          <a:lstStyle/>
          <a:p>
            <a:pPr algn="l"/>
            <a:r>
              <a:rPr lang="en-ZA" sz="3600" b="1" dirty="0">
                <a:latin typeface="+mn-lt"/>
              </a:rPr>
              <a:t>INTRODUCTION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75E418-CA13-4A98-8CC3-18735C7942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60478" y="1009934"/>
            <a:ext cx="10267665" cy="3636817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South African economy relies heavily on Petroleum – This includes Power generation.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RSA is dependent on imported oil and increasingly imported Petrol and Diesel imports.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No proven resource in the country except gas offshore in Southern Cape.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No significant footprint of crude oil externally.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Petroleum Sector employs about </a:t>
            </a:r>
            <a:r>
              <a:rPr lang="en-US" sz="2000" b="1" dirty="0"/>
              <a:t>110 000 People (70,000 Retail).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R360 billion turnover per Annum.</a:t>
            </a:r>
          </a:p>
          <a:p>
            <a:pPr algn="just">
              <a:lnSpc>
                <a:spcPct val="150000"/>
              </a:lnSpc>
            </a:pPr>
            <a:endParaRPr lang="en-ZA" sz="2000" b="1" dirty="0"/>
          </a:p>
          <a:p>
            <a:pPr algn="just">
              <a:lnSpc>
                <a:spcPct val="150000"/>
              </a:lnSpc>
            </a:pPr>
            <a:endParaRPr lang="en-ZA" sz="2000" b="1" dirty="0"/>
          </a:p>
        </p:txBody>
      </p:sp>
    </p:spTree>
    <p:extLst>
      <p:ext uri="{BB962C8B-B14F-4D97-AF65-F5344CB8AC3E}">
        <p14:creationId xmlns:p14="http://schemas.microsoft.com/office/powerpoint/2010/main" val="1391950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BD35C-38C8-4B0D-BBEB-A877D73FF0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31366" y="0"/>
            <a:ext cx="9057861" cy="709684"/>
          </a:xfrm>
        </p:spPr>
        <p:txBody>
          <a:bodyPr>
            <a:normAutofit/>
          </a:bodyPr>
          <a:lstStyle/>
          <a:p>
            <a:pPr algn="l"/>
            <a:r>
              <a:rPr lang="en-ZA" sz="3200" b="1" dirty="0">
                <a:latin typeface="+mn-lt"/>
              </a:rPr>
              <a:t>REFINERY SECTOR IN SOUTH AFRICA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B716D7-021F-4628-AD20-983BED82D3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31365" y="913412"/>
            <a:ext cx="10237721" cy="3975651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sz="2000" dirty="0"/>
              <a:t>South Africa has installed capacity of 520 000 Barrels per day of crude oil refineries.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sz="2000" dirty="0"/>
              <a:t>In addition there is a Coal to Liquid refinery of 150 000 Barrels per day.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sz="2000" dirty="0"/>
              <a:t>In addition there is a Gas to Liquid refinery with capacity to produce 45 000 Barrels per day.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sz="2000" dirty="0"/>
              <a:t>All Crude Oil Refineries were built in the 1950s and 1960s.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sz="2000" dirty="0"/>
              <a:t>The CTL and GTL Plants were built in the 1980s.</a:t>
            </a:r>
          </a:p>
          <a:p>
            <a:pPr algn="just"/>
            <a:endParaRPr lang="en-ZA" sz="2000" dirty="0"/>
          </a:p>
        </p:txBody>
      </p:sp>
    </p:spTree>
    <p:extLst>
      <p:ext uri="{BB962C8B-B14F-4D97-AF65-F5344CB8AC3E}">
        <p14:creationId xmlns:p14="http://schemas.microsoft.com/office/powerpoint/2010/main" val="3307150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BD35C-38C8-4B0D-BBEB-A877D73FF0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0136" y="81170"/>
            <a:ext cx="9179092" cy="642162"/>
          </a:xfrm>
        </p:spPr>
        <p:txBody>
          <a:bodyPr>
            <a:normAutofit/>
          </a:bodyPr>
          <a:lstStyle/>
          <a:p>
            <a:pPr algn="l"/>
            <a:r>
              <a:rPr lang="en-ZA" sz="3200" b="1" dirty="0">
                <a:latin typeface="+mn-lt"/>
              </a:rPr>
              <a:t>DESCRIPTION OF EXISTING REFINERIES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B716D7-021F-4628-AD20-983BED82D3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10139" y="1404731"/>
            <a:ext cx="9300316" cy="3975651"/>
          </a:xfrm>
        </p:spPr>
        <p:txBody>
          <a:bodyPr>
            <a:normAutofit/>
          </a:bodyPr>
          <a:lstStyle/>
          <a:p>
            <a:pPr algn="l"/>
            <a:r>
              <a:rPr lang="en-ZA" sz="2800" dirty="0"/>
              <a:t>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0007891"/>
              </p:ext>
            </p:extLst>
          </p:nvPr>
        </p:nvGraphicFramePr>
        <p:xfrm>
          <a:off x="1731363" y="898272"/>
          <a:ext cx="10319612" cy="458812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579903">
                  <a:extLst>
                    <a:ext uri="{9D8B030D-6E8A-4147-A177-3AD203B41FA5}">
                      <a16:colId xmlns:a16="http://schemas.microsoft.com/office/drawing/2014/main" val="792257504"/>
                    </a:ext>
                  </a:extLst>
                </a:gridCol>
                <a:gridCol w="2579903">
                  <a:extLst>
                    <a:ext uri="{9D8B030D-6E8A-4147-A177-3AD203B41FA5}">
                      <a16:colId xmlns:a16="http://schemas.microsoft.com/office/drawing/2014/main" val="2543273772"/>
                    </a:ext>
                  </a:extLst>
                </a:gridCol>
                <a:gridCol w="2579903">
                  <a:extLst>
                    <a:ext uri="{9D8B030D-6E8A-4147-A177-3AD203B41FA5}">
                      <a16:colId xmlns:a16="http://schemas.microsoft.com/office/drawing/2014/main" val="2952003626"/>
                    </a:ext>
                  </a:extLst>
                </a:gridCol>
                <a:gridCol w="2579903">
                  <a:extLst>
                    <a:ext uri="{9D8B030D-6E8A-4147-A177-3AD203B41FA5}">
                      <a16:colId xmlns:a16="http://schemas.microsoft.com/office/drawing/2014/main" val="1909181183"/>
                    </a:ext>
                  </a:extLst>
                </a:gridCol>
              </a:tblGrid>
              <a:tr h="3967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NAME</a:t>
                      </a:r>
                      <a:endParaRPr lang="en-Z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LOCATION </a:t>
                      </a:r>
                      <a:endParaRPr lang="en-Z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CAPACITY</a:t>
                      </a:r>
                      <a:endParaRPr lang="en-Z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OWNERSHIP</a:t>
                      </a:r>
                      <a:endParaRPr lang="en-Z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48775179"/>
                  </a:ext>
                </a:extLst>
              </a:tr>
              <a:tr h="6985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ASTRON REF</a:t>
                      </a:r>
                      <a:endParaRPr lang="en-Z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Cape Town</a:t>
                      </a:r>
                      <a:endParaRPr lang="en-Z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>
                          <a:effectLst/>
                        </a:rPr>
                        <a:t>100 000 Barrels/Day</a:t>
                      </a:r>
                      <a:endParaRPr lang="en-Z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>
                          <a:effectLst/>
                        </a:rPr>
                        <a:t>Astron Energy</a:t>
                      </a:r>
                      <a:endParaRPr lang="en-Z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9778792"/>
                  </a:ext>
                </a:extLst>
              </a:tr>
              <a:tr h="6985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ENREF</a:t>
                      </a:r>
                      <a:endParaRPr lang="en-Z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Durban</a:t>
                      </a:r>
                      <a:endParaRPr lang="en-Z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135 000 Barrels/Day</a:t>
                      </a:r>
                      <a:endParaRPr lang="en-Z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>
                          <a:effectLst/>
                        </a:rPr>
                        <a:t>Engen</a:t>
                      </a:r>
                      <a:endParaRPr lang="en-Z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03268340"/>
                  </a:ext>
                </a:extLst>
              </a:tr>
              <a:tr h="6985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>
                          <a:effectLst/>
                        </a:rPr>
                        <a:t>NATREF</a:t>
                      </a:r>
                      <a:endParaRPr lang="en-Z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Sasolburg</a:t>
                      </a:r>
                      <a:endParaRPr lang="en-Z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110 000 Barrels/Day</a:t>
                      </a:r>
                      <a:endParaRPr lang="en-Z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Sasol 64%/Total 36%</a:t>
                      </a:r>
                      <a:endParaRPr lang="en-Z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8105540"/>
                  </a:ext>
                </a:extLst>
              </a:tr>
              <a:tr h="6985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>
                          <a:effectLst/>
                        </a:rPr>
                        <a:t>SAPREF</a:t>
                      </a:r>
                      <a:endParaRPr lang="en-Z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>
                          <a:effectLst/>
                        </a:rPr>
                        <a:t>Durban</a:t>
                      </a:r>
                      <a:endParaRPr lang="en-Z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>
                          <a:effectLst/>
                        </a:rPr>
                        <a:t>180 000 Barrels/Day</a:t>
                      </a:r>
                      <a:endParaRPr lang="en-Z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BP 50%/ Shell 50%</a:t>
                      </a:r>
                      <a:endParaRPr lang="en-Z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53673108"/>
                  </a:ext>
                </a:extLst>
              </a:tr>
              <a:tr h="6985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>
                          <a:effectLst/>
                        </a:rPr>
                        <a:t>SECUNDA</a:t>
                      </a:r>
                      <a:endParaRPr lang="en-Z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>
                          <a:effectLst/>
                        </a:rPr>
                        <a:t>Secunda</a:t>
                      </a:r>
                      <a:endParaRPr lang="en-Z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150 000 Barrels/Day</a:t>
                      </a:r>
                      <a:endParaRPr lang="en-Z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Sasol </a:t>
                      </a:r>
                      <a:endParaRPr lang="en-Z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06697740"/>
                  </a:ext>
                </a:extLst>
              </a:tr>
              <a:tr h="6985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PetroSA</a:t>
                      </a:r>
                      <a:endParaRPr lang="en-Z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Mossel Bay</a:t>
                      </a:r>
                      <a:endParaRPr lang="en-Z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>
                          <a:effectLst/>
                        </a:rPr>
                        <a:t>45 000 Barrels/Day</a:t>
                      </a:r>
                      <a:endParaRPr lang="en-Z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PetroSA</a:t>
                      </a:r>
                      <a:endParaRPr lang="en-Z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59807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2163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52B81-B283-4C39-8EEF-584148390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0"/>
            <a:ext cx="9753600" cy="940214"/>
          </a:xfrm>
        </p:spPr>
        <p:txBody>
          <a:bodyPr>
            <a:normAutofit/>
          </a:bodyPr>
          <a:lstStyle/>
          <a:p>
            <a:r>
              <a:rPr lang="en-ZA" sz="3200" b="1" dirty="0">
                <a:latin typeface="+mn-lt"/>
              </a:rPr>
              <a:t>STATUS OF OPERATIONS AT REFINERIES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93D1B-B01F-4ECF-8C92-E19E8D1840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3029" y="940214"/>
            <a:ext cx="10246057" cy="415283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ZA" sz="2000" dirty="0"/>
              <a:t>Two Crude oil Refineries are currently not operational.</a:t>
            </a:r>
          </a:p>
          <a:p>
            <a:pPr algn="just">
              <a:lnSpc>
                <a:spcPct val="150000"/>
              </a:lnSpc>
            </a:pPr>
            <a:r>
              <a:rPr lang="en-ZA" sz="2000" dirty="0"/>
              <a:t>Astron Refinery in Milnerton suffered a catastrophic incident which caused major damage.</a:t>
            </a:r>
          </a:p>
          <a:p>
            <a:pPr algn="just">
              <a:lnSpc>
                <a:spcPct val="150000"/>
              </a:lnSpc>
            </a:pPr>
            <a:r>
              <a:rPr lang="en-ZA" sz="2000" dirty="0"/>
              <a:t>Engen Refinery has a major fire which caused extensive damage to the facility.</a:t>
            </a:r>
          </a:p>
          <a:p>
            <a:pPr algn="just">
              <a:lnSpc>
                <a:spcPct val="150000"/>
              </a:lnSpc>
            </a:pPr>
            <a:r>
              <a:rPr lang="en-ZA" sz="2000" dirty="0"/>
              <a:t>The GTL facility in Mossel Bay is also not operational due to feedstock challenges.</a:t>
            </a:r>
          </a:p>
          <a:p>
            <a:pPr algn="just">
              <a:lnSpc>
                <a:spcPct val="150000"/>
              </a:lnSpc>
            </a:pPr>
            <a:r>
              <a:rPr lang="en-ZA" sz="2000" dirty="0"/>
              <a:t>All other refineries are able to operate except when they are in maintenance – @ Average 75% of nameplate Capacity.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ZA" sz="2000" dirty="0"/>
          </a:p>
        </p:txBody>
      </p:sp>
    </p:spTree>
    <p:extLst>
      <p:ext uri="{BB962C8B-B14F-4D97-AF65-F5344CB8AC3E}">
        <p14:creationId xmlns:p14="http://schemas.microsoft.com/office/powerpoint/2010/main" val="3579433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E75F3-1BA3-4976-8EE2-0B027A444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4332" y="0"/>
            <a:ext cx="9815945" cy="964911"/>
          </a:xfrm>
        </p:spPr>
        <p:txBody>
          <a:bodyPr>
            <a:normAutofit/>
          </a:bodyPr>
          <a:lstStyle/>
          <a:p>
            <a:r>
              <a:rPr lang="en-ZA" sz="3200" b="1" dirty="0">
                <a:latin typeface="+mn-lt"/>
              </a:rPr>
              <a:t>GLOBAL DEVELOPMENTS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B629B2-DC21-4DB3-98B5-132EDE605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4331" y="964911"/>
            <a:ext cx="10281107" cy="367838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ZA" sz="2000" dirty="0"/>
              <a:t>Growing Rationalisation of Refineries Worldwide.</a:t>
            </a:r>
          </a:p>
          <a:p>
            <a:pPr algn="just">
              <a:lnSpc>
                <a:spcPct val="150000"/>
              </a:lnSpc>
            </a:pPr>
            <a:r>
              <a:rPr lang="en-ZA" sz="2000" dirty="0"/>
              <a:t>Smaller and Older Refineries are closing or converted to Terminals.</a:t>
            </a:r>
          </a:p>
          <a:p>
            <a:pPr algn="just">
              <a:lnSpc>
                <a:spcPct val="150000"/>
              </a:lnSpc>
            </a:pPr>
            <a:r>
              <a:rPr lang="en-ZA" sz="2000" dirty="0"/>
              <a:t>Australia, Europe and US has seen a number of closures.</a:t>
            </a:r>
          </a:p>
          <a:p>
            <a:pPr algn="just">
              <a:lnSpc>
                <a:spcPct val="150000"/>
              </a:lnSpc>
            </a:pPr>
            <a:r>
              <a:rPr lang="en-ZA" sz="2000" dirty="0"/>
              <a:t>Refining in the Middle East and East Asia increasing.</a:t>
            </a:r>
          </a:p>
          <a:p>
            <a:pPr algn="just">
              <a:lnSpc>
                <a:spcPct val="150000"/>
              </a:lnSpc>
            </a:pPr>
            <a:r>
              <a:rPr lang="en-ZA" sz="2000" dirty="0"/>
              <a:t>The trend is to build Mega Refineries – India and China.</a:t>
            </a:r>
          </a:p>
          <a:p>
            <a:pPr algn="just">
              <a:lnSpc>
                <a:spcPct val="150000"/>
              </a:lnSpc>
            </a:pPr>
            <a:endParaRPr lang="en-ZA" sz="2000" dirty="0"/>
          </a:p>
        </p:txBody>
      </p:sp>
    </p:spTree>
    <p:extLst>
      <p:ext uri="{BB962C8B-B14F-4D97-AF65-F5344CB8AC3E}">
        <p14:creationId xmlns:p14="http://schemas.microsoft.com/office/powerpoint/2010/main" val="1857287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E75F3-1BA3-4976-8EE2-0B027A444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4331" y="51227"/>
            <a:ext cx="9815945" cy="705604"/>
          </a:xfrm>
        </p:spPr>
        <p:txBody>
          <a:bodyPr>
            <a:normAutofit/>
          </a:bodyPr>
          <a:lstStyle/>
          <a:p>
            <a:r>
              <a:rPr lang="en-ZA" sz="3200" b="1" dirty="0">
                <a:latin typeface="+mn-lt"/>
              </a:rPr>
              <a:t>GLOBAL DEVELOPMENTS CONT..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B629B2-DC21-4DB3-98B5-132EDE605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4331" y="756831"/>
            <a:ext cx="10403939" cy="475686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ZA" sz="2000" dirty="0"/>
              <a:t>Africa Accounts for 3% of Global Refining Capacity.</a:t>
            </a:r>
          </a:p>
          <a:p>
            <a:pPr>
              <a:lnSpc>
                <a:spcPct val="150000"/>
              </a:lnSpc>
            </a:pPr>
            <a:r>
              <a:rPr lang="en-ZA" sz="2000" dirty="0"/>
              <a:t>In Nigeria, Mr Dangote built the first mega-refinery in Sub Sahara.</a:t>
            </a:r>
          </a:p>
          <a:p>
            <a:pPr>
              <a:lnSpc>
                <a:spcPct val="150000"/>
              </a:lnSpc>
            </a:pPr>
            <a:r>
              <a:rPr lang="en-ZA" sz="2000" dirty="0"/>
              <a:t>RSA companies  are already importing Refined Product from this refinery, which is a welcome development for Intra-Africa Trade.</a:t>
            </a:r>
          </a:p>
          <a:p>
            <a:pPr>
              <a:lnSpc>
                <a:spcPct val="150000"/>
              </a:lnSpc>
            </a:pPr>
            <a:r>
              <a:rPr lang="en-ZA" sz="2000" dirty="0"/>
              <a:t>Worldwide, COVID -19 has had an impact on refinery profitability.</a:t>
            </a:r>
          </a:p>
          <a:p>
            <a:pPr>
              <a:lnSpc>
                <a:spcPct val="150000"/>
              </a:lnSpc>
            </a:pPr>
            <a:r>
              <a:rPr lang="en-ZA" sz="2000" dirty="0"/>
              <a:t>Oil Majors are under pressure from shareholders to offload assets that contribute to Global warming.</a:t>
            </a:r>
          </a:p>
          <a:p>
            <a:pPr>
              <a:lnSpc>
                <a:spcPct val="150000"/>
              </a:lnSpc>
            </a:pPr>
            <a:r>
              <a:rPr lang="en-ZA" sz="2000" dirty="0"/>
              <a:t>Majors adopting Net-Zero Carbon Strategies.</a:t>
            </a:r>
          </a:p>
          <a:p>
            <a:pPr>
              <a:lnSpc>
                <a:spcPct val="150000"/>
              </a:lnSpc>
            </a:pPr>
            <a:r>
              <a:rPr lang="en-ZA" sz="2000" dirty="0"/>
              <a:t>Transition to Electric Vehicles in Europe complicates investment plans – Reduced likelihood of new refineries in Europe and this will accelerate closures.</a:t>
            </a:r>
          </a:p>
          <a:p>
            <a:pPr marL="0" indent="0">
              <a:buNone/>
            </a:pPr>
            <a:endParaRPr lang="en-ZA" sz="2000" dirty="0"/>
          </a:p>
        </p:txBody>
      </p:sp>
    </p:spTree>
    <p:extLst>
      <p:ext uri="{BB962C8B-B14F-4D97-AF65-F5344CB8AC3E}">
        <p14:creationId xmlns:p14="http://schemas.microsoft.com/office/powerpoint/2010/main" val="3089880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3714</TotalTime>
  <Words>924</Words>
  <Application>Microsoft Office PowerPoint</Application>
  <PresentationFormat>Widescreen</PresentationFormat>
  <Paragraphs>114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Office Theme</vt:lpstr>
      <vt:lpstr>1_Office Theme</vt:lpstr>
      <vt:lpstr>PowerPoint Presentation</vt:lpstr>
      <vt:lpstr>PowerPoint Presentation</vt:lpstr>
      <vt:lpstr>PRESENTATION LAYOUT</vt:lpstr>
      <vt:lpstr>INTRODUCTION</vt:lpstr>
      <vt:lpstr>REFINERY SECTOR IN SOUTH AFRICA</vt:lpstr>
      <vt:lpstr>DESCRIPTION OF EXISTING REFINERIES</vt:lpstr>
      <vt:lpstr>STATUS OF OPERATIONS AT REFINERIES</vt:lpstr>
      <vt:lpstr>GLOBAL DEVELOPMENTS</vt:lpstr>
      <vt:lpstr>GLOBAL DEVELOPMENTS CONT..</vt:lpstr>
      <vt:lpstr>CURRENT PLANS OF EXISTING SOUTH AFRICAN REFINERS</vt:lpstr>
      <vt:lpstr>IMPLICATIONS ON SECURITY OF SUPPLY</vt:lpstr>
      <vt:lpstr>OTHER SOCIO-ECONOMIC IMPLICATIONS</vt:lpstr>
      <vt:lpstr>POLICY CONSIDERATIONS</vt:lpstr>
      <vt:lpstr>POLICY CONSIDERATIONS CONT..</vt:lpstr>
      <vt:lpstr>CONCLUSION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Msizi Nyalungu</dc:creator>
  <cp:lastModifiedBy>Rashaad</cp:lastModifiedBy>
  <cp:revision>162</cp:revision>
  <dcterms:created xsi:type="dcterms:W3CDTF">2020-05-28T19:48:51Z</dcterms:created>
  <dcterms:modified xsi:type="dcterms:W3CDTF">2021-04-14T10:52:18Z</dcterms:modified>
  <cp:contentStatus/>
</cp:coreProperties>
</file>