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30"/>
  </p:handoutMasterIdLst>
  <p:sldIdLst>
    <p:sldId id="256" r:id="rId2"/>
    <p:sldId id="257" r:id="rId3"/>
    <p:sldId id="285" r:id="rId4"/>
    <p:sldId id="258" r:id="rId5"/>
    <p:sldId id="259" r:id="rId6"/>
    <p:sldId id="260" r:id="rId7"/>
    <p:sldId id="261" r:id="rId8"/>
    <p:sldId id="262" r:id="rId9"/>
    <p:sldId id="263" r:id="rId10"/>
    <p:sldId id="284" r:id="rId11"/>
    <p:sldId id="265" r:id="rId12"/>
    <p:sldId id="266" r:id="rId13"/>
    <p:sldId id="267" r:id="rId14"/>
    <p:sldId id="268" r:id="rId15"/>
    <p:sldId id="269" r:id="rId16"/>
    <p:sldId id="271" r:id="rId17"/>
    <p:sldId id="270" r:id="rId18"/>
    <p:sldId id="272" r:id="rId19"/>
    <p:sldId id="273" r:id="rId20"/>
    <p:sldId id="274" r:id="rId21"/>
    <p:sldId id="275" r:id="rId22"/>
    <p:sldId id="276" r:id="rId23"/>
    <p:sldId id="286" r:id="rId24"/>
    <p:sldId id="278" r:id="rId25"/>
    <p:sldId id="279" r:id="rId26"/>
    <p:sldId id="280" r:id="rId27"/>
    <p:sldId id="281" r:id="rId28"/>
    <p:sldId id="282" r:id="rId29"/>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61" autoAdjust="0"/>
    <p:restoredTop sz="94660"/>
  </p:normalViewPr>
  <p:slideViewPr>
    <p:cSldViewPr snapToGrid="0">
      <p:cViewPr varScale="1">
        <p:scale>
          <a:sx n="73" d="100"/>
          <a:sy n="73" d="100"/>
        </p:scale>
        <p:origin x="588"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90C039EC-7FE6-46AD-A607-C4ADE28D787B}" type="datetimeFigureOut">
              <a:rPr lang="en-ZA" smtClean="0"/>
              <a:t>2021/04/14</a:t>
            </a:fld>
            <a:endParaRPr lang="en-ZA"/>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66A215B5-214F-4FB5-B1D4-6C9F6666D2C7}" type="slidenum">
              <a:rPr lang="en-ZA" smtClean="0"/>
              <a:t>‹#›</a:t>
            </a:fld>
            <a:endParaRPr lang="en-ZA"/>
          </a:p>
        </p:txBody>
      </p:sp>
    </p:spTree>
    <p:extLst>
      <p:ext uri="{BB962C8B-B14F-4D97-AF65-F5344CB8AC3E}">
        <p14:creationId xmlns:p14="http://schemas.microsoft.com/office/powerpoint/2010/main" val="138003394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447E6-0829-4A74-8C15-F3FD35809BE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a:extLst>
              <a:ext uri="{FF2B5EF4-FFF2-40B4-BE49-F238E27FC236}">
                <a16:creationId xmlns:a16="http://schemas.microsoft.com/office/drawing/2014/main" id="{CA7BB429-2E8F-4E0C-A44C-0CF90AAFA2F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a:extLst>
              <a:ext uri="{FF2B5EF4-FFF2-40B4-BE49-F238E27FC236}">
                <a16:creationId xmlns:a16="http://schemas.microsoft.com/office/drawing/2014/main" id="{B54560A4-07CC-4F19-9E48-8E235B97BBD3}"/>
              </a:ext>
            </a:extLst>
          </p:cNvPr>
          <p:cNvSpPr>
            <a:spLocks noGrp="1"/>
          </p:cNvSpPr>
          <p:nvPr>
            <p:ph type="dt" sz="half" idx="10"/>
          </p:nvPr>
        </p:nvSpPr>
        <p:spPr/>
        <p:txBody>
          <a:bodyPr/>
          <a:lstStyle/>
          <a:p>
            <a:fld id="{2A6434C0-3FA5-4F29-9AC8-23689A7F31BB}" type="datetimeFigureOut">
              <a:rPr lang="en-ZA" smtClean="0"/>
              <a:t>2021/04/14</a:t>
            </a:fld>
            <a:endParaRPr lang="en-ZA"/>
          </a:p>
        </p:txBody>
      </p:sp>
      <p:sp>
        <p:nvSpPr>
          <p:cNvPr id="5" name="Footer Placeholder 4">
            <a:extLst>
              <a:ext uri="{FF2B5EF4-FFF2-40B4-BE49-F238E27FC236}">
                <a16:creationId xmlns:a16="http://schemas.microsoft.com/office/drawing/2014/main" id="{CEFE646A-B0E3-4449-97CD-9265C7605A20}"/>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1A166C1D-DDD1-4409-BEED-441EC5DB668A}"/>
              </a:ext>
            </a:extLst>
          </p:cNvPr>
          <p:cNvSpPr>
            <a:spLocks noGrp="1"/>
          </p:cNvSpPr>
          <p:nvPr>
            <p:ph type="sldNum" sz="quarter" idx="12"/>
          </p:nvPr>
        </p:nvSpPr>
        <p:spPr/>
        <p:txBody>
          <a:bodyPr/>
          <a:lstStyle/>
          <a:p>
            <a:fld id="{2C1D07FA-F1FA-499D-926C-C65FBF151797}" type="slidenum">
              <a:rPr lang="en-ZA" smtClean="0"/>
              <a:t>‹#›</a:t>
            </a:fld>
            <a:endParaRPr lang="en-ZA"/>
          </a:p>
        </p:txBody>
      </p:sp>
    </p:spTree>
    <p:extLst>
      <p:ext uri="{BB962C8B-B14F-4D97-AF65-F5344CB8AC3E}">
        <p14:creationId xmlns:p14="http://schemas.microsoft.com/office/powerpoint/2010/main" val="40063772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5BB8C9-5F07-4713-88F5-ADF9F3C84E8F}"/>
              </a:ext>
            </a:extLst>
          </p:cNvPr>
          <p:cNvSpPr>
            <a:spLocks noGrp="1"/>
          </p:cNvSpPr>
          <p:nvPr>
            <p:ph type="title"/>
          </p:nvPr>
        </p:nvSpPr>
        <p:spPr/>
        <p:txBody>
          <a:bodyPr/>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AECA7005-19DE-45DF-8819-1B924DF39AB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157F1A46-068A-4CB7-A2DA-09D248E1BB77}"/>
              </a:ext>
            </a:extLst>
          </p:cNvPr>
          <p:cNvSpPr>
            <a:spLocks noGrp="1"/>
          </p:cNvSpPr>
          <p:nvPr>
            <p:ph type="dt" sz="half" idx="10"/>
          </p:nvPr>
        </p:nvSpPr>
        <p:spPr/>
        <p:txBody>
          <a:bodyPr/>
          <a:lstStyle/>
          <a:p>
            <a:fld id="{2A6434C0-3FA5-4F29-9AC8-23689A7F31BB}" type="datetimeFigureOut">
              <a:rPr lang="en-ZA" smtClean="0"/>
              <a:t>2021/04/14</a:t>
            </a:fld>
            <a:endParaRPr lang="en-ZA"/>
          </a:p>
        </p:txBody>
      </p:sp>
      <p:sp>
        <p:nvSpPr>
          <p:cNvPr id="5" name="Footer Placeholder 4">
            <a:extLst>
              <a:ext uri="{FF2B5EF4-FFF2-40B4-BE49-F238E27FC236}">
                <a16:creationId xmlns:a16="http://schemas.microsoft.com/office/drawing/2014/main" id="{128A0739-1BAD-4DDE-B4B1-9FE5B7F7527A}"/>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7113BCD1-2BF2-4CCF-9815-2F532AA672EC}"/>
              </a:ext>
            </a:extLst>
          </p:cNvPr>
          <p:cNvSpPr>
            <a:spLocks noGrp="1"/>
          </p:cNvSpPr>
          <p:nvPr>
            <p:ph type="sldNum" sz="quarter" idx="12"/>
          </p:nvPr>
        </p:nvSpPr>
        <p:spPr/>
        <p:txBody>
          <a:bodyPr/>
          <a:lstStyle/>
          <a:p>
            <a:fld id="{2C1D07FA-F1FA-499D-926C-C65FBF151797}" type="slidenum">
              <a:rPr lang="en-ZA" smtClean="0"/>
              <a:t>‹#›</a:t>
            </a:fld>
            <a:endParaRPr lang="en-ZA"/>
          </a:p>
        </p:txBody>
      </p:sp>
    </p:spTree>
    <p:extLst>
      <p:ext uri="{BB962C8B-B14F-4D97-AF65-F5344CB8AC3E}">
        <p14:creationId xmlns:p14="http://schemas.microsoft.com/office/powerpoint/2010/main" val="42116418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D0FC3A4-C088-4482-9AB1-B9603D2E672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1FF32A35-283C-42CC-852F-B5871D8529A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AAC7D4CC-7B07-4CDE-9841-3E5C57F230E0}"/>
              </a:ext>
            </a:extLst>
          </p:cNvPr>
          <p:cNvSpPr>
            <a:spLocks noGrp="1"/>
          </p:cNvSpPr>
          <p:nvPr>
            <p:ph type="dt" sz="half" idx="10"/>
          </p:nvPr>
        </p:nvSpPr>
        <p:spPr/>
        <p:txBody>
          <a:bodyPr/>
          <a:lstStyle/>
          <a:p>
            <a:fld id="{2A6434C0-3FA5-4F29-9AC8-23689A7F31BB}" type="datetimeFigureOut">
              <a:rPr lang="en-ZA" smtClean="0"/>
              <a:t>2021/04/14</a:t>
            </a:fld>
            <a:endParaRPr lang="en-ZA"/>
          </a:p>
        </p:txBody>
      </p:sp>
      <p:sp>
        <p:nvSpPr>
          <p:cNvPr id="5" name="Footer Placeholder 4">
            <a:extLst>
              <a:ext uri="{FF2B5EF4-FFF2-40B4-BE49-F238E27FC236}">
                <a16:creationId xmlns:a16="http://schemas.microsoft.com/office/drawing/2014/main" id="{7A41B420-052B-46B9-8ED4-147B51C52739}"/>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E4ED89C9-467D-442C-A00F-764D2F873D96}"/>
              </a:ext>
            </a:extLst>
          </p:cNvPr>
          <p:cNvSpPr>
            <a:spLocks noGrp="1"/>
          </p:cNvSpPr>
          <p:nvPr>
            <p:ph type="sldNum" sz="quarter" idx="12"/>
          </p:nvPr>
        </p:nvSpPr>
        <p:spPr/>
        <p:txBody>
          <a:bodyPr/>
          <a:lstStyle/>
          <a:p>
            <a:fld id="{2C1D07FA-F1FA-499D-926C-C65FBF151797}" type="slidenum">
              <a:rPr lang="en-ZA" smtClean="0"/>
              <a:t>‹#›</a:t>
            </a:fld>
            <a:endParaRPr lang="en-ZA"/>
          </a:p>
        </p:txBody>
      </p:sp>
    </p:spTree>
    <p:extLst>
      <p:ext uri="{BB962C8B-B14F-4D97-AF65-F5344CB8AC3E}">
        <p14:creationId xmlns:p14="http://schemas.microsoft.com/office/powerpoint/2010/main" val="37065956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6952F-8BA6-481F-A191-F8B72B1D3E12}"/>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90234F74-C535-43BE-AD57-B1C3C1B1C96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3EB2910F-23AC-49A0-879F-C853AFADB8CD}"/>
              </a:ext>
            </a:extLst>
          </p:cNvPr>
          <p:cNvSpPr>
            <a:spLocks noGrp="1"/>
          </p:cNvSpPr>
          <p:nvPr>
            <p:ph type="dt" sz="half" idx="10"/>
          </p:nvPr>
        </p:nvSpPr>
        <p:spPr/>
        <p:txBody>
          <a:bodyPr/>
          <a:lstStyle/>
          <a:p>
            <a:fld id="{2A6434C0-3FA5-4F29-9AC8-23689A7F31BB}" type="datetimeFigureOut">
              <a:rPr lang="en-ZA" smtClean="0"/>
              <a:t>2021/04/14</a:t>
            </a:fld>
            <a:endParaRPr lang="en-ZA"/>
          </a:p>
        </p:txBody>
      </p:sp>
      <p:sp>
        <p:nvSpPr>
          <p:cNvPr id="5" name="Footer Placeholder 4">
            <a:extLst>
              <a:ext uri="{FF2B5EF4-FFF2-40B4-BE49-F238E27FC236}">
                <a16:creationId xmlns:a16="http://schemas.microsoft.com/office/drawing/2014/main" id="{5AACB73B-378E-41FF-92F4-A7A1BBA52E0F}"/>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7F17AF74-8177-4640-918E-E8662D4D9DB7}"/>
              </a:ext>
            </a:extLst>
          </p:cNvPr>
          <p:cNvSpPr>
            <a:spLocks noGrp="1"/>
          </p:cNvSpPr>
          <p:nvPr>
            <p:ph type="sldNum" sz="quarter" idx="12"/>
          </p:nvPr>
        </p:nvSpPr>
        <p:spPr/>
        <p:txBody>
          <a:bodyPr/>
          <a:lstStyle/>
          <a:p>
            <a:fld id="{2C1D07FA-F1FA-499D-926C-C65FBF151797}" type="slidenum">
              <a:rPr lang="en-ZA" smtClean="0"/>
              <a:t>‹#›</a:t>
            </a:fld>
            <a:endParaRPr lang="en-ZA"/>
          </a:p>
        </p:txBody>
      </p:sp>
    </p:spTree>
    <p:extLst>
      <p:ext uri="{BB962C8B-B14F-4D97-AF65-F5344CB8AC3E}">
        <p14:creationId xmlns:p14="http://schemas.microsoft.com/office/powerpoint/2010/main" val="23395563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5F4D8-B012-447B-B76F-4BF6DF7AD37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a:extLst>
              <a:ext uri="{FF2B5EF4-FFF2-40B4-BE49-F238E27FC236}">
                <a16:creationId xmlns:a16="http://schemas.microsoft.com/office/drawing/2014/main" id="{64687EE2-3D28-47C7-A367-100130FF990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2981D4F-5F6C-4597-BC48-B0414D4AE159}"/>
              </a:ext>
            </a:extLst>
          </p:cNvPr>
          <p:cNvSpPr>
            <a:spLocks noGrp="1"/>
          </p:cNvSpPr>
          <p:nvPr>
            <p:ph type="dt" sz="half" idx="10"/>
          </p:nvPr>
        </p:nvSpPr>
        <p:spPr/>
        <p:txBody>
          <a:bodyPr/>
          <a:lstStyle/>
          <a:p>
            <a:fld id="{2A6434C0-3FA5-4F29-9AC8-23689A7F31BB}" type="datetimeFigureOut">
              <a:rPr lang="en-ZA" smtClean="0"/>
              <a:t>2021/04/14</a:t>
            </a:fld>
            <a:endParaRPr lang="en-ZA"/>
          </a:p>
        </p:txBody>
      </p:sp>
      <p:sp>
        <p:nvSpPr>
          <p:cNvPr id="5" name="Footer Placeholder 4">
            <a:extLst>
              <a:ext uri="{FF2B5EF4-FFF2-40B4-BE49-F238E27FC236}">
                <a16:creationId xmlns:a16="http://schemas.microsoft.com/office/drawing/2014/main" id="{40E2FA77-2CB1-41A7-8C31-5218C9AE464F}"/>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C8BE2501-86E8-4D78-9895-73530501F894}"/>
              </a:ext>
            </a:extLst>
          </p:cNvPr>
          <p:cNvSpPr>
            <a:spLocks noGrp="1"/>
          </p:cNvSpPr>
          <p:nvPr>
            <p:ph type="sldNum" sz="quarter" idx="12"/>
          </p:nvPr>
        </p:nvSpPr>
        <p:spPr/>
        <p:txBody>
          <a:bodyPr/>
          <a:lstStyle/>
          <a:p>
            <a:fld id="{2C1D07FA-F1FA-499D-926C-C65FBF151797}" type="slidenum">
              <a:rPr lang="en-ZA" smtClean="0"/>
              <a:t>‹#›</a:t>
            </a:fld>
            <a:endParaRPr lang="en-ZA"/>
          </a:p>
        </p:txBody>
      </p:sp>
    </p:spTree>
    <p:extLst>
      <p:ext uri="{BB962C8B-B14F-4D97-AF65-F5344CB8AC3E}">
        <p14:creationId xmlns:p14="http://schemas.microsoft.com/office/powerpoint/2010/main" val="42023017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963D4-446F-4C41-9BD5-06CFD7AC5D6B}"/>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0C7B63BB-2563-49C9-A2E0-58ED07A0E57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a:extLst>
              <a:ext uri="{FF2B5EF4-FFF2-40B4-BE49-F238E27FC236}">
                <a16:creationId xmlns:a16="http://schemas.microsoft.com/office/drawing/2014/main" id="{02023206-94F7-4D31-9AEE-0E61E10E7F1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id="{B6C44C4E-2E69-4A69-9BE2-E1C14F0A5CB6}"/>
              </a:ext>
            </a:extLst>
          </p:cNvPr>
          <p:cNvSpPr>
            <a:spLocks noGrp="1"/>
          </p:cNvSpPr>
          <p:nvPr>
            <p:ph type="dt" sz="half" idx="10"/>
          </p:nvPr>
        </p:nvSpPr>
        <p:spPr/>
        <p:txBody>
          <a:bodyPr/>
          <a:lstStyle/>
          <a:p>
            <a:fld id="{2A6434C0-3FA5-4F29-9AC8-23689A7F31BB}" type="datetimeFigureOut">
              <a:rPr lang="en-ZA" smtClean="0"/>
              <a:t>2021/04/14</a:t>
            </a:fld>
            <a:endParaRPr lang="en-ZA"/>
          </a:p>
        </p:txBody>
      </p:sp>
      <p:sp>
        <p:nvSpPr>
          <p:cNvPr id="6" name="Footer Placeholder 5">
            <a:extLst>
              <a:ext uri="{FF2B5EF4-FFF2-40B4-BE49-F238E27FC236}">
                <a16:creationId xmlns:a16="http://schemas.microsoft.com/office/drawing/2014/main" id="{2E41441D-59E3-4B9A-ACD3-DD10E2999931}"/>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787F38A5-0750-48F3-8331-AEDE2482F559}"/>
              </a:ext>
            </a:extLst>
          </p:cNvPr>
          <p:cNvSpPr>
            <a:spLocks noGrp="1"/>
          </p:cNvSpPr>
          <p:nvPr>
            <p:ph type="sldNum" sz="quarter" idx="12"/>
          </p:nvPr>
        </p:nvSpPr>
        <p:spPr/>
        <p:txBody>
          <a:bodyPr/>
          <a:lstStyle/>
          <a:p>
            <a:fld id="{2C1D07FA-F1FA-499D-926C-C65FBF151797}" type="slidenum">
              <a:rPr lang="en-ZA" smtClean="0"/>
              <a:t>‹#›</a:t>
            </a:fld>
            <a:endParaRPr lang="en-ZA"/>
          </a:p>
        </p:txBody>
      </p:sp>
    </p:spTree>
    <p:extLst>
      <p:ext uri="{BB962C8B-B14F-4D97-AF65-F5344CB8AC3E}">
        <p14:creationId xmlns:p14="http://schemas.microsoft.com/office/powerpoint/2010/main" val="10594336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E3CD9-3115-4EF9-B1A3-4459C9A415D8}"/>
              </a:ext>
            </a:extLst>
          </p:cNvPr>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a:extLst>
              <a:ext uri="{FF2B5EF4-FFF2-40B4-BE49-F238E27FC236}">
                <a16:creationId xmlns:a16="http://schemas.microsoft.com/office/drawing/2014/main" id="{EFCB3910-D2AA-4A2F-9FA3-C35C8AE1F65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5410843-D255-4D1A-B974-0C81902DBA1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a:extLst>
              <a:ext uri="{FF2B5EF4-FFF2-40B4-BE49-F238E27FC236}">
                <a16:creationId xmlns:a16="http://schemas.microsoft.com/office/drawing/2014/main" id="{1856D055-F9BB-4DDD-9BEE-54CF3111091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7E29268-F576-47A3-8871-AB9DC0E82A7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a:extLst>
              <a:ext uri="{FF2B5EF4-FFF2-40B4-BE49-F238E27FC236}">
                <a16:creationId xmlns:a16="http://schemas.microsoft.com/office/drawing/2014/main" id="{B4F67342-2EC6-491F-BE0E-17F36A30B4D0}"/>
              </a:ext>
            </a:extLst>
          </p:cNvPr>
          <p:cNvSpPr>
            <a:spLocks noGrp="1"/>
          </p:cNvSpPr>
          <p:nvPr>
            <p:ph type="dt" sz="half" idx="10"/>
          </p:nvPr>
        </p:nvSpPr>
        <p:spPr/>
        <p:txBody>
          <a:bodyPr/>
          <a:lstStyle/>
          <a:p>
            <a:fld id="{2A6434C0-3FA5-4F29-9AC8-23689A7F31BB}" type="datetimeFigureOut">
              <a:rPr lang="en-ZA" smtClean="0"/>
              <a:t>2021/04/14</a:t>
            </a:fld>
            <a:endParaRPr lang="en-ZA"/>
          </a:p>
        </p:txBody>
      </p:sp>
      <p:sp>
        <p:nvSpPr>
          <p:cNvPr id="8" name="Footer Placeholder 7">
            <a:extLst>
              <a:ext uri="{FF2B5EF4-FFF2-40B4-BE49-F238E27FC236}">
                <a16:creationId xmlns:a16="http://schemas.microsoft.com/office/drawing/2014/main" id="{B5493597-D2C1-41AD-A890-95BD50C4FAC2}"/>
              </a:ext>
            </a:extLst>
          </p:cNvPr>
          <p:cNvSpPr>
            <a:spLocks noGrp="1"/>
          </p:cNvSpPr>
          <p:nvPr>
            <p:ph type="ftr" sz="quarter" idx="11"/>
          </p:nvPr>
        </p:nvSpPr>
        <p:spPr/>
        <p:txBody>
          <a:bodyPr/>
          <a:lstStyle/>
          <a:p>
            <a:endParaRPr lang="en-ZA"/>
          </a:p>
        </p:txBody>
      </p:sp>
      <p:sp>
        <p:nvSpPr>
          <p:cNvPr id="9" name="Slide Number Placeholder 8">
            <a:extLst>
              <a:ext uri="{FF2B5EF4-FFF2-40B4-BE49-F238E27FC236}">
                <a16:creationId xmlns:a16="http://schemas.microsoft.com/office/drawing/2014/main" id="{A3E92FD5-5F4F-4C8F-A0AA-5FA8F122A787}"/>
              </a:ext>
            </a:extLst>
          </p:cNvPr>
          <p:cNvSpPr>
            <a:spLocks noGrp="1"/>
          </p:cNvSpPr>
          <p:nvPr>
            <p:ph type="sldNum" sz="quarter" idx="12"/>
          </p:nvPr>
        </p:nvSpPr>
        <p:spPr/>
        <p:txBody>
          <a:bodyPr/>
          <a:lstStyle/>
          <a:p>
            <a:fld id="{2C1D07FA-F1FA-499D-926C-C65FBF151797}" type="slidenum">
              <a:rPr lang="en-ZA" smtClean="0"/>
              <a:t>‹#›</a:t>
            </a:fld>
            <a:endParaRPr lang="en-ZA"/>
          </a:p>
        </p:txBody>
      </p:sp>
    </p:spTree>
    <p:extLst>
      <p:ext uri="{BB962C8B-B14F-4D97-AF65-F5344CB8AC3E}">
        <p14:creationId xmlns:p14="http://schemas.microsoft.com/office/powerpoint/2010/main" val="3804560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DA9C6-E6E8-481E-8942-F8CA7B17FD0E}"/>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id="{BEE47EF2-2316-4F65-902B-F2B15238028C}"/>
              </a:ext>
            </a:extLst>
          </p:cNvPr>
          <p:cNvSpPr>
            <a:spLocks noGrp="1"/>
          </p:cNvSpPr>
          <p:nvPr>
            <p:ph type="dt" sz="half" idx="10"/>
          </p:nvPr>
        </p:nvSpPr>
        <p:spPr/>
        <p:txBody>
          <a:bodyPr/>
          <a:lstStyle/>
          <a:p>
            <a:fld id="{2A6434C0-3FA5-4F29-9AC8-23689A7F31BB}" type="datetimeFigureOut">
              <a:rPr lang="en-ZA" smtClean="0"/>
              <a:t>2021/04/14</a:t>
            </a:fld>
            <a:endParaRPr lang="en-ZA"/>
          </a:p>
        </p:txBody>
      </p:sp>
      <p:sp>
        <p:nvSpPr>
          <p:cNvPr id="4" name="Footer Placeholder 3">
            <a:extLst>
              <a:ext uri="{FF2B5EF4-FFF2-40B4-BE49-F238E27FC236}">
                <a16:creationId xmlns:a16="http://schemas.microsoft.com/office/drawing/2014/main" id="{763A4B20-144E-4046-9C91-309787456DDE}"/>
              </a:ext>
            </a:extLst>
          </p:cNvPr>
          <p:cNvSpPr>
            <a:spLocks noGrp="1"/>
          </p:cNvSpPr>
          <p:nvPr>
            <p:ph type="ftr" sz="quarter" idx="11"/>
          </p:nvPr>
        </p:nvSpPr>
        <p:spPr/>
        <p:txBody>
          <a:bodyPr/>
          <a:lstStyle/>
          <a:p>
            <a:endParaRPr lang="en-ZA"/>
          </a:p>
        </p:txBody>
      </p:sp>
      <p:sp>
        <p:nvSpPr>
          <p:cNvPr id="5" name="Slide Number Placeholder 4">
            <a:extLst>
              <a:ext uri="{FF2B5EF4-FFF2-40B4-BE49-F238E27FC236}">
                <a16:creationId xmlns:a16="http://schemas.microsoft.com/office/drawing/2014/main" id="{ED8A7A22-EDE9-46C1-9716-33A1142E6EDC}"/>
              </a:ext>
            </a:extLst>
          </p:cNvPr>
          <p:cNvSpPr>
            <a:spLocks noGrp="1"/>
          </p:cNvSpPr>
          <p:nvPr>
            <p:ph type="sldNum" sz="quarter" idx="12"/>
          </p:nvPr>
        </p:nvSpPr>
        <p:spPr/>
        <p:txBody>
          <a:bodyPr/>
          <a:lstStyle/>
          <a:p>
            <a:fld id="{2C1D07FA-F1FA-499D-926C-C65FBF151797}" type="slidenum">
              <a:rPr lang="en-ZA" smtClean="0"/>
              <a:t>‹#›</a:t>
            </a:fld>
            <a:endParaRPr lang="en-ZA"/>
          </a:p>
        </p:txBody>
      </p:sp>
    </p:spTree>
    <p:extLst>
      <p:ext uri="{BB962C8B-B14F-4D97-AF65-F5344CB8AC3E}">
        <p14:creationId xmlns:p14="http://schemas.microsoft.com/office/powerpoint/2010/main" val="1170227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88E683D-493E-4934-8827-E5B2D2E6071B}"/>
              </a:ext>
            </a:extLst>
          </p:cNvPr>
          <p:cNvSpPr>
            <a:spLocks noGrp="1"/>
          </p:cNvSpPr>
          <p:nvPr>
            <p:ph type="dt" sz="half" idx="10"/>
          </p:nvPr>
        </p:nvSpPr>
        <p:spPr/>
        <p:txBody>
          <a:bodyPr/>
          <a:lstStyle/>
          <a:p>
            <a:fld id="{2A6434C0-3FA5-4F29-9AC8-23689A7F31BB}" type="datetimeFigureOut">
              <a:rPr lang="en-ZA" smtClean="0"/>
              <a:t>2021/04/14</a:t>
            </a:fld>
            <a:endParaRPr lang="en-ZA"/>
          </a:p>
        </p:txBody>
      </p:sp>
      <p:sp>
        <p:nvSpPr>
          <p:cNvPr id="3" name="Footer Placeholder 2">
            <a:extLst>
              <a:ext uri="{FF2B5EF4-FFF2-40B4-BE49-F238E27FC236}">
                <a16:creationId xmlns:a16="http://schemas.microsoft.com/office/drawing/2014/main" id="{9607A2B4-E164-4AD0-BF5F-8ACC9EC5249D}"/>
              </a:ext>
            </a:extLst>
          </p:cNvPr>
          <p:cNvSpPr>
            <a:spLocks noGrp="1"/>
          </p:cNvSpPr>
          <p:nvPr>
            <p:ph type="ftr" sz="quarter" idx="11"/>
          </p:nvPr>
        </p:nvSpPr>
        <p:spPr/>
        <p:txBody>
          <a:bodyPr/>
          <a:lstStyle/>
          <a:p>
            <a:endParaRPr lang="en-ZA"/>
          </a:p>
        </p:txBody>
      </p:sp>
      <p:sp>
        <p:nvSpPr>
          <p:cNvPr id="4" name="Slide Number Placeholder 3">
            <a:extLst>
              <a:ext uri="{FF2B5EF4-FFF2-40B4-BE49-F238E27FC236}">
                <a16:creationId xmlns:a16="http://schemas.microsoft.com/office/drawing/2014/main" id="{C4253B74-EA1C-4DB1-8941-1B2714EA74B3}"/>
              </a:ext>
            </a:extLst>
          </p:cNvPr>
          <p:cNvSpPr>
            <a:spLocks noGrp="1"/>
          </p:cNvSpPr>
          <p:nvPr>
            <p:ph type="sldNum" sz="quarter" idx="12"/>
          </p:nvPr>
        </p:nvSpPr>
        <p:spPr/>
        <p:txBody>
          <a:bodyPr/>
          <a:lstStyle/>
          <a:p>
            <a:fld id="{2C1D07FA-F1FA-499D-926C-C65FBF151797}" type="slidenum">
              <a:rPr lang="en-ZA" smtClean="0"/>
              <a:t>‹#›</a:t>
            </a:fld>
            <a:endParaRPr lang="en-ZA"/>
          </a:p>
        </p:txBody>
      </p:sp>
    </p:spTree>
    <p:extLst>
      <p:ext uri="{BB962C8B-B14F-4D97-AF65-F5344CB8AC3E}">
        <p14:creationId xmlns:p14="http://schemas.microsoft.com/office/powerpoint/2010/main" val="33035975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75375-FF3B-4ADA-A296-C2F9A5D0FC8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a:extLst>
              <a:ext uri="{FF2B5EF4-FFF2-40B4-BE49-F238E27FC236}">
                <a16:creationId xmlns:a16="http://schemas.microsoft.com/office/drawing/2014/main" id="{D29406C2-AD54-493D-A3BE-5F2DC630FB7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a:extLst>
              <a:ext uri="{FF2B5EF4-FFF2-40B4-BE49-F238E27FC236}">
                <a16:creationId xmlns:a16="http://schemas.microsoft.com/office/drawing/2014/main" id="{56D9CA76-E679-4015-9066-855BA23971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3982DC9-E6EA-47DC-A287-3ECE796432CF}"/>
              </a:ext>
            </a:extLst>
          </p:cNvPr>
          <p:cNvSpPr>
            <a:spLocks noGrp="1"/>
          </p:cNvSpPr>
          <p:nvPr>
            <p:ph type="dt" sz="half" idx="10"/>
          </p:nvPr>
        </p:nvSpPr>
        <p:spPr/>
        <p:txBody>
          <a:bodyPr/>
          <a:lstStyle/>
          <a:p>
            <a:fld id="{2A6434C0-3FA5-4F29-9AC8-23689A7F31BB}" type="datetimeFigureOut">
              <a:rPr lang="en-ZA" smtClean="0"/>
              <a:t>2021/04/14</a:t>
            </a:fld>
            <a:endParaRPr lang="en-ZA"/>
          </a:p>
        </p:txBody>
      </p:sp>
      <p:sp>
        <p:nvSpPr>
          <p:cNvPr id="6" name="Footer Placeholder 5">
            <a:extLst>
              <a:ext uri="{FF2B5EF4-FFF2-40B4-BE49-F238E27FC236}">
                <a16:creationId xmlns:a16="http://schemas.microsoft.com/office/drawing/2014/main" id="{494A2419-23AA-4884-BD73-5F0C8493E45E}"/>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0310B6A0-C3AA-4BD9-84A8-00B0D0DBDCF3}"/>
              </a:ext>
            </a:extLst>
          </p:cNvPr>
          <p:cNvSpPr>
            <a:spLocks noGrp="1"/>
          </p:cNvSpPr>
          <p:nvPr>
            <p:ph type="sldNum" sz="quarter" idx="12"/>
          </p:nvPr>
        </p:nvSpPr>
        <p:spPr/>
        <p:txBody>
          <a:bodyPr/>
          <a:lstStyle/>
          <a:p>
            <a:fld id="{2C1D07FA-F1FA-499D-926C-C65FBF151797}" type="slidenum">
              <a:rPr lang="en-ZA" smtClean="0"/>
              <a:t>‹#›</a:t>
            </a:fld>
            <a:endParaRPr lang="en-ZA"/>
          </a:p>
        </p:txBody>
      </p:sp>
    </p:spTree>
    <p:extLst>
      <p:ext uri="{BB962C8B-B14F-4D97-AF65-F5344CB8AC3E}">
        <p14:creationId xmlns:p14="http://schemas.microsoft.com/office/powerpoint/2010/main" val="2098161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9594A-4A41-4219-BA65-E3D9A57A36E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a:extLst>
              <a:ext uri="{FF2B5EF4-FFF2-40B4-BE49-F238E27FC236}">
                <a16:creationId xmlns:a16="http://schemas.microsoft.com/office/drawing/2014/main" id="{EAE5DA00-E11C-4DD8-A7CB-6692341D2EE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a:extLst>
              <a:ext uri="{FF2B5EF4-FFF2-40B4-BE49-F238E27FC236}">
                <a16:creationId xmlns:a16="http://schemas.microsoft.com/office/drawing/2014/main" id="{32D3AF13-86BE-4AEF-8FD1-5B374CC0D8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E0ADD3-50FA-4CF6-9605-C3CD19F55A73}"/>
              </a:ext>
            </a:extLst>
          </p:cNvPr>
          <p:cNvSpPr>
            <a:spLocks noGrp="1"/>
          </p:cNvSpPr>
          <p:nvPr>
            <p:ph type="dt" sz="half" idx="10"/>
          </p:nvPr>
        </p:nvSpPr>
        <p:spPr/>
        <p:txBody>
          <a:bodyPr/>
          <a:lstStyle/>
          <a:p>
            <a:fld id="{2A6434C0-3FA5-4F29-9AC8-23689A7F31BB}" type="datetimeFigureOut">
              <a:rPr lang="en-ZA" smtClean="0"/>
              <a:t>2021/04/14</a:t>
            </a:fld>
            <a:endParaRPr lang="en-ZA"/>
          </a:p>
        </p:txBody>
      </p:sp>
      <p:sp>
        <p:nvSpPr>
          <p:cNvPr id="6" name="Footer Placeholder 5">
            <a:extLst>
              <a:ext uri="{FF2B5EF4-FFF2-40B4-BE49-F238E27FC236}">
                <a16:creationId xmlns:a16="http://schemas.microsoft.com/office/drawing/2014/main" id="{D26DFECA-EAD3-4F3D-93A3-4F0A4223A19B}"/>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3D500742-9E53-4771-A74D-9F48472F9BCD}"/>
              </a:ext>
            </a:extLst>
          </p:cNvPr>
          <p:cNvSpPr>
            <a:spLocks noGrp="1"/>
          </p:cNvSpPr>
          <p:nvPr>
            <p:ph type="sldNum" sz="quarter" idx="12"/>
          </p:nvPr>
        </p:nvSpPr>
        <p:spPr/>
        <p:txBody>
          <a:bodyPr/>
          <a:lstStyle/>
          <a:p>
            <a:fld id="{2C1D07FA-F1FA-499D-926C-C65FBF151797}" type="slidenum">
              <a:rPr lang="en-ZA" smtClean="0"/>
              <a:t>‹#›</a:t>
            </a:fld>
            <a:endParaRPr lang="en-ZA"/>
          </a:p>
        </p:txBody>
      </p:sp>
    </p:spTree>
    <p:extLst>
      <p:ext uri="{BB962C8B-B14F-4D97-AF65-F5344CB8AC3E}">
        <p14:creationId xmlns:p14="http://schemas.microsoft.com/office/powerpoint/2010/main" val="40511968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6CFE0D-741B-4E2F-BBC7-079959E1D96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a:extLst>
              <a:ext uri="{FF2B5EF4-FFF2-40B4-BE49-F238E27FC236}">
                <a16:creationId xmlns:a16="http://schemas.microsoft.com/office/drawing/2014/main" id="{F697F814-540D-4CD6-8A53-70061FF948F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0C066278-124A-411F-942F-B960223881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6434C0-3FA5-4F29-9AC8-23689A7F31BB}" type="datetimeFigureOut">
              <a:rPr lang="en-ZA" smtClean="0"/>
              <a:t>2021/04/14</a:t>
            </a:fld>
            <a:endParaRPr lang="en-ZA"/>
          </a:p>
        </p:txBody>
      </p:sp>
      <p:sp>
        <p:nvSpPr>
          <p:cNvPr id="5" name="Footer Placeholder 4">
            <a:extLst>
              <a:ext uri="{FF2B5EF4-FFF2-40B4-BE49-F238E27FC236}">
                <a16:creationId xmlns:a16="http://schemas.microsoft.com/office/drawing/2014/main" id="{12224475-D3AC-4252-8EE7-8B6F71AB1C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a:extLst>
              <a:ext uri="{FF2B5EF4-FFF2-40B4-BE49-F238E27FC236}">
                <a16:creationId xmlns:a16="http://schemas.microsoft.com/office/drawing/2014/main" id="{9C192DA0-9847-4610-B35F-7869771019A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1D07FA-F1FA-499D-926C-C65FBF151797}" type="slidenum">
              <a:rPr lang="en-ZA" smtClean="0"/>
              <a:t>‹#›</a:t>
            </a:fld>
            <a:endParaRPr lang="en-ZA"/>
          </a:p>
        </p:txBody>
      </p:sp>
    </p:spTree>
    <p:extLst>
      <p:ext uri="{BB962C8B-B14F-4D97-AF65-F5344CB8AC3E}">
        <p14:creationId xmlns:p14="http://schemas.microsoft.com/office/powerpoint/2010/main" val="28983685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g"/><Relationship Id="rId1" Type="http://schemas.openxmlformats.org/officeDocument/2006/relationships/slideLayout" Target="../slideLayouts/slideLayout3.xml"/><Relationship Id="rId5" Type="http://schemas.openxmlformats.org/officeDocument/2006/relationships/image" Target="../media/image4.sv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g"/><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g"/><Relationship Id="rId1" Type="http://schemas.openxmlformats.org/officeDocument/2006/relationships/slideLayout" Target="../slideLayouts/slideLayout3.xml"/><Relationship Id="rId5" Type="http://schemas.openxmlformats.org/officeDocument/2006/relationships/image" Target="../media/image4.sv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g"/><Relationship Id="rId1" Type="http://schemas.openxmlformats.org/officeDocument/2006/relationships/slideLayout" Target="../slideLayouts/slideLayout3.xml"/><Relationship Id="rId5" Type="http://schemas.openxmlformats.org/officeDocument/2006/relationships/image" Target="../media/image4.sv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g"/><Relationship Id="rId1" Type="http://schemas.openxmlformats.org/officeDocument/2006/relationships/slideLayout" Target="../slideLayouts/slideLayout3.xml"/><Relationship Id="rId5" Type="http://schemas.openxmlformats.org/officeDocument/2006/relationships/image" Target="../media/image4.sv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g"/><Relationship Id="rId1" Type="http://schemas.openxmlformats.org/officeDocument/2006/relationships/slideLayout" Target="../slideLayouts/slideLayout3.xml"/><Relationship Id="rId5" Type="http://schemas.openxmlformats.org/officeDocument/2006/relationships/image" Target="../media/image4.sv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g"/><Relationship Id="rId1" Type="http://schemas.openxmlformats.org/officeDocument/2006/relationships/slideLayout" Target="../slideLayouts/slideLayout3.xml"/><Relationship Id="rId6" Type="http://schemas.openxmlformats.org/officeDocument/2006/relationships/hyperlink" Target="http://www.cefgroup.co.za/" TargetMode="External"/><Relationship Id="rId5" Type="http://schemas.openxmlformats.org/officeDocument/2006/relationships/image" Target="../media/image4.sv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g"/><Relationship Id="rId1" Type="http://schemas.openxmlformats.org/officeDocument/2006/relationships/slideLayout" Target="../slideLayouts/slideLayout3.xml"/><Relationship Id="rId5" Type="http://schemas.openxmlformats.org/officeDocument/2006/relationships/image" Target="../media/image4.sv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g"/><Relationship Id="rId1" Type="http://schemas.openxmlformats.org/officeDocument/2006/relationships/slideLayout" Target="../slideLayouts/slideLayout3.xml"/><Relationship Id="rId5" Type="http://schemas.openxmlformats.org/officeDocument/2006/relationships/image" Target="../media/image4.sv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g"/><Relationship Id="rId1" Type="http://schemas.openxmlformats.org/officeDocument/2006/relationships/slideLayout" Target="../slideLayouts/slideLayout3.xml"/><Relationship Id="rId5" Type="http://schemas.openxmlformats.org/officeDocument/2006/relationships/image" Target="../media/image4.sv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g"/><Relationship Id="rId1" Type="http://schemas.openxmlformats.org/officeDocument/2006/relationships/slideLayout" Target="../slideLayouts/slideLayout3.xml"/><Relationship Id="rId5" Type="http://schemas.openxmlformats.org/officeDocument/2006/relationships/image" Target="../media/image4.sv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g"/><Relationship Id="rId1" Type="http://schemas.openxmlformats.org/officeDocument/2006/relationships/slideLayout" Target="../slideLayouts/slideLayout3.xml"/><Relationship Id="rId5" Type="http://schemas.openxmlformats.org/officeDocument/2006/relationships/image" Target="../media/image4.sv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g"/><Relationship Id="rId1" Type="http://schemas.openxmlformats.org/officeDocument/2006/relationships/slideLayout" Target="../slideLayouts/slideLayout3.xml"/><Relationship Id="rId5" Type="http://schemas.openxmlformats.org/officeDocument/2006/relationships/image" Target="../media/image4.sv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g"/><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4.sv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g"/><Relationship Id="rId1" Type="http://schemas.openxmlformats.org/officeDocument/2006/relationships/slideLayout" Target="../slideLayouts/slideLayout3.xml"/><Relationship Id="rId5" Type="http://schemas.openxmlformats.org/officeDocument/2006/relationships/image" Target="../media/image4.sv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g"/><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4.sv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g"/><Relationship Id="rId1" Type="http://schemas.openxmlformats.org/officeDocument/2006/relationships/slideLayout" Target="../slideLayouts/slideLayout3.xml"/><Relationship Id="rId5" Type="http://schemas.openxmlformats.org/officeDocument/2006/relationships/image" Target="../media/image4.svg"/><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g"/><Relationship Id="rId1" Type="http://schemas.openxmlformats.org/officeDocument/2006/relationships/slideLayout" Target="../slideLayouts/slideLayout3.xml"/><Relationship Id="rId5" Type="http://schemas.openxmlformats.org/officeDocument/2006/relationships/image" Target="../media/image4.svg"/><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g"/><Relationship Id="rId1" Type="http://schemas.openxmlformats.org/officeDocument/2006/relationships/slideLayout" Target="../slideLayouts/slideLayout3.xml"/><Relationship Id="rId5" Type="http://schemas.openxmlformats.org/officeDocument/2006/relationships/image" Target="../media/image4.svg"/><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g"/><Relationship Id="rId1" Type="http://schemas.openxmlformats.org/officeDocument/2006/relationships/slideLayout" Target="../slideLayouts/slideLayout3.xml"/><Relationship Id="rId5" Type="http://schemas.openxmlformats.org/officeDocument/2006/relationships/image" Target="../media/image4.sv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g"/><Relationship Id="rId1" Type="http://schemas.openxmlformats.org/officeDocument/2006/relationships/slideLayout" Target="../slideLayouts/slideLayout3.xml"/><Relationship Id="rId5" Type="http://schemas.openxmlformats.org/officeDocument/2006/relationships/image" Target="../media/image4.sv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g"/><Relationship Id="rId1" Type="http://schemas.openxmlformats.org/officeDocument/2006/relationships/slideLayout" Target="../slideLayouts/slideLayout3.xml"/><Relationship Id="rId5" Type="http://schemas.openxmlformats.org/officeDocument/2006/relationships/image" Target="../media/image4.sv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g"/><Relationship Id="rId1" Type="http://schemas.openxmlformats.org/officeDocument/2006/relationships/slideLayout" Target="../slideLayouts/slideLayout3.xml"/><Relationship Id="rId5" Type="http://schemas.openxmlformats.org/officeDocument/2006/relationships/image" Target="../media/image4.sv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g"/><Relationship Id="rId1" Type="http://schemas.openxmlformats.org/officeDocument/2006/relationships/slideLayout" Target="../slideLayouts/slideLayout3.xml"/><Relationship Id="rId5" Type="http://schemas.openxmlformats.org/officeDocument/2006/relationships/image" Target="../media/image4.sv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g"/><Relationship Id="rId1" Type="http://schemas.openxmlformats.org/officeDocument/2006/relationships/slideLayout" Target="../slideLayouts/slideLayout3.xml"/><Relationship Id="rId5" Type="http://schemas.openxmlformats.org/officeDocument/2006/relationships/image" Target="../media/image4.sv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g"/><Relationship Id="rId1" Type="http://schemas.openxmlformats.org/officeDocument/2006/relationships/slideLayout" Target="../slideLayouts/slideLayout3.xml"/><Relationship Id="rId5" Type="http://schemas.openxmlformats.org/officeDocument/2006/relationships/image" Target="../media/image4.sv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g"/><Relationship Id="rId1" Type="http://schemas.openxmlformats.org/officeDocument/2006/relationships/slideLayout" Target="../slideLayouts/slideLayout3.xml"/><Relationship Id="rId5" Type="http://schemas.openxmlformats.org/officeDocument/2006/relationships/image" Target="../media/image4.sv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CE583C1-9938-44F7-9975-BCF10F2ABA0A}"/>
              </a:ext>
            </a:extLst>
          </p:cNvPr>
          <p:cNvSpPr/>
          <p:nvPr/>
        </p:nvSpPr>
        <p:spPr>
          <a:xfrm>
            <a:off x="0" y="5976730"/>
            <a:ext cx="12192000" cy="88127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ZA"/>
          </a:p>
        </p:txBody>
      </p:sp>
      <p:pic>
        <p:nvPicPr>
          <p:cNvPr id="7" name="Picture 6" descr="Text&#10;&#10;Description automatically generated">
            <a:extLst>
              <a:ext uri="{FF2B5EF4-FFF2-40B4-BE49-F238E27FC236}">
                <a16:creationId xmlns:a16="http://schemas.microsoft.com/office/drawing/2014/main" id="{FB1323A7-E4DD-4394-A7F5-37144C64EE3E}"/>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26732" y="6029738"/>
            <a:ext cx="1992398" cy="848329"/>
          </a:xfrm>
          <a:prstGeom prst="rect">
            <a:avLst/>
          </a:prstGeom>
        </p:spPr>
      </p:pic>
      <p:pic>
        <p:nvPicPr>
          <p:cNvPr id="8" name="Graphic 7">
            <a:extLst>
              <a:ext uri="{FF2B5EF4-FFF2-40B4-BE49-F238E27FC236}">
                <a16:creationId xmlns:a16="http://schemas.microsoft.com/office/drawing/2014/main" id="{2A778D4F-1A4E-4023-AC08-2FFC8D3D9188}"/>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11039061" y="5969956"/>
            <a:ext cx="1031245" cy="1006692"/>
          </a:xfrm>
          <a:prstGeom prst="rect">
            <a:avLst/>
          </a:prstGeom>
        </p:spPr>
      </p:pic>
    </p:spTree>
    <p:extLst>
      <p:ext uri="{BB962C8B-B14F-4D97-AF65-F5344CB8AC3E}">
        <p14:creationId xmlns:p14="http://schemas.microsoft.com/office/powerpoint/2010/main" val="40712080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4BF82D0-0CFB-45A4-B5E5-436CEE4B8CF3}"/>
              </a:ext>
            </a:extLst>
          </p:cNvPr>
          <p:cNvSpPr/>
          <p:nvPr/>
        </p:nvSpPr>
        <p:spPr>
          <a:xfrm>
            <a:off x="0" y="5976730"/>
            <a:ext cx="12192000" cy="88127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ZA"/>
          </a:p>
        </p:txBody>
      </p:sp>
      <p:sp>
        <p:nvSpPr>
          <p:cNvPr id="2" name="Title 1">
            <a:extLst>
              <a:ext uri="{FF2B5EF4-FFF2-40B4-BE49-F238E27FC236}">
                <a16:creationId xmlns:a16="http://schemas.microsoft.com/office/drawing/2014/main" id="{9F94395A-0AFB-4002-9F36-5498B613BDBB}"/>
              </a:ext>
            </a:extLst>
          </p:cNvPr>
          <p:cNvSpPr>
            <a:spLocks noGrp="1"/>
          </p:cNvSpPr>
          <p:nvPr>
            <p:ph type="title"/>
          </p:nvPr>
        </p:nvSpPr>
        <p:spPr>
          <a:xfrm>
            <a:off x="2319130" y="44496"/>
            <a:ext cx="9751176" cy="600052"/>
          </a:xfrm>
        </p:spPr>
        <p:txBody>
          <a:bodyPr>
            <a:noAutofit/>
          </a:bodyPr>
          <a:lstStyle/>
          <a:p>
            <a:r>
              <a:rPr lang="en-ZA" sz="3200" dirty="0">
                <a:solidFill>
                  <a:srgbClr val="000000"/>
                </a:solidFill>
                <a:effectLst>
                  <a:outerShdw blurRad="38100" dist="38100" dir="2700000" algn="tl">
                    <a:srgbClr val="FFFFFF"/>
                  </a:outerShdw>
                </a:effectLst>
                <a:latin typeface="Calibri"/>
              </a:rPr>
              <a:t/>
            </a:r>
            <a:br>
              <a:rPr lang="en-ZA" sz="3200" dirty="0">
                <a:solidFill>
                  <a:srgbClr val="000000"/>
                </a:solidFill>
                <a:effectLst>
                  <a:outerShdw blurRad="38100" dist="38100" dir="2700000" algn="tl">
                    <a:srgbClr val="FFFFFF"/>
                  </a:outerShdw>
                </a:effectLst>
                <a:latin typeface="Calibri"/>
              </a:rPr>
            </a:br>
            <a:r>
              <a:rPr lang="en-ZA" sz="3200" b="1" dirty="0">
                <a:solidFill>
                  <a:srgbClr val="000000"/>
                </a:solidFill>
                <a:effectLst>
                  <a:outerShdw blurRad="38100" dist="38100" dir="2700000" algn="tl">
                    <a:srgbClr val="FFFFFF"/>
                  </a:outerShdw>
                </a:effectLst>
                <a:latin typeface="Calibri"/>
              </a:rPr>
              <a:t>THE BASIC FUEL PRICE (BFP) FOR LIQUID FUELS …</a:t>
            </a:r>
            <a:endParaRPr lang="en-ZA" sz="3200" b="1" dirty="0">
              <a:latin typeface="Algerian" panose="04020705040A02060702" pitchFamily="82" charset="0"/>
            </a:endParaRPr>
          </a:p>
        </p:txBody>
      </p:sp>
      <p:cxnSp>
        <p:nvCxnSpPr>
          <p:cNvPr id="10" name="Straight Connector 9">
            <a:extLst>
              <a:ext uri="{FF2B5EF4-FFF2-40B4-BE49-F238E27FC236}">
                <a16:creationId xmlns:a16="http://schemas.microsoft.com/office/drawing/2014/main" id="{6481CD73-79C3-4928-B576-43059C21526D}"/>
              </a:ext>
            </a:extLst>
          </p:cNvPr>
          <p:cNvCxnSpPr/>
          <p:nvPr/>
        </p:nvCxnSpPr>
        <p:spPr>
          <a:xfrm>
            <a:off x="0" y="5976730"/>
            <a:ext cx="12192000"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pic>
        <p:nvPicPr>
          <p:cNvPr id="12" name="Picture 11" descr="Text&#10;&#10;Description automatically generated">
            <a:extLst>
              <a:ext uri="{FF2B5EF4-FFF2-40B4-BE49-F238E27FC236}">
                <a16:creationId xmlns:a16="http://schemas.microsoft.com/office/drawing/2014/main" id="{DF9096E0-E3D3-42EE-932B-7355552CFAC9}"/>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26732" y="6029738"/>
            <a:ext cx="1992398" cy="848329"/>
          </a:xfrm>
          <a:prstGeom prst="rect">
            <a:avLst/>
          </a:prstGeom>
        </p:spPr>
      </p:pic>
      <p:pic>
        <p:nvPicPr>
          <p:cNvPr id="15" name="Graphic 14">
            <a:extLst>
              <a:ext uri="{FF2B5EF4-FFF2-40B4-BE49-F238E27FC236}">
                <a16:creationId xmlns:a16="http://schemas.microsoft.com/office/drawing/2014/main" id="{001A8AD0-93F8-4DC6-A0D3-E11676021466}"/>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11039061" y="5969956"/>
            <a:ext cx="1031245" cy="1006692"/>
          </a:xfrm>
          <a:prstGeom prst="rect">
            <a:avLst/>
          </a:prstGeom>
        </p:spPr>
      </p:pic>
      <p:sp>
        <p:nvSpPr>
          <p:cNvPr id="5" name="Rectangle 4"/>
          <p:cNvSpPr/>
          <p:nvPr/>
        </p:nvSpPr>
        <p:spPr>
          <a:xfrm>
            <a:off x="2445676" y="876564"/>
            <a:ext cx="9427876" cy="4493538"/>
          </a:xfrm>
          <a:prstGeom prst="rect">
            <a:avLst/>
          </a:prstGeom>
        </p:spPr>
        <p:txBody>
          <a:bodyPr wrap="square">
            <a:spAutoFit/>
          </a:bodyPr>
          <a:lstStyle/>
          <a:p>
            <a:pPr algn="just">
              <a:spcBef>
                <a:spcPct val="20000"/>
              </a:spcBef>
            </a:pPr>
            <a:r>
              <a:rPr lang="en-US" sz="2000" b="1" dirty="0"/>
              <a:t>Elements of the BFP</a:t>
            </a:r>
          </a:p>
          <a:p>
            <a:pPr algn="just">
              <a:lnSpc>
                <a:spcPct val="150000"/>
              </a:lnSpc>
              <a:spcBef>
                <a:spcPct val="20000"/>
              </a:spcBef>
              <a:buFont typeface="Wingdings" pitchFamily="2" charset="2"/>
              <a:buChar char="§"/>
            </a:pPr>
            <a:r>
              <a:rPr lang="en-US" sz="2000" dirty="0">
                <a:solidFill>
                  <a:prstClr val="black"/>
                </a:solidFill>
                <a:cs typeface="Arial" pitchFamily="34" charset="0"/>
              </a:rPr>
              <a:t> </a:t>
            </a:r>
            <a:r>
              <a:rPr lang="en-US" sz="2000" b="1" dirty="0">
                <a:solidFill>
                  <a:prstClr val="black"/>
                </a:solidFill>
                <a:cs typeface="Arial" pitchFamily="34" charset="0"/>
              </a:rPr>
              <a:t>Free-on-Board (FOB)</a:t>
            </a:r>
          </a:p>
          <a:p>
            <a:pPr marL="800100" lvl="1" indent="-342900" algn="just">
              <a:lnSpc>
                <a:spcPct val="150000"/>
              </a:lnSpc>
              <a:spcBef>
                <a:spcPct val="20000"/>
              </a:spcBef>
              <a:buFont typeface="Arial" panose="020B0604020202020204" pitchFamily="34" charset="0"/>
              <a:buChar char="•"/>
            </a:pPr>
            <a:r>
              <a:rPr lang="en-ZA" sz="2000" b="1" dirty="0">
                <a:solidFill>
                  <a:prstClr val="black"/>
                </a:solidFill>
                <a:cs typeface="Arial" pitchFamily="34" charset="0"/>
              </a:rPr>
              <a:t>Platts: </a:t>
            </a:r>
            <a:r>
              <a:rPr lang="en-ZA" sz="2000" dirty="0">
                <a:solidFill>
                  <a:prstClr val="black"/>
                </a:solidFill>
                <a:cs typeface="Arial" pitchFamily="34" charset="0"/>
              </a:rPr>
              <a:t>A price reporting agency. Mean quoted FOB-values used</a:t>
            </a:r>
          </a:p>
          <a:p>
            <a:pPr marL="800100" lvl="1" indent="-342900" algn="just">
              <a:lnSpc>
                <a:spcPct val="150000"/>
              </a:lnSpc>
              <a:spcBef>
                <a:spcPct val="20000"/>
              </a:spcBef>
              <a:buFont typeface="Arial" panose="020B0604020202020204" pitchFamily="34" charset="0"/>
              <a:buChar char="•"/>
            </a:pPr>
            <a:r>
              <a:rPr lang="en-ZA" sz="2000" b="1" dirty="0">
                <a:solidFill>
                  <a:prstClr val="black"/>
                </a:solidFill>
                <a:cs typeface="Arial" pitchFamily="34" charset="0"/>
              </a:rPr>
              <a:t>Petrol:</a:t>
            </a:r>
            <a:r>
              <a:rPr lang="en-ZA" sz="2000" dirty="0">
                <a:solidFill>
                  <a:prstClr val="black"/>
                </a:solidFill>
                <a:cs typeface="Arial" pitchFamily="34" charset="0"/>
              </a:rPr>
              <a:t> 50% MED (USD/ton)+50% Singapore (USD/bbl)</a:t>
            </a:r>
          </a:p>
          <a:p>
            <a:pPr marL="800100" lvl="1" indent="-342900" algn="just">
              <a:lnSpc>
                <a:spcPct val="150000"/>
              </a:lnSpc>
              <a:spcBef>
                <a:spcPct val="20000"/>
              </a:spcBef>
              <a:buFont typeface="Arial" panose="020B0604020202020204" pitchFamily="34" charset="0"/>
              <a:buChar char="•"/>
            </a:pPr>
            <a:r>
              <a:rPr lang="de-DE" sz="2000" b="1" dirty="0">
                <a:solidFill>
                  <a:prstClr val="black"/>
                </a:solidFill>
                <a:cs typeface="Arial" pitchFamily="34" charset="0"/>
              </a:rPr>
              <a:t>Diesel:</a:t>
            </a:r>
            <a:r>
              <a:rPr lang="de-DE" sz="2000" dirty="0">
                <a:solidFill>
                  <a:prstClr val="black"/>
                </a:solidFill>
                <a:cs typeface="Arial" pitchFamily="34" charset="0"/>
              </a:rPr>
              <a:t> 50% MED (USD/ton)+50% AG (USD/bbl)</a:t>
            </a:r>
          </a:p>
          <a:p>
            <a:pPr marL="800100" lvl="1" indent="-342900" algn="just">
              <a:lnSpc>
                <a:spcPct val="150000"/>
              </a:lnSpc>
              <a:spcBef>
                <a:spcPct val="20000"/>
              </a:spcBef>
              <a:buFont typeface="Arial" panose="020B0604020202020204" pitchFamily="34" charset="0"/>
              <a:buChar char="•"/>
            </a:pPr>
            <a:r>
              <a:rPr lang="en-US" sz="2000" b="1" dirty="0">
                <a:solidFill>
                  <a:prstClr val="black"/>
                </a:solidFill>
                <a:cs typeface="Arial" pitchFamily="34" charset="0"/>
              </a:rPr>
              <a:t>IP</a:t>
            </a:r>
            <a:r>
              <a:rPr lang="en-US" sz="2000" dirty="0">
                <a:solidFill>
                  <a:prstClr val="black"/>
                </a:solidFill>
                <a:cs typeface="Arial" pitchFamily="34" charset="0"/>
              </a:rPr>
              <a:t>: 50% MED (USD/ton)+50% Singapore (USD/bbl)</a:t>
            </a:r>
          </a:p>
          <a:p>
            <a:pPr marL="800100" lvl="1" indent="-342900" algn="just">
              <a:spcBef>
                <a:spcPct val="20000"/>
              </a:spcBef>
              <a:buFont typeface="Arial" panose="020B0604020202020204" pitchFamily="34" charset="0"/>
              <a:buChar char="•"/>
            </a:pPr>
            <a:endParaRPr lang="de-DE" sz="2000" dirty="0">
              <a:solidFill>
                <a:prstClr val="black"/>
              </a:solidFill>
              <a:cs typeface="Arial" pitchFamily="34" charset="0"/>
            </a:endParaRPr>
          </a:p>
          <a:p>
            <a:pPr lvl="1" algn="just">
              <a:spcBef>
                <a:spcPct val="20000"/>
              </a:spcBef>
            </a:pPr>
            <a:r>
              <a:rPr lang="en-ZA" sz="2000" dirty="0">
                <a:solidFill>
                  <a:srgbClr val="FF0000"/>
                </a:solidFill>
                <a:cs typeface="Arial" pitchFamily="34" charset="0"/>
              </a:rPr>
              <a:t>NB: Argus and Bloomberg are other agencies</a:t>
            </a:r>
          </a:p>
          <a:p>
            <a:pPr lvl="1" algn="just">
              <a:spcBef>
                <a:spcPct val="20000"/>
              </a:spcBef>
              <a:buFont typeface="Wingdings" pitchFamily="2" charset="2"/>
              <a:buChar char="§"/>
            </a:pPr>
            <a:endParaRPr lang="en-US" sz="2000" dirty="0">
              <a:solidFill>
                <a:prstClr val="black"/>
              </a:solidFill>
              <a:cs typeface="Arial" pitchFamily="34" charset="0"/>
            </a:endParaRPr>
          </a:p>
          <a:p>
            <a:pPr lvl="1" algn="just">
              <a:spcBef>
                <a:spcPct val="20000"/>
              </a:spcBef>
            </a:pPr>
            <a:endParaRPr lang="en-US" sz="2000" dirty="0">
              <a:solidFill>
                <a:prstClr val="black"/>
              </a:solidFill>
              <a:cs typeface="Arial" pitchFamily="34" charset="0"/>
            </a:endParaRPr>
          </a:p>
        </p:txBody>
      </p:sp>
    </p:spTree>
    <p:extLst>
      <p:ext uri="{BB962C8B-B14F-4D97-AF65-F5344CB8AC3E}">
        <p14:creationId xmlns:p14="http://schemas.microsoft.com/office/powerpoint/2010/main" val="17248692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4BF82D0-0CFB-45A4-B5E5-436CEE4B8CF3}"/>
              </a:ext>
            </a:extLst>
          </p:cNvPr>
          <p:cNvSpPr/>
          <p:nvPr/>
        </p:nvSpPr>
        <p:spPr>
          <a:xfrm>
            <a:off x="0" y="5976730"/>
            <a:ext cx="12192000" cy="88127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ZA"/>
          </a:p>
        </p:txBody>
      </p:sp>
      <p:sp>
        <p:nvSpPr>
          <p:cNvPr id="2" name="Title 1">
            <a:extLst>
              <a:ext uri="{FF2B5EF4-FFF2-40B4-BE49-F238E27FC236}">
                <a16:creationId xmlns:a16="http://schemas.microsoft.com/office/drawing/2014/main" id="{9F94395A-0AFB-4002-9F36-5498B613BDBB}"/>
              </a:ext>
            </a:extLst>
          </p:cNvPr>
          <p:cNvSpPr>
            <a:spLocks noGrp="1"/>
          </p:cNvSpPr>
          <p:nvPr>
            <p:ph type="title"/>
          </p:nvPr>
        </p:nvSpPr>
        <p:spPr>
          <a:xfrm>
            <a:off x="2319130" y="180976"/>
            <a:ext cx="9751176" cy="800100"/>
          </a:xfrm>
        </p:spPr>
        <p:txBody>
          <a:bodyPr>
            <a:noAutofit/>
          </a:bodyPr>
          <a:lstStyle/>
          <a:p>
            <a:r>
              <a:rPr lang="en-ZA" sz="3200" dirty="0">
                <a:solidFill>
                  <a:srgbClr val="000000"/>
                </a:solidFill>
                <a:effectLst>
                  <a:outerShdw blurRad="38100" dist="38100" dir="2700000" algn="tl">
                    <a:srgbClr val="FFFFFF"/>
                  </a:outerShdw>
                </a:effectLst>
                <a:latin typeface="Calibri"/>
              </a:rPr>
              <a:t/>
            </a:r>
            <a:br>
              <a:rPr lang="en-ZA" sz="3200" dirty="0">
                <a:solidFill>
                  <a:srgbClr val="000000"/>
                </a:solidFill>
                <a:effectLst>
                  <a:outerShdw blurRad="38100" dist="38100" dir="2700000" algn="tl">
                    <a:srgbClr val="FFFFFF"/>
                  </a:outerShdw>
                </a:effectLst>
                <a:latin typeface="Calibri"/>
              </a:rPr>
            </a:br>
            <a:r>
              <a:rPr lang="en-ZA" sz="3200" b="1" dirty="0">
                <a:solidFill>
                  <a:srgbClr val="000000"/>
                </a:solidFill>
                <a:effectLst>
                  <a:outerShdw blurRad="38100" dist="38100" dir="2700000" algn="tl">
                    <a:srgbClr val="FFFFFF"/>
                  </a:outerShdw>
                </a:effectLst>
                <a:latin typeface="Calibri"/>
              </a:rPr>
              <a:t>THE BASIC FUEL PRICE (BFP) FOR LIQUID FUELS …  </a:t>
            </a:r>
            <a:r>
              <a:rPr lang="en-ZA" sz="3200" dirty="0">
                <a:solidFill>
                  <a:srgbClr val="000000"/>
                </a:solidFill>
                <a:effectLst>
                  <a:outerShdw blurRad="38100" dist="38100" dir="2700000" algn="tl">
                    <a:srgbClr val="FFFFFF"/>
                  </a:outerShdw>
                </a:effectLst>
                <a:latin typeface="Calibri"/>
              </a:rPr>
              <a:t>              </a:t>
            </a:r>
            <a:br>
              <a:rPr lang="en-ZA" sz="3200" dirty="0">
                <a:solidFill>
                  <a:srgbClr val="000000"/>
                </a:solidFill>
                <a:effectLst>
                  <a:outerShdw blurRad="38100" dist="38100" dir="2700000" algn="tl">
                    <a:srgbClr val="FFFFFF"/>
                  </a:outerShdw>
                </a:effectLst>
                <a:latin typeface="Calibri"/>
              </a:rPr>
            </a:br>
            <a:r>
              <a:rPr lang="en-ZA" sz="3200" b="1" dirty="0">
                <a:solidFill>
                  <a:srgbClr val="000000"/>
                </a:solidFill>
                <a:effectLst>
                  <a:outerShdw blurRad="38100" dist="38100" dir="2700000" algn="tl">
                    <a:srgbClr val="FFFFFF"/>
                  </a:outerShdw>
                </a:effectLst>
                <a:latin typeface="Calibri"/>
              </a:rPr>
              <a:t>REFERENCE MARKETS</a:t>
            </a:r>
            <a:endParaRPr lang="en-ZA" sz="3200" b="1" dirty="0">
              <a:latin typeface="Algerian" panose="04020705040A02060702" pitchFamily="82" charset="0"/>
            </a:endParaRPr>
          </a:p>
        </p:txBody>
      </p:sp>
      <p:sp>
        <p:nvSpPr>
          <p:cNvPr id="3" name="Text Placeholder 2">
            <a:extLst>
              <a:ext uri="{FF2B5EF4-FFF2-40B4-BE49-F238E27FC236}">
                <a16:creationId xmlns:a16="http://schemas.microsoft.com/office/drawing/2014/main" id="{9D6E7A67-9ABF-4E7C-9F7B-21DCE4DF56E2}"/>
              </a:ext>
            </a:extLst>
          </p:cNvPr>
          <p:cNvSpPr>
            <a:spLocks noGrp="1"/>
          </p:cNvSpPr>
          <p:nvPr>
            <p:ph type="body" idx="1"/>
          </p:nvPr>
        </p:nvSpPr>
        <p:spPr>
          <a:xfrm>
            <a:off x="2319130" y="987850"/>
            <a:ext cx="9751176" cy="4863458"/>
          </a:xfrm>
        </p:spPr>
        <p:txBody>
          <a:bodyPr>
            <a:normAutofit/>
          </a:bodyPr>
          <a:lstStyle/>
          <a:p>
            <a:pPr marL="342900" lvl="0" indent="-342900" algn="just">
              <a:lnSpc>
                <a:spcPct val="100000"/>
              </a:lnSpc>
              <a:spcBef>
                <a:spcPct val="20000"/>
              </a:spcBef>
              <a:buFont typeface="Arial" pitchFamily="34" charset="0"/>
              <a:buChar char="•"/>
            </a:pPr>
            <a:endParaRPr lang="en-US" sz="1800" dirty="0"/>
          </a:p>
          <a:p>
            <a:pPr marL="285750" indent="-285750">
              <a:lnSpc>
                <a:spcPct val="150000"/>
              </a:lnSpc>
              <a:buFont typeface="Arial" panose="020B0604020202020204" pitchFamily="34" charset="0"/>
              <a:buChar char="•"/>
            </a:pPr>
            <a:endParaRPr lang="en-ZA" sz="1600" dirty="0">
              <a:solidFill>
                <a:schemeClr val="tx1"/>
              </a:solidFill>
            </a:endParaRPr>
          </a:p>
        </p:txBody>
      </p:sp>
      <p:cxnSp>
        <p:nvCxnSpPr>
          <p:cNvPr id="10" name="Straight Connector 9">
            <a:extLst>
              <a:ext uri="{FF2B5EF4-FFF2-40B4-BE49-F238E27FC236}">
                <a16:creationId xmlns:a16="http://schemas.microsoft.com/office/drawing/2014/main" id="{6481CD73-79C3-4928-B576-43059C21526D}"/>
              </a:ext>
            </a:extLst>
          </p:cNvPr>
          <p:cNvCxnSpPr/>
          <p:nvPr/>
        </p:nvCxnSpPr>
        <p:spPr>
          <a:xfrm>
            <a:off x="0" y="5976730"/>
            <a:ext cx="12192000"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pic>
        <p:nvPicPr>
          <p:cNvPr id="12" name="Picture 11" descr="Text&#10;&#10;Description automatically generated">
            <a:extLst>
              <a:ext uri="{FF2B5EF4-FFF2-40B4-BE49-F238E27FC236}">
                <a16:creationId xmlns:a16="http://schemas.microsoft.com/office/drawing/2014/main" id="{DF9096E0-E3D3-42EE-932B-7355552CFAC9}"/>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26732" y="6029738"/>
            <a:ext cx="1992398" cy="848329"/>
          </a:xfrm>
          <a:prstGeom prst="rect">
            <a:avLst/>
          </a:prstGeom>
        </p:spPr>
      </p:pic>
      <p:pic>
        <p:nvPicPr>
          <p:cNvPr id="15" name="Graphic 14">
            <a:extLst>
              <a:ext uri="{FF2B5EF4-FFF2-40B4-BE49-F238E27FC236}">
                <a16:creationId xmlns:a16="http://schemas.microsoft.com/office/drawing/2014/main" id="{001A8AD0-93F8-4DC6-A0D3-E11676021466}"/>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11039061" y="5969956"/>
            <a:ext cx="1031245" cy="1006692"/>
          </a:xfrm>
          <a:prstGeom prst="rect">
            <a:avLst/>
          </a:prstGeom>
        </p:spPr>
      </p:pic>
      <p:pic>
        <p:nvPicPr>
          <p:cNvPr id="8" name="Picture 2"/>
          <p:cNvPicPr>
            <a:picLocks noChangeAspect="1" noChangeArrowheads="1"/>
          </p:cNvPicPr>
          <p:nvPr/>
        </p:nvPicPr>
        <p:blipFill>
          <a:blip r:embed="rId6" cstate="print"/>
          <a:srcRect/>
          <a:stretch>
            <a:fillRect/>
          </a:stretch>
        </p:blipFill>
        <p:spPr bwMode="auto">
          <a:xfrm>
            <a:off x="3559098" y="1138636"/>
            <a:ext cx="7479963" cy="4844869"/>
          </a:xfrm>
          <a:prstGeom prst="rect">
            <a:avLst/>
          </a:prstGeom>
          <a:noFill/>
          <a:ln w="9525">
            <a:noFill/>
            <a:miter lim="800000"/>
            <a:headEnd/>
            <a:tailEnd/>
          </a:ln>
          <a:effectLst/>
        </p:spPr>
      </p:pic>
    </p:spTree>
    <p:extLst>
      <p:ext uri="{BB962C8B-B14F-4D97-AF65-F5344CB8AC3E}">
        <p14:creationId xmlns:p14="http://schemas.microsoft.com/office/powerpoint/2010/main" val="9616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4BF82D0-0CFB-45A4-B5E5-436CEE4B8CF3}"/>
              </a:ext>
            </a:extLst>
          </p:cNvPr>
          <p:cNvSpPr/>
          <p:nvPr/>
        </p:nvSpPr>
        <p:spPr>
          <a:xfrm>
            <a:off x="0" y="5976730"/>
            <a:ext cx="12192000" cy="88127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ZA"/>
          </a:p>
        </p:txBody>
      </p:sp>
      <p:sp>
        <p:nvSpPr>
          <p:cNvPr id="2" name="Title 1">
            <a:extLst>
              <a:ext uri="{FF2B5EF4-FFF2-40B4-BE49-F238E27FC236}">
                <a16:creationId xmlns:a16="http://schemas.microsoft.com/office/drawing/2014/main" id="{9F94395A-0AFB-4002-9F36-5498B613BDBB}"/>
              </a:ext>
            </a:extLst>
          </p:cNvPr>
          <p:cNvSpPr>
            <a:spLocks noGrp="1"/>
          </p:cNvSpPr>
          <p:nvPr>
            <p:ph type="title"/>
          </p:nvPr>
        </p:nvSpPr>
        <p:spPr>
          <a:xfrm>
            <a:off x="2319130" y="180976"/>
            <a:ext cx="9751176" cy="367664"/>
          </a:xfrm>
        </p:spPr>
        <p:txBody>
          <a:bodyPr>
            <a:noAutofit/>
          </a:bodyPr>
          <a:lstStyle/>
          <a:p>
            <a:r>
              <a:rPr lang="en-ZA" sz="3200" dirty="0">
                <a:solidFill>
                  <a:srgbClr val="000000"/>
                </a:solidFill>
                <a:effectLst>
                  <a:outerShdw blurRad="38100" dist="38100" dir="2700000" algn="tl">
                    <a:srgbClr val="FFFFFF"/>
                  </a:outerShdw>
                </a:effectLst>
                <a:latin typeface="Calibri"/>
              </a:rPr>
              <a:t/>
            </a:r>
            <a:br>
              <a:rPr lang="en-ZA" sz="3200" dirty="0">
                <a:solidFill>
                  <a:srgbClr val="000000"/>
                </a:solidFill>
                <a:effectLst>
                  <a:outerShdw blurRad="38100" dist="38100" dir="2700000" algn="tl">
                    <a:srgbClr val="FFFFFF"/>
                  </a:outerShdw>
                </a:effectLst>
                <a:latin typeface="Calibri"/>
              </a:rPr>
            </a:br>
            <a:r>
              <a:rPr lang="en-ZA" sz="3200" b="1" dirty="0">
                <a:solidFill>
                  <a:srgbClr val="000000"/>
                </a:solidFill>
                <a:effectLst>
                  <a:outerShdw blurRad="38100" dist="38100" dir="2700000" algn="tl">
                    <a:srgbClr val="FFFFFF"/>
                  </a:outerShdw>
                </a:effectLst>
                <a:latin typeface="Calibri"/>
              </a:rPr>
              <a:t>THE BASIC FUEL PRICE (BFP) FOR LIQUID FUELS …</a:t>
            </a:r>
            <a:endParaRPr lang="en-ZA" sz="3200" b="1" dirty="0">
              <a:latin typeface="Algerian" panose="04020705040A02060702" pitchFamily="82" charset="0"/>
            </a:endParaRPr>
          </a:p>
        </p:txBody>
      </p:sp>
      <p:cxnSp>
        <p:nvCxnSpPr>
          <p:cNvPr id="10" name="Straight Connector 9">
            <a:extLst>
              <a:ext uri="{FF2B5EF4-FFF2-40B4-BE49-F238E27FC236}">
                <a16:creationId xmlns:a16="http://schemas.microsoft.com/office/drawing/2014/main" id="{6481CD73-79C3-4928-B576-43059C21526D}"/>
              </a:ext>
            </a:extLst>
          </p:cNvPr>
          <p:cNvCxnSpPr/>
          <p:nvPr/>
        </p:nvCxnSpPr>
        <p:spPr>
          <a:xfrm>
            <a:off x="0" y="5976730"/>
            <a:ext cx="12192000"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pic>
        <p:nvPicPr>
          <p:cNvPr id="12" name="Picture 11" descr="Text&#10;&#10;Description automatically generated">
            <a:extLst>
              <a:ext uri="{FF2B5EF4-FFF2-40B4-BE49-F238E27FC236}">
                <a16:creationId xmlns:a16="http://schemas.microsoft.com/office/drawing/2014/main" id="{DF9096E0-E3D3-42EE-932B-7355552CFAC9}"/>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26732" y="6029738"/>
            <a:ext cx="1992398" cy="848329"/>
          </a:xfrm>
          <a:prstGeom prst="rect">
            <a:avLst/>
          </a:prstGeom>
        </p:spPr>
      </p:pic>
      <p:pic>
        <p:nvPicPr>
          <p:cNvPr id="15" name="Graphic 14">
            <a:extLst>
              <a:ext uri="{FF2B5EF4-FFF2-40B4-BE49-F238E27FC236}">
                <a16:creationId xmlns:a16="http://schemas.microsoft.com/office/drawing/2014/main" id="{001A8AD0-93F8-4DC6-A0D3-E11676021466}"/>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11039061" y="5969956"/>
            <a:ext cx="1031245" cy="1006692"/>
          </a:xfrm>
          <a:prstGeom prst="rect">
            <a:avLst/>
          </a:prstGeom>
        </p:spPr>
      </p:pic>
      <p:sp>
        <p:nvSpPr>
          <p:cNvPr id="6" name="Text Placeholder 5"/>
          <p:cNvSpPr>
            <a:spLocks noGrp="1"/>
          </p:cNvSpPr>
          <p:nvPr>
            <p:ph type="body" idx="1"/>
          </p:nvPr>
        </p:nvSpPr>
        <p:spPr>
          <a:xfrm>
            <a:off x="2319130" y="901903"/>
            <a:ext cx="9527127" cy="5027877"/>
          </a:xfrm>
        </p:spPr>
        <p:txBody>
          <a:bodyPr>
            <a:normAutofit/>
          </a:bodyPr>
          <a:lstStyle/>
          <a:p>
            <a:pPr lvl="0" algn="just">
              <a:lnSpc>
                <a:spcPct val="100000"/>
              </a:lnSpc>
              <a:spcBef>
                <a:spcPct val="20000"/>
              </a:spcBef>
            </a:pPr>
            <a:r>
              <a:rPr lang="en-US" sz="2000" b="1" dirty="0">
                <a:solidFill>
                  <a:prstClr val="black"/>
                </a:solidFill>
              </a:rPr>
              <a:t>Elements of BFP</a:t>
            </a:r>
          </a:p>
          <a:p>
            <a:pPr marL="342900" indent="-342900">
              <a:buFont typeface="Wingdings" panose="05000000000000000000" pitchFamily="2" charset="2"/>
              <a:buChar char="§"/>
            </a:pPr>
            <a:r>
              <a:rPr lang="en-ZA" sz="2000" b="1" dirty="0">
                <a:solidFill>
                  <a:schemeClr val="tx1"/>
                </a:solidFill>
              </a:rPr>
              <a:t>Freight and Average Freight Rate </a:t>
            </a:r>
          </a:p>
          <a:p>
            <a:pPr lvl="1"/>
            <a:r>
              <a:rPr lang="en-US" dirty="0">
                <a:solidFill>
                  <a:prstClr val="black"/>
                </a:solidFill>
                <a:cs typeface="Arial" pitchFamily="34" charset="0"/>
              </a:rPr>
              <a:t>London Tanker Brokers Panel</a:t>
            </a:r>
          </a:p>
          <a:p>
            <a:pPr lvl="1" algn="just">
              <a:lnSpc>
                <a:spcPct val="150000"/>
              </a:lnSpc>
              <a:spcBef>
                <a:spcPct val="20000"/>
              </a:spcBef>
            </a:pPr>
            <a:r>
              <a:rPr lang="en-US" b="1" dirty="0">
                <a:solidFill>
                  <a:prstClr val="black"/>
                </a:solidFill>
                <a:cs typeface="Arial" pitchFamily="34" charset="0"/>
              </a:rPr>
              <a:t>MR Vessel: </a:t>
            </a:r>
            <a:r>
              <a:rPr lang="en-US" dirty="0">
                <a:solidFill>
                  <a:prstClr val="black"/>
                </a:solidFill>
                <a:cs typeface="Arial" pitchFamily="34" charset="0"/>
              </a:rPr>
              <a:t>35,000 to 39,999 tons</a:t>
            </a:r>
          </a:p>
          <a:p>
            <a:pPr lvl="1" algn="just">
              <a:lnSpc>
                <a:spcPct val="150000"/>
              </a:lnSpc>
              <a:spcBef>
                <a:spcPct val="20000"/>
              </a:spcBef>
            </a:pPr>
            <a:r>
              <a:rPr lang="en-US" dirty="0">
                <a:solidFill>
                  <a:prstClr val="black"/>
                </a:solidFill>
                <a:cs typeface="Arial" pitchFamily="34" charset="0"/>
              </a:rPr>
              <a:t>Average of 37,499.5 tons used in calculation</a:t>
            </a:r>
          </a:p>
          <a:p>
            <a:pPr lvl="1" algn="just">
              <a:lnSpc>
                <a:spcPct val="150000"/>
              </a:lnSpc>
              <a:spcBef>
                <a:spcPct val="20000"/>
              </a:spcBef>
            </a:pPr>
            <a:r>
              <a:rPr lang="en-US" b="1" dirty="0">
                <a:solidFill>
                  <a:prstClr val="black"/>
                </a:solidFill>
                <a:cs typeface="Arial" pitchFamily="34" charset="0"/>
              </a:rPr>
              <a:t>Freight costs:</a:t>
            </a:r>
          </a:p>
          <a:p>
            <a:pPr lvl="1" algn="just">
              <a:lnSpc>
                <a:spcPct val="150000"/>
              </a:lnSpc>
              <a:spcBef>
                <a:spcPct val="20000"/>
              </a:spcBef>
            </a:pPr>
            <a:r>
              <a:rPr lang="en-US" dirty="0">
                <a:solidFill>
                  <a:prstClr val="black"/>
                </a:solidFill>
                <a:cs typeface="Arial" pitchFamily="34" charset="0"/>
              </a:rPr>
              <a:t>Petrol: 50% Med+50% Singapore</a:t>
            </a:r>
          </a:p>
          <a:p>
            <a:pPr lvl="1" algn="just">
              <a:lnSpc>
                <a:spcPct val="150000"/>
              </a:lnSpc>
              <a:spcBef>
                <a:spcPct val="20000"/>
              </a:spcBef>
            </a:pPr>
            <a:r>
              <a:rPr lang="en-US" dirty="0">
                <a:solidFill>
                  <a:prstClr val="black"/>
                </a:solidFill>
                <a:cs typeface="Arial" pitchFamily="34" charset="0"/>
              </a:rPr>
              <a:t>Diesel: 50% Singapore+50% AG</a:t>
            </a:r>
          </a:p>
          <a:p>
            <a:pPr lvl="1" algn="just">
              <a:lnSpc>
                <a:spcPct val="150000"/>
              </a:lnSpc>
              <a:spcBef>
                <a:spcPct val="20000"/>
              </a:spcBef>
            </a:pPr>
            <a:r>
              <a:rPr lang="en-US" dirty="0">
                <a:solidFill>
                  <a:prstClr val="black"/>
                </a:solidFill>
                <a:cs typeface="Arial" pitchFamily="34" charset="0"/>
              </a:rPr>
              <a:t>IP: 50% MED+50% AG</a:t>
            </a:r>
          </a:p>
          <a:p>
            <a:pPr lvl="1" algn="just">
              <a:lnSpc>
                <a:spcPct val="150000"/>
              </a:lnSpc>
              <a:spcBef>
                <a:spcPct val="20000"/>
              </a:spcBef>
            </a:pPr>
            <a:r>
              <a:rPr lang="en-US" b="1" dirty="0">
                <a:solidFill>
                  <a:prstClr val="black"/>
                </a:solidFill>
                <a:cs typeface="Arial" pitchFamily="34" charset="0"/>
              </a:rPr>
              <a:t>NB: 15% premium to supply RSA</a:t>
            </a:r>
          </a:p>
          <a:p>
            <a:endParaRPr lang="en-ZA" sz="2000" b="1" dirty="0">
              <a:solidFill>
                <a:schemeClr val="tx1"/>
              </a:solidFill>
            </a:endParaRPr>
          </a:p>
        </p:txBody>
      </p:sp>
    </p:spTree>
    <p:extLst>
      <p:ext uri="{BB962C8B-B14F-4D97-AF65-F5344CB8AC3E}">
        <p14:creationId xmlns:p14="http://schemas.microsoft.com/office/powerpoint/2010/main" val="25780316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4BF82D0-0CFB-45A4-B5E5-436CEE4B8CF3}"/>
              </a:ext>
            </a:extLst>
          </p:cNvPr>
          <p:cNvSpPr/>
          <p:nvPr/>
        </p:nvSpPr>
        <p:spPr>
          <a:xfrm>
            <a:off x="0" y="5976730"/>
            <a:ext cx="12192000" cy="88127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ZA"/>
          </a:p>
        </p:txBody>
      </p:sp>
      <p:sp>
        <p:nvSpPr>
          <p:cNvPr id="2" name="Title 1">
            <a:extLst>
              <a:ext uri="{FF2B5EF4-FFF2-40B4-BE49-F238E27FC236}">
                <a16:creationId xmlns:a16="http://schemas.microsoft.com/office/drawing/2014/main" id="{9F94395A-0AFB-4002-9F36-5498B613BDBB}"/>
              </a:ext>
            </a:extLst>
          </p:cNvPr>
          <p:cNvSpPr>
            <a:spLocks noGrp="1"/>
          </p:cNvSpPr>
          <p:nvPr>
            <p:ph type="title"/>
          </p:nvPr>
        </p:nvSpPr>
        <p:spPr>
          <a:xfrm>
            <a:off x="2319130" y="180976"/>
            <a:ext cx="9751176" cy="399469"/>
          </a:xfrm>
        </p:spPr>
        <p:txBody>
          <a:bodyPr>
            <a:noAutofit/>
          </a:bodyPr>
          <a:lstStyle/>
          <a:p>
            <a:r>
              <a:rPr lang="en-ZA" sz="3200" b="1" dirty="0">
                <a:solidFill>
                  <a:srgbClr val="000000"/>
                </a:solidFill>
                <a:effectLst>
                  <a:outerShdw blurRad="38100" dist="38100" dir="2700000" algn="tl">
                    <a:srgbClr val="FFFFFF"/>
                  </a:outerShdw>
                </a:effectLst>
                <a:latin typeface="Calibri"/>
              </a:rPr>
              <a:t/>
            </a:r>
            <a:br>
              <a:rPr lang="en-ZA" sz="3200" b="1" dirty="0">
                <a:solidFill>
                  <a:srgbClr val="000000"/>
                </a:solidFill>
                <a:effectLst>
                  <a:outerShdw blurRad="38100" dist="38100" dir="2700000" algn="tl">
                    <a:srgbClr val="FFFFFF"/>
                  </a:outerShdw>
                </a:effectLst>
                <a:latin typeface="Calibri"/>
              </a:rPr>
            </a:br>
            <a:r>
              <a:rPr lang="en-ZA" sz="3200" b="1" dirty="0">
                <a:solidFill>
                  <a:srgbClr val="000000"/>
                </a:solidFill>
                <a:effectLst>
                  <a:outerShdw blurRad="38100" dist="38100" dir="2700000" algn="tl">
                    <a:srgbClr val="FFFFFF"/>
                  </a:outerShdw>
                </a:effectLst>
                <a:latin typeface="Calibri" panose="020F0502020204030204" pitchFamily="34" charset="0"/>
              </a:rPr>
              <a:t>THE BASIC FUEL PRICE (BFP) FOR LIQUID FUELS …</a:t>
            </a:r>
            <a:endParaRPr lang="en-ZA" sz="3200" b="1" dirty="0">
              <a:latin typeface="Calibri" panose="020F0502020204030204" pitchFamily="34" charset="0"/>
            </a:endParaRPr>
          </a:p>
        </p:txBody>
      </p:sp>
      <p:sp>
        <p:nvSpPr>
          <p:cNvPr id="3" name="Text Placeholder 2">
            <a:extLst>
              <a:ext uri="{FF2B5EF4-FFF2-40B4-BE49-F238E27FC236}">
                <a16:creationId xmlns:a16="http://schemas.microsoft.com/office/drawing/2014/main" id="{9D6E7A67-9ABF-4E7C-9F7B-21DCE4DF56E2}"/>
              </a:ext>
            </a:extLst>
          </p:cNvPr>
          <p:cNvSpPr>
            <a:spLocks noGrp="1"/>
          </p:cNvSpPr>
          <p:nvPr>
            <p:ph type="body" idx="1"/>
          </p:nvPr>
        </p:nvSpPr>
        <p:spPr>
          <a:xfrm>
            <a:off x="2319130" y="987850"/>
            <a:ext cx="9751176" cy="4863458"/>
          </a:xfrm>
        </p:spPr>
        <p:txBody>
          <a:bodyPr>
            <a:normAutofit/>
          </a:bodyPr>
          <a:lstStyle/>
          <a:p>
            <a:pPr>
              <a:lnSpc>
                <a:spcPct val="150000"/>
              </a:lnSpc>
            </a:pPr>
            <a:endParaRPr lang="en-US" sz="1800" dirty="0"/>
          </a:p>
          <a:p>
            <a:pPr>
              <a:lnSpc>
                <a:spcPct val="150000"/>
              </a:lnSpc>
            </a:pPr>
            <a:endParaRPr lang="en-ZA" sz="1600" dirty="0">
              <a:solidFill>
                <a:schemeClr val="tx1"/>
              </a:solidFill>
            </a:endParaRPr>
          </a:p>
        </p:txBody>
      </p:sp>
      <p:cxnSp>
        <p:nvCxnSpPr>
          <p:cNvPr id="10" name="Straight Connector 9">
            <a:extLst>
              <a:ext uri="{FF2B5EF4-FFF2-40B4-BE49-F238E27FC236}">
                <a16:creationId xmlns:a16="http://schemas.microsoft.com/office/drawing/2014/main" id="{6481CD73-79C3-4928-B576-43059C21526D}"/>
              </a:ext>
            </a:extLst>
          </p:cNvPr>
          <p:cNvCxnSpPr/>
          <p:nvPr/>
        </p:nvCxnSpPr>
        <p:spPr>
          <a:xfrm>
            <a:off x="0" y="5976730"/>
            <a:ext cx="12192000"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pic>
        <p:nvPicPr>
          <p:cNvPr id="12" name="Picture 11" descr="Text&#10;&#10;Description automatically generated">
            <a:extLst>
              <a:ext uri="{FF2B5EF4-FFF2-40B4-BE49-F238E27FC236}">
                <a16:creationId xmlns:a16="http://schemas.microsoft.com/office/drawing/2014/main" id="{DF9096E0-E3D3-42EE-932B-7355552CFAC9}"/>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26732" y="6029738"/>
            <a:ext cx="1992398" cy="848329"/>
          </a:xfrm>
          <a:prstGeom prst="rect">
            <a:avLst/>
          </a:prstGeom>
        </p:spPr>
      </p:pic>
      <p:pic>
        <p:nvPicPr>
          <p:cNvPr id="15" name="Graphic 14">
            <a:extLst>
              <a:ext uri="{FF2B5EF4-FFF2-40B4-BE49-F238E27FC236}">
                <a16:creationId xmlns:a16="http://schemas.microsoft.com/office/drawing/2014/main" id="{001A8AD0-93F8-4DC6-A0D3-E11676021466}"/>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11039061" y="5969956"/>
            <a:ext cx="1031245" cy="1006692"/>
          </a:xfrm>
          <a:prstGeom prst="rect">
            <a:avLst/>
          </a:prstGeom>
        </p:spPr>
      </p:pic>
      <p:sp>
        <p:nvSpPr>
          <p:cNvPr id="5" name="Rectangle 4"/>
          <p:cNvSpPr/>
          <p:nvPr/>
        </p:nvSpPr>
        <p:spPr>
          <a:xfrm>
            <a:off x="2449002" y="699093"/>
            <a:ext cx="9621304" cy="3262432"/>
          </a:xfrm>
          <a:prstGeom prst="rect">
            <a:avLst/>
          </a:prstGeom>
        </p:spPr>
        <p:txBody>
          <a:bodyPr wrap="square">
            <a:spAutoFit/>
          </a:bodyPr>
          <a:lstStyle/>
          <a:p>
            <a:pPr lvl="0" algn="just">
              <a:lnSpc>
                <a:spcPct val="150000"/>
              </a:lnSpc>
              <a:spcBef>
                <a:spcPct val="20000"/>
              </a:spcBef>
            </a:pPr>
            <a:r>
              <a:rPr lang="en-US" sz="2000" b="1" dirty="0">
                <a:solidFill>
                  <a:prstClr val="black"/>
                </a:solidFill>
                <a:cs typeface="Arial" pitchFamily="34" charset="0"/>
              </a:rPr>
              <a:t>Elements of BFP</a:t>
            </a:r>
          </a:p>
          <a:p>
            <a:pPr marL="342900" indent="-342900" algn="just">
              <a:lnSpc>
                <a:spcPct val="150000"/>
              </a:lnSpc>
              <a:spcBef>
                <a:spcPct val="20000"/>
              </a:spcBef>
              <a:buFont typeface="Wingdings" panose="05000000000000000000" pitchFamily="2" charset="2"/>
              <a:buChar char="§"/>
            </a:pPr>
            <a:r>
              <a:rPr lang="en-US" sz="2000" b="1" dirty="0">
                <a:solidFill>
                  <a:prstClr val="black"/>
                </a:solidFill>
                <a:cs typeface="Arial" pitchFamily="34" charset="0"/>
              </a:rPr>
              <a:t>Insurance Ocean Loss and Cargo Dues</a:t>
            </a:r>
          </a:p>
          <a:p>
            <a:pPr marL="914400" lvl="1" indent="-457200" algn="just">
              <a:lnSpc>
                <a:spcPct val="150000"/>
              </a:lnSpc>
              <a:spcBef>
                <a:spcPct val="20000"/>
              </a:spcBef>
              <a:buFont typeface="Arial" panose="020B0604020202020204" pitchFamily="34" charset="0"/>
              <a:buChar char="•"/>
            </a:pPr>
            <a:r>
              <a:rPr lang="en-US" sz="2000" b="1" dirty="0">
                <a:solidFill>
                  <a:prstClr val="black"/>
                </a:solidFill>
                <a:cs typeface="Arial" pitchFamily="34" charset="0"/>
              </a:rPr>
              <a:t>Insurance</a:t>
            </a:r>
            <a:r>
              <a:rPr lang="en-US" sz="2000" dirty="0">
                <a:solidFill>
                  <a:prstClr val="black"/>
                </a:solidFill>
                <a:cs typeface="Arial" pitchFamily="34" charset="0"/>
              </a:rPr>
              <a:t>=0.15% of (FOB-value+ Freight)</a:t>
            </a:r>
          </a:p>
          <a:p>
            <a:pPr marL="914400" lvl="1" indent="-457200" algn="just">
              <a:lnSpc>
                <a:spcPct val="150000"/>
              </a:lnSpc>
              <a:spcBef>
                <a:spcPct val="20000"/>
              </a:spcBef>
              <a:buFont typeface="Arial" panose="020B0604020202020204" pitchFamily="34" charset="0"/>
              <a:buChar char="•"/>
            </a:pPr>
            <a:r>
              <a:rPr lang="en-US" sz="2000" b="1" dirty="0">
                <a:solidFill>
                  <a:prstClr val="black"/>
                </a:solidFill>
                <a:cs typeface="Arial" pitchFamily="34" charset="0"/>
              </a:rPr>
              <a:t>CIF-value</a:t>
            </a:r>
            <a:r>
              <a:rPr lang="en-US" sz="2000" dirty="0">
                <a:solidFill>
                  <a:prstClr val="black"/>
                </a:solidFill>
                <a:cs typeface="Arial" pitchFamily="34" charset="0"/>
              </a:rPr>
              <a:t>=[Costs(FOB)+Insurance]+Freight</a:t>
            </a:r>
          </a:p>
          <a:p>
            <a:pPr marL="914400" lvl="1" indent="-457200" algn="just">
              <a:lnSpc>
                <a:spcPct val="150000"/>
              </a:lnSpc>
              <a:spcBef>
                <a:spcPct val="20000"/>
              </a:spcBef>
              <a:buFont typeface="Arial" panose="020B0604020202020204" pitchFamily="34" charset="0"/>
              <a:buChar char="•"/>
            </a:pPr>
            <a:r>
              <a:rPr lang="en-US" sz="2000" b="1" dirty="0">
                <a:solidFill>
                  <a:prstClr val="black"/>
                </a:solidFill>
                <a:cs typeface="Arial" pitchFamily="34" charset="0"/>
              </a:rPr>
              <a:t>Ocean Loss= </a:t>
            </a:r>
            <a:r>
              <a:rPr lang="en-US" sz="2000" dirty="0">
                <a:solidFill>
                  <a:prstClr val="black"/>
                </a:solidFill>
                <a:cs typeface="Arial" pitchFamily="34" charset="0"/>
              </a:rPr>
              <a:t>0.3% of CIF-value</a:t>
            </a:r>
          </a:p>
          <a:p>
            <a:pPr marL="914400" lvl="1" indent="-457200" algn="just">
              <a:lnSpc>
                <a:spcPct val="150000"/>
              </a:lnSpc>
              <a:spcBef>
                <a:spcPct val="20000"/>
              </a:spcBef>
              <a:buFont typeface="Arial" panose="020B0604020202020204" pitchFamily="34" charset="0"/>
              <a:buChar char="•"/>
            </a:pPr>
            <a:r>
              <a:rPr lang="en-US" sz="2000" b="1" dirty="0">
                <a:solidFill>
                  <a:prstClr val="black"/>
                </a:solidFill>
                <a:cs typeface="Arial" pitchFamily="34" charset="0"/>
              </a:rPr>
              <a:t>Cargo dues</a:t>
            </a:r>
            <a:r>
              <a:rPr lang="en-US" sz="2000" dirty="0">
                <a:solidFill>
                  <a:prstClr val="black"/>
                </a:solidFill>
                <a:cs typeface="Arial" pitchFamily="34" charset="0"/>
              </a:rPr>
              <a:t>= Tariff set by the National Ports Authority </a:t>
            </a:r>
          </a:p>
        </p:txBody>
      </p:sp>
    </p:spTree>
    <p:extLst>
      <p:ext uri="{BB962C8B-B14F-4D97-AF65-F5344CB8AC3E}">
        <p14:creationId xmlns:p14="http://schemas.microsoft.com/office/powerpoint/2010/main" val="18332120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4BF82D0-0CFB-45A4-B5E5-436CEE4B8CF3}"/>
              </a:ext>
            </a:extLst>
          </p:cNvPr>
          <p:cNvSpPr/>
          <p:nvPr/>
        </p:nvSpPr>
        <p:spPr>
          <a:xfrm>
            <a:off x="0" y="5976730"/>
            <a:ext cx="12192000" cy="88127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ZA"/>
          </a:p>
        </p:txBody>
      </p:sp>
      <p:sp>
        <p:nvSpPr>
          <p:cNvPr id="2" name="Title 1">
            <a:extLst>
              <a:ext uri="{FF2B5EF4-FFF2-40B4-BE49-F238E27FC236}">
                <a16:creationId xmlns:a16="http://schemas.microsoft.com/office/drawing/2014/main" id="{9F94395A-0AFB-4002-9F36-5498B613BDBB}"/>
              </a:ext>
            </a:extLst>
          </p:cNvPr>
          <p:cNvSpPr>
            <a:spLocks noGrp="1"/>
          </p:cNvSpPr>
          <p:nvPr>
            <p:ph type="title"/>
          </p:nvPr>
        </p:nvSpPr>
        <p:spPr>
          <a:xfrm>
            <a:off x="2319130" y="180976"/>
            <a:ext cx="9751176" cy="501412"/>
          </a:xfrm>
        </p:spPr>
        <p:txBody>
          <a:bodyPr>
            <a:noAutofit/>
          </a:bodyPr>
          <a:lstStyle/>
          <a:p>
            <a:r>
              <a:rPr lang="en-ZA" sz="3200" b="1" dirty="0">
                <a:solidFill>
                  <a:srgbClr val="000000"/>
                </a:solidFill>
                <a:effectLst>
                  <a:outerShdw blurRad="38100" dist="38100" dir="2700000" algn="tl">
                    <a:srgbClr val="FFFFFF"/>
                  </a:outerShdw>
                </a:effectLst>
                <a:latin typeface="Calibri"/>
              </a:rPr>
              <a:t>THE BASIC FUEL PRICE (BFP) FOR LIQUID FUELS …</a:t>
            </a:r>
            <a:endParaRPr lang="en-ZA" sz="3200" b="1" dirty="0">
              <a:latin typeface="Algerian" panose="04020705040A02060702" pitchFamily="82" charset="0"/>
            </a:endParaRPr>
          </a:p>
        </p:txBody>
      </p:sp>
      <p:cxnSp>
        <p:nvCxnSpPr>
          <p:cNvPr id="10" name="Straight Connector 9">
            <a:extLst>
              <a:ext uri="{FF2B5EF4-FFF2-40B4-BE49-F238E27FC236}">
                <a16:creationId xmlns:a16="http://schemas.microsoft.com/office/drawing/2014/main" id="{6481CD73-79C3-4928-B576-43059C21526D}"/>
              </a:ext>
            </a:extLst>
          </p:cNvPr>
          <p:cNvCxnSpPr/>
          <p:nvPr/>
        </p:nvCxnSpPr>
        <p:spPr>
          <a:xfrm>
            <a:off x="0" y="5976730"/>
            <a:ext cx="12192000"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pic>
        <p:nvPicPr>
          <p:cNvPr id="12" name="Picture 11" descr="Text&#10;&#10;Description automatically generated">
            <a:extLst>
              <a:ext uri="{FF2B5EF4-FFF2-40B4-BE49-F238E27FC236}">
                <a16:creationId xmlns:a16="http://schemas.microsoft.com/office/drawing/2014/main" id="{DF9096E0-E3D3-42EE-932B-7355552CFAC9}"/>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26732" y="6029738"/>
            <a:ext cx="1992398" cy="848329"/>
          </a:xfrm>
          <a:prstGeom prst="rect">
            <a:avLst/>
          </a:prstGeom>
        </p:spPr>
      </p:pic>
      <p:pic>
        <p:nvPicPr>
          <p:cNvPr id="15" name="Graphic 14">
            <a:extLst>
              <a:ext uri="{FF2B5EF4-FFF2-40B4-BE49-F238E27FC236}">
                <a16:creationId xmlns:a16="http://schemas.microsoft.com/office/drawing/2014/main" id="{001A8AD0-93F8-4DC6-A0D3-E11676021466}"/>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11039061" y="5969956"/>
            <a:ext cx="1031245" cy="1006692"/>
          </a:xfrm>
          <a:prstGeom prst="rect">
            <a:avLst/>
          </a:prstGeom>
        </p:spPr>
      </p:pic>
      <p:sp>
        <p:nvSpPr>
          <p:cNvPr id="5" name="Rectangle 4"/>
          <p:cNvSpPr/>
          <p:nvPr/>
        </p:nvSpPr>
        <p:spPr>
          <a:xfrm>
            <a:off x="2440824" y="994858"/>
            <a:ext cx="9751176" cy="3908762"/>
          </a:xfrm>
          <a:prstGeom prst="rect">
            <a:avLst/>
          </a:prstGeom>
        </p:spPr>
        <p:txBody>
          <a:bodyPr wrap="square">
            <a:spAutoFit/>
          </a:bodyPr>
          <a:lstStyle/>
          <a:p>
            <a:pPr lvl="0" algn="just">
              <a:spcBef>
                <a:spcPct val="20000"/>
              </a:spcBef>
            </a:pPr>
            <a:r>
              <a:rPr lang="en-US" sz="2400" b="1" dirty="0">
                <a:solidFill>
                  <a:prstClr val="black"/>
                </a:solidFill>
                <a:latin typeface="Calibri" panose="020F0502020204030204" pitchFamily="34" charset="0"/>
                <a:cs typeface="Arial" pitchFamily="34" charset="0"/>
              </a:rPr>
              <a:t>Elements of BFP</a:t>
            </a:r>
          </a:p>
          <a:p>
            <a:pPr marL="273050" lvl="1" indent="-273050" algn="just">
              <a:spcBef>
                <a:spcPct val="20000"/>
              </a:spcBef>
              <a:buFont typeface="Wingdings" pitchFamily="2" charset="2"/>
              <a:buChar char="§"/>
            </a:pPr>
            <a:r>
              <a:rPr lang="en-US" sz="2000" b="1" dirty="0">
                <a:solidFill>
                  <a:prstClr val="black"/>
                </a:solidFill>
                <a:latin typeface="Calibri" panose="020F0502020204030204" pitchFamily="34" charset="0"/>
                <a:cs typeface="Arial" pitchFamily="34" charset="0"/>
              </a:rPr>
              <a:t>Demurrage</a:t>
            </a:r>
          </a:p>
          <a:p>
            <a:pPr marL="914400" lvl="1" indent="-457200" algn="just">
              <a:lnSpc>
                <a:spcPct val="150000"/>
              </a:lnSpc>
              <a:spcBef>
                <a:spcPct val="20000"/>
              </a:spcBef>
              <a:buFont typeface="Arial" panose="020B0604020202020204" pitchFamily="34" charset="0"/>
              <a:buChar char="•"/>
            </a:pPr>
            <a:r>
              <a:rPr lang="en-US" sz="2000" dirty="0">
                <a:solidFill>
                  <a:prstClr val="black"/>
                </a:solidFill>
                <a:cs typeface="Arial" pitchFamily="34" charset="0"/>
              </a:rPr>
              <a:t>Demurrage is the time spent in a harbour to load and discharge a cargo - hourly rent of vessel, but not operating</a:t>
            </a:r>
          </a:p>
          <a:p>
            <a:pPr marL="914400" lvl="1" indent="-457200" algn="just">
              <a:lnSpc>
                <a:spcPct val="150000"/>
              </a:lnSpc>
              <a:spcBef>
                <a:spcPct val="20000"/>
              </a:spcBef>
              <a:buFont typeface="Arial" panose="020B0604020202020204" pitchFamily="34" charset="0"/>
              <a:buChar char="•"/>
            </a:pPr>
            <a:r>
              <a:rPr lang="en-US" sz="2000" dirty="0">
                <a:solidFill>
                  <a:prstClr val="black"/>
                </a:solidFill>
                <a:cs typeface="Arial" pitchFamily="34" charset="0"/>
              </a:rPr>
              <a:t> Demurrage rate: World Freight Rate Association</a:t>
            </a:r>
          </a:p>
          <a:p>
            <a:pPr marL="914400" lvl="1" indent="-457200" algn="just">
              <a:lnSpc>
                <a:spcPct val="150000"/>
              </a:lnSpc>
              <a:spcBef>
                <a:spcPct val="20000"/>
              </a:spcBef>
              <a:buFont typeface="Arial" panose="020B0604020202020204" pitchFamily="34" charset="0"/>
              <a:buChar char="•"/>
            </a:pPr>
            <a:r>
              <a:rPr lang="en-US" sz="2000" dirty="0">
                <a:solidFill>
                  <a:prstClr val="black"/>
                </a:solidFill>
                <a:cs typeface="Arial" pitchFamily="34" charset="0"/>
              </a:rPr>
              <a:t> Rate for petrol:50%MED+50% Singapore</a:t>
            </a:r>
          </a:p>
          <a:p>
            <a:pPr marL="914400" lvl="1" indent="-457200" algn="just">
              <a:lnSpc>
                <a:spcPct val="150000"/>
              </a:lnSpc>
              <a:spcBef>
                <a:spcPct val="20000"/>
              </a:spcBef>
              <a:buFont typeface="Arial" panose="020B0604020202020204" pitchFamily="34" charset="0"/>
              <a:buChar char="•"/>
            </a:pPr>
            <a:r>
              <a:rPr lang="en-US" sz="2000" dirty="0">
                <a:solidFill>
                  <a:prstClr val="black"/>
                </a:solidFill>
                <a:cs typeface="Arial" pitchFamily="34" charset="0"/>
              </a:rPr>
              <a:t> Rate for diesel and IP: 50% Singapore+50% AG</a:t>
            </a:r>
          </a:p>
          <a:p>
            <a:pPr marL="914400" lvl="1" indent="-457200" algn="just">
              <a:lnSpc>
                <a:spcPct val="150000"/>
              </a:lnSpc>
              <a:spcBef>
                <a:spcPct val="20000"/>
              </a:spcBef>
              <a:buFont typeface="Arial" panose="020B0604020202020204" pitchFamily="34" charset="0"/>
              <a:buChar char="•"/>
            </a:pPr>
            <a:r>
              <a:rPr lang="en-US" sz="2000" dirty="0">
                <a:solidFill>
                  <a:prstClr val="black"/>
                </a:solidFill>
                <a:cs typeface="Arial" pitchFamily="34" charset="0"/>
              </a:rPr>
              <a:t> Days allowed: 3 days in total</a:t>
            </a:r>
          </a:p>
        </p:txBody>
      </p:sp>
    </p:spTree>
    <p:extLst>
      <p:ext uri="{BB962C8B-B14F-4D97-AF65-F5344CB8AC3E}">
        <p14:creationId xmlns:p14="http://schemas.microsoft.com/office/powerpoint/2010/main" val="30726876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4BF82D0-0CFB-45A4-B5E5-436CEE4B8CF3}"/>
              </a:ext>
            </a:extLst>
          </p:cNvPr>
          <p:cNvSpPr/>
          <p:nvPr/>
        </p:nvSpPr>
        <p:spPr>
          <a:xfrm>
            <a:off x="0" y="5976730"/>
            <a:ext cx="12192000" cy="88127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ZA"/>
          </a:p>
        </p:txBody>
      </p:sp>
      <p:sp>
        <p:nvSpPr>
          <p:cNvPr id="2" name="Title 1">
            <a:extLst>
              <a:ext uri="{FF2B5EF4-FFF2-40B4-BE49-F238E27FC236}">
                <a16:creationId xmlns:a16="http://schemas.microsoft.com/office/drawing/2014/main" id="{9F94395A-0AFB-4002-9F36-5498B613BDBB}"/>
              </a:ext>
            </a:extLst>
          </p:cNvPr>
          <p:cNvSpPr>
            <a:spLocks noGrp="1"/>
          </p:cNvSpPr>
          <p:nvPr>
            <p:ph type="title"/>
          </p:nvPr>
        </p:nvSpPr>
        <p:spPr>
          <a:xfrm>
            <a:off x="2319130" y="180976"/>
            <a:ext cx="9751176" cy="319956"/>
          </a:xfrm>
        </p:spPr>
        <p:txBody>
          <a:bodyPr>
            <a:noAutofit/>
          </a:bodyPr>
          <a:lstStyle/>
          <a:p>
            <a:r>
              <a:rPr lang="en-ZA" sz="3200" dirty="0">
                <a:solidFill>
                  <a:srgbClr val="000000"/>
                </a:solidFill>
                <a:effectLst>
                  <a:outerShdw blurRad="38100" dist="38100" dir="2700000" algn="tl">
                    <a:srgbClr val="FFFFFF"/>
                  </a:outerShdw>
                </a:effectLst>
                <a:latin typeface="Calibri"/>
              </a:rPr>
              <a:t/>
            </a:r>
            <a:br>
              <a:rPr lang="en-ZA" sz="3200" dirty="0">
                <a:solidFill>
                  <a:srgbClr val="000000"/>
                </a:solidFill>
                <a:effectLst>
                  <a:outerShdw blurRad="38100" dist="38100" dir="2700000" algn="tl">
                    <a:srgbClr val="FFFFFF"/>
                  </a:outerShdw>
                </a:effectLst>
                <a:latin typeface="Calibri"/>
              </a:rPr>
            </a:br>
            <a:r>
              <a:rPr lang="en-ZA" sz="3200" b="1" dirty="0">
                <a:solidFill>
                  <a:srgbClr val="000000"/>
                </a:solidFill>
                <a:effectLst>
                  <a:outerShdw blurRad="38100" dist="38100" dir="2700000" algn="tl">
                    <a:srgbClr val="FFFFFF"/>
                  </a:outerShdw>
                </a:effectLst>
                <a:latin typeface="Calibri"/>
              </a:rPr>
              <a:t>THE BASIC FUEL PRICE (BFP) FOR LIQUID FUELS …</a:t>
            </a:r>
            <a:endParaRPr lang="en-ZA" sz="3200" b="1" dirty="0">
              <a:latin typeface="Algerian" panose="04020705040A02060702" pitchFamily="82" charset="0"/>
            </a:endParaRPr>
          </a:p>
        </p:txBody>
      </p:sp>
      <p:sp>
        <p:nvSpPr>
          <p:cNvPr id="3" name="Text Placeholder 2">
            <a:extLst>
              <a:ext uri="{FF2B5EF4-FFF2-40B4-BE49-F238E27FC236}">
                <a16:creationId xmlns:a16="http://schemas.microsoft.com/office/drawing/2014/main" id="{9D6E7A67-9ABF-4E7C-9F7B-21DCE4DF56E2}"/>
              </a:ext>
            </a:extLst>
          </p:cNvPr>
          <p:cNvSpPr>
            <a:spLocks noGrp="1"/>
          </p:cNvSpPr>
          <p:nvPr>
            <p:ph type="body" idx="1"/>
          </p:nvPr>
        </p:nvSpPr>
        <p:spPr>
          <a:xfrm>
            <a:off x="2319130" y="987850"/>
            <a:ext cx="9751176" cy="4863458"/>
          </a:xfrm>
        </p:spPr>
        <p:txBody>
          <a:bodyPr>
            <a:normAutofit/>
          </a:bodyPr>
          <a:lstStyle/>
          <a:p>
            <a:pPr marL="342900" lvl="0" indent="-342900" algn="just">
              <a:lnSpc>
                <a:spcPct val="100000"/>
              </a:lnSpc>
              <a:spcBef>
                <a:spcPct val="20000"/>
              </a:spcBef>
              <a:buFont typeface="Arial" pitchFamily="34" charset="0"/>
              <a:buChar char="•"/>
            </a:pPr>
            <a:endParaRPr lang="en-US" sz="1800" dirty="0"/>
          </a:p>
          <a:p>
            <a:pPr marL="285750" indent="-285750">
              <a:lnSpc>
                <a:spcPct val="150000"/>
              </a:lnSpc>
              <a:buFont typeface="Arial" panose="020B0604020202020204" pitchFamily="34" charset="0"/>
              <a:buChar char="•"/>
            </a:pPr>
            <a:endParaRPr lang="en-ZA" sz="1600" dirty="0">
              <a:solidFill>
                <a:schemeClr val="tx1"/>
              </a:solidFill>
            </a:endParaRPr>
          </a:p>
        </p:txBody>
      </p:sp>
      <p:cxnSp>
        <p:nvCxnSpPr>
          <p:cNvPr id="10" name="Straight Connector 9">
            <a:extLst>
              <a:ext uri="{FF2B5EF4-FFF2-40B4-BE49-F238E27FC236}">
                <a16:creationId xmlns:a16="http://schemas.microsoft.com/office/drawing/2014/main" id="{6481CD73-79C3-4928-B576-43059C21526D}"/>
              </a:ext>
            </a:extLst>
          </p:cNvPr>
          <p:cNvCxnSpPr/>
          <p:nvPr/>
        </p:nvCxnSpPr>
        <p:spPr>
          <a:xfrm>
            <a:off x="0" y="5976730"/>
            <a:ext cx="12192000"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pic>
        <p:nvPicPr>
          <p:cNvPr id="12" name="Picture 11" descr="Text&#10;&#10;Description automatically generated">
            <a:extLst>
              <a:ext uri="{FF2B5EF4-FFF2-40B4-BE49-F238E27FC236}">
                <a16:creationId xmlns:a16="http://schemas.microsoft.com/office/drawing/2014/main" id="{DF9096E0-E3D3-42EE-932B-7355552CFAC9}"/>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26732" y="6029738"/>
            <a:ext cx="1992398" cy="848329"/>
          </a:xfrm>
          <a:prstGeom prst="rect">
            <a:avLst/>
          </a:prstGeom>
        </p:spPr>
      </p:pic>
      <p:pic>
        <p:nvPicPr>
          <p:cNvPr id="15" name="Graphic 14">
            <a:extLst>
              <a:ext uri="{FF2B5EF4-FFF2-40B4-BE49-F238E27FC236}">
                <a16:creationId xmlns:a16="http://schemas.microsoft.com/office/drawing/2014/main" id="{001A8AD0-93F8-4DC6-A0D3-E11676021466}"/>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11039061" y="5969956"/>
            <a:ext cx="1031245" cy="1006692"/>
          </a:xfrm>
          <a:prstGeom prst="rect">
            <a:avLst/>
          </a:prstGeom>
        </p:spPr>
      </p:pic>
      <p:sp>
        <p:nvSpPr>
          <p:cNvPr id="5" name="Rectangle 4"/>
          <p:cNvSpPr/>
          <p:nvPr/>
        </p:nvSpPr>
        <p:spPr>
          <a:xfrm>
            <a:off x="2319130" y="730452"/>
            <a:ext cx="9609013" cy="5016758"/>
          </a:xfrm>
          <a:prstGeom prst="rect">
            <a:avLst/>
          </a:prstGeom>
        </p:spPr>
        <p:txBody>
          <a:bodyPr wrap="square">
            <a:spAutoFit/>
          </a:bodyPr>
          <a:lstStyle/>
          <a:p>
            <a:pPr lvl="0" algn="just">
              <a:spcBef>
                <a:spcPct val="20000"/>
              </a:spcBef>
            </a:pPr>
            <a:r>
              <a:rPr lang="en-US" sz="2000" b="1" dirty="0">
                <a:solidFill>
                  <a:prstClr val="black"/>
                </a:solidFill>
                <a:cs typeface="Arial" pitchFamily="34" charset="0"/>
              </a:rPr>
              <a:t>Elements of BFP</a:t>
            </a:r>
          </a:p>
          <a:p>
            <a:pPr marL="457200" lvl="0" indent="-457200" algn="just">
              <a:spcBef>
                <a:spcPct val="20000"/>
              </a:spcBef>
              <a:buFont typeface="Wingdings" panose="05000000000000000000" pitchFamily="2" charset="2"/>
              <a:buChar char="§"/>
            </a:pPr>
            <a:r>
              <a:rPr lang="en-US" sz="2000" b="1" dirty="0">
                <a:solidFill>
                  <a:prstClr val="black"/>
                </a:solidFill>
                <a:cs typeface="Arial" pitchFamily="34" charset="0"/>
              </a:rPr>
              <a:t>Coastal Storage and Financing</a:t>
            </a:r>
          </a:p>
          <a:p>
            <a:pPr marL="914400" lvl="1" indent="-457200" algn="just">
              <a:lnSpc>
                <a:spcPct val="150000"/>
              </a:lnSpc>
              <a:spcBef>
                <a:spcPct val="20000"/>
              </a:spcBef>
              <a:buFont typeface="Arial" panose="020B0604020202020204" pitchFamily="34" charset="0"/>
              <a:buChar char="•"/>
            </a:pPr>
            <a:r>
              <a:rPr lang="en-US" sz="2000" dirty="0">
                <a:solidFill>
                  <a:prstClr val="black"/>
                </a:solidFill>
                <a:cs typeface="Arial" pitchFamily="34" charset="0"/>
              </a:rPr>
              <a:t>Assessed at $3/bbl or 2.5 SA c/l per month</a:t>
            </a:r>
          </a:p>
          <a:p>
            <a:pPr lvl="2" algn="just">
              <a:lnSpc>
                <a:spcPct val="150000"/>
              </a:lnSpc>
              <a:spcBef>
                <a:spcPct val="20000"/>
              </a:spcBef>
            </a:pPr>
            <a:r>
              <a:rPr lang="en-US" sz="2000" dirty="0">
                <a:solidFill>
                  <a:prstClr val="black"/>
                </a:solidFill>
                <a:cs typeface="Arial" pitchFamily="34" charset="0"/>
              </a:rPr>
              <a:t> 25 days allowed for storage =2.038 SA c/l</a:t>
            </a:r>
          </a:p>
          <a:p>
            <a:pPr lvl="2" algn="just">
              <a:lnSpc>
                <a:spcPct val="150000"/>
              </a:lnSpc>
              <a:spcBef>
                <a:spcPct val="20000"/>
              </a:spcBef>
            </a:pPr>
            <a:r>
              <a:rPr lang="en-US" sz="2000" dirty="0">
                <a:solidFill>
                  <a:prstClr val="black"/>
                </a:solidFill>
                <a:cs typeface="Arial" pitchFamily="34" charset="0"/>
              </a:rPr>
              <a:t>Adjusted annually in line with the movement in the Producer Price Index (PPI)</a:t>
            </a:r>
          </a:p>
          <a:p>
            <a:pPr lvl="2" indent="-14288" algn="just">
              <a:lnSpc>
                <a:spcPct val="150000"/>
              </a:lnSpc>
              <a:spcBef>
                <a:spcPct val="20000"/>
              </a:spcBef>
            </a:pPr>
            <a:r>
              <a:rPr lang="en-US" sz="2000" dirty="0">
                <a:solidFill>
                  <a:prstClr val="black"/>
                </a:solidFill>
                <a:cs typeface="Arial" pitchFamily="34" charset="0"/>
              </a:rPr>
              <a:t> {CS=</a:t>
            </a:r>
            <a:r>
              <a:rPr lang="en-US" sz="2000" dirty="0" err="1">
                <a:solidFill>
                  <a:prstClr val="black"/>
                </a:solidFill>
                <a:cs typeface="Arial" pitchFamily="34" charset="0"/>
              </a:rPr>
              <a:t>PPIn</a:t>
            </a:r>
            <a:r>
              <a:rPr lang="en-US" sz="2000" dirty="0">
                <a:solidFill>
                  <a:prstClr val="black"/>
                </a:solidFill>
                <a:cs typeface="Arial" pitchFamily="34" charset="0"/>
              </a:rPr>
              <a:t>/</a:t>
            </a:r>
            <a:r>
              <a:rPr lang="en-US" sz="2000" dirty="0" err="1">
                <a:solidFill>
                  <a:prstClr val="black"/>
                </a:solidFill>
                <a:cs typeface="Arial" pitchFamily="34" charset="0"/>
              </a:rPr>
              <a:t>PPIb</a:t>
            </a:r>
            <a:r>
              <a:rPr lang="en-US" sz="2000" dirty="0">
                <a:solidFill>
                  <a:prstClr val="black"/>
                </a:solidFill>
                <a:cs typeface="Arial" pitchFamily="34" charset="0"/>
              </a:rPr>
              <a:t>*2.083 c/l}</a:t>
            </a:r>
          </a:p>
          <a:p>
            <a:pPr marL="914400" lvl="1" indent="-457200" algn="just">
              <a:lnSpc>
                <a:spcPct val="150000"/>
              </a:lnSpc>
              <a:spcBef>
                <a:spcPct val="20000"/>
              </a:spcBef>
              <a:buFont typeface="Arial" panose="020B0604020202020204" pitchFamily="34" charset="0"/>
              <a:buChar char="•"/>
            </a:pPr>
            <a:r>
              <a:rPr lang="en-US" sz="2000" b="1" dirty="0">
                <a:solidFill>
                  <a:prstClr val="black"/>
                </a:solidFill>
                <a:cs typeface="Arial" pitchFamily="34" charset="0"/>
              </a:rPr>
              <a:t>Interest rate: </a:t>
            </a:r>
            <a:r>
              <a:rPr lang="en-US" sz="2000" dirty="0">
                <a:solidFill>
                  <a:prstClr val="black"/>
                </a:solidFill>
                <a:cs typeface="Arial" pitchFamily="34" charset="0"/>
              </a:rPr>
              <a:t>Standard Bank’s prime interest rate less 2%</a:t>
            </a:r>
          </a:p>
          <a:p>
            <a:pPr lvl="1" algn="just">
              <a:lnSpc>
                <a:spcPct val="150000"/>
              </a:lnSpc>
              <a:spcBef>
                <a:spcPct val="20000"/>
              </a:spcBef>
            </a:pPr>
            <a:r>
              <a:rPr lang="en-US" sz="2000" b="1" dirty="0">
                <a:solidFill>
                  <a:prstClr val="black"/>
                </a:solidFill>
                <a:cs typeface="Arial" pitchFamily="34" charset="0"/>
              </a:rPr>
              <a:t>         SFC</a:t>
            </a:r>
            <a:r>
              <a:rPr lang="en-US" sz="2000" dirty="0">
                <a:solidFill>
                  <a:prstClr val="black"/>
                </a:solidFill>
                <a:cs typeface="Arial" pitchFamily="34" charset="0"/>
              </a:rPr>
              <a:t>= [LCV*(PR-2)*25/365]</a:t>
            </a:r>
          </a:p>
          <a:p>
            <a:pPr lvl="1" algn="just">
              <a:lnSpc>
                <a:spcPct val="150000"/>
              </a:lnSpc>
              <a:spcBef>
                <a:spcPct val="20000"/>
              </a:spcBef>
            </a:pPr>
            <a:r>
              <a:rPr lang="en-US" sz="2000" b="1" dirty="0">
                <a:solidFill>
                  <a:prstClr val="black"/>
                </a:solidFill>
                <a:cs typeface="Arial" pitchFamily="34" charset="0"/>
              </a:rPr>
              <a:t>         LCV</a:t>
            </a:r>
            <a:r>
              <a:rPr lang="en-US" sz="2000" dirty="0">
                <a:solidFill>
                  <a:prstClr val="black"/>
                </a:solidFill>
                <a:cs typeface="Arial" pitchFamily="34" charset="0"/>
              </a:rPr>
              <a:t>: Landed Cost Value</a:t>
            </a:r>
          </a:p>
          <a:p>
            <a:pPr lvl="1" algn="just">
              <a:lnSpc>
                <a:spcPct val="150000"/>
              </a:lnSpc>
              <a:spcBef>
                <a:spcPct val="20000"/>
              </a:spcBef>
            </a:pPr>
            <a:r>
              <a:rPr lang="en-US" sz="2000" b="1" dirty="0">
                <a:solidFill>
                  <a:prstClr val="black"/>
                </a:solidFill>
                <a:cs typeface="Arial" pitchFamily="34" charset="0"/>
              </a:rPr>
              <a:t>         PR</a:t>
            </a:r>
            <a:r>
              <a:rPr lang="en-US" sz="2000" dirty="0">
                <a:solidFill>
                  <a:prstClr val="black"/>
                </a:solidFill>
                <a:cs typeface="Arial" pitchFamily="34" charset="0"/>
              </a:rPr>
              <a:t>: Prime Interest Rate</a:t>
            </a:r>
          </a:p>
        </p:txBody>
      </p:sp>
    </p:spTree>
    <p:extLst>
      <p:ext uri="{BB962C8B-B14F-4D97-AF65-F5344CB8AC3E}">
        <p14:creationId xmlns:p14="http://schemas.microsoft.com/office/powerpoint/2010/main" val="25093140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4BF82D0-0CFB-45A4-B5E5-436CEE4B8CF3}"/>
              </a:ext>
            </a:extLst>
          </p:cNvPr>
          <p:cNvSpPr/>
          <p:nvPr/>
        </p:nvSpPr>
        <p:spPr>
          <a:xfrm>
            <a:off x="0" y="5976730"/>
            <a:ext cx="12192000" cy="88127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ZA"/>
          </a:p>
        </p:txBody>
      </p:sp>
      <p:sp>
        <p:nvSpPr>
          <p:cNvPr id="2" name="Title 1">
            <a:extLst>
              <a:ext uri="{FF2B5EF4-FFF2-40B4-BE49-F238E27FC236}">
                <a16:creationId xmlns:a16="http://schemas.microsoft.com/office/drawing/2014/main" id="{9F94395A-0AFB-4002-9F36-5498B613BDBB}"/>
              </a:ext>
            </a:extLst>
          </p:cNvPr>
          <p:cNvSpPr>
            <a:spLocks noGrp="1"/>
          </p:cNvSpPr>
          <p:nvPr>
            <p:ph type="title"/>
          </p:nvPr>
        </p:nvSpPr>
        <p:spPr>
          <a:xfrm>
            <a:off x="2319130" y="340085"/>
            <a:ext cx="9751176" cy="620975"/>
          </a:xfrm>
        </p:spPr>
        <p:txBody>
          <a:bodyPr>
            <a:noAutofit/>
          </a:bodyPr>
          <a:lstStyle/>
          <a:p>
            <a:r>
              <a:rPr lang="en-ZA" sz="3200" dirty="0">
                <a:solidFill>
                  <a:srgbClr val="000000"/>
                </a:solidFill>
                <a:effectLst>
                  <a:outerShdw blurRad="38100" dist="38100" dir="2700000" algn="tl">
                    <a:srgbClr val="FFFFFF"/>
                  </a:outerShdw>
                </a:effectLst>
                <a:latin typeface="+mn-lt"/>
              </a:rPr>
              <a:t/>
            </a:r>
            <a:br>
              <a:rPr lang="en-ZA" sz="3200" dirty="0">
                <a:solidFill>
                  <a:srgbClr val="000000"/>
                </a:solidFill>
                <a:effectLst>
                  <a:outerShdw blurRad="38100" dist="38100" dir="2700000" algn="tl">
                    <a:srgbClr val="FFFFFF"/>
                  </a:outerShdw>
                </a:effectLst>
                <a:latin typeface="+mn-lt"/>
              </a:rPr>
            </a:br>
            <a:r>
              <a:rPr lang="en-ZA" sz="3200" dirty="0">
                <a:solidFill>
                  <a:srgbClr val="000000"/>
                </a:solidFill>
                <a:effectLst>
                  <a:outerShdw blurRad="38100" dist="38100" dir="2700000" algn="tl">
                    <a:srgbClr val="FFFFFF"/>
                  </a:outerShdw>
                </a:effectLst>
                <a:latin typeface="+mn-lt"/>
              </a:rPr>
              <a:t/>
            </a:r>
            <a:br>
              <a:rPr lang="en-ZA" sz="3200" dirty="0">
                <a:solidFill>
                  <a:srgbClr val="000000"/>
                </a:solidFill>
                <a:effectLst>
                  <a:outerShdw blurRad="38100" dist="38100" dir="2700000" algn="tl">
                    <a:srgbClr val="FFFFFF"/>
                  </a:outerShdw>
                </a:effectLst>
                <a:latin typeface="+mn-lt"/>
              </a:rPr>
            </a:br>
            <a:r>
              <a:rPr lang="en-ZA" sz="3200" b="1" dirty="0">
                <a:latin typeface="+mn-lt"/>
              </a:rPr>
              <a:t/>
            </a:r>
            <a:br>
              <a:rPr lang="en-ZA" sz="3200" b="1" dirty="0">
                <a:latin typeface="+mn-lt"/>
              </a:rPr>
            </a:br>
            <a:r>
              <a:rPr lang="en-ZA" sz="3200" dirty="0">
                <a:solidFill>
                  <a:srgbClr val="000000"/>
                </a:solidFill>
                <a:effectLst>
                  <a:outerShdw blurRad="38100" dist="38100" dir="2700000" algn="tl">
                    <a:srgbClr val="FFFFFF"/>
                  </a:outerShdw>
                </a:effectLst>
                <a:latin typeface="+mn-lt"/>
              </a:rPr>
              <a:t/>
            </a:r>
            <a:br>
              <a:rPr lang="en-ZA" sz="3200" dirty="0">
                <a:solidFill>
                  <a:srgbClr val="000000"/>
                </a:solidFill>
                <a:effectLst>
                  <a:outerShdw blurRad="38100" dist="38100" dir="2700000" algn="tl">
                    <a:srgbClr val="FFFFFF"/>
                  </a:outerShdw>
                </a:effectLst>
                <a:latin typeface="+mn-lt"/>
              </a:rPr>
            </a:br>
            <a:r>
              <a:rPr lang="en-ZA" sz="3200" b="1" dirty="0">
                <a:solidFill>
                  <a:srgbClr val="000000"/>
                </a:solidFill>
                <a:effectLst>
                  <a:outerShdw blurRad="38100" dist="38100" dir="2700000" algn="tl">
                    <a:srgbClr val="FFFFFF"/>
                  </a:outerShdw>
                </a:effectLst>
                <a:latin typeface="+mn-lt"/>
              </a:rPr>
              <a:t>OTHER INTERNATIONAL FACTORS THAT INFLUENCE THE BFP</a:t>
            </a:r>
            <a:endParaRPr lang="en-ZA" sz="3200" b="1" dirty="0">
              <a:latin typeface="+mn-lt"/>
            </a:endParaRPr>
          </a:p>
        </p:txBody>
      </p:sp>
      <p:sp>
        <p:nvSpPr>
          <p:cNvPr id="3" name="Text Placeholder 2">
            <a:extLst>
              <a:ext uri="{FF2B5EF4-FFF2-40B4-BE49-F238E27FC236}">
                <a16:creationId xmlns:a16="http://schemas.microsoft.com/office/drawing/2014/main" id="{9D6E7A67-9ABF-4E7C-9F7B-21DCE4DF56E2}"/>
              </a:ext>
            </a:extLst>
          </p:cNvPr>
          <p:cNvSpPr>
            <a:spLocks noGrp="1"/>
          </p:cNvSpPr>
          <p:nvPr>
            <p:ph type="body" idx="1"/>
          </p:nvPr>
        </p:nvSpPr>
        <p:spPr>
          <a:xfrm>
            <a:off x="2319130" y="917544"/>
            <a:ext cx="9751176" cy="4099583"/>
          </a:xfrm>
        </p:spPr>
        <p:txBody>
          <a:bodyPr>
            <a:normAutofit/>
          </a:bodyPr>
          <a:lstStyle/>
          <a:p>
            <a:pPr marL="342900" lvl="0" indent="-342900" algn="just">
              <a:lnSpc>
                <a:spcPct val="100000"/>
              </a:lnSpc>
              <a:spcBef>
                <a:spcPct val="20000"/>
              </a:spcBef>
              <a:buFont typeface="Arial" pitchFamily="34" charset="0"/>
              <a:buChar char="•"/>
            </a:pPr>
            <a:endParaRPr lang="en-US" sz="1800" dirty="0"/>
          </a:p>
          <a:p>
            <a:pPr marL="285750" indent="-285750">
              <a:lnSpc>
                <a:spcPct val="150000"/>
              </a:lnSpc>
              <a:buFont typeface="Arial" panose="020B0604020202020204" pitchFamily="34" charset="0"/>
              <a:buChar char="•"/>
            </a:pPr>
            <a:endParaRPr lang="en-ZA" sz="1600" dirty="0">
              <a:solidFill>
                <a:schemeClr val="tx1"/>
              </a:solidFill>
            </a:endParaRPr>
          </a:p>
        </p:txBody>
      </p:sp>
      <p:cxnSp>
        <p:nvCxnSpPr>
          <p:cNvPr id="10" name="Straight Connector 9">
            <a:extLst>
              <a:ext uri="{FF2B5EF4-FFF2-40B4-BE49-F238E27FC236}">
                <a16:creationId xmlns:a16="http://schemas.microsoft.com/office/drawing/2014/main" id="{6481CD73-79C3-4928-B576-43059C21526D}"/>
              </a:ext>
            </a:extLst>
          </p:cNvPr>
          <p:cNvCxnSpPr/>
          <p:nvPr/>
        </p:nvCxnSpPr>
        <p:spPr>
          <a:xfrm>
            <a:off x="0" y="5976730"/>
            <a:ext cx="12192000"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pic>
        <p:nvPicPr>
          <p:cNvPr id="12" name="Picture 11" descr="Text&#10;&#10;Description automatically generated">
            <a:extLst>
              <a:ext uri="{FF2B5EF4-FFF2-40B4-BE49-F238E27FC236}">
                <a16:creationId xmlns:a16="http://schemas.microsoft.com/office/drawing/2014/main" id="{DF9096E0-E3D3-42EE-932B-7355552CFAC9}"/>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26732" y="6029738"/>
            <a:ext cx="1992398" cy="848329"/>
          </a:xfrm>
          <a:prstGeom prst="rect">
            <a:avLst/>
          </a:prstGeom>
        </p:spPr>
      </p:pic>
      <p:pic>
        <p:nvPicPr>
          <p:cNvPr id="15" name="Graphic 14">
            <a:extLst>
              <a:ext uri="{FF2B5EF4-FFF2-40B4-BE49-F238E27FC236}">
                <a16:creationId xmlns:a16="http://schemas.microsoft.com/office/drawing/2014/main" id="{001A8AD0-93F8-4DC6-A0D3-E11676021466}"/>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11039061" y="5969956"/>
            <a:ext cx="1031245" cy="1006692"/>
          </a:xfrm>
          <a:prstGeom prst="rect">
            <a:avLst/>
          </a:prstGeom>
        </p:spPr>
      </p:pic>
      <p:sp>
        <p:nvSpPr>
          <p:cNvPr id="5" name="Rectangle 4"/>
          <p:cNvSpPr/>
          <p:nvPr/>
        </p:nvSpPr>
        <p:spPr>
          <a:xfrm>
            <a:off x="2392205" y="1139216"/>
            <a:ext cx="9676963" cy="4692054"/>
          </a:xfrm>
          <a:prstGeom prst="rect">
            <a:avLst/>
          </a:prstGeom>
        </p:spPr>
        <p:txBody>
          <a:bodyPr wrap="square">
            <a:spAutoFit/>
          </a:bodyPr>
          <a:lstStyle/>
          <a:p>
            <a:pPr marL="342900" lvl="0" indent="-342900" algn="just">
              <a:lnSpc>
                <a:spcPct val="150000"/>
              </a:lnSpc>
              <a:spcBef>
                <a:spcPct val="20000"/>
              </a:spcBef>
              <a:buFont typeface="Arial" panose="020B0604020202020204" pitchFamily="34" charset="0"/>
              <a:buChar char="•"/>
            </a:pPr>
            <a:r>
              <a:rPr lang="en-US" sz="2000" dirty="0">
                <a:solidFill>
                  <a:prstClr val="black"/>
                </a:solidFill>
                <a:latin typeface="Calibri" panose="020F0502020204030204" pitchFamily="34" charset="0"/>
                <a:cs typeface="Arial" pitchFamily="34" charset="0"/>
              </a:rPr>
              <a:t>International crude oil prices</a:t>
            </a:r>
          </a:p>
          <a:p>
            <a:pPr marL="342900" lvl="0" indent="-342900" algn="just">
              <a:lnSpc>
                <a:spcPct val="150000"/>
              </a:lnSpc>
              <a:spcBef>
                <a:spcPct val="20000"/>
              </a:spcBef>
              <a:buFont typeface="Arial" panose="020B0604020202020204" pitchFamily="34" charset="0"/>
              <a:buChar char="•"/>
            </a:pPr>
            <a:r>
              <a:rPr lang="en-US" sz="2000" dirty="0">
                <a:solidFill>
                  <a:prstClr val="black"/>
                </a:solidFill>
                <a:latin typeface="Calibri" panose="020F0502020204030204" pitchFamily="34" charset="0"/>
                <a:cs typeface="Arial" pitchFamily="34" charset="0"/>
              </a:rPr>
              <a:t>International product supply/demand balances</a:t>
            </a:r>
          </a:p>
          <a:p>
            <a:pPr marL="342900" lvl="0" indent="-342900" algn="just">
              <a:lnSpc>
                <a:spcPct val="150000"/>
              </a:lnSpc>
              <a:spcBef>
                <a:spcPct val="20000"/>
              </a:spcBef>
              <a:buFont typeface="Arial" panose="020B0604020202020204" pitchFamily="34" charset="0"/>
              <a:buChar char="•"/>
            </a:pPr>
            <a:r>
              <a:rPr lang="en-US" sz="2000" dirty="0">
                <a:solidFill>
                  <a:prstClr val="black"/>
                </a:solidFill>
                <a:latin typeface="Calibri" panose="020F0502020204030204" pitchFamily="34" charset="0"/>
                <a:cs typeface="Arial" pitchFamily="34" charset="0"/>
              </a:rPr>
              <a:t> Product inventory levels</a:t>
            </a:r>
          </a:p>
          <a:p>
            <a:pPr marL="342900" lvl="0" indent="-342900" algn="just">
              <a:lnSpc>
                <a:spcPct val="150000"/>
              </a:lnSpc>
              <a:spcBef>
                <a:spcPct val="20000"/>
              </a:spcBef>
              <a:buFont typeface="Arial" panose="020B0604020202020204" pitchFamily="34" charset="0"/>
              <a:buChar char="•"/>
            </a:pPr>
            <a:r>
              <a:rPr lang="en-US" sz="2000" dirty="0">
                <a:solidFill>
                  <a:prstClr val="black"/>
                </a:solidFill>
                <a:latin typeface="Calibri" panose="020F0502020204030204" pitchFamily="34" charset="0"/>
                <a:cs typeface="Arial" pitchFamily="34" charset="0"/>
              </a:rPr>
              <a:t> Geo-politics</a:t>
            </a:r>
          </a:p>
          <a:p>
            <a:pPr marL="342900" lvl="0" indent="-342900" algn="just">
              <a:lnSpc>
                <a:spcPct val="150000"/>
              </a:lnSpc>
              <a:spcBef>
                <a:spcPct val="20000"/>
              </a:spcBef>
              <a:buFont typeface="Arial" panose="020B0604020202020204" pitchFamily="34" charset="0"/>
              <a:buChar char="•"/>
            </a:pPr>
            <a:r>
              <a:rPr lang="en-US" sz="2000" dirty="0">
                <a:solidFill>
                  <a:prstClr val="black"/>
                </a:solidFill>
                <a:latin typeface="Calibri" panose="020F0502020204030204" pitchFamily="34" charset="0"/>
                <a:cs typeface="Arial" pitchFamily="34" charset="0"/>
              </a:rPr>
              <a:t> Rand/US Dollar exchange rate</a:t>
            </a:r>
          </a:p>
          <a:p>
            <a:pPr marL="342900" lvl="0" indent="-342900" algn="just">
              <a:lnSpc>
                <a:spcPct val="150000"/>
              </a:lnSpc>
              <a:spcBef>
                <a:spcPct val="20000"/>
              </a:spcBef>
              <a:buFont typeface="Arial" panose="020B0604020202020204" pitchFamily="34" charset="0"/>
              <a:buChar char="•"/>
            </a:pPr>
            <a:r>
              <a:rPr lang="en-US" sz="2000" dirty="0">
                <a:solidFill>
                  <a:prstClr val="black"/>
                </a:solidFill>
                <a:latin typeface="Calibri" panose="020F0502020204030204" pitchFamily="34" charset="0"/>
                <a:cs typeface="Arial" pitchFamily="34" charset="0"/>
              </a:rPr>
              <a:t> International refining margins</a:t>
            </a:r>
          </a:p>
          <a:p>
            <a:pPr marL="342900" lvl="0" indent="-342900" algn="just">
              <a:lnSpc>
                <a:spcPct val="150000"/>
              </a:lnSpc>
              <a:spcBef>
                <a:spcPct val="20000"/>
              </a:spcBef>
              <a:buFont typeface="Arial" panose="020B0604020202020204" pitchFamily="34" charset="0"/>
              <a:buChar char="•"/>
            </a:pPr>
            <a:r>
              <a:rPr lang="en-US" sz="2000" dirty="0">
                <a:solidFill>
                  <a:prstClr val="black"/>
                </a:solidFill>
                <a:latin typeface="Calibri" panose="020F0502020204030204" pitchFamily="34" charset="0"/>
                <a:cs typeface="Arial" pitchFamily="34" charset="0"/>
              </a:rPr>
              <a:t> Weather patterns in the Northern Hemisphere</a:t>
            </a:r>
          </a:p>
          <a:p>
            <a:pPr marL="342900" lvl="0" indent="-342900" algn="just">
              <a:lnSpc>
                <a:spcPct val="150000"/>
              </a:lnSpc>
              <a:spcBef>
                <a:spcPct val="20000"/>
              </a:spcBef>
              <a:buFont typeface="Arial" panose="020B0604020202020204" pitchFamily="34" charset="0"/>
              <a:buChar char="•"/>
            </a:pPr>
            <a:r>
              <a:rPr lang="en-US" sz="2000" b="1" i="1" dirty="0">
                <a:solidFill>
                  <a:srgbClr val="FF0000"/>
                </a:solidFill>
                <a:latin typeface="Calibri" panose="020F0502020204030204" pitchFamily="34" charset="0"/>
                <a:cs typeface="Arial" pitchFamily="34" charset="0"/>
              </a:rPr>
              <a:t>NB: </a:t>
            </a:r>
            <a:r>
              <a:rPr lang="en-US" sz="2000" i="1" dirty="0">
                <a:solidFill>
                  <a:srgbClr val="FF0000"/>
                </a:solidFill>
                <a:latin typeface="Calibri" panose="020F0502020204030204" pitchFamily="34" charset="0"/>
                <a:cs typeface="Arial" pitchFamily="34" charset="0"/>
              </a:rPr>
              <a:t>CEF website: </a:t>
            </a:r>
            <a:r>
              <a:rPr lang="en-US" sz="2000" i="1" dirty="0">
                <a:solidFill>
                  <a:srgbClr val="FF0000"/>
                </a:solidFill>
                <a:latin typeface="Calibri" panose="020F0502020204030204" pitchFamily="34" charset="0"/>
                <a:cs typeface="Arial" pitchFamily="34" charset="0"/>
                <a:hlinkClick r:id="rId6"/>
              </a:rPr>
              <a:t>www.cefgroup.co.za</a:t>
            </a:r>
            <a:endParaRPr lang="en-US" sz="2000" i="1" dirty="0">
              <a:solidFill>
                <a:srgbClr val="FF0000"/>
              </a:solidFill>
              <a:latin typeface="Calibri" panose="020F0502020204030204" pitchFamily="34" charset="0"/>
              <a:cs typeface="Arial" pitchFamily="34" charset="0"/>
            </a:endParaRPr>
          </a:p>
          <a:p>
            <a:pPr lvl="0" algn="just">
              <a:lnSpc>
                <a:spcPct val="150000"/>
              </a:lnSpc>
              <a:spcBef>
                <a:spcPct val="20000"/>
              </a:spcBef>
            </a:pPr>
            <a:endParaRPr lang="en-US" sz="2000" i="1" dirty="0">
              <a:solidFill>
                <a:srgbClr val="FF0000"/>
              </a:solidFill>
              <a:latin typeface="Calibri" panose="020F0502020204030204" pitchFamily="34" charset="0"/>
              <a:cs typeface="Arial" pitchFamily="34" charset="0"/>
            </a:endParaRPr>
          </a:p>
        </p:txBody>
      </p:sp>
    </p:spTree>
    <p:extLst>
      <p:ext uri="{BB962C8B-B14F-4D97-AF65-F5344CB8AC3E}">
        <p14:creationId xmlns:p14="http://schemas.microsoft.com/office/powerpoint/2010/main" val="24064162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4BF82D0-0CFB-45A4-B5E5-436CEE4B8CF3}"/>
              </a:ext>
            </a:extLst>
          </p:cNvPr>
          <p:cNvSpPr/>
          <p:nvPr/>
        </p:nvSpPr>
        <p:spPr>
          <a:xfrm>
            <a:off x="0" y="5976730"/>
            <a:ext cx="12192000" cy="88127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ZA"/>
          </a:p>
        </p:txBody>
      </p:sp>
      <p:sp>
        <p:nvSpPr>
          <p:cNvPr id="2" name="Title 1">
            <a:extLst>
              <a:ext uri="{FF2B5EF4-FFF2-40B4-BE49-F238E27FC236}">
                <a16:creationId xmlns:a16="http://schemas.microsoft.com/office/drawing/2014/main" id="{9F94395A-0AFB-4002-9F36-5498B613BDBB}"/>
              </a:ext>
            </a:extLst>
          </p:cNvPr>
          <p:cNvSpPr>
            <a:spLocks noGrp="1"/>
          </p:cNvSpPr>
          <p:nvPr>
            <p:ph type="title"/>
          </p:nvPr>
        </p:nvSpPr>
        <p:spPr>
          <a:xfrm>
            <a:off x="2319130" y="235568"/>
            <a:ext cx="9751176" cy="304054"/>
          </a:xfrm>
        </p:spPr>
        <p:txBody>
          <a:bodyPr>
            <a:noAutofit/>
          </a:bodyPr>
          <a:lstStyle/>
          <a:p>
            <a:r>
              <a:rPr lang="en-ZA" sz="3200" b="1" dirty="0">
                <a:solidFill>
                  <a:srgbClr val="000000"/>
                </a:solidFill>
                <a:effectLst>
                  <a:outerShdw blurRad="38100" dist="38100" dir="2700000" algn="tl">
                    <a:srgbClr val="FFFFFF"/>
                  </a:outerShdw>
                </a:effectLst>
                <a:latin typeface="Calibri"/>
              </a:rPr>
              <a:t/>
            </a:r>
            <a:br>
              <a:rPr lang="en-ZA" sz="3200" b="1" dirty="0">
                <a:solidFill>
                  <a:srgbClr val="000000"/>
                </a:solidFill>
                <a:effectLst>
                  <a:outerShdw blurRad="38100" dist="38100" dir="2700000" algn="tl">
                    <a:srgbClr val="FFFFFF"/>
                  </a:outerShdw>
                </a:effectLst>
                <a:latin typeface="Calibri"/>
              </a:rPr>
            </a:br>
            <a:r>
              <a:rPr lang="en-ZA" sz="3200" b="1" dirty="0">
                <a:solidFill>
                  <a:srgbClr val="000000"/>
                </a:solidFill>
                <a:effectLst>
                  <a:outerShdw blurRad="38100" dist="38100" dir="2700000" algn="tl">
                    <a:srgbClr val="FFFFFF"/>
                  </a:outerShdw>
                </a:effectLst>
                <a:latin typeface="Calibri"/>
              </a:rPr>
              <a:t>SUMMARY OF INTERNATIONAL FACTORS</a:t>
            </a:r>
          </a:p>
        </p:txBody>
      </p:sp>
      <p:sp>
        <p:nvSpPr>
          <p:cNvPr id="3" name="Text Placeholder 2">
            <a:extLst>
              <a:ext uri="{FF2B5EF4-FFF2-40B4-BE49-F238E27FC236}">
                <a16:creationId xmlns:a16="http://schemas.microsoft.com/office/drawing/2014/main" id="{9D6E7A67-9ABF-4E7C-9F7B-21DCE4DF56E2}"/>
              </a:ext>
            </a:extLst>
          </p:cNvPr>
          <p:cNvSpPr>
            <a:spLocks noGrp="1"/>
          </p:cNvSpPr>
          <p:nvPr>
            <p:ph type="body" idx="1"/>
          </p:nvPr>
        </p:nvSpPr>
        <p:spPr>
          <a:xfrm>
            <a:off x="2319130" y="987850"/>
            <a:ext cx="9751176" cy="4863458"/>
          </a:xfrm>
        </p:spPr>
        <p:txBody>
          <a:bodyPr>
            <a:normAutofit/>
          </a:bodyPr>
          <a:lstStyle/>
          <a:p>
            <a:pPr marL="342900" lvl="0" indent="-342900" algn="just">
              <a:lnSpc>
                <a:spcPct val="100000"/>
              </a:lnSpc>
              <a:spcBef>
                <a:spcPct val="20000"/>
              </a:spcBef>
              <a:buFont typeface="Arial" pitchFamily="34" charset="0"/>
              <a:buChar char="•"/>
            </a:pPr>
            <a:endParaRPr lang="en-US" sz="1800" dirty="0"/>
          </a:p>
          <a:p>
            <a:pPr>
              <a:lnSpc>
                <a:spcPct val="150000"/>
              </a:lnSpc>
            </a:pPr>
            <a:endParaRPr lang="en-ZA" sz="1600" dirty="0">
              <a:solidFill>
                <a:schemeClr val="tx1"/>
              </a:solidFill>
            </a:endParaRPr>
          </a:p>
        </p:txBody>
      </p:sp>
      <p:cxnSp>
        <p:nvCxnSpPr>
          <p:cNvPr id="10" name="Straight Connector 9">
            <a:extLst>
              <a:ext uri="{FF2B5EF4-FFF2-40B4-BE49-F238E27FC236}">
                <a16:creationId xmlns:a16="http://schemas.microsoft.com/office/drawing/2014/main" id="{6481CD73-79C3-4928-B576-43059C21526D}"/>
              </a:ext>
            </a:extLst>
          </p:cNvPr>
          <p:cNvCxnSpPr/>
          <p:nvPr/>
        </p:nvCxnSpPr>
        <p:spPr>
          <a:xfrm>
            <a:off x="0" y="5976730"/>
            <a:ext cx="12192000"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pic>
        <p:nvPicPr>
          <p:cNvPr id="12" name="Picture 11" descr="Text&#10;&#10;Description automatically generated">
            <a:extLst>
              <a:ext uri="{FF2B5EF4-FFF2-40B4-BE49-F238E27FC236}">
                <a16:creationId xmlns:a16="http://schemas.microsoft.com/office/drawing/2014/main" id="{DF9096E0-E3D3-42EE-932B-7355552CFAC9}"/>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26732" y="6029738"/>
            <a:ext cx="1992398" cy="848329"/>
          </a:xfrm>
          <a:prstGeom prst="rect">
            <a:avLst/>
          </a:prstGeom>
        </p:spPr>
      </p:pic>
      <p:pic>
        <p:nvPicPr>
          <p:cNvPr id="15" name="Graphic 14">
            <a:extLst>
              <a:ext uri="{FF2B5EF4-FFF2-40B4-BE49-F238E27FC236}">
                <a16:creationId xmlns:a16="http://schemas.microsoft.com/office/drawing/2014/main" id="{001A8AD0-93F8-4DC6-A0D3-E11676021466}"/>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11039061" y="5969956"/>
            <a:ext cx="1031245" cy="1006692"/>
          </a:xfrm>
          <a:prstGeom prst="rect">
            <a:avLst/>
          </a:prstGeom>
        </p:spPr>
      </p:pic>
      <p:sp>
        <p:nvSpPr>
          <p:cNvPr id="5" name="Rectangle 4"/>
          <p:cNvSpPr/>
          <p:nvPr/>
        </p:nvSpPr>
        <p:spPr>
          <a:xfrm>
            <a:off x="2401018" y="787178"/>
            <a:ext cx="9445239" cy="5215274"/>
          </a:xfrm>
          <a:prstGeom prst="rect">
            <a:avLst/>
          </a:prstGeom>
        </p:spPr>
        <p:txBody>
          <a:bodyPr wrap="square">
            <a:spAutoFit/>
          </a:bodyPr>
          <a:lstStyle/>
          <a:p>
            <a:pPr marL="342900" indent="-342900" algn="just">
              <a:lnSpc>
                <a:spcPct val="150000"/>
              </a:lnSpc>
              <a:spcBef>
                <a:spcPct val="20000"/>
              </a:spcBef>
              <a:buFont typeface="Arial" panose="020B0604020202020204" pitchFamily="34" charset="0"/>
              <a:buChar char="•"/>
            </a:pPr>
            <a:r>
              <a:rPr lang="en-US" sz="2000" dirty="0">
                <a:solidFill>
                  <a:prstClr val="black"/>
                </a:solidFill>
                <a:latin typeface="Calibri" panose="020F0502020204030204" pitchFamily="34" charset="0"/>
                <a:cs typeface="Arial" pitchFamily="34" charset="0"/>
              </a:rPr>
              <a:t>Average exchange rate: USD1=R14.98</a:t>
            </a:r>
          </a:p>
          <a:p>
            <a:pPr marL="342900" indent="-342900" algn="just">
              <a:lnSpc>
                <a:spcPct val="150000"/>
              </a:lnSpc>
              <a:spcBef>
                <a:spcPct val="20000"/>
              </a:spcBef>
              <a:buFont typeface="Arial" panose="020B0604020202020204" pitchFamily="34" charset="0"/>
              <a:buChar char="•"/>
            </a:pPr>
            <a:r>
              <a:rPr lang="en-US" sz="2000" dirty="0">
                <a:solidFill>
                  <a:prstClr val="black"/>
                </a:solidFill>
                <a:latin typeface="Calibri" panose="020F0502020204030204" pitchFamily="34" charset="0"/>
                <a:cs typeface="Arial" pitchFamily="34" charset="0"/>
              </a:rPr>
              <a:t>Average FOB: 630.146 c/l</a:t>
            </a:r>
          </a:p>
          <a:p>
            <a:pPr marL="342900" indent="-342900" algn="just">
              <a:lnSpc>
                <a:spcPct val="150000"/>
              </a:lnSpc>
              <a:spcBef>
                <a:spcPct val="20000"/>
              </a:spcBef>
              <a:buFont typeface="Arial" panose="020B0604020202020204" pitchFamily="34" charset="0"/>
              <a:buChar char="•"/>
            </a:pPr>
            <a:r>
              <a:rPr lang="en-US" sz="2000" dirty="0">
                <a:solidFill>
                  <a:prstClr val="black"/>
                </a:solidFill>
                <a:latin typeface="Calibri" panose="020F0502020204030204" pitchFamily="34" charset="0"/>
                <a:cs typeface="Arial" pitchFamily="34" charset="0"/>
              </a:rPr>
              <a:t>Freight rate and AFRA: 23.316 c/l</a:t>
            </a:r>
          </a:p>
          <a:p>
            <a:pPr marL="342900" indent="-342900" algn="just">
              <a:lnSpc>
                <a:spcPct val="150000"/>
              </a:lnSpc>
              <a:spcBef>
                <a:spcPct val="20000"/>
              </a:spcBef>
              <a:buFont typeface="Arial" panose="020B0604020202020204" pitchFamily="34" charset="0"/>
              <a:buChar char="•"/>
            </a:pPr>
            <a:r>
              <a:rPr lang="en-US" sz="2000" dirty="0">
                <a:solidFill>
                  <a:prstClr val="black"/>
                </a:solidFill>
                <a:latin typeface="Calibri" panose="020F0502020204030204" pitchFamily="34" charset="0"/>
                <a:cs typeface="Arial" pitchFamily="34" charset="0"/>
              </a:rPr>
              <a:t>Demurrage: 0.853 c/l</a:t>
            </a:r>
          </a:p>
          <a:p>
            <a:pPr marL="342900" indent="-342900" algn="just">
              <a:lnSpc>
                <a:spcPct val="150000"/>
              </a:lnSpc>
              <a:spcBef>
                <a:spcPct val="20000"/>
              </a:spcBef>
              <a:buFont typeface="Arial" panose="020B0604020202020204" pitchFamily="34" charset="0"/>
              <a:buChar char="•"/>
            </a:pPr>
            <a:r>
              <a:rPr lang="en-US" sz="2000" dirty="0">
                <a:solidFill>
                  <a:prstClr val="black"/>
                </a:solidFill>
                <a:latin typeface="Calibri" panose="020F0502020204030204" pitchFamily="34" charset="0"/>
                <a:cs typeface="Arial" pitchFamily="34" charset="0"/>
              </a:rPr>
              <a:t>Insurance: 1.017 c/l</a:t>
            </a:r>
          </a:p>
          <a:p>
            <a:pPr marL="342900" indent="-342900" algn="just">
              <a:lnSpc>
                <a:spcPct val="150000"/>
              </a:lnSpc>
              <a:spcBef>
                <a:spcPct val="20000"/>
              </a:spcBef>
              <a:buFont typeface="Arial" panose="020B0604020202020204" pitchFamily="34" charset="0"/>
              <a:buChar char="•"/>
            </a:pPr>
            <a:r>
              <a:rPr lang="en-US" sz="2000" dirty="0">
                <a:solidFill>
                  <a:prstClr val="black"/>
                </a:solidFill>
                <a:latin typeface="Calibri" panose="020F0502020204030204" pitchFamily="34" charset="0"/>
                <a:cs typeface="Arial" pitchFamily="34" charset="0"/>
              </a:rPr>
              <a:t>Ocean Leakage: 2.036 c/l</a:t>
            </a:r>
          </a:p>
          <a:p>
            <a:pPr marL="342900" indent="-342900" algn="just">
              <a:lnSpc>
                <a:spcPct val="150000"/>
              </a:lnSpc>
              <a:spcBef>
                <a:spcPct val="20000"/>
              </a:spcBef>
              <a:buFont typeface="Arial" panose="020B0604020202020204" pitchFamily="34" charset="0"/>
              <a:buChar char="•"/>
            </a:pPr>
            <a:r>
              <a:rPr lang="en-US" sz="2000" dirty="0">
                <a:solidFill>
                  <a:prstClr val="black"/>
                </a:solidFill>
                <a:latin typeface="Calibri" panose="020F0502020204030204" pitchFamily="34" charset="0"/>
                <a:cs typeface="Arial" pitchFamily="34" charset="0"/>
              </a:rPr>
              <a:t>Cargo dues: 3.244 c/l</a:t>
            </a:r>
          </a:p>
          <a:p>
            <a:pPr marL="342900" indent="-342900" algn="just">
              <a:lnSpc>
                <a:spcPct val="150000"/>
              </a:lnSpc>
              <a:spcBef>
                <a:spcPct val="20000"/>
              </a:spcBef>
              <a:buFont typeface="Arial" panose="020B0604020202020204" pitchFamily="34" charset="0"/>
              <a:buChar char="•"/>
            </a:pPr>
            <a:r>
              <a:rPr lang="en-US" sz="2000" dirty="0">
                <a:solidFill>
                  <a:prstClr val="black"/>
                </a:solidFill>
                <a:latin typeface="Calibri" panose="020F0502020204030204" pitchFamily="34" charset="0"/>
                <a:cs typeface="Arial" pitchFamily="34" charset="0"/>
              </a:rPr>
              <a:t>Coastal Storage: 5.673 c/l </a:t>
            </a:r>
          </a:p>
          <a:p>
            <a:pPr marL="342900" indent="-342900" algn="just">
              <a:lnSpc>
                <a:spcPct val="150000"/>
              </a:lnSpc>
              <a:spcBef>
                <a:spcPct val="20000"/>
              </a:spcBef>
              <a:buFont typeface="Arial" panose="020B0604020202020204" pitchFamily="34" charset="0"/>
              <a:buChar char="•"/>
            </a:pPr>
            <a:r>
              <a:rPr lang="en-US" sz="2000" dirty="0">
                <a:solidFill>
                  <a:prstClr val="black"/>
                </a:solidFill>
                <a:latin typeface="Calibri" panose="020F0502020204030204" pitchFamily="34" charset="0"/>
                <a:cs typeface="Arial" pitchFamily="34" charset="0"/>
              </a:rPr>
              <a:t>Stock financing costs: 3.749 c/l</a:t>
            </a:r>
          </a:p>
          <a:p>
            <a:pPr algn="just">
              <a:lnSpc>
                <a:spcPct val="150000"/>
              </a:lnSpc>
              <a:spcBef>
                <a:spcPct val="20000"/>
              </a:spcBef>
            </a:pPr>
            <a:r>
              <a:rPr lang="en-US" sz="2000" b="1" dirty="0">
                <a:solidFill>
                  <a:prstClr val="black"/>
                </a:solidFill>
                <a:latin typeface="Calibri" panose="020F0502020204030204" pitchFamily="34" charset="0"/>
                <a:cs typeface="Arial" pitchFamily="34" charset="0"/>
              </a:rPr>
              <a:t>International conversion factors used</a:t>
            </a:r>
          </a:p>
        </p:txBody>
      </p:sp>
    </p:spTree>
    <p:extLst>
      <p:ext uri="{BB962C8B-B14F-4D97-AF65-F5344CB8AC3E}">
        <p14:creationId xmlns:p14="http://schemas.microsoft.com/office/powerpoint/2010/main" val="13139586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4BF82D0-0CFB-45A4-B5E5-436CEE4B8CF3}"/>
              </a:ext>
            </a:extLst>
          </p:cNvPr>
          <p:cNvSpPr/>
          <p:nvPr/>
        </p:nvSpPr>
        <p:spPr>
          <a:xfrm>
            <a:off x="0" y="5976730"/>
            <a:ext cx="12192000" cy="88127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ZA"/>
          </a:p>
        </p:txBody>
      </p:sp>
      <p:sp>
        <p:nvSpPr>
          <p:cNvPr id="2" name="Title 1">
            <a:extLst>
              <a:ext uri="{FF2B5EF4-FFF2-40B4-BE49-F238E27FC236}">
                <a16:creationId xmlns:a16="http://schemas.microsoft.com/office/drawing/2014/main" id="{9F94395A-0AFB-4002-9F36-5498B613BDBB}"/>
              </a:ext>
            </a:extLst>
          </p:cNvPr>
          <p:cNvSpPr>
            <a:spLocks noGrp="1"/>
          </p:cNvSpPr>
          <p:nvPr>
            <p:ph type="title"/>
          </p:nvPr>
        </p:nvSpPr>
        <p:spPr>
          <a:xfrm>
            <a:off x="2319130" y="235568"/>
            <a:ext cx="9751176" cy="335859"/>
          </a:xfrm>
        </p:spPr>
        <p:txBody>
          <a:bodyPr>
            <a:noAutofit/>
          </a:bodyPr>
          <a:lstStyle/>
          <a:p>
            <a:r>
              <a:rPr lang="en-ZA" sz="3200" b="1" dirty="0">
                <a:solidFill>
                  <a:srgbClr val="000000"/>
                </a:solidFill>
                <a:effectLst>
                  <a:outerShdw blurRad="38100" dist="38100" dir="2700000" algn="tl">
                    <a:srgbClr val="FFFFFF"/>
                  </a:outerShdw>
                </a:effectLst>
                <a:latin typeface="Calibri"/>
              </a:rPr>
              <a:t/>
            </a:r>
            <a:br>
              <a:rPr lang="en-ZA" sz="3200" b="1" dirty="0">
                <a:solidFill>
                  <a:srgbClr val="000000"/>
                </a:solidFill>
                <a:effectLst>
                  <a:outerShdw blurRad="38100" dist="38100" dir="2700000" algn="tl">
                    <a:srgbClr val="FFFFFF"/>
                  </a:outerShdw>
                </a:effectLst>
                <a:latin typeface="Calibri"/>
              </a:rPr>
            </a:br>
            <a:r>
              <a:rPr lang="en-ZA" sz="3200" b="1" dirty="0">
                <a:solidFill>
                  <a:srgbClr val="000000"/>
                </a:solidFill>
                <a:effectLst>
                  <a:outerShdw blurRad="38100" dist="38100" dir="2700000" algn="tl">
                    <a:srgbClr val="FFFFFF"/>
                  </a:outerShdw>
                </a:effectLst>
                <a:latin typeface="Calibri"/>
              </a:rPr>
              <a:t>LOCAL FACTORS INCLUDED IN THE FUEL PRICES</a:t>
            </a:r>
            <a:endParaRPr lang="en-ZA" sz="3200" b="1" dirty="0">
              <a:latin typeface="Algerian" panose="04020705040A02060702" pitchFamily="82" charset="0"/>
            </a:endParaRPr>
          </a:p>
        </p:txBody>
      </p:sp>
      <p:sp>
        <p:nvSpPr>
          <p:cNvPr id="3" name="Text Placeholder 2">
            <a:extLst>
              <a:ext uri="{FF2B5EF4-FFF2-40B4-BE49-F238E27FC236}">
                <a16:creationId xmlns:a16="http://schemas.microsoft.com/office/drawing/2014/main" id="{9D6E7A67-9ABF-4E7C-9F7B-21DCE4DF56E2}"/>
              </a:ext>
            </a:extLst>
          </p:cNvPr>
          <p:cNvSpPr>
            <a:spLocks noGrp="1"/>
          </p:cNvSpPr>
          <p:nvPr>
            <p:ph type="body" idx="1"/>
          </p:nvPr>
        </p:nvSpPr>
        <p:spPr>
          <a:xfrm>
            <a:off x="2319130" y="987850"/>
            <a:ext cx="9751176" cy="4863458"/>
          </a:xfrm>
        </p:spPr>
        <p:txBody>
          <a:bodyPr>
            <a:normAutofit/>
          </a:bodyPr>
          <a:lstStyle/>
          <a:p>
            <a:pPr marL="342900" lvl="0" indent="-342900" algn="just">
              <a:lnSpc>
                <a:spcPct val="100000"/>
              </a:lnSpc>
              <a:spcBef>
                <a:spcPct val="20000"/>
              </a:spcBef>
              <a:buFont typeface="Arial" pitchFamily="34" charset="0"/>
              <a:buChar char="•"/>
            </a:pPr>
            <a:endParaRPr lang="en-US" sz="1800" dirty="0"/>
          </a:p>
          <a:p>
            <a:pPr marL="285750" indent="-285750">
              <a:lnSpc>
                <a:spcPct val="150000"/>
              </a:lnSpc>
              <a:buFont typeface="Arial" panose="020B0604020202020204" pitchFamily="34" charset="0"/>
              <a:buChar char="•"/>
            </a:pPr>
            <a:endParaRPr lang="en-ZA" sz="1600" dirty="0">
              <a:solidFill>
                <a:schemeClr val="tx1"/>
              </a:solidFill>
            </a:endParaRPr>
          </a:p>
        </p:txBody>
      </p:sp>
      <p:cxnSp>
        <p:nvCxnSpPr>
          <p:cNvPr id="10" name="Straight Connector 9">
            <a:extLst>
              <a:ext uri="{FF2B5EF4-FFF2-40B4-BE49-F238E27FC236}">
                <a16:creationId xmlns:a16="http://schemas.microsoft.com/office/drawing/2014/main" id="{6481CD73-79C3-4928-B576-43059C21526D}"/>
              </a:ext>
            </a:extLst>
          </p:cNvPr>
          <p:cNvCxnSpPr/>
          <p:nvPr/>
        </p:nvCxnSpPr>
        <p:spPr>
          <a:xfrm>
            <a:off x="0" y="5976730"/>
            <a:ext cx="12192000"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pic>
        <p:nvPicPr>
          <p:cNvPr id="12" name="Picture 11" descr="Text&#10;&#10;Description automatically generated">
            <a:extLst>
              <a:ext uri="{FF2B5EF4-FFF2-40B4-BE49-F238E27FC236}">
                <a16:creationId xmlns:a16="http://schemas.microsoft.com/office/drawing/2014/main" id="{DF9096E0-E3D3-42EE-932B-7355552CFAC9}"/>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26732" y="6029738"/>
            <a:ext cx="1992398" cy="848329"/>
          </a:xfrm>
          <a:prstGeom prst="rect">
            <a:avLst/>
          </a:prstGeom>
        </p:spPr>
      </p:pic>
      <p:pic>
        <p:nvPicPr>
          <p:cNvPr id="15" name="Graphic 14">
            <a:extLst>
              <a:ext uri="{FF2B5EF4-FFF2-40B4-BE49-F238E27FC236}">
                <a16:creationId xmlns:a16="http://schemas.microsoft.com/office/drawing/2014/main" id="{001A8AD0-93F8-4DC6-A0D3-E11676021466}"/>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11039061" y="5969956"/>
            <a:ext cx="1031245" cy="1006692"/>
          </a:xfrm>
          <a:prstGeom prst="rect">
            <a:avLst/>
          </a:prstGeom>
        </p:spPr>
      </p:pic>
      <p:sp>
        <p:nvSpPr>
          <p:cNvPr id="5" name="Rectangle 4"/>
          <p:cNvSpPr/>
          <p:nvPr/>
        </p:nvSpPr>
        <p:spPr>
          <a:xfrm>
            <a:off x="2409244" y="860625"/>
            <a:ext cx="9661061" cy="4062651"/>
          </a:xfrm>
          <a:prstGeom prst="rect">
            <a:avLst/>
          </a:prstGeom>
        </p:spPr>
        <p:txBody>
          <a:bodyPr wrap="square">
            <a:spAutoFit/>
          </a:bodyPr>
          <a:lstStyle/>
          <a:p>
            <a:pPr lvl="0">
              <a:lnSpc>
                <a:spcPct val="150000"/>
              </a:lnSpc>
              <a:spcBef>
                <a:spcPct val="20000"/>
              </a:spcBef>
            </a:pPr>
            <a:r>
              <a:rPr lang="en-ZA" sz="2000" b="1" dirty="0">
                <a:solidFill>
                  <a:prstClr val="black"/>
                </a:solidFill>
                <a:latin typeface="Calibri" panose="020F0502020204030204" pitchFamily="34" charset="0"/>
                <a:cs typeface="Arial" pitchFamily="34" charset="0"/>
              </a:rPr>
              <a:t>Fuel Levies (1) </a:t>
            </a:r>
          </a:p>
          <a:p>
            <a:pPr marL="342900" lvl="0" indent="-342900">
              <a:lnSpc>
                <a:spcPct val="150000"/>
              </a:lnSpc>
              <a:spcBef>
                <a:spcPct val="20000"/>
              </a:spcBef>
              <a:buFont typeface="Arial" panose="020B0604020202020204" pitchFamily="34" charset="0"/>
              <a:buChar char="•"/>
            </a:pPr>
            <a:r>
              <a:rPr lang="en-ZA" sz="2000" b="1" dirty="0">
                <a:solidFill>
                  <a:prstClr val="black"/>
                </a:solidFill>
                <a:latin typeface="Calibri" panose="020F0502020204030204" pitchFamily="34" charset="0"/>
                <a:cs typeface="Arial" pitchFamily="34" charset="0"/>
              </a:rPr>
              <a:t>Petroleum products levy</a:t>
            </a:r>
            <a:r>
              <a:rPr lang="en-ZA" sz="2000" dirty="0">
                <a:solidFill>
                  <a:prstClr val="black"/>
                </a:solidFill>
                <a:latin typeface="Calibri" panose="020F0502020204030204" pitchFamily="34" charset="0"/>
                <a:cs typeface="Arial" pitchFamily="34" charset="0"/>
              </a:rPr>
              <a:t>: to reimburse the pipeline users for the applicable NERSA tariff on transporting fuel through the pipeline - levy set by the Ministers of Energy and of Finance in line with the expenditure budget of NERSA</a:t>
            </a:r>
            <a:endParaRPr lang="en-US" sz="2000" dirty="0">
              <a:solidFill>
                <a:prstClr val="black"/>
              </a:solidFill>
              <a:latin typeface="Calibri" panose="020F0502020204030204" pitchFamily="34" charset="0"/>
              <a:cs typeface="Arial" pitchFamily="34" charset="0"/>
            </a:endParaRPr>
          </a:p>
          <a:p>
            <a:pPr marL="342900" lvl="0" indent="-342900">
              <a:lnSpc>
                <a:spcPct val="150000"/>
              </a:lnSpc>
              <a:spcBef>
                <a:spcPct val="20000"/>
              </a:spcBef>
              <a:buFont typeface="Arial" panose="020B0604020202020204" pitchFamily="34" charset="0"/>
              <a:buChar char="•"/>
            </a:pPr>
            <a:r>
              <a:rPr lang="en-ZA" sz="2000" b="1" dirty="0">
                <a:solidFill>
                  <a:prstClr val="black"/>
                </a:solidFill>
                <a:latin typeface="Calibri" panose="020F0502020204030204" pitchFamily="34" charset="0"/>
                <a:cs typeface="Arial" pitchFamily="34" charset="0"/>
              </a:rPr>
              <a:t>IP Tracer dye levy</a:t>
            </a:r>
            <a:r>
              <a:rPr lang="en-ZA" sz="2000" dirty="0">
                <a:solidFill>
                  <a:prstClr val="black"/>
                </a:solidFill>
                <a:latin typeface="Calibri" panose="020F0502020204030204" pitchFamily="34" charset="0"/>
                <a:cs typeface="Arial" pitchFamily="34" charset="0"/>
              </a:rPr>
              <a:t>: to reimburse the oil industry for buying IP tracer dye and to inject it into IP to curtail the mixing of IP and diesel (loss to the </a:t>
            </a:r>
            <a:r>
              <a:rPr lang="en-ZA" sz="2000" dirty="0" err="1">
                <a:solidFill>
                  <a:prstClr val="black"/>
                </a:solidFill>
                <a:latin typeface="Calibri" panose="020F0502020204030204" pitchFamily="34" charset="0"/>
                <a:cs typeface="Arial" pitchFamily="34" charset="0"/>
              </a:rPr>
              <a:t>Fiscus</a:t>
            </a:r>
            <a:r>
              <a:rPr lang="en-ZA" sz="2000" dirty="0">
                <a:solidFill>
                  <a:prstClr val="black"/>
                </a:solidFill>
                <a:latin typeface="Calibri" panose="020F0502020204030204" pitchFamily="34" charset="0"/>
                <a:cs typeface="Arial" pitchFamily="34" charset="0"/>
              </a:rPr>
              <a:t>)</a:t>
            </a:r>
            <a:endParaRPr lang="en-US" sz="2000" dirty="0">
              <a:solidFill>
                <a:prstClr val="black"/>
              </a:solidFill>
              <a:latin typeface="Calibri" panose="020F0502020204030204" pitchFamily="34" charset="0"/>
              <a:cs typeface="Arial" pitchFamily="34" charset="0"/>
            </a:endParaRPr>
          </a:p>
          <a:p>
            <a:pPr marL="342900" lvl="0" indent="-342900">
              <a:lnSpc>
                <a:spcPct val="150000"/>
              </a:lnSpc>
              <a:spcBef>
                <a:spcPct val="20000"/>
              </a:spcBef>
              <a:buFont typeface="Arial" panose="020B0604020202020204" pitchFamily="34" charset="0"/>
              <a:buChar char="•"/>
            </a:pPr>
            <a:r>
              <a:rPr lang="en-ZA" sz="2000" b="1" dirty="0">
                <a:solidFill>
                  <a:prstClr val="black"/>
                </a:solidFill>
                <a:latin typeface="Calibri" panose="020F0502020204030204" pitchFamily="34" charset="0"/>
                <a:cs typeface="Arial" pitchFamily="34" charset="0"/>
              </a:rPr>
              <a:t>Slate levy</a:t>
            </a:r>
            <a:r>
              <a:rPr lang="en-ZA" sz="2000" dirty="0">
                <a:solidFill>
                  <a:prstClr val="black"/>
                </a:solidFill>
                <a:latin typeface="Calibri" panose="020F0502020204030204" pitchFamily="34" charset="0"/>
                <a:cs typeface="Arial" pitchFamily="34" charset="0"/>
              </a:rPr>
              <a:t>: to finance the cumulative under recovery of the industry.  Only applicable when the cumulative Slate balance exceeds R250 million (under recovery)</a:t>
            </a:r>
            <a:endParaRPr lang="en-US" sz="2000" dirty="0">
              <a:solidFill>
                <a:prstClr val="black"/>
              </a:solidFill>
              <a:latin typeface="Calibri" panose="020F0502020204030204" pitchFamily="34" charset="0"/>
              <a:cs typeface="Arial" pitchFamily="34" charset="0"/>
            </a:endParaRPr>
          </a:p>
        </p:txBody>
      </p:sp>
    </p:spTree>
    <p:extLst>
      <p:ext uri="{BB962C8B-B14F-4D97-AF65-F5344CB8AC3E}">
        <p14:creationId xmlns:p14="http://schemas.microsoft.com/office/powerpoint/2010/main" val="33806491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4BF82D0-0CFB-45A4-B5E5-436CEE4B8CF3}"/>
              </a:ext>
            </a:extLst>
          </p:cNvPr>
          <p:cNvSpPr/>
          <p:nvPr/>
        </p:nvSpPr>
        <p:spPr>
          <a:xfrm>
            <a:off x="0" y="5976730"/>
            <a:ext cx="12192000" cy="88127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ZA"/>
          </a:p>
        </p:txBody>
      </p:sp>
      <p:sp>
        <p:nvSpPr>
          <p:cNvPr id="2" name="Title 1">
            <a:extLst>
              <a:ext uri="{FF2B5EF4-FFF2-40B4-BE49-F238E27FC236}">
                <a16:creationId xmlns:a16="http://schemas.microsoft.com/office/drawing/2014/main" id="{9F94395A-0AFB-4002-9F36-5498B613BDBB}"/>
              </a:ext>
            </a:extLst>
          </p:cNvPr>
          <p:cNvSpPr>
            <a:spLocks noGrp="1"/>
          </p:cNvSpPr>
          <p:nvPr>
            <p:ph type="title"/>
          </p:nvPr>
        </p:nvSpPr>
        <p:spPr>
          <a:xfrm>
            <a:off x="2319130" y="-2051"/>
            <a:ext cx="9751176" cy="684439"/>
          </a:xfrm>
        </p:spPr>
        <p:txBody>
          <a:bodyPr>
            <a:normAutofit/>
          </a:bodyPr>
          <a:lstStyle/>
          <a:p>
            <a:r>
              <a:rPr lang="en-ZA" sz="3200" b="1" dirty="0">
                <a:solidFill>
                  <a:srgbClr val="000000"/>
                </a:solidFill>
                <a:effectLst>
                  <a:outerShdw blurRad="38100" dist="38100" dir="2700000" algn="tl">
                    <a:srgbClr val="FFFFFF"/>
                  </a:outerShdw>
                </a:effectLst>
                <a:latin typeface="Calibri"/>
              </a:rPr>
              <a:t>LOCAL FACTORS INCLUDED IN THE FUEL PRICES…</a:t>
            </a:r>
            <a:endParaRPr lang="en-ZA" sz="3200" b="1" dirty="0">
              <a:latin typeface="Algerian" panose="04020705040A02060702" pitchFamily="82" charset="0"/>
            </a:endParaRPr>
          </a:p>
        </p:txBody>
      </p:sp>
      <p:sp>
        <p:nvSpPr>
          <p:cNvPr id="3" name="Text Placeholder 2">
            <a:extLst>
              <a:ext uri="{FF2B5EF4-FFF2-40B4-BE49-F238E27FC236}">
                <a16:creationId xmlns:a16="http://schemas.microsoft.com/office/drawing/2014/main" id="{9D6E7A67-9ABF-4E7C-9F7B-21DCE4DF56E2}"/>
              </a:ext>
            </a:extLst>
          </p:cNvPr>
          <p:cNvSpPr>
            <a:spLocks noGrp="1"/>
          </p:cNvSpPr>
          <p:nvPr>
            <p:ph type="body" idx="1"/>
          </p:nvPr>
        </p:nvSpPr>
        <p:spPr>
          <a:xfrm>
            <a:off x="2319130" y="987850"/>
            <a:ext cx="9751176" cy="4863458"/>
          </a:xfrm>
        </p:spPr>
        <p:txBody>
          <a:bodyPr>
            <a:normAutofit/>
          </a:bodyPr>
          <a:lstStyle/>
          <a:p>
            <a:pPr marL="342900" lvl="0" indent="-342900" algn="just">
              <a:lnSpc>
                <a:spcPct val="100000"/>
              </a:lnSpc>
              <a:spcBef>
                <a:spcPct val="20000"/>
              </a:spcBef>
              <a:buFont typeface="Arial" pitchFamily="34" charset="0"/>
              <a:buChar char="•"/>
            </a:pPr>
            <a:endParaRPr lang="en-US" sz="1800" dirty="0"/>
          </a:p>
          <a:p>
            <a:pPr marL="342900" lvl="0" indent="-342900" algn="just">
              <a:lnSpc>
                <a:spcPct val="100000"/>
              </a:lnSpc>
              <a:spcBef>
                <a:spcPct val="20000"/>
              </a:spcBef>
              <a:buFont typeface="Arial" pitchFamily="34" charset="0"/>
              <a:buChar char="•"/>
            </a:pPr>
            <a:endParaRPr lang="en-US" sz="1800" dirty="0"/>
          </a:p>
          <a:p>
            <a:pPr marL="285750" indent="-285750">
              <a:lnSpc>
                <a:spcPct val="150000"/>
              </a:lnSpc>
              <a:buFont typeface="Arial" panose="020B0604020202020204" pitchFamily="34" charset="0"/>
              <a:buChar char="•"/>
            </a:pPr>
            <a:endParaRPr lang="en-ZA" sz="1600" dirty="0">
              <a:solidFill>
                <a:schemeClr val="tx1"/>
              </a:solidFill>
            </a:endParaRPr>
          </a:p>
        </p:txBody>
      </p:sp>
      <p:cxnSp>
        <p:nvCxnSpPr>
          <p:cNvPr id="10" name="Straight Connector 9">
            <a:extLst>
              <a:ext uri="{FF2B5EF4-FFF2-40B4-BE49-F238E27FC236}">
                <a16:creationId xmlns:a16="http://schemas.microsoft.com/office/drawing/2014/main" id="{6481CD73-79C3-4928-B576-43059C21526D}"/>
              </a:ext>
            </a:extLst>
          </p:cNvPr>
          <p:cNvCxnSpPr/>
          <p:nvPr/>
        </p:nvCxnSpPr>
        <p:spPr>
          <a:xfrm>
            <a:off x="0" y="5976730"/>
            <a:ext cx="12192000"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pic>
        <p:nvPicPr>
          <p:cNvPr id="12" name="Picture 11" descr="Text&#10;&#10;Description automatically generated">
            <a:extLst>
              <a:ext uri="{FF2B5EF4-FFF2-40B4-BE49-F238E27FC236}">
                <a16:creationId xmlns:a16="http://schemas.microsoft.com/office/drawing/2014/main" id="{DF9096E0-E3D3-42EE-932B-7355552CFAC9}"/>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26732" y="6029738"/>
            <a:ext cx="1992398" cy="848329"/>
          </a:xfrm>
          <a:prstGeom prst="rect">
            <a:avLst/>
          </a:prstGeom>
        </p:spPr>
      </p:pic>
      <p:pic>
        <p:nvPicPr>
          <p:cNvPr id="15" name="Graphic 14">
            <a:extLst>
              <a:ext uri="{FF2B5EF4-FFF2-40B4-BE49-F238E27FC236}">
                <a16:creationId xmlns:a16="http://schemas.microsoft.com/office/drawing/2014/main" id="{001A8AD0-93F8-4DC6-A0D3-E11676021466}"/>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11039061" y="5969956"/>
            <a:ext cx="1031245" cy="1006692"/>
          </a:xfrm>
          <a:prstGeom prst="rect">
            <a:avLst/>
          </a:prstGeom>
        </p:spPr>
      </p:pic>
      <p:sp>
        <p:nvSpPr>
          <p:cNvPr id="5" name="Rectangle 4"/>
          <p:cNvSpPr/>
          <p:nvPr/>
        </p:nvSpPr>
        <p:spPr>
          <a:xfrm>
            <a:off x="2377440" y="957641"/>
            <a:ext cx="9692866" cy="2954655"/>
          </a:xfrm>
          <a:prstGeom prst="rect">
            <a:avLst/>
          </a:prstGeom>
        </p:spPr>
        <p:txBody>
          <a:bodyPr wrap="square">
            <a:spAutoFit/>
          </a:bodyPr>
          <a:lstStyle/>
          <a:p>
            <a:pPr lvl="0">
              <a:spcBef>
                <a:spcPct val="20000"/>
              </a:spcBef>
            </a:pPr>
            <a:r>
              <a:rPr lang="en-ZA" sz="2000" b="1" dirty="0">
                <a:solidFill>
                  <a:prstClr val="black"/>
                </a:solidFill>
                <a:cs typeface="Arial" pitchFamily="34" charset="0"/>
              </a:rPr>
              <a:t>Fuel Levies (2)</a:t>
            </a:r>
          </a:p>
          <a:p>
            <a:pPr marL="342900" indent="-342900" algn="just">
              <a:lnSpc>
                <a:spcPct val="150000"/>
              </a:lnSpc>
              <a:spcBef>
                <a:spcPct val="20000"/>
              </a:spcBef>
              <a:buFont typeface="Arial" panose="020B0604020202020204" pitchFamily="34" charset="0"/>
              <a:buChar char="•"/>
            </a:pPr>
            <a:r>
              <a:rPr lang="en-ZA" sz="2000" b="1" dirty="0">
                <a:solidFill>
                  <a:prstClr val="black"/>
                </a:solidFill>
                <a:cs typeface="Arial" pitchFamily="34" charset="0"/>
              </a:rPr>
              <a:t>Fuel levy</a:t>
            </a:r>
            <a:r>
              <a:rPr lang="en-ZA" sz="2000" dirty="0">
                <a:solidFill>
                  <a:prstClr val="black"/>
                </a:solidFill>
                <a:cs typeface="Arial" pitchFamily="34" charset="0"/>
              </a:rPr>
              <a:t>: Tax levied by Government (Minister of Finance)</a:t>
            </a:r>
            <a:endParaRPr lang="en-US" sz="2000" dirty="0">
              <a:solidFill>
                <a:prstClr val="black"/>
              </a:solidFill>
              <a:cs typeface="Arial" pitchFamily="34" charset="0"/>
            </a:endParaRPr>
          </a:p>
          <a:p>
            <a:pPr marL="342900" indent="-342900" algn="just">
              <a:lnSpc>
                <a:spcPct val="150000"/>
              </a:lnSpc>
              <a:spcBef>
                <a:spcPct val="20000"/>
              </a:spcBef>
              <a:buFont typeface="Arial" panose="020B0604020202020204" pitchFamily="34" charset="0"/>
              <a:buChar char="•"/>
            </a:pPr>
            <a:r>
              <a:rPr lang="en-ZA" sz="2000" b="1" dirty="0">
                <a:solidFill>
                  <a:prstClr val="black"/>
                </a:solidFill>
                <a:cs typeface="Arial" pitchFamily="34" charset="0"/>
              </a:rPr>
              <a:t> Custom and Exercise levy</a:t>
            </a:r>
            <a:r>
              <a:rPr lang="en-ZA" sz="2000" dirty="0">
                <a:solidFill>
                  <a:prstClr val="black"/>
                </a:solidFill>
                <a:cs typeface="Arial" pitchFamily="34" charset="0"/>
              </a:rPr>
              <a:t>: a duty collected in terms of the Customs Union Agreement</a:t>
            </a:r>
            <a:endParaRPr lang="en-US" sz="2000" dirty="0">
              <a:solidFill>
                <a:prstClr val="black"/>
              </a:solidFill>
              <a:cs typeface="Arial" pitchFamily="34" charset="0"/>
            </a:endParaRPr>
          </a:p>
          <a:p>
            <a:pPr marL="342900" indent="-342900" algn="just">
              <a:lnSpc>
                <a:spcPct val="150000"/>
              </a:lnSpc>
              <a:spcBef>
                <a:spcPct val="20000"/>
              </a:spcBef>
              <a:buFont typeface="Arial" panose="020B0604020202020204" pitchFamily="34" charset="0"/>
              <a:buChar char="•"/>
            </a:pPr>
            <a:r>
              <a:rPr lang="en-ZA" sz="2000" b="1" dirty="0">
                <a:solidFill>
                  <a:prstClr val="black"/>
                </a:solidFill>
                <a:cs typeface="Arial" pitchFamily="34" charset="0"/>
              </a:rPr>
              <a:t> Road Accident Fund (RAF) levy</a:t>
            </a:r>
            <a:r>
              <a:rPr lang="en-ZA" sz="2000" dirty="0">
                <a:solidFill>
                  <a:prstClr val="black"/>
                </a:solidFill>
                <a:cs typeface="Arial" pitchFamily="34" charset="0"/>
              </a:rPr>
              <a:t>: To compensate for people involved in vehicle accidents.</a:t>
            </a:r>
            <a:endParaRPr lang="en-US" sz="2000" dirty="0">
              <a:solidFill>
                <a:prstClr val="black"/>
              </a:solidFill>
              <a:cs typeface="Arial" pitchFamily="34" charset="0"/>
            </a:endParaRPr>
          </a:p>
          <a:p>
            <a:pPr marL="342900" indent="-342900" algn="just">
              <a:lnSpc>
                <a:spcPct val="150000"/>
              </a:lnSpc>
              <a:spcBef>
                <a:spcPct val="20000"/>
              </a:spcBef>
              <a:buFont typeface="Arial" panose="020B0604020202020204" pitchFamily="34" charset="0"/>
              <a:buChar char="•"/>
            </a:pPr>
            <a:r>
              <a:rPr lang="en-ZA" sz="2000" b="1" dirty="0">
                <a:solidFill>
                  <a:prstClr val="black"/>
                </a:solidFill>
                <a:cs typeface="Arial" pitchFamily="34" charset="0"/>
              </a:rPr>
              <a:t> Demand Side Management levy (DSML)</a:t>
            </a:r>
            <a:r>
              <a:rPr lang="en-ZA" sz="2000" dirty="0">
                <a:solidFill>
                  <a:prstClr val="black"/>
                </a:solidFill>
                <a:cs typeface="Arial" pitchFamily="34" charset="0"/>
              </a:rPr>
              <a:t>: Introduced in 2006 to curtail the use of ULP 95 in the inland market.</a:t>
            </a:r>
            <a:endParaRPr lang="en-US" sz="2000" dirty="0">
              <a:solidFill>
                <a:prstClr val="black"/>
              </a:solidFill>
              <a:cs typeface="Arial" pitchFamily="34" charset="0"/>
            </a:endParaRPr>
          </a:p>
        </p:txBody>
      </p:sp>
    </p:spTree>
    <p:extLst>
      <p:ext uri="{BB962C8B-B14F-4D97-AF65-F5344CB8AC3E}">
        <p14:creationId xmlns:p14="http://schemas.microsoft.com/office/powerpoint/2010/main" val="18363304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4BF82D0-0CFB-45A4-B5E5-436CEE4B8CF3}"/>
              </a:ext>
            </a:extLst>
          </p:cNvPr>
          <p:cNvSpPr/>
          <p:nvPr/>
        </p:nvSpPr>
        <p:spPr>
          <a:xfrm>
            <a:off x="0" y="5976730"/>
            <a:ext cx="12192000" cy="88127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ZA"/>
          </a:p>
        </p:txBody>
      </p:sp>
      <p:sp>
        <p:nvSpPr>
          <p:cNvPr id="3" name="Text Placeholder 2">
            <a:extLst>
              <a:ext uri="{FF2B5EF4-FFF2-40B4-BE49-F238E27FC236}">
                <a16:creationId xmlns:a16="http://schemas.microsoft.com/office/drawing/2014/main" id="{9D6E7A67-9ABF-4E7C-9F7B-21DCE4DF56E2}"/>
              </a:ext>
            </a:extLst>
          </p:cNvPr>
          <p:cNvSpPr>
            <a:spLocks noGrp="1"/>
          </p:cNvSpPr>
          <p:nvPr>
            <p:ph type="body" idx="1"/>
          </p:nvPr>
        </p:nvSpPr>
        <p:spPr>
          <a:xfrm>
            <a:off x="2319130" y="1468854"/>
            <a:ext cx="9751176" cy="4382454"/>
          </a:xfrm>
        </p:spPr>
        <p:txBody>
          <a:bodyPr>
            <a:normAutofit/>
          </a:bodyPr>
          <a:lstStyle/>
          <a:p>
            <a:pPr marL="342900" lvl="0" indent="-342900" algn="just">
              <a:lnSpc>
                <a:spcPct val="100000"/>
              </a:lnSpc>
              <a:spcBef>
                <a:spcPct val="20000"/>
              </a:spcBef>
              <a:buFont typeface="Arial" pitchFamily="34" charset="0"/>
              <a:buChar char="•"/>
            </a:pPr>
            <a:endParaRPr lang="en-US" sz="1800" dirty="0"/>
          </a:p>
          <a:p>
            <a:pPr marL="285750" indent="-285750">
              <a:lnSpc>
                <a:spcPct val="150000"/>
              </a:lnSpc>
              <a:buFont typeface="Arial" panose="020B0604020202020204" pitchFamily="34" charset="0"/>
              <a:buChar char="•"/>
            </a:pPr>
            <a:endParaRPr lang="en-ZA" sz="1600" dirty="0">
              <a:solidFill>
                <a:schemeClr val="tx1"/>
              </a:solidFill>
            </a:endParaRPr>
          </a:p>
        </p:txBody>
      </p:sp>
      <p:cxnSp>
        <p:nvCxnSpPr>
          <p:cNvPr id="10" name="Straight Connector 9">
            <a:extLst>
              <a:ext uri="{FF2B5EF4-FFF2-40B4-BE49-F238E27FC236}">
                <a16:creationId xmlns:a16="http://schemas.microsoft.com/office/drawing/2014/main" id="{6481CD73-79C3-4928-B576-43059C21526D}"/>
              </a:ext>
            </a:extLst>
          </p:cNvPr>
          <p:cNvCxnSpPr/>
          <p:nvPr/>
        </p:nvCxnSpPr>
        <p:spPr>
          <a:xfrm>
            <a:off x="0" y="5976730"/>
            <a:ext cx="12192000"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pic>
        <p:nvPicPr>
          <p:cNvPr id="12" name="Picture 11" descr="Text&#10;&#10;Description automatically generated">
            <a:extLst>
              <a:ext uri="{FF2B5EF4-FFF2-40B4-BE49-F238E27FC236}">
                <a16:creationId xmlns:a16="http://schemas.microsoft.com/office/drawing/2014/main" id="{DF9096E0-E3D3-42EE-932B-7355552CFAC9}"/>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26732" y="6029738"/>
            <a:ext cx="1992398" cy="848329"/>
          </a:xfrm>
          <a:prstGeom prst="rect">
            <a:avLst/>
          </a:prstGeom>
        </p:spPr>
      </p:pic>
      <p:pic>
        <p:nvPicPr>
          <p:cNvPr id="15" name="Graphic 14">
            <a:extLst>
              <a:ext uri="{FF2B5EF4-FFF2-40B4-BE49-F238E27FC236}">
                <a16:creationId xmlns:a16="http://schemas.microsoft.com/office/drawing/2014/main" id="{001A8AD0-93F8-4DC6-A0D3-E11676021466}"/>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11039061" y="5969956"/>
            <a:ext cx="1031245" cy="1006692"/>
          </a:xfrm>
          <a:prstGeom prst="rect">
            <a:avLst/>
          </a:prstGeom>
        </p:spPr>
      </p:pic>
      <p:sp>
        <p:nvSpPr>
          <p:cNvPr id="11" name="Title 1">
            <a:extLst>
              <a:ext uri="{FF2B5EF4-FFF2-40B4-BE49-F238E27FC236}">
                <a16:creationId xmlns:a16="http://schemas.microsoft.com/office/drawing/2014/main" id="{B06D9DD8-45BA-4DBC-981C-BE4418616E2C}"/>
              </a:ext>
            </a:extLst>
          </p:cNvPr>
          <p:cNvSpPr txBox="1">
            <a:spLocks/>
          </p:cNvSpPr>
          <p:nvPr/>
        </p:nvSpPr>
        <p:spPr>
          <a:xfrm>
            <a:off x="2410683" y="1583140"/>
            <a:ext cx="9462869" cy="3821373"/>
          </a:xfrm>
          <a:prstGeom prst="rect">
            <a:avLst/>
          </a:prstGeom>
          <a:noFill/>
        </p:spPr>
        <p:txBody>
          <a:bodyPr vert="horz" lIns="91440" tIns="45720" rIns="91440" bIns="45720" rtlCol="0" anchor="b">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ZA" sz="4000" b="1" dirty="0">
                <a:latin typeface="+mn-lt"/>
              </a:rPr>
              <a:t>PRESENTATION TO PORTFOLIO COMMITTEE: MINERAL RESOURCES AND ENERGY </a:t>
            </a:r>
          </a:p>
          <a:p>
            <a:pPr algn="ctr"/>
            <a:r>
              <a:rPr lang="en-US" sz="4000" b="1" dirty="0">
                <a:latin typeface="+mn-lt"/>
              </a:rPr>
              <a:t>BASIC FUEL PRICE (BFP)  </a:t>
            </a:r>
          </a:p>
          <a:p>
            <a:pPr algn="ctr"/>
            <a:endParaRPr lang="en-US" sz="4000" b="1" dirty="0">
              <a:latin typeface="+mn-lt"/>
            </a:endParaRPr>
          </a:p>
          <a:p>
            <a:pPr algn="ctr"/>
            <a:r>
              <a:rPr lang="en-US" sz="4000" b="1" dirty="0">
                <a:latin typeface="+mn-lt"/>
              </a:rPr>
              <a:t/>
            </a:r>
            <a:br>
              <a:rPr lang="en-US" sz="4000" b="1" dirty="0">
                <a:latin typeface="+mn-lt"/>
              </a:rPr>
            </a:br>
            <a:r>
              <a:rPr lang="en-US" sz="3200" b="1" dirty="0">
                <a:latin typeface="+mn-lt"/>
              </a:rPr>
              <a:t>12 APRIL 2021</a:t>
            </a:r>
            <a:br>
              <a:rPr lang="en-US" sz="3200" b="1" dirty="0">
                <a:latin typeface="+mn-lt"/>
              </a:rPr>
            </a:br>
            <a:endParaRPr lang="en-ZA" sz="3200" b="1" dirty="0">
              <a:latin typeface="+mn-lt"/>
            </a:endParaRPr>
          </a:p>
        </p:txBody>
      </p:sp>
    </p:spTree>
    <p:extLst>
      <p:ext uri="{BB962C8B-B14F-4D97-AF65-F5344CB8AC3E}">
        <p14:creationId xmlns:p14="http://schemas.microsoft.com/office/powerpoint/2010/main" val="3128140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4BF82D0-0CFB-45A4-B5E5-436CEE4B8CF3}"/>
              </a:ext>
            </a:extLst>
          </p:cNvPr>
          <p:cNvSpPr/>
          <p:nvPr/>
        </p:nvSpPr>
        <p:spPr>
          <a:xfrm>
            <a:off x="0" y="5976730"/>
            <a:ext cx="12192000" cy="88127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ZA"/>
          </a:p>
        </p:txBody>
      </p:sp>
      <p:sp>
        <p:nvSpPr>
          <p:cNvPr id="2" name="Title 1">
            <a:extLst>
              <a:ext uri="{FF2B5EF4-FFF2-40B4-BE49-F238E27FC236}">
                <a16:creationId xmlns:a16="http://schemas.microsoft.com/office/drawing/2014/main" id="{9F94395A-0AFB-4002-9F36-5498B613BDBB}"/>
              </a:ext>
            </a:extLst>
          </p:cNvPr>
          <p:cNvSpPr>
            <a:spLocks noGrp="1"/>
          </p:cNvSpPr>
          <p:nvPr>
            <p:ph type="title"/>
          </p:nvPr>
        </p:nvSpPr>
        <p:spPr>
          <a:xfrm>
            <a:off x="2319130" y="508525"/>
            <a:ext cx="9751176" cy="501412"/>
          </a:xfrm>
        </p:spPr>
        <p:txBody>
          <a:bodyPr>
            <a:noAutofit/>
          </a:bodyPr>
          <a:lstStyle/>
          <a:p>
            <a:pPr algn="just"/>
            <a:r>
              <a:rPr lang="en-ZA" sz="3200" dirty="0">
                <a:solidFill>
                  <a:srgbClr val="000000"/>
                </a:solidFill>
                <a:effectLst>
                  <a:outerShdw blurRad="38100" dist="38100" dir="2700000" algn="tl">
                    <a:srgbClr val="FFFFFF"/>
                  </a:outerShdw>
                </a:effectLst>
                <a:latin typeface="Calibri"/>
              </a:rPr>
              <a:t/>
            </a:r>
            <a:br>
              <a:rPr lang="en-ZA" sz="3200" dirty="0">
                <a:solidFill>
                  <a:srgbClr val="000000"/>
                </a:solidFill>
                <a:effectLst>
                  <a:outerShdw blurRad="38100" dist="38100" dir="2700000" algn="tl">
                    <a:srgbClr val="FFFFFF"/>
                  </a:outerShdw>
                </a:effectLst>
                <a:latin typeface="Calibri"/>
              </a:rPr>
            </a:br>
            <a:r>
              <a:rPr lang="en-ZA" sz="3200" b="1" dirty="0">
                <a:solidFill>
                  <a:srgbClr val="000000"/>
                </a:solidFill>
                <a:effectLst>
                  <a:outerShdw blurRad="38100" dist="38100" dir="2700000" algn="tl">
                    <a:srgbClr val="FFFFFF"/>
                  </a:outerShdw>
                </a:effectLst>
                <a:latin typeface="Calibri"/>
              </a:rPr>
              <a:t>FUEL PRICE BREAKDOWN STRUCTURE – PETROL &amp; DIESEL</a:t>
            </a:r>
            <a:endParaRPr lang="en-ZA" sz="3200" b="1" dirty="0">
              <a:latin typeface="Algerian" panose="04020705040A02060702" pitchFamily="82" charset="0"/>
            </a:endParaRPr>
          </a:p>
        </p:txBody>
      </p:sp>
      <p:sp>
        <p:nvSpPr>
          <p:cNvPr id="3" name="Text Placeholder 2">
            <a:extLst>
              <a:ext uri="{FF2B5EF4-FFF2-40B4-BE49-F238E27FC236}">
                <a16:creationId xmlns:a16="http://schemas.microsoft.com/office/drawing/2014/main" id="{9D6E7A67-9ABF-4E7C-9F7B-21DCE4DF56E2}"/>
              </a:ext>
            </a:extLst>
          </p:cNvPr>
          <p:cNvSpPr>
            <a:spLocks noGrp="1"/>
          </p:cNvSpPr>
          <p:nvPr>
            <p:ph type="body" idx="1"/>
          </p:nvPr>
        </p:nvSpPr>
        <p:spPr>
          <a:xfrm>
            <a:off x="2319130" y="987850"/>
            <a:ext cx="9751176" cy="4863458"/>
          </a:xfrm>
        </p:spPr>
        <p:txBody>
          <a:bodyPr>
            <a:normAutofit/>
          </a:bodyPr>
          <a:lstStyle/>
          <a:p>
            <a:pPr marL="342900" lvl="0" indent="-342900" algn="just">
              <a:lnSpc>
                <a:spcPct val="100000"/>
              </a:lnSpc>
              <a:spcBef>
                <a:spcPct val="20000"/>
              </a:spcBef>
              <a:buFont typeface="Arial" pitchFamily="34" charset="0"/>
              <a:buChar char="•"/>
            </a:pPr>
            <a:endParaRPr lang="en-US" sz="1800" dirty="0"/>
          </a:p>
          <a:p>
            <a:pPr marL="285750" indent="-285750">
              <a:lnSpc>
                <a:spcPct val="150000"/>
              </a:lnSpc>
              <a:buFont typeface="Arial" panose="020B0604020202020204" pitchFamily="34" charset="0"/>
              <a:buChar char="•"/>
            </a:pPr>
            <a:endParaRPr lang="en-ZA" sz="1600" dirty="0">
              <a:solidFill>
                <a:schemeClr val="tx1"/>
              </a:solidFill>
            </a:endParaRPr>
          </a:p>
        </p:txBody>
      </p:sp>
      <p:cxnSp>
        <p:nvCxnSpPr>
          <p:cNvPr id="10" name="Straight Connector 9">
            <a:extLst>
              <a:ext uri="{FF2B5EF4-FFF2-40B4-BE49-F238E27FC236}">
                <a16:creationId xmlns:a16="http://schemas.microsoft.com/office/drawing/2014/main" id="{6481CD73-79C3-4928-B576-43059C21526D}"/>
              </a:ext>
            </a:extLst>
          </p:cNvPr>
          <p:cNvCxnSpPr/>
          <p:nvPr/>
        </p:nvCxnSpPr>
        <p:spPr>
          <a:xfrm>
            <a:off x="0" y="5976730"/>
            <a:ext cx="12192000"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pic>
        <p:nvPicPr>
          <p:cNvPr id="12" name="Picture 11" descr="Text&#10;&#10;Description automatically generated">
            <a:extLst>
              <a:ext uri="{FF2B5EF4-FFF2-40B4-BE49-F238E27FC236}">
                <a16:creationId xmlns:a16="http://schemas.microsoft.com/office/drawing/2014/main" id="{DF9096E0-E3D3-42EE-932B-7355552CFAC9}"/>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26732" y="6029738"/>
            <a:ext cx="1992398" cy="848329"/>
          </a:xfrm>
          <a:prstGeom prst="rect">
            <a:avLst/>
          </a:prstGeom>
        </p:spPr>
      </p:pic>
      <p:pic>
        <p:nvPicPr>
          <p:cNvPr id="15" name="Graphic 14">
            <a:extLst>
              <a:ext uri="{FF2B5EF4-FFF2-40B4-BE49-F238E27FC236}">
                <a16:creationId xmlns:a16="http://schemas.microsoft.com/office/drawing/2014/main" id="{001A8AD0-93F8-4DC6-A0D3-E11676021466}"/>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11039061" y="5969956"/>
            <a:ext cx="1031245" cy="1006692"/>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2313995723"/>
              </p:ext>
            </p:extLst>
          </p:nvPr>
        </p:nvGraphicFramePr>
        <p:xfrm>
          <a:off x="2387370" y="981080"/>
          <a:ext cx="9751177" cy="4921994"/>
        </p:xfrm>
        <a:graphic>
          <a:graphicData uri="http://schemas.openxmlformats.org/drawingml/2006/table">
            <a:tbl>
              <a:tblPr/>
              <a:tblGrid>
                <a:gridCol w="2761753">
                  <a:extLst>
                    <a:ext uri="{9D8B030D-6E8A-4147-A177-3AD203B41FA5}">
                      <a16:colId xmlns:a16="http://schemas.microsoft.com/office/drawing/2014/main" val="3054854155"/>
                    </a:ext>
                  </a:extLst>
                </a:gridCol>
                <a:gridCol w="1366099">
                  <a:extLst>
                    <a:ext uri="{9D8B030D-6E8A-4147-A177-3AD203B41FA5}">
                      <a16:colId xmlns:a16="http://schemas.microsoft.com/office/drawing/2014/main" val="1705429863"/>
                    </a:ext>
                  </a:extLst>
                </a:gridCol>
                <a:gridCol w="1391096">
                  <a:extLst>
                    <a:ext uri="{9D8B030D-6E8A-4147-A177-3AD203B41FA5}">
                      <a16:colId xmlns:a16="http://schemas.microsoft.com/office/drawing/2014/main" val="3327456307"/>
                    </a:ext>
                  </a:extLst>
                </a:gridCol>
                <a:gridCol w="1410743">
                  <a:extLst>
                    <a:ext uri="{9D8B030D-6E8A-4147-A177-3AD203B41FA5}">
                      <a16:colId xmlns:a16="http://schemas.microsoft.com/office/drawing/2014/main" val="1347865773"/>
                    </a:ext>
                  </a:extLst>
                </a:gridCol>
                <a:gridCol w="1410743">
                  <a:extLst>
                    <a:ext uri="{9D8B030D-6E8A-4147-A177-3AD203B41FA5}">
                      <a16:colId xmlns:a16="http://schemas.microsoft.com/office/drawing/2014/main" val="992203468"/>
                    </a:ext>
                  </a:extLst>
                </a:gridCol>
                <a:gridCol w="1410743">
                  <a:extLst>
                    <a:ext uri="{9D8B030D-6E8A-4147-A177-3AD203B41FA5}">
                      <a16:colId xmlns:a16="http://schemas.microsoft.com/office/drawing/2014/main" val="3284125848"/>
                    </a:ext>
                  </a:extLst>
                </a:gridCol>
              </a:tblGrid>
              <a:tr h="458327">
                <a:tc>
                  <a:txBody>
                    <a:bodyPr/>
                    <a:lstStyle/>
                    <a:p>
                      <a:pPr algn="l" fontAlgn="b"/>
                      <a:endParaRPr lang="en-ZA" sz="1400" b="0" i="0" u="none" strike="noStrike">
                        <a:effectLst/>
                        <a:latin typeface="Arial" panose="020B0604020202020204" pitchFamily="34" charset="0"/>
                      </a:endParaRPr>
                    </a:p>
                  </a:txBody>
                  <a:tcPr marL="4847" marR="4847" marT="4847"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ZA" sz="1400" b="1" i="0" u="none" strike="noStrike" dirty="0">
                          <a:effectLst/>
                          <a:latin typeface="Arial" panose="020B0604020202020204" pitchFamily="34" charset="0"/>
                        </a:rPr>
                        <a:t>Petrol 95 ULP (c/l)</a:t>
                      </a:r>
                    </a:p>
                  </a:txBody>
                  <a:tcPr marL="4847" marR="4847" marT="48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ZA" sz="1400" b="1" i="0" u="none" strike="noStrike" dirty="0">
                          <a:effectLst/>
                          <a:latin typeface="Arial" panose="020B0604020202020204" pitchFamily="34" charset="0"/>
                        </a:rPr>
                        <a:t>Petrol 93 ULP (c/l)</a:t>
                      </a:r>
                    </a:p>
                  </a:txBody>
                  <a:tcPr marL="4847" marR="4847" marT="48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ZA" sz="1400" b="1" i="0" u="none" strike="noStrike" dirty="0">
                          <a:effectLst/>
                          <a:latin typeface="Arial" panose="020B0604020202020204" pitchFamily="34" charset="0"/>
                        </a:rPr>
                        <a:t>Diesel  0.05% S (c/l)</a:t>
                      </a:r>
                      <a:r>
                        <a:rPr lang="en-ZA" sz="1400" b="1" i="0" u="none" strike="noStrike" baseline="0" dirty="0">
                          <a:effectLst/>
                          <a:latin typeface="Arial" panose="020B0604020202020204" pitchFamily="34" charset="0"/>
                        </a:rPr>
                        <a:t> </a:t>
                      </a:r>
                      <a:endParaRPr lang="en-ZA" sz="1400" b="1" i="0" u="none" strike="noStrike" dirty="0">
                        <a:effectLst/>
                        <a:latin typeface="Arial" panose="020B0604020202020204" pitchFamily="34" charset="0"/>
                      </a:endParaRPr>
                    </a:p>
                  </a:txBody>
                  <a:tcPr marL="4847" marR="4847" marT="48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ZA" sz="1400" b="1" i="0" u="none" strike="noStrike" dirty="0">
                          <a:effectLst/>
                          <a:latin typeface="Arial" panose="020B0604020202020204" pitchFamily="34" charset="0"/>
                        </a:rPr>
                        <a:t>Diesel  0.005% S (c/l) </a:t>
                      </a:r>
                    </a:p>
                  </a:txBody>
                  <a:tcPr marL="4847" marR="4847" marT="48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ZA" sz="1400" b="1" i="0" u="none" strike="noStrike" dirty="0">
                          <a:effectLst/>
                          <a:latin typeface="Arial" panose="020B0604020202020204" pitchFamily="34" charset="0"/>
                        </a:rPr>
                        <a:t>IP (c/l) </a:t>
                      </a:r>
                    </a:p>
                  </a:txBody>
                  <a:tcPr marL="4847" marR="4847" marT="48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4195908599"/>
                  </a:ext>
                </a:extLst>
              </a:tr>
              <a:tr h="230133">
                <a:tc>
                  <a:txBody>
                    <a:bodyPr/>
                    <a:lstStyle/>
                    <a:p>
                      <a:pPr algn="l" fontAlgn="b"/>
                      <a:r>
                        <a:rPr lang="en-ZA" sz="1400" b="0" i="0" u="none" strike="noStrike" dirty="0">
                          <a:effectLst/>
                          <a:latin typeface="Arial" panose="020B0604020202020204" pitchFamily="34" charset="0"/>
                        </a:rPr>
                        <a:t>Wholesale margin</a:t>
                      </a:r>
                    </a:p>
                  </a:txBody>
                  <a:tcPr marL="4847" marR="4847" marT="4847" marB="0" anchor="b">
                    <a:lnL>
                      <a:noFill/>
                    </a:lnL>
                    <a:lnR>
                      <a:noFill/>
                    </a:lnR>
                    <a:lnT>
                      <a:noFill/>
                    </a:lnT>
                    <a:lnB>
                      <a:noFill/>
                    </a:lnB>
                  </a:tcPr>
                </a:tc>
                <a:tc>
                  <a:txBody>
                    <a:bodyPr/>
                    <a:lstStyle/>
                    <a:p>
                      <a:pPr algn="r" fontAlgn="b"/>
                      <a:r>
                        <a:rPr lang="en-ZA" sz="1400" b="0" i="0" u="none" strike="noStrike">
                          <a:effectLst/>
                          <a:latin typeface="Arial" panose="020B0604020202020204" pitchFamily="34" charset="0"/>
                        </a:rPr>
                        <a:t> 40,500 </a:t>
                      </a:r>
                    </a:p>
                  </a:txBody>
                  <a:tcPr marL="4847" marR="4847" marT="4847" marB="0" anchor="b">
                    <a:lnL>
                      <a:noFill/>
                    </a:lnL>
                    <a:lnR>
                      <a:noFill/>
                    </a:lnR>
                    <a:lnT w="6350" cap="flat" cmpd="sng" algn="ctr">
                      <a:noFill/>
                      <a:prstDash val="solid"/>
                      <a:round/>
                      <a:headEnd type="none" w="med" len="med"/>
                      <a:tailEnd type="none" w="med" len="med"/>
                    </a:lnT>
                    <a:lnB>
                      <a:noFill/>
                    </a:lnB>
                  </a:tcPr>
                </a:tc>
                <a:tc>
                  <a:txBody>
                    <a:bodyPr/>
                    <a:lstStyle/>
                    <a:p>
                      <a:pPr algn="r" fontAlgn="b"/>
                      <a:r>
                        <a:rPr lang="en-ZA" sz="1400" b="0" i="0" u="none" strike="noStrike">
                          <a:effectLst/>
                          <a:latin typeface="Arial" panose="020B0604020202020204" pitchFamily="34" charset="0"/>
                        </a:rPr>
                        <a:t> 40,500 </a:t>
                      </a:r>
                    </a:p>
                  </a:txBody>
                  <a:tcPr marL="4847" marR="4847" marT="4847" marB="0" anchor="b">
                    <a:lnL>
                      <a:noFill/>
                    </a:lnL>
                    <a:lnR>
                      <a:noFill/>
                    </a:lnR>
                    <a:lnT w="6350" cap="flat" cmpd="sng" algn="ctr">
                      <a:noFill/>
                      <a:prstDash val="solid"/>
                      <a:round/>
                      <a:headEnd type="none" w="med" len="med"/>
                      <a:tailEnd type="none" w="med" len="med"/>
                    </a:lnT>
                    <a:lnB>
                      <a:noFill/>
                    </a:lnB>
                  </a:tcPr>
                </a:tc>
                <a:tc>
                  <a:txBody>
                    <a:bodyPr/>
                    <a:lstStyle/>
                    <a:p>
                      <a:pPr algn="r" fontAlgn="b"/>
                      <a:r>
                        <a:rPr lang="en-ZA" sz="1400" b="0" i="0" u="none" strike="noStrike">
                          <a:effectLst/>
                          <a:latin typeface="Arial" panose="020B0604020202020204" pitchFamily="34" charset="0"/>
                        </a:rPr>
                        <a:t> 77,660 </a:t>
                      </a:r>
                    </a:p>
                  </a:txBody>
                  <a:tcPr marL="4847" marR="4847" marT="4847" marB="0" anchor="b">
                    <a:lnL>
                      <a:noFill/>
                    </a:lnL>
                    <a:lnR>
                      <a:noFill/>
                    </a:lnR>
                    <a:lnT w="6350" cap="flat" cmpd="sng" algn="ctr">
                      <a:noFill/>
                      <a:prstDash val="solid"/>
                      <a:round/>
                      <a:headEnd type="none" w="med" len="med"/>
                      <a:tailEnd type="none" w="med" len="med"/>
                    </a:lnT>
                    <a:lnB>
                      <a:noFill/>
                    </a:lnB>
                  </a:tcPr>
                </a:tc>
                <a:tc>
                  <a:txBody>
                    <a:bodyPr/>
                    <a:lstStyle/>
                    <a:p>
                      <a:pPr algn="r" fontAlgn="b"/>
                      <a:r>
                        <a:rPr lang="en-ZA" sz="1400" b="0" i="0" u="none" strike="noStrike">
                          <a:effectLst/>
                          <a:latin typeface="Arial" panose="020B0604020202020204" pitchFamily="34" charset="0"/>
                        </a:rPr>
                        <a:t> 77,660 </a:t>
                      </a:r>
                    </a:p>
                  </a:txBody>
                  <a:tcPr marL="4847" marR="4847" marT="4847" marB="0" anchor="b">
                    <a:lnL>
                      <a:noFill/>
                    </a:lnL>
                    <a:lnR>
                      <a:noFill/>
                    </a:lnR>
                    <a:lnT w="6350" cap="flat" cmpd="sng" algn="ctr">
                      <a:noFill/>
                      <a:prstDash val="solid"/>
                      <a:round/>
                      <a:headEnd type="none" w="med" len="med"/>
                      <a:tailEnd type="none" w="med" len="med"/>
                    </a:lnT>
                    <a:lnB>
                      <a:noFill/>
                    </a:lnB>
                  </a:tcPr>
                </a:tc>
                <a:tc>
                  <a:txBody>
                    <a:bodyPr/>
                    <a:lstStyle/>
                    <a:p>
                      <a:pPr algn="r" fontAlgn="b"/>
                      <a:r>
                        <a:rPr lang="en-ZA" sz="1400" b="0" i="0" u="none" strike="noStrike">
                          <a:effectLst/>
                          <a:latin typeface="Arial" panose="020B0604020202020204" pitchFamily="34" charset="0"/>
                        </a:rPr>
                        <a:t> 77,660 </a:t>
                      </a:r>
                    </a:p>
                  </a:txBody>
                  <a:tcPr marL="4847" marR="4847" marT="4847" marB="0" anchor="b">
                    <a:lnL>
                      <a:noFill/>
                    </a:lnL>
                    <a:lnR>
                      <a:noFill/>
                    </a:lnR>
                    <a:lnT w="6350" cap="flat" cmpd="sng" algn="ctr">
                      <a:noFill/>
                      <a:prstDash val="solid"/>
                      <a:round/>
                      <a:headEnd type="none" w="med" len="med"/>
                      <a:tailEnd type="none" w="med" len="med"/>
                    </a:lnT>
                    <a:lnB>
                      <a:noFill/>
                    </a:lnB>
                  </a:tcPr>
                </a:tc>
                <a:extLst>
                  <a:ext uri="{0D108BD9-81ED-4DB2-BD59-A6C34878D82A}">
                    <a16:rowId xmlns:a16="http://schemas.microsoft.com/office/drawing/2014/main" val="1948103177"/>
                  </a:ext>
                </a:extLst>
              </a:tr>
              <a:tr h="230133">
                <a:tc>
                  <a:txBody>
                    <a:bodyPr/>
                    <a:lstStyle/>
                    <a:p>
                      <a:pPr algn="l" fontAlgn="b"/>
                      <a:r>
                        <a:rPr lang="en-ZA" sz="1400" b="0" i="0" u="none" strike="noStrike">
                          <a:effectLst/>
                          <a:latin typeface="Arial" panose="020B0604020202020204" pitchFamily="34" charset="0"/>
                        </a:rPr>
                        <a:t>Secondary Storage</a:t>
                      </a:r>
                    </a:p>
                  </a:txBody>
                  <a:tcPr marL="4847" marR="4847" marT="4847" marB="0" anchor="b">
                    <a:lnL>
                      <a:noFill/>
                    </a:lnL>
                    <a:lnR>
                      <a:noFill/>
                    </a:lnR>
                    <a:lnT>
                      <a:noFill/>
                    </a:lnT>
                    <a:lnB>
                      <a:noFill/>
                    </a:lnB>
                  </a:tcPr>
                </a:tc>
                <a:tc>
                  <a:txBody>
                    <a:bodyPr/>
                    <a:lstStyle/>
                    <a:p>
                      <a:pPr algn="r" fontAlgn="b"/>
                      <a:r>
                        <a:rPr lang="en-ZA" sz="1400" b="0" i="0" u="none" strike="noStrike">
                          <a:effectLst/>
                          <a:latin typeface="Arial" panose="020B0604020202020204" pitchFamily="34" charset="0"/>
                        </a:rPr>
                        <a:t> 27,200 </a:t>
                      </a:r>
                    </a:p>
                  </a:txBody>
                  <a:tcPr marL="4847" marR="4847" marT="4847" marB="0" anchor="b">
                    <a:lnL>
                      <a:noFill/>
                    </a:lnL>
                    <a:lnR>
                      <a:noFill/>
                    </a:lnR>
                    <a:lnT>
                      <a:noFill/>
                    </a:lnT>
                    <a:lnB>
                      <a:noFill/>
                    </a:lnB>
                  </a:tcPr>
                </a:tc>
                <a:tc>
                  <a:txBody>
                    <a:bodyPr/>
                    <a:lstStyle/>
                    <a:p>
                      <a:pPr algn="r" fontAlgn="b"/>
                      <a:r>
                        <a:rPr lang="en-ZA" sz="1400" b="0" i="0" u="none" strike="noStrike">
                          <a:effectLst/>
                          <a:latin typeface="Arial" panose="020B0604020202020204" pitchFamily="34" charset="0"/>
                        </a:rPr>
                        <a:t> 27,200 </a:t>
                      </a:r>
                    </a:p>
                  </a:txBody>
                  <a:tcPr marL="4847" marR="4847" marT="4847" marB="0" anchor="b">
                    <a:lnL>
                      <a:noFill/>
                    </a:lnL>
                    <a:lnR>
                      <a:noFill/>
                    </a:lnR>
                    <a:lnT>
                      <a:noFill/>
                    </a:lnT>
                    <a:lnB>
                      <a:noFill/>
                    </a:lnB>
                  </a:tcPr>
                </a:tc>
                <a:tc>
                  <a:txBody>
                    <a:bodyPr/>
                    <a:lstStyle/>
                    <a:p>
                      <a:pPr algn="r" fontAlgn="b"/>
                      <a:r>
                        <a:rPr lang="en-ZA" sz="1400" b="0" i="0" u="none" strike="noStrike">
                          <a:effectLst/>
                          <a:latin typeface="Arial" panose="020B0604020202020204" pitchFamily="34" charset="0"/>
                        </a:rPr>
                        <a:t> 27,200 </a:t>
                      </a:r>
                    </a:p>
                  </a:txBody>
                  <a:tcPr marL="4847" marR="4847" marT="4847" marB="0" anchor="b">
                    <a:lnL>
                      <a:noFill/>
                    </a:lnL>
                    <a:lnR>
                      <a:noFill/>
                    </a:lnR>
                    <a:lnT>
                      <a:noFill/>
                    </a:lnT>
                    <a:lnB>
                      <a:noFill/>
                    </a:lnB>
                  </a:tcPr>
                </a:tc>
                <a:tc>
                  <a:txBody>
                    <a:bodyPr/>
                    <a:lstStyle/>
                    <a:p>
                      <a:pPr algn="r" fontAlgn="b"/>
                      <a:r>
                        <a:rPr lang="en-ZA" sz="1400" b="0" i="0" u="none" strike="noStrike">
                          <a:effectLst/>
                          <a:latin typeface="Arial" panose="020B0604020202020204" pitchFamily="34" charset="0"/>
                        </a:rPr>
                        <a:t> 27,200 </a:t>
                      </a:r>
                    </a:p>
                  </a:txBody>
                  <a:tcPr marL="4847" marR="4847" marT="4847" marB="0" anchor="b">
                    <a:lnL>
                      <a:noFill/>
                    </a:lnL>
                    <a:lnR>
                      <a:noFill/>
                    </a:lnR>
                    <a:lnT>
                      <a:noFill/>
                    </a:lnT>
                    <a:lnB>
                      <a:noFill/>
                    </a:lnB>
                  </a:tcPr>
                </a:tc>
                <a:tc>
                  <a:txBody>
                    <a:bodyPr/>
                    <a:lstStyle/>
                    <a:p>
                      <a:pPr algn="r" fontAlgn="b"/>
                      <a:r>
                        <a:rPr lang="en-ZA" sz="1400" b="0" i="0" u="none" strike="noStrike">
                          <a:effectLst/>
                          <a:latin typeface="Arial" panose="020B0604020202020204" pitchFamily="34" charset="0"/>
                        </a:rPr>
                        <a:t> 27,200 </a:t>
                      </a:r>
                    </a:p>
                  </a:txBody>
                  <a:tcPr marL="4847" marR="4847" marT="4847" marB="0" anchor="b">
                    <a:lnL>
                      <a:noFill/>
                    </a:lnL>
                    <a:lnR>
                      <a:noFill/>
                    </a:lnR>
                    <a:lnT>
                      <a:noFill/>
                    </a:lnT>
                    <a:lnB>
                      <a:noFill/>
                    </a:lnB>
                  </a:tcPr>
                </a:tc>
                <a:extLst>
                  <a:ext uri="{0D108BD9-81ED-4DB2-BD59-A6C34878D82A}">
                    <a16:rowId xmlns:a16="http://schemas.microsoft.com/office/drawing/2014/main" val="3443449341"/>
                  </a:ext>
                </a:extLst>
              </a:tr>
              <a:tr h="230133">
                <a:tc>
                  <a:txBody>
                    <a:bodyPr/>
                    <a:lstStyle/>
                    <a:p>
                      <a:pPr algn="l" fontAlgn="b"/>
                      <a:r>
                        <a:rPr lang="en-ZA" sz="1400" b="0" i="0" u="none" strike="noStrike">
                          <a:effectLst/>
                          <a:latin typeface="Arial" panose="020B0604020202020204" pitchFamily="34" charset="0"/>
                        </a:rPr>
                        <a:t>Secondary Distribution</a:t>
                      </a:r>
                    </a:p>
                  </a:txBody>
                  <a:tcPr marL="4847" marR="4847" marT="4847" marB="0" anchor="b">
                    <a:lnL>
                      <a:noFill/>
                    </a:lnL>
                    <a:lnR>
                      <a:noFill/>
                    </a:lnR>
                    <a:lnT>
                      <a:noFill/>
                    </a:lnT>
                    <a:lnB>
                      <a:noFill/>
                    </a:lnB>
                  </a:tcPr>
                </a:tc>
                <a:tc>
                  <a:txBody>
                    <a:bodyPr/>
                    <a:lstStyle/>
                    <a:p>
                      <a:pPr algn="r" fontAlgn="b"/>
                      <a:r>
                        <a:rPr lang="en-ZA" sz="1400" b="0" i="0" u="none" strike="noStrike" dirty="0">
                          <a:effectLst/>
                          <a:latin typeface="Arial" panose="020B0604020202020204" pitchFamily="34" charset="0"/>
                        </a:rPr>
                        <a:t> 15,800 </a:t>
                      </a:r>
                    </a:p>
                  </a:txBody>
                  <a:tcPr marL="4847" marR="4847" marT="4847" marB="0" anchor="b">
                    <a:lnL>
                      <a:noFill/>
                    </a:lnL>
                    <a:lnR>
                      <a:noFill/>
                    </a:lnR>
                    <a:lnT>
                      <a:noFill/>
                    </a:lnT>
                    <a:lnB>
                      <a:noFill/>
                    </a:lnB>
                  </a:tcPr>
                </a:tc>
                <a:tc>
                  <a:txBody>
                    <a:bodyPr/>
                    <a:lstStyle/>
                    <a:p>
                      <a:pPr algn="r" fontAlgn="b"/>
                      <a:r>
                        <a:rPr lang="en-ZA" sz="1400" b="0" i="0" u="none" strike="noStrike">
                          <a:effectLst/>
                          <a:latin typeface="Arial" panose="020B0604020202020204" pitchFamily="34" charset="0"/>
                        </a:rPr>
                        <a:t> 15,800 </a:t>
                      </a:r>
                    </a:p>
                  </a:txBody>
                  <a:tcPr marL="4847" marR="4847" marT="4847" marB="0" anchor="b">
                    <a:lnL>
                      <a:noFill/>
                    </a:lnL>
                    <a:lnR>
                      <a:noFill/>
                    </a:lnR>
                    <a:lnT>
                      <a:noFill/>
                    </a:lnT>
                    <a:lnB>
                      <a:noFill/>
                    </a:lnB>
                  </a:tcPr>
                </a:tc>
                <a:tc>
                  <a:txBody>
                    <a:bodyPr/>
                    <a:lstStyle/>
                    <a:p>
                      <a:pPr algn="r" fontAlgn="b"/>
                      <a:r>
                        <a:rPr lang="en-ZA" sz="1400" b="0" i="0" u="none" strike="noStrike" dirty="0">
                          <a:effectLst/>
                          <a:latin typeface="Arial" panose="020B0604020202020204" pitchFamily="34" charset="0"/>
                        </a:rPr>
                        <a:t> 15,800 </a:t>
                      </a:r>
                    </a:p>
                  </a:txBody>
                  <a:tcPr marL="4847" marR="4847" marT="4847" marB="0" anchor="b">
                    <a:lnL>
                      <a:noFill/>
                    </a:lnL>
                    <a:lnR>
                      <a:noFill/>
                    </a:lnR>
                    <a:lnT>
                      <a:noFill/>
                    </a:lnT>
                    <a:lnB>
                      <a:noFill/>
                    </a:lnB>
                  </a:tcPr>
                </a:tc>
                <a:tc>
                  <a:txBody>
                    <a:bodyPr/>
                    <a:lstStyle/>
                    <a:p>
                      <a:pPr algn="r" fontAlgn="b"/>
                      <a:r>
                        <a:rPr lang="en-ZA" sz="1400" b="0" i="0" u="none" strike="noStrike">
                          <a:effectLst/>
                          <a:latin typeface="Arial" panose="020B0604020202020204" pitchFamily="34" charset="0"/>
                        </a:rPr>
                        <a:t> 15,800 </a:t>
                      </a:r>
                    </a:p>
                  </a:txBody>
                  <a:tcPr marL="4847" marR="4847" marT="4847" marB="0" anchor="b">
                    <a:lnL>
                      <a:noFill/>
                    </a:lnL>
                    <a:lnR>
                      <a:noFill/>
                    </a:lnR>
                    <a:lnT>
                      <a:noFill/>
                    </a:lnT>
                    <a:lnB>
                      <a:noFill/>
                    </a:lnB>
                  </a:tcPr>
                </a:tc>
                <a:tc>
                  <a:txBody>
                    <a:bodyPr/>
                    <a:lstStyle/>
                    <a:p>
                      <a:pPr algn="r" fontAlgn="b"/>
                      <a:r>
                        <a:rPr lang="en-ZA" sz="1400" b="0" i="0" u="none" strike="noStrike">
                          <a:effectLst/>
                          <a:latin typeface="Arial" panose="020B0604020202020204" pitchFamily="34" charset="0"/>
                        </a:rPr>
                        <a:t> 15,800 </a:t>
                      </a:r>
                    </a:p>
                  </a:txBody>
                  <a:tcPr marL="4847" marR="4847" marT="4847" marB="0" anchor="b">
                    <a:lnL>
                      <a:noFill/>
                    </a:lnL>
                    <a:lnR>
                      <a:noFill/>
                    </a:lnR>
                    <a:lnT>
                      <a:noFill/>
                    </a:lnT>
                    <a:lnB>
                      <a:noFill/>
                    </a:lnB>
                  </a:tcPr>
                </a:tc>
                <a:extLst>
                  <a:ext uri="{0D108BD9-81ED-4DB2-BD59-A6C34878D82A}">
                    <a16:rowId xmlns:a16="http://schemas.microsoft.com/office/drawing/2014/main" val="1958587410"/>
                  </a:ext>
                </a:extLst>
              </a:tr>
              <a:tr h="230133">
                <a:tc>
                  <a:txBody>
                    <a:bodyPr/>
                    <a:lstStyle/>
                    <a:p>
                      <a:pPr algn="l" fontAlgn="b"/>
                      <a:r>
                        <a:rPr lang="en-ZA" sz="1400" b="0" i="0" u="none" strike="noStrike">
                          <a:effectLst/>
                          <a:latin typeface="Arial" panose="020B0604020202020204" pitchFamily="34" charset="0"/>
                        </a:rPr>
                        <a:t>Router Differential</a:t>
                      </a:r>
                    </a:p>
                  </a:txBody>
                  <a:tcPr marL="4847" marR="4847" marT="4847" marB="0" anchor="b">
                    <a:lnL>
                      <a:noFill/>
                    </a:lnL>
                    <a:lnR>
                      <a:noFill/>
                    </a:lnR>
                    <a:lnT>
                      <a:noFill/>
                    </a:lnT>
                    <a:lnB>
                      <a:noFill/>
                    </a:lnB>
                  </a:tcPr>
                </a:tc>
                <a:tc>
                  <a:txBody>
                    <a:bodyPr/>
                    <a:lstStyle/>
                    <a:p>
                      <a:pPr algn="r" fontAlgn="b"/>
                      <a:r>
                        <a:rPr lang="en-ZA" sz="1400" b="0" i="0" u="none" strike="noStrike">
                          <a:effectLst/>
                          <a:latin typeface="Arial" panose="020B0604020202020204" pitchFamily="34" charset="0"/>
                        </a:rPr>
                        <a:t> 0,000 </a:t>
                      </a:r>
                    </a:p>
                  </a:txBody>
                  <a:tcPr marL="4847" marR="4847" marT="4847" marB="0" anchor="b">
                    <a:lnL>
                      <a:noFill/>
                    </a:lnL>
                    <a:lnR>
                      <a:noFill/>
                    </a:lnR>
                    <a:lnT>
                      <a:noFill/>
                    </a:lnT>
                    <a:lnB>
                      <a:noFill/>
                    </a:lnB>
                  </a:tcPr>
                </a:tc>
                <a:tc>
                  <a:txBody>
                    <a:bodyPr/>
                    <a:lstStyle/>
                    <a:p>
                      <a:pPr algn="r" fontAlgn="b"/>
                      <a:r>
                        <a:rPr lang="en-ZA" sz="1400" b="0" i="0" u="none" strike="noStrike">
                          <a:effectLst/>
                          <a:latin typeface="Arial" panose="020B0604020202020204" pitchFamily="34" charset="0"/>
                        </a:rPr>
                        <a:t> 0,000 </a:t>
                      </a:r>
                    </a:p>
                  </a:txBody>
                  <a:tcPr marL="4847" marR="4847" marT="4847" marB="0" anchor="b">
                    <a:lnL>
                      <a:noFill/>
                    </a:lnL>
                    <a:lnR>
                      <a:noFill/>
                    </a:lnR>
                    <a:lnT>
                      <a:noFill/>
                    </a:lnT>
                    <a:lnB>
                      <a:noFill/>
                    </a:lnB>
                  </a:tcPr>
                </a:tc>
                <a:tc>
                  <a:txBody>
                    <a:bodyPr/>
                    <a:lstStyle/>
                    <a:p>
                      <a:pPr algn="r" fontAlgn="b"/>
                      <a:r>
                        <a:rPr lang="en-ZA" sz="1400" b="0" i="0" u="none" strike="noStrike">
                          <a:effectLst/>
                          <a:latin typeface="Arial" panose="020B0604020202020204" pitchFamily="34" charset="0"/>
                        </a:rPr>
                        <a:t> 0,000 </a:t>
                      </a:r>
                    </a:p>
                  </a:txBody>
                  <a:tcPr marL="4847" marR="4847" marT="4847" marB="0" anchor="b">
                    <a:lnL>
                      <a:noFill/>
                    </a:lnL>
                    <a:lnR>
                      <a:noFill/>
                    </a:lnR>
                    <a:lnT>
                      <a:noFill/>
                    </a:lnT>
                    <a:lnB>
                      <a:noFill/>
                    </a:lnB>
                  </a:tcPr>
                </a:tc>
                <a:tc>
                  <a:txBody>
                    <a:bodyPr/>
                    <a:lstStyle/>
                    <a:p>
                      <a:pPr algn="r" fontAlgn="b"/>
                      <a:r>
                        <a:rPr lang="en-ZA" sz="1400" b="0" i="0" u="none" strike="noStrike">
                          <a:effectLst/>
                          <a:latin typeface="Arial" panose="020B0604020202020204" pitchFamily="34" charset="0"/>
                        </a:rPr>
                        <a:t> 0,000 </a:t>
                      </a:r>
                    </a:p>
                  </a:txBody>
                  <a:tcPr marL="4847" marR="4847" marT="4847" marB="0" anchor="b">
                    <a:lnL>
                      <a:noFill/>
                    </a:lnL>
                    <a:lnR>
                      <a:noFill/>
                    </a:lnR>
                    <a:lnT>
                      <a:noFill/>
                    </a:lnT>
                    <a:lnB>
                      <a:noFill/>
                    </a:lnB>
                  </a:tcPr>
                </a:tc>
                <a:tc>
                  <a:txBody>
                    <a:bodyPr/>
                    <a:lstStyle/>
                    <a:p>
                      <a:pPr algn="r" fontAlgn="b"/>
                      <a:r>
                        <a:rPr lang="en-ZA" sz="1400" b="0" i="0" u="none" strike="noStrike">
                          <a:effectLst/>
                          <a:latin typeface="Arial" panose="020B0604020202020204" pitchFamily="34" charset="0"/>
                        </a:rPr>
                        <a:t> 7,400 </a:t>
                      </a:r>
                    </a:p>
                  </a:txBody>
                  <a:tcPr marL="4847" marR="4847" marT="4847" marB="0" anchor="b">
                    <a:lnL>
                      <a:noFill/>
                    </a:lnL>
                    <a:lnR>
                      <a:noFill/>
                    </a:lnR>
                    <a:lnT>
                      <a:noFill/>
                    </a:lnT>
                    <a:lnB>
                      <a:noFill/>
                    </a:lnB>
                  </a:tcPr>
                </a:tc>
                <a:extLst>
                  <a:ext uri="{0D108BD9-81ED-4DB2-BD59-A6C34878D82A}">
                    <a16:rowId xmlns:a16="http://schemas.microsoft.com/office/drawing/2014/main" val="270220848"/>
                  </a:ext>
                </a:extLst>
              </a:tr>
              <a:tr h="230133">
                <a:tc>
                  <a:txBody>
                    <a:bodyPr/>
                    <a:lstStyle/>
                    <a:p>
                      <a:pPr algn="l" fontAlgn="b"/>
                      <a:r>
                        <a:rPr lang="en-ZA" sz="1400" b="0" i="0" u="none" strike="noStrike">
                          <a:effectLst/>
                          <a:latin typeface="Arial" panose="020B0604020202020204" pitchFamily="34" charset="0"/>
                        </a:rPr>
                        <a:t>Retail margin</a:t>
                      </a:r>
                    </a:p>
                  </a:txBody>
                  <a:tcPr marL="4847" marR="4847" marT="4847" marB="0" anchor="b">
                    <a:lnL>
                      <a:noFill/>
                    </a:lnL>
                    <a:lnR>
                      <a:noFill/>
                    </a:lnR>
                    <a:lnT>
                      <a:noFill/>
                    </a:lnT>
                    <a:lnB>
                      <a:noFill/>
                    </a:lnB>
                  </a:tcPr>
                </a:tc>
                <a:tc>
                  <a:txBody>
                    <a:bodyPr/>
                    <a:lstStyle/>
                    <a:p>
                      <a:pPr algn="r" fontAlgn="b"/>
                      <a:r>
                        <a:rPr lang="en-ZA" sz="1400" b="0" i="0" u="none" strike="noStrike">
                          <a:effectLst/>
                          <a:latin typeface="Arial" panose="020B0604020202020204" pitchFamily="34" charset="0"/>
                        </a:rPr>
                        <a:t> 221,600 </a:t>
                      </a:r>
                    </a:p>
                  </a:txBody>
                  <a:tcPr marL="4847" marR="4847" marT="4847" marB="0" anchor="b">
                    <a:lnL>
                      <a:noFill/>
                    </a:lnL>
                    <a:lnR>
                      <a:noFill/>
                    </a:lnR>
                    <a:lnT>
                      <a:noFill/>
                    </a:lnT>
                    <a:lnB>
                      <a:noFill/>
                    </a:lnB>
                  </a:tcPr>
                </a:tc>
                <a:tc>
                  <a:txBody>
                    <a:bodyPr/>
                    <a:lstStyle/>
                    <a:p>
                      <a:pPr algn="r" fontAlgn="b"/>
                      <a:r>
                        <a:rPr lang="en-ZA" sz="1400" b="0" i="0" u="none" strike="noStrike">
                          <a:effectLst/>
                          <a:latin typeface="Arial" panose="020B0604020202020204" pitchFamily="34" charset="0"/>
                        </a:rPr>
                        <a:t> 221,600 </a:t>
                      </a:r>
                    </a:p>
                  </a:txBody>
                  <a:tcPr marL="4847" marR="4847" marT="4847" marB="0" anchor="b">
                    <a:lnL>
                      <a:noFill/>
                    </a:lnL>
                    <a:lnR>
                      <a:noFill/>
                    </a:lnR>
                    <a:lnT>
                      <a:noFill/>
                    </a:lnT>
                    <a:lnB>
                      <a:noFill/>
                    </a:lnB>
                  </a:tcPr>
                </a:tc>
                <a:tc>
                  <a:txBody>
                    <a:bodyPr/>
                    <a:lstStyle/>
                    <a:p>
                      <a:pPr algn="r" fontAlgn="b"/>
                      <a:r>
                        <a:rPr lang="en-ZA" sz="1400" b="0" i="0" u="none" strike="noStrike">
                          <a:effectLst/>
                          <a:latin typeface="Arial" panose="020B0604020202020204" pitchFamily="34" charset="0"/>
                        </a:rPr>
                        <a:t> 0,000 </a:t>
                      </a:r>
                    </a:p>
                  </a:txBody>
                  <a:tcPr marL="4847" marR="4847" marT="4847" marB="0" anchor="b">
                    <a:lnL>
                      <a:noFill/>
                    </a:lnL>
                    <a:lnR>
                      <a:noFill/>
                    </a:lnR>
                    <a:lnT>
                      <a:noFill/>
                    </a:lnT>
                    <a:lnB>
                      <a:noFill/>
                    </a:lnB>
                  </a:tcPr>
                </a:tc>
                <a:tc>
                  <a:txBody>
                    <a:bodyPr/>
                    <a:lstStyle/>
                    <a:p>
                      <a:pPr algn="r" fontAlgn="b"/>
                      <a:r>
                        <a:rPr lang="en-ZA" sz="1400" b="0" i="0" u="none" strike="noStrike">
                          <a:effectLst/>
                          <a:latin typeface="Arial" panose="020B0604020202020204" pitchFamily="34" charset="0"/>
                        </a:rPr>
                        <a:t> 0,000 </a:t>
                      </a:r>
                    </a:p>
                  </a:txBody>
                  <a:tcPr marL="4847" marR="4847" marT="4847" marB="0" anchor="b">
                    <a:lnL>
                      <a:noFill/>
                    </a:lnL>
                    <a:lnR>
                      <a:noFill/>
                    </a:lnR>
                    <a:lnT>
                      <a:noFill/>
                    </a:lnT>
                    <a:lnB>
                      <a:noFill/>
                    </a:lnB>
                  </a:tcPr>
                </a:tc>
                <a:tc>
                  <a:txBody>
                    <a:bodyPr/>
                    <a:lstStyle/>
                    <a:p>
                      <a:pPr algn="r" fontAlgn="b"/>
                      <a:r>
                        <a:rPr lang="en-ZA" sz="1400" b="0" i="0" u="none" strike="noStrike">
                          <a:effectLst/>
                          <a:latin typeface="Arial" panose="020B0604020202020204" pitchFamily="34" charset="0"/>
                        </a:rPr>
                        <a:t> 0,000 </a:t>
                      </a:r>
                    </a:p>
                  </a:txBody>
                  <a:tcPr marL="4847" marR="4847" marT="4847" marB="0" anchor="b">
                    <a:lnL>
                      <a:noFill/>
                    </a:lnL>
                    <a:lnR>
                      <a:noFill/>
                    </a:lnR>
                    <a:lnT>
                      <a:noFill/>
                    </a:lnT>
                    <a:lnB>
                      <a:noFill/>
                    </a:lnB>
                  </a:tcPr>
                </a:tc>
                <a:extLst>
                  <a:ext uri="{0D108BD9-81ED-4DB2-BD59-A6C34878D82A}">
                    <a16:rowId xmlns:a16="http://schemas.microsoft.com/office/drawing/2014/main" val="3530080231"/>
                  </a:ext>
                </a:extLst>
              </a:tr>
              <a:tr h="326384">
                <a:tc>
                  <a:txBody>
                    <a:bodyPr/>
                    <a:lstStyle/>
                    <a:p>
                      <a:pPr algn="just" fontAlgn="b"/>
                      <a:r>
                        <a:rPr lang="en-ZA" sz="1400" b="0" i="0" u="none" strike="noStrike" dirty="0">
                          <a:effectLst/>
                          <a:latin typeface="Arial" panose="020B0604020202020204" pitchFamily="34" charset="0"/>
                        </a:rPr>
                        <a:t>Zone differential in Gauteng</a:t>
                      </a:r>
                    </a:p>
                  </a:txBody>
                  <a:tcPr marL="4847" marR="4847" marT="4847" marB="0" anchor="b">
                    <a:lnL>
                      <a:noFill/>
                    </a:lnL>
                    <a:lnR>
                      <a:noFill/>
                    </a:lnR>
                    <a:lnT>
                      <a:noFill/>
                    </a:lnT>
                    <a:lnB>
                      <a:noFill/>
                    </a:lnB>
                  </a:tcPr>
                </a:tc>
                <a:tc>
                  <a:txBody>
                    <a:bodyPr/>
                    <a:lstStyle/>
                    <a:p>
                      <a:pPr algn="r" fontAlgn="b"/>
                      <a:r>
                        <a:rPr lang="en-ZA" sz="1400" b="1" i="0" u="none" strike="noStrike">
                          <a:effectLst/>
                          <a:latin typeface="Arial" panose="020B0604020202020204" pitchFamily="34" charset="0"/>
                        </a:rPr>
                        <a:t> 64,900 </a:t>
                      </a:r>
                    </a:p>
                  </a:txBody>
                  <a:tcPr marL="4847" marR="4847" marT="4847" marB="0" anchor="b">
                    <a:lnL>
                      <a:noFill/>
                    </a:lnL>
                    <a:lnR>
                      <a:noFill/>
                    </a:lnR>
                    <a:lnT>
                      <a:noFill/>
                    </a:lnT>
                    <a:lnB>
                      <a:noFill/>
                    </a:lnB>
                  </a:tcPr>
                </a:tc>
                <a:tc>
                  <a:txBody>
                    <a:bodyPr/>
                    <a:lstStyle/>
                    <a:p>
                      <a:pPr algn="r" fontAlgn="b"/>
                      <a:r>
                        <a:rPr lang="en-ZA" sz="1400" b="1" i="0" u="none" strike="noStrike">
                          <a:effectLst/>
                          <a:latin typeface="Arial" panose="020B0604020202020204" pitchFamily="34" charset="0"/>
                        </a:rPr>
                        <a:t> 64,900 </a:t>
                      </a:r>
                    </a:p>
                  </a:txBody>
                  <a:tcPr marL="4847" marR="4847" marT="4847" marB="0" anchor="b">
                    <a:lnL>
                      <a:noFill/>
                    </a:lnL>
                    <a:lnR>
                      <a:noFill/>
                    </a:lnR>
                    <a:lnT>
                      <a:noFill/>
                    </a:lnT>
                    <a:lnB>
                      <a:noFill/>
                    </a:lnB>
                  </a:tcPr>
                </a:tc>
                <a:tc>
                  <a:txBody>
                    <a:bodyPr/>
                    <a:lstStyle/>
                    <a:p>
                      <a:pPr algn="r" fontAlgn="b"/>
                      <a:r>
                        <a:rPr lang="en-ZA" sz="1400" b="1" i="0" u="none" strike="noStrike">
                          <a:effectLst/>
                          <a:latin typeface="Arial" panose="020B0604020202020204" pitchFamily="34" charset="0"/>
                        </a:rPr>
                        <a:t> 64,900 </a:t>
                      </a:r>
                    </a:p>
                  </a:txBody>
                  <a:tcPr marL="4847" marR="4847" marT="4847" marB="0" anchor="b">
                    <a:lnL>
                      <a:noFill/>
                    </a:lnL>
                    <a:lnR>
                      <a:noFill/>
                    </a:lnR>
                    <a:lnT>
                      <a:noFill/>
                    </a:lnT>
                    <a:lnB>
                      <a:noFill/>
                    </a:lnB>
                  </a:tcPr>
                </a:tc>
                <a:tc>
                  <a:txBody>
                    <a:bodyPr/>
                    <a:lstStyle/>
                    <a:p>
                      <a:pPr algn="r" fontAlgn="b"/>
                      <a:r>
                        <a:rPr lang="en-ZA" sz="1400" b="1" i="0" u="none" strike="noStrike">
                          <a:effectLst/>
                          <a:latin typeface="Arial" panose="020B0604020202020204" pitchFamily="34" charset="0"/>
                        </a:rPr>
                        <a:t> 64,900 </a:t>
                      </a:r>
                    </a:p>
                  </a:txBody>
                  <a:tcPr marL="4847" marR="4847" marT="4847" marB="0" anchor="b">
                    <a:lnL>
                      <a:noFill/>
                    </a:lnL>
                    <a:lnR>
                      <a:noFill/>
                    </a:lnR>
                    <a:lnT>
                      <a:noFill/>
                    </a:lnT>
                    <a:lnB>
                      <a:noFill/>
                    </a:lnB>
                  </a:tcPr>
                </a:tc>
                <a:tc>
                  <a:txBody>
                    <a:bodyPr/>
                    <a:lstStyle/>
                    <a:p>
                      <a:pPr algn="r" fontAlgn="b"/>
                      <a:r>
                        <a:rPr lang="en-ZA" sz="1400" b="1" i="0" u="none" strike="noStrike">
                          <a:effectLst/>
                          <a:latin typeface="Arial" panose="020B0604020202020204" pitchFamily="34" charset="0"/>
                        </a:rPr>
                        <a:t> 85,300 </a:t>
                      </a:r>
                    </a:p>
                  </a:txBody>
                  <a:tcPr marL="4847" marR="4847" marT="4847" marB="0" anchor="b">
                    <a:lnL>
                      <a:noFill/>
                    </a:lnL>
                    <a:lnR>
                      <a:noFill/>
                    </a:lnR>
                    <a:lnT>
                      <a:noFill/>
                    </a:lnT>
                    <a:lnB>
                      <a:noFill/>
                    </a:lnB>
                  </a:tcPr>
                </a:tc>
                <a:extLst>
                  <a:ext uri="{0D108BD9-81ED-4DB2-BD59-A6C34878D82A}">
                    <a16:rowId xmlns:a16="http://schemas.microsoft.com/office/drawing/2014/main" val="2124558060"/>
                  </a:ext>
                </a:extLst>
              </a:tr>
              <a:tr h="230133">
                <a:tc>
                  <a:txBody>
                    <a:bodyPr/>
                    <a:lstStyle/>
                    <a:p>
                      <a:pPr algn="l" fontAlgn="b"/>
                      <a:r>
                        <a:rPr lang="en-ZA" sz="1400" b="0" i="0" u="none" strike="noStrike">
                          <a:effectLst/>
                          <a:latin typeface="Arial" panose="020B0604020202020204" pitchFamily="34" charset="0"/>
                        </a:rPr>
                        <a:t>IP Tracer levy</a:t>
                      </a:r>
                    </a:p>
                  </a:txBody>
                  <a:tcPr marL="4847" marR="4847" marT="4847" marB="0" anchor="b">
                    <a:lnL>
                      <a:noFill/>
                    </a:lnL>
                    <a:lnR>
                      <a:noFill/>
                    </a:lnR>
                    <a:lnT>
                      <a:noFill/>
                    </a:lnT>
                    <a:lnB>
                      <a:noFill/>
                    </a:lnB>
                  </a:tcPr>
                </a:tc>
                <a:tc>
                  <a:txBody>
                    <a:bodyPr/>
                    <a:lstStyle/>
                    <a:p>
                      <a:pPr algn="r" fontAlgn="b"/>
                      <a:r>
                        <a:rPr lang="en-ZA" sz="1400" b="0" i="0" u="none" strike="noStrike">
                          <a:effectLst/>
                          <a:latin typeface="Arial" panose="020B0604020202020204" pitchFamily="34" charset="0"/>
                        </a:rPr>
                        <a:t> 0,000 </a:t>
                      </a:r>
                    </a:p>
                  </a:txBody>
                  <a:tcPr marL="4847" marR="4847" marT="4847" marB="0" anchor="b">
                    <a:lnL>
                      <a:noFill/>
                    </a:lnL>
                    <a:lnR>
                      <a:noFill/>
                    </a:lnR>
                    <a:lnT>
                      <a:noFill/>
                    </a:lnT>
                    <a:lnB>
                      <a:noFill/>
                    </a:lnB>
                  </a:tcPr>
                </a:tc>
                <a:tc>
                  <a:txBody>
                    <a:bodyPr/>
                    <a:lstStyle/>
                    <a:p>
                      <a:pPr algn="r" fontAlgn="b"/>
                      <a:r>
                        <a:rPr lang="en-ZA" sz="1400" b="0" i="0" u="none" strike="noStrike">
                          <a:effectLst/>
                          <a:latin typeface="Arial" panose="020B0604020202020204" pitchFamily="34" charset="0"/>
                        </a:rPr>
                        <a:t> 0,000 </a:t>
                      </a:r>
                    </a:p>
                  </a:txBody>
                  <a:tcPr marL="4847" marR="4847" marT="4847" marB="0" anchor="b">
                    <a:lnL>
                      <a:noFill/>
                    </a:lnL>
                    <a:lnR>
                      <a:noFill/>
                    </a:lnR>
                    <a:lnT>
                      <a:noFill/>
                    </a:lnT>
                    <a:lnB>
                      <a:noFill/>
                    </a:lnB>
                  </a:tcPr>
                </a:tc>
                <a:tc>
                  <a:txBody>
                    <a:bodyPr/>
                    <a:lstStyle/>
                    <a:p>
                      <a:pPr algn="r" fontAlgn="b"/>
                      <a:r>
                        <a:rPr lang="en-ZA" sz="1400" b="0" i="0" u="none" strike="noStrike">
                          <a:effectLst/>
                          <a:latin typeface="Arial" panose="020B0604020202020204" pitchFamily="34" charset="0"/>
                        </a:rPr>
                        <a:t> 0,100 </a:t>
                      </a:r>
                    </a:p>
                  </a:txBody>
                  <a:tcPr marL="4847" marR="4847" marT="4847" marB="0" anchor="b">
                    <a:lnL>
                      <a:noFill/>
                    </a:lnL>
                    <a:lnR>
                      <a:noFill/>
                    </a:lnR>
                    <a:lnT>
                      <a:noFill/>
                    </a:lnT>
                    <a:lnB>
                      <a:noFill/>
                    </a:lnB>
                  </a:tcPr>
                </a:tc>
                <a:tc>
                  <a:txBody>
                    <a:bodyPr/>
                    <a:lstStyle/>
                    <a:p>
                      <a:pPr algn="r" fontAlgn="b"/>
                      <a:r>
                        <a:rPr lang="en-ZA" sz="1400" b="0" i="0" u="none" strike="noStrike">
                          <a:effectLst/>
                          <a:latin typeface="Arial" panose="020B0604020202020204" pitchFamily="34" charset="0"/>
                        </a:rPr>
                        <a:t> 0,100 </a:t>
                      </a:r>
                    </a:p>
                  </a:txBody>
                  <a:tcPr marL="4847" marR="4847" marT="4847" marB="0" anchor="b">
                    <a:lnL>
                      <a:noFill/>
                    </a:lnL>
                    <a:lnR>
                      <a:noFill/>
                    </a:lnR>
                    <a:lnT>
                      <a:noFill/>
                    </a:lnT>
                    <a:lnB>
                      <a:noFill/>
                    </a:lnB>
                  </a:tcPr>
                </a:tc>
                <a:tc>
                  <a:txBody>
                    <a:bodyPr/>
                    <a:lstStyle/>
                    <a:p>
                      <a:pPr algn="r" fontAlgn="b"/>
                      <a:r>
                        <a:rPr lang="en-ZA" sz="1400" b="0" i="0" u="none" strike="noStrike">
                          <a:effectLst/>
                          <a:latin typeface="Arial" panose="020B0604020202020204" pitchFamily="34" charset="0"/>
                        </a:rPr>
                        <a:t> 0,000 </a:t>
                      </a:r>
                    </a:p>
                  </a:txBody>
                  <a:tcPr marL="4847" marR="4847" marT="4847" marB="0" anchor="b">
                    <a:lnL>
                      <a:noFill/>
                    </a:lnL>
                    <a:lnR>
                      <a:noFill/>
                    </a:lnR>
                    <a:lnT>
                      <a:noFill/>
                    </a:lnT>
                    <a:lnB>
                      <a:noFill/>
                    </a:lnB>
                  </a:tcPr>
                </a:tc>
                <a:extLst>
                  <a:ext uri="{0D108BD9-81ED-4DB2-BD59-A6C34878D82A}">
                    <a16:rowId xmlns:a16="http://schemas.microsoft.com/office/drawing/2014/main" val="2100424125"/>
                  </a:ext>
                </a:extLst>
              </a:tr>
              <a:tr h="230133">
                <a:tc>
                  <a:txBody>
                    <a:bodyPr/>
                    <a:lstStyle/>
                    <a:p>
                      <a:pPr algn="l" fontAlgn="b"/>
                      <a:r>
                        <a:rPr lang="en-ZA" sz="1400" b="0" i="0" u="none" strike="noStrike">
                          <a:effectLst/>
                          <a:latin typeface="Arial" panose="020B0604020202020204" pitchFamily="34" charset="0"/>
                        </a:rPr>
                        <a:t>Fuel levy</a:t>
                      </a:r>
                    </a:p>
                  </a:txBody>
                  <a:tcPr marL="4847" marR="4847" marT="4847" marB="0" anchor="b">
                    <a:lnL>
                      <a:noFill/>
                    </a:lnL>
                    <a:lnR>
                      <a:noFill/>
                    </a:lnR>
                    <a:lnT>
                      <a:noFill/>
                    </a:lnT>
                    <a:lnB>
                      <a:noFill/>
                    </a:lnB>
                  </a:tcPr>
                </a:tc>
                <a:tc>
                  <a:txBody>
                    <a:bodyPr/>
                    <a:lstStyle/>
                    <a:p>
                      <a:pPr algn="r" fontAlgn="b"/>
                      <a:r>
                        <a:rPr lang="en-ZA" sz="1400" b="1" i="0" u="none" strike="noStrike">
                          <a:effectLst/>
                          <a:latin typeface="Arial" panose="020B0604020202020204" pitchFamily="34" charset="0"/>
                        </a:rPr>
                        <a:t> 393,000 </a:t>
                      </a:r>
                    </a:p>
                  </a:txBody>
                  <a:tcPr marL="4847" marR="4847" marT="4847" marB="0" anchor="b">
                    <a:lnL>
                      <a:noFill/>
                    </a:lnL>
                    <a:lnR>
                      <a:noFill/>
                    </a:lnR>
                    <a:lnT>
                      <a:noFill/>
                    </a:lnT>
                    <a:lnB>
                      <a:noFill/>
                    </a:lnB>
                  </a:tcPr>
                </a:tc>
                <a:tc>
                  <a:txBody>
                    <a:bodyPr/>
                    <a:lstStyle/>
                    <a:p>
                      <a:pPr algn="r" fontAlgn="b"/>
                      <a:r>
                        <a:rPr lang="en-ZA" sz="1400" b="1" i="0" u="none" strike="noStrike">
                          <a:effectLst/>
                          <a:latin typeface="Arial" panose="020B0604020202020204" pitchFamily="34" charset="0"/>
                        </a:rPr>
                        <a:t> 393,000 </a:t>
                      </a:r>
                    </a:p>
                  </a:txBody>
                  <a:tcPr marL="4847" marR="4847" marT="4847" marB="0" anchor="b">
                    <a:lnL>
                      <a:noFill/>
                    </a:lnL>
                    <a:lnR>
                      <a:noFill/>
                    </a:lnR>
                    <a:lnT>
                      <a:noFill/>
                    </a:lnT>
                    <a:lnB>
                      <a:noFill/>
                    </a:lnB>
                  </a:tcPr>
                </a:tc>
                <a:tc>
                  <a:txBody>
                    <a:bodyPr/>
                    <a:lstStyle/>
                    <a:p>
                      <a:pPr algn="r" fontAlgn="b"/>
                      <a:r>
                        <a:rPr lang="en-ZA" sz="1400" b="1" i="0" u="none" strike="noStrike">
                          <a:effectLst/>
                          <a:latin typeface="Arial" panose="020B0604020202020204" pitchFamily="34" charset="0"/>
                        </a:rPr>
                        <a:t> 379,000 </a:t>
                      </a:r>
                    </a:p>
                  </a:txBody>
                  <a:tcPr marL="4847" marR="4847" marT="4847" marB="0" anchor="b">
                    <a:lnL>
                      <a:noFill/>
                    </a:lnL>
                    <a:lnR>
                      <a:noFill/>
                    </a:lnR>
                    <a:lnT>
                      <a:noFill/>
                    </a:lnT>
                    <a:lnB>
                      <a:noFill/>
                    </a:lnB>
                  </a:tcPr>
                </a:tc>
                <a:tc>
                  <a:txBody>
                    <a:bodyPr/>
                    <a:lstStyle/>
                    <a:p>
                      <a:pPr algn="r" fontAlgn="b"/>
                      <a:r>
                        <a:rPr lang="en-ZA" sz="1400" b="1" i="0" u="none" strike="noStrike">
                          <a:effectLst/>
                          <a:latin typeface="Arial" panose="020B0604020202020204" pitchFamily="34" charset="0"/>
                        </a:rPr>
                        <a:t> 379,000 </a:t>
                      </a:r>
                    </a:p>
                  </a:txBody>
                  <a:tcPr marL="4847" marR="4847" marT="4847" marB="0" anchor="b">
                    <a:lnL>
                      <a:noFill/>
                    </a:lnL>
                    <a:lnR>
                      <a:noFill/>
                    </a:lnR>
                    <a:lnT>
                      <a:noFill/>
                    </a:lnT>
                    <a:lnB>
                      <a:noFill/>
                    </a:lnB>
                  </a:tcPr>
                </a:tc>
                <a:tc>
                  <a:txBody>
                    <a:bodyPr/>
                    <a:lstStyle/>
                    <a:p>
                      <a:pPr algn="r" fontAlgn="b"/>
                      <a:r>
                        <a:rPr lang="en-ZA" sz="1400" b="0" i="0" u="none" strike="noStrike">
                          <a:effectLst/>
                          <a:latin typeface="Arial" panose="020B0604020202020204" pitchFamily="34" charset="0"/>
                        </a:rPr>
                        <a:t> 0,000 </a:t>
                      </a:r>
                    </a:p>
                  </a:txBody>
                  <a:tcPr marL="4847" marR="4847" marT="4847" marB="0" anchor="b">
                    <a:lnL>
                      <a:noFill/>
                    </a:lnL>
                    <a:lnR>
                      <a:noFill/>
                    </a:lnR>
                    <a:lnT>
                      <a:noFill/>
                    </a:lnT>
                    <a:lnB>
                      <a:noFill/>
                    </a:lnB>
                  </a:tcPr>
                </a:tc>
                <a:extLst>
                  <a:ext uri="{0D108BD9-81ED-4DB2-BD59-A6C34878D82A}">
                    <a16:rowId xmlns:a16="http://schemas.microsoft.com/office/drawing/2014/main" val="2524737858"/>
                  </a:ext>
                </a:extLst>
              </a:tr>
              <a:tr h="230133">
                <a:tc>
                  <a:txBody>
                    <a:bodyPr/>
                    <a:lstStyle/>
                    <a:p>
                      <a:pPr algn="l" fontAlgn="b"/>
                      <a:r>
                        <a:rPr lang="en-ZA" sz="1400" b="0" i="0" u="none" strike="noStrike">
                          <a:effectLst/>
                          <a:latin typeface="Arial" panose="020B0604020202020204" pitchFamily="34" charset="0"/>
                        </a:rPr>
                        <a:t>Customs &amp; excise duty</a:t>
                      </a:r>
                    </a:p>
                  </a:txBody>
                  <a:tcPr marL="4847" marR="4847" marT="4847" marB="0" anchor="b">
                    <a:lnL>
                      <a:noFill/>
                    </a:lnL>
                    <a:lnR>
                      <a:noFill/>
                    </a:lnR>
                    <a:lnT>
                      <a:noFill/>
                    </a:lnT>
                    <a:lnB>
                      <a:noFill/>
                    </a:lnB>
                  </a:tcPr>
                </a:tc>
                <a:tc>
                  <a:txBody>
                    <a:bodyPr/>
                    <a:lstStyle/>
                    <a:p>
                      <a:pPr algn="r" fontAlgn="b"/>
                      <a:r>
                        <a:rPr lang="en-ZA" sz="1400" b="0" i="0" u="none" strike="noStrike" dirty="0">
                          <a:effectLst/>
                          <a:latin typeface="Arial" panose="020B0604020202020204" pitchFamily="34" charset="0"/>
                        </a:rPr>
                        <a:t> 4,000 </a:t>
                      </a:r>
                    </a:p>
                  </a:txBody>
                  <a:tcPr marL="4847" marR="4847" marT="4847" marB="0" anchor="b">
                    <a:lnL>
                      <a:noFill/>
                    </a:lnL>
                    <a:lnR>
                      <a:noFill/>
                    </a:lnR>
                    <a:lnT>
                      <a:noFill/>
                    </a:lnT>
                    <a:lnB>
                      <a:noFill/>
                    </a:lnB>
                  </a:tcPr>
                </a:tc>
                <a:tc>
                  <a:txBody>
                    <a:bodyPr/>
                    <a:lstStyle/>
                    <a:p>
                      <a:pPr algn="r" fontAlgn="b"/>
                      <a:r>
                        <a:rPr lang="en-ZA" sz="1400" b="0" i="0" u="none" strike="noStrike">
                          <a:effectLst/>
                          <a:latin typeface="Arial" panose="020B0604020202020204" pitchFamily="34" charset="0"/>
                        </a:rPr>
                        <a:t> 4,000 </a:t>
                      </a:r>
                    </a:p>
                  </a:txBody>
                  <a:tcPr marL="4847" marR="4847" marT="4847" marB="0" anchor="b">
                    <a:lnL>
                      <a:noFill/>
                    </a:lnL>
                    <a:lnR>
                      <a:noFill/>
                    </a:lnR>
                    <a:lnT>
                      <a:noFill/>
                    </a:lnT>
                    <a:lnB>
                      <a:noFill/>
                    </a:lnB>
                  </a:tcPr>
                </a:tc>
                <a:tc>
                  <a:txBody>
                    <a:bodyPr/>
                    <a:lstStyle/>
                    <a:p>
                      <a:pPr algn="r" fontAlgn="b"/>
                      <a:r>
                        <a:rPr lang="en-ZA" sz="1400" b="0" i="0" u="none" strike="noStrike">
                          <a:effectLst/>
                          <a:latin typeface="Arial" panose="020B0604020202020204" pitchFamily="34" charset="0"/>
                        </a:rPr>
                        <a:t> 4,000 </a:t>
                      </a:r>
                    </a:p>
                  </a:txBody>
                  <a:tcPr marL="4847" marR="4847" marT="4847" marB="0" anchor="b">
                    <a:lnL>
                      <a:noFill/>
                    </a:lnL>
                    <a:lnR>
                      <a:noFill/>
                    </a:lnR>
                    <a:lnT>
                      <a:noFill/>
                    </a:lnT>
                    <a:lnB>
                      <a:noFill/>
                    </a:lnB>
                  </a:tcPr>
                </a:tc>
                <a:tc>
                  <a:txBody>
                    <a:bodyPr/>
                    <a:lstStyle/>
                    <a:p>
                      <a:pPr algn="r" fontAlgn="b"/>
                      <a:r>
                        <a:rPr lang="en-ZA" sz="1400" b="0" i="0" u="none" strike="noStrike">
                          <a:effectLst/>
                          <a:latin typeface="Arial" panose="020B0604020202020204" pitchFamily="34" charset="0"/>
                        </a:rPr>
                        <a:t> 4,000 </a:t>
                      </a:r>
                    </a:p>
                  </a:txBody>
                  <a:tcPr marL="4847" marR="4847" marT="4847" marB="0" anchor="b">
                    <a:lnL>
                      <a:noFill/>
                    </a:lnL>
                    <a:lnR>
                      <a:noFill/>
                    </a:lnR>
                    <a:lnT>
                      <a:noFill/>
                    </a:lnT>
                    <a:lnB>
                      <a:noFill/>
                    </a:lnB>
                  </a:tcPr>
                </a:tc>
                <a:tc>
                  <a:txBody>
                    <a:bodyPr/>
                    <a:lstStyle/>
                    <a:p>
                      <a:pPr algn="r" fontAlgn="b"/>
                      <a:r>
                        <a:rPr lang="en-ZA" sz="1400" b="0" i="0" u="none" strike="noStrike">
                          <a:effectLst/>
                          <a:latin typeface="Arial" panose="020B0604020202020204" pitchFamily="34" charset="0"/>
                        </a:rPr>
                        <a:t> 0,000 </a:t>
                      </a:r>
                    </a:p>
                  </a:txBody>
                  <a:tcPr marL="4847" marR="4847" marT="4847" marB="0" anchor="b">
                    <a:lnL>
                      <a:noFill/>
                    </a:lnL>
                    <a:lnR>
                      <a:noFill/>
                    </a:lnR>
                    <a:lnT>
                      <a:noFill/>
                    </a:lnT>
                    <a:lnB>
                      <a:noFill/>
                    </a:lnB>
                  </a:tcPr>
                </a:tc>
                <a:extLst>
                  <a:ext uri="{0D108BD9-81ED-4DB2-BD59-A6C34878D82A}">
                    <a16:rowId xmlns:a16="http://schemas.microsoft.com/office/drawing/2014/main" val="603638509"/>
                  </a:ext>
                </a:extLst>
              </a:tr>
              <a:tr h="230133">
                <a:tc>
                  <a:txBody>
                    <a:bodyPr/>
                    <a:lstStyle/>
                    <a:p>
                      <a:pPr algn="l" fontAlgn="b"/>
                      <a:r>
                        <a:rPr lang="en-ZA" sz="1400" b="0" i="0" u="none" strike="noStrike">
                          <a:effectLst/>
                          <a:latin typeface="Arial" panose="020B0604020202020204" pitchFamily="34" charset="0"/>
                        </a:rPr>
                        <a:t>RAF levy</a:t>
                      </a:r>
                    </a:p>
                  </a:txBody>
                  <a:tcPr marL="4847" marR="4847" marT="4847" marB="0" anchor="b">
                    <a:lnL>
                      <a:noFill/>
                    </a:lnL>
                    <a:lnR>
                      <a:noFill/>
                    </a:lnR>
                    <a:lnT>
                      <a:noFill/>
                    </a:lnT>
                    <a:lnB>
                      <a:noFill/>
                    </a:lnB>
                  </a:tcPr>
                </a:tc>
                <a:tc>
                  <a:txBody>
                    <a:bodyPr/>
                    <a:lstStyle/>
                    <a:p>
                      <a:pPr algn="r" fontAlgn="b"/>
                      <a:r>
                        <a:rPr lang="en-ZA" sz="1400" b="1" i="0" u="none" strike="noStrike">
                          <a:effectLst/>
                          <a:latin typeface="Arial" panose="020B0604020202020204" pitchFamily="34" charset="0"/>
                        </a:rPr>
                        <a:t> 218,000 </a:t>
                      </a:r>
                    </a:p>
                  </a:txBody>
                  <a:tcPr marL="4847" marR="4847" marT="4847" marB="0" anchor="b">
                    <a:lnL>
                      <a:noFill/>
                    </a:lnL>
                    <a:lnR>
                      <a:noFill/>
                    </a:lnR>
                    <a:lnT>
                      <a:noFill/>
                    </a:lnT>
                    <a:lnB>
                      <a:noFill/>
                    </a:lnB>
                  </a:tcPr>
                </a:tc>
                <a:tc>
                  <a:txBody>
                    <a:bodyPr/>
                    <a:lstStyle/>
                    <a:p>
                      <a:pPr algn="r" fontAlgn="b"/>
                      <a:r>
                        <a:rPr lang="en-ZA" sz="1400" b="1" i="0" u="none" strike="noStrike">
                          <a:effectLst/>
                          <a:latin typeface="Arial" panose="020B0604020202020204" pitchFamily="34" charset="0"/>
                        </a:rPr>
                        <a:t> 218,000 </a:t>
                      </a:r>
                    </a:p>
                  </a:txBody>
                  <a:tcPr marL="4847" marR="4847" marT="4847" marB="0" anchor="b">
                    <a:lnL>
                      <a:noFill/>
                    </a:lnL>
                    <a:lnR>
                      <a:noFill/>
                    </a:lnR>
                    <a:lnT>
                      <a:noFill/>
                    </a:lnT>
                    <a:lnB>
                      <a:noFill/>
                    </a:lnB>
                  </a:tcPr>
                </a:tc>
                <a:tc>
                  <a:txBody>
                    <a:bodyPr/>
                    <a:lstStyle/>
                    <a:p>
                      <a:pPr algn="r" fontAlgn="b"/>
                      <a:r>
                        <a:rPr lang="en-ZA" sz="1400" b="1" i="0" u="none" strike="noStrike">
                          <a:effectLst/>
                          <a:latin typeface="Arial" panose="020B0604020202020204" pitchFamily="34" charset="0"/>
                        </a:rPr>
                        <a:t> 218,000 </a:t>
                      </a:r>
                    </a:p>
                  </a:txBody>
                  <a:tcPr marL="4847" marR="4847" marT="4847" marB="0" anchor="b">
                    <a:lnL>
                      <a:noFill/>
                    </a:lnL>
                    <a:lnR>
                      <a:noFill/>
                    </a:lnR>
                    <a:lnT>
                      <a:noFill/>
                    </a:lnT>
                    <a:lnB>
                      <a:noFill/>
                    </a:lnB>
                  </a:tcPr>
                </a:tc>
                <a:tc>
                  <a:txBody>
                    <a:bodyPr/>
                    <a:lstStyle/>
                    <a:p>
                      <a:pPr algn="r" fontAlgn="b"/>
                      <a:r>
                        <a:rPr lang="en-ZA" sz="1400" b="1" i="0" u="none" strike="noStrike">
                          <a:effectLst/>
                          <a:latin typeface="Arial" panose="020B0604020202020204" pitchFamily="34" charset="0"/>
                        </a:rPr>
                        <a:t> 218,000 </a:t>
                      </a:r>
                    </a:p>
                  </a:txBody>
                  <a:tcPr marL="4847" marR="4847" marT="4847" marB="0" anchor="b">
                    <a:lnL>
                      <a:noFill/>
                    </a:lnL>
                    <a:lnR>
                      <a:noFill/>
                    </a:lnR>
                    <a:lnT>
                      <a:noFill/>
                    </a:lnT>
                    <a:lnB>
                      <a:noFill/>
                    </a:lnB>
                  </a:tcPr>
                </a:tc>
                <a:tc>
                  <a:txBody>
                    <a:bodyPr/>
                    <a:lstStyle/>
                    <a:p>
                      <a:pPr algn="r" fontAlgn="b"/>
                      <a:r>
                        <a:rPr lang="en-ZA" sz="1400" b="0" i="0" u="none" strike="noStrike">
                          <a:effectLst/>
                          <a:latin typeface="Arial" panose="020B0604020202020204" pitchFamily="34" charset="0"/>
                        </a:rPr>
                        <a:t> 0,000 </a:t>
                      </a:r>
                    </a:p>
                  </a:txBody>
                  <a:tcPr marL="4847" marR="4847" marT="4847" marB="0" anchor="b">
                    <a:lnL>
                      <a:noFill/>
                    </a:lnL>
                    <a:lnR>
                      <a:noFill/>
                    </a:lnR>
                    <a:lnT>
                      <a:noFill/>
                    </a:lnT>
                    <a:lnB>
                      <a:noFill/>
                    </a:lnB>
                  </a:tcPr>
                </a:tc>
                <a:extLst>
                  <a:ext uri="{0D108BD9-81ED-4DB2-BD59-A6C34878D82A}">
                    <a16:rowId xmlns:a16="http://schemas.microsoft.com/office/drawing/2014/main" val="713276772"/>
                  </a:ext>
                </a:extLst>
              </a:tr>
              <a:tr h="230133">
                <a:tc>
                  <a:txBody>
                    <a:bodyPr/>
                    <a:lstStyle/>
                    <a:p>
                      <a:pPr algn="just" fontAlgn="b"/>
                      <a:r>
                        <a:rPr lang="en-ZA" sz="1400" b="0" i="0" u="none" strike="noStrike">
                          <a:effectLst/>
                          <a:latin typeface="Arial" panose="020B0604020202020204" pitchFamily="34" charset="0"/>
                        </a:rPr>
                        <a:t>Petroleum Products levy</a:t>
                      </a:r>
                    </a:p>
                  </a:txBody>
                  <a:tcPr marL="4847" marR="4847" marT="4847" marB="0" anchor="b">
                    <a:lnL>
                      <a:noFill/>
                    </a:lnL>
                    <a:lnR>
                      <a:noFill/>
                    </a:lnR>
                    <a:lnT>
                      <a:noFill/>
                    </a:lnT>
                    <a:lnB>
                      <a:noFill/>
                    </a:lnB>
                  </a:tcPr>
                </a:tc>
                <a:tc>
                  <a:txBody>
                    <a:bodyPr/>
                    <a:lstStyle/>
                    <a:p>
                      <a:pPr algn="r" fontAlgn="b"/>
                      <a:r>
                        <a:rPr lang="en-ZA" sz="1400" b="0" i="0" u="none" strike="noStrike">
                          <a:effectLst/>
                          <a:latin typeface="Arial" panose="020B0604020202020204" pitchFamily="34" charset="0"/>
                        </a:rPr>
                        <a:t> 0,330 </a:t>
                      </a:r>
                    </a:p>
                  </a:txBody>
                  <a:tcPr marL="4847" marR="4847" marT="4847" marB="0" anchor="b">
                    <a:lnL>
                      <a:noFill/>
                    </a:lnL>
                    <a:lnR>
                      <a:noFill/>
                    </a:lnR>
                    <a:lnT>
                      <a:noFill/>
                    </a:lnT>
                    <a:lnB>
                      <a:noFill/>
                    </a:lnB>
                  </a:tcPr>
                </a:tc>
                <a:tc>
                  <a:txBody>
                    <a:bodyPr/>
                    <a:lstStyle/>
                    <a:p>
                      <a:pPr algn="r" fontAlgn="b"/>
                      <a:r>
                        <a:rPr lang="en-ZA" sz="1400" b="0" i="0" u="none" strike="noStrike">
                          <a:effectLst/>
                          <a:latin typeface="Arial" panose="020B0604020202020204" pitchFamily="34" charset="0"/>
                        </a:rPr>
                        <a:t> 0,330 </a:t>
                      </a:r>
                    </a:p>
                  </a:txBody>
                  <a:tcPr marL="4847" marR="4847" marT="4847" marB="0" anchor="b">
                    <a:lnL>
                      <a:noFill/>
                    </a:lnL>
                    <a:lnR>
                      <a:noFill/>
                    </a:lnR>
                    <a:lnT>
                      <a:noFill/>
                    </a:lnT>
                    <a:lnB>
                      <a:noFill/>
                    </a:lnB>
                  </a:tcPr>
                </a:tc>
                <a:tc>
                  <a:txBody>
                    <a:bodyPr/>
                    <a:lstStyle/>
                    <a:p>
                      <a:pPr algn="r" fontAlgn="b"/>
                      <a:r>
                        <a:rPr lang="en-ZA" sz="1400" b="0" i="0" u="none" strike="noStrike">
                          <a:effectLst/>
                          <a:latin typeface="Arial" panose="020B0604020202020204" pitchFamily="34" charset="0"/>
                        </a:rPr>
                        <a:t> 0,330 </a:t>
                      </a:r>
                    </a:p>
                  </a:txBody>
                  <a:tcPr marL="4847" marR="4847" marT="4847" marB="0" anchor="b">
                    <a:lnL>
                      <a:noFill/>
                    </a:lnL>
                    <a:lnR>
                      <a:noFill/>
                    </a:lnR>
                    <a:lnT>
                      <a:noFill/>
                    </a:lnT>
                    <a:lnB>
                      <a:noFill/>
                    </a:lnB>
                  </a:tcPr>
                </a:tc>
                <a:tc>
                  <a:txBody>
                    <a:bodyPr/>
                    <a:lstStyle/>
                    <a:p>
                      <a:pPr algn="r" fontAlgn="b"/>
                      <a:r>
                        <a:rPr lang="en-ZA" sz="1400" b="0" i="0" u="none" strike="noStrike">
                          <a:effectLst/>
                          <a:latin typeface="Arial" panose="020B0604020202020204" pitchFamily="34" charset="0"/>
                        </a:rPr>
                        <a:t> 0,330 </a:t>
                      </a:r>
                    </a:p>
                  </a:txBody>
                  <a:tcPr marL="4847" marR="4847" marT="4847" marB="0" anchor="b">
                    <a:lnL>
                      <a:noFill/>
                    </a:lnL>
                    <a:lnR>
                      <a:noFill/>
                    </a:lnR>
                    <a:lnT>
                      <a:noFill/>
                    </a:lnT>
                    <a:lnB>
                      <a:noFill/>
                    </a:lnB>
                  </a:tcPr>
                </a:tc>
                <a:tc>
                  <a:txBody>
                    <a:bodyPr/>
                    <a:lstStyle/>
                    <a:p>
                      <a:pPr algn="r" fontAlgn="b"/>
                      <a:r>
                        <a:rPr lang="en-ZA" sz="1400" b="0" i="0" u="none" strike="noStrike">
                          <a:effectLst/>
                          <a:latin typeface="Arial" panose="020B0604020202020204" pitchFamily="34" charset="0"/>
                        </a:rPr>
                        <a:t> 0,000 </a:t>
                      </a:r>
                    </a:p>
                  </a:txBody>
                  <a:tcPr marL="4847" marR="4847" marT="4847" marB="0" anchor="b">
                    <a:lnL>
                      <a:noFill/>
                    </a:lnL>
                    <a:lnR>
                      <a:noFill/>
                    </a:lnR>
                    <a:lnT>
                      <a:noFill/>
                    </a:lnT>
                    <a:lnB>
                      <a:noFill/>
                    </a:lnB>
                  </a:tcPr>
                </a:tc>
                <a:extLst>
                  <a:ext uri="{0D108BD9-81ED-4DB2-BD59-A6C34878D82A}">
                    <a16:rowId xmlns:a16="http://schemas.microsoft.com/office/drawing/2014/main" val="3461161256"/>
                  </a:ext>
                </a:extLst>
              </a:tr>
              <a:tr h="230133">
                <a:tc>
                  <a:txBody>
                    <a:bodyPr/>
                    <a:lstStyle/>
                    <a:p>
                      <a:pPr algn="l" fontAlgn="b"/>
                      <a:r>
                        <a:rPr lang="en-ZA" sz="1400" b="0" i="0" u="none" strike="noStrike">
                          <a:effectLst/>
                          <a:latin typeface="Arial" panose="020B0604020202020204" pitchFamily="34" charset="0"/>
                        </a:rPr>
                        <a:t>Slate levy</a:t>
                      </a:r>
                    </a:p>
                  </a:txBody>
                  <a:tcPr marL="4847" marR="4847" marT="4847" marB="0" anchor="b">
                    <a:lnL>
                      <a:noFill/>
                    </a:lnL>
                    <a:lnR>
                      <a:noFill/>
                    </a:lnR>
                    <a:lnT>
                      <a:noFill/>
                    </a:lnT>
                    <a:lnB>
                      <a:noFill/>
                    </a:lnB>
                  </a:tcPr>
                </a:tc>
                <a:tc>
                  <a:txBody>
                    <a:bodyPr/>
                    <a:lstStyle/>
                    <a:p>
                      <a:pPr algn="r" fontAlgn="b"/>
                      <a:r>
                        <a:rPr lang="en-ZA" sz="1400" b="0" i="0" u="none" strike="noStrike">
                          <a:effectLst/>
                          <a:latin typeface="Arial" panose="020B0604020202020204" pitchFamily="34" charset="0"/>
                        </a:rPr>
                        <a:t> 0,000 </a:t>
                      </a:r>
                    </a:p>
                  </a:txBody>
                  <a:tcPr marL="4847" marR="4847" marT="4847" marB="0" anchor="b">
                    <a:lnL>
                      <a:noFill/>
                    </a:lnL>
                    <a:lnR>
                      <a:noFill/>
                    </a:lnR>
                    <a:lnT>
                      <a:noFill/>
                    </a:lnT>
                    <a:lnB>
                      <a:noFill/>
                    </a:lnB>
                  </a:tcPr>
                </a:tc>
                <a:tc>
                  <a:txBody>
                    <a:bodyPr/>
                    <a:lstStyle/>
                    <a:p>
                      <a:pPr algn="r" fontAlgn="b"/>
                      <a:r>
                        <a:rPr lang="en-ZA" sz="1400" b="0" i="0" u="none" strike="noStrike">
                          <a:effectLst/>
                          <a:latin typeface="Arial" panose="020B0604020202020204" pitchFamily="34" charset="0"/>
                        </a:rPr>
                        <a:t> 0,000 </a:t>
                      </a:r>
                    </a:p>
                  </a:txBody>
                  <a:tcPr marL="4847" marR="4847" marT="4847" marB="0" anchor="b">
                    <a:lnL>
                      <a:noFill/>
                    </a:lnL>
                    <a:lnR>
                      <a:noFill/>
                    </a:lnR>
                    <a:lnT>
                      <a:noFill/>
                    </a:lnT>
                    <a:lnB>
                      <a:noFill/>
                    </a:lnB>
                  </a:tcPr>
                </a:tc>
                <a:tc>
                  <a:txBody>
                    <a:bodyPr/>
                    <a:lstStyle/>
                    <a:p>
                      <a:pPr algn="r" fontAlgn="b"/>
                      <a:r>
                        <a:rPr lang="en-ZA" sz="1400" b="0" i="0" u="none" strike="noStrike">
                          <a:effectLst/>
                          <a:latin typeface="Arial" panose="020B0604020202020204" pitchFamily="34" charset="0"/>
                        </a:rPr>
                        <a:t> 0,000 </a:t>
                      </a:r>
                    </a:p>
                  </a:txBody>
                  <a:tcPr marL="4847" marR="4847" marT="4847" marB="0" anchor="b">
                    <a:lnL>
                      <a:noFill/>
                    </a:lnL>
                    <a:lnR>
                      <a:noFill/>
                    </a:lnR>
                    <a:lnT>
                      <a:noFill/>
                    </a:lnT>
                    <a:lnB>
                      <a:noFill/>
                    </a:lnB>
                  </a:tcPr>
                </a:tc>
                <a:tc>
                  <a:txBody>
                    <a:bodyPr/>
                    <a:lstStyle/>
                    <a:p>
                      <a:pPr algn="r" fontAlgn="b"/>
                      <a:r>
                        <a:rPr lang="en-ZA" sz="1400" b="0" i="0" u="none" strike="noStrike">
                          <a:effectLst/>
                          <a:latin typeface="Arial" panose="020B0604020202020204" pitchFamily="34" charset="0"/>
                        </a:rPr>
                        <a:t> 0,000 </a:t>
                      </a:r>
                    </a:p>
                  </a:txBody>
                  <a:tcPr marL="4847" marR="4847" marT="4847" marB="0" anchor="b">
                    <a:lnL>
                      <a:noFill/>
                    </a:lnL>
                    <a:lnR>
                      <a:noFill/>
                    </a:lnR>
                    <a:lnT>
                      <a:noFill/>
                    </a:lnT>
                    <a:lnB>
                      <a:noFill/>
                    </a:lnB>
                  </a:tcPr>
                </a:tc>
                <a:tc>
                  <a:txBody>
                    <a:bodyPr/>
                    <a:lstStyle/>
                    <a:p>
                      <a:pPr algn="r" fontAlgn="b"/>
                      <a:r>
                        <a:rPr lang="en-ZA" sz="1400" b="0" i="0" u="none" strike="noStrike">
                          <a:effectLst/>
                          <a:latin typeface="Arial" panose="020B0604020202020204" pitchFamily="34" charset="0"/>
                        </a:rPr>
                        <a:t> 0,000 </a:t>
                      </a:r>
                    </a:p>
                  </a:txBody>
                  <a:tcPr marL="4847" marR="4847" marT="4847" marB="0" anchor="b">
                    <a:lnL>
                      <a:noFill/>
                    </a:lnL>
                    <a:lnR>
                      <a:noFill/>
                    </a:lnR>
                    <a:lnT>
                      <a:noFill/>
                    </a:lnT>
                    <a:lnB>
                      <a:noFill/>
                    </a:lnB>
                  </a:tcPr>
                </a:tc>
                <a:extLst>
                  <a:ext uri="{0D108BD9-81ED-4DB2-BD59-A6C34878D82A}">
                    <a16:rowId xmlns:a16="http://schemas.microsoft.com/office/drawing/2014/main" val="445765412"/>
                  </a:ext>
                </a:extLst>
              </a:tr>
              <a:tr h="230133">
                <a:tc>
                  <a:txBody>
                    <a:bodyPr/>
                    <a:lstStyle/>
                    <a:p>
                      <a:pPr algn="l" fontAlgn="b"/>
                      <a:r>
                        <a:rPr lang="en-ZA" sz="1400" b="0" i="0" u="none" strike="noStrike">
                          <a:effectLst/>
                          <a:latin typeface="Arial" panose="020B0604020202020204" pitchFamily="34" charset="0"/>
                        </a:rPr>
                        <a:t>DSML</a:t>
                      </a:r>
                    </a:p>
                  </a:txBody>
                  <a:tcPr marL="4847" marR="4847" marT="4847" marB="0" anchor="b">
                    <a:lnL>
                      <a:noFill/>
                    </a:lnL>
                    <a:lnR>
                      <a:noFill/>
                    </a:lnR>
                    <a:lnT>
                      <a:noFill/>
                    </a:lnT>
                    <a:lnB>
                      <a:noFill/>
                    </a:lnB>
                  </a:tcPr>
                </a:tc>
                <a:tc>
                  <a:txBody>
                    <a:bodyPr/>
                    <a:lstStyle/>
                    <a:p>
                      <a:pPr algn="r" fontAlgn="b"/>
                      <a:r>
                        <a:rPr lang="en-ZA" sz="1400" b="0" i="0" u="none" strike="noStrike">
                          <a:effectLst/>
                          <a:latin typeface="Arial" panose="020B0604020202020204" pitchFamily="34" charset="0"/>
                        </a:rPr>
                        <a:t> 10,000 </a:t>
                      </a:r>
                    </a:p>
                  </a:txBody>
                  <a:tcPr marL="4847" marR="4847" marT="4847" marB="0" anchor="b">
                    <a:lnL>
                      <a:noFill/>
                    </a:lnL>
                    <a:lnR>
                      <a:noFill/>
                    </a:lnR>
                    <a:lnT>
                      <a:noFill/>
                    </a:lnT>
                    <a:lnB>
                      <a:noFill/>
                    </a:lnB>
                  </a:tcPr>
                </a:tc>
                <a:tc>
                  <a:txBody>
                    <a:bodyPr/>
                    <a:lstStyle/>
                    <a:p>
                      <a:pPr algn="r" fontAlgn="b"/>
                      <a:r>
                        <a:rPr lang="en-ZA" sz="1400" b="0" i="0" u="none" strike="noStrike">
                          <a:effectLst/>
                          <a:latin typeface="Arial" panose="020B0604020202020204" pitchFamily="34" charset="0"/>
                        </a:rPr>
                        <a:t> 0,000 </a:t>
                      </a:r>
                    </a:p>
                  </a:txBody>
                  <a:tcPr marL="4847" marR="4847" marT="4847" marB="0" anchor="b">
                    <a:lnL>
                      <a:noFill/>
                    </a:lnL>
                    <a:lnR>
                      <a:noFill/>
                    </a:lnR>
                    <a:lnT>
                      <a:noFill/>
                    </a:lnT>
                    <a:lnB>
                      <a:noFill/>
                    </a:lnB>
                  </a:tcPr>
                </a:tc>
                <a:tc>
                  <a:txBody>
                    <a:bodyPr/>
                    <a:lstStyle/>
                    <a:p>
                      <a:pPr algn="r" fontAlgn="b"/>
                      <a:r>
                        <a:rPr lang="en-ZA" sz="1400" b="0" i="0" u="none" strike="noStrike">
                          <a:effectLst/>
                          <a:latin typeface="Arial" panose="020B0604020202020204" pitchFamily="34" charset="0"/>
                        </a:rPr>
                        <a:t> 0,000 </a:t>
                      </a:r>
                    </a:p>
                  </a:txBody>
                  <a:tcPr marL="4847" marR="4847" marT="4847" marB="0" anchor="b">
                    <a:lnL>
                      <a:noFill/>
                    </a:lnL>
                    <a:lnR>
                      <a:noFill/>
                    </a:lnR>
                    <a:lnT>
                      <a:noFill/>
                    </a:lnT>
                    <a:lnB>
                      <a:noFill/>
                    </a:lnB>
                  </a:tcPr>
                </a:tc>
                <a:tc>
                  <a:txBody>
                    <a:bodyPr/>
                    <a:lstStyle/>
                    <a:p>
                      <a:pPr algn="r" fontAlgn="b"/>
                      <a:r>
                        <a:rPr lang="en-ZA" sz="1400" b="0" i="0" u="none" strike="noStrike">
                          <a:effectLst/>
                          <a:latin typeface="Arial" panose="020B0604020202020204" pitchFamily="34" charset="0"/>
                        </a:rPr>
                        <a:t> 0,000 </a:t>
                      </a:r>
                    </a:p>
                  </a:txBody>
                  <a:tcPr marL="4847" marR="4847" marT="4847" marB="0" anchor="b">
                    <a:lnL>
                      <a:noFill/>
                    </a:lnL>
                    <a:lnR>
                      <a:noFill/>
                    </a:lnR>
                    <a:lnT>
                      <a:noFill/>
                    </a:lnT>
                    <a:lnB>
                      <a:noFill/>
                    </a:lnB>
                  </a:tcPr>
                </a:tc>
                <a:tc>
                  <a:txBody>
                    <a:bodyPr/>
                    <a:lstStyle/>
                    <a:p>
                      <a:pPr algn="r" fontAlgn="b"/>
                      <a:r>
                        <a:rPr lang="en-ZA" sz="1400" b="0" i="0" u="none" strike="noStrike">
                          <a:effectLst/>
                          <a:latin typeface="Arial" panose="020B0604020202020204" pitchFamily="34" charset="0"/>
                        </a:rPr>
                        <a:t> 0,000 </a:t>
                      </a:r>
                    </a:p>
                  </a:txBody>
                  <a:tcPr marL="4847" marR="4847" marT="4847" marB="0" anchor="b">
                    <a:lnL>
                      <a:noFill/>
                    </a:lnL>
                    <a:lnR>
                      <a:noFill/>
                    </a:lnR>
                    <a:lnT>
                      <a:noFill/>
                    </a:lnT>
                    <a:lnB>
                      <a:noFill/>
                    </a:lnB>
                  </a:tcPr>
                </a:tc>
                <a:extLst>
                  <a:ext uri="{0D108BD9-81ED-4DB2-BD59-A6C34878D82A}">
                    <a16:rowId xmlns:a16="http://schemas.microsoft.com/office/drawing/2014/main" val="1565481902"/>
                  </a:ext>
                </a:extLst>
              </a:tr>
              <a:tr h="230133">
                <a:tc>
                  <a:txBody>
                    <a:bodyPr/>
                    <a:lstStyle/>
                    <a:p>
                      <a:pPr algn="l" fontAlgn="b"/>
                      <a:r>
                        <a:rPr lang="en-ZA" sz="1400" b="0" i="0" u="none" strike="noStrike">
                          <a:effectLst/>
                          <a:latin typeface="Arial" panose="020B0604020202020204" pitchFamily="34" charset="0"/>
                        </a:rPr>
                        <a:t>Pump Rounding</a:t>
                      </a:r>
                    </a:p>
                  </a:txBody>
                  <a:tcPr marL="4847" marR="4847" marT="4847" marB="0" anchor="b">
                    <a:lnL>
                      <a:noFill/>
                    </a:lnL>
                    <a:lnR>
                      <a:noFill/>
                    </a:lnR>
                    <a:lnT>
                      <a:noFill/>
                    </a:lnT>
                    <a:lnB>
                      <a:noFill/>
                    </a:lnB>
                  </a:tcPr>
                </a:tc>
                <a:tc>
                  <a:txBody>
                    <a:bodyPr/>
                    <a:lstStyle/>
                    <a:p>
                      <a:pPr algn="r" fontAlgn="b"/>
                      <a:r>
                        <a:rPr lang="en-ZA" sz="1400" b="0" i="0" u="none" strike="noStrike">
                          <a:effectLst/>
                          <a:latin typeface="Arial" panose="020B0604020202020204" pitchFamily="34" charset="0"/>
                        </a:rPr>
                        <a:t> 0,500 </a:t>
                      </a:r>
                    </a:p>
                  </a:txBody>
                  <a:tcPr marL="4847" marR="4847" marT="484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effectLst/>
                          <a:latin typeface="Arial" panose="020B0604020202020204" pitchFamily="34" charset="0"/>
                        </a:rPr>
                        <a:t> 0,500 </a:t>
                      </a:r>
                    </a:p>
                  </a:txBody>
                  <a:tcPr marL="4847" marR="4847" marT="484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ZA" sz="1400" b="0" i="0" u="none" strike="noStrike">
                        <a:effectLst/>
                        <a:latin typeface="Arial" panose="020B0604020202020204" pitchFamily="34" charset="0"/>
                      </a:endParaRPr>
                    </a:p>
                  </a:txBody>
                  <a:tcPr marL="4847" marR="4847" marT="484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ZA" sz="1400" b="0" i="0" u="none" strike="noStrike">
                        <a:effectLst/>
                        <a:latin typeface="Arial" panose="020B0604020202020204" pitchFamily="34" charset="0"/>
                      </a:endParaRPr>
                    </a:p>
                  </a:txBody>
                  <a:tcPr marL="4847" marR="4847" marT="484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ZA" sz="1400" b="0" i="0" u="none" strike="noStrike">
                        <a:effectLst/>
                        <a:latin typeface="Arial" panose="020B0604020202020204" pitchFamily="34" charset="0"/>
                      </a:endParaRPr>
                    </a:p>
                  </a:txBody>
                  <a:tcPr marL="4847" marR="4847" marT="4847"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8701700"/>
                  </a:ext>
                </a:extLst>
              </a:tr>
              <a:tr h="230133">
                <a:tc>
                  <a:txBody>
                    <a:bodyPr/>
                    <a:lstStyle/>
                    <a:p>
                      <a:pPr algn="l" fontAlgn="b"/>
                      <a:r>
                        <a:rPr lang="en-ZA" sz="1400" b="0" i="0" u="none" strike="noStrike">
                          <a:effectLst/>
                          <a:latin typeface="Arial" panose="020B0604020202020204" pitchFamily="34" charset="0"/>
                        </a:rPr>
                        <a:t>Sub-total</a:t>
                      </a:r>
                    </a:p>
                  </a:txBody>
                  <a:tcPr marL="4847" marR="4847" marT="4847" marB="0" anchor="b">
                    <a:lnL>
                      <a:noFill/>
                    </a:lnL>
                    <a:lnR>
                      <a:noFill/>
                    </a:lnR>
                    <a:lnT>
                      <a:noFill/>
                    </a:lnT>
                    <a:lnB>
                      <a:noFill/>
                    </a:lnB>
                  </a:tcPr>
                </a:tc>
                <a:tc>
                  <a:txBody>
                    <a:bodyPr/>
                    <a:lstStyle/>
                    <a:p>
                      <a:pPr algn="r" fontAlgn="b"/>
                      <a:r>
                        <a:rPr lang="en-ZA" sz="1400" b="0" i="0" u="none" strike="noStrike">
                          <a:effectLst/>
                          <a:latin typeface="Arial" panose="020B0604020202020204" pitchFamily="34" charset="0"/>
                        </a:rPr>
                        <a:t> 995,830 </a:t>
                      </a:r>
                    </a:p>
                  </a:txBody>
                  <a:tcPr marL="4847" marR="4847" marT="484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ZA" sz="1400" b="0" i="0" u="none" strike="noStrike">
                          <a:effectLst/>
                          <a:latin typeface="Arial" panose="020B0604020202020204" pitchFamily="34" charset="0"/>
                        </a:rPr>
                        <a:t> 985,830 </a:t>
                      </a:r>
                    </a:p>
                  </a:txBody>
                  <a:tcPr marL="4847" marR="4847" marT="484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ZA" sz="1400" b="0" i="0" u="none" strike="noStrike">
                          <a:effectLst/>
                          <a:latin typeface="Arial" panose="020B0604020202020204" pitchFamily="34" charset="0"/>
                        </a:rPr>
                        <a:t> 786,990 </a:t>
                      </a:r>
                    </a:p>
                  </a:txBody>
                  <a:tcPr marL="4847" marR="4847" marT="484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ZA" sz="1400" b="0" i="0" u="none" strike="noStrike">
                          <a:effectLst/>
                          <a:latin typeface="Arial" panose="020B0604020202020204" pitchFamily="34" charset="0"/>
                        </a:rPr>
                        <a:t> 786,990 </a:t>
                      </a:r>
                    </a:p>
                  </a:txBody>
                  <a:tcPr marL="4847" marR="4847" marT="484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ZA" sz="1400" b="0" i="0" u="none" strike="noStrike">
                          <a:effectLst/>
                          <a:latin typeface="Arial" panose="020B0604020202020204" pitchFamily="34" charset="0"/>
                        </a:rPr>
                        <a:t> 213,360 </a:t>
                      </a:r>
                    </a:p>
                  </a:txBody>
                  <a:tcPr marL="4847" marR="4847" marT="4847"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413764098"/>
                  </a:ext>
                </a:extLst>
              </a:tr>
              <a:tr h="455155">
                <a:tc>
                  <a:txBody>
                    <a:bodyPr/>
                    <a:lstStyle/>
                    <a:p>
                      <a:pPr algn="l" fontAlgn="b"/>
                      <a:r>
                        <a:rPr lang="en-US" sz="1400" b="0" i="0" u="sng" strike="noStrike" dirty="0">
                          <a:effectLst/>
                          <a:latin typeface="Arial" panose="020B0604020202020204" pitchFamily="34" charset="0"/>
                        </a:rPr>
                        <a:t>Basic Fuel Price Contribution</a:t>
                      </a:r>
                    </a:p>
                  </a:txBody>
                  <a:tcPr marL="4847" marR="4847" marT="4847" marB="0" anchor="b">
                    <a:lnL>
                      <a:noFill/>
                    </a:lnL>
                    <a:lnR>
                      <a:noFill/>
                    </a:lnR>
                    <a:lnT>
                      <a:noFill/>
                    </a:lnT>
                    <a:lnB>
                      <a:noFill/>
                    </a:lnB>
                  </a:tcPr>
                </a:tc>
                <a:tc>
                  <a:txBody>
                    <a:bodyPr/>
                    <a:lstStyle/>
                    <a:p>
                      <a:pPr algn="r" fontAlgn="b"/>
                      <a:r>
                        <a:rPr lang="en-ZA" sz="1400" b="0" i="0" u="none" strike="noStrike" dirty="0">
                          <a:effectLst/>
                          <a:latin typeface="Arial" panose="020B0604020202020204" pitchFamily="34" charset="0"/>
                        </a:rPr>
                        <a:t> 636,170 </a:t>
                      </a:r>
                    </a:p>
                  </a:txBody>
                  <a:tcPr marL="4847" marR="4847" marT="4847" marB="0" anchor="b">
                    <a:lnL>
                      <a:noFill/>
                    </a:lnL>
                    <a:lnR>
                      <a:noFill/>
                    </a:lnR>
                    <a:lnT>
                      <a:noFill/>
                    </a:lnT>
                    <a:lnB>
                      <a:noFill/>
                    </a:lnB>
                  </a:tcPr>
                </a:tc>
                <a:tc>
                  <a:txBody>
                    <a:bodyPr/>
                    <a:lstStyle/>
                    <a:p>
                      <a:pPr algn="r" fontAlgn="b"/>
                      <a:r>
                        <a:rPr lang="en-ZA" sz="1400" b="0" i="0" u="none" strike="noStrike" dirty="0">
                          <a:effectLst/>
                          <a:latin typeface="Arial" panose="020B0604020202020204" pitchFamily="34" charset="0"/>
                        </a:rPr>
                        <a:t> 629,170 </a:t>
                      </a:r>
                    </a:p>
                  </a:txBody>
                  <a:tcPr marL="4847" marR="4847" marT="4847" marB="0" anchor="b">
                    <a:lnL>
                      <a:noFill/>
                    </a:lnL>
                    <a:lnR>
                      <a:noFill/>
                    </a:lnR>
                    <a:lnT>
                      <a:noFill/>
                    </a:lnT>
                    <a:lnB>
                      <a:noFill/>
                    </a:lnB>
                  </a:tcPr>
                </a:tc>
                <a:tc>
                  <a:txBody>
                    <a:bodyPr/>
                    <a:lstStyle/>
                    <a:p>
                      <a:pPr algn="r" fontAlgn="b"/>
                      <a:r>
                        <a:rPr lang="en-ZA" sz="1400" b="0" i="0" u="none" strike="noStrike" dirty="0">
                          <a:effectLst/>
                          <a:latin typeface="Arial" panose="020B0604020202020204" pitchFamily="34" charset="0"/>
                        </a:rPr>
                        <a:t> 625,430 </a:t>
                      </a:r>
                    </a:p>
                  </a:txBody>
                  <a:tcPr marL="4847" marR="4847" marT="4847" marB="0" anchor="b">
                    <a:lnL>
                      <a:noFill/>
                    </a:lnL>
                    <a:lnR>
                      <a:noFill/>
                    </a:lnR>
                    <a:lnT>
                      <a:noFill/>
                    </a:lnT>
                    <a:lnB>
                      <a:noFill/>
                    </a:lnB>
                  </a:tcPr>
                </a:tc>
                <a:tc>
                  <a:txBody>
                    <a:bodyPr/>
                    <a:lstStyle/>
                    <a:p>
                      <a:pPr algn="r" fontAlgn="b"/>
                      <a:r>
                        <a:rPr lang="en-ZA" sz="1400" b="0" i="0" u="none" strike="noStrike" dirty="0">
                          <a:effectLst/>
                          <a:latin typeface="Arial" panose="020B0604020202020204" pitchFamily="34" charset="0"/>
                        </a:rPr>
                        <a:t> 629,830 </a:t>
                      </a:r>
                    </a:p>
                  </a:txBody>
                  <a:tcPr marL="4847" marR="4847" marT="4847" marB="0" anchor="b">
                    <a:lnL>
                      <a:noFill/>
                    </a:lnL>
                    <a:lnR>
                      <a:noFill/>
                    </a:lnR>
                    <a:lnT>
                      <a:noFill/>
                    </a:lnT>
                    <a:lnB>
                      <a:noFill/>
                    </a:lnB>
                  </a:tcPr>
                </a:tc>
                <a:tc>
                  <a:txBody>
                    <a:bodyPr/>
                    <a:lstStyle/>
                    <a:p>
                      <a:pPr algn="r" fontAlgn="b"/>
                      <a:r>
                        <a:rPr lang="en-ZA" sz="1400" b="0" i="0" u="none" strike="noStrike" dirty="0">
                          <a:effectLst/>
                          <a:latin typeface="Arial" panose="020B0604020202020204" pitchFamily="34" charset="0"/>
                        </a:rPr>
                        <a:t> 632,328 </a:t>
                      </a:r>
                    </a:p>
                  </a:txBody>
                  <a:tcPr marL="4847" marR="4847" marT="4847" marB="0" anchor="b">
                    <a:lnL>
                      <a:noFill/>
                    </a:lnL>
                    <a:lnR>
                      <a:noFill/>
                    </a:lnR>
                    <a:lnT>
                      <a:noFill/>
                    </a:lnT>
                    <a:lnB>
                      <a:noFill/>
                    </a:lnB>
                  </a:tcPr>
                </a:tc>
                <a:extLst>
                  <a:ext uri="{0D108BD9-81ED-4DB2-BD59-A6C34878D82A}">
                    <a16:rowId xmlns:a16="http://schemas.microsoft.com/office/drawing/2014/main" val="2381860570"/>
                  </a:ext>
                </a:extLst>
              </a:tr>
              <a:tr h="230133">
                <a:tc>
                  <a:txBody>
                    <a:bodyPr/>
                    <a:lstStyle/>
                    <a:p>
                      <a:pPr algn="l" fontAlgn="b"/>
                      <a:r>
                        <a:rPr lang="en-ZA" sz="1400" b="0" i="0" u="sng" strike="noStrike" dirty="0">
                          <a:effectLst/>
                          <a:latin typeface="Arial" panose="020B0604020202020204" pitchFamily="34" charset="0"/>
                        </a:rPr>
                        <a:t>Retail Price</a:t>
                      </a:r>
                    </a:p>
                  </a:txBody>
                  <a:tcPr marL="4847" marR="4847" marT="4847" marB="0" anchor="b">
                    <a:lnL>
                      <a:noFill/>
                    </a:lnL>
                    <a:lnR>
                      <a:noFill/>
                    </a:lnR>
                    <a:lnT>
                      <a:noFill/>
                    </a:lnT>
                    <a:lnB>
                      <a:noFill/>
                    </a:lnB>
                  </a:tcPr>
                </a:tc>
                <a:tc>
                  <a:txBody>
                    <a:bodyPr/>
                    <a:lstStyle/>
                    <a:p>
                      <a:pPr algn="r" fontAlgn="b"/>
                      <a:r>
                        <a:rPr lang="en-ZA" sz="1400" b="0" i="0" u="none" strike="noStrike">
                          <a:solidFill>
                            <a:srgbClr val="FF0000"/>
                          </a:solidFill>
                          <a:effectLst/>
                          <a:latin typeface="Arial" panose="020B0604020202020204" pitchFamily="34" charset="0"/>
                        </a:rPr>
                        <a:t>1 632,00</a:t>
                      </a:r>
                    </a:p>
                  </a:txBody>
                  <a:tcPr marL="4847" marR="4847" marT="4847" marB="0" anchor="b">
                    <a:lnL>
                      <a:noFill/>
                    </a:lnL>
                    <a:lnR>
                      <a:noFill/>
                    </a:lnR>
                    <a:lnT w="6350" cap="flat" cmpd="sng" algn="ctr">
                      <a:no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ZA" sz="1400" b="0" i="0" u="none" strike="noStrike">
                          <a:solidFill>
                            <a:srgbClr val="FF0000"/>
                          </a:solidFill>
                          <a:effectLst/>
                          <a:latin typeface="Arial" panose="020B0604020202020204" pitchFamily="34" charset="0"/>
                        </a:rPr>
                        <a:t>1 615,00</a:t>
                      </a:r>
                    </a:p>
                  </a:txBody>
                  <a:tcPr marL="4847" marR="4847" marT="4847" marB="0" anchor="b">
                    <a:lnL>
                      <a:noFill/>
                    </a:lnL>
                    <a:lnR>
                      <a:noFill/>
                    </a:lnR>
                    <a:lnT w="6350" cap="flat" cmpd="sng" algn="ctr">
                      <a:no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endParaRPr lang="en-ZA" sz="1400" b="0" i="0" u="none" strike="noStrike">
                        <a:effectLst/>
                        <a:latin typeface="Arial" panose="020B0604020202020204" pitchFamily="34" charset="0"/>
                      </a:endParaRPr>
                    </a:p>
                  </a:txBody>
                  <a:tcPr marL="4847" marR="4847" marT="4847" marB="0" anchor="b">
                    <a:lnL>
                      <a:noFill/>
                    </a:lnL>
                    <a:lnR>
                      <a:noFill/>
                    </a:lnR>
                    <a:lnT>
                      <a:noFill/>
                    </a:lnT>
                    <a:lnB>
                      <a:noFill/>
                    </a:lnB>
                  </a:tcPr>
                </a:tc>
                <a:tc>
                  <a:txBody>
                    <a:bodyPr/>
                    <a:lstStyle/>
                    <a:p>
                      <a:pPr algn="l" fontAlgn="b"/>
                      <a:endParaRPr lang="en-ZA" sz="1400" b="0" i="0" u="none" strike="noStrike">
                        <a:effectLst/>
                        <a:latin typeface="Arial" panose="020B0604020202020204" pitchFamily="34" charset="0"/>
                      </a:endParaRPr>
                    </a:p>
                  </a:txBody>
                  <a:tcPr marL="4847" marR="4847" marT="4847" marB="0" anchor="b">
                    <a:lnL>
                      <a:noFill/>
                    </a:lnL>
                    <a:lnR>
                      <a:noFill/>
                    </a:lnR>
                    <a:lnT>
                      <a:noFill/>
                    </a:lnT>
                    <a:lnB>
                      <a:noFill/>
                    </a:lnB>
                  </a:tcPr>
                </a:tc>
                <a:tc>
                  <a:txBody>
                    <a:bodyPr/>
                    <a:lstStyle/>
                    <a:p>
                      <a:pPr algn="l" fontAlgn="b"/>
                      <a:endParaRPr lang="en-ZA" sz="1400" b="0" i="0" u="none" strike="noStrike">
                        <a:effectLst/>
                        <a:latin typeface="Arial" panose="020B0604020202020204" pitchFamily="34" charset="0"/>
                      </a:endParaRPr>
                    </a:p>
                  </a:txBody>
                  <a:tcPr marL="4847" marR="4847" marT="4847" marB="0" anchor="b">
                    <a:lnL>
                      <a:noFill/>
                    </a:lnL>
                    <a:lnR>
                      <a:noFill/>
                    </a:lnR>
                    <a:lnT>
                      <a:noFill/>
                    </a:lnT>
                    <a:lnB>
                      <a:noFill/>
                    </a:lnB>
                  </a:tcPr>
                </a:tc>
                <a:extLst>
                  <a:ext uri="{0D108BD9-81ED-4DB2-BD59-A6C34878D82A}">
                    <a16:rowId xmlns:a16="http://schemas.microsoft.com/office/drawing/2014/main" val="917742407"/>
                  </a:ext>
                </a:extLst>
              </a:tr>
              <a:tr h="230133">
                <a:tc>
                  <a:txBody>
                    <a:bodyPr/>
                    <a:lstStyle/>
                    <a:p>
                      <a:pPr algn="l" fontAlgn="b"/>
                      <a:r>
                        <a:rPr lang="en-ZA" sz="1400" b="0" i="0" u="sng" strike="noStrike" dirty="0">
                          <a:effectLst/>
                          <a:latin typeface="Arial" panose="020B0604020202020204" pitchFamily="34" charset="0"/>
                        </a:rPr>
                        <a:t>Wholesale price </a:t>
                      </a:r>
                    </a:p>
                  </a:txBody>
                  <a:tcPr marL="4847" marR="4847" marT="4847" marB="0" anchor="b">
                    <a:lnL>
                      <a:noFill/>
                    </a:lnL>
                    <a:lnR>
                      <a:noFill/>
                    </a:lnR>
                    <a:lnT>
                      <a:noFill/>
                    </a:lnT>
                    <a:lnB>
                      <a:noFill/>
                    </a:lnB>
                  </a:tcPr>
                </a:tc>
                <a:tc>
                  <a:txBody>
                    <a:bodyPr/>
                    <a:lstStyle/>
                    <a:p>
                      <a:pPr algn="l" fontAlgn="b"/>
                      <a:endParaRPr lang="en-ZA" sz="1400" b="0" i="0" u="none" strike="noStrike">
                        <a:effectLst/>
                        <a:latin typeface="Arial" panose="020B0604020202020204" pitchFamily="34" charset="0"/>
                      </a:endParaRPr>
                    </a:p>
                  </a:txBody>
                  <a:tcPr marL="4847" marR="4847" marT="4847"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ZA" sz="1400" b="0" i="0" u="none" strike="noStrike">
                        <a:effectLst/>
                        <a:latin typeface="Arial" panose="020B0604020202020204" pitchFamily="34" charset="0"/>
                      </a:endParaRPr>
                    </a:p>
                  </a:txBody>
                  <a:tcPr marL="4847" marR="4847" marT="4847"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r" fontAlgn="b"/>
                      <a:r>
                        <a:rPr lang="en-ZA" sz="1400" b="0" i="0" u="none" strike="noStrike">
                          <a:solidFill>
                            <a:srgbClr val="FF0000"/>
                          </a:solidFill>
                          <a:effectLst/>
                          <a:latin typeface="Arial" panose="020B0604020202020204" pitchFamily="34" charset="0"/>
                        </a:rPr>
                        <a:t>1 412,420</a:t>
                      </a:r>
                    </a:p>
                  </a:txBody>
                  <a:tcPr marL="4847" marR="4847" marT="4847" marB="0" anchor="b">
                    <a:lnL>
                      <a:noFill/>
                    </a:lnL>
                    <a:lnR>
                      <a:noFill/>
                    </a:lnR>
                    <a:lnT w="6350" cap="flat" cmpd="sng" algn="ctr">
                      <a:no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ZA" sz="1400" b="0" i="0" u="none" strike="noStrike">
                          <a:solidFill>
                            <a:srgbClr val="FF0000"/>
                          </a:solidFill>
                          <a:effectLst/>
                          <a:latin typeface="Arial" panose="020B0604020202020204" pitchFamily="34" charset="0"/>
                        </a:rPr>
                        <a:t>1 416,820</a:t>
                      </a:r>
                    </a:p>
                  </a:txBody>
                  <a:tcPr marL="4847" marR="4847" marT="4847" marB="0" anchor="b">
                    <a:lnL>
                      <a:noFill/>
                    </a:lnL>
                    <a:lnR>
                      <a:noFill/>
                    </a:lnR>
                    <a:lnT w="6350" cap="flat" cmpd="sng" algn="ctr">
                      <a:no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ZA" sz="1400" b="0" i="0" u="none" strike="noStrike" dirty="0">
                          <a:solidFill>
                            <a:srgbClr val="FF0000"/>
                          </a:solidFill>
                          <a:effectLst/>
                          <a:latin typeface="Arial" panose="020B0604020202020204" pitchFamily="34" charset="0"/>
                        </a:rPr>
                        <a:t>845,688</a:t>
                      </a:r>
                    </a:p>
                  </a:txBody>
                  <a:tcPr marL="4847" marR="4847" marT="4847" marB="0" anchor="b">
                    <a:lnL>
                      <a:noFill/>
                    </a:lnL>
                    <a:lnR>
                      <a:noFill/>
                    </a:lnR>
                    <a:lnT w="6350" cap="flat" cmpd="sng" algn="ctr">
                      <a:no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3129731511"/>
                  </a:ext>
                </a:extLst>
              </a:tr>
            </a:tbl>
          </a:graphicData>
        </a:graphic>
      </p:graphicFrame>
    </p:spTree>
    <p:extLst>
      <p:ext uri="{BB962C8B-B14F-4D97-AF65-F5344CB8AC3E}">
        <p14:creationId xmlns:p14="http://schemas.microsoft.com/office/powerpoint/2010/main" val="25323125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4BF82D0-0CFB-45A4-B5E5-436CEE4B8CF3}"/>
              </a:ext>
            </a:extLst>
          </p:cNvPr>
          <p:cNvSpPr/>
          <p:nvPr/>
        </p:nvSpPr>
        <p:spPr>
          <a:xfrm>
            <a:off x="0" y="5976730"/>
            <a:ext cx="12192000" cy="88127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ZA"/>
          </a:p>
        </p:txBody>
      </p:sp>
      <p:sp>
        <p:nvSpPr>
          <p:cNvPr id="2" name="Title 1">
            <a:extLst>
              <a:ext uri="{FF2B5EF4-FFF2-40B4-BE49-F238E27FC236}">
                <a16:creationId xmlns:a16="http://schemas.microsoft.com/office/drawing/2014/main" id="{9F94395A-0AFB-4002-9F36-5498B613BDBB}"/>
              </a:ext>
            </a:extLst>
          </p:cNvPr>
          <p:cNvSpPr>
            <a:spLocks noGrp="1"/>
          </p:cNvSpPr>
          <p:nvPr>
            <p:ph type="title"/>
          </p:nvPr>
        </p:nvSpPr>
        <p:spPr>
          <a:xfrm>
            <a:off x="2319130" y="221919"/>
            <a:ext cx="9751176" cy="753867"/>
          </a:xfrm>
        </p:spPr>
        <p:txBody>
          <a:bodyPr>
            <a:noAutofit/>
          </a:bodyPr>
          <a:lstStyle/>
          <a:p>
            <a:r>
              <a:rPr lang="en-ZA" sz="3200" b="1" dirty="0">
                <a:solidFill>
                  <a:srgbClr val="000000"/>
                </a:solidFill>
                <a:effectLst>
                  <a:outerShdw blurRad="38100" dist="38100" dir="2700000" algn="tl">
                    <a:srgbClr val="FFFFFF"/>
                  </a:outerShdw>
                </a:effectLst>
                <a:latin typeface="Calibri"/>
              </a:rPr>
              <a:t>FUEL PRICE BREAKDOWN STRUCTURE -  ILLUMINATING PARAFFIN (IP)</a:t>
            </a:r>
            <a:endParaRPr lang="en-ZA" sz="3200" b="1" dirty="0">
              <a:latin typeface="Algerian" panose="04020705040A02060702" pitchFamily="82" charset="0"/>
            </a:endParaRPr>
          </a:p>
        </p:txBody>
      </p:sp>
      <p:sp>
        <p:nvSpPr>
          <p:cNvPr id="3" name="Text Placeholder 2">
            <a:extLst>
              <a:ext uri="{FF2B5EF4-FFF2-40B4-BE49-F238E27FC236}">
                <a16:creationId xmlns:a16="http://schemas.microsoft.com/office/drawing/2014/main" id="{9D6E7A67-9ABF-4E7C-9F7B-21DCE4DF56E2}"/>
              </a:ext>
            </a:extLst>
          </p:cNvPr>
          <p:cNvSpPr>
            <a:spLocks noGrp="1"/>
          </p:cNvSpPr>
          <p:nvPr>
            <p:ph type="body" idx="1"/>
          </p:nvPr>
        </p:nvSpPr>
        <p:spPr>
          <a:xfrm>
            <a:off x="2319130" y="987850"/>
            <a:ext cx="9751176" cy="4863458"/>
          </a:xfrm>
        </p:spPr>
        <p:txBody>
          <a:bodyPr>
            <a:normAutofit/>
          </a:bodyPr>
          <a:lstStyle/>
          <a:p>
            <a:pPr marL="342900" lvl="0" indent="-342900" algn="just">
              <a:lnSpc>
                <a:spcPct val="100000"/>
              </a:lnSpc>
              <a:spcBef>
                <a:spcPct val="20000"/>
              </a:spcBef>
              <a:buFont typeface="Arial" pitchFamily="34" charset="0"/>
              <a:buChar char="•"/>
            </a:pPr>
            <a:endParaRPr lang="en-US" sz="1800" dirty="0"/>
          </a:p>
          <a:p>
            <a:pPr marL="285750" indent="-285750">
              <a:lnSpc>
                <a:spcPct val="150000"/>
              </a:lnSpc>
              <a:buFont typeface="Arial" panose="020B0604020202020204" pitchFamily="34" charset="0"/>
              <a:buChar char="•"/>
            </a:pPr>
            <a:endParaRPr lang="en-ZA" sz="1600" dirty="0">
              <a:solidFill>
                <a:schemeClr val="tx1"/>
              </a:solidFill>
            </a:endParaRPr>
          </a:p>
        </p:txBody>
      </p:sp>
      <p:cxnSp>
        <p:nvCxnSpPr>
          <p:cNvPr id="10" name="Straight Connector 9">
            <a:extLst>
              <a:ext uri="{FF2B5EF4-FFF2-40B4-BE49-F238E27FC236}">
                <a16:creationId xmlns:a16="http://schemas.microsoft.com/office/drawing/2014/main" id="{6481CD73-79C3-4928-B576-43059C21526D}"/>
              </a:ext>
            </a:extLst>
          </p:cNvPr>
          <p:cNvCxnSpPr/>
          <p:nvPr/>
        </p:nvCxnSpPr>
        <p:spPr>
          <a:xfrm>
            <a:off x="0" y="5976730"/>
            <a:ext cx="12192000"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pic>
        <p:nvPicPr>
          <p:cNvPr id="12" name="Picture 11" descr="Text&#10;&#10;Description automatically generated">
            <a:extLst>
              <a:ext uri="{FF2B5EF4-FFF2-40B4-BE49-F238E27FC236}">
                <a16:creationId xmlns:a16="http://schemas.microsoft.com/office/drawing/2014/main" id="{DF9096E0-E3D3-42EE-932B-7355552CFAC9}"/>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26732" y="6029738"/>
            <a:ext cx="1992398" cy="848329"/>
          </a:xfrm>
          <a:prstGeom prst="rect">
            <a:avLst/>
          </a:prstGeom>
        </p:spPr>
      </p:pic>
      <p:pic>
        <p:nvPicPr>
          <p:cNvPr id="15" name="Graphic 14">
            <a:extLst>
              <a:ext uri="{FF2B5EF4-FFF2-40B4-BE49-F238E27FC236}">
                <a16:creationId xmlns:a16="http://schemas.microsoft.com/office/drawing/2014/main" id="{001A8AD0-93F8-4DC6-A0D3-E11676021466}"/>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11039061" y="5969956"/>
            <a:ext cx="1031245" cy="1006692"/>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3250813285"/>
              </p:ext>
            </p:extLst>
          </p:nvPr>
        </p:nvGraphicFramePr>
        <p:xfrm>
          <a:off x="2417168" y="1181949"/>
          <a:ext cx="9653138" cy="4741773"/>
        </p:xfrm>
        <a:graphic>
          <a:graphicData uri="http://schemas.openxmlformats.org/drawingml/2006/table">
            <a:tbl>
              <a:tblPr firstRow="1" bandRow="1">
                <a:tableStyleId>{93296810-A885-4BE3-A3E7-6D5BEEA58F35}</a:tableStyleId>
              </a:tblPr>
              <a:tblGrid>
                <a:gridCol w="4826569">
                  <a:extLst>
                    <a:ext uri="{9D8B030D-6E8A-4147-A177-3AD203B41FA5}">
                      <a16:colId xmlns:a16="http://schemas.microsoft.com/office/drawing/2014/main" val="1006275538"/>
                    </a:ext>
                  </a:extLst>
                </a:gridCol>
                <a:gridCol w="4826569">
                  <a:extLst>
                    <a:ext uri="{9D8B030D-6E8A-4147-A177-3AD203B41FA5}">
                      <a16:colId xmlns:a16="http://schemas.microsoft.com/office/drawing/2014/main" val="4158737018"/>
                    </a:ext>
                  </a:extLst>
                </a:gridCol>
              </a:tblGrid>
              <a:tr h="517348">
                <a:tc>
                  <a:txBody>
                    <a:bodyPr/>
                    <a:lstStyle/>
                    <a:p>
                      <a:pPr>
                        <a:lnSpc>
                          <a:spcPct val="107000"/>
                        </a:lnSpc>
                        <a:spcAft>
                          <a:spcPts val="0"/>
                        </a:spcAft>
                      </a:pPr>
                      <a:r>
                        <a:rPr lang="en-ZA" sz="2400" dirty="0">
                          <a:effectLst/>
                        </a:rPr>
                        <a:t>Price Component</a:t>
                      </a:r>
                      <a:endParaRPr lang="en-Z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ZA" sz="2400" dirty="0">
                          <a:effectLst/>
                        </a:rPr>
                        <a:t>Cents per litre</a:t>
                      </a:r>
                      <a:endParaRPr lang="en-Z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80281437"/>
                  </a:ext>
                </a:extLst>
              </a:tr>
              <a:tr h="517348">
                <a:tc>
                  <a:txBody>
                    <a:bodyPr/>
                    <a:lstStyle/>
                    <a:p>
                      <a:pPr>
                        <a:lnSpc>
                          <a:spcPct val="107000"/>
                        </a:lnSpc>
                        <a:spcAft>
                          <a:spcPts val="0"/>
                        </a:spcAft>
                      </a:pPr>
                      <a:r>
                        <a:rPr lang="en-ZA" sz="2400" dirty="0">
                          <a:effectLst/>
                        </a:rPr>
                        <a:t>Basic Fuel Price</a:t>
                      </a:r>
                      <a:endParaRPr lang="en-Z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ZA" sz="2400" dirty="0">
                          <a:effectLst/>
                        </a:rPr>
                        <a:t>632.33</a:t>
                      </a:r>
                      <a:endParaRPr lang="en-Z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84669084"/>
                  </a:ext>
                </a:extLst>
              </a:tr>
              <a:tr h="517348">
                <a:tc>
                  <a:txBody>
                    <a:bodyPr/>
                    <a:lstStyle/>
                    <a:p>
                      <a:pPr>
                        <a:lnSpc>
                          <a:spcPct val="107000"/>
                        </a:lnSpc>
                        <a:spcAft>
                          <a:spcPts val="0"/>
                        </a:spcAft>
                      </a:pPr>
                      <a:r>
                        <a:rPr lang="en-ZA" sz="2400">
                          <a:effectLst/>
                        </a:rPr>
                        <a:t>Wholesale Margin</a:t>
                      </a:r>
                      <a:endParaRPr lang="en-ZA"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ZA" sz="2400" dirty="0">
                          <a:effectLst/>
                        </a:rPr>
                        <a:t>77.66</a:t>
                      </a:r>
                      <a:endParaRPr lang="en-Z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07825237"/>
                  </a:ext>
                </a:extLst>
              </a:tr>
              <a:tr h="517348">
                <a:tc>
                  <a:txBody>
                    <a:bodyPr/>
                    <a:lstStyle/>
                    <a:p>
                      <a:pPr>
                        <a:lnSpc>
                          <a:spcPct val="107000"/>
                        </a:lnSpc>
                        <a:spcAft>
                          <a:spcPts val="0"/>
                        </a:spcAft>
                      </a:pPr>
                      <a:r>
                        <a:rPr lang="en-ZA" sz="2400" dirty="0">
                          <a:effectLst/>
                        </a:rPr>
                        <a:t>Service Differential</a:t>
                      </a:r>
                      <a:endParaRPr lang="en-Z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ZA" sz="2400" dirty="0">
                          <a:effectLst/>
                        </a:rPr>
                        <a:t>43.00</a:t>
                      </a:r>
                      <a:endParaRPr lang="en-Z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17891384"/>
                  </a:ext>
                </a:extLst>
              </a:tr>
              <a:tr h="517348">
                <a:tc>
                  <a:txBody>
                    <a:bodyPr/>
                    <a:lstStyle/>
                    <a:p>
                      <a:pPr>
                        <a:lnSpc>
                          <a:spcPct val="107000"/>
                        </a:lnSpc>
                        <a:spcAft>
                          <a:spcPts val="0"/>
                        </a:spcAft>
                      </a:pPr>
                      <a:r>
                        <a:rPr lang="en-ZA" sz="2400">
                          <a:effectLst/>
                        </a:rPr>
                        <a:t>Router Differential</a:t>
                      </a:r>
                      <a:endParaRPr lang="en-ZA"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ZA" sz="2400" dirty="0">
                          <a:effectLst/>
                        </a:rPr>
                        <a:t>7.40</a:t>
                      </a:r>
                      <a:endParaRPr lang="en-Z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98716940"/>
                  </a:ext>
                </a:extLst>
              </a:tr>
              <a:tr h="517348">
                <a:tc>
                  <a:txBody>
                    <a:bodyPr/>
                    <a:lstStyle/>
                    <a:p>
                      <a:pPr>
                        <a:lnSpc>
                          <a:spcPct val="107000"/>
                        </a:lnSpc>
                        <a:spcAft>
                          <a:spcPts val="0"/>
                        </a:spcAft>
                      </a:pPr>
                      <a:r>
                        <a:rPr lang="en-ZA" sz="2400">
                          <a:effectLst/>
                        </a:rPr>
                        <a:t>Transport costs</a:t>
                      </a:r>
                      <a:endParaRPr lang="en-ZA"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ZA" sz="2400" dirty="0">
                          <a:effectLst/>
                        </a:rPr>
                        <a:t>85.30</a:t>
                      </a:r>
                      <a:endParaRPr lang="en-Z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45739215"/>
                  </a:ext>
                </a:extLst>
              </a:tr>
              <a:tr h="517348">
                <a:tc>
                  <a:txBody>
                    <a:bodyPr/>
                    <a:lstStyle/>
                    <a:p>
                      <a:pPr>
                        <a:lnSpc>
                          <a:spcPct val="107000"/>
                        </a:lnSpc>
                        <a:spcAft>
                          <a:spcPts val="0"/>
                        </a:spcAft>
                      </a:pPr>
                      <a:r>
                        <a:rPr lang="en-ZA" sz="2400">
                          <a:effectLst/>
                        </a:rPr>
                        <a:t>Sub-Total</a:t>
                      </a:r>
                      <a:endParaRPr lang="en-ZA"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ZA" sz="2400" dirty="0">
                          <a:effectLst/>
                        </a:rPr>
                        <a:t>845.69</a:t>
                      </a:r>
                      <a:endParaRPr lang="en-Z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1346148"/>
                  </a:ext>
                </a:extLst>
              </a:tr>
              <a:tr h="602989">
                <a:tc>
                  <a:txBody>
                    <a:bodyPr/>
                    <a:lstStyle/>
                    <a:p>
                      <a:pPr>
                        <a:lnSpc>
                          <a:spcPct val="107000"/>
                        </a:lnSpc>
                        <a:spcAft>
                          <a:spcPts val="0"/>
                        </a:spcAft>
                      </a:pPr>
                      <a:r>
                        <a:rPr lang="en-ZA" sz="2400" dirty="0">
                          <a:effectLst/>
                        </a:rPr>
                        <a:t>Retail Margin (33.3% of Sub-Total)</a:t>
                      </a:r>
                      <a:endParaRPr lang="en-Z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ZA" sz="2400" dirty="0">
                          <a:effectLst/>
                        </a:rPr>
                        <a:t>281.62</a:t>
                      </a:r>
                      <a:endParaRPr lang="en-Z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88903850"/>
                  </a:ext>
                </a:extLst>
              </a:tr>
              <a:tr h="517348">
                <a:tc>
                  <a:txBody>
                    <a:bodyPr/>
                    <a:lstStyle/>
                    <a:p>
                      <a:pPr>
                        <a:lnSpc>
                          <a:spcPct val="107000"/>
                        </a:lnSpc>
                        <a:spcAft>
                          <a:spcPts val="0"/>
                        </a:spcAft>
                      </a:pPr>
                      <a:r>
                        <a:rPr lang="en-ZA" sz="2400" dirty="0">
                          <a:effectLst/>
                        </a:rPr>
                        <a:t>SMNRP</a:t>
                      </a:r>
                      <a:endParaRPr lang="en-Z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ZA" sz="2400" dirty="0">
                          <a:effectLst/>
                        </a:rPr>
                        <a:t>1127.31</a:t>
                      </a:r>
                      <a:endParaRPr lang="en-Z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31804881"/>
                  </a:ext>
                </a:extLst>
              </a:tr>
            </a:tbl>
          </a:graphicData>
        </a:graphic>
      </p:graphicFrame>
    </p:spTree>
    <p:extLst>
      <p:ext uri="{BB962C8B-B14F-4D97-AF65-F5344CB8AC3E}">
        <p14:creationId xmlns:p14="http://schemas.microsoft.com/office/powerpoint/2010/main" val="40508101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4BF82D0-0CFB-45A4-B5E5-436CEE4B8CF3}"/>
              </a:ext>
            </a:extLst>
          </p:cNvPr>
          <p:cNvSpPr/>
          <p:nvPr/>
        </p:nvSpPr>
        <p:spPr>
          <a:xfrm>
            <a:off x="0" y="5976730"/>
            <a:ext cx="12192000" cy="88127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ZA"/>
          </a:p>
        </p:txBody>
      </p:sp>
      <p:sp>
        <p:nvSpPr>
          <p:cNvPr id="2" name="Title 1">
            <a:extLst>
              <a:ext uri="{FF2B5EF4-FFF2-40B4-BE49-F238E27FC236}">
                <a16:creationId xmlns:a16="http://schemas.microsoft.com/office/drawing/2014/main" id="{9F94395A-0AFB-4002-9F36-5498B613BDBB}"/>
              </a:ext>
            </a:extLst>
          </p:cNvPr>
          <p:cNvSpPr>
            <a:spLocks noGrp="1"/>
          </p:cNvSpPr>
          <p:nvPr>
            <p:ph type="title"/>
          </p:nvPr>
        </p:nvSpPr>
        <p:spPr>
          <a:xfrm>
            <a:off x="2319130" y="576766"/>
            <a:ext cx="9751176" cy="800100"/>
          </a:xfrm>
        </p:spPr>
        <p:txBody>
          <a:bodyPr>
            <a:noAutofit/>
          </a:bodyPr>
          <a:lstStyle/>
          <a:p>
            <a:r>
              <a:rPr lang="en-ZA" sz="3200" dirty="0">
                <a:solidFill>
                  <a:srgbClr val="000000"/>
                </a:solidFill>
                <a:effectLst>
                  <a:outerShdw blurRad="38100" dist="38100" dir="2700000" algn="tl">
                    <a:srgbClr val="FFFFFF"/>
                  </a:outerShdw>
                </a:effectLst>
                <a:latin typeface="Calibri"/>
              </a:rPr>
              <a:t/>
            </a:r>
            <a:br>
              <a:rPr lang="en-ZA" sz="3200" dirty="0">
                <a:solidFill>
                  <a:srgbClr val="000000"/>
                </a:solidFill>
                <a:effectLst>
                  <a:outerShdw blurRad="38100" dist="38100" dir="2700000" algn="tl">
                    <a:srgbClr val="FFFFFF"/>
                  </a:outerShdw>
                </a:effectLst>
                <a:latin typeface="Calibri"/>
              </a:rPr>
            </a:br>
            <a:r>
              <a:rPr lang="en-ZA" sz="3200" b="1" dirty="0">
                <a:solidFill>
                  <a:srgbClr val="000000"/>
                </a:solidFill>
                <a:effectLst>
                  <a:outerShdw blurRad="38100" dist="38100" dir="2700000" algn="tl">
                    <a:srgbClr val="FFFFFF"/>
                  </a:outerShdw>
                </a:effectLst>
                <a:latin typeface="Calibri"/>
              </a:rPr>
              <a:t>FUEL PRICE BREAKDOWN STRUCTURE - ILLUMINATING PARAFFIN …</a:t>
            </a:r>
            <a:br>
              <a:rPr lang="en-ZA" sz="3200" b="1" dirty="0">
                <a:solidFill>
                  <a:srgbClr val="000000"/>
                </a:solidFill>
                <a:effectLst>
                  <a:outerShdw blurRad="38100" dist="38100" dir="2700000" algn="tl">
                    <a:srgbClr val="FFFFFF"/>
                  </a:outerShdw>
                </a:effectLst>
                <a:latin typeface="Calibri"/>
              </a:rPr>
            </a:br>
            <a:r>
              <a:rPr lang="en-ZA" sz="3200" b="1" dirty="0">
                <a:solidFill>
                  <a:srgbClr val="000000"/>
                </a:solidFill>
                <a:effectLst>
                  <a:outerShdw blurRad="38100" dist="38100" dir="2700000" algn="tl">
                    <a:srgbClr val="FFFFFF"/>
                  </a:outerShdw>
                </a:effectLst>
                <a:latin typeface="Calibri"/>
              </a:rPr>
              <a:t>Illuminating Paraffin Pie Diagram</a:t>
            </a:r>
            <a:endParaRPr lang="en-ZA" sz="3200" b="1" dirty="0">
              <a:latin typeface="Algerian" panose="04020705040A02060702" pitchFamily="82" charset="0"/>
            </a:endParaRPr>
          </a:p>
        </p:txBody>
      </p:sp>
      <p:sp>
        <p:nvSpPr>
          <p:cNvPr id="3" name="Text Placeholder 2">
            <a:extLst>
              <a:ext uri="{FF2B5EF4-FFF2-40B4-BE49-F238E27FC236}">
                <a16:creationId xmlns:a16="http://schemas.microsoft.com/office/drawing/2014/main" id="{9D6E7A67-9ABF-4E7C-9F7B-21DCE4DF56E2}"/>
              </a:ext>
            </a:extLst>
          </p:cNvPr>
          <p:cNvSpPr>
            <a:spLocks noGrp="1"/>
          </p:cNvSpPr>
          <p:nvPr>
            <p:ph type="body" idx="1"/>
          </p:nvPr>
        </p:nvSpPr>
        <p:spPr>
          <a:xfrm>
            <a:off x="2319130" y="987850"/>
            <a:ext cx="9751176" cy="4863458"/>
          </a:xfrm>
        </p:spPr>
        <p:txBody>
          <a:bodyPr>
            <a:normAutofit/>
          </a:bodyPr>
          <a:lstStyle/>
          <a:p>
            <a:pPr marL="342900" lvl="0" indent="-342900" algn="just">
              <a:lnSpc>
                <a:spcPct val="100000"/>
              </a:lnSpc>
              <a:spcBef>
                <a:spcPct val="20000"/>
              </a:spcBef>
              <a:buFont typeface="Arial" pitchFamily="34" charset="0"/>
              <a:buChar char="•"/>
            </a:pPr>
            <a:endParaRPr lang="en-US" sz="1800" dirty="0"/>
          </a:p>
          <a:p>
            <a:pPr marL="285750" indent="-285750">
              <a:lnSpc>
                <a:spcPct val="150000"/>
              </a:lnSpc>
              <a:buFont typeface="Arial" panose="020B0604020202020204" pitchFamily="34" charset="0"/>
              <a:buChar char="•"/>
            </a:pPr>
            <a:endParaRPr lang="en-ZA" sz="1600" dirty="0">
              <a:solidFill>
                <a:schemeClr val="tx1"/>
              </a:solidFill>
            </a:endParaRPr>
          </a:p>
        </p:txBody>
      </p:sp>
      <p:cxnSp>
        <p:nvCxnSpPr>
          <p:cNvPr id="10" name="Straight Connector 9">
            <a:extLst>
              <a:ext uri="{FF2B5EF4-FFF2-40B4-BE49-F238E27FC236}">
                <a16:creationId xmlns:a16="http://schemas.microsoft.com/office/drawing/2014/main" id="{6481CD73-79C3-4928-B576-43059C21526D}"/>
              </a:ext>
            </a:extLst>
          </p:cNvPr>
          <p:cNvCxnSpPr/>
          <p:nvPr/>
        </p:nvCxnSpPr>
        <p:spPr>
          <a:xfrm>
            <a:off x="0" y="5976730"/>
            <a:ext cx="12192000"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pic>
        <p:nvPicPr>
          <p:cNvPr id="12" name="Picture 11" descr="Text&#10;&#10;Description automatically generated">
            <a:extLst>
              <a:ext uri="{FF2B5EF4-FFF2-40B4-BE49-F238E27FC236}">
                <a16:creationId xmlns:a16="http://schemas.microsoft.com/office/drawing/2014/main" id="{DF9096E0-E3D3-42EE-932B-7355552CFAC9}"/>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26732" y="6029738"/>
            <a:ext cx="1992398" cy="848329"/>
          </a:xfrm>
          <a:prstGeom prst="rect">
            <a:avLst/>
          </a:prstGeom>
        </p:spPr>
      </p:pic>
      <p:pic>
        <p:nvPicPr>
          <p:cNvPr id="15" name="Graphic 14">
            <a:extLst>
              <a:ext uri="{FF2B5EF4-FFF2-40B4-BE49-F238E27FC236}">
                <a16:creationId xmlns:a16="http://schemas.microsoft.com/office/drawing/2014/main" id="{001A8AD0-93F8-4DC6-A0D3-E11676021466}"/>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11039061" y="5969956"/>
            <a:ext cx="1031245" cy="1006692"/>
          </a:xfrm>
          <a:prstGeom prst="rect">
            <a:avLst/>
          </a:prstGeom>
        </p:spPr>
      </p:pic>
      <p:pic>
        <p:nvPicPr>
          <p:cNvPr id="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19130" y="1355174"/>
            <a:ext cx="9417946" cy="453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06950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4BF82D0-0CFB-45A4-B5E5-436CEE4B8CF3}"/>
              </a:ext>
            </a:extLst>
          </p:cNvPr>
          <p:cNvSpPr/>
          <p:nvPr/>
        </p:nvSpPr>
        <p:spPr>
          <a:xfrm>
            <a:off x="0" y="5976730"/>
            <a:ext cx="12192000" cy="88127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ZA"/>
          </a:p>
        </p:txBody>
      </p:sp>
      <p:sp>
        <p:nvSpPr>
          <p:cNvPr id="2" name="Title 1">
            <a:extLst>
              <a:ext uri="{FF2B5EF4-FFF2-40B4-BE49-F238E27FC236}">
                <a16:creationId xmlns:a16="http://schemas.microsoft.com/office/drawing/2014/main" id="{9F94395A-0AFB-4002-9F36-5498B613BDBB}"/>
              </a:ext>
            </a:extLst>
          </p:cNvPr>
          <p:cNvSpPr>
            <a:spLocks noGrp="1"/>
          </p:cNvSpPr>
          <p:nvPr>
            <p:ph type="title"/>
          </p:nvPr>
        </p:nvSpPr>
        <p:spPr>
          <a:xfrm>
            <a:off x="2319130" y="180976"/>
            <a:ext cx="9751176" cy="806873"/>
          </a:xfrm>
        </p:spPr>
        <p:txBody>
          <a:bodyPr>
            <a:noAutofit/>
          </a:bodyPr>
          <a:lstStyle/>
          <a:p>
            <a:pPr algn="just"/>
            <a:r>
              <a:rPr lang="en-ZA" sz="3200" dirty="0">
                <a:solidFill>
                  <a:srgbClr val="000000"/>
                </a:solidFill>
                <a:effectLst>
                  <a:outerShdw blurRad="38100" dist="38100" dir="2700000" algn="tl">
                    <a:srgbClr val="FFFFFF"/>
                  </a:outerShdw>
                </a:effectLst>
                <a:latin typeface="Calibri"/>
              </a:rPr>
              <a:t/>
            </a:r>
            <a:br>
              <a:rPr lang="en-ZA" sz="3200" dirty="0">
                <a:solidFill>
                  <a:srgbClr val="000000"/>
                </a:solidFill>
                <a:effectLst>
                  <a:outerShdw blurRad="38100" dist="38100" dir="2700000" algn="tl">
                    <a:srgbClr val="FFFFFF"/>
                  </a:outerShdw>
                </a:effectLst>
                <a:latin typeface="Calibri"/>
              </a:rPr>
            </a:br>
            <a:r>
              <a:rPr lang="en-ZA" sz="3200" b="1" dirty="0">
                <a:solidFill>
                  <a:srgbClr val="000000"/>
                </a:solidFill>
                <a:effectLst>
                  <a:outerShdw blurRad="38100" dist="38100" dir="2700000" algn="tl">
                    <a:srgbClr val="FFFFFF"/>
                  </a:outerShdw>
                </a:effectLst>
                <a:latin typeface="Calibri"/>
              </a:rPr>
              <a:t>FUEL PRICE BREAKDOWN STRUCTURE - MAXIMUM RETAIL PRICE OF LIQUEFIED PETROLEUM GAS (LPGAS)</a:t>
            </a:r>
            <a:endParaRPr lang="en-ZA" sz="3200" b="1" dirty="0">
              <a:latin typeface="Algerian" panose="04020705040A02060702" pitchFamily="82" charset="0"/>
            </a:endParaRPr>
          </a:p>
        </p:txBody>
      </p:sp>
      <p:sp>
        <p:nvSpPr>
          <p:cNvPr id="3" name="Text Placeholder 2">
            <a:extLst>
              <a:ext uri="{FF2B5EF4-FFF2-40B4-BE49-F238E27FC236}">
                <a16:creationId xmlns:a16="http://schemas.microsoft.com/office/drawing/2014/main" id="{9D6E7A67-9ABF-4E7C-9F7B-21DCE4DF56E2}"/>
              </a:ext>
            </a:extLst>
          </p:cNvPr>
          <p:cNvSpPr>
            <a:spLocks noGrp="1"/>
          </p:cNvSpPr>
          <p:nvPr>
            <p:ph type="body" idx="1"/>
          </p:nvPr>
        </p:nvSpPr>
        <p:spPr>
          <a:xfrm>
            <a:off x="2319130" y="987850"/>
            <a:ext cx="9751176" cy="4863458"/>
          </a:xfrm>
        </p:spPr>
        <p:txBody>
          <a:bodyPr>
            <a:normAutofit/>
          </a:bodyPr>
          <a:lstStyle/>
          <a:p>
            <a:pPr marL="342900" lvl="0" indent="-342900" algn="just">
              <a:lnSpc>
                <a:spcPct val="100000"/>
              </a:lnSpc>
              <a:spcBef>
                <a:spcPct val="20000"/>
              </a:spcBef>
              <a:buFont typeface="Arial" pitchFamily="34" charset="0"/>
              <a:buChar char="•"/>
            </a:pPr>
            <a:endParaRPr lang="en-US" sz="1800" dirty="0"/>
          </a:p>
          <a:p>
            <a:pPr marL="285750" indent="-285750">
              <a:lnSpc>
                <a:spcPct val="150000"/>
              </a:lnSpc>
              <a:buFont typeface="Arial" panose="020B0604020202020204" pitchFamily="34" charset="0"/>
              <a:buChar char="•"/>
            </a:pPr>
            <a:endParaRPr lang="en-ZA" sz="1600" dirty="0">
              <a:solidFill>
                <a:schemeClr val="tx1"/>
              </a:solidFill>
            </a:endParaRPr>
          </a:p>
        </p:txBody>
      </p:sp>
      <p:cxnSp>
        <p:nvCxnSpPr>
          <p:cNvPr id="10" name="Straight Connector 9">
            <a:extLst>
              <a:ext uri="{FF2B5EF4-FFF2-40B4-BE49-F238E27FC236}">
                <a16:creationId xmlns:a16="http://schemas.microsoft.com/office/drawing/2014/main" id="{6481CD73-79C3-4928-B576-43059C21526D}"/>
              </a:ext>
            </a:extLst>
          </p:cNvPr>
          <p:cNvCxnSpPr/>
          <p:nvPr/>
        </p:nvCxnSpPr>
        <p:spPr>
          <a:xfrm>
            <a:off x="0" y="5976730"/>
            <a:ext cx="12192000"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pic>
        <p:nvPicPr>
          <p:cNvPr id="12" name="Picture 11" descr="Text&#10;&#10;Description automatically generated">
            <a:extLst>
              <a:ext uri="{FF2B5EF4-FFF2-40B4-BE49-F238E27FC236}">
                <a16:creationId xmlns:a16="http://schemas.microsoft.com/office/drawing/2014/main" id="{DF9096E0-E3D3-42EE-932B-7355552CFAC9}"/>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26732" y="6029738"/>
            <a:ext cx="1992398" cy="848329"/>
          </a:xfrm>
          <a:prstGeom prst="rect">
            <a:avLst/>
          </a:prstGeom>
        </p:spPr>
      </p:pic>
      <p:pic>
        <p:nvPicPr>
          <p:cNvPr id="15" name="Graphic 14">
            <a:extLst>
              <a:ext uri="{FF2B5EF4-FFF2-40B4-BE49-F238E27FC236}">
                <a16:creationId xmlns:a16="http://schemas.microsoft.com/office/drawing/2014/main" id="{001A8AD0-93F8-4DC6-A0D3-E11676021466}"/>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11039061" y="5969956"/>
            <a:ext cx="1031245" cy="1006692"/>
          </a:xfrm>
          <a:prstGeom prst="rect">
            <a:avLst/>
          </a:prstGeom>
        </p:spPr>
      </p:pic>
      <p:graphicFrame>
        <p:nvGraphicFramePr>
          <p:cNvPr id="9" name="Table 8"/>
          <p:cNvGraphicFramePr>
            <a:graphicFrameLocks noGrp="1"/>
          </p:cNvGraphicFramePr>
          <p:nvPr>
            <p:extLst>
              <p:ext uri="{D42A27DB-BD31-4B8C-83A1-F6EECF244321}">
                <p14:modId xmlns:p14="http://schemas.microsoft.com/office/powerpoint/2010/main" val="711857851"/>
              </p:ext>
            </p:extLst>
          </p:nvPr>
        </p:nvGraphicFramePr>
        <p:xfrm>
          <a:off x="2435477" y="1094799"/>
          <a:ext cx="9634829" cy="4865989"/>
        </p:xfrm>
        <a:graphic>
          <a:graphicData uri="http://schemas.openxmlformats.org/drawingml/2006/table">
            <a:tbl>
              <a:tblPr firstRow="1" bandRow="1">
                <a:tableStyleId>{93296810-A885-4BE3-A3E7-6D5BEEA58F35}</a:tableStyleId>
              </a:tblPr>
              <a:tblGrid>
                <a:gridCol w="5684941">
                  <a:extLst>
                    <a:ext uri="{9D8B030D-6E8A-4147-A177-3AD203B41FA5}">
                      <a16:colId xmlns:a16="http://schemas.microsoft.com/office/drawing/2014/main" val="1911575533"/>
                    </a:ext>
                  </a:extLst>
                </a:gridCol>
                <a:gridCol w="2210937">
                  <a:extLst>
                    <a:ext uri="{9D8B030D-6E8A-4147-A177-3AD203B41FA5}">
                      <a16:colId xmlns:a16="http://schemas.microsoft.com/office/drawing/2014/main" val="3457318145"/>
                    </a:ext>
                  </a:extLst>
                </a:gridCol>
                <a:gridCol w="1738951">
                  <a:extLst>
                    <a:ext uri="{9D8B030D-6E8A-4147-A177-3AD203B41FA5}">
                      <a16:colId xmlns:a16="http://schemas.microsoft.com/office/drawing/2014/main" val="734377180"/>
                    </a:ext>
                  </a:extLst>
                </a:gridCol>
              </a:tblGrid>
              <a:tr h="370319">
                <a:tc>
                  <a:txBody>
                    <a:bodyPr/>
                    <a:lstStyle/>
                    <a:p>
                      <a:endParaRPr lang="en-ZA" sz="2000" dirty="0"/>
                    </a:p>
                  </a:txBody>
                  <a:tcPr/>
                </a:tc>
                <a:tc>
                  <a:txBody>
                    <a:bodyPr/>
                    <a:lstStyle/>
                    <a:p>
                      <a:pPr algn="ctr"/>
                      <a:r>
                        <a:rPr lang="en-ZA" sz="2000" dirty="0"/>
                        <a:t>Coast </a:t>
                      </a:r>
                    </a:p>
                  </a:txBody>
                  <a:tcPr/>
                </a:tc>
                <a:tc>
                  <a:txBody>
                    <a:bodyPr/>
                    <a:lstStyle/>
                    <a:p>
                      <a:pPr algn="ctr"/>
                      <a:r>
                        <a:rPr lang="en-ZA" sz="2000" dirty="0"/>
                        <a:t>Inland </a:t>
                      </a:r>
                    </a:p>
                  </a:txBody>
                  <a:tcPr/>
                </a:tc>
                <a:extLst>
                  <a:ext uri="{0D108BD9-81ED-4DB2-BD59-A6C34878D82A}">
                    <a16:rowId xmlns:a16="http://schemas.microsoft.com/office/drawing/2014/main" val="1985484383"/>
                  </a:ext>
                </a:extLst>
              </a:tr>
              <a:tr h="370319">
                <a:tc>
                  <a:txBody>
                    <a:bodyPr/>
                    <a:lstStyle/>
                    <a:p>
                      <a:r>
                        <a:rPr lang="en-ZA" sz="2000" b="1" dirty="0"/>
                        <a:t>Price</a:t>
                      </a:r>
                      <a:r>
                        <a:rPr lang="en-ZA" sz="2000" b="1" baseline="0" dirty="0"/>
                        <a:t> Element</a:t>
                      </a:r>
                      <a:endParaRPr lang="en-ZA" sz="2000" b="1" dirty="0"/>
                    </a:p>
                  </a:txBody>
                  <a:tcPr/>
                </a:tc>
                <a:tc>
                  <a:txBody>
                    <a:bodyPr/>
                    <a:lstStyle/>
                    <a:p>
                      <a:pPr algn="ctr"/>
                      <a:r>
                        <a:rPr lang="en-ZA" sz="2000" b="1" dirty="0"/>
                        <a:t>Zone 1A</a:t>
                      </a:r>
                    </a:p>
                  </a:txBody>
                  <a:tcPr/>
                </a:tc>
                <a:tc>
                  <a:txBody>
                    <a:bodyPr/>
                    <a:lstStyle/>
                    <a:p>
                      <a:pPr algn="ctr"/>
                      <a:r>
                        <a:rPr lang="en-ZA" sz="2000" b="1" dirty="0"/>
                        <a:t>Zone 9C</a:t>
                      </a:r>
                    </a:p>
                  </a:txBody>
                  <a:tcPr/>
                </a:tc>
                <a:extLst>
                  <a:ext uri="{0D108BD9-81ED-4DB2-BD59-A6C34878D82A}">
                    <a16:rowId xmlns:a16="http://schemas.microsoft.com/office/drawing/2014/main" val="2180437354"/>
                  </a:ext>
                </a:extLst>
              </a:tr>
              <a:tr h="3703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600" u="none" strike="noStrike" dirty="0">
                          <a:effectLst/>
                        </a:rPr>
                        <a:t>Maximum refinery gate price</a:t>
                      </a:r>
                      <a:endParaRPr lang="en-ZA" sz="1600" b="0" i="0" u="none" strike="noStrike" dirty="0">
                        <a:effectLst/>
                        <a:latin typeface="+mn-lt"/>
                      </a:endParaRPr>
                    </a:p>
                  </a:txBody>
                  <a:tcPr/>
                </a:tc>
                <a:tc>
                  <a:txBody>
                    <a:bodyPr/>
                    <a:lstStyle/>
                    <a:p>
                      <a:pPr algn="r" fontAlgn="b"/>
                      <a:r>
                        <a:rPr lang="en-ZA" sz="1600" u="none" strike="noStrike" dirty="0">
                          <a:effectLst/>
                        </a:rPr>
                        <a:t>1 137,895 </a:t>
                      </a:r>
                      <a:endParaRPr lang="en-ZA" sz="1600" b="0" i="0" u="none" strike="noStrike" dirty="0">
                        <a:solidFill>
                          <a:srgbClr val="FF0000"/>
                        </a:solidFill>
                        <a:effectLst/>
                        <a:latin typeface="+mn-lt"/>
                      </a:endParaRPr>
                    </a:p>
                  </a:txBody>
                  <a:tcPr marL="5490" marR="5490" marT="5490" marB="0" anchor="b"/>
                </a:tc>
                <a:tc>
                  <a:txBody>
                    <a:bodyPr/>
                    <a:lstStyle/>
                    <a:p>
                      <a:pPr algn="r" fontAlgn="b"/>
                      <a:r>
                        <a:rPr lang="en-ZA" sz="1600" u="none" strike="noStrike" dirty="0">
                          <a:effectLst/>
                        </a:rPr>
                        <a:t>1 137,895 </a:t>
                      </a:r>
                      <a:endParaRPr lang="en-ZA" sz="1600" b="0" i="0" u="none" strike="noStrike" dirty="0">
                        <a:solidFill>
                          <a:srgbClr val="FF0000"/>
                        </a:solidFill>
                        <a:effectLst/>
                        <a:latin typeface="+mn-lt"/>
                      </a:endParaRPr>
                    </a:p>
                  </a:txBody>
                  <a:tcPr marL="5490" marR="5490" marT="5490" marB="0" anchor="b"/>
                </a:tc>
                <a:extLst>
                  <a:ext uri="{0D108BD9-81ED-4DB2-BD59-A6C34878D82A}">
                    <a16:rowId xmlns:a16="http://schemas.microsoft.com/office/drawing/2014/main" val="318431101"/>
                  </a:ext>
                </a:extLst>
              </a:tr>
              <a:tr h="3703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600" u="none" strike="noStrike" dirty="0">
                          <a:effectLst/>
                        </a:rPr>
                        <a:t>Primary transport costs</a:t>
                      </a:r>
                      <a:endParaRPr lang="en-ZA" sz="1600" b="0" i="0" u="none" strike="noStrike" dirty="0">
                        <a:effectLst/>
                        <a:latin typeface="+mn-lt"/>
                      </a:endParaRPr>
                    </a:p>
                  </a:txBody>
                  <a:tcPr/>
                </a:tc>
                <a:tc>
                  <a:txBody>
                    <a:bodyPr/>
                    <a:lstStyle/>
                    <a:p>
                      <a:pPr algn="r" fontAlgn="b"/>
                      <a:r>
                        <a:rPr lang="en-ZA" sz="1600" u="none" strike="noStrike" dirty="0">
                          <a:effectLst/>
                        </a:rPr>
                        <a:t> 47,588 </a:t>
                      </a:r>
                      <a:endParaRPr lang="en-ZA" sz="1600" b="0" i="0" u="none" strike="noStrike" dirty="0">
                        <a:effectLst/>
                        <a:latin typeface="+mn-lt"/>
                      </a:endParaRPr>
                    </a:p>
                  </a:txBody>
                  <a:tcPr marL="5490" marR="5490" marT="5490" marB="0" anchor="b"/>
                </a:tc>
                <a:tc>
                  <a:txBody>
                    <a:bodyPr/>
                    <a:lstStyle/>
                    <a:p>
                      <a:pPr algn="r" fontAlgn="b"/>
                      <a:r>
                        <a:rPr lang="en-ZA" sz="1600" u="none" strike="noStrike" dirty="0">
                          <a:effectLst/>
                        </a:rPr>
                        <a:t> 225,582 </a:t>
                      </a:r>
                      <a:endParaRPr lang="en-ZA" sz="1600" b="0" i="0" u="none" strike="noStrike" dirty="0">
                        <a:effectLst/>
                        <a:latin typeface="+mn-lt"/>
                      </a:endParaRPr>
                    </a:p>
                  </a:txBody>
                  <a:tcPr marL="5490" marR="5490" marT="5490" marB="0" anchor="b"/>
                </a:tc>
                <a:extLst>
                  <a:ext uri="{0D108BD9-81ED-4DB2-BD59-A6C34878D82A}">
                    <a16:rowId xmlns:a16="http://schemas.microsoft.com/office/drawing/2014/main" val="2300782899"/>
                  </a:ext>
                </a:extLst>
              </a:tr>
              <a:tr h="3703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600" u="none" strike="noStrike" dirty="0">
                          <a:effectLst/>
                        </a:rPr>
                        <a:t>Operating expenses</a:t>
                      </a:r>
                      <a:endParaRPr lang="en-ZA" sz="1600" b="0" i="0" u="none" strike="noStrike" dirty="0">
                        <a:effectLst/>
                        <a:latin typeface="+mn-lt"/>
                      </a:endParaRPr>
                    </a:p>
                  </a:txBody>
                  <a:tcPr/>
                </a:tc>
                <a:tc>
                  <a:txBody>
                    <a:bodyPr/>
                    <a:lstStyle/>
                    <a:p>
                      <a:pPr algn="r" fontAlgn="b"/>
                      <a:r>
                        <a:rPr lang="en-ZA" sz="1600" u="none" strike="noStrike" dirty="0">
                          <a:effectLst/>
                        </a:rPr>
                        <a:t> 464,757 </a:t>
                      </a:r>
                      <a:endParaRPr lang="en-ZA" sz="1600" b="0" i="0" u="none" strike="noStrike" dirty="0">
                        <a:effectLst/>
                        <a:latin typeface="+mn-lt"/>
                      </a:endParaRPr>
                    </a:p>
                  </a:txBody>
                  <a:tcPr marL="5490" marR="5490" marT="5490" marB="0" anchor="b"/>
                </a:tc>
                <a:tc>
                  <a:txBody>
                    <a:bodyPr/>
                    <a:lstStyle/>
                    <a:p>
                      <a:pPr algn="r" fontAlgn="b"/>
                      <a:r>
                        <a:rPr lang="en-ZA" sz="1600" u="none" strike="noStrike" dirty="0">
                          <a:effectLst/>
                        </a:rPr>
                        <a:t> 464,757 </a:t>
                      </a:r>
                      <a:endParaRPr lang="en-ZA" sz="1600" b="0" i="0" u="none" strike="noStrike" dirty="0">
                        <a:effectLst/>
                        <a:latin typeface="+mn-lt"/>
                      </a:endParaRPr>
                    </a:p>
                  </a:txBody>
                  <a:tcPr marL="5490" marR="5490" marT="5490" marB="0" anchor="b"/>
                </a:tc>
                <a:extLst>
                  <a:ext uri="{0D108BD9-81ED-4DB2-BD59-A6C34878D82A}">
                    <a16:rowId xmlns:a16="http://schemas.microsoft.com/office/drawing/2014/main" val="1614479648"/>
                  </a:ext>
                </a:extLst>
              </a:tr>
              <a:tr h="3703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600" u="none" strike="noStrike" dirty="0">
                          <a:effectLst/>
                        </a:rPr>
                        <a:t>Working capital</a:t>
                      </a:r>
                      <a:endParaRPr lang="en-ZA" sz="1600" b="0" i="0" u="none" strike="noStrike" dirty="0">
                        <a:effectLst/>
                        <a:latin typeface="+mn-lt"/>
                      </a:endParaRPr>
                    </a:p>
                  </a:txBody>
                  <a:tcPr/>
                </a:tc>
                <a:tc>
                  <a:txBody>
                    <a:bodyPr/>
                    <a:lstStyle/>
                    <a:p>
                      <a:pPr algn="r" fontAlgn="b"/>
                      <a:r>
                        <a:rPr lang="en-ZA" sz="1600" u="none" strike="noStrike" dirty="0">
                          <a:effectLst/>
                        </a:rPr>
                        <a:t> 35,228 </a:t>
                      </a:r>
                      <a:endParaRPr lang="en-ZA" sz="1600" b="0" i="0" u="none" strike="noStrike" dirty="0">
                        <a:effectLst/>
                        <a:latin typeface="+mn-lt"/>
                      </a:endParaRPr>
                    </a:p>
                  </a:txBody>
                  <a:tcPr marL="5490" marR="5490" marT="5490" marB="0" anchor="b"/>
                </a:tc>
                <a:tc>
                  <a:txBody>
                    <a:bodyPr/>
                    <a:lstStyle/>
                    <a:p>
                      <a:pPr algn="r" fontAlgn="b"/>
                      <a:r>
                        <a:rPr lang="en-ZA" sz="1600" u="none" strike="noStrike" dirty="0">
                          <a:effectLst/>
                        </a:rPr>
                        <a:t> 35,228 </a:t>
                      </a:r>
                      <a:endParaRPr lang="en-ZA" sz="1600" b="0" i="0" u="none" strike="noStrike" dirty="0">
                        <a:effectLst/>
                        <a:latin typeface="+mn-lt"/>
                      </a:endParaRPr>
                    </a:p>
                  </a:txBody>
                  <a:tcPr marL="5490" marR="5490" marT="5490" marB="0" anchor="b"/>
                </a:tc>
                <a:extLst>
                  <a:ext uri="{0D108BD9-81ED-4DB2-BD59-A6C34878D82A}">
                    <a16:rowId xmlns:a16="http://schemas.microsoft.com/office/drawing/2014/main" val="2563521728"/>
                  </a:ext>
                </a:extLst>
              </a:tr>
              <a:tr h="370319">
                <a:tc>
                  <a:txBody>
                    <a:bodyPr/>
                    <a:lstStyle/>
                    <a:p>
                      <a:r>
                        <a:rPr lang="en-ZA" sz="1600" dirty="0"/>
                        <a:t>Depreciation </a:t>
                      </a:r>
                    </a:p>
                  </a:txBody>
                  <a:tcPr/>
                </a:tc>
                <a:tc>
                  <a:txBody>
                    <a:bodyPr/>
                    <a:lstStyle/>
                    <a:p>
                      <a:pPr algn="r" fontAlgn="b"/>
                      <a:r>
                        <a:rPr lang="en-ZA" sz="1600" u="none" strike="noStrike" dirty="0">
                          <a:effectLst/>
                        </a:rPr>
                        <a:t> 173,648 </a:t>
                      </a:r>
                      <a:endParaRPr lang="en-ZA" sz="1600" b="0" i="0" u="none" strike="noStrike" dirty="0">
                        <a:effectLst/>
                        <a:latin typeface="+mn-lt"/>
                      </a:endParaRPr>
                    </a:p>
                  </a:txBody>
                  <a:tcPr marL="5490" marR="5490" marT="5490" marB="0" anchor="b"/>
                </a:tc>
                <a:tc>
                  <a:txBody>
                    <a:bodyPr/>
                    <a:lstStyle/>
                    <a:p>
                      <a:pPr algn="r" fontAlgn="b"/>
                      <a:r>
                        <a:rPr lang="en-ZA" sz="1600" u="none" strike="noStrike" dirty="0">
                          <a:effectLst/>
                        </a:rPr>
                        <a:t> 173,648 </a:t>
                      </a:r>
                      <a:endParaRPr lang="en-ZA" sz="1600" b="0" i="0" u="none" strike="noStrike" dirty="0">
                        <a:effectLst/>
                        <a:latin typeface="+mn-lt"/>
                      </a:endParaRPr>
                    </a:p>
                  </a:txBody>
                  <a:tcPr marL="5490" marR="5490" marT="5490" marB="0" anchor="b"/>
                </a:tc>
                <a:extLst>
                  <a:ext uri="{0D108BD9-81ED-4DB2-BD59-A6C34878D82A}">
                    <a16:rowId xmlns:a16="http://schemas.microsoft.com/office/drawing/2014/main" val="2397694070"/>
                  </a:ext>
                </a:extLst>
              </a:tr>
              <a:tr h="370319">
                <a:tc>
                  <a:txBody>
                    <a:bodyPr/>
                    <a:lstStyle/>
                    <a:p>
                      <a:r>
                        <a:rPr lang="en-ZA" sz="1600" dirty="0"/>
                        <a:t>Gross margin:</a:t>
                      </a:r>
                      <a:r>
                        <a:rPr lang="en-ZA" sz="1600" baseline="0" dirty="0"/>
                        <a:t> Cylinder –filling plant </a:t>
                      </a:r>
                      <a:endParaRPr lang="en-ZA" sz="1600" dirty="0"/>
                    </a:p>
                  </a:txBody>
                  <a:tcPr/>
                </a:tc>
                <a:tc>
                  <a:txBody>
                    <a:bodyPr/>
                    <a:lstStyle/>
                    <a:p>
                      <a:pPr algn="r" fontAlgn="b"/>
                      <a:r>
                        <a:rPr lang="en-ZA" sz="1600" u="none" strike="noStrike" dirty="0">
                          <a:effectLst/>
                        </a:rPr>
                        <a:t> 221,883 </a:t>
                      </a:r>
                      <a:endParaRPr lang="en-ZA" sz="1600" b="0" i="0" u="none" strike="noStrike" dirty="0">
                        <a:effectLst/>
                        <a:latin typeface="+mn-lt"/>
                      </a:endParaRPr>
                    </a:p>
                  </a:txBody>
                  <a:tcPr marL="5490" marR="5490" marT="5490" marB="0" anchor="b"/>
                </a:tc>
                <a:tc>
                  <a:txBody>
                    <a:bodyPr/>
                    <a:lstStyle/>
                    <a:p>
                      <a:pPr algn="r" fontAlgn="b"/>
                      <a:r>
                        <a:rPr lang="en-ZA" sz="1600" u="none" strike="noStrike" dirty="0">
                          <a:effectLst/>
                        </a:rPr>
                        <a:t> 221,883 </a:t>
                      </a:r>
                      <a:endParaRPr lang="en-ZA" sz="1600" b="0" i="0" u="none" strike="noStrike" dirty="0">
                        <a:effectLst/>
                        <a:latin typeface="+mn-lt"/>
                      </a:endParaRPr>
                    </a:p>
                  </a:txBody>
                  <a:tcPr marL="5490" marR="5490" marT="5490" marB="0" anchor="b"/>
                </a:tc>
                <a:extLst>
                  <a:ext uri="{0D108BD9-81ED-4DB2-BD59-A6C34878D82A}">
                    <a16:rowId xmlns:a16="http://schemas.microsoft.com/office/drawing/2014/main" val="516551725"/>
                  </a:ext>
                </a:extLst>
              </a:tr>
              <a:tr h="370319">
                <a:tc>
                  <a:txBody>
                    <a:bodyPr/>
                    <a:lstStyle/>
                    <a:p>
                      <a:r>
                        <a:rPr lang="en-ZA" sz="1800" b="1" dirty="0"/>
                        <a:t>Subtotal (1)</a:t>
                      </a:r>
                    </a:p>
                  </a:txBody>
                  <a:tcPr/>
                </a:tc>
                <a:tc>
                  <a:txBody>
                    <a:bodyPr/>
                    <a:lstStyle/>
                    <a:p>
                      <a:pPr algn="r" fontAlgn="b"/>
                      <a:r>
                        <a:rPr lang="en-ZA" sz="1800" b="1" u="none" strike="noStrike" dirty="0">
                          <a:effectLst/>
                        </a:rPr>
                        <a:t>2 080,999 </a:t>
                      </a:r>
                      <a:endParaRPr lang="en-ZA" sz="1800" b="1" i="0" u="none" strike="noStrike" dirty="0">
                        <a:effectLst/>
                        <a:latin typeface="+mn-lt"/>
                      </a:endParaRPr>
                    </a:p>
                  </a:txBody>
                  <a:tcPr marL="5490" marR="5490" marT="5490" marB="0" anchor="b"/>
                </a:tc>
                <a:tc>
                  <a:txBody>
                    <a:bodyPr/>
                    <a:lstStyle/>
                    <a:p>
                      <a:pPr algn="r" fontAlgn="b"/>
                      <a:r>
                        <a:rPr lang="en-ZA" sz="1800" b="1" u="none" strike="noStrike" dirty="0">
                          <a:effectLst/>
                        </a:rPr>
                        <a:t>2 258,993 </a:t>
                      </a:r>
                      <a:endParaRPr lang="en-ZA" sz="1800" b="1" i="0" u="none" strike="noStrike" dirty="0">
                        <a:effectLst/>
                        <a:latin typeface="+mn-lt"/>
                      </a:endParaRPr>
                    </a:p>
                  </a:txBody>
                  <a:tcPr marL="5490" marR="5490" marT="5490" marB="0" anchor="b"/>
                </a:tc>
                <a:extLst>
                  <a:ext uri="{0D108BD9-81ED-4DB2-BD59-A6C34878D82A}">
                    <a16:rowId xmlns:a16="http://schemas.microsoft.com/office/drawing/2014/main" val="1759825254"/>
                  </a:ext>
                </a:extLst>
              </a:tr>
              <a:tr h="370319">
                <a:tc>
                  <a:txBody>
                    <a:bodyPr/>
                    <a:lstStyle/>
                    <a:p>
                      <a:r>
                        <a:rPr lang="en-ZA" sz="1600" dirty="0"/>
                        <a:t>Retail Margin:</a:t>
                      </a:r>
                      <a:r>
                        <a:rPr lang="en-ZA" sz="1600" baseline="0" dirty="0"/>
                        <a:t> (15% of Subtotal (1))</a:t>
                      </a:r>
                      <a:endParaRPr lang="en-ZA" sz="1600" dirty="0"/>
                    </a:p>
                  </a:txBody>
                  <a:tcPr/>
                </a:tc>
                <a:tc>
                  <a:txBody>
                    <a:bodyPr/>
                    <a:lstStyle/>
                    <a:p>
                      <a:pPr algn="r" fontAlgn="b"/>
                      <a:r>
                        <a:rPr lang="en-ZA" sz="1600" u="none" strike="noStrike" dirty="0">
                          <a:effectLst/>
                        </a:rPr>
                        <a:t> 312,150 </a:t>
                      </a:r>
                      <a:endParaRPr lang="en-ZA" sz="1600" b="0" i="0" u="none" strike="noStrike" dirty="0">
                        <a:effectLst/>
                        <a:latin typeface="+mn-lt"/>
                      </a:endParaRPr>
                    </a:p>
                  </a:txBody>
                  <a:tcPr marL="5490" marR="5490" marT="5490" marB="0" anchor="b"/>
                </a:tc>
                <a:tc>
                  <a:txBody>
                    <a:bodyPr/>
                    <a:lstStyle/>
                    <a:p>
                      <a:pPr algn="r" fontAlgn="b"/>
                      <a:r>
                        <a:rPr lang="en-ZA" sz="1600" u="none" strike="noStrike" dirty="0">
                          <a:effectLst/>
                        </a:rPr>
                        <a:t> 338,849 </a:t>
                      </a:r>
                      <a:endParaRPr lang="en-ZA" sz="1600" b="0" i="0" u="none" strike="noStrike" dirty="0">
                        <a:effectLst/>
                        <a:latin typeface="+mn-lt"/>
                      </a:endParaRPr>
                    </a:p>
                  </a:txBody>
                  <a:tcPr marL="5490" marR="5490" marT="5490" marB="0" anchor="b"/>
                </a:tc>
                <a:extLst>
                  <a:ext uri="{0D108BD9-81ED-4DB2-BD59-A6C34878D82A}">
                    <a16:rowId xmlns:a16="http://schemas.microsoft.com/office/drawing/2014/main" val="2529141650"/>
                  </a:ext>
                </a:extLst>
              </a:tr>
              <a:tr h="370319">
                <a:tc>
                  <a:txBody>
                    <a:bodyPr/>
                    <a:lstStyle/>
                    <a:p>
                      <a:r>
                        <a:rPr lang="en-ZA" sz="1800" b="1" dirty="0"/>
                        <a:t>Subtotal (2)</a:t>
                      </a:r>
                    </a:p>
                  </a:txBody>
                  <a:tcPr/>
                </a:tc>
                <a:tc>
                  <a:txBody>
                    <a:bodyPr/>
                    <a:lstStyle/>
                    <a:p>
                      <a:pPr algn="r" fontAlgn="b"/>
                      <a:r>
                        <a:rPr lang="en-ZA" sz="1800" b="1" u="none" strike="noStrike" dirty="0">
                          <a:effectLst/>
                        </a:rPr>
                        <a:t>2 393,149 </a:t>
                      </a:r>
                      <a:endParaRPr lang="en-ZA" sz="1800" b="1" i="0" u="none" strike="noStrike" dirty="0">
                        <a:effectLst/>
                        <a:latin typeface="+mn-lt"/>
                      </a:endParaRPr>
                    </a:p>
                  </a:txBody>
                  <a:tcPr marL="5490" marR="5490" marT="5490" marB="0" anchor="b"/>
                </a:tc>
                <a:tc>
                  <a:txBody>
                    <a:bodyPr/>
                    <a:lstStyle/>
                    <a:p>
                      <a:pPr algn="r" fontAlgn="b"/>
                      <a:r>
                        <a:rPr lang="en-ZA" sz="1800" b="1" u="none" strike="noStrike" dirty="0">
                          <a:effectLst/>
                        </a:rPr>
                        <a:t>2 597,842 </a:t>
                      </a:r>
                      <a:endParaRPr lang="en-ZA" sz="1800" b="1" i="0" u="none" strike="noStrike" dirty="0">
                        <a:effectLst/>
                        <a:latin typeface="+mn-lt"/>
                      </a:endParaRPr>
                    </a:p>
                  </a:txBody>
                  <a:tcPr marL="5490" marR="5490" marT="5490" marB="0" anchor="b"/>
                </a:tc>
                <a:extLst>
                  <a:ext uri="{0D108BD9-81ED-4DB2-BD59-A6C34878D82A}">
                    <a16:rowId xmlns:a16="http://schemas.microsoft.com/office/drawing/2014/main" val="1861446433"/>
                  </a:ext>
                </a:extLst>
              </a:tr>
              <a:tr h="370319">
                <a:tc>
                  <a:txBody>
                    <a:bodyPr/>
                    <a:lstStyle/>
                    <a:p>
                      <a:r>
                        <a:rPr lang="en-ZA" sz="1600" dirty="0"/>
                        <a:t>Value</a:t>
                      </a:r>
                      <a:r>
                        <a:rPr lang="en-ZA" sz="1600" baseline="0" dirty="0"/>
                        <a:t> Added Tax (15% Subtotal (2))</a:t>
                      </a:r>
                      <a:endParaRPr lang="en-ZA" sz="1600" dirty="0"/>
                    </a:p>
                  </a:txBody>
                  <a:tcPr/>
                </a:tc>
                <a:tc>
                  <a:txBody>
                    <a:bodyPr/>
                    <a:lstStyle/>
                    <a:p>
                      <a:pPr algn="r" fontAlgn="b"/>
                      <a:r>
                        <a:rPr lang="en-ZA" sz="1600" u="none" strike="noStrike" dirty="0">
                          <a:effectLst/>
                        </a:rPr>
                        <a:t> 358,972 </a:t>
                      </a:r>
                      <a:endParaRPr lang="en-ZA" sz="1600" b="0" i="0" u="none" strike="noStrike" dirty="0">
                        <a:effectLst/>
                        <a:latin typeface="+mn-lt"/>
                      </a:endParaRPr>
                    </a:p>
                  </a:txBody>
                  <a:tcPr marL="5490" marR="5490" marT="5490" marB="0" anchor="b"/>
                </a:tc>
                <a:tc>
                  <a:txBody>
                    <a:bodyPr/>
                    <a:lstStyle/>
                    <a:p>
                      <a:pPr algn="r" fontAlgn="b"/>
                      <a:r>
                        <a:rPr lang="en-ZA" sz="1600" u="none" strike="noStrike" dirty="0">
                          <a:effectLst/>
                        </a:rPr>
                        <a:t> 389,676 </a:t>
                      </a:r>
                      <a:endParaRPr lang="en-ZA" sz="1600" b="0" i="0" u="none" strike="noStrike" dirty="0">
                        <a:effectLst/>
                        <a:latin typeface="+mn-lt"/>
                      </a:endParaRPr>
                    </a:p>
                  </a:txBody>
                  <a:tcPr marL="5490" marR="5490" marT="5490" marB="0" anchor="b"/>
                </a:tc>
                <a:extLst>
                  <a:ext uri="{0D108BD9-81ED-4DB2-BD59-A6C34878D82A}">
                    <a16:rowId xmlns:a16="http://schemas.microsoft.com/office/drawing/2014/main" val="2775652702"/>
                  </a:ext>
                </a:extLst>
              </a:tr>
              <a:tr h="370319">
                <a:tc>
                  <a:txBody>
                    <a:bodyPr/>
                    <a:lstStyle/>
                    <a:p>
                      <a:r>
                        <a:rPr lang="en-ZA" sz="1800" b="1" dirty="0"/>
                        <a:t>Maximum Retail</a:t>
                      </a:r>
                      <a:r>
                        <a:rPr lang="en-ZA" sz="1800" b="1" baseline="0" dirty="0"/>
                        <a:t> Price (Rounded to full cents </a:t>
                      </a:r>
                      <a:endParaRPr lang="en-ZA" sz="1800" b="1" dirty="0"/>
                    </a:p>
                  </a:txBody>
                  <a:tcPr/>
                </a:tc>
                <a:tc>
                  <a:txBody>
                    <a:bodyPr/>
                    <a:lstStyle/>
                    <a:p>
                      <a:pPr marL="0" algn="r" defTabSz="914400" rtl="0" eaLnBrk="1" fontAlgn="b" latinLnBrk="0" hangingPunct="1"/>
                      <a:r>
                        <a:rPr lang="en-ZA" sz="1800" b="1" u="none" strike="noStrike" kern="1200" dirty="0">
                          <a:effectLst/>
                        </a:rPr>
                        <a:t>2 752,000</a:t>
                      </a:r>
                      <a:endParaRPr lang="en-ZA" sz="1800" b="1" i="0" u="none" strike="noStrike" kern="1200" dirty="0">
                        <a:solidFill>
                          <a:schemeClr val="dk1"/>
                        </a:solidFill>
                        <a:effectLst/>
                        <a:latin typeface="+mn-lt"/>
                        <a:ea typeface="+mn-ea"/>
                        <a:cs typeface="+mn-cs"/>
                      </a:endParaRPr>
                    </a:p>
                  </a:txBody>
                  <a:tcPr/>
                </a:tc>
                <a:tc>
                  <a:txBody>
                    <a:bodyPr/>
                    <a:lstStyle/>
                    <a:p>
                      <a:pPr marL="0" algn="r" defTabSz="914400" rtl="0" eaLnBrk="1" fontAlgn="b" latinLnBrk="0" hangingPunct="1"/>
                      <a:r>
                        <a:rPr lang="en-ZA" sz="1800" b="1" u="none" strike="noStrike" kern="1200" dirty="0">
                          <a:effectLst/>
                        </a:rPr>
                        <a:t>2 988,000</a:t>
                      </a:r>
                      <a:endParaRPr lang="en-ZA" sz="1800" b="1" i="0" u="none" strike="noStrike" kern="1200" dirty="0">
                        <a:solidFill>
                          <a:schemeClr val="dk1"/>
                        </a:solidFill>
                        <a:effectLst/>
                        <a:latin typeface="+mn-lt"/>
                        <a:ea typeface="+mn-ea"/>
                        <a:cs typeface="+mn-cs"/>
                      </a:endParaRPr>
                    </a:p>
                  </a:txBody>
                  <a:tcPr/>
                </a:tc>
                <a:extLst>
                  <a:ext uri="{0D108BD9-81ED-4DB2-BD59-A6C34878D82A}">
                    <a16:rowId xmlns:a16="http://schemas.microsoft.com/office/drawing/2014/main" val="2219097015"/>
                  </a:ext>
                </a:extLst>
              </a:tr>
            </a:tbl>
          </a:graphicData>
        </a:graphic>
      </p:graphicFrame>
    </p:spTree>
    <p:extLst>
      <p:ext uri="{BB962C8B-B14F-4D97-AF65-F5344CB8AC3E}">
        <p14:creationId xmlns:p14="http://schemas.microsoft.com/office/powerpoint/2010/main" val="33093658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4BF82D0-0CFB-45A4-B5E5-436CEE4B8CF3}"/>
              </a:ext>
            </a:extLst>
          </p:cNvPr>
          <p:cNvSpPr/>
          <p:nvPr/>
        </p:nvSpPr>
        <p:spPr>
          <a:xfrm>
            <a:off x="0" y="5976730"/>
            <a:ext cx="12192000" cy="88127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ZA"/>
          </a:p>
        </p:txBody>
      </p:sp>
      <p:sp>
        <p:nvSpPr>
          <p:cNvPr id="2" name="Title 1">
            <a:extLst>
              <a:ext uri="{FF2B5EF4-FFF2-40B4-BE49-F238E27FC236}">
                <a16:creationId xmlns:a16="http://schemas.microsoft.com/office/drawing/2014/main" id="{9F94395A-0AFB-4002-9F36-5498B613BDBB}"/>
              </a:ext>
            </a:extLst>
          </p:cNvPr>
          <p:cNvSpPr>
            <a:spLocks noGrp="1"/>
          </p:cNvSpPr>
          <p:nvPr>
            <p:ph type="title"/>
          </p:nvPr>
        </p:nvSpPr>
        <p:spPr>
          <a:xfrm>
            <a:off x="2319130" y="412988"/>
            <a:ext cx="9751176" cy="1014314"/>
          </a:xfrm>
        </p:spPr>
        <p:txBody>
          <a:bodyPr>
            <a:noAutofit/>
          </a:bodyPr>
          <a:lstStyle/>
          <a:p>
            <a:pPr algn="just"/>
            <a:r>
              <a:rPr lang="en-ZA" sz="3200" b="1" dirty="0">
                <a:solidFill>
                  <a:srgbClr val="000000"/>
                </a:solidFill>
                <a:effectLst>
                  <a:outerShdw blurRad="38100" dist="38100" dir="2700000" algn="tl">
                    <a:srgbClr val="FFFFFF"/>
                  </a:outerShdw>
                </a:effectLst>
                <a:latin typeface="Calibri"/>
              </a:rPr>
              <a:t/>
            </a:r>
            <a:br>
              <a:rPr lang="en-ZA" sz="3200" b="1" dirty="0">
                <a:solidFill>
                  <a:srgbClr val="000000"/>
                </a:solidFill>
                <a:effectLst>
                  <a:outerShdw blurRad="38100" dist="38100" dir="2700000" algn="tl">
                    <a:srgbClr val="FFFFFF"/>
                  </a:outerShdw>
                </a:effectLst>
                <a:latin typeface="Calibri"/>
              </a:rPr>
            </a:br>
            <a:r>
              <a:rPr lang="en-ZA" sz="3200" b="1" dirty="0">
                <a:solidFill>
                  <a:srgbClr val="000000"/>
                </a:solidFill>
                <a:effectLst>
                  <a:outerShdw blurRad="38100" dist="38100" dir="2700000" algn="tl">
                    <a:srgbClr val="FFFFFF"/>
                  </a:outerShdw>
                </a:effectLst>
                <a:latin typeface="Calibri"/>
              </a:rPr>
              <a:t>FUEL PRICE BREAKDOWN STRUCTURE - MAXIMUM RETAIL PRICE OF LIQUEFIED PETROLEUM GAS (LPGAS)</a:t>
            </a:r>
            <a:br>
              <a:rPr lang="en-ZA" sz="3200" b="1" dirty="0">
                <a:solidFill>
                  <a:srgbClr val="000000"/>
                </a:solidFill>
                <a:effectLst>
                  <a:outerShdw blurRad="38100" dist="38100" dir="2700000" algn="tl">
                    <a:srgbClr val="FFFFFF"/>
                  </a:outerShdw>
                </a:effectLst>
                <a:latin typeface="Calibri"/>
              </a:rPr>
            </a:br>
            <a:r>
              <a:rPr lang="en-ZA" sz="3200" b="1" dirty="0" err="1">
                <a:solidFill>
                  <a:srgbClr val="000000"/>
                </a:solidFill>
                <a:effectLst>
                  <a:outerShdw blurRad="38100" dist="38100" dir="2700000" algn="tl">
                    <a:srgbClr val="FFFFFF"/>
                  </a:outerShdw>
                </a:effectLst>
                <a:latin typeface="Calibri"/>
              </a:rPr>
              <a:t>LPGas</a:t>
            </a:r>
            <a:r>
              <a:rPr lang="en-ZA" sz="3200" b="1" dirty="0">
                <a:solidFill>
                  <a:srgbClr val="000000"/>
                </a:solidFill>
                <a:effectLst>
                  <a:outerShdw blurRad="38100" dist="38100" dir="2700000" algn="tl">
                    <a:srgbClr val="FFFFFF"/>
                  </a:outerShdw>
                </a:effectLst>
                <a:latin typeface="Calibri"/>
              </a:rPr>
              <a:t> Pie Diagram</a:t>
            </a:r>
            <a:endParaRPr lang="en-ZA" sz="3200" b="1" dirty="0">
              <a:latin typeface="Algerian" panose="04020705040A02060702" pitchFamily="82" charset="0"/>
            </a:endParaRPr>
          </a:p>
        </p:txBody>
      </p:sp>
      <p:sp>
        <p:nvSpPr>
          <p:cNvPr id="3" name="Text Placeholder 2">
            <a:extLst>
              <a:ext uri="{FF2B5EF4-FFF2-40B4-BE49-F238E27FC236}">
                <a16:creationId xmlns:a16="http://schemas.microsoft.com/office/drawing/2014/main" id="{9D6E7A67-9ABF-4E7C-9F7B-21DCE4DF56E2}"/>
              </a:ext>
            </a:extLst>
          </p:cNvPr>
          <p:cNvSpPr>
            <a:spLocks noGrp="1"/>
          </p:cNvSpPr>
          <p:nvPr>
            <p:ph type="body" idx="1"/>
          </p:nvPr>
        </p:nvSpPr>
        <p:spPr>
          <a:xfrm>
            <a:off x="2440824" y="1501637"/>
            <a:ext cx="9751176" cy="4863458"/>
          </a:xfrm>
        </p:spPr>
        <p:txBody>
          <a:bodyPr>
            <a:normAutofit/>
          </a:bodyPr>
          <a:lstStyle/>
          <a:p>
            <a:pPr marL="342900" lvl="0" indent="-342900" algn="just">
              <a:lnSpc>
                <a:spcPct val="100000"/>
              </a:lnSpc>
              <a:spcBef>
                <a:spcPct val="20000"/>
              </a:spcBef>
              <a:buFont typeface="Arial" pitchFamily="34" charset="0"/>
              <a:buChar char="•"/>
            </a:pPr>
            <a:endParaRPr lang="en-US" sz="1800" dirty="0"/>
          </a:p>
          <a:p>
            <a:pPr marL="285750" indent="-285750">
              <a:lnSpc>
                <a:spcPct val="150000"/>
              </a:lnSpc>
              <a:buFont typeface="Arial" panose="020B0604020202020204" pitchFamily="34" charset="0"/>
              <a:buChar char="•"/>
            </a:pPr>
            <a:endParaRPr lang="en-ZA" sz="1600" dirty="0">
              <a:solidFill>
                <a:schemeClr val="tx1"/>
              </a:solidFill>
            </a:endParaRPr>
          </a:p>
        </p:txBody>
      </p:sp>
      <p:cxnSp>
        <p:nvCxnSpPr>
          <p:cNvPr id="10" name="Straight Connector 9">
            <a:extLst>
              <a:ext uri="{FF2B5EF4-FFF2-40B4-BE49-F238E27FC236}">
                <a16:creationId xmlns:a16="http://schemas.microsoft.com/office/drawing/2014/main" id="{6481CD73-79C3-4928-B576-43059C21526D}"/>
              </a:ext>
            </a:extLst>
          </p:cNvPr>
          <p:cNvCxnSpPr/>
          <p:nvPr/>
        </p:nvCxnSpPr>
        <p:spPr>
          <a:xfrm>
            <a:off x="0" y="5976730"/>
            <a:ext cx="12192000"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pic>
        <p:nvPicPr>
          <p:cNvPr id="12" name="Picture 11" descr="Text&#10;&#10;Description automatically generated">
            <a:extLst>
              <a:ext uri="{FF2B5EF4-FFF2-40B4-BE49-F238E27FC236}">
                <a16:creationId xmlns:a16="http://schemas.microsoft.com/office/drawing/2014/main" id="{DF9096E0-E3D3-42EE-932B-7355552CFAC9}"/>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26732" y="6029738"/>
            <a:ext cx="1992398" cy="848329"/>
          </a:xfrm>
          <a:prstGeom prst="rect">
            <a:avLst/>
          </a:prstGeom>
        </p:spPr>
      </p:pic>
      <p:pic>
        <p:nvPicPr>
          <p:cNvPr id="15" name="Graphic 14">
            <a:extLst>
              <a:ext uri="{FF2B5EF4-FFF2-40B4-BE49-F238E27FC236}">
                <a16:creationId xmlns:a16="http://schemas.microsoft.com/office/drawing/2014/main" id="{001A8AD0-93F8-4DC6-A0D3-E11676021466}"/>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11039061" y="5969956"/>
            <a:ext cx="1031245" cy="1006692"/>
          </a:xfrm>
          <a:prstGeom prst="rect">
            <a:avLst/>
          </a:prstGeom>
        </p:spPr>
      </p:pic>
      <p:pic>
        <p:nvPicPr>
          <p:cNvPr id="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16410" y="1424290"/>
            <a:ext cx="8256896" cy="4460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23455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4BF82D0-0CFB-45A4-B5E5-436CEE4B8CF3}"/>
              </a:ext>
            </a:extLst>
          </p:cNvPr>
          <p:cNvSpPr/>
          <p:nvPr/>
        </p:nvSpPr>
        <p:spPr>
          <a:xfrm>
            <a:off x="0" y="5976730"/>
            <a:ext cx="12192000" cy="88127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ZA"/>
          </a:p>
        </p:txBody>
      </p:sp>
      <p:sp>
        <p:nvSpPr>
          <p:cNvPr id="2" name="Title 1">
            <a:extLst>
              <a:ext uri="{FF2B5EF4-FFF2-40B4-BE49-F238E27FC236}">
                <a16:creationId xmlns:a16="http://schemas.microsoft.com/office/drawing/2014/main" id="{9F94395A-0AFB-4002-9F36-5498B613BDBB}"/>
              </a:ext>
            </a:extLst>
          </p:cNvPr>
          <p:cNvSpPr>
            <a:spLocks noGrp="1"/>
          </p:cNvSpPr>
          <p:nvPr>
            <p:ph type="title"/>
          </p:nvPr>
        </p:nvSpPr>
        <p:spPr>
          <a:xfrm>
            <a:off x="2319130" y="180976"/>
            <a:ext cx="9751176" cy="392230"/>
          </a:xfrm>
        </p:spPr>
        <p:txBody>
          <a:bodyPr>
            <a:noAutofit/>
          </a:bodyPr>
          <a:lstStyle/>
          <a:p>
            <a:r>
              <a:rPr lang="en-ZA" sz="3200" dirty="0">
                <a:solidFill>
                  <a:srgbClr val="000000"/>
                </a:solidFill>
                <a:effectLst>
                  <a:outerShdw blurRad="38100" dist="38100" dir="2700000" algn="tl">
                    <a:srgbClr val="FFFFFF"/>
                  </a:outerShdw>
                </a:effectLst>
                <a:latin typeface="Calibri"/>
              </a:rPr>
              <a:t/>
            </a:r>
            <a:br>
              <a:rPr lang="en-ZA" sz="3200" dirty="0">
                <a:solidFill>
                  <a:srgbClr val="000000"/>
                </a:solidFill>
                <a:effectLst>
                  <a:outerShdw blurRad="38100" dist="38100" dir="2700000" algn="tl">
                    <a:srgbClr val="FFFFFF"/>
                  </a:outerShdw>
                </a:effectLst>
                <a:latin typeface="Calibri"/>
              </a:rPr>
            </a:br>
            <a:r>
              <a:rPr lang="en-ZA" sz="3200" b="1" dirty="0">
                <a:solidFill>
                  <a:srgbClr val="000000"/>
                </a:solidFill>
                <a:effectLst>
                  <a:outerShdw blurRad="38100" dist="38100" dir="2700000" algn="tl">
                    <a:srgbClr val="FFFFFF"/>
                  </a:outerShdw>
                </a:effectLst>
                <a:latin typeface="Calibri"/>
              </a:rPr>
              <a:t>REGULATORY ACCOUNTING SYSTEM (RAS)</a:t>
            </a:r>
            <a:endParaRPr lang="en-ZA" sz="3200" b="1" dirty="0">
              <a:latin typeface="Algerian" panose="04020705040A02060702" pitchFamily="82" charset="0"/>
            </a:endParaRPr>
          </a:p>
        </p:txBody>
      </p:sp>
      <p:sp>
        <p:nvSpPr>
          <p:cNvPr id="3" name="Text Placeholder 2">
            <a:extLst>
              <a:ext uri="{FF2B5EF4-FFF2-40B4-BE49-F238E27FC236}">
                <a16:creationId xmlns:a16="http://schemas.microsoft.com/office/drawing/2014/main" id="{9D6E7A67-9ABF-4E7C-9F7B-21DCE4DF56E2}"/>
              </a:ext>
            </a:extLst>
          </p:cNvPr>
          <p:cNvSpPr>
            <a:spLocks noGrp="1"/>
          </p:cNvSpPr>
          <p:nvPr>
            <p:ph type="body" idx="1"/>
          </p:nvPr>
        </p:nvSpPr>
        <p:spPr>
          <a:xfrm>
            <a:off x="2319130" y="987850"/>
            <a:ext cx="9751176" cy="4863458"/>
          </a:xfrm>
        </p:spPr>
        <p:txBody>
          <a:bodyPr>
            <a:normAutofit/>
          </a:bodyPr>
          <a:lstStyle/>
          <a:p>
            <a:pPr marL="342900" lvl="0" indent="-342900" algn="just">
              <a:lnSpc>
                <a:spcPct val="100000"/>
              </a:lnSpc>
              <a:spcBef>
                <a:spcPct val="20000"/>
              </a:spcBef>
              <a:buFont typeface="Arial" pitchFamily="34" charset="0"/>
              <a:buChar char="•"/>
            </a:pPr>
            <a:endParaRPr lang="en-US" sz="1800" dirty="0"/>
          </a:p>
          <a:p>
            <a:pPr marL="285750" indent="-285750">
              <a:lnSpc>
                <a:spcPct val="150000"/>
              </a:lnSpc>
              <a:buFont typeface="Arial" panose="020B0604020202020204" pitchFamily="34" charset="0"/>
              <a:buChar char="•"/>
            </a:pPr>
            <a:endParaRPr lang="en-ZA" sz="1600" dirty="0">
              <a:solidFill>
                <a:schemeClr val="tx1"/>
              </a:solidFill>
            </a:endParaRPr>
          </a:p>
        </p:txBody>
      </p:sp>
      <p:cxnSp>
        <p:nvCxnSpPr>
          <p:cNvPr id="10" name="Straight Connector 9">
            <a:extLst>
              <a:ext uri="{FF2B5EF4-FFF2-40B4-BE49-F238E27FC236}">
                <a16:creationId xmlns:a16="http://schemas.microsoft.com/office/drawing/2014/main" id="{6481CD73-79C3-4928-B576-43059C21526D}"/>
              </a:ext>
            </a:extLst>
          </p:cNvPr>
          <p:cNvCxnSpPr/>
          <p:nvPr/>
        </p:nvCxnSpPr>
        <p:spPr>
          <a:xfrm>
            <a:off x="0" y="5976730"/>
            <a:ext cx="12192000"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pic>
        <p:nvPicPr>
          <p:cNvPr id="12" name="Picture 11" descr="Text&#10;&#10;Description automatically generated">
            <a:extLst>
              <a:ext uri="{FF2B5EF4-FFF2-40B4-BE49-F238E27FC236}">
                <a16:creationId xmlns:a16="http://schemas.microsoft.com/office/drawing/2014/main" id="{DF9096E0-E3D3-42EE-932B-7355552CFAC9}"/>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26732" y="6029738"/>
            <a:ext cx="1992398" cy="848329"/>
          </a:xfrm>
          <a:prstGeom prst="rect">
            <a:avLst/>
          </a:prstGeom>
        </p:spPr>
      </p:pic>
      <p:pic>
        <p:nvPicPr>
          <p:cNvPr id="15" name="Graphic 14">
            <a:extLst>
              <a:ext uri="{FF2B5EF4-FFF2-40B4-BE49-F238E27FC236}">
                <a16:creationId xmlns:a16="http://schemas.microsoft.com/office/drawing/2014/main" id="{001A8AD0-93F8-4DC6-A0D3-E11676021466}"/>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11039061" y="5969956"/>
            <a:ext cx="1031245" cy="1006692"/>
          </a:xfrm>
          <a:prstGeom prst="rect">
            <a:avLst/>
          </a:prstGeom>
        </p:spPr>
      </p:pic>
      <p:sp>
        <p:nvSpPr>
          <p:cNvPr id="5" name="Rectangle 4"/>
          <p:cNvSpPr/>
          <p:nvPr/>
        </p:nvSpPr>
        <p:spPr>
          <a:xfrm>
            <a:off x="2401294" y="890286"/>
            <a:ext cx="9669012" cy="4739759"/>
          </a:xfrm>
          <a:prstGeom prst="rect">
            <a:avLst/>
          </a:prstGeom>
        </p:spPr>
        <p:txBody>
          <a:bodyPr wrap="square">
            <a:spAutoFit/>
          </a:bodyPr>
          <a:lstStyle/>
          <a:p>
            <a:pPr marL="457200" marR="0" lvl="0" indent="-457200" defTabSz="914400" eaLnBrk="1" fontAlgn="auto" latinLnBrk="0" hangingPunct="1">
              <a:lnSpc>
                <a:spcPct val="150000"/>
              </a:lnSpc>
              <a:spcBef>
                <a:spcPct val="20000"/>
              </a:spcBef>
              <a:spcAft>
                <a:spcPts val="0"/>
              </a:spcAft>
              <a:buClrTx/>
              <a:buSzTx/>
              <a:buFont typeface="Wingdings" panose="05000000000000000000" pitchFamily="2" charset="2"/>
              <a:buChar char="v"/>
              <a:tabLst/>
              <a:defRPr/>
            </a:pPr>
            <a:r>
              <a:rPr kumimoji="0" lang="en-US" sz="2000" b="0" i="0" u="none" strike="noStrike" kern="0" cap="none" spc="0" normalizeH="0" baseline="0" noProof="0" dirty="0">
                <a:ln>
                  <a:noFill/>
                </a:ln>
                <a:solidFill>
                  <a:prstClr val="black"/>
                </a:solidFill>
                <a:effectLst/>
                <a:uLnTx/>
                <a:uFillTx/>
                <a:latin typeface="Calibri" panose="020F0502020204030204" pitchFamily="34" charset="0"/>
              </a:rPr>
              <a:t>Margins on activities are based on </a:t>
            </a:r>
            <a:r>
              <a:rPr kumimoji="0" lang="en-US" sz="2000" b="1" i="0" u="none" strike="noStrike" kern="0" cap="none" spc="0" normalizeH="0" baseline="0" noProof="0" dirty="0">
                <a:ln>
                  <a:noFill/>
                </a:ln>
                <a:solidFill>
                  <a:prstClr val="black"/>
                </a:solidFill>
                <a:effectLst/>
                <a:uLnTx/>
                <a:uFillTx/>
                <a:latin typeface="Calibri" panose="020F0502020204030204" pitchFamily="34" charset="0"/>
              </a:rPr>
              <a:t>Regulatory Accounts</a:t>
            </a:r>
          </a:p>
          <a:p>
            <a:pPr marL="457200" marR="0" lvl="0" indent="-457200" defTabSz="914400" eaLnBrk="1" fontAlgn="auto" latinLnBrk="0" hangingPunct="1">
              <a:lnSpc>
                <a:spcPct val="150000"/>
              </a:lnSpc>
              <a:spcBef>
                <a:spcPct val="20000"/>
              </a:spcBef>
              <a:spcAft>
                <a:spcPts val="0"/>
              </a:spcAft>
              <a:buClrTx/>
              <a:buSzTx/>
              <a:buFont typeface="Wingdings" panose="05000000000000000000" pitchFamily="2" charset="2"/>
              <a:buChar char="v"/>
              <a:tabLst/>
              <a:defRPr/>
            </a:pPr>
            <a:r>
              <a:rPr kumimoji="0" lang="en-US" sz="2000" b="0" i="0" u="none" strike="noStrike" kern="0" cap="none" spc="0" normalizeH="0" baseline="0" noProof="0" dirty="0">
                <a:ln>
                  <a:noFill/>
                </a:ln>
                <a:solidFill>
                  <a:prstClr val="black"/>
                </a:solidFill>
                <a:effectLst/>
                <a:uLnTx/>
                <a:uFillTx/>
                <a:latin typeface="Calibri" panose="020F0502020204030204" pitchFamily="34" charset="0"/>
              </a:rPr>
              <a:t>Activities post-refinery gate are </a:t>
            </a:r>
            <a:r>
              <a:rPr kumimoji="0" lang="en-US" sz="2000" b="1" i="0" u="none" strike="noStrike" kern="0" cap="none" spc="0" normalizeH="0" baseline="0" noProof="0" dirty="0">
                <a:ln>
                  <a:noFill/>
                </a:ln>
                <a:solidFill>
                  <a:prstClr val="black"/>
                </a:solidFill>
                <a:effectLst/>
                <a:uLnTx/>
                <a:uFillTx/>
                <a:latin typeface="Calibri" panose="020F0502020204030204" pitchFamily="34" charset="0"/>
              </a:rPr>
              <a:t>ring-fenced</a:t>
            </a:r>
          </a:p>
          <a:p>
            <a:pPr marL="457200" marR="0" lvl="0" indent="-457200" defTabSz="914400" eaLnBrk="1" fontAlgn="auto" latinLnBrk="0" hangingPunct="1">
              <a:lnSpc>
                <a:spcPct val="150000"/>
              </a:lnSpc>
              <a:spcBef>
                <a:spcPct val="20000"/>
              </a:spcBef>
              <a:spcAft>
                <a:spcPts val="0"/>
              </a:spcAft>
              <a:buClrTx/>
              <a:buSzTx/>
              <a:buFont typeface="Wingdings" panose="05000000000000000000" pitchFamily="2" charset="2"/>
              <a:buChar char="v"/>
              <a:tabLst/>
              <a:defRPr/>
            </a:pPr>
            <a:r>
              <a:rPr kumimoji="0" lang="en-US" sz="2000" b="0" i="0" u="none" strike="noStrike" kern="0" cap="none" spc="0" normalizeH="0" baseline="0" noProof="0" dirty="0">
                <a:ln>
                  <a:noFill/>
                </a:ln>
                <a:solidFill>
                  <a:prstClr val="black"/>
                </a:solidFill>
                <a:effectLst/>
                <a:uLnTx/>
                <a:uFillTx/>
                <a:latin typeface="Calibri" panose="020F0502020204030204" pitchFamily="34" charset="0"/>
              </a:rPr>
              <a:t>Assets, costs and ROA are ring-fenced to that activity – ABC methodology</a:t>
            </a:r>
          </a:p>
          <a:p>
            <a:pPr marL="457200" marR="0" lvl="0" indent="-457200" defTabSz="914400" eaLnBrk="1" fontAlgn="auto" latinLnBrk="0" hangingPunct="1">
              <a:lnSpc>
                <a:spcPct val="150000"/>
              </a:lnSpc>
              <a:spcBef>
                <a:spcPct val="20000"/>
              </a:spcBef>
              <a:spcAft>
                <a:spcPts val="0"/>
              </a:spcAft>
              <a:buClrTx/>
              <a:buSzTx/>
              <a:buFont typeface="Wingdings" panose="05000000000000000000" pitchFamily="2" charset="2"/>
              <a:buChar char="v"/>
              <a:tabLst/>
              <a:defRPr/>
            </a:pPr>
            <a:r>
              <a:rPr kumimoji="0" lang="en-US" sz="2000" b="0" i="0" u="none" strike="noStrike" kern="0" cap="none" spc="0" normalizeH="0" baseline="0" noProof="0" dirty="0">
                <a:ln>
                  <a:noFill/>
                </a:ln>
                <a:solidFill>
                  <a:prstClr val="black"/>
                </a:solidFill>
                <a:effectLst/>
                <a:uLnTx/>
                <a:uFillTx/>
                <a:latin typeface="Calibri" panose="020F0502020204030204" pitchFamily="34" charset="0"/>
              </a:rPr>
              <a:t>CAPM and WACC are applied to determine the ROA of each activity</a:t>
            </a:r>
          </a:p>
          <a:p>
            <a:pPr marL="723900" marR="0" lvl="0" indent="-273050" defTabSz="914400" eaLnBrk="1" fontAlgn="auto" latinLnBrk="0" hangingPunct="1">
              <a:lnSpc>
                <a:spcPct val="150000"/>
              </a:lnSpc>
              <a:spcBef>
                <a:spcPct val="20000"/>
              </a:spcBef>
              <a:spcAft>
                <a:spcPts val="0"/>
              </a:spcAft>
              <a:buClrTx/>
              <a:buSzTx/>
              <a:buFont typeface="Wingdings" panose="05000000000000000000" pitchFamily="2" charset="2"/>
              <a:buChar char="§"/>
              <a:tabLst/>
              <a:defRPr/>
            </a:pPr>
            <a:r>
              <a:rPr kumimoji="0" lang="en-US" sz="2000" b="0" i="0" u="none" strike="noStrike" kern="0" cap="none" spc="0" normalizeH="0" baseline="0" noProof="0" dirty="0">
                <a:ln>
                  <a:noFill/>
                </a:ln>
                <a:solidFill>
                  <a:prstClr val="black"/>
                </a:solidFill>
                <a:effectLst/>
                <a:uLnTx/>
                <a:uFillTx/>
                <a:latin typeface="Calibri" panose="020F0502020204030204" pitchFamily="34" charset="0"/>
              </a:rPr>
              <a:t>Identified activities were:</a:t>
            </a:r>
          </a:p>
          <a:p>
            <a:pPr marL="1077913" lvl="2" indent="-354013">
              <a:lnSpc>
                <a:spcPct val="150000"/>
              </a:lnSpc>
              <a:spcBef>
                <a:spcPct val="20000"/>
              </a:spcBef>
              <a:buFont typeface="Arial" panose="020B0604020202020204" pitchFamily="34" charset="0"/>
              <a:buChar char="•"/>
              <a:defRPr/>
            </a:pPr>
            <a:r>
              <a:rPr kumimoji="0" lang="en-US" sz="2000" b="0" i="0" u="none" strike="noStrike" kern="0" cap="none" spc="0" normalizeH="0" baseline="0" noProof="0" dirty="0">
                <a:ln>
                  <a:noFill/>
                </a:ln>
                <a:solidFill>
                  <a:prstClr val="black"/>
                </a:solidFill>
                <a:effectLst/>
                <a:uLnTx/>
                <a:uFillTx/>
                <a:latin typeface="Calibri" panose="020F0502020204030204" pitchFamily="34" charset="0"/>
              </a:rPr>
              <a:t>Wholesale activities</a:t>
            </a:r>
          </a:p>
          <a:p>
            <a:pPr marL="1077913" lvl="2" indent="-354013">
              <a:lnSpc>
                <a:spcPct val="150000"/>
              </a:lnSpc>
              <a:spcBef>
                <a:spcPct val="20000"/>
              </a:spcBef>
              <a:buFont typeface="Arial" panose="020B0604020202020204" pitchFamily="34" charset="0"/>
              <a:buChar char="•"/>
              <a:defRPr/>
            </a:pPr>
            <a:r>
              <a:rPr kumimoji="0" lang="en-US" sz="2000" b="0" i="0" u="none" strike="noStrike" kern="0" cap="none" spc="0" normalizeH="0" baseline="0" noProof="0" dirty="0">
                <a:ln>
                  <a:noFill/>
                </a:ln>
                <a:solidFill>
                  <a:prstClr val="black"/>
                </a:solidFill>
                <a:effectLst/>
                <a:uLnTx/>
                <a:uFillTx/>
                <a:latin typeface="Calibri" panose="020F0502020204030204" pitchFamily="34" charset="0"/>
              </a:rPr>
              <a:t>Secondary storage</a:t>
            </a:r>
          </a:p>
          <a:p>
            <a:pPr marL="1077913" lvl="2" indent="-354013">
              <a:lnSpc>
                <a:spcPct val="150000"/>
              </a:lnSpc>
              <a:spcBef>
                <a:spcPct val="20000"/>
              </a:spcBef>
              <a:buFont typeface="Arial" panose="020B0604020202020204" pitchFamily="34" charset="0"/>
              <a:buChar char="•"/>
              <a:defRPr/>
            </a:pPr>
            <a:r>
              <a:rPr kumimoji="0" lang="en-US" sz="2000" b="0" i="0" u="none" strike="noStrike" kern="0" cap="none" spc="0" normalizeH="0" baseline="0" noProof="0" dirty="0">
                <a:ln>
                  <a:noFill/>
                </a:ln>
                <a:solidFill>
                  <a:prstClr val="black"/>
                </a:solidFill>
                <a:effectLst/>
                <a:uLnTx/>
                <a:uFillTx/>
                <a:latin typeface="Calibri" panose="020F0502020204030204" pitchFamily="34" charset="0"/>
              </a:rPr>
              <a:t>Secondary distribution</a:t>
            </a:r>
          </a:p>
          <a:p>
            <a:pPr marL="1077913" lvl="2" indent="-354013">
              <a:lnSpc>
                <a:spcPct val="150000"/>
              </a:lnSpc>
              <a:spcBef>
                <a:spcPct val="20000"/>
              </a:spcBef>
              <a:buFont typeface="Arial" panose="020B0604020202020204" pitchFamily="34" charset="0"/>
              <a:buChar char="•"/>
              <a:defRPr/>
            </a:pPr>
            <a:r>
              <a:rPr kumimoji="0" lang="en-US" sz="2000" b="0" i="0" u="none" strike="noStrike" kern="0" cap="none" spc="0" normalizeH="0" baseline="0" noProof="0" dirty="0">
                <a:ln>
                  <a:noFill/>
                </a:ln>
                <a:solidFill>
                  <a:prstClr val="black"/>
                </a:solidFill>
                <a:effectLst/>
                <a:uLnTx/>
                <a:uFillTx/>
                <a:latin typeface="Calibri" panose="020F0502020204030204" pitchFamily="34" charset="0"/>
              </a:rPr>
              <a:t>Service station retail activities (BSS)</a:t>
            </a:r>
          </a:p>
        </p:txBody>
      </p:sp>
    </p:spTree>
    <p:extLst>
      <p:ext uri="{BB962C8B-B14F-4D97-AF65-F5344CB8AC3E}">
        <p14:creationId xmlns:p14="http://schemas.microsoft.com/office/powerpoint/2010/main" val="14255353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4BF82D0-0CFB-45A4-B5E5-436CEE4B8CF3}"/>
              </a:ext>
            </a:extLst>
          </p:cNvPr>
          <p:cNvSpPr/>
          <p:nvPr/>
        </p:nvSpPr>
        <p:spPr>
          <a:xfrm>
            <a:off x="0" y="5976730"/>
            <a:ext cx="12192000" cy="88127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ZA"/>
          </a:p>
        </p:txBody>
      </p:sp>
      <p:sp>
        <p:nvSpPr>
          <p:cNvPr id="2" name="Title 1">
            <a:extLst>
              <a:ext uri="{FF2B5EF4-FFF2-40B4-BE49-F238E27FC236}">
                <a16:creationId xmlns:a16="http://schemas.microsoft.com/office/drawing/2014/main" id="{9F94395A-0AFB-4002-9F36-5498B613BDBB}"/>
              </a:ext>
            </a:extLst>
          </p:cNvPr>
          <p:cNvSpPr>
            <a:spLocks noGrp="1"/>
          </p:cNvSpPr>
          <p:nvPr>
            <p:ph type="title"/>
          </p:nvPr>
        </p:nvSpPr>
        <p:spPr>
          <a:xfrm>
            <a:off x="2319130" y="180976"/>
            <a:ext cx="9751176" cy="474117"/>
          </a:xfrm>
        </p:spPr>
        <p:txBody>
          <a:bodyPr>
            <a:noAutofit/>
          </a:bodyPr>
          <a:lstStyle/>
          <a:p>
            <a:r>
              <a:rPr lang="en-ZA" sz="3200" b="1" dirty="0">
                <a:solidFill>
                  <a:srgbClr val="000000"/>
                </a:solidFill>
                <a:latin typeface="+mn-lt"/>
              </a:rPr>
              <a:t>RECAP</a:t>
            </a:r>
            <a:endParaRPr lang="en-ZA" sz="3200" b="1" dirty="0">
              <a:latin typeface="+mn-lt"/>
            </a:endParaRPr>
          </a:p>
        </p:txBody>
      </p:sp>
      <p:sp>
        <p:nvSpPr>
          <p:cNvPr id="3" name="Text Placeholder 2">
            <a:extLst>
              <a:ext uri="{FF2B5EF4-FFF2-40B4-BE49-F238E27FC236}">
                <a16:creationId xmlns:a16="http://schemas.microsoft.com/office/drawing/2014/main" id="{9D6E7A67-9ABF-4E7C-9F7B-21DCE4DF56E2}"/>
              </a:ext>
            </a:extLst>
          </p:cNvPr>
          <p:cNvSpPr>
            <a:spLocks noGrp="1"/>
          </p:cNvSpPr>
          <p:nvPr>
            <p:ph type="body" idx="1"/>
          </p:nvPr>
        </p:nvSpPr>
        <p:spPr>
          <a:xfrm>
            <a:off x="2319130" y="1329380"/>
            <a:ext cx="9751176" cy="3030184"/>
          </a:xfrm>
        </p:spPr>
        <p:txBody>
          <a:bodyPr>
            <a:normAutofit/>
          </a:bodyPr>
          <a:lstStyle/>
          <a:p>
            <a:pPr marL="342900" lvl="0" indent="-342900" algn="just">
              <a:lnSpc>
                <a:spcPct val="100000"/>
              </a:lnSpc>
              <a:spcBef>
                <a:spcPct val="20000"/>
              </a:spcBef>
              <a:buFont typeface="Arial" pitchFamily="34" charset="0"/>
              <a:buChar char="•"/>
            </a:pPr>
            <a:endParaRPr lang="en-US" sz="1800" dirty="0"/>
          </a:p>
          <a:p>
            <a:pPr marL="285750" indent="-285750">
              <a:lnSpc>
                <a:spcPct val="150000"/>
              </a:lnSpc>
              <a:buFont typeface="Arial" panose="020B0604020202020204" pitchFamily="34" charset="0"/>
              <a:buChar char="•"/>
            </a:pPr>
            <a:endParaRPr lang="en-ZA" sz="1600" dirty="0">
              <a:solidFill>
                <a:schemeClr val="tx1"/>
              </a:solidFill>
            </a:endParaRPr>
          </a:p>
        </p:txBody>
      </p:sp>
      <p:cxnSp>
        <p:nvCxnSpPr>
          <p:cNvPr id="10" name="Straight Connector 9">
            <a:extLst>
              <a:ext uri="{FF2B5EF4-FFF2-40B4-BE49-F238E27FC236}">
                <a16:creationId xmlns:a16="http://schemas.microsoft.com/office/drawing/2014/main" id="{6481CD73-79C3-4928-B576-43059C21526D}"/>
              </a:ext>
            </a:extLst>
          </p:cNvPr>
          <p:cNvCxnSpPr/>
          <p:nvPr/>
        </p:nvCxnSpPr>
        <p:spPr>
          <a:xfrm>
            <a:off x="0" y="5976730"/>
            <a:ext cx="12192000"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pic>
        <p:nvPicPr>
          <p:cNvPr id="12" name="Picture 11" descr="Text&#10;&#10;Description automatically generated">
            <a:extLst>
              <a:ext uri="{FF2B5EF4-FFF2-40B4-BE49-F238E27FC236}">
                <a16:creationId xmlns:a16="http://schemas.microsoft.com/office/drawing/2014/main" id="{DF9096E0-E3D3-42EE-932B-7355552CFAC9}"/>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26732" y="6029738"/>
            <a:ext cx="1992398" cy="848329"/>
          </a:xfrm>
          <a:prstGeom prst="rect">
            <a:avLst/>
          </a:prstGeom>
        </p:spPr>
      </p:pic>
      <p:pic>
        <p:nvPicPr>
          <p:cNvPr id="15" name="Graphic 14">
            <a:extLst>
              <a:ext uri="{FF2B5EF4-FFF2-40B4-BE49-F238E27FC236}">
                <a16:creationId xmlns:a16="http://schemas.microsoft.com/office/drawing/2014/main" id="{001A8AD0-93F8-4DC6-A0D3-E11676021466}"/>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11039061" y="5969956"/>
            <a:ext cx="1031245" cy="1006692"/>
          </a:xfrm>
          <a:prstGeom prst="rect">
            <a:avLst/>
          </a:prstGeom>
        </p:spPr>
      </p:pic>
      <p:sp>
        <p:nvSpPr>
          <p:cNvPr id="5" name="Rectangle 4"/>
          <p:cNvSpPr/>
          <p:nvPr/>
        </p:nvSpPr>
        <p:spPr>
          <a:xfrm>
            <a:off x="2319130" y="741840"/>
            <a:ext cx="9751176" cy="3060838"/>
          </a:xfrm>
          <a:prstGeom prst="rect">
            <a:avLst/>
          </a:prstGeom>
        </p:spPr>
        <p:txBody>
          <a:bodyPr wrap="square">
            <a:spAutoFit/>
          </a:bodyPr>
          <a:lstStyle/>
          <a:p>
            <a:pPr marL="342900" marR="0" lvl="0" indent="-342900" algn="just" defTabSz="914400" eaLnBrk="1" fontAlgn="auto" latinLnBrk="0" hangingPunct="1">
              <a:lnSpc>
                <a:spcPct val="150000"/>
              </a:lnSpc>
              <a:spcBef>
                <a:spcPct val="20000"/>
              </a:spcBef>
              <a:spcAft>
                <a:spcPts val="0"/>
              </a:spcAft>
              <a:buClrTx/>
              <a:buSzTx/>
              <a:buFont typeface="Arial" panose="020B0604020202020204" pitchFamily="34" charset="0"/>
              <a:buChar char="•"/>
              <a:tabLst/>
              <a:defRPr/>
            </a:pPr>
            <a:r>
              <a:rPr kumimoji="0" lang="en-ZA" sz="2000" b="0" i="0" u="none" strike="noStrike" kern="0" cap="none" spc="0" normalizeH="0" baseline="0" noProof="0" dirty="0">
                <a:ln>
                  <a:noFill/>
                </a:ln>
                <a:solidFill>
                  <a:prstClr val="black"/>
                </a:solidFill>
                <a:effectLst/>
                <a:uLnTx/>
                <a:uFillTx/>
              </a:rPr>
              <a:t>Petrol is regulated at retail level</a:t>
            </a:r>
          </a:p>
          <a:p>
            <a:pPr marL="342900" marR="0" lvl="0" indent="-342900" algn="just" defTabSz="914400" eaLnBrk="1" fontAlgn="auto" latinLnBrk="0" hangingPunct="1">
              <a:lnSpc>
                <a:spcPct val="150000"/>
              </a:lnSpc>
              <a:spcBef>
                <a:spcPct val="20000"/>
              </a:spcBef>
              <a:spcAft>
                <a:spcPts val="0"/>
              </a:spcAft>
              <a:buClrTx/>
              <a:buSzTx/>
              <a:buFont typeface="Arial" panose="020B0604020202020204" pitchFamily="34" charset="0"/>
              <a:buChar char="•"/>
              <a:tabLst/>
              <a:defRPr/>
            </a:pPr>
            <a:r>
              <a:rPr kumimoji="0" lang="en-ZA" sz="2000" b="0" i="0" u="none" strike="noStrike" kern="0" cap="none" spc="0" normalizeH="0" baseline="0" noProof="0" dirty="0">
                <a:ln>
                  <a:noFill/>
                </a:ln>
                <a:solidFill>
                  <a:prstClr val="black"/>
                </a:solidFill>
                <a:effectLst/>
                <a:uLnTx/>
                <a:uFillTx/>
              </a:rPr>
              <a:t>Diesel is not regulated, the Department publishes the wholesale reference price</a:t>
            </a:r>
          </a:p>
          <a:p>
            <a:pPr marL="342900" marR="0" lvl="0" indent="-342900" algn="just" defTabSz="914400" eaLnBrk="1" fontAlgn="auto" latinLnBrk="0" hangingPunct="1">
              <a:lnSpc>
                <a:spcPct val="150000"/>
              </a:lnSpc>
              <a:spcBef>
                <a:spcPct val="20000"/>
              </a:spcBef>
              <a:spcAft>
                <a:spcPts val="0"/>
              </a:spcAft>
              <a:buClrTx/>
              <a:buSzTx/>
              <a:buFont typeface="Arial" panose="020B0604020202020204" pitchFamily="34" charset="0"/>
              <a:buChar char="•"/>
              <a:tabLst/>
              <a:defRPr/>
            </a:pPr>
            <a:r>
              <a:rPr kumimoji="0" lang="en-ZA" sz="2000" b="0" i="0" u="none" strike="noStrike" kern="0" cap="none" spc="0" normalizeH="0" baseline="0" noProof="0" dirty="0">
                <a:ln>
                  <a:noFill/>
                </a:ln>
                <a:solidFill>
                  <a:prstClr val="black"/>
                </a:solidFill>
                <a:effectLst/>
                <a:uLnTx/>
                <a:uFillTx/>
              </a:rPr>
              <a:t>Illuminating Paraffin is regulated at retail level (SMNRP)</a:t>
            </a:r>
          </a:p>
          <a:p>
            <a:pPr marL="342900" marR="0" lvl="0" indent="-342900" algn="just" defTabSz="914400" eaLnBrk="1" fontAlgn="auto" latinLnBrk="0" hangingPunct="1">
              <a:lnSpc>
                <a:spcPct val="150000"/>
              </a:lnSpc>
              <a:spcBef>
                <a:spcPct val="20000"/>
              </a:spcBef>
              <a:spcAft>
                <a:spcPts val="0"/>
              </a:spcAft>
              <a:buClrTx/>
              <a:buSzTx/>
              <a:buFont typeface="Arial" panose="020B0604020202020204" pitchFamily="34" charset="0"/>
              <a:buChar char="•"/>
              <a:tabLst/>
              <a:defRPr/>
            </a:pPr>
            <a:r>
              <a:rPr kumimoji="0" lang="en-ZA" sz="2000" b="0" i="0" u="none" strike="noStrike" kern="0" cap="none" spc="0" normalizeH="0" baseline="0" noProof="0" dirty="0">
                <a:ln>
                  <a:noFill/>
                </a:ln>
                <a:solidFill>
                  <a:prstClr val="black"/>
                </a:solidFill>
                <a:effectLst/>
                <a:uLnTx/>
                <a:uFillTx/>
              </a:rPr>
              <a:t>LPGas is regulated at Retail level and the MRGP is determined by government</a:t>
            </a:r>
          </a:p>
          <a:p>
            <a:pPr marL="342900" marR="0" lvl="0" indent="-342900" algn="just" defTabSz="914400" eaLnBrk="1" fontAlgn="auto" latinLnBrk="0" hangingPunct="1">
              <a:lnSpc>
                <a:spcPct val="150000"/>
              </a:lnSpc>
              <a:spcBef>
                <a:spcPct val="20000"/>
              </a:spcBef>
              <a:spcAft>
                <a:spcPts val="0"/>
              </a:spcAft>
              <a:buClrTx/>
              <a:buSzTx/>
              <a:buFont typeface="Arial" panose="020B0604020202020204" pitchFamily="34" charset="0"/>
              <a:buChar char="•"/>
              <a:tabLst/>
              <a:defRPr/>
            </a:pPr>
            <a:r>
              <a:rPr kumimoji="0" lang="en-ZA" sz="2000" b="0" i="0" u="none" strike="noStrike" kern="0" cap="none" spc="0" normalizeH="0" baseline="0" noProof="0" dirty="0">
                <a:ln>
                  <a:noFill/>
                </a:ln>
                <a:solidFill>
                  <a:prstClr val="black"/>
                </a:solidFill>
                <a:effectLst/>
                <a:uLnTx/>
                <a:uFillTx/>
              </a:rPr>
              <a:t>Industry margins are determined by using the Regulatory Accounting System (RAS) methodology</a:t>
            </a:r>
          </a:p>
        </p:txBody>
      </p:sp>
    </p:spTree>
    <p:extLst>
      <p:ext uri="{BB962C8B-B14F-4D97-AF65-F5344CB8AC3E}">
        <p14:creationId xmlns:p14="http://schemas.microsoft.com/office/powerpoint/2010/main" val="14467097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4BF82D0-0CFB-45A4-B5E5-436CEE4B8CF3}"/>
              </a:ext>
            </a:extLst>
          </p:cNvPr>
          <p:cNvSpPr/>
          <p:nvPr/>
        </p:nvSpPr>
        <p:spPr>
          <a:xfrm>
            <a:off x="0" y="5976730"/>
            <a:ext cx="12192000" cy="88127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ZA"/>
          </a:p>
        </p:txBody>
      </p:sp>
      <p:sp>
        <p:nvSpPr>
          <p:cNvPr id="2" name="Title 1">
            <a:extLst>
              <a:ext uri="{FF2B5EF4-FFF2-40B4-BE49-F238E27FC236}">
                <a16:creationId xmlns:a16="http://schemas.microsoft.com/office/drawing/2014/main" id="{9F94395A-0AFB-4002-9F36-5498B613BDBB}"/>
              </a:ext>
            </a:extLst>
          </p:cNvPr>
          <p:cNvSpPr>
            <a:spLocks noGrp="1"/>
          </p:cNvSpPr>
          <p:nvPr>
            <p:ph type="title"/>
          </p:nvPr>
        </p:nvSpPr>
        <p:spPr>
          <a:xfrm>
            <a:off x="2319130" y="180976"/>
            <a:ext cx="9751176" cy="386325"/>
          </a:xfrm>
        </p:spPr>
        <p:txBody>
          <a:bodyPr>
            <a:noAutofit/>
          </a:bodyPr>
          <a:lstStyle/>
          <a:p>
            <a:r>
              <a:rPr lang="en-ZA" sz="3200" dirty="0">
                <a:solidFill>
                  <a:srgbClr val="000000"/>
                </a:solidFill>
                <a:effectLst>
                  <a:outerShdw blurRad="38100" dist="38100" dir="2700000" algn="tl">
                    <a:srgbClr val="FFFFFF"/>
                  </a:outerShdw>
                </a:effectLst>
                <a:latin typeface="Calibri"/>
              </a:rPr>
              <a:t/>
            </a:r>
            <a:br>
              <a:rPr lang="en-ZA" sz="3200" dirty="0">
                <a:solidFill>
                  <a:srgbClr val="000000"/>
                </a:solidFill>
                <a:effectLst>
                  <a:outerShdw blurRad="38100" dist="38100" dir="2700000" algn="tl">
                    <a:srgbClr val="FFFFFF"/>
                  </a:outerShdw>
                </a:effectLst>
                <a:latin typeface="Calibri"/>
              </a:rPr>
            </a:br>
            <a:r>
              <a:rPr lang="en-ZA" sz="3200" b="1" dirty="0">
                <a:solidFill>
                  <a:srgbClr val="000000"/>
                </a:solidFill>
                <a:effectLst>
                  <a:outerShdw blurRad="38100" dist="38100" dir="2700000" algn="tl">
                    <a:srgbClr val="FFFFFF"/>
                  </a:outerShdw>
                </a:effectLst>
                <a:latin typeface="Calibri"/>
              </a:rPr>
              <a:t>FREQUENTLY ASKED QUESTIONS (FAQS)</a:t>
            </a:r>
            <a:endParaRPr lang="en-ZA" sz="3200" b="1" dirty="0">
              <a:latin typeface="Algerian" panose="04020705040A02060702" pitchFamily="82" charset="0"/>
            </a:endParaRPr>
          </a:p>
        </p:txBody>
      </p:sp>
      <p:sp>
        <p:nvSpPr>
          <p:cNvPr id="3" name="Text Placeholder 2">
            <a:extLst>
              <a:ext uri="{FF2B5EF4-FFF2-40B4-BE49-F238E27FC236}">
                <a16:creationId xmlns:a16="http://schemas.microsoft.com/office/drawing/2014/main" id="{9D6E7A67-9ABF-4E7C-9F7B-21DCE4DF56E2}"/>
              </a:ext>
            </a:extLst>
          </p:cNvPr>
          <p:cNvSpPr>
            <a:spLocks noGrp="1"/>
          </p:cNvSpPr>
          <p:nvPr>
            <p:ph type="body" idx="1"/>
          </p:nvPr>
        </p:nvSpPr>
        <p:spPr>
          <a:xfrm>
            <a:off x="2319130" y="987850"/>
            <a:ext cx="9751176" cy="4863458"/>
          </a:xfrm>
        </p:spPr>
        <p:txBody>
          <a:bodyPr>
            <a:normAutofit/>
          </a:bodyPr>
          <a:lstStyle/>
          <a:p>
            <a:pPr marL="342900" lvl="0" indent="-342900" algn="just">
              <a:lnSpc>
                <a:spcPct val="100000"/>
              </a:lnSpc>
              <a:spcBef>
                <a:spcPct val="20000"/>
              </a:spcBef>
              <a:buFont typeface="Arial" pitchFamily="34" charset="0"/>
              <a:buChar char="•"/>
            </a:pPr>
            <a:endParaRPr lang="en-US" sz="1800" dirty="0"/>
          </a:p>
          <a:p>
            <a:pPr marL="285750" indent="-285750">
              <a:lnSpc>
                <a:spcPct val="150000"/>
              </a:lnSpc>
              <a:buFont typeface="Arial" panose="020B0604020202020204" pitchFamily="34" charset="0"/>
              <a:buChar char="•"/>
            </a:pPr>
            <a:endParaRPr lang="en-ZA" sz="1600" dirty="0">
              <a:solidFill>
                <a:schemeClr val="tx1"/>
              </a:solidFill>
            </a:endParaRPr>
          </a:p>
        </p:txBody>
      </p:sp>
      <p:cxnSp>
        <p:nvCxnSpPr>
          <p:cNvPr id="10" name="Straight Connector 9">
            <a:extLst>
              <a:ext uri="{FF2B5EF4-FFF2-40B4-BE49-F238E27FC236}">
                <a16:creationId xmlns:a16="http://schemas.microsoft.com/office/drawing/2014/main" id="{6481CD73-79C3-4928-B576-43059C21526D}"/>
              </a:ext>
            </a:extLst>
          </p:cNvPr>
          <p:cNvCxnSpPr/>
          <p:nvPr/>
        </p:nvCxnSpPr>
        <p:spPr>
          <a:xfrm>
            <a:off x="0" y="5976730"/>
            <a:ext cx="12192000"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pic>
        <p:nvPicPr>
          <p:cNvPr id="12" name="Picture 11" descr="Text&#10;&#10;Description automatically generated">
            <a:extLst>
              <a:ext uri="{FF2B5EF4-FFF2-40B4-BE49-F238E27FC236}">
                <a16:creationId xmlns:a16="http://schemas.microsoft.com/office/drawing/2014/main" id="{DF9096E0-E3D3-42EE-932B-7355552CFAC9}"/>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26732" y="6029738"/>
            <a:ext cx="1992398" cy="848329"/>
          </a:xfrm>
          <a:prstGeom prst="rect">
            <a:avLst/>
          </a:prstGeom>
        </p:spPr>
      </p:pic>
      <p:pic>
        <p:nvPicPr>
          <p:cNvPr id="15" name="Graphic 14">
            <a:extLst>
              <a:ext uri="{FF2B5EF4-FFF2-40B4-BE49-F238E27FC236}">
                <a16:creationId xmlns:a16="http://schemas.microsoft.com/office/drawing/2014/main" id="{001A8AD0-93F8-4DC6-A0D3-E11676021466}"/>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11039061" y="5969956"/>
            <a:ext cx="1031245" cy="1006692"/>
          </a:xfrm>
          <a:prstGeom prst="rect">
            <a:avLst/>
          </a:prstGeom>
        </p:spPr>
      </p:pic>
      <p:sp>
        <p:nvSpPr>
          <p:cNvPr id="5" name="Rectangle 4"/>
          <p:cNvSpPr/>
          <p:nvPr/>
        </p:nvSpPr>
        <p:spPr>
          <a:xfrm>
            <a:off x="2393343" y="994469"/>
            <a:ext cx="9676963" cy="4555093"/>
          </a:xfrm>
          <a:prstGeom prst="rect">
            <a:avLst/>
          </a:prstGeom>
        </p:spPr>
        <p:txBody>
          <a:bodyPr wrap="square">
            <a:spAutoFit/>
          </a:bodyPr>
          <a:lstStyle/>
          <a:p>
            <a:pPr marL="342900" lvl="0" indent="-342900">
              <a:lnSpc>
                <a:spcPct val="150000"/>
              </a:lnSpc>
              <a:spcBef>
                <a:spcPts val="1000"/>
              </a:spcBef>
              <a:buFont typeface="+mj-lt"/>
              <a:buAutoNum type="arabicPeriod"/>
              <a:tabLst>
                <a:tab pos="457200" algn="l"/>
              </a:tabLst>
            </a:pPr>
            <a:r>
              <a:rPr lang="en-US" sz="2000" dirty="0">
                <a:solidFill>
                  <a:prstClr val="black"/>
                </a:solidFill>
                <a:ea typeface="Calibri" panose="020F0502020204030204" pitchFamily="34" charset="0"/>
                <a:cs typeface="Times New Roman" panose="02020603050405020304" pitchFamily="18" charset="0"/>
              </a:rPr>
              <a:t>Why are the fuel prices changing every month?</a:t>
            </a:r>
            <a:endParaRPr lang="en-ZA" sz="2000" dirty="0">
              <a:solidFill>
                <a:prstClr val="black"/>
              </a:solidFill>
              <a:ea typeface="Calibri" panose="020F0502020204030204" pitchFamily="34" charset="0"/>
              <a:cs typeface="Times New Roman" panose="02020603050405020304" pitchFamily="18" charset="0"/>
            </a:endParaRPr>
          </a:p>
          <a:p>
            <a:pPr marL="342900" lvl="0" indent="-342900">
              <a:lnSpc>
                <a:spcPct val="150000"/>
              </a:lnSpc>
              <a:spcBef>
                <a:spcPts val="1000"/>
              </a:spcBef>
              <a:buFont typeface="+mj-lt"/>
              <a:buAutoNum type="arabicPeriod"/>
              <a:tabLst>
                <a:tab pos="457200" algn="l"/>
              </a:tabLst>
            </a:pPr>
            <a:r>
              <a:rPr lang="en-US" sz="2000" dirty="0">
                <a:solidFill>
                  <a:prstClr val="black"/>
                </a:solidFill>
                <a:ea typeface="Calibri" panose="020F0502020204030204" pitchFamily="34" charset="0"/>
                <a:cs typeface="Times New Roman" panose="02020603050405020304" pitchFamily="18" charset="0"/>
              </a:rPr>
              <a:t>What is over (under) recovery?</a:t>
            </a:r>
            <a:endParaRPr lang="en-ZA" sz="2000" dirty="0">
              <a:solidFill>
                <a:prstClr val="black"/>
              </a:solidFill>
              <a:ea typeface="Calibri" panose="020F0502020204030204" pitchFamily="34" charset="0"/>
              <a:cs typeface="Times New Roman" panose="02020603050405020304" pitchFamily="18" charset="0"/>
            </a:endParaRPr>
          </a:p>
          <a:p>
            <a:pPr marL="342900" lvl="0" indent="-342900">
              <a:lnSpc>
                <a:spcPct val="150000"/>
              </a:lnSpc>
              <a:spcBef>
                <a:spcPts val="1000"/>
              </a:spcBef>
              <a:buFont typeface="+mj-lt"/>
              <a:buAutoNum type="arabicPeriod"/>
              <a:tabLst>
                <a:tab pos="457200" algn="l"/>
              </a:tabLst>
            </a:pPr>
            <a:r>
              <a:rPr lang="en-US" sz="2000" dirty="0">
                <a:solidFill>
                  <a:prstClr val="black"/>
                </a:solidFill>
                <a:ea typeface="Calibri" panose="020F0502020204030204" pitchFamily="34" charset="0"/>
                <a:cs typeface="Times New Roman" panose="02020603050405020304" pitchFamily="18" charset="0"/>
              </a:rPr>
              <a:t>Why is petrol cheaper in neighboring countries and yet they purchase it from RSA?</a:t>
            </a:r>
            <a:endParaRPr lang="en-ZA" sz="2000" dirty="0">
              <a:solidFill>
                <a:prstClr val="black"/>
              </a:solidFill>
              <a:ea typeface="Calibri" panose="020F0502020204030204" pitchFamily="34" charset="0"/>
              <a:cs typeface="Times New Roman" panose="02020603050405020304" pitchFamily="18" charset="0"/>
            </a:endParaRPr>
          </a:p>
          <a:p>
            <a:pPr marL="342900" lvl="0" indent="-342900">
              <a:lnSpc>
                <a:spcPct val="150000"/>
              </a:lnSpc>
              <a:spcBef>
                <a:spcPts val="1000"/>
              </a:spcBef>
              <a:buFont typeface="+mj-lt"/>
              <a:buAutoNum type="arabicPeriod"/>
              <a:tabLst>
                <a:tab pos="457200" algn="l"/>
              </a:tabLst>
            </a:pPr>
            <a:r>
              <a:rPr lang="en-US" sz="2000" dirty="0">
                <a:solidFill>
                  <a:prstClr val="black"/>
                </a:solidFill>
                <a:ea typeface="Calibri" panose="020F0502020204030204" pitchFamily="34" charset="0"/>
                <a:cs typeface="Times New Roman" panose="02020603050405020304" pitchFamily="18" charset="0"/>
              </a:rPr>
              <a:t>Why is SASOL not selling petrol at lower prices because they produce it from coal?</a:t>
            </a:r>
            <a:endParaRPr lang="en-ZA" sz="2000" dirty="0">
              <a:solidFill>
                <a:prstClr val="black"/>
              </a:solidFill>
              <a:ea typeface="Calibri" panose="020F0502020204030204" pitchFamily="34" charset="0"/>
              <a:cs typeface="Times New Roman" panose="02020603050405020304" pitchFamily="18" charset="0"/>
            </a:endParaRPr>
          </a:p>
          <a:p>
            <a:pPr marL="342900" lvl="0" indent="-342900">
              <a:lnSpc>
                <a:spcPct val="150000"/>
              </a:lnSpc>
              <a:spcBef>
                <a:spcPts val="1000"/>
              </a:spcBef>
              <a:buFont typeface="+mj-lt"/>
              <a:buAutoNum type="arabicPeriod"/>
              <a:tabLst>
                <a:tab pos="457200" algn="l"/>
              </a:tabLst>
            </a:pPr>
            <a:r>
              <a:rPr lang="en-US" sz="2000" dirty="0">
                <a:solidFill>
                  <a:prstClr val="black"/>
                </a:solidFill>
                <a:ea typeface="Calibri" panose="020F0502020204030204" pitchFamily="34" charset="0"/>
                <a:cs typeface="Times New Roman" panose="02020603050405020304" pitchFamily="18" charset="0"/>
              </a:rPr>
              <a:t>Why is the government not deregulating fuel prices?</a:t>
            </a:r>
            <a:endParaRPr lang="en-ZA" sz="2000" dirty="0">
              <a:solidFill>
                <a:prstClr val="black"/>
              </a:solidFill>
              <a:ea typeface="Calibri" panose="020F0502020204030204" pitchFamily="34" charset="0"/>
              <a:cs typeface="Times New Roman" panose="02020603050405020304" pitchFamily="18" charset="0"/>
            </a:endParaRPr>
          </a:p>
          <a:p>
            <a:pPr marL="342900" lvl="0" indent="-342900">
              <a:lnSpc>
                <a:spcPct val="150000"/>
              </a:lnSpc>
              <a:spcBef>
                <a:spcPts val="1000"/>
              </a:spcBef>
              <a:buFont typeface="+mj-lt"/>
              <a:buAutoNum type="arabicPeriod"/>
              <a:tabLst>
                <a:tab pos="457200" algn="l"/>
              </a:tabLst>
            </a:pPr>
            <a:r>
              <a:rPr lang="en-US" sz="2000" dirty="0">
                <a:solidFill>
                  <a:prstClr val="black"/>
                </a:solidFill>
                <a:ea typeface="Calibri" panose="020F0502020204030204" pitchFamily="34" charset="0"/>
                <a:cs typeface="Times New Roman" panose="02020603050405020304" pitchFamily="18" charset="0"/>
              </a:rPr>
              <a:t>Why is ULP95 more expensive than ULP93 in GP, but the cost the same price in coastal areas?</a:t>
            </a:r>
            <a:endParaRPr lang="en-ZA" sz="2000" dirty="0">
              <a:solidFill>
                <a:prstClr val="black"/>
              </a:solidFill>
              <a:ea typeface="Calibri" panose="020F0502020204030204" pitchFamily="34" charset="0"/>
              <a:cs typeface="Times New Roman" panose="02020603050405020304" pitchFamily="18" charset="0"/>
            </a:endParaRPr>
          </a:p>
          <a:p>
            <a:pPr lvl="0">
              <a:lnSpc>
                <a:spcPct val="150000"/>
              </a:lnSpc>
              <a:spcBef>
                <a:spcPts val="1000"/>
              </a:spcBef>
            </a:pPr>
            <a:r>
              <a:rPr lang="en-US" sz="2000" dirty="0">
                <a:solidFill>
                  <a:prstClr val="black"/>
                </a:solidFill>
                <a:ea typeface="Calibri" panose="020F0502020204030204" pitchFamily="34" charset="0"/>
              </a:rPr>
              <a:t>7. </a:t>
            </a:r>
            <a:r>
              <a:rPr lang="en-US" sz="2000" dirty="0">
                <a:solidFill>
                  <a:prstClr val="black"/>
                </a:solidFill>
                <a:ea typeface="Calibri" panose="020F0502020204030204" pitchFamily="34" charset="0"/>
                <a:cs typeface="Times New Roman" panose="02020603050405020304" pitchFamily="18" charset="0"/>
              </a:rPr>
              <a:t>Why is the government not buying oil from African countries at lower prices?</a:t>
            </a:r>
            <a:endParaRPr lang="en-ZA" sz="2000" dirty="0">
              <a:solidFill>
                <a:prstClr val="black"/>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754620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4BF82D0-0CFB-45A4-B5E5-436CEE4B8CF3}"/>
              </a:ext>
            </a:extLst>
          </p:cNvPr>
          <p:cNvSpPr/>
          <p:nvPr/>
        </p:nvSpPr>
        <p:spPr>
          <a:xfrm>
            <a:off x="0" y="5976730"/>
            <a:ext cx="12192000" cy="88127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ZA"/>
          </a:p>
        </p:txBody>
      </p:sp>
      <p:sp>
        <p:nvSpPr>
          <p:cNvPr id="2" name="Title 1">
            <a:extLst>
              <a:ext uri="{FF2B5EF4-FFF2-40B4-BE49-F238E27FC236}">
                <a16:creationId xmlns:a16="http://schemas.microsoft.com/office/drawing/2014/main" id="{9F94395A-0AFB-4002-9F36-5498B613BDBB}"/>
              </a:ext>
            </a:extLst>
          </p:cNvPr>
          <p:cNvSpPr>
            <a:spLocks noGrp="1"/>
          </p:cNvSpPr>
          <p:nvPr>
            <p:ph type="title"/>
          </p:nvPr>
        </p:nvSpPr>
        <p:spPr>
          <a:xfrm>
            <a:off x="2724150" y="180976"/>
            <a:ext cx="7321550" cy="800100"/>
          </a:xfrm>
        </p:spPr>
        <p:txBody>
          <a:bodyPr>
            <a:normAutofit fontScale="90000"/>
          </a:bodyPr>
          <a:lstStyle/>
          <a:p>
            <a:r>
              <a:rPr lang="en-ZA" sz="4400" dirty="0">
                <a:solidFill>
                  <a:srgbClr val="000000"/>
                </a:solidFill>
                <a:effectLst>
                  <a:outerShdw blurRad="38100" dist="38100" dir="2700000" algn="tl">
                    <a:srgbClr val="FFFFFF"/>
                  </a:outerShdw>
                </a:effectLst>
                <a:latin typeface="Calibri"/>
              </a:rPr>
              <a:t/>
            </a:r>
            <a:br>
              <a:rPr lang="en-ZA" sz="4400" dirty="0">
                <a:solidFill>
                  <a:srgbClr val="000000"/>
                </a:solidFill>
                <a:effectLst>
                  <a:outerShdw blurRad="38100" dist="38100" dir="2700000" algn="tl">
                    <a:srgbClr val="FFFFFF"/>
                  </a:outerShdw>
                </a:effectLst>
                <a:latin typeface="Calibri"/>
              </a:rPr>
            </a:br>
            <a:endParaRPr lang="en-ZA" sz="3600" b="1" dirty="0">
              <a:latin typeface="Algerian" panose="04020705040A02060702" pitchFamily="82" charset="0"/>
            </a:endParaRPr>
          </a:p>
        </p:txBody>
      </p:sp>
      <p:sp>
        <p:nvSpPr>
          <p:cNvPr id="3" name="Text Placeholder 2">
            <a:extLst>
              <a:ext uri="{FF2B5EF4-FFF2-40B4-BE49-F238E27FC236}">
                <a16:creationId xmlns:a16="http://schemas.microsoft.com/office/drawing/2014/main" id="{9D6E7A67-9ABF-4E7C-9F7B-21DCE4DF56E2}"/>
              </a:ext>
            </a:extLst>
          </p:cNvPr>
          <p:cNvSpPr>
            <a:spLocks noGrp="1"/>
          </p:cNvSpPr>
          <p:nvPr>
            <p:ph type="body" idx="1"/>
          </p:nvPr>
        </p:nvSpPr>
        <p:spPr>
          <a:xfrm>
            <a:off x="2319130" y="2022764"/>
            <a:ext cx="9751176" cy="1145309"/>
          </a:xfrm>
        </p:spPr>
        <p:txBody>
          <a:bodyPr>
            <a:normAutofit/>
          </a:bodyPr>
          <a:lstStyle/>
          <a:p>
            <a:pPr marL="342900" lvl="0" indent="-342900" algn="just">
              <a:lnSpc>
                <a:spcPct val="100000"/>
              </a:lnSpc>
              <a:spcBef>
                <a:spcPct val="20000"/>
              </a:spcBef>
              <a:buFont typeface="Arial" pitchFamily="34" charset="0"/>
              <a:buChar char="•"/>
            </a:pPr>
            <a:endParaRPr lang="en-US" sz="1800" dirty="0"/>
          </a:p>
          <a:p>
            <a:pPr marL="285750" indent="-285750">
              <a:lnSpc>
                <a:spcPct val="150000"/>
              </a:lnSpc>
              <a:buFont typeface="Arial" panose="020B0604020202020204" pitchFamily="34" charset="0"/>
              <a:buChar char="•"/>
            </a:pPr>
            <a:endParaRPr lang="en-ZA" sz="1600" dirty="0">
              <a:solidFill>
                <a:schemeClr val="tx1"/>
              </a:solidFill>
            </a:endParaRPr>
          </a:p>
        </p:txBody>
      </p:sp>
      <p:cxnSp>
        <p:nvCxnSpPr>
          <p:cNvPr id="10" name="Straight Connector 9">
            <a:extLst>
              <a:ext uri="{FF2B5EF4-FFF2-40B4-BE49-F238E27FC236}">
                <a16:creationId xmlns:a16="http://schemas.microsoft.com/office/drawing/2014/main" id="{6481CD73-79C3-4928-B576-43059C21526D}"/>
              </a:ext>
            </a:extLst>
          </p:cNvPr>
          <p:cNvCxnSpPr/>
          <p:nvPr/>
        </p:nvCxnSpPr>
        <p:spPr>
          <a:xfrm>
            <a:off x="0" y="5976730"/>
            <a:ext cx="12192000"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pic>
        <p:nvPicPr>
          <p:cNvPr id="12" name="Picture 11" descr="Text&#10;&#10;Description automatically generated">
            <a:extLst>
              <a:ext uri="{FF2B5EF4-FFF2-40B4-BE49-F238E27FC236}">
                <a16:creationId xmlns:a16="http://schemas.microsoft.com/office/drawing/2014/main" id="{DF9096E0-E3D3-42EE-932B-7355552CFAC9}"/>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26732" y="6029738"/>
            <a:ext cx="1992398" cy="848329"/>
          </a:xfrm>
          <a:prstGeom prst="rect">
            <a:avLst/>
          </a:prstGeom>
        </p:spPr>
      </p:pic>
      <p:pic>
        <p:nvPicPr>
          <p:cNvPr id="15" name="Graphic 14">
            <a:extLst>
              <a:ext uri="{FF2B5EF4-FFF2-40B4-BE49-F238E27FC236}">
                <a16:creationId xmlns:a16="http://schemas.microsoft.com/office/drawing/2014/main" id="{001A8AD0-93F8-4DC6-A0D3-E11676021466}"/>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11039061" y="5969956"/>
            <a:ext cx="1031245" cy="1006692"/>
          </a:xfrm>
          <a:prstGeom prst="rect">
            <a:avLst/>
          </a:prstGeom>
        </p:spPr>
      </p:pic>
      <p:sp>
        <p:nvSpPr>
          <p:cNvPr id="5" name="Rectangle 4"/>
          <p:cNvSpPr/>
          <p:nvPr/>
        </p:nvSpPr>
        <p:spPr>
          <a:xfrm>
            <a:off x="2872509" y="2274486"/>
            <a:ext cx="6096000" cy="1425005"/>
          </a:xfrm>
          <a:prstGeom prst="rect">
            <a:avLst/>
          </a:prstGeom>
        </p:spPr>
        <p:txBody>
          <a:bodyPr>
            <a:spAutoFit/>
          </a:bodyPr>
          <a:lstStyle/>
          <a:p>
            <a:pPr lvl="0">
              <a:lnSpc>
                <a:spcPct val="115000"/>
              </a:lnSpc>
              <a:spcBef>
                <a:spcPts val="1000"/>
              </a:spcBef>
              <a:tabLst>
                <a:tab pos="457200" algn="l"/>
              </a:tabLst>
            </a:pPr>
            <a:r>
              <a:rPr lang="en-US" sz="8000" dirty="0">
                <a:solidFill>
                  <a:prstClr val="black"/>
                </a:solidFill>
                <a:ea typeface="Calibri" panose="020F0502020204030204" pitchFamily="34" charset="0"/>
                <a:cs typeface="Times New Roman" panose="02020603050405020304" pitchFamily="18" charset="0"/>
              </a:rPr>
              <a:t>THANK YOU</a:t>
            </a:r>
            <a:endParaRPr lang="en-ZA" sz="8000" dirty="0">
              <a:solidFill>
                <a:prstClr val="black"/>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537761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4BF82D0-0CFB-45A4-B5E5-436CEE4B8CF3}"/>
              </a:ext>
            </a:extLst>
          </p:cNvPr>
          <p:cNvSpPr/>
          <p:nvPr/>
        </p:nvSpPr>
        <p:spPr>
          <a:xfrm>
            <a:off x="0" y="5976730"/>
            <a:ext cx="12192000" cy="88127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ZA"/>
          </a:p>
        </p:txBody>
      </p:sp>
      <p:sp>
        <p:nvSpPr>
          <p:cNvPr id="2" name="Title 1">
            <a:extLst>
              <a:ext uri="{FF2B5EF4-FFF2-40B4-BE49-F238E27FC236}">
                <a16:creationId xmlns:a16="http://schemas.microsoft.com/office/drawing/2014/main" id="{9F94395A-0AFB-4002-9F36-5498B613BDBB}"/>
              </a:ext>
            </a:extLst>
          </p:cNvPr>
          <p:cNvSpPr>
            <a:spLocks noGrp="1"/>
          </p:cNvSpPr>
          <p:nvPr>
            <p:ph type="title"/>
          </p:nvPr>
        </p:nvSpPr>
        <p:spPr>
          <a:xfrm>
            <a:off x="2388001" y="136479"/>
            <a:ext cx="9613433" cy="686832"/>
          </a:xfrm>
        </p:spPr>
        <p:txBody>
          <a:bodyPr>
            <a:noAutofit/>
          </a:bodyPr>
          <a:lstStyle/>
          <a:p>
            <a:r>
              <a:rPr lang="en-ZA" sz="3200" dirty="0">
                <a:solidFill>
                  <a:srgbClr val="000000"/>
                </a:solidFill>
                <a:latin typeface="Calibri"/>
              </a:rPr>
              <a:t/>
            </a:r>
            <a:br>
              <a:rPr lang="en-ZA" sz="3200" dirty="0">
                <a:solidFill>
                  <a:srgbClr val="000000"/>
                </a:solidFill>
                <a:latin typeface="Calibri"/>
              </a:rPr>
            </a:br>
            <a:r>
              <a:rPr lang="en-ZA" sz="3200" b="1" dirty="0">
                <a:solidFill>
                  <a:srgbClr val="000000"/>
                </a:solidFill>
                <a:latin typeface="Calibri"/>
              </a:rPr>
              <a:t>PRESENTATION OUTLINE </a:t>
            </a:r>
            <a:endParaRPr lang="en-ZA" sz="3200" b="1" dirty="0">
              <a:latin typeface="Algerian" panose="04020705040A02060702" pitchFamily="82" charset="0"/>
            </a:endParaRPr>
          </a:p>
        </p:txBody>
      </p:sp>
      <p:sp>
        <p:nvSpPr>
          <p:cNvPr id="3" name="Text Placeholder 2">
            <a:extLst>
              <a:ext uri="{FF2B5EF4-FFF2-40B4-BE49-F238E27FC236}">
                <a16:creationId xmlns:a16="http://schemas.microsoft.com/office/drawing/2014/main" id="{9D6E7A67-9ABF-4E7C-9F7B-21DCE4DF56E2}"/>
              </a:ext>
            </a:extLst>
          </p:cNvPr>
          <p:cNvSpPr>
            <a:spLocks noGrp="1"/>
          </p:cNvSpPr>
          <p:nvPr>
            <p:ph type="body" idx="1"/>
          </p:nvPr>
        </p:nvSpPr>
        <p:spPr>
          <a:xfrm>
            <a:off x="2319130" y="1468854"/>
            <a:ext cx="9751176" cy="4382454"/>
          </a:xfrm>
        </p:spPr>
        <p:txBody>
          <a:bodyPr>
            <a:normAutofit/>
          </a:bodyPr>
          <a:lstStyle/>
          <a:p>
            <a:pPr marL="342900" lvl="0" indent="-342900" algn="just">
              <a:lnSpc>
                <a:spcPct val="100000"/>
              </a:lnSpc>
              <a:spcBef>
                <a:spcPct val="20000"/>
              </a:spcBef>
              <a:buFont typeface="Arial" pitchFamily="34" charset="0"/>
              <a:buChar char="•"/>
            </a:pPr>
            <a:endParaRPr lang="en-US" sz="1800" dirty="0"/>
          </a:p>
          <a:p>
            <a:pPr marL="285750" indent="-285750">
              <a:lnSpc>
                <a:spcPct val="150000"/>
              </a:lnSpc>
              <a:buFont typeface="Arial" panose="020B0604020202020204" pitchFamily="34" charset="0"/>
              <a:buChar char="•"/>
            </a:pPr>
            <a:endParaRPr lang="en-ZA" sz="1600" dirty="0">
              <a:solidFill>
                <a:schemeClr val="tx1"/>
              </a:solidFill>
            </a:endParaRPr>
          </a:p>
        </p:txBody>
      </p:sp>
      <p:cxnSp>
        <p:nvCxnSpPr>
          <p:cNvPr id="10" name="Straight Connector 9">
            <a:extLst>
              <a:ext uri="{FF2B5EF4-FFF2-40B4-BE49-F238E27FC236}">
                <a16:creationId xmlns:a16="http://schemas.microsoft.com/office/drawing/2014/main" id="{6481CD73-79C3-4928-B576-43059C21526D}"/>
              </a:ext>
            </a:extLst>
          </p:cNvPr>
          <p:cNvCxnSpPr/>
          <p:nvPr/>
        </p:nvCxnSpPr>
        <p:spPr>
          <a:xfrm>
            <a:off x="0" y="5976730"/>
            <a:ext cx="12192000"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pic>
        <p:nvPicPr>
          <p:cNvPr id="12" name="Picture 11" descr="Text&#10;&#10;Description automatically generated">
            <a:extLst>
              <a:ext uri="{FF2B5EF4-FFF2-40B4-BE49-F238E27FC236}">
                <a16:creationId xmlns:a16="http://schemas.microsoft.com/office/drawing/2014/main" id="{DF9096E0-E3D3-42EE-932B-7355552CFAC9}"/>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26732" y="6029738"/>
            <a:ext cx="1992398" cy="848329"/>
          </a:xfrm>
          <a:prstGeom prst="rect">
            <a:avLst/>
          </a:prstGeom>
        </p:spPr>
      </p:pic>
      <p:pic>
        <p:nvPicPr>
          <p:cNvPr id="15" name="Graphic 14">
            <a:extLst>
              <a:ext uri="{FF2B5EF4-FFF2-40B4-BE49-F238E27FC236}">
                <a16:creationId xmlns:a16="http://schemas.microsoft.com/office/drawing/2014/main" id="{001A8AD0-93F8-4DC6-A0D3-E11676021466}"/>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11039061" y="5969956"/>
            <a:ext cx="1031245" cy="1006692"/>
          </a:xfrm>
          <a:prstGeom prst="rect">
            <a:avLst/>
          </a:prstGeom>
        </p:spPr>
      </p:pic>
      <p:sp>
        <p:nvSpPr>
          <p:cNvPr id="5" name="Rectangle 4"/>
          <p:cNvSpPr/>
          <p:nvPr/>
        </p:nvSpPr>
        <p:spPr>
          <a:xfrm>
            <a:off x="2388001" y="948733"/>
            <a:ext cx="9404297" cy="4739759"/>
          </a:xfrm>
          <a:prstGeom prst="rect">
            <a:avLst/>
          </a:prstGeom>
        </p:spPr>
        <p:txBody>
          <a:bodyPr wrap="square">
            <a:spAutoFit/>
          </a:bodyPr>
          <a:lstStyle/>
          <a:p>
            <a:pPr marL="342900" indent="-342900">
              <a:lnSpc>
                <a:spcPct val="150000"/>
              </a:lnSpc>
              <a:spcBef>
                <a:spcPct val="20000"/>
              </a:spcBef>
              <a:buFont typeface="Arial" panose="020B0604020202020204" pitchFamily="34" charset="0"/>
              <a:buChar char="•"/>
              <a:defRPr/>
            </a:pPr>
            <a:r>
              <a:rPr kumimoji="0" lang="en-US" sz="2000" b="0" i="0" u="none" strike="noStrike" kern="0" cap="none" spc="0" normalizeH="0" baseline="0" noProof="0" dirty="0">
                <a:ln>
                  <a:noFill/>
                </a:ln>
                <a:solidFill>
                  <a:prstClr val="black"/>
                </a:solidFill>
                <a:effectLst/>
                <a:uLnTx/>
                <a:uFillTx/>
              </a:rPr>
              <a:t>Introduction</a:t>
            </a:r>
          </a:p>
          <a:p>
            <a:pPr marL="342900" indent="-342900">
              <a:lnSpc>
                <a:spcPct val="150000"/>
              </a:lnSpc>
              <a:spcBef>
                <a:spcPct val="20000"/>
              </a:spcBef>
              <a:buFont typeface="Arial" panose="020B0604020202020204" pitchFamily="34" charset="0"/>
              <a:buChar char="•"/>
              <a:defRPr/>
            </a:pPr>
            <a:r>
              <a:rPr kumimoji="0" lang="en-US" sz="2000" b="0" i="0" u="none" strike="noStrike" kern="0" cap="none" spc="0" normalizeH="0" baseline="0" noProof="0" dirty="0">
                <a:ln>
                  <a:noFill/>
                </a:ln>
                <a:solidFill>
                  <a:prstClr val="black"/>
                </a:solidFill>
                <a:effectLst/>
                <a:uLnTx/>
                <a:uFillTx/>
              </a:rPr>
              <a:t>Policy position and key pricing mechanism</a:t>
            </a:r>
          </a:p>
          <a:p>
            <a:pPr marL="342900" indent="-342900">
              <a:lnSpc>
                <a:spcPct val="150000"/>
              </a:lnSpc>
              <a:spcBef>
                <a:spcPct val="20000"/>
              </a:spcBef>
              <a:buFont typeface="Arial" panose="020B0604020202020204" pitchFamily="34" charset="0"/>
              <a:buChar char="•"/>
              <a:defRPr/>
            </a:pPr>
            <a:r>
              <a:rPr kumimoji="0" lang="en-US" sz="2000" b="0" i="0" u="none" strike="noStrike" kern="0" cap="none" spc="0" normalizeH="0" baseline="0" noProof="0" dirty="0">
                <a:ln>
                  <a:noFill/>
                </a:ln>
                <a:solidFill>
                  <a:prstClr val="black"/>
                </a:solidFill>
                <a:effectLst/>
                <a:uLnTx/>
                <a:uFillTx/>
              </a:rPr>
              <a:t>The Basic Fuel Price (BFP) for liquid fuels – International Factors</a:t>
            </a:r>
          </a:p>
          <a:p>
            <a:pPr marL="342900" indent="-342900">
              <a:lnSpc>
                <a:spcPct val="150000"/>
              </a:lnSpc>
              <a:spcBef>
                <a:spcPct val="20000"/>
              </a:spcBef>
              <a:buFont typeface="Arial" panose="020B0604020202020204" pitchFamily="34" charset="0"/>
              <a:buChar char="•"/>
              <a:defRPr/>
            </a:pPr>
            <a:r>
              <a:rPr lang="en-US" sz="2000" kern="0" dirty="0">
                <a:solidFill>
                  <a:prstClr val="black"/>
                </a:solidFill>
              </a:rPr>
              <a:t>Local Factors included in the Prices of Fuel Prices</a:t>
            </a:r>
          </a:p>
          <a:p>
            <a:pPr marL="342900" indent="-342900">
              <a:lnSpc>
                <a:spcPct val="150000"/>
              </a:lnSpc>
              <a:spcBef>
                <a:spcPct val="20000"/>
              </a:spcBef>
              <a:buFont typeface="Arial" panose="020B0604020202020204" pitchFamily="34" charset="0"/>
              <a:buChar char="•"/>
              <a:defRPr/>
            </a:pPr>
            <a:r>
              <a:rPr kumimoji="0" lang="en-US" sz="2000" b="0" i="0" u="none" strike="noStrike" kern="0" cap="none" spc="0" normalizeH="0" baseline="0" noProof="0" dirty="0">
                <a:ln>
                  <a:noFill/>
                </a:ln>
                <a:solidFill>
                  <a:prstClr val="black"/>
                </a:solidFill>
                <a:effectLst/>
                <a:uLnTx/>
                <a:uFillTx/>
              </a:rPr>
              <a:t>Fuel Price Breakdown Structure</a:t>
            </a:r>
          </a:p>
          <a:p>
            <a:pPr marL="342900" indent="-342900">
              <a:lnSpc>
                <a:spcPct val="150000"/>
              </a:lnSpc>
              <a:spcBef>
                <a:spcPct val="20000"/>
              </a:spcBef>
              <a:buFont typeface="Arial" panose="020B0604020202020204" pitchFamily="34" charset="0"/>
              <a:buChar char="•"/>
              <a:defRPr/>
            </a:pPr>
            <a:r>
              <a:rPr kumimoji="0" lang="en-US" sz="2000" b="0" i="0" u="none" strike="noStrike" kern="0" cap="none" spc="0" normalizeH="0" baseline="0" noProof="0" dirty="0">
                <a:ln>
                  <a:noFill/>
                </a:ln>
                <a:solidFill>
                  <a:prstClr val="black"/>
                </a:solidFill>
                <a:effectLst/>
                <a:uLnTx/>
                <a:uFillTx/>
              </a:rPr>
              <a:t>Regulatory Accounting System (RAS)</a:t>
            </a:r>
          </a:p>
          <a:p>
            <a:pPr marL="342900" indent="-342900">
              <a:lnSpc>
                <a:spcPct val="150000"/>
              </a:lnSpc>
              <a:spcBef>
                <a:spcPct val="20000"/>
              </a:spcBef>
              <a:buFont typeface="Arial" panose="020B0604020202020204" pitchFamily="34" charset="0"/>
              <a:buChar char="•"/>
              <a:defRPr/>
            </a:pPr>
            <a:r>
              <a:rPr lang="en-US" sz="2000" kern="0" dirty="0">
                <a:solidFill>
                  <a:prstClr val="black"/>
                </a:solidFill>
              </a:rPr>
              <a:t>Recap</a:t>
            </a:r>
          </a:p>
          <a:p>
            <a:pPr marL="342900" indent="-342900">
              <a:lnSpc>
                <a:spcPct val="150000"/>
              </a:lnSpc>
              <a:spcBef>
                <a:spcPct val="20000"/>
              </a:spcBef>
              <a:buFont typeface="Arial" panose="020B0604020202020204" pitchFamily="34" charset="0"/>
              <a:buChar char="•"/>
              <a:defRPr/>
            </a:pPr>
            <a:r>
              <a:rPr kumimoji="0" lang="en-US" sz="2000" b="0" i="0" u="none" strike="noStrike" kern="0" cap="none" spc="0" normalizeH="0" baseline="0" noProof="0" dirty="0">
                <a:ln>
                  <a:noFill/>
                </a:ln>
                <a:solidFill>
                  <a:prstClr val="black"/>
                </a:solidFill>
                <a:effectLst/>
                <a:uLnTx/>
                <a:uFillTx/>
              </a:rPr>
              <a:t>Frequently asked questions</a:t>
            </a:r>
          </a:p>
          <a:p>
            <a:pPr marL="342900" indent="-342900">
              <a:lnSpc>
                <a:spcPct val="150000"/>
              </a:lnSpc>
              <a:spcBef>
                <a:spcPct val="20000"/>
              </a:spcBef>
              <a:buFont typeface="Arial" panose="020B0604020202020204" pitchFamily="34" charset="0"/>
              <a:buChar char="•"/>
              <a:defRPr/>
            </a:pPr>
            <a:r>
              <a:rPr lang="en-US" sz="2000" kern="0" dirty="0">
                <a:solidFill>
                  <a:prstClr val="black"/>
                </a:solidFill>
              </a:rPr>
              <a:t>End</a:t>
            </a:r>
            <a:endParaRPr kumimoji="0" lang="en-US" sz="20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20350902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4BF82D0-0CFB-45A4-B5E5-436CEE4B8CF3}"/>
              </a:ext>
            </a:extLst>
          </p:cNvPr>
          <p:cNvSpPr/>
          <p:nvPr/>
        </p:nvSpPr>
        <p:spPr>
          <a:xfrm>
            <a:off x="0" y="5976730"/>
            <a:ext cx="12192000" cy="88127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ZA"/>
          </a:p>
        </p:txBody>
      </p:sp>
      <p:sp>
        <p:nvSpPr>
          <p:cNvPr id="2" name="Title 1">
            <a:extLst>
              <a:ext uri="{FF2B5EF4-FFF2-40B4-BE49-F238E27FC236}">
                <a16:creationId xmlns:a16="http://schemas.microsoft.com/office/drawing/2014/main" id="{9F94395A-0AFB-4002-9F36-5498B613BDBB}"/>
              </a:ext>
            </a:extLst>
          </p:cNvPr>
          <p:cNvSpPr>
            <a:spLocks noGrp="1"/>
          </p:cNvSpPr>
          <p:nvPr>
            <p:ph type="title"/>
          </p:nvPr>
        </p:nvSpPr>
        <p:spPr>
          <a:xfrm>
            <a:off x="2319130" y="180975"/>
            <a:ext cx="9751176" cy="486935"/>
          </a:xfrm>
        </p:spPr>
        <p:txBody>
          <a:bodyPr>
            <a:noAutofit/>
          </a:bodyPr>
          <a:lstStyle/>
          <a:p>
            <a:r>
              <a:rPr lang="en-ZA" sz="3200" dirty="0">
                <a:solidFill>
                  <a:srgbClr val="000000"/>
                </a:solidFill>
                <a:effectLst>
                  <a:outerShdw blurRad="38100" dist="38100" dir="2700000" algn="tl">
                    <a:srgbClr val="FFFFFF"/>
                  </a:outerShdw>
                </a:effectLst>
                <a:latin typeface="Calibri"/>
              </a:rPr>
              <a:t/>
            </a:r>
            <a:br>
              <a:rPr lang="en-ZA" sz="3200" dirty="0">
                <a:solidFill>
                  <a:srgbClr val="000000"/>
                </a:solidFill>
                <a:effectLst>
                  <a:outerShdw blurRad="38100" dist="38100" dir="2700000" algn="tl">
                    <a:srgbClr val="FFFFFF"/>
                  </a:outerShdw>
                </a:effectLst>
                <a:latin typeface="Calibri"/>
              </a:rPr>
            </a:br>
            <a:r>
              <a:rPr lang="en-ZA" sz="3200" b="1" dirty="0">
                <a:solidFill>
                  <a:srgbClr val="000000"/>
                </a:solidFill>
                <a:effectLst>
                  <a:outerShdw blurRad="38100" dist="38100" dir="2700000" algn="tl">
                    <a:srgbClr val="FFFFFF"/>
                  </a:outerShdw>
                </a:effectLst>
                <a:latin typeface="Calibri"/>
              </a:rPr>
              <a:t>INTRODUCTION</a:t>
            </a:r>
            <a:endParaRPr lang="en-ZA" sz="3200" b="1" dirty="0">
              <a:latin typeface="Algerian" panose="04020705040A02060702" pitchFamily="82" charset="0"/>
            </a:endParaRPr>
          </a:p>
        </p:txBody>
      </p:sp>
      <p:sp>
        <p:nvSpPr>
          <p:cNvPr id="3" name="Text Placeholder 2">
            <a:extLst>
              <a:ext uri="{FF2B5EF4-FFF2-40B4-BE49-F238E27FC236}">
                <a16:creationId xmlns:a16="http://schemas.microsoft.com/office/drawing/2014/main" id="{9D6E7A67-9ABF-4E7C-9F7B-21DCE4DF56E2}"/>
              </a:ext>
            </a:extLst>
          </p:cNvPr>
          <p:cNvSpPr>
            <a:spLocks noGrp="1"/>
          </p:cNvSpPr>
          <p:nvPr>
            <p:ph type="body" idx="1"/>
          </p:nvPr>
        </p:nvSpPr>
        <p:spPr>
          <a:xfrm>
            <a:off x="2319130" y="987850"/>
            <a:ext cx="9751176" cy="4863458"/>
          </a:xfrm>
        </p:spPr>
        <p:txBody>
          <a:bodyPr>
            <a:normAutofit/>
          </a:bodyPr>
          <a:lstStyle/>
          <a:p>
            <a:pPr marL="342900" lvl="0" indent="-342900" algn="just">
              <a:lnSpc>
                <a:spcPct val="100000"/>
              </a:lnSpc>
              <a:spcBef>
                <a:spcPct val="20000"/>
              </a:spcBef>
              <a:buFont typeface="Arial" pitchFamily="34" charset="0"/>
              <a:buChar char="•"/>
            </a:pPr>
            <a:endParaRPr lang="en-US" sz="1800" dirty="0"/>
          </a:p>
          <a:p>
            <a:pPr marL="285750" indent="-285750">
              <a:lnSpc>
                <a:spcPct val="150000"/>
              </a:lnSpc>
              <a:buFont typeface="Arial" panose="020B0604020202020204" pitchFamily="34" charset="0"/>
              <a:buChar char="•"/>
            </a:pPr>
            <a:endParaRPr lang="en-ZA" sz="1600" dirty="0">
              <a:solidFill>
                <a:schemeClr val="tx1"/>
              </a:solidFill>
            </a:endParaRPr>
          </a:p>
        </p:txBody>
      </p:sp>
      <p:cxnSp>
        <p:nvCxnSpPr>
          <p:cNvPr id="10" name="Straight Connector 9">
            <a:extLst>
              <a:ext uri="{FF2B5EF4-FFF2-40B4-BE49-F238E27FC236}">
                <a16:creationId xmlns:a16="http://schemas.microsoft.com/office/drawing/2014/main" id="{6481CD73-79C3-4928-B576-43059C21526D}"/>
              </a:ext>
            </a:extLst>
          </p:cNvPr>
          <p:cNvCxnSpPr/>
          <p:nvPr/>
        </p:nvCxnSpPr>
        <p:spPr>
          <a:xfrm>
            <a:off x="0" y="5976730"/>
            <a:ext cx="12192000"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pic>
        <p:nvPicPr>
          <p:cNvPr id="12" name="Picture 11" descr="Text&#10;&#10;Description automatically generated">
            <a:extLst>
              <a:ext uri="{FF2B5EF4-FFF2-40B4-BE49-F238E27FC236}">
                <a16:creationId xmlns:a16="http://schemas.microsoft.com/office/drawing/2014/main" id="{DF9096E0-E3D3-42EE-932B-7355552CFAC9}"/>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26732" y="6029738"/>
            <a:ext cx="1992398" cy="848329"/>
          </a:xfrm>
          <a:prstGeom prst="rect">
            <a:avLst/>
          </a:prstGeom>
        </p:spPr>
      </p:pic>
      <p:pic>
        <p:nvPicPr>
          <p:cNvPr id="15" name="Graphic 14">
            <a:extLst>
              <a:ext uri="{FF2B5EF4-FFF2-40B4-BE49-F238E27FC236}">
                <a16:creationId xmlns:a16="http://schemas.microsoft.com/office/drawing/2014/main" id="{001A8AD0-93F8-4DC6-A0D3-E11676021466}"/>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11039061" y="5969956"/>
            <a:ext cx="1031245" cy="1006692"/>
          </a:xfrm>
          <a:prstGeom prst="rect">
            <a:avLst/>
          </a:prstGeom>
        </p:spPr>
      </p:pic>
      <p:sp>
        <p:nvSpPr>
          <p:cNvPr id="5" name="Rectangle 4"/>
          <p:cNvSpPr/>
          <p:nvPr/>
        </p:nvSpPr>
        <p:spPr>
          <a:xfrm>
            <a:off x="2401294" y="627073"/>
            <a:ext cx="9669012" cy="5478423"/>
          </a:xfrm>
          <a:prstGeom prst="rect">
            <a:avLst/>
          </a:prstGeom>
        </p:spPr>
        <p:txBody>
          <a:bodyPr wrap="square">
            <a:spAutoFit/>
          </a:bodyPr>
          <a:lstStyle/>
          <a:p>
            <a:pPr marL="231775" marR="0" lvl="0" indent="-231775" defTabSz="914400" eaLnBrk="1" fontAlgn="auto" latinLnBrk="0" hangingPunct="1">
              <a:lnSpc>
                <a:spcPct val="150000"/>
              </a:lnSpc>
              <a:spcBef>
                <a:spcPct val="20000"/>
              </a:spcBef>
              <a:spcAft>
                <a:spcPts val="0"/>
              </a:spcAft>
              <a:buClrTx/>
              <a:buSzTx/>
              <a:buFont typeface="Arial" panose="020B0604020202020204" pitchFamily="34" charset="0"/>
              <a:buChar char="•"/>
              <a:tabLst/>
              <a:defRPr/>
            </a:pPr>
            <a:r>
              <a:rPr kumimoji="0" lang="en-US" sz="2000" b="1" i="0" u="sng" strike="noStrike" kern="0" cap="none" spc="0" normalizeH="0" baseline="0" noProof="0" dirty="0">
                <a:ln>
                  <a:noFill/>
                </a:ln>
                <a:solidFill>
                  <a:prstClr val="black"/>
                </a:solidFill>
                <a:effectLst/>
                <a:uLnTx/>
                <a:uFillTx/>
              </a:rPr>
              <a:t>Three</a:t>
            </a:r>
            <a:r>
              <a:rPr kumimoji="0" lang="en-US" sz="2000" b="0" i="0" u="none" strike="noStrike" kern="0" cap="none" spc="0" normalizeH="0" baseline="0" noProof="0" dirty="0">
                <a:ln>
                  <a:noFill/>
                </a:ln>
                <a:solidFill>
                  <a:prstClr val="black"/>
                </a:solidFill>
                <a:effectLst/>
                <a:uLnTx/>
                <a:uFillTx/>
              </a:rPr>
              <a:t> basic forms of fuel pricing globally</a:t>
            </a:r>
          </a:p>
          <a:p>
            <a:pPr marL="688975" marR="0" lvl="1" indent="-231775" defTabSz="914400" eaLnBrk="1" fontAlgn="auto" latinLnBrk="0" hangingPunct="1">
              <a:lnSpc>
                <a:spcPct val="150000"/>
              </a:lnSpc>
              <a:spcBef>
                <a:spcPct val="20000"/>
              </a:spcBef>
              <a:spcAft>
                <a:spcPts val="0"/>
              </a:spcAft>
              <a:buClrTx/>
              <a:buSzTx/>
              <a:buFont typeface="Arial" panose="020B0604020202020204" pitchFamily="34" charset="0"/>
              <a:buChar char="•"/>
              <a:tabLst/>
              <a:defRPr/>
            </a:pPr>
            <a:r>
              <a:rPr kumimoji="0" lang="en-US" sz="2000" b="1" i="1" u="none" strike="noStrike" kern="0" cap="none" spc="0" normalizeH="0" baseline="0" noProof="0" dirty="0">
                <a:ln>
                  <a:noFill/>
                </a:ln>
                <a:solidFill>
                  <a:prstClr val="black"/>
                </a:solidFill>
                <a:effectLst/>
                <a:uLnTx/>
                <a:uFillTx/>
              </a:rPr>
              <a:t>Ad hoc pricing </a:t>
            </a:r>
            <a:r>
              <a:rPr kumimoji="0" lang="en-US" sz="2000" b="0" i="0" u="none" strike="noStrike" kern="0" cap="none" spc="0" normalizeH="0" baseline="0" noProof="0" dirty="0">
                <a:ln>
                  <a:noFill/>
                </a:ln>
                <a:solidFill>
                  <a:prstClr val="black"/>
                </a:solidFill>
                <a:effectLst/>
                <a:uLnTx/>
                <a:uFillTx/>
              </a:rPr>
              <a:t>- Prices set irregularly, No transparency – common in countries that have own oil (highly subsidized)</a:t>
            </a:r>
          </a:p>
          <a:p>
            <a:pPr marL="688975" marR="0" lvl="1" indent="-231775" defTabSz="914400" eaLnBrk="1" fontAlgn="auto" latinLnBrk="0" hangingPunct="1">
              <a:lnSpc>
                <a:spcPct val="150000"/>
              </a:lnSpc>
              <a:spcBef>
                <a:spcPct val="2000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rPr>
              <a:t>	{It is an illusion – keeping the prices constant even when the markets are bullish, hoping that the prices will go down e.g. Bolivia.}</a:t>
            </a:r>
          </a:p>
          <a:p>
            <a:pPr marL="688975" marR="0" lvl="1" indent="-231775" defTabSz="914400" eaLnBrk="1" fontAlgn="auto" latinLnBrk="0" hangingPunct="1">
              <a:lnSpc>
                <a:spcPct val="150000"/>
              </a:lnSpc>
              <a:spcBef>
                <a:spcPct val="20000"/>
              </a:spcBef>
              <a:spcAft>
                <a:spcPts val="0"/>
              </a:spcAft>
              <a:buClrTx/>
              <a:buSzTx/>
              <a:buFont typeface="Arial" panose="020B0604020202020204" pitchFamily="34" charset="0"/>
              <a:buChar char="•"/>
              <a:tabLst/>
              <a:defRPr/>
            </a:pPr>
            <a:r>
              <a:rPr kumimoji="0" lang="en-US" sz="2000" b="1" i="1" u="none" strike="noStrike" kern="0" cap="none" spc="0" normalizeH="0" baseline="0" noProof="0" dirty="0">
                <a:ln>
                  <a:noFill/>
                </a:ln>
                <a:solidFill>
                  <a:prstClr val="black"/>
                </a:solidFill>
                <a:effectLst/>
                <a:uLnTx/>
                <a:uFillTx/>
              </a:rPr>
              <a:t>Formula based / automatic pricing adjustments </a:t>
            </a:r>
            <a:r>
              <a:rPr kumimoji="0" lang="en-US" sz="2000" b="0" i="0" u="none" strike="noStrike" kern="0" cap="none" spc="0" normalizeH="0" baseline="0" noProof="0" dirty="0">
                <a:ln>
                  <a:noFill/>
                </a:ln>
                <a:solidFill>
                  <a:prstClr val="black"/>
                </a:solidFill>
                <a:effectLst/>
                <a:uLnTx/>
                <a:uFillTx/>
              </a:rPr>
              <a:t>– Prices are published (but not the formulas in some countries) e.g. RSA publish both prices and the formula</a:t>
            </a:r>
          </a:p>
          <a:p>
            <a:pPr marL="688975" marR="0" lvl="1" indent="-231775" defTabSz="914400" eaLnBrk="1" fontAlgn="auto" latinLnBrk="0" hangingPunct="1">
              <a:lnSpc>
                <a:spcPct val="150000"/>
              </a:lnSpc>
              <a:spcBef>
                <a:spcPct val="20000"/>
              </a:spcBef>
              <a:spcAft>
                <a:spcPts val="0"/>
              </a:spcAft>
              <a:buClrTx/>
              <a:buSzTx/>
              <a:buFont typeface="Arial" panose="020B0604020202020204" pitchFamily="34" charset="0"/>
              <a:buChar char="•"/>
              <a:tabLst/>
              <a:defRPr/>
            </a:pPr>
            <a:r>
              <a:rPr kumimoji="0" lang="en-US" sz="2000" b="1" i="1" u="none" strike="noStrike" kern="0" cap="none" spc="0" normalizeH="0" baseline="0" noProof="0" dirty="0" err="1">
                <a:ln>
                  <a:noFill/>
                </a:ln>
                <a:solidFill>
                  <a:prstClr val="black"/>
                </a:solidFill>
                <a:effectLst/>
                <a:uLnTx/>
                <a:uFillTx/>
              </a:rPr>
              <a:t>Liberalised</a:t>
            </a:r>
            <a:r>
              <a:rPr kumimoji="0" lang="en-US" sz="2000" b="1" i="1" u="none" strike="noStrike" kern="0" cap="none" spc="0" normalizeH="0" baseline="0" noProof="0" dirty="0">
                <a:ln>
                  <a:noFill/>
                </a:ln>
                <a:solidFill>
                  <a:prstClr val="black"/>
                </a:solidFill>
                <a:effectLst/>
                <a:uLnTx/>
                <a:uFillTx/>
              </a:rPr>
              <a:t> pricing system </a:t>
            </a:r>
            <a:r>
              <a:rPr kumimoji="0" lang="en-US" sz="2000" b="0" i="0" u="none" strike="noStrike" kern="0" cap="none" spc="0" normalizeH="0" baseline="0" noProof="0" dirty="0">
                <a:ln>
                  <a:noFill/>
                </a:ln>
                <a:solidFill>
                  <a:prstClr val="black"/>
                </a:solidFill>
                <a:effectLst/>
                <a:uLnTx/>
                <a:uFillTx/>
              </a:rPr>
              <a:t>– the market set the prices (depoliticized) but there is a formula e.g. Australia.</a:t>
            </a:r>
          </a:p>
          <a:p>
            <a:pPr marL="231775" marR="0" lvl="0" indent="-231775" defTabSz="914400" eaLnBrk="1" fontAlgn="auto" latinLnBrk="0" hangingPunct="1">
              <a:lnSpc>
                <a:spcPct val="150000"/>
              </a:lnSpc>
              <a:spcBef>
                <a:spcPct val="20000"/>
              </a:spcBef>
              <a:spcAft>
                <a:spcPts val="0"/>
              </a:spcAft>
              <a:buClrTx/>
              <a:buSzTx/>
              <a:buFontTx/>
              <a:buNone/>
              <a:tabLst/>
              <a:defRPr/>
            </a:pPr>
            <a:r>
              <a:rPr kumimoji="0" lang="en-US" sz="2000" b="0" i="0" u="none" strike="noStrike" kern="0" cap="none" spc="0" normalizeH="0" baseline="0" noProof="0" dirty="0">
                <a:ln>
                  <a:noFill/>
                </a:ln>
                <a:solidFill>
                  <a:prstClr val="black">
                    <a:tint val="75000"/>
                  </a:prstClr>
                </a:solidFill>
                <a:effectLst/>
                <a:uLnTx/>
                <a:uFillTx/>
              </a:rPr>
              <a:t>	</a:t>
            </a:r>
            <a:r>
              <a:rPr kumimoji="0" lang="en-US" sz="2000" b="0" i="1" u="none" strike="noStrike" kern="0" cap="none" spc="0" normalizeH="0" baseline="0" noProof="0" dirty="0">
                <a:ln>
                  <a:noFill/>
                </a:ln>
                <a:solidFill>
                  <a:srgbClr val="FF0000"/>
                </a:solidFill>
                <a:effectLst/>
                <a:uLnTx/>
                <a:uFillTx/>
              </a:rPr>
              <a:t>{The Australian Competition and Consumer Commission (ACCC) act as a watchdog to ensure that there is no price collusion}</a:t>
            </a:r>
          </a:p>
        </p:txBody>
      </p:sp>
    </p:spTree>
    <p:extLst>
      <p:ext uri="{BB962C8B-B14F-4D97-AF65-F5344CB8AC3E}">
        <p14:creationId xmlns:p14="http://schemas.microsoft.com/office/powerpoint/2010/main" val="6199223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4BF82D0-0CFB-45A4-B5E5-436CEE4B8CF3}"/>
              </a:ext>
            </a:extLst>
          </p:cNvPr>
          <p:cNvSpPr/>
          <p:nvPr/>
        </p:nvSpPr>
        <p:spPr>
          <a:xfrm>
            <a:off x="0" y="5976730"/>
            <a:ext cx="12192000" cy="88127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ZA"/>
          </a:p>
        </p:txBody>
      </p:sp>
      <p:sp>
        <p:nvSpPr>
          <p:cNvPr id="2" name="Title 1">
            <a:extLst>
              <a:ext uri="{FF2B5EF4-FFF2-40B4-BE49-F238E27FC236}">
                <a16:creationId xmlns:a16="http://schemas.microsoft.com/office/drawing/2014/main" id="{9F94395A-0AFB-4002-9F36-5498B613BDBB}"/>
              </a:ext>
            </a:extLst>
          </p:cNvPr>
          <p:cNvSpPr>
            <a:spLocks noGrp="1"/>
          </p:cNvSpPr>
          <p:nvPr>
            <p:ph type="title"/>
          </p:nvPr>
        </p:nvSpPr>
        <p:spPr>
          <a:xfrm>
            <a:off x="2319130" y="262864"/>
            <a:ext cx="9751176" cy="288151"/>
          </a:xfrm>
        </p:spPr>
        <p:txBody>
          <a:bodyPr>
            <a:noAutofit/>
          </a:bodyPr>
          <a:lstStyle/>
          <a:p>
            <a:r>
              <a:rPr lang="en-ZA" sz="3200" dirty="0">
                <a:solidFill>
                  <a:srgbClr val="000000"/>
                </a:solidFill>
                <a:effectLst>
                  <a:outerShdw blurRad="38100" dist="38100" dir="2700000" algn="tl">
                    <a:srgbClr val="FFFFFF"/>
                  </a:outerShdw>
                </a:effectLst>
                <a:latin typeface="Calibri"/>
              </a:rPr>
              <a:t/>
            </a:r>
            <a:br>
              <a:rPr lang="en-ZA" sz="3200" dirty="0">
                <a:solidFill>
                  <a:srgbClr val="000000"/>
                </a:solidFill>
                <a:effectLst>
                  <a:outerShdw blurRad="38100" dist="38100" dir="2700000" algn="tl">
                    <a:srgbClr val="FFFFFF"/>
                  </a:outerShdw>
                </a:effectLst>
                <a:latin typeface="Calibri"/>
              </a:rPr>
            </a:br>
            <a:r>
              <a:rPr lang="en-ZA" sz="3200" b="1" dirty="0">
                <a:solidFill>
                  <a:srgbClr val="000000"/>
                </a:solidFill>
                <a:effectLst>
                  <a:outerShdw blurRad="38100" dist="38100" dir="2700000" algn="tl">
                    <a:srgbClr val="FFFFFF"/>
                  </a:outerShdw>
                </a:effectLst>
                <a:latin typeface="Calibri"/>
              </a:rPr>
              <a:t>POLICY POSITION AND KEY PRICING MECHANISM</a:t>
            </a:r>
          </a:p>
        </p:txBody>
      </p:sp>
      <p:sp>
        <p:nvSpPr>
          <p:cNvPr id="3" name="Text Placeholder 2">
            <a:extLst>
              <a:ext uri="{FF2B5EF4-FFF2-40B4-BE49-F238E27FC236}">
                <a16:creationId xmlns:a16="http://schemas.microsoft.com/office/drawing/2014/main" id="{9D6E7A67-9ABF-4E7C-9F7B-21DCE4DF56E2}"/>
              </a:ext>
            </a:extLst>
          </p:cNvPr>
          <p:cNvSpPr>
            <a:spLocks noGrp="1"/>
          </p:cNvSpPr>
          <p:nvPr>
            <p:ph type="body" idx="1"/>
          </p:nvPr>
        </p:nvSpPr>
        <p:spPr>
          <a:xfrm>
            <a:off x="2319130" y="987850"/>
            <a:ext cx="9751176" cy="4863458"/>
          </a:xfrm>
        </p:spPr>
        <p:txBody>
          <a:bodyPr>
            <a:normAutofit/>
          </a:bodyPr>
          <a:lstStyle/>
          <a:p>
            <a:pPr marL="342900" lvl="0" indent="-342900" algn="just">
              <a:lnSpc>
                <a:spcPct val="100000"/>
              </a:lnSpc>
              <a:spcBef>
                <a:spcPct val="20000"/>
              </a:spcBef>
              <a:buFont typeface="Arial" pitchFamily="34" charset="0"/>
              <a:buChar char="•"/>
            </a:pPr>
            <a:endParaRPr lang="en-US" sz="1800" dirty="0"/>
          </a:p>
          <a:p>
            <a:pPr marL="285750" indent="-285750">
              <a:lnSpc>
                <a:spcPct val="150000"/>
              </a:lnSpc>
              <a:buFont typeface="Arial" panose="020B0604020202020204" pitchFamily="34" charset="0"/>
              <a:buChar char="•"/>
            </a:pPr>
            <a:endParaRPr lang="en-ZA" sz="1600" dirty="0">
              <a:solidFill>
                <a:schemeClr val="tx1"/>
              </a:solidFill>
            </a:endParaRPr>
          </a:p>
        </p:txBody>
      </p:sp>
      <p:cxnSp>
        <p:nvCxnSpPr>
          <p:cNvPr id="10" name="Straight Connector 9">
            <a:extLst>
              <a:ext uri="{FF2B5EF4-FFF2-40B4-BE49-F238E27FC236}">
                <a16:creationId xmlns:a16="http://schemas.microsoft.com/office/drawing/2014/main" id="{6481CD73-79C3-4928-B576-43059C21526D}"/>
              </a:ext>
            </a:extLst>
          </p:cNvPr>
          <p:cNvCxnSpPr/>
          <p:nvPr/>
        </p:nvCxnSpPr>
        <p:spPr>
          <a:xfrm>
            <a:off x="0" y="5976730"/>
            <a:ext cx="12192000"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pic>
        <p:nvPicPr>
          <p:cNvPr id="12" name="Picture 11" descr="Text&#10;&#10;Description automatically generated">
            <a:extLst>
              <a:ext uri="{FF2B5EF4-FFF2-40B4-BE49-F238E27FC236}">
                <a16:creationId xmlns:a16="http://schemas.microsoft.com/office/drawing/2014/main" id="{DF9096E0-E3D3-42EE-932B-7355552CFAC9}"/>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26732" y="6029738"/>
            <a:ext cx="1992398" cy="848329"/>
          </a:xfrm>
          <a:prstGeom prst="rect">
            <a:avLst/>
          </a:prstGeom>
        </p:spPr>
      </p:pic>
      <p:pic>
        <p:nvPicPr>
          <p:cNvPr id="15" name="Graphic 14">
            <a:extLst>
              <a:ext uri="{FF2B5EF4-FFF2-40B4-BE49-F238E27FC236}">
                <a16:creationId xmlns:a16="http://schemas.microsoft.com/office/drawing/2014/main" id="{001A8AD0-93F8-4DC6-A0D3-E11676021466}"/>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11039061" y="5969956"/>
            <a:ext cx="1031245" cy="1006692"/>
          </a:xfrm>
          <a:prstGeom prst="rect">
            <a:avLst/>
          </a:prstGeom>
        </p:spPr>
      </p:pic>
      <p:sp>
        <p:nvSpPr>
          <p:cNvPr id="5" name="Rectangle 4"/>
          <p:cNvSpPr/>
          <p:nvPr/>
        </p:nvSpPr>
        <p:spPr>
          <a:xfrm>
            <a:off x="2409244" y="826565"/>
            <a:ext cx="9661061" cy="5102935"/>
          </a:xfrm>
          <a:prstGeom prst="rect">
            <a:avLst/>
          </a:prstGeom>
        </p:spPr>
        <p:txBody>
          <a:bodyPr wrap="square">
            <a:spAutoFit/>
          </a:bodyPr>
          <a:lstStyle/>
          <a:p>
            <a:pPr marL="457200" lvl="0" indent="-457200" algn="just">
              <a:lnSpc>
                <a:spcPct val="150000"/>
              </a:lnSpc>
              <a:spcBef>
                <a:spcPct val="20000"/>
              </a:spcBef>
              <a:buFont typeface="Wingdings" panose="05000000000000000000" pitchFamily="2" charset="2"/>
              <a:buChar char="Ø"/>
            </a:pPr>
            <a:r>
              <a:rPr lang="en-US" sz="2000" b="1" dirty="0">
                <a:solidFill>
                  <a:prstClr val="black"/>
                </a:solidFill>
                <a:cs typeface="Arial" pitchFamily="34" charset="0"/>
              </a:rPr>
              <a:t>Regulation of liquid fuels prices</a:t>
            </a:r>
          </a:p>
          <a:p>
            <a:pPr marL="1031875" lvl="2" indent="-342900" algn="just">
              <a:lnSpc>
                <a:spcPct val="150000"/>
              </a:lnSpc>
              <a:spcBef>
                <a:spcPct val="20000"/>
              </a:spcBef>
              <a:buFont typeface="Wingdings" panose="05000000000000000000" pitchFamily="2" charset="2"/>
              <a:buChar char="§"/>
            </a:pPr>
            <a:r>
              <a:rPr lang="en-US" sz="2000" dirty="0">
                <a:solidFill>
                  <a:prstClr val="black"/>
                </a:solidFill>
                <a:cs typeface="Arial" pitchFamily="34" charset="0"/>
              </a:rPr>
              <a:t>Petrol, diesel and illuminating paraffin (IP) </a:t>
            </a:r>
            <a:endParaRPr lang="en-US" sz="2000" dirty="0">
              <a:solidFill>
                <a:srgbClr val="FF0000"/>
              </a:solidFill>
              <a:cs typeface="Arial" pitchFamily="34" charset="0"/>
            </a:endParaRPr>
          </a:p>
          <a:p>
            <a:pPr marL="1031875" lvl="2" indent="-342900" algn="just">
              <a:lnSpc>
                <a:spcPct val="150000"/>
              </a:lnSpc>
              <a:spcBef>
                <a:spcPct val="20000"/>
              </a:spcBef>
              <a:buFont typeface="Wingdings" panose="05000000000000000000" pitchFamily="2" charset="2"/>
              <a:buChar char="§"/>
            </a:pPr>
            <a:r>
              <a:rPr lang="en-US" sz="2000" dirty="0">
                <a:solidFill>
                  <a:prstClr val="black"/>
                </a:solidFill>
                <a:cs typeface="Arial" pitchFamily="34" charset="0"/>
              </a:rPr>
              <a:t>Liquefied Petroleum Gas (LPGas) for households since 14 July 2010</a:t>
            </a:r>
          </a:p>
          <a:p>
            <a:pPr marL="457200" lvl="0" indent="-457200" algn="just">
              <a:lnSpc>
                <a:spcPct val="150000"/>
              </a:lnSpc>
              <a:spcBef>
                <a:spcPct val="20000"/>
              </a:spcBef>
              <a:buFont typeface="Wingdings" panose="05000000000000000000" pitchFamily="2" charset="2"/>
              <a:buChar char="Ø"/>
            </a:pPr>
            <a:r>
              <a:rPr lang="en-US" sz="2000" b="1" dirty="0">
                <a:solidFill>
                  <a:prstClr val="black"/>
                </a:solidFill>
                <a:cs typeface="Arial" pitchFamily="34" charset="0"/>
              </a:rPr>
              <a:t>Import parity principle (IPP) applies</a:t>
            </a:r>
          </a:p>
          <a:p>
            <a:pPr marL="231775" lvl="0" indent="-231775" algn="just">
              <a:lnSpc>
                <a:spcPct val="150000"/>
              </a:lnSpc>
              <a:spcBef>
                <a:spcPct val="20000"/>
              </a:spcBef>
            </a:pPr>
            <a:r>
              <a:rPr lang="en-US" b="1" i="1" dirty="0" err="1">
                <a:solidFill>
                  <a:prstClr val="black"/>
                </a:solidFill>
                <a:cs typeface="Arial" pitchFamily="34" charset="0"/>
              </a:rPr>
              <a:t>Dfn</a:t>
            </a:r>
            <a:r>
              <a:rPr lang="en-US" b="1" i="1" dirty="0">
                <a:solidFill>
                  <a:prstClr val="black"/>
                </a:solidFill>
                <a:cs typeface="Arial" pitchFamily="34" charset="0"/>
              </a:rPr>
              <a:t>: IPP is the price an importer has to pay to purchase a product in the world market and have it delivered for domestic sale.</a:t>
            </a:r>
          </a:p>
          <a:p>
            <a:pPr marL="117475" indent="-342900" algn="just">
              <a:lnSpc>
                <a:spcPct val="150000"/>
              </a:lnSpc>
              <a:spcBef>
                <a:spcPct val="20000"/>
              </a:spcBef>
              <a:buFont typeface="Wingdings" panose="05000000000000000000" pitchFamily="2" charset="2"/>
              <a:buChar char="Ø"/>
            </a:pPr>
            <a:r>
              <a:rPr lang="en-US" sz="2000" dirty="0">
                <a:solidFill>
                  <a:prstClr val="black"/>
                </a:solidFill>
                <a:cs typeface="Arial" pitchFamily="34" charset="0"/>
              </a:rPr>
              <a:t>Deemed pricing </a:t>
            </a:r>
          </a:p>
          <a:p>
            <a:pPr marL="117475" indent="-342900" algn="just">
              <a:lnSpc>
                <a:spcPct val="150000"/>
              </a:lnSpc>
              <a:spcBef>
                <a:spcPct val="20000"/>
              </a:spcBef>
              <a:buFont typeface="Wingdings" panose="05000000000000000000" pitchFamily="2" charset="2"/>
              <a:buChar char="Ø"/>
            </a:pPr>
            <a:r>
              <a:rPr lang="en-US" sz="2000" dirty="0">
                <a:solidFill>
                  <a:prstClr val="black"/>
                </a:solidFill>
                <a:cs typeface="Arial" pitchFamily="34" charset="0"/>
              </a:rPr>
              <a:t>Zonal pricing – magisterial district zones (MDZ)</a:t>
            </a:r>
          </a:p>
          <a:p>
            <a:pPr marL="117475" indent="-342900" algn="just">
              <a:lnSpc>
                <a:spcPct val="150000"/>
              </a:lnSpc>
              <a:spcBef>
                <a:spcPct val="20000"/>
              </a:spcBef>
              <a:buFont typeface="Wingdings" panose="05000000000000000000" pitchFamily="2" charset="2"/>
              <a:buChar char="Ø"/>
            </a:pPr>
            <a:r>
              <a:rPr lang="en-US" sz="2000" dirty="0">
                <a:solidFill>
                  <a:prstClr val="black"/>
                </a:solidFill>
                <a:cs typeface="Arial" pitchFamily="34" charset="0"/>
              </a:rPr>
              <a:t>Transport modes – based on least cost mode</a:t>
            </a:r>
          </a:p>
          <a:p>
            <a:pPr marL="117475" indent="-342900" algn="just">
              <a:lnSpc>
                <a:spcPct val="150000"/>
              </a:lnSpc>
              <a:spcBef>
                <a:spcPct val="20000"/>
              </a:spcBef>
              <a:buFont typeface="Wingdings" panose="05000000000000000000" pitchFamily="2" charset="2"/>
              <a:buChar char="Ø"/>
            </a:pPr>
            <a:r>
              <a:rPr lang="en-US" sz="2000" dirty="0">
                <a:solidFill>
                  <a:prstClr val="black"/>
                </a:solidFill>
                <a:cs typeface="Arial" pitchFamily="34" charset="0"/>
              </a:rPr>
              <a:t>Cost recovery - Pass through cost</a:t>
            </a:r>
          </a:p>
        </p:txBody>
      </p:sp>
    </p:spTree>
    <p:extLst>
      <p:ext uri="{BB962C8B-B14F-4D97-AF65-F5344CB8AC3E}">
        <p14:creationId xmlns:p14="http://schemas.microsoft.com/office/powerpoint/2010/main" val="8312597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4BF82D0-0CFB-45A4-B5E5-436CEE4B8CF3}"/>
              </a:ext>
            </a:extLst>
          </p:cNvPr>
          <p:cNvSpPr/>
          <p:nvPr/>
        </p:nvSpPr>
        <p:spPr>
          <a:xfrm>
            <a:off x="0" y="5976730"/>
            <a:ext cx="12192000" cy="88127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ZA"/>
          </a:p>
        </p:txBody>
      </p:sp>
      <p:sp>
        <p:nvSpPr>
          <p:cNvPr id="2" name="Title 1">
            <a:extLst>
              <a:ext uri="{FF2B5EF4-FFF2-40B4-BE49-F238E27FC236}">
                <a16:creationId xmlns:a16="http://schemas.microsoft.com/office/drawing/2014/main" id="{9F94395A-0AFB-4002-9F36-5498B613BDBB}"/>
              </a:ext>
            </a:extLst>
          </p:cNvPr>
          <p:cNvSpPr>
            <a:spLocks noGrp="1"/>
          </p:cNvSpPr>
          <p:nvPr>
            <p:ph type="title"/>
          </p:nvPr>
        </p:nvSpPr>
        <p:spPr>
          <a:xfrm>
            <a:off x="2319130" y="30848"/>
            <a:ext cx="9751176" cy="475888"/>
          </a:xfrm>
        </p:spPr>
        <p:txBody>
          <a:bodyPr>
            <a:noAutofit/>
          </a:bodyPr>
          <a:lstStyle/>
          <a:p>
            <a:r>
              <a:rPr lang="en-ZA" sz="3200" b="1" dirty="0">
                <a:solidFill>
                  <a:srgbClr val="000000"/>
                </a:solidFill>
                <a:effectLst>
                  <a:outerShdw blurRad="38100" dist="38100" dir="2700000" algn="tl">
                    <a:srgbClr val="FFFFFF"/>
                  </a:outerShdw>
                </a:effectLst>
                <a:latin typeface="Calibri"/>
              </a:rPr>
              <a:t>POLICY POSITION AND KEY PRICING MECHANISM…</a:t>
            </a:r>
            <a:endParaRPr lang="en-ZA" sz="3200" b="1" dirty="0">
              <a:latin typeface="Algerian" panose="04020705040A02060702" pitchFamily="82" charset="0"/>
            </a:endParaRPr>
          </a:p>
        </p:txBody>
      </p:sp>
      <p:sp>
        <p:nvSpPr>
          <p:cNvPr id="3" name="Text Placeholder 2">
            <a:extLst>
              <a:ext uri="{FF2B5EF4-FFF2-40B4-BE49-F238E27FC236}">
                <a16:creationId xmlns:a16="http://schemas.microsoft.com/office/drawing/2014/main" id="{9D6E7A67-9ABF-4E7C-9F7B-21DCE4DF56E2}"/>
              </a:ext>
            </a:extLst>
          </p:cNvPr>
          <p:cNvSpPr>
            <a:spLocks noGrp="1"/>
          </p:cNvSpPr>
          <p:nvPr>
            <p:ph type="body" idx="1"/>
          </p:nvPr>
        </p:nvSpPr>
        <p:spPr>
          <a:xfrm>
            <a:off x="2319130" y="1764144"/>
            <a:ext cx="9751176" cy="4087163"/>
          </a:xfrm>
        </p:spPr>
        <p:txBody>
          <a:bodyPr>
            <a:normAutofit/>
          </a:bodyPr>
          <a:lstStyle/>
          <a:p>
            <a:pPr marL="342900" lvl="0" indent="-342900" algn="just">
              <a:lnSpc>
                <a:spcPct val="100000"/>
              </a:lnSpc>
              <a:spcBef>
                <a:spcPct val="20000"/>
              </a:spcBef>
              <a:buFont typeface="Arial" pitchFamily="34" charset="0"/>
              <a:buChar char="•"/>
            </a:pPr>
            <a:endParaRPr lang="en-US" sz="1800" dirty="0"/>
          </a:p>
          <a:p>
            <a:pPr marL="285750" indent="-285750">
              <a:lnSpc>
                <a:spcPct val="150000"/>
              </a:lnSpc>
              <a:buFont typeface="Arial" panose="020B0604020202020204" pitchFamily="34" charset="0"/>
              <a:buChar char="•"/>
            </a:pPr>
            <a:endParaRPr lang="en-ZA" sz="1600" dirty="0">
              <a:solidFill>
                <a:schemeClr val="tx1"/>
              </a:solidFill>
            </a:endParaRPr>
          </a:p>
        </p:txBody>
      </p:sp>
      <p:cxnSp>
        <p:nvCxnSpPr>
          <p:cNvPr id="10" name="Straight Connector 9">
            <a:extLst>
              <a:ext uri="{FF2B5EF4-FFF2-40B4-BE49-F238E27FC236}">
                <a16:creationId xmlns:a16="http://schemas.microsoft.com/office/drawing/2014/main" id="{6481CD73-79C3-4928-B576-43059C21526D}"/>
              </a:ext>
            </a:extLst>
          </p:cNvPr>
          <p:cNvCxnSpPr/>
          <p:nvPr/>
        </p:nvCxnSpPr>
        <p:spPr>
          <a:xfrm>
            <a:off x="0" y="5976730"/>
            <a:ext cx="12192000"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pic>
        <p:nvPicPr>
          <p:cNvPr id="12" name="Picture 11" descr="Text&#10;&#10;Description automatically generated">
            <a:extLst>
              <a:ext uri="{FF2B5EF4-FFF2-40B4-BE49-F238E27FC236}">
                <a16:creationId xmlns:a16="http://schemas.microsoft.com/office/drawing/2014/main" id="{DF9096E0-E3D3-42EE-932B-7355552CFAC9}"/>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26732" y="6029738"/>
            <a:ext cx="1992398" cy="848329"/>
          </a:xfrm>
          <a:prstGeom prst="rect">
            <a:avLst/>
          </a:prstGeom>
        </p:spPr>
      </p:pic>
      <p:pic>
        <p:nvPicPr>
          <p:cNvPr id="15" name="Graphic 14">
            <a:extLst>
              <a:ext uri="{FF2B5EF4-FFF2-40B4-BE49-F238E27FC236}">
                <a16:creationId xmlns:a16="http://schemas.microsoft.com/office/drawing/2014/main" id="{001A8AD0-93F8-4DC6-A0D3-E11676021466}"/>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11039061" y="5969956"/>
            <a:ext cx="1031245" cy="1006692"/>
          </a:xfrm>
          <a:prstGeom prst="rect">
            <a:avLst/>
          </a:prstGeom>
        </p:spPr>
      </p:pic>
      <p:sp>
        <p:nvSpPr>
          <p:cNvPr id="5" name="Rectangle 4"/>
          <p:cNvSpPr/>
          <p:nvPr/>
        </p:nvSpPr>
        <p:spPr>
          <a:xfrm>
            <a:off x="2393342" y="791929"/>
            <a:ext cx="9676963" cy="5469996"/>
          </a:xfrm>
          <a:prstGeom prst="rect">
            <a:avLst/>
          </a:prstGeom>
        </p:spPr>
        <p:txBody>
          <a:bodyPr wrap="square">
            <a:spAutoFit/>
          </a:bodyPr>
          <a:lstStyle/>
          <a:p>
            <a:pPr lvl="0" algn="just">
              <a:lnSpc>
                <a:spcPct val="150000"/>
              </a:lnSpc>
              <a:spcBef>
                <a:spcPct val="20000"/>
              </a:spcBef>
            </a:pPr>
            <a:r>
              <a:rPr lang="en-US" sz="2000" b="1" dirty="0">
                <a:solidFill>
                  <a:prstClr val="black"/>
                </a:solidFill>
                <a:cs typeface="Arial" pitchFamily="34" charset="0"/>
              </a:rPr>
              <a:t>Regulatory Mandate</a:t>
            </a:r>
            <a:endParaRPr lang="en-US" sz="2000" b="1" dirty="0">
              <a:solidFill>
                <a:prstClr val="black"/>
              </a:solidFill>
              <a:latin typeface="Arial" pitchFamily="34" charset="0"/>
              <a:cs typeface="Arial" pitchFamily="34" charset="0"/>
            </a:endParaRPr>
          </a:p>
          <a:p>
            <a:pPr marL="342900" indent="-342900" algn="just">
              <a:lnSpc>
                <a:spcPct val="150000"/>
              </a:lnSpc>
              <a:spcBef>
                <a:spcPct val="20000"/>
              </a:spcBef>
              <a:buFont typeface="Arial" panose="020B0604020202020204" pitchFamily="34" charset="0"/>
              <a:buChar char="•"/>
            </a:pPr>
            <a:r>
              <a:rPr lang="en-US" sz="2000" dirty="0">
                <a:solidFill>
                  <a:prstClr val="black"/>
                </a:solidFill>
                <a:cs typeface="Arial" pitchFamily="34" charset="0"/>
              </a:rPr>
              <a:t>Energy White Paper on Energy Policy of November 1998</a:t>
            </a:r>
          </a:p>
          <a:p>
            <a:pPr marL="342900" indent="-342900" algn="just">
              <a:lnSpc>
                <a:spcPct val="150000"/>
              </a:lnSpc>
              <a:spcBef>
                <a:spcPct val="20000"/>
              </a:spcBef>
              <a:buFont typeface="Arial" panose="020B0604020202020204" pitchFamily="34" charset="0"/>
              <a:buChar char="•"/>
            </a:pPr>
            <a:r>
              <a:rPr lang="en-ZA" sz="2000" dirty="0">
                <a:solidFill>
                  <a:prstClr val="black"/>
                </a:solidFill>
                <a:cs typeface="Arial" pitchFamily="34" charset="0"/>
              </a:rPr>
              <a:t>Petroleum Products Act, 1977 (Act No.120 of 1977);</a:t>
            </a:r>
            <a:endParaRPr lang="en-US" sz="2000" dirty="0">
              <a:solidFill>
                <a:prstClr val="black"/>
              </a:solidFill>
              <a:cs typeface="Arial" pitchFamily="34" charset="0"/>
            </a:endParaRPr>
          </a:p>
          <a:p>
            <a:pPr marL="342900" indent="-342900" algn="just">
              <a:lnSpc>
                <a:spcPct val="150000"/>
              </a:lnSpc>
              <a:spcBef>
                <a:spcPct val="20000"/>
              </a:spcBef>
              <a:buFont typeface="Arial" panose="020B0604020202020204" pitchFamily="34" charset="0"/>
              <a:buChar char="•"/>
            </a:pPr>
            <a:r>
              <a:rPr lang="en-ZA" sz="2000" dirty="0">
                <a:solidFill>
                  <a:prstClr val="black"/>
                </a:solidFill>
                <a:cs typeface="Arial" pitchFamily="34" charset="0"/>
              </a:rPr>
              <a:t>Central Energy Fund Act, 1977 (Act No. 38 of 1977);</a:t>
            </a:r>
            <a:endParaRPr lang="en-US" sz="2000" dirty="0">
              <a:solidFill>
                <a:prstClr val="black"/>
              </a:solidFill>
              <a:cs typeface="Arial" pitchFamily="34" charset="0"/>
            </a:endParaRPr>
          </a:p>
          <a:p>
            <a:pPr marL="342900" indent="-342900" algn="just">
              <a:lnSpc>
                <a:spcPct val="150000"/>
              </a:lnSpc>
              <a:spcBef>
                <a:spcPct val="20000"/>
              </a:spcBef>
              <a:buFont typeface="Arial" panose="020B0604020202020204" pitchFamily="34" charset="0"/>
              <a:buChar char="•"/>
            </a:pPr>
            <a:r>
              <a:rPr lang="en-ZA" sz="2000" dirty="0">
                <a:solidFill>
                  <a:prstClr val="black"/>
                </a:solidFill>
                <a:cs typeface="Arial" pitchFamily="34" charset="0"/>
              </a:rPr>
              <a:t>Gas Act, 2001 (Act No. 48 of 2001);</a:t>
            </a:r>
            <a:endParaRPr lang="en-US" sz="2000" dirty="0">
              <a:solidFill>
                <a:prstClr val="black"/>
              </a:solidFill>
              <a:cs typeface="Arial" pitchFamily="34" charset="0"/>
            </a:endParaRPr>
          </a:p>
          <a:p>
            <a:pPr marL="342900" indent="-342900" algn="just">
              <a:lnSpc>
                <a:spcPct val="150000"/>
              </a:lnSpc>
              <a:spcBef>
                <a:spcPct val="20000"/>
              </a:spcBef>
              <a:buFont typeface="Arial" panose="020B0604020202020204" pitchFamily="34" charset="0"/>
              <a:buChar char="•"/>
            </a:pPr>
            <a:r>
              <a:rPr lang="en-ZA" sz="2000" dirty="0">
                <a:solidFill>
                  <a:prstClr val="black"/>
                </a:solidFill>
                <a:cs typeface="Arial" pitchFamily="34" charset="0"/>
              </a:rPr>
              <a:t>Petroleum Pipelines Act, 2003 (Act No.60 of 2003);</a:t>
            </a:r>
            <a:endParaRPr lang="en-US" sz="2000" dirty="0">
              <a:solidFill>
                <a:prstClr val="black"/>
              </a:solidFill>
              <a:cs typeface="Arial" pitchFamily="34" charset="0"/>
            </a:endParaRPr>
          </a:p>
          <a:p>
            <a:pPr marL="342900" indent="-342900" algn="just">
              <a:lnSpc>
                <a:spcPct val="150000"/>
              </a:lnSpc>
              <a:spcBef>
                <a:spcPct val="20000"/>
              </a:spcBef>
              <a:buFont typeface="Arial" panose="020B0604020202020204" pitchFamily="34" charset="0"/>
              <a:buChar char="•"/>
            </a:pPr>
            <a:r>
              <a:rPr lang="en-ZA" sz="2000" dirty="0">
                <a:solidFill>
                  <a:prstClr val="black"/>
                </a:solidFill>
                <a:cs typeface="Arial" pitchFamily="34" charset="0"/>
              </a:rPr>
              <a:t>Gas Regulator Levies Act, 2002 (Act No. 75 of 2002);</a:t>
            </a:r>
            <a:endParaRPr lang="en-US" sz="2000" dirty="0">
              <a:solidFill>
                <a:prstClr val="black"/>
              </a:solidFill>
              <a:cs typeface="Arial" pitchFamily="34" charset="0"/>
            </a:endParaRPr>
          </a:p>
          <a:p>
            <a:pPr marL="342900" indent="-342900" algn="just">
              <a:lnSpc>
                <a:spcPct val="150000"/>
              </a:lnSpc>
              <a:spcBef>
                <a:spcPct val="20000"/>
              </a:spcBef>
              <a:buFont typeface="Arial" panose="020B0604020202020204" pitchFamily="34" charset="0"/>
              <a:buChar char="•"/>
            </a:pPr>
            <a:r>
              <a:rPr lang="en-ZA" sz="2000" dirty="0">
                <a:solidFill>
                  <a:prstClr val="black"/>
                </a:solidFill>
                <a:cs typeface="Arial" pitchFamily="34" charset="0"/>
              </a:rPr>
              <a:t>Petroleum Pipelines Levies Act, 2004 (Act No. 28 of 2004);</a:t>
            </a:r>
            <a:endParaRPr lang="en-US" sz="2000" dirty="0">
              <a:solidFill>
                <a:prstClr val="black"/>
              </a:solidFill>
              <a:cs typeface="Arial" pitchFamily="34" charset="0"/>
            </a:endParaRPr>
          </a:p>
          <a:p>
            <a:pPr marL="342900" indent="-342900" algn="just">
              <a:lnSpc>
                <a:spcPct val="150000"/>
              </a:lnSpc>
              <a:spcBef>
                <a:spcPct val="20000"/>
              </a:spcBef>
              <a:buFont typeface="Arial" panose="020B0604020202020204" pitchFamily="34" charset="0"/>
              <a:buChar char="•"/>
            </a:pPr>
            <a:r>
              <a:rPr lang="en-ZA" sz="2000" dirty="0">
                <a:solidFill>
                  <a:prstClr val="black"/>
                </a:solidFill>
                <a:cs typeface="Arial" pitchFamily="34" charset="0"/>
              </a:rPr>
              <a:t>National Energy Regulator Act, 2004 (Act No. 40 of 2004); and</a:t>
            </a:r>
            <a:endParaRPr lang="en-US" sz="2000" dirty="0">
              <a:solidFill>
                <a:prstClr val="black"/>
              </a:solidFill>
              <a:cs typeface="Arial" pitchFamily="34" charset="0"/>
            </a:endParaRPr>
          </a:p>
          <a:p>
            <a:pPr marL="342900" indent="-342900" algn="just">
              <a:lnSpc>
                <a:spcPct val="150000"/>
              </a:lnSpc>
              <a:spcBef>
                <a:spcPct val="20000"/>
              </a:spcBef>
              <a:buFont typeface="Arial" panose="020B0604020202020204" pitchFamily="34" charset="0"/>
              <a:buChar char="•"/>
            </a:pPr>
            <a:r>
              <a:rPr lang="en-ZA" sz="2000" dirty="0">
                <a:solidFill>
                  <a:prstClr val="black"/>
                </a:solidFill>
                <a:cs typeface="Arial" pitchFamily="34" charset="0"/>
              </a:rPr>
              <a:t>National Energy Act, 2008 (Act No. 34 of 2008)</a:t>
            </a:r>
            <a:endParaRPr lang="en-US" sz="2000" dirty="0">
              <a:solidFill>
                <a:prstClr val="black"/>
              </a:solidFill>
              <a:cs typeface="Arial" pitchFamily="34" charset="0"/>
            </a:endParaRPr>
          </a:p>
        </p:txBody>
      </p:sp>
    </p:spTree>
    <p:extLst>
      <p:ext uri="{BB962C8B-B14F-4D97-AF65-F5344CB8AC3E}">
        <p14:creationId xmlns:p14="http://schemas.microsoft.com/office/powerpoint/2010/main" val="31423869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4BF82D0-0CFB-45A4-B5E5-436CEE4B8CF3}"/>
              </a:ext>
            </a:extLst>
          </p:cNvPr>
          <p:cNvSpPr/>
          <p:nvPr/>
        </p:nvSpPr>
        <p:spPr>
          <a:xfrm>
            <a:off x="0" y="5976730"/>
            <a:ext cx="12192000" cy="88127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ZA"/>
          </a:p>
        </p:txBody>
      </p:sp>
      <p:sp>
        <p:nvSpPr>
          <p:cNvPr id="2" name="Title 1">
            <a:extLst>
              <a:ext uri="{FF2B5EF4-FFF2-40B4-BE49-F238E27FC236}">
                <a16:creationId xmlns:a16="http://schemas.microsoft.com/office/drawing/2014/main" id="{9F94395A-0AFB-4002-9F36-5498B613BDBB}"/>
              </a:ext>
            </a:extLst>
          </p:cNvPr>
          <p:cNvSpPr>
            <a:spLocks noGrp="1"/>
          </p:cNvSpPr>
          <p:nvPr>
            <p:ph type="title"/>
          </p:nvPr>
        </p:nvSpPr>
        <p:spPr>
          <a:xfrm>
            <a:off x="2319130" y="147525"/>
            <a:ext cx="9751176" cy="386400"/>
          </a:xfrm>
        </p:spPr>
        <p:txBody>
          <a:bodyPr>
            <a:noAutofit/>
          </a:bodyPr>
          <a:lstStyle/>
          <a:p>
            <a:r>
              <a:rPr lang="en-ZA" sz="3200" dirty="0">
                <a:solidFill>
                  <a:srgbClr val="000000"/>
                </a:solidFill>
                <a:effectLst>
                  <a:outerShdw blurRad="38100" dist="38100" dir="2700000" algn="tl">
                    <a:srgbClr val="FFFFFF"/>
                  </a:outerShdw>
                </a:effectLst>
                <a:latin typeface="Calibri"/>
              </a:rPr>
              <a:t/>
            </a:r>
            <a:br>
              <a:rPr lang="en-ZA" sz="3200" dirty="0">
                <a:solidFill>
                  <a:srgbClr val="000000"/>
                </a:solidFill>
                <a:effectLst>
                  <a:outerShdw blurRad="38100" dist="38100" dir="2700000" algn="tl">
                    <a:srgbClr val="FFFFFF"/>
                  </a:outerShdw>
                </a:effectLst>
                <a:latin typeface="Calibri"/>
              </a:rPr>
            </a:br>
            <a:r>
              <a:rPr lang="en-ZA" sz="3200" b="1" dirty="0">
                <a:solidFill>
                  <a:srgbClr val="000000"/>
                </a:solidFill>
                <a:effectLst>
                  <a:outerShdw blurRad="38100" dist="38100" dir="2700000" algn="tl">
                    <a:srgbClr val="FFFFFF"/>
                  </a:outerShdw>
                </a:effectLst>
                <a:latin typeface="Calibri"/>
              </a:rPr>
              <a:t>THE BASIC FUEL PRICE (BFP) FOR LIQUID FUELS</a:t>
            </a:r>
          </a:p>
        </p:txBody>
      </p:sp>
      <p:sp>
        <p:nvSpPr>
          <p:cNvPr id="3" name="Text Placeholder 2">
            <a:extLst>
              <a:ext uri="{FF2B5EF4-FFF2-40B4-BE49-F238E27FC236}">
                <a16:creationId xmlns:a16="http://schemas.microsoft.com/office/drawing/2014/main" id="{9D6E7A67-9ABF-4E7C-9F7B-21DCE4DF56E2}"/>
              </a:ext>
            </a:extLst>
          </p:cNvPr>
          <p:cNvSpPr>
            <a:spLocks noGrp="1"/>
          </p:cNvSpPr>
          <p:nvPr>
            <p:ph type="body" idx="1"/>
          </p:nvPr>
        </p:nvSpPr>
        <p:spPr>
          <a:xfrm>
            <a:off x="2319130" y="906449"/>
            <a:ext cx="9751176" cy="4944859"/>
          </a:xfrm>
        </p:spPr>
        <p:txBody>
          <a:bodyPr>
            <a:normAutofit/>
          </a:bodyPr>
          <a:lstStyle/>
          <a:p>
            <a:pPr lvl="0" algn="just">
              <a:lnSpc>
                <a:spcPct val="100000"/>
              </a:lnSpc>
              <a:spcBef>
                <a:spcPct val="20000"/>
              </a:spcBef>
            </a:pPr>
            <a:endParaRPr lang="en-US" sz="1800" dirty="0"/>
          </a:p>
          <a:p>
            <a:pPr marL="285750" indent="-285750">
              <a:lnSpc>
                <a:spcPct val="150000"/>
              </a:lnSpc>
              <a:buFont typeface="Arial" panose="020B0604020202020204" pitchFamily="34" charset="0"/>
              <a:buChar char="•"/>
            </a:pPr>
            <a:endParaRPr lang="en-ZA" sz="1600" dirty="0">
              <a:solidFill>
                <a:schemeClr val="tx1"/>
              </a:solidFill>
            </a:endParaRPr>
          </a:p>
        </p:txBody>
      </p:sp>
      <p:cxnSp>
        <p:nvCxnSpPr>
          <p:cNvPr id="10" name="Straight Connector 9">
            <a:extLst>
              <a:ext uri="{FF2B5EF4-FFF2-40B4-BE49-F238E27FC236}">
                <a16:creationId xmlns:a16="http://schemas.microsoft.com/office/drawing/2014/main" id="{6481CD73-79C3-4928-B576-43059C21526D}"/>
              </a:ext>
            </a:extLst>
          </p:cNvPr>
          <p:cNvCxnSpPr/>
          <p:nvPr/>
        </p:nvCxnSpPr>
        <p:spPr>
          <a:xfrm>
            <a:off x="0" y="5976730"/>
            <a:ext cx="12192000"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pic>
        <p:nvPicPr>
          <p:cNvPr id="12" name="Picture 11" descr="Text&#10;&#10;Description automatically generated">
            <a:extLst>
              <a:ext uri="{FF2B5EF4-FFF2-40B4-BE49-F238E27FC236}">
                <a16:creationId xmlns:a16="http://schemas.microsoft.com/office/drawing/2014/main" id="{DF9096E0-E3D3-42EE-932B-7355552CFAC9}"/>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26732" y="6029738"/>
            <a:ext cx="1992398" cy="848329"/>
          </a:xfrm>
          <a:prstGeom prst="rect">
            <a:avLst/>
          </a:prstGeom>
        </p:spPr>
      </p:pic>
      <p:pic>
        <p:nvPicPr>
          <p:cNvPr id="15" name="Graphic 14">
            <a:extLst>
              <a:ext uri="{FF2B5EF4-FFF2-40B4-BE49-F238E27FC236}">
                <a16:creationId xmlns:a16="http://schemas.microsoft.com/office/drawing/2014/main" id="{001A8AD0-93F8-4DC6-A0D3-E11676021466}"/>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11039061" y="5969956"/>
            <a:ext cx="1031245" cy="1006692"/>
          </a:xfrm>
          <a:prstGeom prst="rect">
            <a:avLst/>
          </a:prstGeom>
        </p:spPr>
      </p:pic>
      <p:sp>
        <p:nvSpPr>
          <p:cNvPr id="5" name="Rectangle 4"/>
          <p:cNvSpPr/>
          <p:nvPr/>
        </p:nvSpPr>
        <p:spPr>
          <a:xfrm>
            <a:off x="2507713" y="833722"/>
            <a:ext cx="9684287" cy="5122941"/>
          </a:xfrm>
          <a:prstGeom prst="rect">
            <a:avLst/>
          </a:prstGeom>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cs typeface="Arial" pitchFamily="34" charset="0"/>
              </a:rPr>
              <a:t>The Basic Fuel Price (BFP) is based on the import parity pricing principle i.e. what is would cost a South African importer of petrol to buy the petrol from an international refinery, transport the product from that refinery, insure the product against losses at sea and land the product on South African shores.</a:t>
            </a:r>
            <a:r>
              <a:rPr kumimoji="0" lang="en-ZA" sz="2000" b="0" i="0" u="none" strike="noStrike" kern="0" cap="none" spc="0" normalizeH="0" baseline="0" noProof="0" dirty="0">
                <a:ln>
                  <a:noFill/>
                </a:ln>
                <a:solidFill>
                  <a:prstClr val="black">
                    <a:tint val="75000"/>
                  </a:prstClr>
                </a:solidFill>
                <a:effectLst/>
                <a:uLnTx/>
                <a:uFillTx/>
              </a:rPr>
              <a:t> </a:t>
            </a:r>
          </a:p>
          <a:p>
            <a:pPr marL="0" marR="0" lvl="0" indent="0" defTabSz="914400" eaLnBrk="1" fontAlgn="auto" latinLnBrk="0" hangingPunct="1">
              <a:lnSpc>
                <a:spcPct val="150000"/>
              </a:lnSpc>
              <a:spcBef>
                <a:spcPts val="0"/>
              </a:spcBef>
              <a:spcAft>
                <a:spcPts val="0"/>
              </a:spcAft>
              <a:buClrTx/>
              <a:buSzTx/>
              <a:buFontTx/>
              <a:buNone/>
              <a:tabLst/>
              <a:defRPr/>
            </a:pPr>
            <a:endParaRPr kumimoji="0" lang="en-ZA" sz="2000" b="0" i="0" u="none" strike="noStrike" kern="0" cap="none" spc="0" normalizeH="0" baseline="0" noProof="0" dirty="0">
              <a:ln>
                <a:noFill/>
              </a:ln>
              <a:solidFill>
                <a:prstClr val="black">
                  <a:tint val="75000"/>
                </a:prstClr>
              </a:solidFill>
              <a:effectLst/>
              <a:uLnTx/>
              <a:uFillTx/>
              <a:cs typeface="Arial" pitchFamily="34" charset="0"/>
            </a:endParaRPr>
          </a:p>
          <a:p>
            <a:pPr marL="0" marR="0" lvl="0" indent="0" defTabSz="914400" eaLnBrk="1" fontAlgn="auto" latinLnBrk="0" hangingPunct="1">
              <a:lnSpc>
                <a:spcPct val="150000"/>
              </a:lnSpc>
              <a:spcBef>
                <a:spcPts val="0"/>
              </a:spcBef>
              <a:spcAft>
                <a:spcPts val="0"/>
              </a:spcAft>
              <a:buClrTx/>
              <a:buSzTx/>
              <a:buFontTx/>
              <a:buNone/>
              <a:tabLst/>
              <a:defRPr/>
            </a:pPr>
            <a:r>
              <a:rPr kumimoji="0" lang="en-ZA" sz="2000" b="0" i="0" u="none" strike="noStrike" kern="0" cap="none" spc="0" normalizeH="0" baseline="0" noProof="0" dirty="0">
                <a:ln>
                  <a:noFill/>
                </a:ln>
                <a:solidFill>
                  <a:srgbClr val="8064A2"/>
                </a:solidFill>
                <a:effectLst/>
                <a:uLnTx/>
                <a:uFillTx/>
                <a:cs typeface="Arial" pitchFamily="34" charset="0"/>
              </a:rPr>
              <a:t>NB: The Central Energy Fund (CEF) (Pty) Ltd was appointed by Cabinet in 1994 as an impartial body to determine BFP (prevent manipulation by any interested party)</a:t>
            </a:r>
          </a:p>
          <a:p>
            <a:pPr marL="0" marR="0" lvl="0" indent="0" defTabSz="914400" eaLnBrk="1" fontAlgn="auto" latinLnBrk="0" hangingPunct="1">
              <a:lnSpc>
                <a:spcPct val="150000"/>
              </a:lnSpc>
              <a:spcBef>
                <a:spcPts val="0"/>
              </a:spcBef>
              <a:spcAft>
                <a:spcPts val="0"/>
              </a:spcAft>
              <a:buClrTx/>
              <a:buSzTx/>
              <a:buFontTx/>
              <a:buNone/>
              <a:tabLst/>
              <a:defRPr/>
            </a:pPr>
            <a:r>
              <a:rPr kumimoji="0" lang="en-ZA" sz="2000" b="0" i="0" u="none" strike="noStrike" kern="0" cap="none" spc="0" normalizeH="0" baseline="0" noProof="0" dirty="0">
                <a:ln>
                  <a:noFill/>
                </a:ln>
                <a:solidFill>
                  <a:srgbClr val="8064A2"/>
                </a:solidFill>
                <a:effectLst/>
                <a:uLnTx/>
                <a:uFillTx/>
                <a:cs typeface="Arial" pitchFamily="34" charset="0"/>
              </a:rPr>
              <a:t>Daily and average monthly BFP for price regulated fuels are calculated by (CEF) in terms of the Working Rules to administer the BFP</a:t>
            </a:r>
          </a:p>
          <a:p>
            <a:pPr marL="0" marR="0" lvl="0" indent="0" defTabSz="914400" eaLnBrk="1" fontAlgn="auto" latinLnBrk="0" hangingPunct="1">
              <a:lnSpc>
                <a:spcPct val="150000"/>
              </a:lnSpc>
              <a:spcBef>
                <a:spcPts val="0"/>
              </a:spcBef>
              <a:spcAft>
                <a:spcPts val="0"/>
              </a:spcAft>
              <a:buClrTx/>
              <a:buSzTx/>
              <a:buFontTx/>
              <a:buNone/>
              <a:tabLst/>
              <a:defRPr/>
            </a:pPr>
            <a:r>
              <a:rPr kumimoji="0" lang="en-ZA" sz="2000" b="0" i="0" u="none" strike="noStrike" kern="0" cap="none" spc="0" normalizeH="0" baseline="0" noProof="0" dirty="0">
                <a:ln>
                  <a:noFill/>
                </a:ln>
                <a:solidFill>
                  <a:srgbClr val="8064A2"/>
                </a:solidFill>
                <a:effectLst/>
                <a:uLnTx/>
                <a:uFillTx/>
                <a:cs typeface="Arial" pitchFamily="34" charset="0"/>
              </a:rPr>
              <a:t>Monthly BFP calculations, price changes to be effected and monthly Fuel Price Media Statement audited by </a:t>
            </a:r>
            <a:r>
              <a:rPr kumimoji="0" lang="en-ZA" sz="2000" b="0" i="0" u="sng" strike="noStrike" kern="0" cap="none" spc="0" normalizeH="0" baseline="0" noProof="0" dirty="0">
                <a:ln>
                  <a:noFill/>
                </a:ln>
                <a:solidFill>
                  <a:srgbClr val="8064A2"/>
                </a:solidFill>
                <a:effectLst/>
                <a:uLnTx/>
                <a:uFillTx/>
                <a:cs typeface="Arial" pitchFamily="34" charset="0"/>
              </a:rPr>
              <a:t>independent auditors </a:t>
            </a:r>
            <a:r>
              <a:rPr kumimoji="0" lang="en-ZA" sz="2000" b="0" i="0" u="none" strike="noStrike" kern="0" cap="none" spc="0" normalizeH="0" baseline="0" noProof="0" dirty="0">
                <a:ln>
                  <a:noFill/>
                </a:ln>
                <a:solidFill>
                  <a:srgbClr val="8064A2"/>
                </a:solidFill>
                <a:effectLst/>
                <a:uLnTx/>
                <a:uFillTx/>
                <a:cs typeface="Arial" pitchFamily="34" charset="0"/>
              </a:rPr>
              <a:t>appointed by the DMRE</a:t>
            </a:r>
            <a:endParaRPr kumimoji="0" lang="en-GB" sz="2000" b="0" i="0" u="none" strike="noStrike" kern="0" cap="none" spc="0" normalizeH="0" baseline="0" noProof="0" dirty="0">
              <a:ln>
                <a:noFill/>
              </a:ln>
              <a:solidFill>
                <a:srgbClr val="8064A2"/>
              </a:solidFill>
              <a:effectLst/>
              <a:uLnTx/>
              <a:uFillTx/>
              <a:cs typeface="Arial" pitchFamily="34" charset="0"/>
            </a:endParaRPr>
          </a:p>
        </p:txBody>
      </p:sp>
    </p:spTree>
    <p:extLst>
      <p:ext uri="{BB962C8B-B14F-4D97-AF65-F5344CB8AC3E}">
        <p14:creationId xmlns:p14="http://schemas.microsoft.com/office/powerpoint/2010/main" val="37179863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4BF82D0-0CFB-45A4-B5E5-436CEE4B8CF3}"/>
              </a:ext>
            </a:extLst>
          </p:cNvPr>
          <p:cNvSpPr/>
          <p:nvPr/>
        </p:nvSpPr>
        <p:spPr>
          <a:xfrm>
            <a:off x="0" y="5976730"/>
            <a:ext cx="12192000" cy="88127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ZA"/>
          </a:p>
        </p:txBody>
      </p:sp>
      <p:sp>
        <p:nvSpPr>
          <p:cNvPr id="2" name="Title 1">
            <a:extLst>
              <a:ext uri="{FF2B5EF4-FFF2-40B4-BE49-F238E27FC236}">
                <a16:creationId xmlns:a16="http://schemas.microsoft.com/office/drawing/2014/main" id="{9F94395A-0AFB-4002-9F36-5498B613BDBB}"/>
              </a:ext>
            </a:extLst>
          </p:cNvPr>
          <p:cNvSpPr>
            <a:spLocks noGrp="1"/>
          </p:cNvSpPr>
          <p:nvPr>
            <p:ph type="title"/>
          </p:nvPr>
        </p:nvSpPr>
        <p:spPr>
          <a:xfrm>
            <a:off x="2319130" y="0"/>
            <a:ext cx="9751176" cy="553376"/>
          </a:xfrm>
        </p:spPr>
        <p:txBody>
          <a:bodyPr>
            <a:noAutofit/>
          </a:bodyPr>
          <a:lstStyle/>
          <a:p>
            <a:r>
              <a:rPr lang="en-ZA" sz="3200" dirty="0">
                <a:solidFill>
                  <a:srgbClr val="000000"/>
                </a:solidFill>
                <a:effectLst>
                  <a:outerShdw blurRad="38100" dist="38100" dir="2700000" algn="tl">
                    <a:srgbClr val="FFFFFF"/>
                  </a:outerShdw>
                </a:effectLst>
                <a:latin typeface="Calibri"/>
              </a:rPr>
              <a:t/>
            </a:r>
            <a:br>
              <a:rPr lang="en-ZA" sz="3200" dirty="0">
                <a:solidFill>
                  <a:srgbClr val="000000"/>
                </a:solidFill>
                <a:effectLst>
                  <a:outerShdw blurRad="38100" dist="38100" dir="2700000" algn="tl">
                    <a:srgbClr val="FFFFFF"/>
                  </a:outerShdw>
                </a:effectLst>
                <a:latin typeface="Calibri"/>
              </a:rPr>
            </a:br>
            <a:r>
              <a:rPr lang="en-ZA" sz="3200" dirty="0">
                <a:solidFill>
                  <a:srgbClr val="000000"/>
                </a:solidFill>
                <a:effectLst>
                  <a:outerShdw blurRad="38100" dist="38100" dir="2700000" algn="tl">
                    <a:srgbClr val="FFFFFF"/>
                  </a:outerShdw>
                </a:effectLst>
                <a:latin typeface="Calibri"/>
              </a:rPr>
              <a:t/>
            </a:r>
            <a:br>
              <a:rPr lang="en-ZA" sz="3200" dirty="0">
                <a:solidFill>
                  <a:srgbClr val="000000"/>
                </a:solidFill>
                <a:effectLst>
                  <a:outerShdw blurRad="38100" dist="38100" dir="2700000" algn="tl">
                    <a:srgbClr val="FFFFFF"/>
                  </a:outerShdw>
                </a:effectLst>
                <a:latin typeface="Calibri"/>
              </a:rPr>
            </a:br>
            <a:r>
              <a:rPr lang="en-ZA" sz="3200" b="1" dirty="0">
                <a:solidFill>
                  <a:srgbClr val="000000"/>
                </a:solidFill>
                <a:effectLst>
                  <a:outerShdw blurRad="38100" dist="38100" dir="2700000" algn="tl">
                    <a:srgbClr val="FFFFFF"/>
                  </a:outerShdw>
                </a:effectLst>
                <a:latin typeface="Calibri"/>
              </a:rPr>
              <a:t>THE BASIC FUEL PRICE (BFP) FOR LIQUID FUELS …</a:t>
            </a:r>
            <a:endParaRPr lang="en-ZA" sz="3200" b="1" dirty="0">
              <a:latin typeface="Algerian" panose="04020705040A02060702" pitchFamily="82" charset="0"/>
            </a:endParaRPr>
          </a:p>
        </p:txBody>
      </p:sp>
      <p:sp>
        <p:nvSpPr>
          <p:cNvPr id="3" name="Text Placeholder 2">
            <a:extLst>
              <a:ext uri="{FF2B5EF4-FFF2-40B4-BE49-F238E27FC236}">
                <a16:creationId xmlns:a16="http://schemas.microsoft.com/office/drawing/2014/main" id="{9D6E7A67-9ABF-4E7C-9F7B-21DCE4DF56E2}"/>
              </a:ext>
            </a:extLst>
          </p:cNvPr>
          <p:cNvSpPr>
            <a:spLocks noGrp="1"/>
          </p:cNvSpPr>
          <p:nvPr>
            <p:ph type="body" idx="1"/>
          </p:nvPr>
        </p:nvSpPr>
        <p:spPr>
          <a:xfrm>
            <a:off x="2319130" y="987850"/>
            <a:ext cx="9751176" cy="4863458"/>
          </a:xfrm>
        </p:spPr>
        <p:txBody>
          <a:bodyPr>
            <a:normAutofit/>
          </a:bodyPr>
          <a:lstStyle/>
          <a:p>
            <a:pPr marL="342900" lvl="0" indent="-342900" algn="just">
              <a:lnSpc>
                <a:spcPct val="100000"/>
              </a:lnSpc>
              <a:spcBef>
                <a:spcPct val="20000"/>
              </a:spcBef>
              <a:buFont typeface="Arial" pitchFamily="34" charset="0"/>
              <a:buChar char="•"/>
            </a:pPr>
            <a:endParaRPr lang="en-US" sz="1800" dirty="0"/>
          </a:p>
          <a:p>
            <a:pPr marL="285750" indent="-285750">
              <a:lnSpc>
                <a:spcPct val="150000"/>
              </a:lnSpc>
              <a:buFont typeface="Arial" panose="020B0604020202020204" pitchFamily="34" charset="0"/>
              <a:buChar char="•"/>
            </a:pPr>
            <a:endParaRPr lang="en-ZA" sz="1600" dirty="0">
              <a:solidFill>
                <a:schemeClr val="tx1"/>
              </a:solidFill>
            </a:endParaRPr>
          </a:p>
        </p:txBody>
      </p:sp>
      <p:cxnSp>
        <p:nvCxnSpPr>
          <p:cNvPr id="10" name="Straight Connector 9">
            <a:extLst>
              <a:ext uri="{FF2B5EF4-FFF2-40B4-BE49-F238E27FC236}">
                <a16:creationId xmlns:a16="http://schemas.microsoft.com/office/drawing/2014/main" id="{6481CD73-79C3-4928-B576-43059C21526D}"/>
              </a:ext>
            </a:extLst>
          </p:cNvPr>
          <p:cNvCxnSpPr/>
          <p:nvPr/>
        </p:nvCxnSpPr>
        <p:spPr>
          <a:xfrm>
            <a:off x="0" y="5976730"/>
            <a:ext cx="12192000"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pic>
        <p:nvPicPr>
          <p:cNvPr id="12" name="Picture 11" descr="Text&#10;&#10;Description automatically generated">
            <a:extLst>
              <a:ext uri="{FF2B5EF4-FFF2-40B4-BE49-F238E27FC236}">
                <a16:creationId xmlns:a16="http://schemas.microsoft.com/office/drawing/2014/main" id="{DF9096E0-E3D3-42EE-932B-7355552CFAC9}"/>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26732" y="6029738"/>
            <a:ext cx="1992398" cy="848329"/>
          </a:xfrm>
          <a:prstGeom prst="rect">
            <a:avLst/>
          </a:prstGeom>
        </p:spPr>
      </p:pic>
      <p:pic>
        <p:nvPicPr>
          <p:cNvPr id="15" name="Graphic 14">
            <a:extLst>
              <a:ext uri="{FF2B5EF4-FFF2-40B4-BE49-F238E27FC236}">
                <a16:creationId xmlns:a16="http://schemas.microsoft.com/office/drawing/2014/main" id="{001A8AD0-93F8-4DC6-A0D3-E11676021466}"/>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11039061" y="5969956"/>
            <a:ext cx="1031245" cy="1006692"/>
          </a:xfrm>
          <a:prstGeom prst="rect">
            <a:avLst/>
          </a:prstGeom>
        </p:spPr>
      </p:pic>
      <p:sp>
        <p:nvSpPr>
          <p:cNvPr id="5" name="Rectangle 4"/>
          <p:cNvSpPr/>
          <p:nvPr/>
        </p:nvSpPr>
        <p:spPr>
          <a:xfrm>
            <a:off x="2377440" y="778606"/>
            <a:ext cx="9692866" cy="4031873"/>
          </a:xfrm>
          <a:prstGeom prst="rect">
            <a:avLst/>
          </a:prstGeom>
        </p:spPr>
        <p:txBody>
          <a:bodyPr wrap="square">
            <a:spAutoFit/>
          </a:bodyPr>
          <a:lstStyle/>
          <a:p>
            <a:pPr lvl="0" algn="just">
              <a:spcBef>
                <a:spcPct val="20000"/>
              </a:spcBef>
              <a:defRPr/>
            </a:pPr>
            <a:r>
              <a:rPr lang="en-ZA" sz="2000" b="1" kern="0" dirty="0">
                <a:solidFill>
                  <a:prstClr val="black"/>
                </a:solidFill>
              </a:rPr>
              <a:t>Basic Fuel Price Working Rules</a:t>
            </a:r>
            <a:endParaRPr kumimoji="0" lang="en-US" sz="2000" b="1" i="0" u="none" strike="noStrike" kern="0" cap="none" spc="0" normalizeH="0" baseline="0" noProof="0" dirty="0">
              <a:ln>
                <a:noFill/>
              </a:ln>
              <a:solidFill>
                <a:prstClr val="black"/>
              </a:solidFill>
              <a:effectLst/>
              <a:uLnTx/>
              <a:uFillTx/>
            </a:endParaRPr>
          </a:p>
          <a:p>
            <a:pPr marL="342900" indent="-349250" algn="just">
              <a:spcBef>
                <a:spcPct val="20000"/>
              </a:spcBef>
              <a:buFont typeface="Arial" panose="020B0604020202020204" pitchFamily="34" charset="0"/>
              <a:buChar char="•"/>
              <a:defRPr/>
            </a:pPr>
            <a:r>
              <a:rPr kumimoji="0" lang="en-US" sz="2000" b="0" i="0" u="none" strike="noStrike" kern="0" cap="none" spc="0" normalizeH="0" baseline="0" noProof="0" dirty="0">
                <a:ln>
                  <a:noFill/>
                </a:ln>
                <a:solidFill>
                  <a:prstClr val="black"/>
                </a:solidFill>
                <a:effectLst/>
                <a:uLnTx/>
                <a:uFillTx/>
                <a:cs typeface="Arial" pitchFamily="34" charset="0"/>
              </a:rPr>
              <a:t>Make provision for all grades of petrol, all grades of diesel and illuminating   paraffin (IP)</a:t>
            </a:r>
          </a:p>
          <a:p>
            <a:pPr marL="342900" indent="-349250" algn="just">
              <a:spcBef>
                <a:spcPct val="20000"/>
              </a:spcBef>
              <a:buFont typeface="Arial" panose="020B0604020202020204" pitchFamily="34" charset="0"/>
              <a:buChar char="•"/>
              <a:defRPr/>
            </a:pPr>
            <a:r>
              <a:rPr kumimoji="0" lang="en-US" sz="2000" b="0" i="0" u="none" strike="noStrike" kern="0" cap="none" spc="0" normalizeH="0" baseline="0" noProof="0" dirty="0">
                <a:ln>
                  <a:noFill/>
                </a:ln>
                <a:solidFill>
                  <a:prstClr val="black"/>
                </a:solidFill>
                <a:effectLst/>
                <a:uLnTx/>
                <a:uFillTx/>
                <a:cs typeface="Arial" pitchFamily="34" charset="0"/>
              </a:rPr>
              <a:t>BFP </a:t>
            </a:r>
            <a:r>
              <a:rPr lang="en-US" sz="2000" kern="0" dirty="0">
                <a:solidFill>
                  <a:prstClr val="black"/>
                </a:solidFill>
                <a:cs typeface="Arial" pitchFamily="34" charset="0"/>
              </a:rPr>
              <a:t>is </a:t>
            </a:r>
            <a:r>
              <a:rPr kumimoji="0" lang="en-US" sz="2000" b="0" i="0" u="none" strike="noStrike" kern="0" cap="none" spc="0" normalizeH="0" baseline="0" noProof="0" dirty="0">
                <a:ln>
                  <a:noFill/>
                </a:ln>
                <a:solidFill>
                  <a:prstClr val="black"/>
                </a:solidFill>
                <a:effectLst/>
                <a:uLnTx/>
                <a:uFillTx/>
                <a:cs typeface="Arial" pitchFamily="34" charset="0"/>
              </a:rPr>
              <a:t>adjusted on the first Wednesday of a month</a:t>
            </a:r>
          </a:p>
          <a:p>
            <a:pPr marL="342900" indent="-349250" algn="just">
              <a:spcBef>
                <a:spcPct val="20000"/>
              </a:spcBef>
              <a:buFont typeface="Arial" panose="020B0604020202020204" pitchFamily="34" charset="0"/>
              <a:buChar char="•"/>
              <a:defRPr/>
            </a:pPr>
            <a:r>
              <a:rPr kumimoji="0" lang="en-US" sz="2000" b="0" i="0" u="none" strike="noStrike" kern="0" cap="none" spc="0" normalizeH="0" baseline="0" noProof="0" dirty="0">
                <a:ln>
                  <a:noFill/>
                </a:ln>
                <a:solidFill>
                  <a:prstClr val="black"/>
                </a:solidFill>
                <a:effectLst/>
                <a:uLnTx/>
                <a:uFillTx/>
                <a:cs typeface="Arial" pitchFamily="34" charset="0"/>
              </a:rPr>
              <a:t>Over/under recoveries incurred in a fuel price review period are cleared in the next one</a:t>
            </a:r>
          </a:p>
          <a:p>
            <a:pPr lvl="1" algn="just">
              <a:spcBef>
                <a:spcPct val="20000"/>
              </a:spcBef>
              <a:defRPr/>
            </a:pPr>
            <a:endParaRPr kumimoji="0" lang="en-US" sz="2000" b="0" i="0" u="none" strike="noStrike" kern="0" cap="none" spc="0" normalizeH="0" baseline="0" noProof="0" dirty="0">
              <a:ln>
                <a:noFill/>
              </a:ln>
              <a:solidFill>
                <a:prstClr val="black"/>
              </a:solidFill>
              <a:effectLst/>
              <a:uLnTx/>
              <a:uFillTx/>
              <a:cs typeface="Arial" pitchFamily="34" charset="0"/>
            </a:endParaRPr>
          </a:p>
          <a:p>
            <a:pPr marL="0" marR="0" lvl="0" indent="0" algn="just" defTabSz="914400" eaLnBrk="1" fontAlgn="auto" latinLnBrk="0" hangingPunct="1">
              <a:lnSpc>
                <a:spcPct val="100000"/>
              </a:lnSpc>
              <a:spcBef>
                <a:spcPct val="20000"/>
              </a:spcBef>
              <a:spcAft>
                <a:spcPts val="0"/>
              </a:spcAft>
              <a:buClrTx/>
              <a:buSzTx/>
              <a:buFontTx/>
              <a:buNone/>
              <a:tabLst/>
              <a:defRPr/>
            </a:pPr>
            <a:r>
              <a:rPr kumimoji="0" lang="en-US" sz="2000" b="1" i="0" u="sng" strike="noStrike" kern="0" cap="none" spc="0" normalizeH="0" baseline="0" noProof="0" dirty="0">
                <a:ln>
                  <a:noFill/>
                </a:ln>
                <a:solidFill>
                  <a:srgbClr val="FF0000"/>
                </a:solidFill>
                <a:effectLst/>
                <a:uLnTx/>
                <a:uFillTx/>
                <a:cs typeface="Arial" pitchFamily="34" charset="0"/>
              </a:rPr>
              <a:t>Important months</a:t>
            </a:r>
          </a:p>
          <a:p>
            <a:pPr marL="0" marR="0" lvl="0" indent="0" algn="just" defTabSz="914400" eaLnBrk="1" fontAlgn="auto" latinLnBrk="0" hangingPunct="1">
              <a:lnSpc>
                <a:spcPct val="100000"/>
              </a:lnSpc>
              <a:spcBef>
                <a:spcPct val="20000"/>
              </a:spcBef>
              <a:spcAft>
                <a:spcPts val="0"/>
              </a:spcAft>
              <a:buClrTx/>
              <a:buSzTx/>
              <a:buFontTx/>
              <a:buNone/>
              <a:tabLst/>
              <a:defRPr/>
            </a:pPr>
            <a:r>
              <a:rPr kumimoji="0" lang="en-US" sz="2000" b="1" i="0" u="none" strike="noStrike" kern="0" cap="none" spc="0" normalizeH="0" baseline="0" noProof="0" dirty="0">
                <a:ln>
                  <a:noFill/>
                </a:ln>
                <a:solidFill>
                  <a:prstClr val="black"/>
                </a:solidFill>
                <a:effectLst/>
                <a:uLnTx/>
                <a:uFillTx/>
                <a:cs typeface="Arial" pitchFamily="34" charset="0"/>
              </a:rPr>
              <a:t>April</a:t>
            </a:r>
            <a:r>
              <a:rPr kumimoji="0" lang="en-US" sz="2000" b="0" i="0" u="none" strike="noStrike" kern="0" cap="none" spc="0" normalizeH="0" baseline="0" noProof="0" dirty="0">
                <a:ln>
                  <a:noFill/>
                </a:ln>
                <a:solidFill>
                  <a:prstClr val="black"/>
                </a:solidFill>
                <a:effectLst/>
                <a:uLnTx/>
                <a:uFillTx/>
                <a:cs typeface="Arial" pitchFamily="34" charset="0"/>
              </a:rPr>
              <a:t> – transport tariffs, fuel levy and RAF adjustments</a:t>
            </a:r>
          </a:p>
          <a:p>
            <a:pPr marL="0" marR="0" lvl="0" indent="0" algn="just" defTabSz="914400" eaLnBrk="1" fontAlgn="auto" latinLnBrk="0" hangingPunct="1">
              <a:lnSpc>
                <a:spcPct val="100000"/>
              </a:lnSpc>
              <a:spcBef>
                <a:spcPct val="20000"/>
              </a:spcBef>
              <a:spcAft>
                <a:spcPts val="0"/>
              </a:spcAft>
              <a:buClrTx/>
              <a:buSzTx/>
              <a:buFontTx/>
              <a:buNone/>
              <a:tabLst/>
              <a:defRPr/>
            </a:pPr>
            <a:r>
              <a:rPr kumimoji="0" lang="en-US" sz="2000" b="1" i="0" u="none" strike="noStrike" kern="0" cap="none" spc="0" normalizeH="0" baseline="0" noProof="0" dirty="0">
                <a:ln>
                  <a:noFill/>
                </a:ln>
                <a:solidFill>
                  <a:prstClr val="black"/>
                </a:solidFill>
                <a:effectLst/>
                <a:uLnTx/>
                <a:uFillTx/>
                <a:cs typeface="Arial" pitchFamily="34" charset="0"/>
              </a:rPr>
              <a:t>September</a:t>
            </a:r>
            <a:r>
              <a:rPr kumimoji="0" lang="en-US" sz="2000" b="0" i="0" u="none" strike="noStrike" kern="0" cap="none" spc="0" normalizeH="0" baseline="0" noProof="0" dirty="0">
                <a:ln>
                  <a:noFill/>
                </a:ln>
                <a:solidFill>
                  <a:prstClr val="black"/>
                </a:solidFill>
                <a:effectLst/>
                <a:uLnTx/>
                <a:uFillTx/>
                <a:cs typeface="Arial" pitchFamily="34" charset="0"/>
              </a:rPr>
              <a:t> – Forecourts attendants wage adjustments</a:t>
            </a:r>
          </a:p>
          <a:p>
            <a:pPr marL="0" marR="0" lvl="0" indent="0" algn="just" defTabSz="914400" eaLnBrk="1" fontAlgn="auto" latinLnBrk="0" hangingPunct="1">
              <a:lnSpc>
                <a:spcPct val="100000"/>
              </a:lnSpc>
              <a:spcBef>
                <a:spcPct val="20000"/>
              </a:spcBef>
              <a:spcAft>
                <a:spcPts val="0"/>
              </a:spcAft>
              <a:buClrTx/>
              <a:buSzTx/>
              <a:buFontTx/>
              <a:buNone/>
              <a:tabLst/>
              <a:defRPr/>
            </a:pPr>
            <a:r>
              <a:rPr kumimoji="0" lang="en-US" sz="2000" b="1" i="0" u="none" strike="noStrike" kern="0" cap="none" spc="0" normalizeH="0" baseline="0" noProof="0" dirty="0">
                <a:ln>
                  <a:noFill/>
                </a:ln>
                <a:solidFill>
                  <a:prstClr val="black"/>
                </a:solidFill>
                <a:effectLst/>
                <a:uLnTx/>
                <a:uFillTx/>
                <a:cs typeface="Arial" pitchFamily="34" charset="0"/>
              </a:rPr>
              <a:t>December</a:t>
            </a:r>
            <a:r>
              <a:rPr kumimoji="0" lang="en-US" sz="2000" b="0" i="0" u="none" strike="noStrike" kern="0" cap="none" spc="0" normalizeH="0" baseline="0" noProof="0" dirty="0">
                <a:ln>
                  <a:noFill/>
                </a:ln>
                <a:solidFill>
                  <a:prstClr val="black"/>
                </a:solidFill>
                <a:effectLst/>
                <a:uLnTx/>
                <a:uFillTx/>
                <a:cs typeface="Arial" pitchFamily="34" charset="0"/>
              </a:rPr>
              <a:t> – wholesale and retail margins adjustments including secondary storage and transport</a:t>
            </a:r>
          </a:p>
          <a:p>
            <a:pPr marL="0" marR="0" lvl="0" indent="0" algn="just" defTabSz="914400" eaLnBrk="1" fontAlgn="auto" latinLnBrk="0" hangingPunct="1">
              <a:lnSpc>
                <a:spcPct val="100000"/>
              </a:lnSpc>
              <a:spcBef>
                <a:spcPct val="20000"/>
              </a:spcBef>
              <a:spcAft>
                <a:spcPts val="0"/>
              </a:spcAft>
              <a:buClrTx/>
              <a:buSzTx/>
              <a:buFontTx/>
              <a:buNone/>
              <a:tabLst/>
              <a:defRPr/>
            </a:pPr>
            <a:r>
              <a:rPr kumimoji="0" lang="en-US" sz="2000" b="1" i="0" u="none" strike="noStrike" kern="0" cap="none" spc="0" normalizeH="0" baseline="0" noProof="0" dirty="0">
                <a:ln>
                  <a:noFill/>
                </a:ln>
                <a:solidFill>
                  <a:prstClr val="black"/>
                </a:solidFill>
                <a:effectLst/>
                <a:uLnTx/>
                <a:uFillTx/>
                <a:cs typeface="Arial" pitchFamily="34" charset="0"/>
              </a:rPr>
              <a:t>Quarterly</a:t>
            </a:r>
            <a:r>
              <a:rPr kumimoji="0" lang="en-US" sz="2000" b="0" i="0" u="none" strike="noStrike" kern="0" cap="none" spc="0" normalizeH="0" baseline="0" noProof="0" dirty="0">
                <a:ln>
                  <a:noFill/>
                </a:ln>
                <a:solidFill>
                  <a:prstClr val="black"/>
                </a:solidFill>
                <a:effectLst/>
                <a:uLnTx/>
                <a:uFillTx/>
                <a:cs typeface="Arial" pitchFamily="34" charset="0"/>
              </a:rPr>
              <a:t> – Octane differential adjustments</a:t>
            </a:r>
          </a:p>
        </p:txBody>
      </p:sp>
    </p:spTree>
    <p:extLst>
      <p:ext uri="{BB962C8B-B14F-4D97-AF65-F5344CB8AC3E}">
        <p14:creationId xmlns:p14="http://schemas.microsoft.com/office/powerpoint/2010/main" val="17206277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4BF82D0-0CFB-45A4-B5E5-436CEE4B8CF3}"/>
              </a:ext>
            </a:extLst>
          </p:cNvPr>
          <p:cNvSpPr/>
          <p:nvPr/>
        </p:nvSpPr>
        <p:spPr>
          <a:xfrm>
            <a:off x="0" y="5976730"/>
            <a:ext cx="12192000" cy="88127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ZA"/>
          </a:p>
        </p:txBody>
      </p:sp>
      <p:sp>
        <p:nvSpPr>
          <p:cNvPr id="2" name="Title 1">
            <a:extLst>
              <a:ext uri="{FF2B5EF4-FFF2-40B4-BE49-F238E27FC236}">
                <a16:creationId xmlns:a16="http://schemas.microsoft.com/office/drawing/2014/main" id="{9F94395A-0AFB-4002-9F36-5498B613BDBB}"/>
              </a:ext>
            </a:extLst>
          </p:cNvPr>
          <p:cNvSpPr>
            <a:spLocks noGrp="1"/>
          </p:cNvSpPr>
          <p:nvPr>
            <p:ph type="title"/>
          </p:nvPr>
        </p:nvSpPr>
        <p:spPr>
          <a:xfrm>
            <a:off x="2319130" y="71792"/>
            <a:ext cx="9751176" cy="478982"/>
          </a:xfrm>
        </p:spPr>
        <p:txBody>
          <a:bodyPr>
            <a:noAutofit/>
          </a:bodyPr>
          <a:lstStyle/>
          <a:p>
            <a:r>
              <a:rPr lang="en-ZA" sz="3200" dirty="0">
                <a:solidFill>
                  <a:srgbClr val="000000"/>
                </a:solidFill>
                <a:effectLst>
                  <a:outerShdw blurRad="38100" dist="38100" dir="2700000" algn="tl">
                    <a:srgbClr val="FFFFFF"/>
                  </a:outerShdw>
                </a:effectLst>
                <a:latin typeface="+mn-lt"/>
              </a:rPr>
              <a:t/>
            </a:r>
            <a:br>
              <a:rPr lang="en-ZA" sz="3200" dirty="0">
                <a:solidFill>
                  <a:srgbClr val="000000"/>
                </a:solidFill>
                <a:effectLst>
                  <a:outerShdw blurRad="38100" dist="38100" dir="2700000" algn="tl">
                    <a:srgbClr val="FFFFFF"/>
                  </a:outerShdw>
                </a:effectLst>
                <a:latin typeface="+mn-lt"/>
              </a:rPr>
            </a:br>
            <a:r>
              <a:rPr lang="en-ZA" sz="3200" b="1" dirty="0">
                <a:solidFill>
                  <a:srgbClr val="000000"/>
                </a:solidFill>
                <a:effectLst>
                  <a:outerShdw blurRad="38100" dist="38100" dir="2700000" algn="tl">
                    <a:srgbClr val="FFFFFF"/>
                  </a:outerShdw>
                </a:effectLst>
                <a:latin typeface="+mn-lt"/>
                <a:cs typeface="Arial" panose="020B0604020202020204" pitchFamily="34" charset="0"/>
              </a:rPr>
              <a:t>THE BASIC FUEL PRICE (BFP) FOR LIQUID FUELS …</a:t>
            </a:r>
            <a:endParaRPr lang="en-ZA" sz="3200" b="1" dirty="0">
              <a:latin typeface="+mn-lt"/>
              <a:cs typeface="Arial" panose="020B0604020202020204" pitchFamily="34" charset="0"/>
            </a:endParaRPr>
          </a:p>
        </p:txBody>
      </p:sp>
      <p:sp>
        <p:nvSpPr>
          <p:cNvPr id="3" name="Text Placeholder 2">
            <a:extLst>
              <a:ext uri="{FF2B5EF4-FFF2-40B4-BE49-F238E27FC236}">
                <a16:creationId xmlns:a16="http://schemas.microsoft.com/office/drawing/2014/main" id="{9D6E7A67-9ABF-4E7C-9F7B-21DCE4DF56E2}"/>
              </a:ext>
            </a:extLst>
          </p:cNvPr>
          <p:cNvSpPr>
            <a:spLocks noGrp="1"/>
          </p:cNvSpPr>
          <p:nvPr>
            <p:ph type="body" idx="1"/>
          </p:nvPr>
        </p:nvSpPr>
        <p:spPr>
          <a:xfrm>
            <a:off x="2401018" y="714893"/>
            <a:ext cx="9295113" cy="4863458"/>
          </a:xfrm>
        </p:spPr>
        <p:txBody>
          <a:bodyPr>
            <a:normAutofit/>
          </a:bodyPr>
          <a:lstStyle/>
          <a:p>
            <a:pPr lvl="0" algn="just">
              <a:lnSpc>
                <a:spcPct val="100000"/>
              </a:lnSpc>
              <a:spcBef>
                <a:spcPct val="20000"/>
              </a:spcBef>
            </a:pPr>
            <a:r>
              <a:rPr lang="en-US" sz="2000" b="1" dirty="0">
                <a:solidFill>
                  <a:schemeClr val="tx1"/>
                </a:solidFill>
              </a:rPr>
              <a:t>Elements of the BFP</a:t>
            </a:r>
          </a:p>
          <a:p>
            <a:pPr marL="342900" indent="-342900" algn="just">
              <a:lnSpc>
                <a:spcPct val="150000"/>
              </a:lnSpc>
              <a:spcBef>
                <a:spcPct val="20000"/>
              </a:spcBef>
              <a:buFont typeface="Arial" panose="020B0604020202020204" pitchFamily="34" charset="0"/>
              <a:buChar char="•"/>
            </a:pPr>
            <a:r>
              <a:rPr lang="en-US" sz="2000" dirty="0">
                <a:solidFill>
                  <a:prstClr val="black"/>
                </a:solidFill>
                <a:cs typeface="Arial" pitchFamily="34" charset="0"/>
              </a:rPr>
              <a:t>Free-on-Board (FOB) - value</a:t>
            </a:r>
          </a:p>
          <a:p>
            <a:pPr marL="342900" indent="-342900" algn="just">
              <a:lnSpc>
                <a:spcPct val="150000"/>
              </a:lnSpc>
              <a:spcBef>
                <a:spcPct val="20000"/>
              </a:spcBef>
              <a:buFont typeface="Arial" panose="020B0604020202020204" pitchFamily="34" charset="0"/>
              <a:buChar char="•"/>
            </a:pPr>
            <a:r>
              <a:rPr lang="en-US" sz="2000" dirty="0">
                <a:solidFill>
                  <a:prstClr val="black"/>
                </a:solidFill>
                <a:cs typeface="Arial" pitchFamily="34" charset="0"/>
              </a:rPr>
              <a:t> Freight and Average Freight Rate </a:t>
            </a:r>
          </a:p>
          <a:p>
            <a:pPr marL="342900" indent="-342900" algn="just">
              <a:lnSpc>
                <a:spcPct val="150000"/>
              </a:lnSpc>
              <a:spcBef>
                <a:spcPct val="20000"/>
              </a:spcBef>
              <a:buFont typeface="Arial" panose="020B0604020202020204" pitchFamily="34" charset="0"/>
              <a:buChar char="•"/>
            </a:pPr>
            <a:r>
              <a:rPr lang="en-US" sz="2000" dirty="0">
                <a:solidFill>
                  <a:prstClr val="black"/>
                </a:solidFill>
                <a:cs typeface="Arial" pitchFamily="34" charset="0"/>
              </a:rPr>
              <a:t> Insurance</a:t>
            </a:r>
          </a:p>
          <a:p>
            <a:pPr marL="342900" indent="-342900" algn="just">
              <a:lnSpc>
                <a:spcPct val="150000"/>
              </a:lnSpc>
              <a:spcBef>
                <a:spcPct val="20000"/>
              </a:spcBef>
              <a:buFont typeface="Arial" panose="020B0604020202020204" pitchFamily="34" charset="0"/>
              <a:buChar char="•"/>
            </a:pPr>
            <a:r>
              <a:rPr lang="en-US" sz="2000" dirty="0">
                <a:solidFill>
                  <a:prstClr val="black"/>
                </a:solidFill>
                <a:cs typeface="Arial" pitchFamily="34" charset="0"/>
              </a:rPr>
              <a:t> Ocean loss</a:t>
            </a:r>
          </a:p>
          <a:p>
            <a:pPr marL="342900" indent="-342900" algn="just">
              <a:lnSpc>
                <a:spcPct val="150000"/>
              </a:lnSpc>
              <a:spcBef>
                <a:spcPct val="20000"/>
              </a:spcBef>
              <a:buFont typeface="Arial" panose="020B0604020202020204" pitchFamily="34" charset="0"/>
              <a:buChar char="•"/>
            </a:pPr>
            <a:r>
              <a:rPr lang="en-US" sz="2000" dirty="0">
                <a:solidFill>
                  <a:prstClr val="black"/>
                </a:solidFill>
                <a:cs typeface="Arial" pitchFamily="34" charset="0"/>
              </a:rPr>
              <a:t> Demurrage</a:t>
            </a:r>
          </a:p>
          <a:p>
            <a:pPr marL="342900" indent="-342900" algn="just">
              <a:lnSpc>
                <a:spcPct val="150000"/>
              </a:lnSpc>
              <a:spcBef>
                <a:spcPct val="20000"/>
              </a:spcBef>
              <a:buFont typeface="Arial" panose="020B0604020202020204" pitchFamily="34" charset="0"/>
              <a:buChar char="•"/>
            </a:pPr>
            <a:r>
              <a:rPr lang="en-US" sz="2000" dirty="0">
                <a:solidFill>
                  <a:prstClr val="black"/>
                </a:solidFill>
                <a:cs typeface="Arial" pitchFamily="34" charset="0"/>
              </a:rPr>
              <a:t> Cargo Dues</a:t>
            </a:r>
          </a:p>
          <a:p>
            <a:pPr marL="342900" indent="-342900" algn="just">
              <a:lnSpc>
                <a:spcPct val="150000"/>
              </a:lnSpc>
              <a:spcBef>
                <a:spcPct val="20000"/>
              </a:spcBef>
              <a:buFont typeface="Arial" panose="020B0604020202020204" pitchFamily="34" charset="0"/>
              <a:buChar char="•"/>
            </a:pPr>
            <a:r>
              <a:rPr lang="en-US" sz="2000" dirty="0">
                <a:solidFill>
                  <a:prstClr val="black"/>
                </a:solidFill>
                <a:cs typeface="Arial" pitchFamily="34" charset="0"/>
              </a:rPr>
              <a:t> Coastal Storage</a:t>
            </a:r>
          </a:p>
          <a:p>
            <a:pPr marL="342900" indent="-342900" algn="just">
              <a:lnSpc>
                <a:spcPct val="150000"/>
              </a:lnSpc>
              <a:spcBef>
                <a:spcPct val="20000"/>
              </a:spcBef>
              <a:buFont typeface="Arial" panose="020B0604020202020204" pitchFamily="34" charset="0"/>
              <a:buChar char="•"/>
            </a:pPr>
            <a:r>
              <a:rPr lang="en-US" sz="2000" dirty="0">
                <a:solidFill>
                  <a:prstClr val="black"/>
                </a:solidFill>
                <a:cs typeface="Arial" pitchFamily="34" charset="0"/>
              </a:rPr>
              <a:t> Stock Financing costs</a:t>
            </a:r>
          </a:p>
          <a:p>
            <a:pPr>
              <a:lnSpc>
                <a:spcPct val="150000"/>
              </a:lnSpc>
            </a:pPr>
            <a:endParaRPr lang="en-ZA" sz="2000" dirty="0">
              <a:solidFill>
                <a:schemeClr val="tx1"/>
              </a:solidFill>
            </a:endParaRPr>
          </a:p>
        </p:txBody>
      </p:sp>
      <p:cxnSp>
        <p:nvCxnSpPr>
          <p:cNvPr id="10" name="Straight Connector 9">
            <a:extLst>
              <a:ext uri="{FF2B5EF4-FFF2-40B4-BE49-F238E27FC236}">
                <a16:creationId xmlns:a16="http://schemas.microsoft.com/office/drawing/2014/main" id="{6481CD73-79C3-4928-B576-43059C21526D}"/>
              </a:ext>
            </a:extLst>
          </p:cNvPr>
          <p:cNvCxnSpPr/>
          <p:nvPr/>
        </p:nvCxnSpPr>
        <p:spPr>
          <a:xfrm>
            <a:off x="0" y="5976730"/>
            <a:ext cx="12192000"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pic>
        <p:nvPicPr>
          <p:cNvPr id="12" name="Picture 11" descr="Text&#10;&#10;Description automatically generated">
            <a:extLst>
              <a:ext uri="{FF2B5EF4-FFF2-40B4-BE49-F238E27FC236}">
                <a16:creationId xmlns:a16="http://schemas.microsoft.com/office/drawing/2014/main" id="{DF9096E0-E3D3-42EE-932B-7355552CFAC9}"/>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26732" y="6029738"/>
            <a:ext cx="1992398" cy="848329"/>
          </a:xfrm>
          <a:prstGeom prst="rect">
            <a:avLst/>
          </a:prstGeom>
        </p:spPr>
      </p:pic>
      <p:pic>
        <p:nvPicPr>
          <p:cNvPr id="15" name="Graphic 14">
            <a:extLst>
              <a:ext uri="{FF2B5EF4-FFF2-40B4-BE49-F238E27FC236}">
                <a16:creationId xmlns:a16="http://schemas.microsoft.com/office/drawing/2014/main" id="{001A8AD0-93F8-4DC6-A0D3-E11676021466}"/>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11039061" y="5969956"/>
            <a:ext cx="1031245" cy="1006692"/>
          </a:xfrm>
          <a:prstGeom prst="rect">
            <a:avLst/>
          </a:prstGeom>
        </p:spPr>
      </p:pic>
    </p:spTree>
    <p:extLst>
      <p:ext uri="{BB962C8B-B14F-4D97-AF65-F5344CB8AC3E}">
        <p14:creationId xmlns:p14="http://schemas.microsoft.com/office/powerpoint/2010/main" val="1972363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10081</TotalTime>
  <Words>1740</Words>
  <Application>Microsoft Office PowerPoint</Application>
  <PresentationFormat>Widescreen</PresentationFormat>
  <Paragraphs>340</Paragraphs>
  <Slides>28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Algerian</vt:lpstr>
      <vt:lpstr>Arial</vt:lpstr>
      <vt:lpstr>Calibri</vt:lpstr>
      <vt:lpstr>Calibri Light</vt:lpstr>
      <vt:lpstr>Times New Roman</vt:lpstr>
      <vt:lpstr>Wingdings</vt:lpstr>
      <vt:lpstr>Office Theme</vt:lpstr>
      <vt:lpstr>PowerPoint Presentation</vt:lpstr>
      <vt:lpstr>PowerPoint Presentation</vt:lpstr>
      <vt:lpstr> PRESENTATION OUTLINE </vt:lpstr>
      <vt:lpstr> INTRODUCTION</vt:lpstr>
      <vt:lpstr> POLICY POSITION AND KEY PRICING MECHANISM</vt:lpstr>
      <vt:lpstr>POLICY POSITION AND KEY PRICING MECHANISM…</vt:lpstr>
      <vt:lpstr> THE BASIC FUEL PRICE (BFP) FOR LIQUID FUELS</vt:lpstr>
      <vt:lpstr>  THE BASIC FUEL PRICE (BFP) FOR LIQUID FUELS …</vt:lpstr>
      <vt:lpstr> THE BASIC FUEL PRICE (BFP) FOR LIQUID FUELS …</vt:lpstr>
      <vt:lpstr> THE BASIC FUEL PRICE (BFP) FOR LIQUID FUELS …</vt:lpstr>
      <vt:lpstr> THE BASIC FUEL PRICE (BFP) FOR LIQUID FUELS …                 REFERENCE MARKETS</vt:lpstr>
      <vt:lpstr> THE BASIC FUEL PRICE (BFP) FOR LIQUID FUELS …</vt:lpstr>
      <vt:lpstr> THE BASIC FUEL PRICE (BFP) FOR LIQUID FUELS …</vt:lpstr>
      <vt:lpstr>THE BASIC FUEL PRICE (BFP) FOR LIQUID FUELS …</vt:lpstr>
      <vt:lpstr> THE BASIC FUEL PRICE (BFP) FOR LIQUID FUELS …</vt:lpstr>
      <vt:lpstr>    OTHER INTERNATIONAL FACTORS THAT INFLUENCE THE BFP</vt:lpstr>
      <vt:lpstr> SUMMARY OF INTERNATIONAL FACTORS</vt:lpstr>
      <vt:lpstr> LOCAL FACTORS INCLUDED IN THE FUEL PRICES</vt:lpstr>
      <vt:lpstr>LOCAL FACTORS INCLUDED IN THE FUEL PRICES…</vt:lpstr>
      <vt:lpstr> FUEL PRICE BREAKDOWN STRUCTURE – PETROL &amp; DIESEL</vt:lpstr>
      <vt:lpstr>FUEL PRICE BREAKDOWN STRUCTURE -  ILLUMINATING PARAFFIN (IP)</vt:lpstr>
      <vt:lpstr> FUEL PRICE BREAKDOWN STRUCTURE - ILLUMINATING PARAFFIN … Illuminating Paraffin Pie Diagram</vt:lpstr>
      <vt:lpstr> FUEL PRICE BREAKDOWN STRUCTURE - MAXIMUM RETAIL PRICE OF LIQUEFIED PETROLEUM GAS (LPGAS)</vt:lpstr>
      <vt:lpstr> FUEL PRICE BREAKDOWN STRUCTURE - MAXIMUM RETAIL PRICE OF LIQUEFIED PETROLEUM GAS (LPGAS) LPGas Pie Diagram</vt:lpstr>
      <vt:lpstr> REGULATORY ACCOUNTING SYSTEM (RAS)</vt:lpstr>
      <vt:lpstr>RECAP</vt:lpstr>
      <vt:lpstr> FREQUENTLY ASKED QUESTIONS (FAQS)</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Msizi Nyalungu</dc:creator>
  <cp:lastModifiedBy>Rashaad</cp:lastModifiedBy>
  <cp:revision>120</cp:revision>
  <cp:lastPrinted>2021-04-09T11:02:25Z</cp:lastPrinted>
  <dcterms:created xsi:type="dcterms:W3CDTF">2020-05-28T19:48:51Z</dcterms:created>
  <dcterms:modified xsi:type="dcterms:W3CDTF">2021-04-14T10:51:12Z</dcterms:modified>
  <cp:contentStatus/>
</cp:coreProperties>
</file>