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6" r:id="rId4"/>
  </p:sldMasterIdLst>
  <p:notesMasterIdLst>
    <p:notesMasterId r:id="rId31"/>
  </p:notesMasterIdLst>
  <p:handoutMasterIdLst>
    <p:handoutMasterId r:id="rId32"/>
  </p:handoutMasterIdLst>
  <p:sldIdLst>
    <p:sldId id="374" r:id="rId5"/>
    <p:sldId id="356" r:id="rId6"/>
    <p:sldId id="381" r:id="rId7"/>
    <p:sldId id="384" r:id="rId8"/>
    <p:sldId id="383" r:id="rId9"/>
    <p:sldId id="382" r:id="rId10"/>
    <p:sldId id="385" r:id="rId11"/>
    <p:sldId id="377" r:id="rId12"/>
    <p:sldId id="386" r:id="rId13"/>
    <p:sldId id="387" r:id="rId14"/>
    <p:sldId id="388" r:id="rId15"/>
    <p:sldId id="364" r:id="rId16"/>
    <p:sldId id="389" r:id="rId17"/>
    <p:sldId id="375" r:id="rId18"/>
    <p:sldId id="391" r:id="rId19"/>
    <p:sldId id="392" r:id="rId20"/>
    <p:sldId id="393" r:id="rId21"/>
    <p:sldId id="394" r:id="rId22"/>
    <p:sldId id="360" r:id="rId23"/>
    <p:sldId id="358" r:id="rId24"/>
    <p:sldId id="395" r:id="rId25"/>
    <p:sldId id="357" r:id="rId26"/>
    <p:sldId id="396" r:id="rId27"/>
    <p:sldId id="397" r:id="rId28"/>
    <p:sldId id="365" r:id="rId29"/>
    <p:sldId id="288"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yton Beard" initials="LB" lastIdx="1" clrIdx="0">
    <p:extLst>
      <p:ext uri="{19B8F6BF-5375-455C-9EA6-DF929625EA0E}">
        <p15:presenceInfo xmlns:p15="http://schemas.microsoft.com/office/powerpoint/2012/main" xmlns="" userId="S::Layton.Beard@AASA.CO.ZA::b63b890f-09fe-45a8-9930-21556e90f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30BE30"/>
    <a:srgbClr val="009900"/>
    <a:srgbClr val="33CC33"/>
    <a:srgbClr val="FECD07"/>
    <a:srgbClr val="00FF00"/>
    <a:srgbClr val="990099"/>
    <a:srgbClr val="F2F2F2"/>
    <a:srgbClr val="9999FF"/>
    <a:srgbClr val="66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38" autoAdjust="0"/>
  </p:normalViewPr>
  <p:slideViewPr>
    <p:cSldViewPr snapToGrid="0" snapToObjects="1">
      <p:cViewPr varScale="1">
        <p:scale>
          <a:sx n="56" d="100"/>
          <a:sy n="56" d="100"/>
        </p:scale>
        <p:origin x="-1260" y="-96"/>
      </p:cViewPr>
      <p:guideLst>
        <p:guide orient="horz" pos="2160"/>
        <p:guide pos="3840"/>
      </p:guideLst>
    </p:cSldViewPr>
  </p:slideViewPr>
  <p:outlineViewPr>
    <p:cViewPr>
      <p:scale>
        <a:sx n="33" d="100"/>
        <a:sy n="33" d="100"/>
      </p:scale>
      <p:origin x="0" y="-52"/>
    </p:cViewPr>
  </p:outlineViewPr>
  <p:notesTextViewPr>
    <p:cViewPr>
      <p:scale>
        <a:sx n="1" d="1"/>
        <a:sy n="1" d="1"/>
      </p:scale>
      <p:origin x="0" y="0"/>
    </p:cViewPr>
  </p:notesTextViewPr>
  <p:sorterViewPr>
    <p:cViewPr>
      <p:scale>
        <a:sx n="75" d="100"/>
        <a:sy n="75" d="100"/>
      </p:scale>
      <p:origin x="0" y="0"/>
    </p:cViewPr>
  </p:sorterViewPr>
  <p:notesViewPr>
    <p:cSldViewPr snapToGrid="0" snapToObjects="1" showGuides="1">
      <p:cViewPr varScale="1">
        <p:scale>
          <a:sx n="48" d="100"/>
          <a:sy n="48" d="100"/>
        </p:scale>
        <p:origin x="2764" y="4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A6856CA-38FF-46A8-9EE2-6EF016F762F5}"/>
              </a:ext>
            </a:extLst>
          </p:cNvPr>
          <p:cNvSpPr>
            <a:spLocks noGrp="1"/>
          </p:cNvSpPr>
          <p:nvPr>
            <p:ph type="hdr" sz="quarter"/>
          </p:nvPr>
        </p:nvSpPr>
        <p:spPr>
          <a:xfrm>
            <a:off x="0" y="0"/>
            <a:ext cx="2945659" cy="49800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CC722243-A11A-4B9A-8F8C-4BF265D74D7A}"/>
              </a:ext>
            </a:extLst>
          </p:cNvPr>
          <p:cNvSpPr>
            <a:spLocks noGrp="1"/>
          </p:cNvSpPr>
          <p:nvPr>
            <p:ph type="dt" sz="quarter" idx="1"/>
          </p:nvPr>
        </p:nvSpPr>
        <p:spPr>
          <a:xfrm>
            <a:off x="3850443" y="0"/>
            <a:ext cx="2945659" cy="498008"/>
          </a:xfrm>
          <a:prstGeom prst="rect">
            <a:avLst/>
          </a:prstGeom>
        </p:spPr>
        <p:txBody>
          <a:bodyPr vert="horz" lIns="91440" tIns="45720" rIns="91440" bIns="45720" rtlCol="0"/>
          <a:lstStyle>
            <a:lvl1pPr algn="r">
              <a:defRPr sz="1200"/>
            </a:lvl1pPr>
          </a:lstStyle>
          <a:p>
            <a:fld id="{478FED81-E08E-4A95-8607-91437ACBF72B}" type="datetimeFigureOut">
              <a:rPr lang="en-ZA" smtClean="0"/>
              <a:pPr/>
              <a:t>2021/04/14</a:t>
            </a:fld>
            <a:endParaRPr lang="en-ZA"/>
          </a:p>
        </p:txBody>
      </p:sp>
      <p:sp>
        <p:nvSpPr>
          <p:cNvPr id="4" name="Footer Placeholder 3">
            <a:extLst>
              <a:ext uri="{FF2B5EF4-FFF2-40B4-BE49-F238E27FC236}">
                <a16:creationId xmlns:a16="http://schemas.microsoft.com/office/drawing/2014/main" xmlns="" id="{ECE62856-08EE-49DC-A31C-229796B48CD6}"/>
              </a:ext>
            </a:extLst>
          </p:cNvPr>
          <p:cNvSpPr>
            <a:spLocks noGrp="1"/>
          </p:cNvSpPr>
          <p:nvPr>
            <p:ph type="ftr" sz="quarter" idx="2"/>
          </p:nvPr>
        </p:nvSpPr>
        <p:spPr>
          <a:xfrm>
            <a:off x="0" y="9428630"/>
            <a:ext cx="2945659" cy="49800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xmlns="" id="{FE601C8C-99CE-4804-A177-9D79AD980768}"/>
              </a:ext>
            </a:extLst>
          </p:cNvPr>
          <p:cNvSpPr>
            <a:spLocks noGrp="1"/>
          </p:cNvSpPr>
          <p:nvPr>
            <p:ph type="sldNum" sz="quarter" idx="3"/>
          </p:nvPr>
        </p:nvSpPr>
        <p:spPr>
          <a:xfrm>
            <a:off x="3850443" y="9428630"/>
            <a:ext cx="2945659" cy="498008"/>
          </a:xfrm>
          <a:prstGeom prst="rect">
            <a:avLst/>
          </a:prstGeom>
        </p:spPr>
        <p:txBody>
          <a:bodyPr vert="horz" lIns="91440" tIns="45720" rIns="91440" bIns="45720" rtlCol="0" anchor="b"/>
          <a:lstStyle>
            <a:lvl1pPr algn="r">
              <a:defRPr sz="1200"/>
            </a:lvl1pPr>
          </a:lstStyle>
          <a:p>
            <a:fld id="{D5D5D32D-5160-4BCF-B85E-8666E9AFB13F}" type="slidenum">
              <a:rPr lang="en-ZA" smtClean="0"/>
              <a:pPr/>
              <a:t>‹#›</a:t>
            </a:fld>
            <a:endParaRPr lang="en-ZA"/>
          </a:p>
        </p:txBody>
      </p:sp>
    </p:spTree>
    <p:extLst>
      <p:ext uri="{BB962C8B-B14F-4D97-AF65-F5344CB8AC3E}">
        <p14:creationId xmlns:p14="http://schemas.microsoft.com/office/powerpoint/2010/main" xmlns="" val="4146633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0" i="0">
                <a:latin typeface="Arial Regular" charset="0"/>
              </a:defRPr>
            </a:lvl1pPr>
          </a:lstStyle>
          <a:p>
            <a:fld id="{BEE9BE5A-FDE5-DB48-BE26-D608F105437A}" type="datetimeFigureOut">
              <a:rPr lang="en-US" smtClean="0"/>
              <a:pPr/>
              <a:t>4/14/2021</a:t>
            </a:fld>
            <a:endParaRPr lang="en-US" dirty="0"/>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0" i="0">
                <a:latin typeface="Arial Regular" charset="0"/>
              </a:defRPr>
            </a:lvl1pPr>
          </a:lstStyle>
          <a:p>
            <a:fld id="{E3E4287A-A23E-8D41-9DD1-9EAE7223A754}" type="slidenum">
              <a:rPr lang="en-US" smtClean="0"/>
              <a:pPr/>
              <a:t>‹#›</a:t>
            </a:fld>
            <a:endParaRPr lang="en-US" dirty="0"/>
          </a:p>
        </p:txBody>
      </p:sp>
    </p:spTree>
    <p:extLst>
      <p:ext uri="{BB962C8B-B14F-4D97-AF65-F5344CB8AC3E}">
        <p14:creationId xmlns:p14="http://schemas.microsoft.com/office/powerpoint/2010/main" xmlns="" val="190938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4287A-A23E-8D41-9DD1-9EAE7223A754}" type="slidenum">
              <a:rPr lang="en-US" smtClean="0"/>
              <a:pPr/>
              <a:t>1</a:t>
            </a:fld>
            <a:endParaRPr lang="en-US" dirty="0"/>
          </a:p>
        </p:txBody>
      </p:sp>
    </p:spTree>
    <p:extLst>
      <p:ext uri="{BB962C8B-B14F-4D97-AF65-F5344CB8AC3E}">
        <p14:creationId xmlns:p14="http://schemas.microsoft.com/office/powerpoint/2010/main" xmlns="" val="669542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4287A-A23E-8D41-9DD1-9EAE7223A754}" type="slidenum">
              <a:rPr lang="en-US" smtClean="0"/>
              <a:pPr/>
              <a:t>2</a:t>
            </a:fld>
            <a:endParaRPr lang="en-US" dirty="0"/>
          </a:p>
        </p:txBody>
      </p:sp>
    </p:spTree>
    <p:extLst>
      <p:ext uri="{BB962C8B-B14F-4D97-AF65-F5344CB8AC3E}">
        <p14:creationId xmlns:p14="http://schemas.microsoft.com/office/powerpoint/2010/main" xmlns="" val="222843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4287A-A23E-8D41-9DD1-9EAE7223A754}" type="slidenum">
              <a:rPr lang="en-US" smtClean="0"/>
              <a:pPr/>
              <a:t>3</a:t>
            </a:fld>
            <a:endParaRPr lang="en-US" dirty="0"/>
          </a:p>
        </p:txBody>
      </p:sp>
    </p:spTree>
    <p:extLst>
      <p:ext uri="{BB962C8B-B14F-4D97-AF65-F5344CB8AC3E}">
        <p14:creationId xmlns:p14="http://schemas.microsoft.com/office/powerpoint/2010/main" xmlns="" val="1135588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E3E4287A-A23E-8D41-9DD1-9EAE7223A754}" type="slidenum">
              <a:rPr lang="en-US" smtClean="0"/>
              <a:pPr/>
              <a:t>6</a:t>
            </a:fld>
            <a:endParaRPr lang="en-US" dirty="0"/>
          </a:p>
        </p:txBody>
      </p:sp>
    </p:spTree>
    <p:extLst>
      <p:ext uri="{BB962C8B-B14F-4D97-AF65-F5344CB8AC3E}">
        <p14:creationId xmlns:p14="http://schemas.microsoft.com/office/powerpoint/2010/main" xmlns="" val="139686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4287A-A23E-8D41-9DD1-9EAE7223A754}" type="slidenum">
              <a:rPr lang="en-US" smtClean="0"/>
              <a:pPr/>
              <a:t>8</a:t>
            </a:fld>
            <a:endParaRPr lang="en-US" dirty="0"/>
          </a:p>
        </p:txBody>
      </p:sp>
    </p:spTree>
    <p:extLst>
      <p:ext uri="{BB962C8B-B14F-4D97-AF65-F5344CB8AC3E}">
        <p14:creationId xmlns:p14="http://schemas.microsoft.com/office/powerpoint/2010/main" xmlns="" val="448000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4287A-A23E-8D41-9DD1-9EAE7223A754}" type="slidenum">
              <a:rPr lang="en-US" smtClean="0"/>
              <a:pPr/>
              <a:t>16</a:t>
            </a:fld>
            <a:endParaRPr lang="en-US" dirty="0"/>
          </a:p>
        </p:txBody>
      </p:sp>
    </p:spTree>
    <p:extLst>
      <p:ext uri="{BB962C8B-B14F-4D97-AF65-F5344CB8AC3E}">
        <p14:creationId xmlns:p14="http://schemas.microsoft.com/office/powerpoint/2010/main" xmlns="" val="10576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4287A-A23E-8D41-9DD1-9EAE7223A754}" type="slidenum">
              <a:rPr lang="en-US" smtClean="0"/>
              <a:pPr/>
              <a:t>20</a:t>
            </a:fld>
            <a:endParaRPr lang="en-US" dirty="0"/>
          </a:p>
        </p:txBody>
      </p:sp>
    </p:spTree>
    <p:extLst>
      <p:ext uri="{BB962C8B-B14F-4D97-AF65-F5344CB8AC3E}">
        <p14:creationId xmlns:p14="http://schemas.microsoft.com/office/powerpoint/2010/main" xmlns="" val="138604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E4287A-A23E-8D41-9DD1-9EAE7223A754}" type="slidenum">
              <a:rPr kumimoji="0" lang="en-US" sz="1200" b="0" i="0" u="none" strike="noStrike" kern="1200" cap="none" spc="0" normalizeH="0" baseline="0" noProof="0" smtClean="0">
                <a:ln>
                  <a:noFill/>
                </a:ln>
                <a:solidFill>
                  <a:prstClr val="black"/>
                </a:solidFill>
                <a:effectLst/>
                <a:uLnTx/>
                <a:uFillTx/>
                <a:latin typeface="Arial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Regular" charset="0"/>
              <a:ea typeface="+mn-ea"/>
              <a:cs typeface="+mn-cs"/>
            </a:endParaRPr>
          </a:p>
        </p:txBody>
      </p:sp>
    </p:spTree>
    <p:extLst>
      <p:ext uri="{BB962C8B-B14F-4D97-AF65-F5344CB8AC3E}">
        <p14:creationId xmlns:p14="http://schemas.microsoft.com/office/powerpoint/2010/main" xmlns="" val="3093949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userDrawn="1"/>
        </p:nvSpPr>
        <p:spPr>
          <a:xfrm>
            <a:off x="11785600" y="5453572"/>
            <a:ext cx="406400" cy="609600"/>
          </a:xfrm>
          <a:prstGeom prst="rect">
            <a:avLst/>
          </a:prstGeom>
          <a:solidFill>
            <a:schemeClr val="accent4"/>
          </a:solidFill>
        </p:spPr>
        <p:txBody>
          <a:bodyPr vert="horz" wrap="square" lIns="0" tIns="45720" rIns="91440" bIns="45720" rtlCol="0" anchor="ctr">
            <a:normAutofit/>
          </a:bodyPr>
          <a:lstStyle/>
          <a:p>
            <a:pPr marL="14288" marR="0" indent="0" algn="r" defTabSz="914400" rtl="0" eaLnBrk="1" fontAlgn="auto" latinLnBrk="0" hangingPunct="1">
              <a:lnSpc>
                <a:spcPct val="100000"/>
              </a:lnSpc>
              <a:spcBef>
                <a:spcPts val="0"/>
              </a:spcBef>
              <a:spcAft>
                <a:spcPts val="0"/>
              </a:spcAft>
              <a:buClrTx/>
              <a:buSzTx/>
              <a:buFontTx/>
              <a:buNone/>
              <a:tabLst/>
            </a:pPr>
            <a:r>
              <a:rPr kumimoji="0" lang="en-US" sz="2000" b="0" i="0" u="none" strike="noStrike" kern="0" cap="none" spc="0" normalizeH="0" baseline="0" noProof="0" dirty="0">
                <a:ln>
                  <a:noFill/>
                </a:ln>
                <a:solidFill>
                  <a:schemeClr val="bg1"/>
                </a:solidFill>
                <a:effectLst/>
                <a:uLnTx/>
                <a:uFillTx/>
                <a:latin typeface="Arial"/>
                <a:ea typeface="Arial"/>
                <a:cs typeface="Arial"/>
                <a:sym typeface="Arial"/>
              </a:rPr>
              <a:t>&gt;</a:t>
            </a:r>
          </a:p>
        </p:txBody>
      </p:sp>
      <p:sp>
        <p:nvSpPr>
          <p:cNvPr id="3" name="Text Placeholder 2">
            <a:extLst>
              <a:ext uri="{FF2B5EF4-FFF2-40B4-BE49-F238E27FC236}">
                <a16:creationId xmlns:a16="http://schemas.microsoft.com/office/drawing/2014/main" xmlns="" id="{289DF6E0-724C-4161-A87D-D29BD5D7964A}"/>
              </a:ext>
            </a:extLst>
          </p:cNvPr>
          <p:cNvSpPr>
            <a:spLocks noGrp="1"/>
          </p:cNvSpPr>
          <p:nvPr>
            <p:ph type="body" sz="quarter" idx="11" hasCustomPrompt="1"/>
          </p:nvPr>
        </p:nvSpPr>
        <p:spPr>
          <a:xfrm>
            <a:off x="558184" y="5241600"/>
            <a:ext cx="10795200" cy="612000"/>
          </a:xfrm>
        </p:spPr>
        <p:txBody>
          <a:bodyPr/>
          <a:lstStyle>
            <a:lvl1pPr marL="0" indent="0">
              <a:buNone/>
              <a:defRPr sz="2400" b="1">
                <a:solidFill>
                  <a:schemeClr val="bg1"/>
                </a:solidFill>
                <a:latin typeface="Arial Narrow" panose="020B0606020202030204" pitchFamily="34" charset="0"/>
              </a:defRPr>
            </a:lvl1pPr>
          </a:lstStyle>
          <a:p>
            <a:pPr lvl="0"/>
            <a:r>
              <a:rPr lang="en-US" dirty="0"/>
              <a:t>EDIT MASTER TEXT STYLES</a:t>
            </a:r>
          </a:p>
          <a:p>
            <a:pPr lvl="1"/>
            <a:endParaRPr lang="en-ZA" dirty="0"/>
          </a:p>
        </p:txBody>
      </p:sp>
      <p:sp>
        <p:nvSpPr>
          <p:cNvPr id="12" name="Text Placeholder 11">
            <a:extLst>
              <a:ext uri="{FF2B5EF4-FFF2-40B4-BE49-F238E27FC236}">
                <a16:creationId xmlns:a16="http://schemas.microsoft.com/office/drawing/2014/main" xmlns="" id="{373C8EF9-166D-41B3-8DA4-C3CFE33088C8}"/>
              </a:ext>
            </a:extLst>
          </p:cNvPr>
          <p:cNvSpPr>
            <a:spLocks noGrp="1"/>
          </p:cNvSpPr>
          <p:nvPr>
            <p:ph type="body" sz="quarter" idx="12" hasCustomPrompt="1"/>
          </p:nvPr>
        </p:nvSpPr>
        <p:spPr>
          <a:xfrm>
            <a:off x="558184" y="5954400"/>
            <a:ext cx="10795200" cy="612000"/>
          </a:xfrm>
        </p:spPr>
        <p:txBody>
          <a:bodyPr/>
          <a:lstStyle>
            <a:lvl1pPr marL="0" indent="0">
              <a:buNone/>
              <a:defRPr b="1">
                <a:solidFill>
                  <a:schemeClr val="bg2">
                    <a:lumMod val="90000"/>
                  </a:schemeClr>
                </a:solidFill>
                <a:latin typeface="Arial Narrow" panose="020B0606020202030204" pitchFamily="34" charset="0"/>
              </a:defRPr>
            </a:lvl1pPr>
            <a:lvl2pPr marL="457195" indent="0">
              <a:buNone/>
              <a:defRPr b="1">
                <a:solidFill>
                  <a:schemeClr val="bg2">
                    <a:lumMod val="90000"/>
                  </a:schemeClr>
                </a:solidFill>
                <a:latin typeface="Arial Narrow" panose="020B0606020202030204" pitchFamily="34" charset="0"/>
              </a:defRPr>
            </a:lvl2pPr>
          </a:lstStyle>
          <a:p>
            <a:pPr lvl="0"/>
            <a:r>
              <a:rPr lang="en-US" dirty="0"/>
              <a:t>EDIT MASTER TEXT STYLES</a:t>
            </a:r>
          </a:p>
          <a:p>
            <a:pPr lvl="1"/>
            <a:endParaRPr lang="en-ZA" dirty="0"/>
          </a:p>
        </p:txBody>
      </p:sp>
      <p:pic>
        <p:nvPicPr>
          <p:cNvPr id="7" name="Picture 6" descr="A close up of a sign&#10;&#10;Description generated with very high confidence">
            <a:extLst>
              <a:ext uri="{FF2B5EF4-FFF2-40B4-BE49-F238E27FC236}">
                <a16:creationId xmlns:a16="http://schemas.microsoft.com/office/drawing/2014/main" xmlns="" id="{3BA8CC0A-7642-439F-A3E8-6285DCE271ED}"/>
              </a:ext>
            </a:extLst>
          </p:cNvPr>
          <p:cNvPicPr>
            <a:picLocks noChangeAspect="1"/>
          </p:cNvPicPr>
          <p:nvPr userDrawn="1"/>
        </p:nvPicPr>
        <p:blipFill>
          <a:blip r:embed="rId3" cstate="hqprint">
            <a:extLst>
              <a:ext uri="{28A0092B-C50C-407E-A947-70E740481C1C}">
                <a14:useLocalDpi xmlns:a14="http://schemas.microsoft.com/office/drawing/2010/main" xmlns=""/>
              </a:ext>
            </a:extLst>
          </a:blip>
          <a:stretch>
            <a:fillRect/>
          </a:stretch>
        </p:blipFill>
        <p:spPr>
          <a:xfrm>
            <a:off x="753564" y="455674"/>
            <a:ext cx="1517196" cy="1454420"/>
          </a:xfrm>
          <a:prstGeom prst="rect">
            <a:avLst/>
          </a:prstGeom>
        </p:spPr>
      </p:pic>
    </p:spTree>
    <p:extLst>
      <p:ext uri="{BB962C8B-B14F-4D97-AF65-F5344CB8AC3E}">
        <p14:creationId xmlns:p14="http://schemas.microsoft.com/office/powerpoint/2010/main" xmlns="" val="258841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AA corpor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D28F77D-C230-4A3A-87E5-13E138AADD64}"/>
              </a:ext>
            </a:extLst>
          </p:cNvPr>
          <p:cNvSpPr>
            <a:spLocks noGrp="1"/>
          </p:cNvSpPr>
          <p:nvPr>
            <p:ph type="body" sz="quarter" idx="11" hasCustomPrompt="1"/>
          </p:nvPr>
        </p:nvSpPr>
        <p:spPr>
          <a:xfrm>
            <a:off x="556800" y="5241598"/>
            <a:ext cx="10795200" cy="612000"/>
          </a:xfrm>
        </p:spPr>
        <p:txBody>
          <a:bodyPr vert="horz" lIns="91440" tIns="45720" rIns="91440" bIns="45720" rtlCol="0">
            <a:normAutofit/>
          </a:bodyPr>
          <a:lstStyle>
            <a:lvl1pPr>
              <a:defRPr lang="en-US" sz="2400" b="1" dirty="0">
                <a:solidFill>
                  <a:schemeClr val="tx1"/>
                </a:solidFill>
                <a:latin typeface="Arial Narrow" panose="020B0606020202030204" pitchFamily="34" charset="0"/>
              </a:defRPr>
            </a:lvl1pPr>
            <a:lvl2pPr>
              <a:defRPr lang="en-ZA" dirty="0">
                <a:solidFill>
                  <a:schemeClr val="tx1"/>
                </a:solidFill>
              </a:defRPr>
            </a:lvl2pPr>
          </a:lstStyle>
          <a:p>
            <a:pPr marL="0" lvl="0" indent="0">
              <a:buNone/>
            </a:pPr>
            <a:r>
              <a:rPr lang="en-US" dirty="0"/>
              <a:t>EDIT MASTER TEXT STYLES</a:t>
            </a:r>
          </a:p>
          <a:p>
            <a:pPr lvl="1"/>
            <a:endParaRPr lang="en-ZA" dirty="0"/>
          </a:p>
        </p:txBody>
      </p:sp>
      <p:sp>
        <p:nvSpPr>
          <p:cNvPr id="9" name="TextBox 8"/>
          <p:cNvSpPr txBox="1"/>
          <p:nvPr userDrawn="1"/>
        </p:nvSpPr>
        <p:spPr>
          <a:xfrm>
            <a:off x="11785600" y="5453572"/>
            <a:ext cx="406400" cy="609600"/>
          </a:xfrm>
          <a:prstGeom prst="rect">
            <a:avLst/>
          </a:prstGeom>
          <a:solidFill>
            <a:schemeClr val="accent4"/>
          </a:solidFill>
        </p:spPr>
        <p:txBody>
          <a:bodyPr vert="horz" wrap="square" lIns="0" tIns="45720" rIns="91440" bIns="45720" rtlCol="0" anchor="ctr">
            <a:normAutofit/>
          </a:bodyPr>
          <a:lstStyle/>
          <a:p>
            <a:pPr marL="14288" marR="0" indent="0" algn="r" defTabSz="914400" rtl="0" eaLnBrk="1" fontAlgn="auto" latinLnBrk="0" hangingPunct="1">
              <a:lnSpc>
                <a:spcPct val="100000"/>
              </a:lnSpc>
              <a:spcBef>
                <a:spcPts val="0"/>
              </a:spcBef>
              <a:spcAft>
                <a:spcPts val="0"/>
              </a:spcAft>
              <a:buClrTx/>
              <a:buSzTx/>
              <a:buFontTx/>
              <a:buNone/>
              <a:tabLst/>
            </a:pPr>
            <a:r>
              <a:rPr kumimoji="0" lang="en-US" sz="2000" b="0" i="0" u="none" strike="noStrike" kern="0" cap="none" spc="0" normalizeH="0" baseline="0" noProof="0" dirty="0">
                <a:ln>
                  <a:noFill/>
                </a:ln>
                <a:solidFill>
                  <a:schemeClr val="bg1"/>
                </a:solidFill>
                <a:effectLst/>
                <a:uLnTx/>
                <a:uFillTx/>
                <a:latin typeface="Arial"/>
                <a:ea typeface="Arial"/>
                <a:cs typeface="Arial"/>
                <a:sym typeface="Arial"/>
              </a:rPr>
              <a:t>&gt;</a:t>
            </a:r>
          </a:p>
        </p:txBody>
      </p:sp>
      <p:sp>
        <p:nvSpPr>
          <p:cNvPr id="6" name="Text Placeholder 5">
            <a:extLst>
              <a:ext uri="{FF2B5EF4-FFF2-40B4-BE49-F238E27FC236}">
                <a16:creationId xmlns:a16="http://schemas.microsoft.com/office/drawing/2014/main" xmlns="" id="{BD4D2543-9C5C-48A6-9A80-EAE948D99F7A}"/>
              </a:ext>
            </a:extLst>
          </p:cNvPr>
          <p:cNvSpPr>
            <a:spLocks noGrp="1"/>
          </p:cNvSpPr>
          <p:nvPr>
            <p:ph type="body" sz="quarter" idx="10" hasCustomPrompt="1"/>
          </p:nvPr>
        </p:nvSpPr>
        <p:spPr>
          <a:xfrm>
            <a:off x="558184" y="5952624"/>
            <a:ext cx="10795616" cy="648000"/>
          </a:xfrm>
        </p:spPr>
        <p:txBody>
          <a:bodyPr vert="horz" lIns="91440" tIns="45720" rIns="91440" bIns="45720" rtlCol="0">
            <a:normAutofit/>
          </a:bodyPr>
          <a:lstStyle>
            <a:lvl1pPr>
              <a:defRPr lang="en-US" b="1" dirty="0">
                <a:solidFill>
                  <a:schemeClr val="bg2">
                    <a:lumMod val="90000"/>
                  </a:schemeClr>
                </a:solidFill>
                <a:latin typeface="Arial Narrow" panose="020B0606020202030204" pitchFamily="34" charset="0"/>
              </a:defRPr>
            </a:lvl1pPr>
          </a:lstStyle>
          <a:p>
            <a:pPr marL="0" lvl="0" indent="0">
              <a:buNone/>
            </a:pPr>
            <a:r>
              <a:rPr lang="en-US" dirty="0"/>
              <a:t>EDIT MASTER TEXT STYLES</a:t>
            </a:r>
          </a:p>
        </p:txBody>
      </p:sp>
      <p:pic>
        <p:nvPicPr>
          <p:cNvPr id="7" name="Picture 6" descr="A close up of a sign&#10;&#10;Description generated with very high confidence">
            <a:extLst>
              <a:ext uri="{FF2B5EF4-FFF2-40B4-BE49-F238E27FC236}">
                <a16:creationId xmlns:a16="http://schemas.microsoft.com/office/drawing/2014/main" xmlns="" id="{9ACE1D84-9580-4575-B430-C1AFC694D305}"/>
              </a:ext>
            </a:extLst>
          </p:cNvPr>
          <p:cNvPicPr>
            <a:picLocks noChangeAspect="1"/>
          </p:cNvPicPr>
          <p:nvPr userDrawn="1"/>
        </p:nvPicPr>
        <p:blipFill>
          <a:blip r:embed="rId3" cstate="hqprint">
            <a:extLst>
              <a:ext uri="{28A0092B-C50C-407E-A947-70E740481C1C}">
                <a14:useLocalDpi xmlns:a14="http://schemas.microsoft.com/office/drawing/2010/main" xmlns=""/>
              </a:ext>
            </a:extLst>
          </a:blip>
          <a:stretch>
            <a:fillRect/>
          </a:stretch>
        </p:blipFill>
        <p:spPr>
          <a:xfrm>
            <a:off x="753564" y="455674"/>
            <a:ext cx="1517196" cy="1454420"/>
          </a:xfrm>
          <a:prstGeom prst="rect">
            <a:avLst/>
          </a:prstGeom>
        </p:spPr>
      </p:pic>
    </p:spTree>
    <p:extLst>
      <p:ext uri="{BB962C8B-B14F-4D97-AF65-F5344CB8AC3E}">
        <p14:creationId xmlns:p14="http://schemas.microsoft.com/office/powerpoint/2010/main" xmlns="" val="280586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AA corporate title slide">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4A01953-A3D1-4B00-9200-90525DC635B3}"/>
              </a:ext>
            </a:extLst>
          </p:cNvPr>
          <p:cNvSpPr/>
          <p:nvPr userDrawn="1"/>
        </p:nvSpPr>
        <p:spPr>
          <a:xfrm>
            <a:off x="477520" y="5159920"/>
            <a:ext cx="10993120" cy="144070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00"/>
          </a:p>
        </p:txBody>
      </p:sp>
      <p:sp>
        <p:nvSpPr>
          <p:cNvPr id="3" name="Text Placeholder 2">
            <a:extLst>
              <a:ext uri="{FF2B5EF4-FFF2-40B4-BE49-F238E27FC236}">
                <a16:creationId xmlns:a16="http://schemas.microsoft.com/office/drawing/2014/main" xmlns="" id="{8D28F77D-C230-4A3A-87E5-13E138AADD64}"/>
              </a:ext>
            </a:extLst>
          </p:cNvPr>
          <p:cNvSpPr>
            <a:spLocks noGrp="1"/>
          </p:cNvSpPr>
          <p:nvPr>
            <p:ph type="body" sz="quarter" idx="11" hasCustomPrompt="1"/>
          </p:nvPr>
        </p:nvSpPr>
        <p:spPr>
          <a:xfrm>
            <a:off x="556800" y="5241598"/>
            <a:ext cx="10795200" cy="612000"/>
          </a:xfrm>
        </p:spPr>
        <p:txBody>
          <a:bodyPr>
            <a:normAutofit/>
          </a:bodyPr>
          <a:lstStyle>
            <a:lvl1pPr marL="0" indent="0">
              <a:buNone/>
              <a:defRPr sz="2400" b="1">
                <a:solidFill>
                  <a:schemeClr val="tx1"/>
                </a:solidFill>
                <a:latin typeface="Arial Narrow" panose="020B0606020202030204" pitchFamily="34" charset="0"/>
              </a:defRPr>
            </a:lvl1pPr>
            <a:lvl2pPr marL="457195" indent="0">
              <a:buNone/>
              <a:defRPr sz="2000" b="1">
                <a:solidFill>
                  <a:schemeClr val="tx1"/>
                </a:solidFill>
                <a:latin typeface="Arial Narrow" panose="020B0606020202030204" pitchFamily="34" charset="0"/>
              </a:defRPr>
            </a:lvl2pPr>
          </a:lstStyle>
          <a:p>
            <a:pPr lvl="0"/>
            <a:r>
              <a:rPr lang="en-US" dirty="0"/>
              <a:t>EDIT MASTER TEXT STYLES</a:t>
            </a:r>
          </a:p>
          <a:p>
            <a:pPr lvl="1"/>
            <a:endParaRPr lang="en-ZA" dirty="0"/>
          </a:p>
        </p:txBody>
      </p:sp>
      <p:sp>
        <p:nvSpPr>
          <p:cNvPr id="9" name="TextBox 8"/>
          <p:cNvSpPr txBox="1"/>
          <p:nvPr userDrawn="1"/>
        </p:nvSpPr>
        <p:spPr>
          <a:xfrm>
            <a:off x="11785600" y="5453572"/>
            <a:ext cx="406400" cy="609600"/>
          </a:xfrm>
          <a:prstGeom prst="rect">
            <a:avLst/>
          </a:prstGeom>
          <a:solidFill>
            <a:schemeClr val="accent4"/>
          </a:solidFill>
        </p:spPr>
        <p:txBody>
          <a:bodyPr vert="horz" wrap="square" lIns="0" tIns="45720" rIns="91440" bIns="45720" rtlCol="0" anchor="ctr">
            <a:normAutofit/>
          </a:bodyPr>
          <a:lstStyle/>
          <a:p>
            <a:pPr marL="14288" marR="0" indent="0" algn="r" defTabSz="914400" rtl="0" eaLnBrk="1" fontAlgn="auto" latinLnBrk="0" hangingPunct="1">
              <a:lnSpc>
                <a:spcPct val="100000"/>
              </a:lnSpc>
              <a:spcBef>
                <a:spcPts val="0"/>
              </a:spcBef>
              <a:spcAft>
                <a:spcPts val="0"/>
              </a:spcAft>
              <a:buClrTx/>
              <a:buSzTx/>
              <a:buFontTx/>
              <a:buNone/>
              <a:tabLst/>
            </a:pPr>
            <a:r>
              <a:rPr kumimoji="0" lang="en-US" sz="2000" b="0" i="0" u="none" strike="noStrike" kern="0" cap="none" spc="0" normalizeH="0" baseline="0" noProof="0" dirty="0">
                <a:ln>
                  <a:noFill/>
                </a:ln>
                <a:solidFill>
                  <a:schemeClr val="bg1"/>
                </a:solidFill>
                <a:effectLst/>
                <a:uLnTx/>
                <a:uFillTx/>
                <a:latin typeface="Arial"/>
                <a:ea typeface="Arial"/>
                <a:cs typeface="Arial"/>
                <a:sym typeface="Arial"/>
              </a:rPr>
              <a:t>&gt;</a:t>
            </a:r>
          </a:p>
        </p:txBody>
      </p:sp>
      <p:sp>
        <p:nvSpPr>
          <p:cNvPr id="6" name="Text Placeholder 5">
            <a:extLst>
              <a:ext uri="{FF2B5EF4-FFF2-40B4-BE49-F238E27FC236}">
                <a16:creationId xmlns:a16="http://schemas.microsoft.com/office/drawing/2014/main" xmlns="" id="{BD4D2543-9C5C-48A6-9A80-EAE948D99F7A}"/>
              </a:ext>
            </a:extLst>
          </p:cNvPr>
          <p:cNvSpPr>
            <a:spLocks noGrp="1"/>
          </p:cNvSpPr>
          <p:nvPr>
            <p:ph type="body" sz="quarter" idx="10" hasCustomPrompt="1"/>
          </p:nvPr>
        </p:nvSpPr>
        <p:spPr>
          <a:xfrm>
            <a:off x="558184" y="5952624"/>
            <a:ext cx="10795616" cy="648000"/>
          </a:xfrm>
        </p:spPr>
        <p:txBody>
          <a:bodyPr>
            <a:normAutofit/>
          </a:bodyPr>
          <a:lstStyle>
            <a:lvl1pPr marL="0" indent="0">
              <a:buNone/>
              <a:defRPr sz="1800" b="1">
                <a:solidFill>
                  <a:schemeClr val="tx1"/>
                </a:solidFill>
                <a:latin typeface="Arial Narrow" panose="020B0606020202030204" pitchFamily="34" charset="0"/>
              </a:defRPr>
            </a:lvl1pPr>
          </a:lstStyle>
          <a:p>
            <a:pPr lvl="0"/>
            <a:r>
              <a:rPr lang="en-US" dirty="0"/>
              <a:t>EDIT MASTER TEXT STYLES</a:t>
            </a:r>
          </a:p>
        </p:txBody>
      </p:sp>
      <p:pic>
        <p:nvPicPr>
          <p:cNvPr id="7" name="Picture 6" descr="A close up of a sign&#10;&#10;Description generated with very high confidence">
            <a:extLst>
              <a:ext uri="{FF2B5EF4-FFF2-40B4-BE49-F238E27FC236}">
                <a16:creationId xmlns:a16="http://schemas.microsoft.com/office/drawing/2014/main" xmlns="" id="{C7F29881-7BA3-48FD-9EEA-FC88E4E7C0E8}"/>
              </a:ext>
            </a:extLst>
          </p:cNvPr>
          <p:cNvPicPr>
            <a:picLocks noChangeAspect="1"/>
          </p:cNvPicPr>
          <p:nvPr userDrawn="1"/>
        </p:nvPicPr>
        <p:blipFill>
          <a:blip r:embed="rId3" cstate="hqprint">
            <a:extLst>
              <a:ext uri="{28A0092B-C50C-407E-A947-70E740481C1C}">
                <a14:useLocalDpi xmlns:a14="http://schemas.microsoft.com/office/drawing/2010/main" xmlns=""/>
              </a:ext>
            </a:extLst>
          </a:blip>
          <a:stretch>
            <a:fillRect/>
          </a:stretch>
        </p:blipFill>
        <p:spPr>
          <a:xfrm>
            <a:off x="753564" y="455674"/>
            <a:ext cx="1517196" cy="1454420"/>
          </a:xfrm>
          <a:prstGeom prst="rect">
            <a:avLst/>
          </a:prstGeom>
        </p:spPr>
      </p:pic>
    </p:spTree>
    <p:extLst>
      <p:ext uri="{BB962C8B-B14F-4D97-AF65-F5344CB8AC3E}">
        <p14:creationId xmlns:p14="http://schemas.microsoft.com/office/powerpoint/2010/main" xmlns="" val="128882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ge brea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userDrawn="1"/>
        </p:nvSpPr>
        <p:spPr>
          <a:xfrm>
            <a:off x="11785600" y="5453572"/>
            <a:ext cx="406400" cy="609600"/>
          </a:xfrm>
          <a:prstGeom prst="rect">
            <a:avLst/>
          </a:prstGeom>
          <a:solidFill>
            <a:schemeClr val="accent4"/>
          </a:solidFill>
        </p:spPr>
        <p:txBody>
          <a:bodyPr vert="horz" wrap="square" lIns="0" tIns="45720" rIns="91440" bIns="45720" rtlCol="0" anchor="ctr">
            <a:normAutofit/>
          </a:bodyPr>
          <a:lstStyle/>
          <a:p>
            <a:pPr marL="14288" marR="0" indent="0" algn="r" defTabSz="914400" rtl="0" eaLnBrk="1" fontAlgn="auto" latinLnBrk="0" hangingPunct="1">
              <a:lnSpc>
                <a:spcPct val="100000"/>
              </a:lnSpc>
              <a:spcBef>
                <a:spcPts val="0"/>
              </a:spcBef>
              <a:spcAft>
                <a:spcPts val="0"/>
              </a:spcAft>
              <a:buClrTx/>
              <a:buSzTx/>
              <a:buFontTx/>
              <a:buNone/>
              <a:tabLst/>
            </a:pPr>
            <a:r>
              <a:rPr kumimoji="0" lang="en-US" sz="2000" b="0" i="0" u="none" strike="noStrike" kern="0" cap="none" spc="0" normalizeH="0" baseline="0" noProof="0" dirty="0">
                <a:ln>
                  <a:noFill/>
                </a:ln>
                <a:solidFill>
                  <a:schemeClr val="bg1"/>
                </a:solidFill>
                <a:effectLst/>
                <a:uLnTx/>
                <a:uFillTx/>
                <a:latin typeface="Arial"/>
                <a:ea typeface="Arial"/>
                <a:cs typeface="Arial"/>
                <a:sym typeface="Arial"/>
              </a:rPr>
              <a:t>&gt;</a:t>
            </a:r>
          </a:p>
        </p:txBody>
      </p:sp>
      <p:sp>
        <p:nvSpPr>
          <p:cNvPr id="4" name="Title 3">
            <a:extLst>
              <a:ext uri="{FF2B5EF4-FFF2-40B4-BE49-F238E27FC236}">
                <a16:creationId xmlns:a16="http://schemas.microsoft.com/office/drawing/2014/main" xmlns="" id="{C6D59932-73FE-41AB-A801-7864B0BF2877}"/>
              </a:ext>
            </a:extLst>
          </p:cNvPr>
          <p:cNvSpPr>
            <a:spLocks noGrp="1"/>
          </p:cNvSpPr>
          <p:nvPr>
            <p:ph type="title" hasCustomPrompt="1"/>
          </p:nvPr>
        </p:nvSpPr>
        <p:spPr>
          <a:xfrm>
            <a:off x="558184" y="5241600"/>
            <a:ext cx="10795616" cy="612000"/>
          </a:xfrm>
        </p:spPr>
        <p:txBody>
          <a:bodyPr>
            <a:noAutofit/>
          </a:bodyPr>
          <a:lstStyle>
            <a:lvl1pPr>
              <a:defRPr sz="2400">
                <a:solidFill>
                  <a:schemeClr val="tx1"/>
                </a:solidFill>
                <a:latin typeface="Arial Narrow" panose="020B0606020202030204" pitchFamily="34" charset="0"/>
              </a:defRPr>
            </a:lvl1pPr>
          </a:lstStyle>
          <a:p>
            <a:r>
              <a:rPr lang="en-US" dirty="0"/>
              <a:t>CLICK TO EDIT PAGE BREAK TEXT</a:t>
            </a:r>
            <a:endParaRPr lang="en-ZA" dirty="0"/>
          </a:p>
        </p:txBody>
      </p:sp>
      <p:sp>
        <p:nvSpPr>
          <p:cNvPr id="6" name="Text Placeholder 5">
            <a:extLst>
              <a:ext uri="{FF2B5EF4-FFF2-40B4-BE49-F238E27FC236}">
                <a16:creationId xmlns:a16="http://schemas.microsoft.com/office/drawing/2014/main" xmlns="" id="{BD4D2543-9C5C-48A6-9A80-EAE948D99F7A}"/>
              </a:ext>
            </a:extLst>
          </p:cNvPr>
          <p:cNvSpPr>
            <a:spLocks noGrp="1"/>
          </p:cNvSpPr>
          <p:nvPr>
            <p:ph type="body" sz="quarter" idx="10" hasCustomPrompt="1"/>
          </p:nvPr>
        </p:nvSpPr>
        <p:spPr>
          <a:xfrm>
            <a:off x="558184" y="5954400"/>
            <a:ext cx="10795616" cy="612000"/>
          </a:xfrm>
        </p:spPr>
        <p:txBody>
          <a:bodyPr>
            <a:normAutofit/>
          </a:bodyPr>
          <a:lstStyle>
            <a:lvl1pPr marL="0" indent="0">
              <a:buNone/>
              <a:defRPr sz="1800" b="1">
                <a:solidFill>
                  <a:schemeClr val="accent3"/>
                </a:solidFill>
                <a:latin typeface="Arial Narrow" panose="020B0606020202030204" pitchFamily="34" charset="0"/>
              </a:defRPr>
            </a:lvl1pPr>
          </a:lstStyle>
          <a:p>
            <a:pPr lvl="0"/>
            <a:r>
              <a:rPr lang="en-US" dirty="0"/>
              <a:t>CLICK TO EDIT PAGE BREAK TEXT</a:t>
            </a:r>
          </a:p>
        </p:txBody>
      </p:sp>
      <p:pic>
        <p:nvPicPr>
          <p:cNvPr id="7" name="Picture 6" descr="A close up of a sign&#10;&#10;Description generated with very high confidence">
            <a:extLst>
              <a:ext uri="{FF2B5EF4-FFF2-40B4-BE49-F238E27FC236}">
                <a16:creationId xmlns:a16="http://schemas.microsoft.com/office/drawing/2014/main" xmlns="" id="{9025B87C-3BD9-4A2D-9447-93D6931BE9B5}"/>
              </a:ext>
            </a:extLst>
          </p:cNvPr>
          <p:cNvPicPr>
            <a:picLocks noChangeAspect="1"/>
          </p:cNvPicPr>
          <p:nvPr userDrawn="1"/>
        </p:nvPicPr>
        <p:blipFill>
          <a:blip r:embed="rId3" cstate="hqprint">
            <a:extLst>
              <a:ext uri="{28A0092B-C50C-407E-A947-70E740481C1C}">
                <a14:useLocalDpi xmlns:a14="http://schemas.microsoft.com/office/drawing/2010/main" xmlns=""/>
              </a:ext>
            </a:extLst>
          </a:blip>
          <a:stretch>
            <a:fillRect/>
          </a:stretch>
        </p:blipFill>
        <p:spPr>
          <a:xfrm>
            <a:off x="753564" y="455674"/>
            <a:ext cx="1517196" cy="1454420"/>
          </a:xfrm>
          <a:prstGeom prst="rect">
            <a:avLst/>
          </a:prstGeom>
        </p:spPr>
      </p:pic>
    </p:spTree>
    <p:extLst>
      <p:ext uri="{BB962C8B-B14F-4D97-AF65-F5344CB8AC3E}">
        <p14:creationId xmlns:p14="http://schemas.microsoft.com/office/powerpoint/2010/main" xmlns="" val="282636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D28101-90FD-4952-B609-A98FB8A1272A}"/>
              </a:ext>
            </a:extLst>
          </p:cNvPr>
          <p:cNvSpPr>
            <a:spLocks noGrp="1"/>
          </p:cNvSpPr>
          <p:nvPr>
            <p:ph type="title" hasCustomPrompt="1"/>
          </p:nvPr>
        </p:nvSpPr>
        <p:spPr>
          <a:xfrm>
            <a:off x="527382" y="369525"/>
            <a:ext cx="10428485" cy="561758"/>
          </a:xfrm>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xmlns="" id="{87A679B1-490D-40F2-B55E-DA12B6A79ED7}"/>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xmlns="" id="{B8F52277-24A1-4A05-A5C1-6E902B2A37F5}"/>
              </a:ext>
            </a:extLst>
          </p:cNvPr>
          <p:cNvSpPr>
            <a:spLocks noGrp="1"/>
          </p:cNvSpPr>
          <p:nvPr>
            <p:ph type="sldNum" sz="quarter" idx="11"/>
          </p:nvPr>
        </p:nvSpPr>
        <p:spPr/>
        <p:txBody>
          <a:bodyPr/>
          <a:lstStyle/>
          <a:p>
            <a:fld id="{AD9F2B79-9815-F544-BDFF-1EB1FD13B2C3}" type="slidenum">
              <a:rPr lang="en-US" smtClean="0"/>
              <a:pPr/>
              <a:t>‹#›</a:t>
            </a:fld>
            <a:endParaRPr lang="en-US" dirty="0"/>
          </a:p>
        </p:txBody>
      </p:sp>
      <p:sp>
        <p:nvSpPr>
          <p:cNvPr id="5" name="Footer Placeholder 4">
            <a:extLst>
              <a:ext uri="{FF2B5EF4-FFF2-40B4-BE49-F238E27FC236}">
                <a16:creationId xmlns:a16="http://schemas.microsoft.com/office/drawing/2014/main" xmlns="" id="{A27C2C49-E984-41D4-900E-F76BE9345849}"/>
              </a:ext>
            </a:extLst>
          </p:cNvPr>
          <p:cNvSpPr>
            <a:spLocks noGrp="1"/>
          </p:cNvSpPr>
          <p:nvPr>
            <p:ph type="ftr" sz="quarter" idx="12"/>
          </p:nvPr>
        </p:nvSpPr>
        <p:spPr/>
        <p:txBody>
          <a:bodyPr/>
          <a:lstStyle/>
          <a:p>
            <a:endParaRPr lang="en-US" dirty="0"/>
          </a:p>
        </p:txBody>
      </p:sp>
      <p:sp>
        <p:nvSpPr>
          <p:cNvPr id="7" name="Content Placeholder 6">
            <a:extLst>
              <a:ext uri="{FF2B5EF4-FFF2-40B4-BE49-F238E27FC236}">
                <a16:creationId xmlns:a16="http://schemas.microsoft.com/office/drawing/2014/main" xmlns="" id="{21D83B29-740C-41AB-BA49-1E3849E5B2A7}"/>
              </a:ext>
            </a:extLst>
          </p:cNvPr>
          <p:cNvSpPr>
            <a:spLocks noGrp="1"/>
          </p:cNvSpPr>
          <p:nvPr>
            <p:ph sz="quarter" idx="13"/>
          </p:nvPr>
        </p:nvSpPr>
        <p:spPr>
          <a:xfrm>
            <a:off x="558190" y="1014414"/>
            <a:ext cx="11137236" cy="5247844"/>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xmlns="" val="117597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D28101-90FD-4952-B609-A98FB8A1272A}"/>
              </a:ext>
            </a:extLst>
          </p:cNvPr>
          <p:cNvSpPr>
            <a:spLocks noGrp="1"/>
          </p:cNvSpPr>
          <p:nvPr>
            <p:ph type="title" hasCustomPrompt="1"/>
          </p:nvPr>
        </p:nvSpPr>
        <p:spPr>
          <a:xfrm>
            <a:off x="527381" y="369525"/>
            <a:ext cx="10466083" cy="561758"/>
          </a:xfrm>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xmlns="" id="{87A679B1-490D-40F2-B55E-DA12B6A79ED7}"/>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xmlns="" id="{B8F52277-24A1-4A05-A5C1-6E902B2A37F5}"/>
              </a:ext>
            </a:extLst>
          </p:cNvPr>
          <p:cNvSpPr>
            <a:spLocks noGrp="1"/>
          </p:cNvSpPr>
          <p:nvPr>
            <p:ph type="sldNum" sz="quarter" idx="11"/>
          </p:nvPr>
        </p:nvSpPr>
        <p:spPr/>
        <p:txBody>
          <a:bodyPr/>
          <a:lstStyle/>
          <a:p>
            <a:fld id="{AD9F2B79-9815-F544-BDFF-1EB1FD13B2C3}" type="slidenum">
              <a:rPr lang="en-US" smtClean="0"/>
              <a:pPr/>
              <a:t>‹#›</a:t>
            </a:fld>
            <a:endParaRPr lang="en-US" dirty="0"/>
          </a:p>
        </p:txBody>
      </p:sp>
      <p:sp>
        <p:nvSpPr>
          <p:cNvPr id="5" name="Footer Placeholder 4">
            <a:extLst>
              <a:ext uri="{FF2B5EF4-FFF2-40B4-BE49-F238E27FC236}">
                <a16:creationId xmlns:a16="http://schemas.microsoft.com/office/drawing/2014/main" xmlns="" id="{A27C2C49-E984-41D4-900E-F76BE9345849}"/>
              </a:ext>
            </a:extLst>
          </p:cNvPr>
          <p:cNvSpPr>
            <a:spLocks noGrp="1"/>
          </p:cNvSpPr>
          <p:nvPr>
            <p:ph type="ftr" sz="quarter" idx="12"/>
          </p:nvPr>
        </p:nvSpPr>
        <p:spPr/>
        <p:txBody>
          <a:bodyPr/>
          <a:lstStyle/>
          <a:p>
            <a:endParaRPr lang="en-US" dirty="0"/>
          </a:p>
        </p:txBody>
      </p:sp>
      <p:sp>
        <p:nvSpPr>
          <p:cNvPr id="7" name="Content Placeholder 6">
            <a:extLst>
              <a:ext uri="{FF2B5EF4-FFF2-40B4-BE49-F238E27FC236}">
                <a16:creationId xmlns:a16="http://schemas.microsoft.com/office/drawing/2014/main" xmlns="" id="{21D83B29-740C-41AB-BA49-1E3849E5B2A7}"/>
              </a:ext>
            </a:extLst>
          </p:cNvPr>
          <p:cNvSpPr>
            <a:spLocks noGrp="1"/>
          </p:cNvSpPr>
          <p:nvPr>
            <p:ph sz="quarter" idx="13"/>
          </p:nvPr>
        </p:nvSpPr>
        <p:spPr>
          <a:xfrm>
            <a:off x="558191" y="1014414"/>
            <a:ext cx="5393159" cy="5247844"/>
          </a:xfrm>
        </p:spPr>
        <p:txBody>
          <a:bodyPr/>
          <a:lstStyle/>
          <a:p>
            <a:pPr lvl="0"/>
            <a:r>
              <a:rPr lang="en-US"/>
              <a:t>Edit Master text styles</a:t>
            </a:r>
          </a:p>
          <a:p>
            <a:pPr lvl="1"/>
            <a:r>
              <a:rPr lang="en-US"/>
              <a:t>Second level</a:t>
            </a:r>
          </a:p>
          <a:p>
            <a:pPr lvl="2"/>
            <a:r>
              <a:rPr lang="en-US"/>
              <a:t>Third level</a:t>
            </a:r>
          </a:p>
        </p:txBody>
      </p:sp>
      <p:sp>
        <p:nvSpPr>
          <p:cNvPr id="9" name="Content Placeholder 6">
            <a:extLst>
              <a:ext uri="{FF2B5EF4-FFF2-40B4-BE49-F238E27FC236}">
                <a16:creationId xmlns:a16="http://schemas.microsoft.com/office/drawing/2014/main" xmlns="" id="{D91D0E94-9A9C-4152-A3DB-D05FDA064B11}"/>
              </a:ext>
            </a:extLst>
          </p:cNvPr>
          <p:cNvSpPr>
            <a:spLocks noGrp="1"/>
          </p:cNvSpPr>
          <p:nvPr>
            <p:ph sz="quarter" idx="14"/>
          </p:nvPr>
        </p:nvSpPr>
        <p:spPr>
          <a:xfrm>
            <a:off x="6292125" y="1014414"/>
            <a:ext cx="5393159" cy="5247844"/>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xmlns="" val="407489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D28101-90FD-4952-B609-A98FB8A1272A}"/>
              </a:ext>
            </a:extLst>
          </p:cNvPr>
          <p:cNvSpPr>
            <a:spLocks noGrp="1"/>
          </p:cNvSpPr>
          <p:nvPr>
            <p:ph type="title" hasCustomPrompt="1"/>
          </p:nvPr>
        </p:nvSpPr>
        <p:spPr>
          <a:xfrm>
            <a:off x="527381" y="369525"/>
            <a:ext cx="10466083" cy="561758"/>
          </a:xfrm>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xmlns="" id="{87A679B1-490D-40F2-B55E-DA12B6A79ED7}"/>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xmlns="" id="{B8F52277-24A1-4A05-A5C1-6E902B2A37F5}"/>
              </a:ext>
            </a:extLst>
          </p:cNvPr>
          <p:cNvSpPr>
            <a:spLocks noGrp="1"/>
          </p:cNvSpPr>
          <p:nvPr>
            <p:ph type="sldNum" sz="quarter" idx="11"/>
          </p:nvPr>
        </p:nvSpPr>
        <p:spPr/>
        <p:txBody>
          <a:bodyPr/>
          <a:lstStyle/>
          <a:p>
            <a:fld id="{AD9F2B79-9815-F544-BDFF-1EB1FD13B2C3}" type="slidenum">
              <a:rPr lang="en-US" smtClean="0"/>
              <a:pPr/>
              <a:t>‹#›</a:t>
            </a:fld>
            <a:endParaRPr lang="en-US" dirty="0"/>
          </a:p>
        </p:txBody>
      </p:sp>
      <p:sp>
        <p:nvSpPr>
          <p:cNvPr id="5" name="Footer Placeholder 4">
            <a:extLst>
              <a:ext uri="{FF2B5EF4-FFF2-40B4-BE49-F238E27FC236}">
                <a16:creationId xmlns:a16="http://schemas.microsoft.com/office/drawing/2014/main" xmlns="" id="{A27C2C49-E984-41D4-900E-F76BE9345849}"/>
              </a:ext>
            </a:extLst>
          </p:cNvPr>
          <p:cNvSpPr>
            <a:spLocks noGrp="1"/>
          </p:cNvSpPr>
          <p:nvPr>
            <p:ph type="ftr" sz="quarter" idx="12"/>
          </p:nvPr>
        </p:nvSpPr>
        <p:spPr/>
        <p:txBody>
          <a:bodyPr/>
          <a:lstStyle/>
          <a:p>
            <a:endParaRPr lang="en-US" dirty="0"/>
          </a:p>
        </p:txBody>
      </p:sp>
      <p:sp>
        <p:nvSpPr>
          <p:cNvPr id="21" name="Content Placeholder 20">
            <a:extLst>
              <a:ext uri="{FF2B5EF4-FFF2-40B4-BE49-F238E27FC236}">
                <a16:creationId xmlns:a16="http://schemas.microsoft.com/office/drawing/2014/main" xmlns="" id="{678CB35C-81E4-4573-A704-9BDBE2138D02}"/>
              </a:ext>
            </a:extLst>
          </p:cNvPr>
          <p:cNvSpPr>
            <a:spLocks noGrp="1"/>
          </p:cNvSpPr>
          <p:nvPr>
            <p:ph sz="quarter" idx="14" hasCustomPrompt="1"/>
          </p:nvPr>
        </p:nvSpPr>
        <p:spPr>
          <a:xfrm>
            <a:off x="528001" y="1015200"/>
            <a:ext cx="11106433" cy="5248800"/>
          </a:xfrm>
        </p:spPr>
        <p:txBody>
          <a:bodyPr/>
          <a:lstStyle>
            <a:lvl1pPr marL="0" indent="0">
              <a:buNone/>
              <a:defRPr/>
            </a:lvl1pPr>
          </a:lstStyle>
          <a:p>
            <a:pPr lvl="0"/>
            <a:r>
              <a:rPr lang="en-ZA" dirty="0"/>
              <a:t>Click to add elements</a:t>
            </a:r>
          </a:p>
        </p:txBody>
      </p:sp>
    </p:spTree>
    <p:extLst>
      <p:ext uri="{BB962C8B-B14F-4D97-AF65-F5344CB8AC3E}">
        <p14:creationId xmlns:p14="http://schemas.microsoft.com/office/powerpoint/2010/main" xmlns="" val="295237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6D59932-73FE-41AB-A801-7864B0BF2877}"/>
              </a:ext>
            </a:extLst>
          </p:cNvPr>
          <p:cNvSpPr>
            <a:spLocks noGrp="1"/>
          </p:cNvSpPr>
          <p:nvPr>
            <p:ph type="title" hasCustomPrompt="1"/>
          </p:nvPr>
        </p:nvSpPr>
        <p:spPr>
          <a:xfrm>
            <a:off x="558184" y="5241600"/>
            <a:ext cx="10795616" cy="612000"/>
          </a:xfrm>
        </p:spPr>
        <p:txBody>
          <a:bodyPr>
            <a:noAutofit/>
          </a:bodyPr>
          <a:lstStyle>
            <a:lvl1pPr algn="r">
              <a:defRPr sz="2400">
                <a:solidFill>
                  <a:schemeClr val="tx1"/>
                </a:solidFill>
                <a:latin typeface="Arial Narrow" panose="020B0606020202030204" pitchFamily="34" charset="0"/>
              </a:defRPr>
            </a:lvl1pPr>
          </a:lstStyle>
          <a:p>
            <a:r>
              <a:rPr lang="en-US" dirty="0"/>
              <a:t>THANK YOU</a:t>
            </a:r>
            <a:endParaRPr lang="en-ZA" dirty="0"/>
          </a:p>
        </p:txBody>
      </p:sp>
      <p:pic>
        <p:nvPicPr>
          <p:cNvPr id="6" name="Picture 5" descr="A close up of a sign&#10;&#10;Description generated with very high confidence">
            <a:extLst>
              <a:ext uri="{FF2B5EF4-FFF2-40B4-BE49-F238E27FC236}">
                <a16:creationId xmlns:a16="http://schemas.microsoft.com/office/drawing/2014/main" xmlns="" id="{5A6A34B2-6061-4706-BF98-9092B468692E}"/>
              </a:ext>
            </a:extLst>
          </p:cNvPr>
          <p:cNvPicPr>
            <a:picLocks noChangeAspect="1"/>
          </p:cNvPicPr>
          <p:nvPr userDrawn="1"/>
        </p:nvPicPr>
        <p:blipFill>
          <a:blip r:embed="rId3" cstate="hqprint">
            <a:extLst>
              <a:ext uri="{28A0092B-C50C-407E-A947-70E740481C1C}">
                <a14:useLocalDpi xmlns:a14="http://schemas.microsoft.com/office/drawing/2010/main" xmlns=""/>
              </a:ext>
            </a:extLst>
          </a:blip>
          <a:stretch>
            <a:fillRect/>
          </a:stretch>
        </p:blipFill>
        <p:spPr>
          <a:xfrm>
            <a:off x="753564" y="455674"/>
            <a:ext cx="1517196" cy="1454420"/>
          </a:xfrm>
          <a:prstGeom prst="rect">
            <a:avLst/>
          </a:prstGeom>
        </p:spPr>
      </p:pic>
    </p:spTree>
    <p:extLst>
      <p:ext uri="{BB962C8B-B14F-4D97-AF65-F5344CB8AC3E}">
        <p14:creationId xmlns:p14="http://schemas.microsoft.com/office/powerpoint/2010/main" xmlns="" val="350246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558188" y="6310553"/>
            <a:ext cx="11075624"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idx="1"/>
          </p:nvPr>
        </p:nvSpPr>
        <p:spPr>
          <a:xfrm>
            <a:off x="558188" y="1017914"/>
            <a:ext cx="11075624" cy="51590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38" name="Title Placeholder 37"/>
          <p:cNvSpPr>
            <a:spLocks noGrp="1"/>
          </p:cNvSpPr>
          <p:nvPr>
            <p:ph type="title"/>
          </p:nvPr>
        </p:nvSpPr>
        <p:spPr>
          <a:xfrm>
            <a:off x="527381" y="369525"/>
            <a:ext cx="10444267" cy="56485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60" name="Date Placeholder 7"/>
          <p:cNvSpPr>
            <a:spLocks noGrp="1"/>
          </p:cNvSpPr>
          <p:nvPr>
            <p:ph type="dt" sz="half" idx="2"/>
          </p:nvPr>
        </p:nvSpPr>
        <p:spPr>
          <a:xfrm>
            <a:off x="558191" y="6356354"/>
            <a:ext cx="3023212" cy="365125"/>
          </a:xfrm>
          <a:prstGeom prst="rect">
            <a:avLst/>
          </a:prstGeom>
        </p:spPr>
        <p:txBody>
          <a:bodyPr vert="horz" lIns="91440" tIns="45720" rIns="91440" bIns="45720" rtlCol="0" anchor="b"/>
          <a:lstStyle>
            <a:lvl1pPr algn="l">
              <a:defRPr sz="900">
                <a:solidFill>
                  <a:schemeClr val="tx1"/>
                </a:solidFill>
                <a:latin typeface="Arial Hebrew Scholar" charset="-79"/>
                <a:ea typeface="Arial Hebrew Scholar" charset="-79"/>
                <a:cs typeface="Arial Hebrew Scholar" charset="-79"/>
              </a:defRPr>
            </a:lvl1pPr>
          </a:lstStyle>
          <a:p>
            <a:endParaRPr lang="en-US" dirty="0"/>
          </a:p>
        </p:txBody>
      </p:sp>
      <p:sp>
        <p:nvSpPr>
          <p:cNvPr id="61" name="Slide Number Placeholder 8"/>
          <p:cNvSpPr>
            <a:spLocks noGrp="1"/>
          </p:cNvSpPr>
          <p:nvPr>
            <p:ph type="sldNum" sz="quarter" idx="4"/>
          </p:nvPr>
        </p:nvSpPr>
        <p:spPr>
          <a:xfrm>
            <a:off x="8610603" y="6356354"/>
            <a:ext cx="3023212" cy="365125"/>
          </a:xfrm>
          <a:prstGeom prst="rect">
            <a:avLst/>
          </a:prstGeom>
        </p:spPr>
        <p:txBody>
          <a:bodyPr vert="horz" lIns="91440" tIns="45720" rIns="91440" bIns="45720" rtlCol="0" anchor="b"/>
          <a:lstStyle>
            <a:lvl1pPr algn="r">
              <a:defRPr sz="1000">
                <a:solidFill>
                  <a:schemeClr val="tx1"/>
                </a:solidFill>
                <a:latin typeface="Arial" charset="0"/>
                <a:ea typeface="Arial" charset="0"/>
                <a:cs typeface="Arial" charset="0"/>
              </a:defRPr>
            </a:lvl1pPr>
          </a:lstStyle>
          <a:p>
            <a:fld id="{AD9F2B79-9815-F544-BDFF-1EB1FD13B2C3}" type="slidenum">
              <a:rPr lang="en-US" smtClean="0"/>
              <a:pPr/>
              <a:t>‹#›</a:t>
            </a:fld>
            <a:endParaRPr lang="en-US" dirty="0"/>
          </a:p>
        </p:txBody>
      </p:sp>
      <p:sp>
        <p:nvSpPr>
          <p:cNvPr id="62" name="Footer Placeholder 36"/>
          <p:cNvSpPr>
            <a:spLocks noGrp="1"/>
          </p:cNvSpPr>
          <p:nvPr>
            <p:ph type="ftr" sz="quarter" idx="3"/>
          </p:nvPr>
        </p:nvSpPr>
        <p:spPr>
          <a:xfrm>
            <a:off x="4038600" y="6356354"/>
            <a:ext cx="4114800" cy="365125"/>
          </a:xfrm>
          <a:prstGeom prst="rect">
            <a:avLst/>
          </a:prstGeom>
        </p:spPr>
        <p:txBody>
          <a:bodyPr vert="horz" lIns="91440" tIns="45720" rIns="91440" bIns="45720" rtlCol="0" anchor="b"/>
          <a:lstStyle>
            <a:lvl1pPr algn="ctr">
              <a:defRPr sz="900">
                <a:solidFill>
                  <a:schemeClr val="tx1"/>
                </a:solidFill>
                <a:latin typeface="Arial" charset="0"/>
                <a:ea typeface="Arial" charset="0"/>
                <a:cs typeface="Arial" charset="0"/>
              </a:defRPr>
            </a:lvl1pPr>
          </a:lstStyle>
          <a:p>
            <a:endParaRPr lang="en-US" dirty="0"/>
          </a:p>
        </p:txBody>
      </p:sp>
      <p:grpSp>
        <p:nvGrpSpPr>
          <p:cNvPr id="9" name="Group 8">
            <a:extLst>
              <a:ext uri="{FF2B5EF4-FFF2-40B4-BE49-F238E27FC236}">
                <a16:creationId xmlns:a16="http://schemas.microsoft.com/office/drawing/2014/main" xmlns="" id="{FDAD1961-0D61-4508-9319-B5F66178A17C}"/>
              </a:ext>
            </a:extLst>
          </p:cNvPr>
          <p:cNvGrpSpPr/>
          <p:nvPr userDrawn="1"/>
        </p:nvGrpSpPr>
        <p:grpSpPr>
          <a:xfrm>
            <a:off x="-1963778" y="596873"/>
            <a:ext cx="1706955" cy="825531"/>
            <a:chOff x="-1359538" y="596869"/>
            <a:chExt cx="1181738" cy="825531"/>
          </a:xfrm>
        </p:grpSpPr>
        <p:sp>
          <p:nvSpPr>
            <p:cNvPr id="11" name="Rectangle 10">
              <a:extLst>
                <a:ext uri="{FF2B5EF4-FFF2-40B4-BE49-F238E27FC236}">
                  <a16:creationId xmlns:a16="http://schemas.microsoft.com/office/drawing/2014/main" xmlns="" id="{2682F4B8-B28E-4BB6-B772-BB8EACD87D8B}"/>
                </a:ext>
              </a:extLst>
            </p:cNvPr>
            <p:cNvSpPr/>
            <p:nvPr userDrawn="1"/>
          </p:nvSpPr>
          <p:spPr>
            <a:xfrm>
              <a:off x="-1118313" y="856342"/>
              <a:ext cx="667658" cy="566058"/>
            </a:xfrm>
            <a:prstGeom prst="rect">
              <a:avLst/>
            </a:prstGeom>
            <a:solidFill>
              <a:srgbClr val="FAB7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900" dirty="0">
                  <a:solidFill>
                    <a:schemeClr val="bg2">
                      <a:lumMod val="10000"/>
                    </a:schemeClr>
                  </a:solidFill>
                </a:rPr>
                <a:t>R 250</a:t>
              </a:r>
            </a:p>
            <a:p>
              <a:pPr algn="l"/>
              <a:r>
                <a:rPr lang="en-ZA" sz="900" dirty="0">
                  <a:solidFill>
                    <a:schemeClr val="bg2">
                      <a:lumMod val="10000"/>
                    </a:schemeClr>
                  </a:solidFill>
                </a:rPr>
                <a:t>G 183</a:t>
              </a:r>
            </a:p>
            <a:p>
              <a:pPr algn="l"/>
              <a:r>
                <a:rPr lang="en-ZA" sz="900" dirty="0">
                  <a:solidFill>
                    <a:schemeClr val="bg2">
                      <a:lumMod val="10000"/>
                    </a:schemeClr>
                  </a:solidFill>
                </a:rPr>
                <a:t>B 0</a:t>
              </a:r>
            </a:p>
          </p:txBody>
        </p:sp>
        <p:sp>
          <p:nvSpPr>
            <p:cNvPr id="12" name="TextBox 11">
              <a:extLst>
                <a:ext uri="{FF2B5EF4-FFF2-40B4-BE49-F238E27FC236}">
                  <a16:creationId xmlns:a16="http://schemas.microsoft.com/office/drawing/2014/main" xmlns="" id="{F88F1C15-04C5-4AFB-BB27-1BD724EDF8A2}"/>
                </a:ext>
              </a:extLst>
            </p:cNvPr>
            <p:cNvSpPr txBox="1"/>
            <p:nvPr userDrawn="1"/>
          </p:nvSpPr>
          <p:spPr>
            <a:xfrm>
              <a:off x="-1359538" y="596869"/>
              <a:ext cx="1181738" cy="246221"/>
            </a:xfrm>
            <a:prstGeom prst="rect">
              <a:avLst/>
            </a:prstGeom>
            <a:noFill/>
          </p:spPr>
          <p:txBody>
            <a:bodyPr wrap="square" rtlCol="0">
              <a:spAutoFit/>
            </a:bodyPr>
            <a:lstStyle/>
            <a:p>
              <a:r>
                <a:rPr lang="en-ZA" sz="1000" dirty="0"/>
                <a:t>AA yellow coated</a:t>
              </a:r>
            </a:p>
          </p:txBody>
        </p:sp>
      </p:grpSp>
      <p:grpSp>
        <p:nvGrpSpPr>
          <p:cNvPr id="13" name="Group 12">
            <a:extLst>
              <a:ext uri="{FF2B5EF4-FFF2-40B4-BE49-F238E27FC236}">
                <a16:creationId xmlns:a16="http://schemas.microsoft.com/office/drawing/2014/main" xmlns="" id="{D8E1E262-3DA4-428F-A0FC-F33C54AFB8C5}"/>
              </a:ext>
            </a:extLst>
          </p:cNvPr>
          <p:cNvGrpSpPr/>
          <p:nvPr userDrawn="1"/>
        </p:nvGrpSpPr>
        <p:grpSpPr>
          <a:xfrm>
            <a:off x="-1819309" y="1488528"/>
            <a:ext cx="1312831" cy="825531"/>
            <a:chOff x="-1259522" y="1574769"/>
            <a:chExt cx="908883" cy="825531"/>
          </a:xfrm>
        </p:grpSpPr>
        <p:sp>
          <p:nvSpPr>
            <p:cNvPr id="15" name="Rectangle 14">
              <a:extLst>
                <a:ext uri="{FF2B5EF4-FFF2-40B4-BE49-F238E27FC236}">
                  <a16:creationId xmlns:a16="http://schemas.microsoft.com/office/drawing/2014/main" xmlns="" id="{1B19FD68-FD2F-4AA8-A3FE-45C0F10591B0}"/>
                </a:ext>
              </a:extLst>
            </p:cNvPr>
            <p:cNvSpPr/>
            <p:nvPr userDrawn="1"/>
          </p:nvSpPr>
          <p:spPr>
            <a:xfrm>
              <a:off x="-1118313" y="1834242"/>
              <a:ext cx="667658" cy="56605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900" dirty="0">
                  <a:solidFill>
                    <a:schemeClr val="bg1"/>
                  </a:solidFill>
                </a:rPr>
                <a:t>R 59</a:t>
              </a:r>
            </a:p>
            <a:p>
              <a:pPr algn="l"/>
              <a:r>
                <a:rPr lang="en-ZA" sz="900" dirty="0">
                  <a:solidFill>
                    <a:schemeClr val="bg1"/>
                  </a:solidFill>
                </a:rPr>
                <a:t>G 69</a:t>
              </a:r>
            </a:p>
            <a:p>
              <a:pPr algn="l"/>
              <a:r>
                <a:rPr lang="en-ZA" sz="900" dirty="0">
                  <a:solidFill>
                    <a:schemeClr val="bg1"/>
                  </a:solidFill>
                </a:rPr>
                <a:t>B 72</a:t>
              </a:r>
            </a:p>
          </p:txBody>
        </p:sp>
        <p:sp>
          <p:nvSpPr>
            <p:cNvPr id="16" name="TextBox 15">
              <a:extLst>
                <a:ext uri="{FF2B5EF4-FFF2-40B4-BE49-F238E27FC236}">
                  <a16:creationId xmlns:a16="http://schemas.microsoft.com/office/drawing/2014/main" xmlns="" id="{F0E60E16-029D-494D-A230-D0222B004304}"/>
                </a:ext>
              </a:extLst>
            </p:cNvPr>
            <p:cNvSpPr txBox="1"/>
            <p:nvPr userDrawn="1"/>
          </p:nvSpPr>
          <p:spPr>
            <a:xfrm>
              <a:off x="-1259522" y="1574769"/>
              <a:ext cx="908883" cy="246221"/>
            </a:xfrm>
            <a:prstGeom prst="rect">
              <a:avLst/>
            </a:prstGeom>
            <a:noFill/>
          </p:spPr>
          <p:txBody>
            <a:bodyPr wrap="square" rtlCol="0">
              <a:spAutoFit/>
            </a:bodyPr>
            <a:lstStyle/>
            <a:p>
              <a:pPr algn="ctr"/>
              <a:r>
                <a:rPr lang="en-ZA" sz="1000" dirty="0"/>
                <a:t>AA charcoal</a:t>
              </a:r>
            </a:p>
          </p:txBody>
        </p:sp>
      </p:grpSp>
      <p:grpSp>
        <p:nvGrpSpPr>
          <p:cNvPr id="17" name="Group 16">
            <a:extLst>
              <a:ext uri="{FF2B5EF4-FFF2-40B4-BE49-F238E27FC236}">
                <a16:creationId xmlns:a16="http://schemas.microsoft.com/office/drawing/2014/main" xmlns="" id="{D8BB088D-61BC-4CBB-9B93-6CEE36491AFC}"/>
              </a:ext>
            </a:extLst>
          </p:cNvPr>
          <p:cNvGrpSpPr/>
          <p:nvPr userDrawn="1"/>
        </p:nvGrpSpPr>
        <p:grpSpPr>
          <a:xfrm>
            <a:off x="-1855805" y="4137515"/>
            <a:ext cx="1312831" cy="825531"/>
            <a:chOff x="-1284790" y="3428969"/>
            <a:chExt cx="908883" cy="825531"/>
          </a:xfrm>
        </p:grpSpPr>
        <p:sp>
          <p:nvSpPr>
            <p:cNvPr id="18" name="Rectangle 17">
              <a:extLst>
                <a:ext uri="{FF2B5EF4-FFF2-40B4-BE49-F238E27FC236}">
                  <a16:creationId xmlns:a16="http://schemas.microsoft.com/office/drawing/2014/main" xmlns="" id="{432E916D-9CF0-4E3C-9E71-9ADC313263E6}"/>
                </a:ext>
              </a:extLst>
            </p:cNvPr>
            <p:cNvSpPr/>
            <p:nvPr userDrawn="1"/>
          </p:nvSpPr>
          <p:spPr>
            <a:xfrm>
              <a:off x="-1118313" y="3688442"/>
              <a:ext cx="667658" cy="566058"/>
            </a:xfrm>
            <a:prstGeom prst="rect">
              <a:avLst/>
            </a:prstGeom>
            <a:solidFill>
              <a:srgbClr val="006C8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900" dirty="0">
                  <a:solidFill>
                    <a:schemeClr val="bg1"/>
                  </a:solidFill>
                </a:rPr>
                <a:t>R  0</a:t>
              </a:r>
            </a:p>
            <a:p>
              <a:pPr algn="l"/>
              <a:r>
                <a:rPr lang="en-ZA" sz="900" dirty="0">
                  <a:solidFill>
                    <a:schemeClr val="bg1"/>
                  </a:solidFill>
                </a:rPr>
                <a:t>G 108</a:t>
              </a:r>
            </a:p>
            <a:p>
              <a:pPr algn="l"/>
              <a:r>
                <a:rPr lang="en-ZA" sz="900" dirty="0">
                  <a:solidFill>
                    <a:schemeClr val="bg1"/>
                  </a:solidFill>
                </a:rPr>
                <a:t>B 140</a:t>
              </a:r>
            </a:p>
          </p:txBody>
        </p:sp>
        <p:sp>
          <p:nvSpPr>
            <p:cNvPr id="19" name="TextBox 18">
              <a:extLst>
                <a:ext uri="{FF2B5EF4-FFF2-40B4-BE49-F238E27FC236}">
                  <a16:creationId xmlns:a16="http://schemas.microsoft.com/office/drawing/2014/main" xmlns="" id="{572B5E57-4C6C-47BA-A024-DFA2A4EF420C}"/>
                </a:ext>
              </a:extLst>
            </p:cNvPr>
            <p:cNvSpPr txBox="1"/>
            <p:nvPr userDrawn="1"/>
          </p:nvSpPr>
          <p:spPr>
            <a:xfrm>
              <a:off x="-1284790" y="3428969"/>
              <a:ext cx="908883" cy="246221"/>
            </a:xfrm>
            <a:prstGeom prst="rect">
              <a:avLst/>
            </a:prstGeom>
            <a:noFill/>
          </p:spPr>
          <p:txBody>
            <a:bodyPr wrap="square" rtlCol="0">
              <a:spAutoFit/>
            </a:bodyPr>
            <a:lstStyle/>
            <a:p>
              <a:pPr algn="ctr"/>
              <a:r>
                <a:rPr lang="en-ZA" sz="1000" dirty="0"/>
                <a:t>AA blue</a:t>
              </a:r>
            </a:p>
          </p:txBody>
        </p:sp>
      </p:grpSp>
      <p:grpSp>
        <p:nvGrpSpPr>
          <p:cNvPr id="20" name="Group 19">
            <a:extLst>
              <a:ext uri="{FF2B5EF4-FFF2-40B4-BE49-F238E27FC236}">
                <a16:creationId xmlns:a16="http://schemas.microsoft.com/office/drawing/2014/main" xmlns="" id="{A1AFBEE9-D2C3-4D75-B95A-D4188699106F}"/>
              </a:ext>
            </a:extLst>
          </p:cNvPr>
          <p:cNvGrpSpPr/>
          <p:nvPr userDrawn="1"/>
        </p:nvGrpSpPr>
        <p:grpSpPr>
          <a:xfrm>
            <a:off x="-1807846" y="5029173"/>
            <a:ext cx="1312831" cy="825531"/>
            <a:chOff x="-1251588" y="4381469"/>
            <a:chExt cx="908883" cy="825531"/>
          </a:xfrm>
        </p:grpSpPr>
        <p:sp>
          <p:nvSpPr>
            <p:cNvPr id="21" name="Rectangle 20">
              <a:extLst>
                <a:ext uri="{FF2B5EF4-FFF2-40B4-BE49-F238E27FC236}">
                  <a16:creationId xmlns:a16="http://schemas.microsoft.com/office/drawing/2014/main" xmlns="" id="{9F97508D-5F55-4828-B7D8-EC24F2BFEEC7}"/>
                </a:ext>
              </a:extLst>
            </p:cNvPr>
            <p:cNvSpPr/>
            <p:nvPr userDrawn="1"/>
          </p:nvSpPr>
          <p:spPr>
            <a:xfrm>
              <a:off x="-1118313" y="4640942"/>
              <a:ext cx="667658" cy="56605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900" dirty="0">
                  <a:solidFill>
                    <a:schemeClr val="bg1"/>
                  </a:solidFill>
                </a:rPr>
                <a:t>R 24</a:t>
              </a:r>
            </a:p>
            <a:p>
              <a:pPr algn="l"/>
              <a:r>
                <a:rPr lang="en-ZA" sz="900" dirty="0">
                  <a:solidFill>
                    <a:schemeClr val="bg1"/>
                  </a:solidFill>
                </a:rPr>
                <a:t>G 21</a:t>
              </a:r>
            </a:p>
            <a:p>
              <a:pPr algn="l"/>
              <a:r>
                <a:rPr lang="en-ZA" sz="900" dirty="0">
                  <a:solidFill>
                    <a:schemeClr val="bg1"/>
                  </a:solidFill>
                </a:rPr>
                <a:t>B 18</a:t>
              </a:r>
            </a:p>
          </p:txBody>
        </p:sp>
        <p:sp>
          <p:nvSpPr>
            <p:cNvPr id="22" name="TextBox 21">
              <a:extLst>
                <a:ext uri="{FF2B5EF4-FFF2-40B4-BE49-F238E27FC236}">
                  <a16:creationId xmlns:a16="http://schemas.microsoft.com/office/drawing/2014/main" xmlns="" id="{E3170410-6540-4DC8-A097-C6428A2EFF22}"/>
                </a:ext>
              </a:extLst>
            </p:cNvPr>
            <p:cNvSpPr txBox="1"/>
            <p:nvPr userDrawn="1"/>
          </p:nvSpPr>
          <p:spPr>
            <a:xfrm>
              <a:off x="-1251588" y="4381469"/>
              <a:ext cx="908883" cy="246221"/>
            </a:xfrm>
            <a:prstGeom prst="rect">
              <a:avLst/>
            </a:prstGeom>
            <a:noFill/>
          </p:spPr>
          <p:txBody>
            <a:bodyPr wrap="square" rtlCol="0">
              <a:spAutoFit/>
            </a:bodyPr>
            <a:lstStyle/>
            <a:p>
              <a:pPr algn="ctr"/>
              <a:r>
                <a:rPr lang="en-ZA" sz="1000" dirty="0"/>
                <a:t>AA black</a:t>
              </a:r>
            </a:p>
          </p:txBody>
        </p:sp>
      </p:grpSp>
      <p:grpSp>
        <p:nvGrpSpPr>
          <p:cNvPr id="23" name="Group 22">
            <a:extLst>
              <a:ext uri="{FF2B5EF4-FFF2-40B4-BE49-F238E27FC236}">
                <a16:creationId xmlns:a16="http://schemas.microsoft.com/office/drawing/2014/main" xmlns="" id="{E0BE5459-35FA-4183-809D-A2D2E741EA7C}"/>
              </a:ext>
            </a:extLst>
          </p:cNvPr>
          <p:cNvGrpSpPr/>
          <p:nvPr userDrawn="1"/>
        </p:nvGrpSpPr>
        <p:grpSpPr>
          <a:xfrm>
            <a:off x="-1819309" y="3258846"/>
            <a:ext cx="1312831" cy="812540"/>
            <a:chOff x="-1259522" y="3319590"/>
            <a:chExt cx="908883" cy="812540"/>
          </a:xfrm>
        </p:grpSpPr>
        <p:sp>
          <p:nvSpPr>
            <p:cNvPr id="24" name="Rectangle 23">
              <a:extLst>
                <a:ext uri="{FF2B5EF4-FFF2-40B4-BE49-F238E27FC236}">
                  <a16:creationId xmlns:a16="http://schemas.microsoft.com/office/drawing/2014/main" xmlns="" id="{F914C257-519F-43EB-BF6C-195CD8AA2A59}"/>
                </a:ext>
              </a:extLst>
            </p:cNvPr>
            <p:cNvSpPr/>
            <p:nvPr userDrawn="1"/>
          </p:nvSpPr>
          <p:spPr>
            <a:xfrm>
              <a:off x="-1118313" y="3566072"/>
              <a:ext cx="667658" cy="566058"/>
            </a:xfrm>
            <a:prstGeom prst="rect">
              <a:avLst/>
            </a:prstGeom>
            <a:solidFill>
              <a:srgbClr val="CCCC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900" dirty="0">
                  <a:solidFill>
                    <a:schemeClr val="tx1"/>
                  </a:solidFill>
                </a:rPr>
                <a:t>R 204</a:t>
              </a:r>
            </a:p>
            <a:p>
              <a:pPr algn="l"/>
              <a:r>
                <a:rPr lang="en-ZA" sz="900" dirty="0">
                  <a:solidFill>
                    <a:schemeClr val="tx1"/>
                  </a:solidFill>
                </a:rPr>
                <a:t>G 204</a:t>
              </a:r>
            </a:p>
            <a:p>
              <a:pPr algn="l"/>
              <a:r>
                <a:rPr lang="en-ZA" sz="900" dirty="0">
                  <a:solidFill>
                    <a:schemeClr val="tx1"/>
                  </a:solidFill>
                </a:rPr>
                <a:t>B 204</a:t>
              </a:r>
            </a:p>
          </p:txBody>
        </p:sp>
        <p:sp>
          <p:nvSpPr>
            <p:cNvPr id="25" name="TextBox 24">
              <a:extLst>
                <a:ext uri="{FF2B5EF4-FFF2-40B4-BE49-F238E27FC236}">
                  <a16:creationId xmlns:a16="http://schemas.microsoft.com/office/drawing/2014/main" xmlns="" id="{C0D7E4A0-ECE8-471C-9189-BB5D76491861}"/>
                </a:ext>
              </a:extLst>
            </p:cNvPr>
            <p:cNvSpPr txBox="1"/>
            <p:nvPr userDrawn="1"/>
          </p:nvSpPr>
          <p:spPr>
            <a:xfrm>
              <a:off x="-1259522" y="3319590"/>
              <a:ext cx="908883" cy="246221"/>
            </a:xfrm>
            <a:prstGeom prst="rect">
              <a:avLst/>
            </a:prstGeom>
            <a:noFill/>
          </p:spPr>
          <p:txBody>
            <a:bodyPr wrap="square" rtlCol="0">
              <a:spAutoFit/>
            </a:bodyPr>
            <a:lstStyle/>
            <a:p>
              <a:pPr algn="ctr"/>
              <a:r>
                <a:rPr lang="en-ZA" sz="1000" dirty="0"/>
                <a:t>AA light grey</a:t>
              </a:r>
            </a:p>
          </p:txBody>
        </p:sp>
      </p:grpSp>
      <p:grpSp>
        <p:nvGrpSpPr>
          <p:cNvPr id="26" name="Group 25">
            <a:extLst>
              <a:ext uri="{FF2B5EF4-FFF2-40B4-BE49-F238E27FC236}">
                <a16:creationId xmlns:a16="http://schemas.microsoft.com/office/drawing/2014/main" xmlns="" id="{B8305C1E-AFFE-4461-B221-CDDF95711EB0}"/>
              </a:ext>
            </a:extLst>
          </p:cNvPr>
          <p:cNvGrpSpPr/>
          <p:nvPr userDrawn="1"/>
        </p:nvGrpSpPr>
        <p:grpSpPr>
          <a:xfrm>
            <a:off x="-1819309" y="2380181"/>
            <a:ext cx="1312831" cy="812540"/>
            <a:chOff x="-1259522" y="2489460"/>
            <a:chExt cx="908883" cy="812540"/>
          </a:xfrm>
        </p:grpSpPr>
        <p:sp>
          <p:nvSpPr>
            <p:cNvPr id="27" name="TextBox 26">
              <a:extLst>
                <a:ext uri="{FF2B5EF4-FFF2-40B4-BE49-F238E27FC236}">
                  <a16:creationId xmlns:a16="http://schemas.microsoft.com/office/drawing/2014/main" xmlns="" id="{9C2538EF-2705-49A5-8BCE-F7206815E660}"/>
                </a:ext>
              </a:extLst>
            </p:cNvPr>
            <p:cNvSpPr txBox="1"/>
            <p:nvPr userDrawn="1"/>
          </p:nvSpPr>
          <p:spPr>
            <a:xfrm>
              <a:off x="-1259522" y="2489460"/>
              <a:ext cx="908883" cy="246221"/>
            </a:xfrm>
            <a:prstGeom prst="rect">
              <a:avLst/>
            </a:prstGeom>
            <a:noFill/>
          </p:spPr>
          <p:txBody>
            <a:bodyPr wrap="square" rtlCol="0">
              <a:spAutoFit/>
            </a:bodyPr>
            <a:lstStyle/>
            <a:p>
              <a:pPr algn="ctr"/>
              <a:r>
                <a:rPr lang="en-ZA" sz="1000" dirty="0"/>
                <a:t>AA grey</a:t>
              </a:r>
            </a:p>
          </p:txBody>
        </p:sp>
        <p:sp>
          <p:nvSpPr>
            <p:cNvPr id="28" name="Rectangle 27">
              <a:extLst>
                <a:ext uri="{FF2B5EF4-FFF2-40B4-BE49-F238E27FC236}">
                  <a16:creationId xmlns:a16="http://schemas.microsoft.com/office/drawing/2014/main" xmlns="" id="{53166C75-3517-4395-9AFB-6534D56B2ED1}"/>
                </a:ext>
              </a:extLst>
            </p:cNvPr>
            <p:cNvSpPr/>
            <p:nvPr userDrawn="1"/>
          </p:nvSpPr>
          <p:spPr>
            <a:xfrm>
              <a:off x="-1102498" y="2735942"/>
              <a:ext cx="667658" cy="566058"/>
            </a:xfrm>
            <a:prstGeom prst="rect">
              <a:avLst/>
            </a:prstGeom>
            <a:solidFill>
              <a:srgbClr val="C5C6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ZA" sz="900" dirty="0">
                  <a:solidFill>
                    <a:schemeClr val="tx1"/>
                  </a:solidFill>
                </a:rPr>
                <a:t>R 197</a:t>
              </a:r>
            </a:p>
            <a:p>
              <a:pPr algn="l"/>
              <a:r>
                <a:rPr lang="en-ZA" sz="900" dirty="0">
                  <a:solidFill>
                    <a:schemeClr val="tx1"/>
                  </a:solidFill>
                </a:rPr>
                <a:t>G 198</a:t>
              </a:r>
            </a:p>
            <a:p>
              <a:pPr algn="l"/>
              <a:r>
                <a:rPr lang="en-ZA" sz="900" dirty="0">
                  <a:solidFill>
                    <a:schemeClr val="tx1"/>
                  </a:solidFill>
                </a:rPr>
                <a:t>B 200</a:t>
              </a:r>
            </a:p>
          </p:txBody>
        </p:sp>
      </p:grpSp>
      <p:sp>
        <p:nvSpPr>
          <p:cNvPr id="29" name="TextBox 28">
            <a:extLst>
              <a:ext uri="{FF2B5EF4-FFF2-40B4-BE49-F238E27FC236}">
                <a16:creationId xmlns:a16="http://schemas.microsoft.com/office/drawing/2014/main" xmlns="" id="{F7B9F9AC-D78F-44B9-960D-0016952DEE08}"/>
              </a:ext>
            </a:extLst>
          </p:cNvPr>
          <p:cNvSpPr txBox="1"/>
          <p:nvPr userDrawn="1"/>
        </p:nvSpPr>
        <p:spPr>
          <a:xfrm>
            <a:off x="11785600" y="5453572"/>
            <a:ext cx="406400" cy="609600"/>
          </a:xfrm>
          <a:prstGeom prst="rect">
            <a:avLst/>
          </a:prstGeom>
          <a:solidFill>
            <a:schemeClr val="accent4"/>
          </a:solidFill>
        </p:spPr>
        <p:txBody>
          <a:bodyPr vert="horz" wrap="square" lIns="0" tIns="45720" rIns="91440" bIns="45720" rtlCol="0" anchor="ctr">
            <a:normAutofit/>
          </a:bodyPr>
          <a:lstStyle/>
          <a:p>
            <a:pPr marL="14288" marR="0" indent="0" algn="r" defTabSz="914400" rtl="0" eaLnBrk="1" fontAlgn="auto" latinLnBrk="0" hangingPunct="1">
              <a:lnSpc>
                <a:spcPct val="100000"/>
              </a:lnSpc>
              <a:spcBef>
                <a:spcPts val="0"/>
              </a:spcBef>
              <a:spcAft>
                <a:spcPts val="0"/>
              </a:spcAft>
              <a:buClrTx/>
              <a:buSzTx/>
              <a:buFontTx/>
              <a:buNone/>
              <a:tabLst/>
            </a:pPr>
            <a:r>
              <a:rPr kumimoji="0" lang="en-US" sz="2000" b="0" i="0" u="none" strike="noStrike" kern="0" cap="none" spc="0" normalizeH="0" baseline="0" noProof="0" dirty="0">
                <a:ln>
                  <a:noFill/>
                </a:ln>
                <a:solidFill>
                  <a:schemeClr val="bg1"/>
                </a:solidFill>
                <a:effectLst/>
                <a:uLnTx/>
                <a:uFillTx/>
                <a:latin typeface="Arial"/>
                <a:ea typeface="Arial"/>
                <a:cs typeface="Arial"/>
                <a:sym typeface="Arial"/>
              </a:rPr>
              <a:t>&gt;</a:t>
            </a:r>
          </a:p>
        </p:txBody>
      </p:sp>
      <p:pic>
        <p:nvPicPr>
          <p:cNvPr id="30" name="Picture 29" descr="A close up of a sign&#10;&#10;Description generated with very high confidence">
            <a:extLst>
              <a:ext uri="{FF2B5EF4-FFF2-40B4-BE49-F238E27FC236}">
                <a16:creationId xmlns:a16="http://schemas.microsoft.com/office/drawing/2014/main" xmlns="" id="{2E8789F0-68A1-4B0D-80CA-D2FEA940EEA2}"/>
              </a:ext>
            </a:extLst>
          </p:cNvPr>
          <p:cNvPicPr>
            <a:picLocks noChangeAspect="1"/>
          </p:cNvPicPr>
          <p:nvPr userDrawn="1"/>
        </p:nvPicPr>
        <p:blipFill>
          <a:blip r:embed="rId10" cstate="hqprint">
            <a:extLst>
              <a:ext uri="{28A0092B-C50C-407E-A947-70E740481C1C}">
                <a14:useLocalDpi xmlns:a14="http://schemas.microsoft.com/office/drawing/2010/main" xmlns=""/>
              </a:ext>
            </a:extLst>
          </a:blip>
          <a:stretch>
            <a:fillRect/>
          </a:stretch>
        </p:blipFill>
        <p:spPr>
          <a:xfrm>
            <a:off x="11091920" y="307135"/>
            <a:ext cx="663932" cy="636462"/>
          </a:xfrm>
          <a:prstGeom prst="rect">
            <a:avLst/>
          </a:prstGeom>
        </p:spPr>
      </p:pic>
    </p:spTree>
    <p:extLst>
      <p:ext uri="{BB962C8B-B14F-4D97-AF65-F5344CB8AC3E}">
        <p14:creationId xmlns:p14="http://schemas.microsoft.com/office/powerpoint/2010/main" xmlns="" val="987938618"/>
      </p:ext>
    </p:extLst>
  </p:cSld>
  <p:clrMap bg1="lt1" tx1="dk1" bg2="lt2" tx2="dk2" accent1="accent1" accent2="accent2" accent3="accent3" accent4="accent4" accent5="accent5" accent6="accent6" hlink="hlink" folHlink="folHlink"/>
  <p:sldLayoutIdLst>
    <p:sldLayoutId id="2147483932" r:id="rId1"/>
    <p:sldLayoutId id="2147483936" r:id="rId2"/>
    <p:sldLayoutId id="2147483937" r:id="rId3"/>
    <p:sldLayoutId id="2147483928" r:id="rId4"/>
    <p:sldLayoutId id="2147483926" r:id="rId5"/>
    <p:sldLayoutId id="2147483930" r:id="rId6"/>
    <p:sldLayoutId id="2147483931" r:id="rId7"/>
    <p:sldLayoutId id="2147483933" r:id="rId8"/>
  </p:sldLayoutIdLst>
  <p:hf hdr="0" ftr="0" dt="0"/>
  <p:txStyles>
    <p:titleStyle>
      <a:lvl1pPr algn="l" defTabSz="457195" rtl="0" eaLnBrk="1" latinLnBrk="0" hangingPunct="1">
        <a:spcBef>
          <a:spcPct val="0"/>
        </a:spcBef>
        <a:buNone/>
        <a:defRPr sz="2400" b="1" i="0" kern="1200">
          <a:solidFill>
            <a:schemeClr val="tx2"/>
          </a:solidFill>
          <a:latin typeface="Arial Narrow" panose="020B0606020202030204" pitchFamily="34" charset="0"/>
          <a:ea typeface="Arial Narrow" panose="020B0606020202030204" pitchFamily="34"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95" rtl="0" eaLnBrk="1" latinLnBrk="0" hangingPunct="1">
        <a:spcBef>
          <a:spcPts val="1000"/>
        </a:spcBef>
        <a:spcAft>
          <a:spcPts val="0"/>
        </a:spcAft>
        <a:buClr>
          <a:schemeClr val="accent4"/>
        </a:buClr>
        <a:buSzPct val="100000"/>
        <a:buFont typeface="Arial" panose="020B0604020202020204" pitchFamily="34" charset="0"/>
        <a:buChar char="•"/>
        <a:defRPr sz="2000" b="0" i="0" kern="1200">
          <a:solidFill>
            <a:schemeClr val="tx1"/>
          </a:solidFill>
          <a:latin typeface="Arial" charset="0"/>
          <a:ea typeface="Arial" charset="0"/>
          <a:cs typeface="Arial" charset="0"/>
        </a:defRPr>
      </a:lvl1pPr>
      <a:lvl2pPr marL="742939" indent="-285744" algn="l" defTabSz="457195" rtl="0" eaLnBrk="1" latinLnBrk="0" hangingPunct="1">
        <a:spcBef>
          <a:spcPts val="1000"/>
        </a:spcBef>
        <a:spcAft>
          <a:spcPts val="0"/>
        </a:spcAft>
        <a:buClr>
          <a:schemeClr val="accent4"/>
        </a:buClr>
        <a:buSzPct val="100000"/>
        <a:buFont typeface="Arial" panose="020B0604020202020204" pitchFamily="34" charset="0"/>
        <a:buChar char="̶"/>
        <a:defRPr sz="1800" b="0" i="0" kern="1200">
          <a:solidFill>
            <a:schemeClr val="tx1"/>
          </a:solidFill>
          <a:latin typeface="Arial" charset="0"/>
          <a:ea typeface="Arial" charset="0"/>
          <a:cs typeface="Arial" charset="0"/>
        </a:defRPr>
      </a:lvl2pPr>
      <a:lvl3pPr marL="1200137" indent="-285744" algn="l" defTabSz="457195" rtl="0" eaLnBrk="1" latinLnBrk="0" hangingPunct="1">
        <a:spcBef>
          <a:spcPts val="1000"/>
        </a:spcBef>
        <a:spcAft>
          <a:spcPts val="0"/>
        </a:spcAft>
        <a:buClr>
          <a:schemeClr val="accent4"/>
        </a:buClr>
        <a:buSzPct val="100000"/>
        <a:buFont typeface=".HelveticaNeueDeskInterface-Regular" charset="-120"/>
        <a:buChar char="&gt;"/>
        <a:defRPr sz="1600" b="0" i="0" kern="1200">
          <a:solidFill>
            <a:schemeClr val="tx1"/>
          </a:solidFill>
          <a:latin typeface="Arial" charset="0"/>
          <a:ea typeface="Arial" charset="0"/>
          <a:cs typeface="Arial" charset="0"/>
        </a:defRPr>
      </a:lvl3pPr>
      <a:lvl4pPr marL="1657332" indent="-285744" algn="l" defTabSz="457195" rtl="0" eaLnBrk="1" latinLnBrk="0" hangingPunct="1">
        <a:spcBef>
          <a:spcPts val="1000"/>
        </a:spcBef>
        <a:spcAft>
          <a:spcPts val="0"/>
        </a:spcAft>
        <a:buClr>
          <a:schemeClr val="accent5"/>
        </a:buClr>
        <a:buSzPct val="80000"/>
        <a:buFont typeface=".HelveticaNeueDeskInterface-Regular" charset="-120"/>
        <a:buChar char="&gt;"/>
        <a:defRPr sz="1400" b="0" i="0" kern="1200">
          <a:solidFill>
            <a:schemeClr val="tx1"/>
          </a:solidFill>
          <a:latin typeface="Arial" charset="0"/>
          <a:ea typeface="Arial" charset="0"/>
          <a:cs typeface="Arial" charset="0"/>
        </a:defRPr>
      </a:lvl4pPr>
      <a:lvl5pPr marL="2114527" indent="-285744" algn="l" defTabSz="457195" rtl="0" eaLnBrk="1" latinLnBrk="0" hangingPunct="1">
        <a:spcBef>
          <a:spcPts val="1000"/>
        </a:spcBef>
        <a:spcAft>
          <a:spcPts val="0"/>
        </a:spcAft>
        <a:buClr>
          <a:schemeClr val="accent5"/>
        </a:buClr>
        <a:buSzPct val="80000"/>
        <a:buFont typeface=".HelveticaNeueDeskInterface-Regular" charset="-120"/>
        <a:buChar char="&gt;"/>
        <a:defRPr sz="1400" b="0" i="0" kern="1200">
          <a:solidFill>
            <a:schemeClr val="tx1"/>
          </a:solidFill>
          <a:latin typeface="Arial" charset="0"/>
          <a:ea typeface="Arial" charset="0"/>
          <a:cs typeface="Arial" charset="0"/>
        </a:defRPr>
      </a:lvl5pPr>
      <a:lvl6pPr marL="2514580" indent="-228598" algn="l" defTabSz="457195"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75" indent="-228598" algn="l" defTabSz="457195"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72" indent="-228598" algn="l" defTabSz="457195"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67" indent="-228598" algn="l" defTabSz="457195"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95" rtl="0" eaLnBrk="1" latinLnBrk="0" hangingPunct="1">
        <a:defRPr sz="1800" kern="1200">
          <a:solidFill>
            <a:schemeClr val="tx1"/>
          </a:solidFill>
          <a:latin typeface="+mn-lt"/>
          <a:ea typeface="+mn-ea"/>
          <a:cs typeface="+mn-cs"/>
        </a:defRPr>
      </a:lvl1pPr>
      <a:lvl2pPr marL="457195" algn="l" defTabSz="457195" rtl="0" eaLnBrk="1" latinLnBrk="0" hangingPunct="1">
        <a:defRPr sz="1800" kern="1200">
          <a:solidFill>
            <a:schemeClr val="tx1"/>
          </a:solidFill>
          <a:latin typeface="+mn-lt"/>
          <a:ea typeface="+mn-ea"/>
          <a:cs typeface="+mn-cs"/>
        </a:defRPr>
      </a:lvl2pPr>
      <a:lvl3pPr marL="914392" algn="l" defTabSz="457195" rtl="0" eaLnBrk="1" latinLnBrk="0" hangingPunct="1">
        <a:defRPr sz="1800" kern="1200">
          <a:solidFill>
            <a:schemeClr val="tx1"/>
          </a:solidFill>
          <a:latin typeface="+mn-lt"/>
          <a:ea typeface="+mn-ea"/>
          <a:cs typeface="+mn-cs"/>
        </a:defRPr>
      </a:lvl3pPr>
      <a:lvl4pPr marL="1371588" algn="l" defTabSz="457195" rtl="0" eaLnBrk="1" latinLnBrk="0" hangingPunct="1">
        <a:defRPr sz="1800" kern="1200">
          <a:solidFill>
            <a:schemeClr val="tx1"/>
          </a:solidFill>
          <a:latin typeface="+mn-lt"/>
          <a:ea typeface="+mn-ea"/>
          <a:cs typeface="+mn-cs"/>
        </a:defRPr>
      </a:lvl4pPr>
      <a:lvl5pPr marL="1828785" algn="l" defTabSz="457195" rtl="0" eaLnBrk="1" latinLnBrk="0" hangingPunct="1">
        <a:defRPr sz="1800" kern="1200">
          <a:solidFill>
            <a:schemeClr val="tx1"/>
          </a:solidFill>
          <a:latin typeface="+mn-lt"/>
          <a:ea typeface="+mn-ea"/>
          <a:cs typeface="+mn-cs"/>
        </a:defRPr>
      </a:lvl5pPr>
      <a:lvl6pPr marL="2285982" algn="l" defTabSz="457195" rtl="0" eaLnBrk="1" latinLnBrk="0" hangingPunct="1">
        <a:defRPr sz="1800" kern="1200">
          <a:solidFill>
            <a:schemeClr val="tx1"/>
          </a:solidFill>
          <a:latin typeface="+mn-lt"/>
          <a:ea typeface="+mn-ea"/>
          <a:cs typeface="+mn-cs"/>
        </a:defRPr>
      </a:lvl6pPr>
      <a:lvl7pPr marL="2743178" algn="l" defTabSz="457195" rtl="0" eaLnBrk="1" latinLnBrk="0" hangingPunct="1">
        <a:defRPr sz="1800" kern="1200">
          <a:solidFill>
            <a:schemeClr val="tx1"/>
          </a:solidFill>
          <a:latin typeface="+mn-lt"/>
          <a:ea typeface="+mn-ea"/>
          <a:cs typeface="+mn-cs"/>
        </a:defRPr>
      </a:lvl7pPr>
      <a:lvl8pPr marL="3200373" algn="l" defTabSz="457195" rtl="0" eaLnBrk="1" latinLnBrk="0" hangingPunct="1">
        <a:defRPr sz="1800" kern="1200">
          <a:solidFill>
            <a:schemeClr val="tx1"/>
          </a:solidFill>
          <a:latin typeface="+mn-lt"/>
          <a:ea typeface="+mn-ea"/>
          <a:cs typeface="+mn-cs"/>
        </a:defRPr>
      </a:lvl8pPr>
      <a:lvl9pPr marL="3657570" algn="l" defTabSz="45719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640" userDrawn="1">
          <p15:clr>
            <a:srgbClr val="F26B43"/>
          </p15:clr>
        </p15:guide>
        <p15:guide id="4" pos="325" userDrawn="1">
          <p15:clr>
            <a:srgbClr val="F26B43"/>
          </p15:clr>
        </p15:guide>
        <p15:guide id="5" pos="7333" userDrawn="1">
          <p15:clr>
            <a:srgbClr val="F26B43"/>
          </p15:clr>
        </p15:guide>
        <p15:guide id="6"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www.cefgroup.co.za/petrol-price/monthly-press-release/2021"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www.iol.co.za/capeargus/news/goodwood-residents-now-fixing-potholes-themselves-04aab045-5b2d-4f8a-9dc0-69521f7c4cad"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v.za/sites/default/files/gcis_document/201409/37612gen337.pdf"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raf.co.za/Media-Center/Annual%20Reports/RAF%20Annual%20Report%202020.pdf"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rtmc.co.za/index.php/publications/reports/cost-of-crashes"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rtmc.co.za/index.php/publications/reports/traffic-reports" TargetMode="External"/><Relationship Id="rId2" Type="http://schemas.openxmlformats.org/officeDocument/2006/relationships/hyperlink" Target="https://www.rtmc.co.za/index.php/publications/reports/cost-of-crashes"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africacheck.org/fact-checks/factsheets/factsheet-south-africas-civil-service-numbers" TargetMode="External"/><Relationship Id="rId2" Type="http://schemas.openxmlformats.org/officeDocument/2006/relationships/hyperlink" Target="https://businesstech.co.za/news/government/428898/government-has-spent-r187-4-billion-bailing-out-state-companies-over-the-last-20-years-mboweni/"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energy.gov.za/home.htm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energy.gov.za/home.html"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iol.co.za/business-report/energy/imports-meeting-demand-as-sa-oil-refineries-shut-down-3da3e893-eecd-40ab-870f-09f80cf0a028"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2F032B2-9008-487E-8E1B-819BD494822B}"/>
              </a:ext>
            </a:extLst>
          </p:cNvPr>
          <p:cNvPicPr>
            <a:picLocks noChangeAspect="1"/>
          </p:cNvPicPr>
          <p:nvPr/>
        </p:nvPicPr>
        <p:blipFill>
          <a:blip r:embed="rId3"/>
          <a:stretch>
            <a:fillRect/>
          </a:stretch>
        </p:blipFill>
        <p:spPr>
          <a:xfrm>
            <a:off x="0" y="1"/>
            <a:ext cx="12192001" cy="6858000"/>
          </a:xfrm>
          <a:prstGeom prst="rect">
            <a:avLst/>
          </a:prstGeom>
        </p:spPr>
      </p:pic>
    </p:spTree>
    <p:extLst>
      <p:ext uri="{BB962C8B-B14F-4D97-AF65-F5344CB8AC3E}">
        <p14:creationId xmlns:p14="http://schemas.microsoft.com/office/powerpoint/2010/main" xmlns="" val="3907183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AE7829-0055-47B2-9ED9-93F5EFF1DE67}"/>
              </a:ext>
            </a:extLst>
          </p:cNvPr>
          <p:cNvSpPr>
            <a:spLocks noGrp="1"/>
          </p:cNvSpPr>
          <p:nvPr>
            <p:ph type="title"/>
          </p:nvPr>
        </p:nvSpPr>
        <p:spPr/>
        <p:txBody>
          <a:bodyPr/>
          <a:lstStyle/>
          <a:p>
            <a:r>
              <a:rPr lang="en-US" dirty="0"/>
              <a:t>DMRE/BFP – Composition of Fuel Pricing South Africa</a:t>
            </a:r>
          </a:p>
        </p:txBody>
      </p:sp>
      <p:sp>
        <p:nvSpPr>
          <p:cNvPr id="3" name="Slide Number Placeholder 2">
            <a:extLst>
              <a:ext uri="{FF2B5EF4-FFF2-40B4-BE49-F238E27FC236}">
                <a16:creationId xmlns:a16="http://schemas.microsoft.com/office/drawing/2014/main" xmlns="" id="{8D78D83D-481C-4C79-AF85-0237F09717F6}"/>
              </a:ext>
            </a:extLst>
          </p:cNvPr>
          <p:cNvSpPr>
            <a:spLocks noGrp="1"/>
          </p:cNvSpPr>
          <p:nvPr>
            <p:ph type="sldNum" sz="quarter" idx="11"/>
          </p:nvPr>
        </p:nvSpPr>
        <p:spPr/>
        <p:txBody>
          <a:bodyPr/>
          <a:lstStyle/>
          <a:p>
            <a:fld id="{AD9F2B79-9815-F544-BDFF-1EB1FD13B2C3}" type="slidenum">
              <a:rPr lang="en-US" smtClean="0"/>
              <a:pPr/>
              <a:t>10</a:t>
            </a:fld>
            <a:endParaRPr lang="en-US" dirty="0"/>
          </a:p>
        </p:txBody>
      </p:sp>
      <p:sp>
        <p:nvSpPr>
          <p:cNvPr id="4" name="Content Placeholder 3">
            <a:extLst>
              <a:ext uri="{FF2B5EF4-FFF2-40B4-BE49-F238E27FC236}">
                <a16:creationId xmlns:a16="http://schemas.microsoft.com/office/drawing/2014/main" xmlns="" id="{975365D9-677E-4302-8529-35E3935FE5AF}"/>
              </a:ext>
            </a:extLst>
          </p:cNvPr>
          <p:cNvSpPr>
            <a:spLocks noGrp="1"/>
          </p:cNvSpPr>
          <p:nvPr>
            <p:ph sz="quarter" idx="13"/>
          </p:nvPr>
        </p:nvSpPr>
        <p:spPr>
          <a:xfrm>
            <a:off x="527382" y="929696"/>
            <a:ext cx="11137236" cy="5426657"/>
          </a:xfrm>
        </p:spPr>
        <p:txBody>
          <a:bodyPr>
            <a:normAutofit/>
          </a:bodyPr>
          <a:lstStyle/>
          <a:p>
            <a:pPr algn="just"/>
            <a:r>
              <a:rPr lang="en-US" dirty="0"/>
              <a:t>“The Basic Fuels Price (BFP) has not been regularly reviewed as global markets have shifted. There is some evidence to suggest that it does not yield a true import parity price.” Crompton </a:t>
            </a:r>
            <a:r>
              <a:rPr lang="en-US" i="1" dirty="0"/>
              <a:t>et al</a:t>
            </a:r>
            <a:r>
              <a:rPr lang="en-US" dirty="0"/>
              <a:t>.</a:t>
            </a:r>
          </a:p>
          <a:p>
            <a:pPr marL="0" indent="0" algn="just">
              <a:buNone/>
            </a:pPr>
            <a:endParaRPr lang="en-US" dirty="0"/>
          </a:p>
          <a:p>
            <a:pPr marL="0" indent="0" algn="just">
              <a:buNone/>
            </a:pPr>
            <a:r>
              <a:rPr lang="en-US" dirty="0"/>
              <a:t>In relation to the BFP (Import Parity Pricing - IPP), and given the above statement, the Automobile Association is of the view that:</a:t>
            </a:r>
          </a:p>
          <a:p>
            <a:pPr marL="0" indent="0" algn="just">
              <a:buNone/>
            </a:pPr>
            <a:endParaRPr lang="en-US" dirty="0"/>
          </a:p>
          <a:p>
            <a:pPr algn="just"/>
            <a:r>
              <a:rPr lang="en-US" dirty="0"/>
              <a:t>Further research is required to determine if the current model of BFP calculation is adequate.</a:t>
            </a:r>
          </a:p>
          <a:p>
            <a:pPr algn="just"/>
            <a:endParaRPr lang="en-US" dirty="0"/>
          </a:p>
          <a:p>
            <a:pPr algn="just"/>
            <a:r>
              <a:rPr lang="en-US" dirty="0"/>
              <a:t>Consumers should be at the </a:t>
            </a:r>
            <a:r>
              <a:rPr lang="en-US" dirty="0" err="1"/>
              <a:t>centre</a:t>
            </a:r>
            <a:r>
              <a:rPr lang="en-US" dirty="0"/>
              <a:t> of the value chain.</a:t>
            </a:r>
          </a:p>
          <a:p>
            <a:pPr algn="just"/>
            <a:endParaRPr lang="en-US" dirty="0"/>
          </a:p>
          <a:p>
            <a:pPr algn="just"/>
            <a:r>
              <a:rPr lang="en-US" dirty="0"/>
              <a:t>While the value chain is key, an approach centered on consumers must be considered, and this will require a review of the BFP. </a:t>
            </a:r>
          </a:p>
          <a:p>
            <a:pPr algn="just"/>
            <a:endParaRPr lang="en-US" dirty="0"/>
          </a:p>
          <a:p>
            <a:endParaRPr lang="en-US" sz="1800" b="0" i="0" u="none" strike="noStrike" baseline="0" dirty="0">
              <a:solidFill>
                <a:srgbClr val="000000"/>
              </a:solidFill>
              <a:latin typeface="Garamond" panose="02020404030301010803" pitchFamily="18" charset="0"/>
            </a:endParaRPr>
          </a:p>
        </p:txBody>
      </p:sp>
    </p:spTree>
    <p:extLst>
      <p:ext uri="{BB962C8B-B14F-4D97-AF65-F5344CB8AC3E}">
        <p14:creationId xmlns:p14="http://schemas.microsoft.com/office/powerpoint/2010/main" xmlns="" val="86545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B16F0E-F963-4F40-AAF5-C55A429E0DA9}"/>
              </a:ext>
            </a:extLst>
          </p:cNvPr>
          <p:cNvSpPr>
            <a:spLocks noGrp="1"/>
          </p:cNvSpPr>
          <p:nvPr>
            <p:ph type="title"/>
          </p:nvPr>
        </p:nvSpPr>
        <p:spPr/>
        <p:txBody>
          <a:bodyPr/>
          <a:lstStyle/>
          <a:p>
            <a:r>
              <a:rPr lang="en-US" dirty="0"/>
              <a:t>DMRE/BFP – Fuel Levies</a:t>
            </a:r>
          </a:p>
        </p:txBody>
      </p:sp>
      <p:sp>
        <p:nvSpPr>
          <p:cNvPr id="3" name="Slide Number Placeholder 2">
            <a:extLst>
              <a:ext uri="{FF2B5EF4-FFF2-40B4-BE49-F238E27FC236}">
                <a16:creationId xmlns:a16="http://schemas.microsoft.com/office/drawing/2014/main" xmlns="" id="{ACEFE861-B2A6-4615-8377-69C9122B45D3}"/>
              </a:ext>
            </a:extLst>
          </p:cNvPr>
          <p:cNvSpPr>
            <a:spLocks noGrp="1"/>
          </p:cNvSpPr>
          <p:nvPr>
            <p:ph type="sldNum" sz="quarter" idx="11"/>
          </p:nvPr>
        </p:nvSpPr>
        <p:spPr/>
        <p:txBody>
          <a:bodyPr/>
          <a:lstStyle/>
          <a:p>
            <a:fld id="{AD9F2B79-9815-F544-BDFF-1EB1FD13B2C3}" type="slidenum">
              <a:rPr lang="en-US" smtClean="0"/>
              <a:pPr/>
              <a:t>11</a:t>
            </a:fld>
            <a:endParaRPr lang="en-US" dirty="0"/>
          </a:p>
        </p:txBody>
      </p:sp>
      <p:sp>
        <p:nvSpPr>
          <p:cNvPr id="4" name="Content Placeholder 3">
            <a:extLst>
              <a:ext uri="{FF2B5EF4-FFF2-40B4-BE49-F238E27FC236}">
                <a16:creationId xmlns:a16="http://schemas.microsoft.com/office/drawing/2014/main" xmlns="" id="{70FECF03-1831-4AD9-9DF8-7E960AFA98B4}"/>
              </a:ext>
            </a:extLst>
          </p:cNvPr>
          <p:cNvSpPr>
            <a:spLocks noGrp="1"/>
          </p:cNvSpPr>
          <p:nvPr>
            <p:ph sz="quarter" idx="13"/>
          </p:nvPr>
        </p:nvSpPr>
        <p:spPr/>
        <p:txBody>
          <a:bodyPr>
            <a:normAutofit/>
          </a:bodyPr>
          <a:lstStyle/>
          <a:p>
            <a:r>
              <a:rPr lang="en-US" dirty="0"/>
              <a:t>Parity pricing does exist in relation to fuel exports to </a:t>
            </a:r>
            <a:r>
              <a:rPr lang="en-US" dirty="0" err="1"/>
              <a:t>neighbouring</a:t>
            </a:r>
            <a:r>
              <a:rPr lang="en-US" dirty="0"/>
              <a:t> countries. Main reason for this is inclusion of levies in local supply.</a:t>
            </a:r>
          </a:p>
          <a:p>
            <a:endParaRPr lang="en-US" dirty="0"/>
          </a:p>
          <a:p>
            <a:pPr lvl="1">
              <a:lnSpc>
                <a:spcPct val="107000"/>
              </a:lnSpc>
              <a:spcBef>
                <a:spcPts val="0"/>
              </a:spcBef>
            </a:pPr>
            <a:endParaRPr lang="en-US" dirty="0">
              <a:latin typeface="+mn-lt"/>
              <a:ea typeface="Calibri" panose="020F0502020204030204" pitchFamily="34" charset="0"/>
              <a:cs typeface="Times New Roman" panose="02020603050405020304" pitchFamily="18" charset="0"/>
            </a:endParaRPr>
          </a:p>
          <a:p>
            <a:pPr lvl="1">
              <a:lnSpc>
                <a:spcPct val="107000"/>
              </a:lnSpc>
              <a:spcBef>
                <a:spcPts val="0"/>
              </a:spcBef>
            </a:pPr>
            <a:r>
              <a:rPr lang="en-US" dirty="0">
                <a:latin typeface="+mn-lt"/>
                <a:ea typeface="Calibri" panose="020F0502020204030204" pitchFamily="34" charset="0"/>
                <a:cs typeface="Times New Roman" panose="02020603050405020304" pitchFamily="18" charset="0"/>
              </a:rPr>
              <a:t>Two major levies: General Fuel Levy and Road Accident Fund Levy</a:t>
            </a:r>
          </a:p>
          <a:p>
            <a:pPr lvl="1">
              <a:lnSpc>
                <a:spcPct val="107000"/>
              </a:lnSpc>
              <a:spcBef>
                <a:spcPts val="0"/>
              </a:spcBef>
            </a:pPr>
            <a:endParaRPr lang="en-US" dirty="0">
              <a:latin typeface="+mn-lt"/>
              <a:ea typeface="Calibri" panose="020F0502020204030204" pitchFamily="34" charset="0"/>
              <a:cs typeface="Times New Roman" panose="02020603050405020304" pitchFamily="18" charset="0"/>
            </a:endParaRPr>
          </a:p>
          <a:p>
            <a:pPr lvl="1">
              <a:lnSpc>
                <a:spcPct val="107000"/>
              </a:lnSpc>
              <a:spcBef>
                <a:spcPts val="0"/>
              </a:spcBef>
            </a:pPr>
            <a:r>
              <a:rPr lang="en-US" dirty="0">
                <a:latin typeface="+mn-lt"/>
                <a:ea typeface="Calibri" panose="020F0502020204030204" pitchFamily="34" charset="0"/>
                <a:cs typeface="Times New Roman" panose="02020603050405020304" pitchFamily="18" charset="0"/>
              </a:rPr>
              <a:t>Levies are correcting problems of the past &amp; not solving present or future challenges</a:t>
            </a:r>
          </a:p>
          <a:p>
            <a:pPr lvl="1">
              <a:lnSpc>
                <a:spcPct val="107000"/>
              </a:lnSpc>
              <a:spcBef>
                <a:spcPts val="0"/>
              </a:spcBef>
            </a:pPr>
            <a:endParaRPr lang="en-US" dirty="0">
              <a:latin typeface="+mn-lt"/>
              <a:ea typeface="Calibri" panose="020F0502020204030204" pitchFamily="34" charset="0"/>
              <a:cs typeface="Times New Roman" panose="02020603050405020304" pitchFamily="18" charset="0"/>
            </a:endParaRPr>
          </a:p>
          <a:p>
            <a:pPr lvl="1">
              <a:lnSpc>
                <a:spcPct val="107000"/>
              </a:lnSpc>
              <a:spcBef>
                <a:spcPts val="0"/>
              </a:spcBef>
            </a:pPr>
            <a:r>
              <a:rPr lang="en-US" dirty="0">
                <a:latin typeface="+mn-lt"/>
                <a:ea typeface="Calibri" panose="020F0502020204030204" pitchFamily="34" charset="0"/>
                <a:cs typeface="Times New Roman" panose="02020603050405020304" pitchFamily="18" charset="0"/>
              </a:rPr>
              <a:t>Claimed to be equitable as everyone pays, but impact is felt most severely by the poor</a:t>
            </a:r>
          </a:p>
          <a:p>
            <a:pPr lvl="1">
              <a:lnSpc>
                <a:spcPct val="107000"/>
              </a:lnSpc>
              <a:spcBef>
                <a:spcPts val="0"/>
              </a:spcBef>
            </a:pPr>
            <a:endParaRPr lang="en-US" dirty="0">
              <a:latin typeface="+mn-lt"/>
              <a:ea typeface="Calibri" panose="020F0502020204030204" pitchFamily="34" charset="0"/>
              <a:cs typeface="Times New Roman" panose="02020603050405020304" pitchFamily="18" charset="0"/>
            </a:endParaRPr>
          </a:p>
          <a:p>
            <a:pPr lvl="1">
              <a:lnSpc>
                <a:spcPct val="107000"/>
              </a:lnSpc>
              <a:spcBef>
                <a:spcPts val="0"/>
              </a:spcBef>
            </a:pPr>
            <a:r>
              <a:rPr lang="en-US" dirty="0">
                <a:latin typeface="+mn-lt"/>
                <a:ea typeface="Calibri" panose="020F0502020204030204" pitchFamily="34" charset="0"/>
                <a:cs typeface="Times New Roman" panose="02020603050405020304" pitchFamily="18" charset="0"/>
              </a:rPr>
              <a:t>Too little education from government on the composition of the fuel price and its various markers – specifically on the levies and their impact</a:t>
            </a:r>
          </a:p>
          <a:p>
            <a:pPr lvl="1">
              <a:lnSpc>
                <a:spcPct val="107000"/>
              </a:lnSpc>
              <a:spcBef>
                <a:spcPts val="0"/>
              </a:spcBef>
            </a:pPr>
            <a:endParaRPr lang="en-US" dirty="0">
              <a:latin typeface="+mn-lt"/>
              <a:ea typeface="Calibri" panose="020F0502020204030204" pitchFamily="34" charset="0"/>
              <a:cs typeface="Times New Roman" panose="02020603050405020304" pitchFamily="18" charset="0"/>
            </a:endParaRPr>
          </a:p>
          <a:p>
            <a:pPr lvl="1">
              <a:lnSpc>
                <a:spcPct val="107000"/>
              </a:lnSpc>
              <a:spcBef>
                <a:spcPts val="0"/>
              </a:spcBef>
            </a:pPr>
            <a:r>
              <a:rPr lang="en-US" dirty="0">
                <a:latin typeface="+mn-lt"/>
                <a:ea typeface="Calibri" panose="020F0502020204030204" pitchFamily="34" charset="0"/>
                <a:cs typeface="Times New Roman" panose="02020603050405020304" pitchFamily="18" charset="0"/>
              </a:rPr>
              <a:t>Levies cannot – for now – be eliminated but must be better managed and the process requires more transparency</a:t>
            </a:r>
          </a:p>
          <a:p>
            <a:endParaRPr lang="en-US" dirty="0"/>
          </a:p>
          <a:p>
            <a:endParaRPr lang="en-US" dirty="0"/>
          </a:p>
        </p:txBody>
      </p:sp>
      <p:sp>
        <p:nvSpPr>
          <p:cNvPr id="5" name="TextBox 4">
            <a:extLst>
              <a:ext uri="{FF2B5EF4-FFF2-40B4-BE49-F238E27FC236}">
                <a16:creationId xmlns:a16="http://schemas.microsoft.com/office/drawing/2014/main" xmlns="" id="{F8000F5B-3649-4667-9284-89D82D36EDC5}"/>
              </a:ext>
            </a:extLst>
          </p:cNvPr>
          <p:cNvSpPr txBox="1"/>
          <p:nvPr/>
        </p:nvSpPr>
        <p:spPr>
          <a:xfrm>
            <a:off x="3975100" y="6262259"/>
            <a:ext cx="7290717" cy="276999"/>
          </a:xfrm>
          <a:prstGeom prst="rect">
            <a:avLst/>
          </a:prstGeom>
          <a:noFill/>
        </p:spPr>
        <p:txBody>
          <a:bodyPr wrap="square">
            <a:spAutoFit/>
          </a:bodyPr>
          <a:lstStyle/>
          <a:p>
            <a:pPr marL="0" indent="0" algn="r">
              <a:buNone/>
            </a:pPr>
            <a:r>
              <a:rPr lang="en-US" sz="1200" dirty="0"/>
              <a:t>* Source: CEF Group of Companies (</a:t>
            </a:r>
            <a:r>
              <a:rPr lang="en-US" sz="1200" dirty="0">
                <a:hlinkClick r:id="rId2"/>
              </a:rPr>
              <a:t>https://www.cefgroup.co.za/petrol-price/monthly-press-release/2021</a:t>
            </a:r>
            <a:r>
              <a:rPr lang="en-US" sz="1200" dirty="0"/>
              <a:t>)  </a:t>
            </a:r>
          </a:p>
        </p:txBody>
      </p:sp>
    </p:spTree>
    <p:extLst>
      <p:ext uri="{BB962C8B-B14F-4D97-AF65-F5344CB8AC3E}">
        <p14:creationId xmlns:p14="http://schemas.microsoft.com/office/powerpoint/2010/main" xmlns="" val="622956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ABD94D-D98B-4D41-B772-D985F72B4AC4}"/>
              </a:ext>
            </a:extLst>
          </p:cNvPr>
          <p:cNvSpPr>
            <a:spLocks noGrp="1"/>
          </p:cNvSpPr>
          <p:nvPr>
            <p:ph type="title"/>
          </p:nvPr>
        </p:nvSpPr>
        <p:spPr/>
        <p:txBody>
          <a:bodyPr/>
          <a:lstStyle/>
          <a:p>
            <a:r>
              <a:rPr lang="en-US" dirty="0"/>
              <a:t>DMRE/BFP – Fuel Levies – General Fuel Levy (GFL)</a:t>
            </a:r>
          </a:p>
        </p:txBody>
      </p:sp>
      <p:sp>
        <p:nvSpPr>
          <p:cNvPr id="3" name="Slide Number Placeholder 2">
            <a:extLst>
              <a:ext uri="{FF2B5EF4-FFF2-40B4-BE49-F238E27FC236}">
                <a16:creationId xmlns:a16="http://schemas.microsoft.com/office/drawing/2014/main" xmlns="" id="{9A57CE7E-AD99-4B28-A39A-B4BD46DD1723}"/>
              </a:ext>
            </a:extLst>
          </p:cNvPr>
          <p:cNvSpPr>
            <a:spLocks noGrp="1"/>
          </p:cNvSpPr>
          <p:nvPr>
            <p:ph type="sldNum" sz="quarter" idx="11"/>
          </p:nvPr>
        </p:nvSpPr>
        <p:spPr/>
        <p:txBody>
          <a:bodyPr/>
          <a:lstStyle/>
          <a:p>
            <a:fld id="{AD9F2B79-9815-F544-BDFF-1EB1FD13B2C3}" type="slidenum">
              <a:rPr lang="en-US" smtClean="0"/>
              <a:pPr/>
              <a:t>12</a:t>
            </a:fld>
            <a:endParaRPr lang="en-US" dirty="0"/>
          </a:p>
        </p:txBody>
      </p:sp>
      <p:sp>
        <p:nvSpPr>
          <p:cNvPr id="4" name="Content Placeholder 3">
            <a:extLst>
              <a:ext uri="{FF2B5EF4-FFF2-40B4-BE49-F238E27FC236}">
                <a16:creationId xmlns:a16="http://schemas.microsoft.com/office/drawing/2014/main" xmlns="" id="{21D3B68F-86F9-4090-A3BC-F66A19805E72}"/>
              </a:ext>
            </a:extLst>
          </p:cNvPr>
          <p:cNvSpPr>
            <a:spLocks noGrp="1"/>
          </p:cNvSpPr>
          <p:nvPr>
            <p:ph sz="quarter" idx="13"/>
          </p:nvPr>
        </p:nvSpPr>
        <p:spPr>
          <a:xfrm>
            <a:off x="431190" y="1232773"/>
            <a:ext cx="10986110" cy="5474061"/>
          </a:xfrm>
        </p:spPr>
        <p:txBody>
          <a:bodyPr>
            <a:normAutofit/>
          </a:bodyPr>
          <a:lstStyle/>
          <a:p>
            <a:pPr lvl="1"/>
            <a:r>
              <a:rPr lang="en-US" dirty="0"/>
              <a:t>Higher of two major levies currently being collected</a:t>
            </a:r>
          </a:p>
          <a:p>
            <a:pPr lvl="1"/>
            <a:endParaRPr lang="en-US" dirty="0"/>
          </a:p>
          <a:p>
            <a:pPr lvl="1"/>
            <a:r>
              <a:rPr lang="en-US" dirty="0"/>
              <a:t>Increases mostly in line with inflation but this needs reviewing</a:t>
            </a:r>
          </a:p>
          <a:p>
            <a:pPr lvl="2"/>
            <a:r>
              <a:rPr lang="en-US" dirty="0"/>
              <a:t>Current taxation rate is extremely high at between 23% and 28% on every </a:t>
            </a:r>
            <a:r>
              <a:rPr lang="en-US" dirty="0" err="1"/>
              <a:t>litre</a:t>
            </a:r>
            <a:endParaRPr lang="en-US" dirty="0"/>
          </a:p>
          <a:p>
            <a:pPr marL="914393" lvl="2" indent="0">
              <a:buNone/>
            </a:pPr>
            <a:endParaRPr lang="en-US" dirty="0"/>
          </a:p>
          <a:p>
            <a:pPr lvl="1"/>
            <a:r>
              <a:rPr lang="en-US" dirty="0"/>
              <a:t>Money allocated to Treasury can be </a:t>
            </a:r>
            <a:r>
              <a:rPr lang="en-US" dirty="0" err="1"/>
              <a:t>utilised</a:t>
            </a:r>
            <a:r>
              <a:rPr lang="en-US" dirty="0"/>
              <a:t> for any purpose</a:t>
            </a:r>
          </a:p>
          <a:p>
            <a:pPr lvl="1"/>
            <a:endParaRPr lang="en-US" dirty="0"/>
          </a:p>
          <a:p>
            <a:pPr lvl="1"/>
            <a:r>
              <a:rPr lang="en-US" dirty="0"/>
              <a:t>Eliminating GFL creates problems with collection – if not here, then where?</a:t>
            </a:r>
          </a:p>
          <a:p>
            <a:pPr lvl="1"/>
            <a:endParaRPr lang="en-US" dirty="0"/>
          </a:p>
          <a:p>
            <a:pPr lvl="1"/>
            <a:r>
              <a:rPr lang="en-US" dirty="0"/>
              <a:t>South Africans want to contribute to taxes but there must be tangible, visible benefit of doing so. Money allocated through GFL is not seen to be “working” for citizens/consumers</a:t>
            </a:r>
          </a:p>
          <a:p>
            <a:pPr lvl="1"/>
            <a:endParaRPr lang="en-US" dirty="0"/>
          </a:p>
          <a:p>
            <a:pPr lvl="1"/>
            <a:endParaRPr lang="en-US" dirty="0"/>
          </a:p>
          <a:p>
            <a:pPr marL="457195" lvl="1" indent="0">
              <a:buNone/>
            </a:pPr>
            <a:endParaRPr lang="en-US" dirty="0"/>
          </a:p>
          <a:p>
            <a:pPr lvl="1"/>
            <a:endParaRPr lang="en-US" dirty="0"/>
          </a:p>
        </p:txBody>
      </p:sp>
    </p:spTree>
    <p:extLst>
      <p:ext uri="{BB962C8B-B14F-4D97-AF65-F5344CB8AC3E}">
        <p14:creationId xmlns:p14="http://schemas.microsoft.com/office/powerpoint/2010/main" xmlns="" val="3154697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B1D82E-7250-4EBF-AC93-BC0325EA822D}"/>
              </a:ext>
            </a:extLst>
          </p:cNvPr>
          <p:cNvSpPr>
            <a:spLocks noGrp="1"/>
          </p:cNvSpPr>
          <p:nvPr>
            <p:ph type="title"/>
          </p:nvPr>
        </p:nvSpPr>
        <p:spPr/>
        <p:txBody>
          <a:bodyPr/>
          <a:lstStyle/>
          <a:p>
            <a:r>
              <a:rPr lang="en-US" dirty="0"/>
              <a:t>DMRE/BFP – Fuel Levies – General Fuel Levy (GFL)</a:t>
            </a:r>
          </a:p>
        </p:txBody>
      </p:sp>
      <p:sp>
        <p:nvSpPr>
          <p:cNvPr id="3" name="Slide Number Placeholder 2">
            <a:extLst>
              <a:ext uri="{FF2B5EF4-FFF2-40B4-BE49-F238E27FC236}">
                <a16:creationId xmlns:a16="http://schemas.microsoft.com/office/drawing/2014/main" xmlns="" id="{DB795FF5-D1F6-4A76-B803-CF98A0A75A4C}"/>
              </a:ext>
            </a:extLst>
          </p:cNvPr>
          <p:cNvSpPr>
            <a:spLocks noGrp="1"/>
          </p:cNvSpPr>
          <p:nvPr>
            <p:ph type="sldNum" sz="quarter" idx="11"/>
          </p:nvPr>
        </p:nvSpPr>
        <p:spPr/>
        <p:txBody>
          <a:bodyPr/>
          <a:lstStyle/>
          <a:p>
            <a:fld id="{AD9F2B79-9815-F544-BDFF-1EB1FD13B2C3}" type="slidenum">
              <a:rPr lang="en-US" smtClean="0"/>
              <a:pPr/>
              <a:t>13</a:t>
            </a:fld>
            <a:endParaRPr lang="en-US" dirty="0"/>
          </a:p>
        </p:txBody>
      </p:sp>
      <p:sp>
        <p:nvSpPr>
          <p:cNvPr id="4" name="Content Placeholder 3">
            <a:extLst>
              <a:ext uri="{FF2B5EF4-FFF2-40B4-BE49-F238E27FC236}">
                <a16:creationId xmlns:a16="http://schemas.microsoft.com/office/drawing/2014/main" xmlns="" id="{8B55F396-0983-494B-9DB5-B810A75E306A}"/>
              </a:ext>
            </a:extLst>
          </p:cNvPr>
          <p:cNvSpPr>
            <a:spLocks noGrp="1"/>
          </p:cNvSpPr>
          <p:nvPr>
            <p:ph sz="quarter" idx="13"/>
          </p:nvPr>
        </p:nvSpPr>
        <p:spPr/>
        <p:txBody>
          <a:bodyPr/>
          <a:lstStyle/>
          <a:p>
            <a:pPr lvl="1"/>
            <a:r>
              <a:rPr lang="en-US" dirty="0"/>
              <a:t>How much of GFL is allocated to law enforcement? Current staffing needs are half of what they should be*</a:t>
            </a:r>
          </a:p>
          <a:p>
            <a:pPr marL="457195" lvl="1" indent="0">
              <a:buNone/>
            </a:pPr>
            <a:endParaRPr lang="en-US" dirty="0"/>
          </a:p>
          <a:p>
            <a:pPr lvl="1"/>
            <a:r>
              <a:rPr lang="en-US" dirty="0"/>
              <a:t>How much of GFL is allocated to road infrastructure? For instance, there are many examples countrywide of residents fixing their own potholes**</a:t>
            </a:r>
          </a:p>
          <a:p>
            <a:pPr marL="457195" lvl="1" indent="0">
              <a:buNone/>
            </a:pPr>
            <a:endParaRPr lang="en-US" dirty="0"/>
          </a:p>
          <a:p>
            <a:pPr lvl="1"/>
            <a:r>
              <a:rPr lang="en-US" dirty="0"/>
              <a:t>GFL must be used to fund critical elements relating to road infrastructure and law enforcement</a:t>
            </a:r>
          </a:p>
          <a:p>
            <a:pPr marL="457195" lvl="1" indent="0">
              <a:buNone/>
            </a:pPr>
            <a:endParaRPr lang="en-US" dirty="0"/>
          </a:p>
          <a:p>
            <a:pPr lvl="1"/>
            <a:r>
              <a:rPr lang="en-US" dirty="0"/>
              <a:t>Funding of these and other road and transport related priorities is critical.</a:t>
            </a:r>
          </a:p>
          <a:p>
            <a:pPr marL="457195" lvl="1" indent="0">
              <a:buNone/>
            </a:pPr>
            <a:r>
              <a:rPr lang="en-US" dirty="0"/>
              <a:t> </a:t>
            </a:r>
          </a:p>
          <a:p>
            <a:pPr lvl="1"/>
            <a:r>
              <a:rPr lang="en-US" dirty="0"/>
              <a:t>AA proposes that increases to GFL be halted for at least the next five years until issues of the allocation and utilization of funding received through the GFL have been reviewed</a:t>
            </a:r>
          </a:p>
          <a:p>
            <a:endParaRPr lang="en-US" dirty="0"/>
          </a:p>
        </p:txBody>
      </p:sp>
      <p:sp>
        <p:nvSpPr>
          <p:cNvPr id="5" name="TextBox 4">
            <a:extLst>
              <a:ext uri="{FF2B5EF4-FFF2-40B4-BE49-F238E27FC236}">
                <a16:creationId xmlns:a16="http://schemas.microsoft.com/office/drawing/2014/main" xmlns="" id="{14003743-EE9D-4B07-9E15-F47C831A9A8B}"/>
              </a:ext>
            </a:extLst>
          </p:cNvPr>
          <p:cNvSpPr txBox="1"/>
          <p:nvPr/>
        </p:nvSpPr>
        <p:spPr>
          <a:xfrm>
            <a:off x="751846" y="6018378"/>
            <a:ext cx="10528910" cy="646331"/>
          </a:xfrm>
          <a:prstGeom prst="rect">
            <a:avLst/>
          </a:prstGeom>
          <a:noFill/>
        </p:spPr>
        <p:txBody>
          <a:bodyPr wrap="square">
            <a:spAutoFit/>
          </a:bodyPr>
          <a:lstStyle/>
          <a:p>
            <a:pPr algn="r"/>
            <a:r>
              <a:rPr lang="en-US" sz="1200" dirty="0"/>
              <a:t>* Source: Traffic Law Enforcement Review Committee Draft Report, 2020</a:t>
            </a:r>
          </a:p>
          <a:p>
            <a:pPr marL="171450" indent="-171450" algn="r">
              <a:buFont typeface="Arial" panose="020B0604020202020204" pitchFamily="34" charset="0"/>
              <a:buChar char="•"/>
            </a:pPr>
            <a:r>
              <a:rPr lang="en-US" sz="1200" dirty="0"/>
              <a:t>              </a:t>
            </a:r>
          </a:p>
          <a:p>
            <a:pPr algn="r"/>
            <a:r>
              <a:rPr lang="en-US" sz="1200" dirty="0"/>
              <a:t>** IOL (</a:t>
            </a:r>
            <a:r>
              <a:rPr lang="en-US" sz="1200" dirty="0">
                <a:hlinkClick r:id="rId2"/>
              </a:rPr>
              <a:t>www.iol.co.za/capeargus/news/goodwood-residents-now-fixing-potholes-themselves-04aab045-5b2d-4f8a-9dc0-69521f7c4cad</a:t>
            </a:r>
            <a:r>
              <a:rPr lang="en-US" sz="1200" dirty="0"/>
              <a:t>)    </a:t>
            </a:r>
          </a:p>
        </p:txBody>
      </p:sp>
    </p:spTree>
    <p:extLst>
      <p:ext uri="{BB962C8B-B14F-4D97-AF65-F5344CB8AC3E}">
        <p14:creationId xmlns:p14="http://schemas.microsoft.com/office/powerpoint/2010/main" xmlns="" val="736817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73EDC6-F000-4613-9C57-A5CD773B9DB1}"/>
              </a:ext>
            </a:extLst>
          </p:cNvPr>
          <p:cNvSpPr>
            <a:spLocks noGrp="1"/>
          </p:cNvSpPr>
          <p:nvPr>
            <p:ph type="title"/>
          </p:nvPr>
        </p:nvSpPr>
        <p:spPr/>
        <p:txBody>
          <a:bodyPr/>
          <a:lstStyle/>
          <a:p>
            <a:r>
              <a:rPr lang="en-US" dirty="0"/>
              <a:t>DMRE/BFP – Fuel Levies – Road Accident Fund Levy (RAF Levy)</a:t>
            </a:r>
          </a:p>
        </p:txBody>
      </p:sp>
      <p:sp>
        <p:nvSpPr>
          <p:cNvPr id="3" name="Slide Number Placeholder 2">
            <a:extLst>
              <a:ext uri="{FF2B5EF4-FFF2-40B4-BE49-F238E27FC236}">
                <a16:creationId xmlns:a16="http://schemas.microsoft.com/office/drawing/2014/main" xmlns="" id="{AA331DE5-8FB9-4E6C-826D-ABA07446AE24}"/>
              </a:ext>
            </a:extLst>
          </p:cNvPr>
          <p:cNvSpPr>
            <a:spLocks noGrp="1"/>
          </p:cNvSpPr>
          <p:nvPr>
            <p:ph type="sldNum" sz="quarter" idx="11"/>
          </p:nvPr>
        </p:nvSpPr>
        <p:spPr/>
        <p:txBody>
          <a:bodyPr/>
          <a:lstStyle/>
          <a:p>
            <a:fld id="{AD9F2B79-9815-F544-BDFF-1EB1FD13B2C3}" type="slidenum">
              <a:rPr lang="en-US" smtClean="0"/>
              <a:pPr/>
              <a:t>14</a:t>
            </a:fld>
            <a:endParaRPr lang="en-US" dirty="0"/>
          </a:p>
        </p:txBody>
      </p:sp>
      <p:sp>
        <p:nvSpPr>
          <p:cNvPr id="4" name="Content Placeholder 3">
            <a:extLst>
              <a:ext uri="{FF2B5EF4-FFF2-40B4-BE49-F238E27FC236}">
                <a16:creationId xmlns:a16="http://schemas.microsoft.com/office/drawing/2014/main" xmlns="" id="{A03E5F67-1681-42D5-8E6C-7F9DB26E79D8}"/>
              </a:ext>
            </a:extLst>
          </p:cNvPr>
          <p:cNvSpPr>
            <a:spLocks noGrp="1"/>
          </p:cNvSpPr>
          <p:nvPr>
            <p:ph sz="quarter" idx="13"/>
          </p:nvPr>
        </p:nvSpPr>
        <p:spPr>
          <a:xfrm>
            <a:off x="527382" y="953238"/>
            <a:ext cx="11137236" cy="5247844"/>
          </a:xfrm>
        </p:spPr>
        <p:txBody>
          <a:bodyPr>
            <a:normAutofit/>
          </a:bodyPr>
          <a:lstStyle/>
          <a:p>
            <a:pPr lvl="1" algn="just">
              <a:lnSpc>
                <a:spcPct val="107000"/>
              </a:lnSpc>
              <a:spcBef>
                <a:spcPts val="0"/>
              </a:spcBef>
            </a:pPr>
            <a:endParaRPr lang="en-US" dirty="0">
              <a:latin typeface="+mn-lt"/>
              <a:ea typeface="Calibri" panose="020F0502020204030204" pitchFamily="34" charset="0"/>
              <a:cs typeface="Times New Roman" panose="02020603050405020304" pitchFamily="18" charset="0"/>
            </a:endParaRPr>
          </a:p>
          <a:p>
            <a:pPr lvl="1" algn="just">
              <a:lnSpc>
                <a:spcPct val="107000"/>
              </a:lnSpc>
              <a:spcBef>
                <a:spcPts val="0"/>
              </a:spcBef>
            </a:pPr>
            <a:r>
              <a:rPr lang="en-US" dirty="0">
                <a:latin typeface="+mn-lt"/>
                <a:ea typeface="Calibri" panose="020F0502020204030204" pitchFamily="34" charset="0"/>
                <a:cs typeface="Times New Roman" panose="02020603050405020304" pitchFamily="18" charset="0"/>
              </a:rPr>
              <a:t>Concerns about money being collected but not managed/administered properly. RAF is poorly managed </a:t>
            </a:r>
          </a:p>
          <a:p>
            <a:pPr lvl="3" algn="just">
              <a:lnSpc>
                <a:spcPct val="107000"/>
              </a:lnSpc>
              <a:spcBef>
                <a:spcPts val="0"/>
              </a:spcBef>
            </a:pPr>
            <a:endParaRPr lang="en-US" dirty="0">
              <a:latin typeface="+mn-lt"/>
              <a:ea typeface="Calibri" panose="020F0502020204030204" pitchFamily="34" charset="0"/>
              <a:cs typeface="Times New Roman" panose="02020603050405020304" pitchFamily="18" charset="0"/>
            </a:endParaRPr>
          </a:p>
          <a:p>
            <a:pPr lvl="3" algn="just">
              <a:lnSpc>
                <a:spcPct val="107000"/>
              </a:lnSpc>
              <a:spcBef>
                <a:spcPts val="0"/>
              </a:spcBef>
            </a:pPr>
            <a:endParaRPr lang="en-US" dirty="0">
              <a:latin typeface="+mn-lt"/>
              <a:ea typeface="Calibri" panose="020F0502020204030204" pitchFamily="34" charset="0"/>
              <a:cs typeface="Times New Roman" panose="02020603050405020304" pitchFamily="18" charset="0"/>
            </a:endParaRPr>
          </a:p>
          <a:p>
            <a:pPr lvl="1" algn="just">
              <a:lnSpc>
                <a:spcPct val="107000"/>
              </a:lnSpc>
              <a:spcBef>
                <a:spcPts val="0"/>
              </a:spcBef>
            </a:pPr>
            <a:r>
              <a:rPr lang="en-US" dirty="0">
                <a:latin typeface="+mn-lt"/>
                <a:ea typeface="Calibri" panose="020F0502020204030204" pitchFamily="34" charset="0"/>
                <a:cs typeface="Times New Roman" panose="02020603050405020304" pitchFamily="18" charset="0"/>
              </a:rPr>
              <a:t>Current projections are deficit of around R520bn by 2023/24</a:t>
            </a:r>
          </a:p>
          <a:p>
            <a:pPr lvl="1" algn="just">
              <a:lnSpc>
                <a:spcPct val="107000"/>
              </a:lnSpc>
              <a:spcBef>
                <a:spcPts val="0"/>
              </a:spcBef>
            </a:pPr>
            <a:endParaRPr lang="en-US" dirty="0">
              <a:latin typeface="+mn-lt"/>
              <a:ea typeface="Calibri" panose="020F0502020204030204" pitchFamily="34" charset="0"/>
              <a:cs typeface="Times New Roman" panose="02020603050405020304" pitchFamily="18" charset="0"/>
            </a:endParaRPr>
          </a:p>
          <a:p>
            <a:pPr lvl="1" algn="just">
              <a:lnSpc>
                <a:spcPct val="107000"/>
              </a:lnSpc>
              <a:spcBef>
                <a:spcPts val="0"/>
              </a:spcBef>
            </a:pPr>
            <a:r>
              <a:rPr lang="en-US" dirty="0">
                <a:latin typeface="+mn-lt"/>
                <a:ea typeface="Calibri" panose="020F0502020204030204" pitchFamily="34" charset="0"/>
                <a:cs typeface="Times New Roman" panose="02020603050405020304" pitchFamily="18" charset="0"/>
              </a:rPr>
              <a:t>Road Accident Fund (RAF) vs Road Accident Benefit Scheme (RABS). Government wanted to implement RABS to replace RAF because … Why? </a:t>
            </a:r>
            <a:r>
              <a:rPr lang="en-US" dirty="0"/>
              <a:t>“AS the existing fault-based compensation system administered by the Road Accident Fund, established by the Road Accident Fund Act, 1996 (Act No.56 of 1996), is not effectively achieving the purpose for which it was created;”*</a:t>
            </a:r>
          </a:p>
          <a:p>
            <a:pPr lvl="1" algn="just">
              <a:lnSpc>
                <a:spcPct val="107000"/>
              </a:lnSpc>
              <a:spcBef>
                <a:spcPts val="0"/>
              </a:spcBef>
            </a:pPr>
            <a:endParaRPr lang="en-US" dirty="0"/>
          </a:p>
          <a:p>
            <a:pPr lvl="1" algn="just">
              <a:lnSpc>
                <a:spcPct val="107000"/>
              </a:lnSpc>
              <a:spcBef>
                <a:spcPts val="0"/>
              </a:spcBef>
            </a:pPr>
            <a:r>
              <a:rPr lang="en-US" dirty="0"/>
              <a:t>However, RABS deemed too expensive to get off the ground. </a:t>
            </a:r>
          </a:p>
          <a:p>
            <a:pPr lvl="1" algn="just">
              <a:lnSpc>
                <a:spcPct val="107000"/>
              </a:lnSpc>
              <a:spcBef>
                <a:spcPts val="0"/>
              </a:spcBef>
            </a:pPr>
            <a:endParaRPr lang="en-US" dirty="0"/>
          </a:p>
          <a:p>
            <a:pPr lvl="1" algn="just">
              <a:lnSpc>
                <a:spcPct val="107000"/>
              </a:lnSpc>
              <a:spcBef>
                <a:spcPts val="0"/>
              </a:spcBef>
            </a:pPr>
            <a:r>
              <a:rPr lang="en-US" dirty="0"/>
              <a:t>But there is still a need to deal with RAF as a matter of urgency … Where is the money going?</a:t>
            </a:r>
          </a:p>
          <a:p>
            <a:pPr lvl="1" algn="just">
              <a:lnSpc>
                <a:spcPct val="107000"/>
              </a:lnSpc>
              <a:spcBef>
                <a:spcPts val="0"/>
              </a:spcBef>
            </a:pPr>
            <a:endParaRPr lang="en-US" dirty="0"/>
          </a:p>
          <a:p>
            <a:pPr lvl="1" algn="just">
              <a:lnSpc>
                <a:spcPct val="107000"/>
              </a:lnSpc>
              <a:spcBef>
                <a:spcPts val="0"/>
              </a:spcBef>
            </a:pPr>
            <a:r>
              <a:rPr lang="en-US" dirty="0"/>
              <a:t>AA of the view that an approach based on two priorities are necessary to deal with RAF</a:t>
            </a:r>
          </a:p>
          <a:p>
            <a:pPr lvl="1" algn="just">
              <a:lnSpc>
                <a:spcPct val="107000"/>
              </a:lnSpc>
              <a:spcBef>
                <a:spcPts val="0"/>
              </a:spcBef>
            </a:pPr>
            <a:endParaRPr lang="en-US" dirty="0"/>
          </a:p>
          <a:p>
            <a:pPr lvl="1" algn="just">
              <a:lnSpc>
                <a:spcPct val="107000"/>
              </a:lnSpc>
              <a:spcBef>
                <a:spcPts val="0"/>
              </a:spcBef>
            </a:pPr>
            <a:endParaRPr lang="en-US" dirty="0"/>
          </a:p>
          <a:p>
            <a:pPr lvl="1" algn="just">
              <a:lnSpc>
                <a:spcPct val="107000"/>
              </a:lnSpc>
              <a:spcBef>
                <a:spcPts val="0"/>
              </a:spcBef>
            </a:pPr>
            <a:endParaRPr lang="en-US" dirty="0"/>
          </a:p>
          <a:p>
            <a:pPr lvl="3" algn="just">
              <a:lnSpc>
                <a:spcPct val="107000"/>
              </a:lnSpc>
              <a:spcBef>
                <a:spcPts val="0"/>
              </a:spcBef>
            </a:pPr>
            <a:endParaRPr lang="en-US" dirty="0"/>
          </a:p>
          <a:p>
            <a:endParaRPr lang="en-US" dirty="0"/>
          </a:p>
        </p:txBody>
      </p:sp>
      <p:sp>
        <p:nvSpPr>
          <p:cNvPr id="5" name="TextBox 4">
            <a:extLst>
              <a:ext uri="{FF2B5EF4-FFF2-40B4-BE49-F238E27FC236}">
                <a16:creationId xmlns:a16="http://schemas.microsoft.com/office/drawing/2014/main" xmlns="" id="{2AC8F043-AB49-4374-96B1-5203773C29B0}"/>
              </a:ext>
            </a:extLst>
          </p:cNvPr>
          <p:cNvSpPr txBox="1"/>
          <p:nvPr/>
        </p:nvSpPr>
        <p:spPr>
          <a:xfrm>
            <a:off x="419100" y="6356354"/>
            <a:ext cx="10846717" cy="461665"/>
          </a:xfrm>
          <a:prstGeom prst="rect">
            <a:avLst/>
          </a:prstGeom>
          <a:noFill/>
        </p:spPr>
        <p:txBody>
          <a:bodyPr wrap="square">
            <a:spAutoFit/>
          </a:bodyPr>
          <a:lstStyle/>
          <a:p>
            <a:pPr marL="0" indent="0" algn="r">
              <a:buNone/>
            </a:pPr>
            <a:r>
              <a:rPr lang="en-US" sz="1200" dirty="0"/>
              <a:t>* Source: Notice 337 of 2014. Department of Transport. Publication for Comments: Draft Road Accident Fund Benefit Scheme Bill, 2014 (</a:t>
            </a:r>
            <a:r>
              <a:rPr lang="en-US" sz="1200" dirty="0">
                <a:hlinkClick r:id="rId2"/>
              </a:rPr>
              <a:t>https://www.gov.za/sites/default/files/gcis_document/201409/37612gen337.pdf</a:t>
            </a:r>
            <a:r>
              <a:rPr lang="en-US" sz="1200" dirty="0"/>
              <a:t>) </a:t>
            </a:r>
          </a:p>
        </p:txBody>
      </p:sp>
    </p:spTree>
    <p:extLst>
      <p:ext uri="{BB962C8B-B14F-4D97-AF65-F5344CB8AC3E}">
        <p14:creationId xmlns:p14="http://schemas.microsoft.com/office/powerpoint/2010/main" xmlns="" val="1178843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185BDA-2862-4B56-8E4F-A751D3DFF1CB}"/>
              </a:ext>
            </a:extLst>
          </p:cNvPr>
          <p:cNvSpPr>
            <a:spLocks noGrp="1"/>
          </p:cNvSpPr>
          <p:nvPr>
            <p:ph type="title"/>
          </p:nvPr>
        </p:nvSpPr>
        <p:spPr/>
        <p:txBody>
          <a:bodyPr/>
          <a:lstStyle/>
          <a:p>
            <a:r>
              <a:rPr lang="en-US" dirty="0"/>
              <a:t>DMRE/BFP – Fuel Levies – Road Accident Fund Levy (RAF Levy)</a:t>
            </a:r>
          </a:p>
        </p:txBody>
      </p:sp>
      <p:sp>
        <p:nvSpPr>
          <p:cNvPr id="3" name="Slide Number Placeholder 2">
            <a:extLst>
              <a:ext uri="{FF2B5EF4-FFF2-40B4-BE49-F238E27FC236}">
                <a16:creationId xmlns:a16="http://schemas.microsoft.com/office/drawing/2014/main" xmlns="" id="{6F205764-32CD-4950-A9B5-BAD14AAFF565}"/>
              </a:ext>
            </a:extLst>
          </p:cNvPr>
          <p:cNvSpPr>
            <a:spLocks noGrp="1"/>
          </p:cNvSpPr>
          <p:nvPr>
            <p:ph type="sldNum" sz="quarter" idx="11"/>
          </p:nvPr>
        </p:nvSpPr>
        <p:spPr/>
        <p:txBody>
          <a:bodyPr/>
          <a:lstStyle/>
          <a:p>
            <a:fld id="{AD9F2B79-9815-F544-BDFF-1EB1FD13B2C3}" type="slidenum">
              <a:rPr lang="en-US" smtClean="0"/>
              <a:pPr/>
              <a:t>15</a:t>
            </a:fld>
            <a:endParaRPr lang="en-US" dirty="0"/>
          </a:p>
        </p:txBody>
      </p:sp>
      <p:sp>
        <p:nvSpPr>
          <p:cNvPr id="4" name="Content Placeholder 3">
            <a:extLst>
              <a:ext uri="{FF2B5EF4-FFF2-40B4-BE49-F238E27FC236}">
                <a16:creationId xmlns:a16="http://schemas.microsoft.com/office/drawing/2014/main" xmlns="" id="{76A22ED6-CCDF-4079-A3BF-29471B4EA7AD}"/>
              </a:ext>
            </a:extLst>
          </p:cNvPr>
          <p:cNvSpPr>
            <a:spLocks noGrp="1"/>
          </p:cNvSpPr>
          <p:nvPr>
            <p:ph sz="quarter" idx="13"/>
          </p:nvPr>
        </p:nvSpPr>
        <p:spPr>
          <a:xfrm>
            <a:off x="558190" y="1030724"/>
            <a:ext cx="11137236" cy="5247844"/>
          </a:xfrm>
        </p:spPr>
        <p:txBody>
          <a:bodyPr>
            <a:normAutofit lnSpcReduction="10000"/>
          </a:bodyPr>
          <a:lstStyle/>
          <a:p>
            <a:pPr algn="just"/>
            <a:r>
              <a:rPr lang="en-US" dirty="0"/>
              <a:t>Priority 1:</a:t>
            </a:r>
          </a:p>
          <a:p>
            <a:pPr marL="0" indent="0" algn="just">
              <a:buNone/>
            </a:pPr>
            <a:endParaRPr lang="en-US" dirty="0"/>
          </a:p>
          <a:p>
            <a:pPr lvl="1" algn="just"/>
            <a:r>
              <a:rPr lang="en-US" dirty="0"/>
              <a:t>RAF should be wholly or semi-privatized with the private sector providing management, oversight, and accountability</a:t>
            </a:r>
          </a:p>
          <a:p>
            <a:pPr lvl="1" algn="just"/>
            <a:r>
              <a:rPr lang="en-US" dirty="0"/>
              <a:t>In a semi-privatized scenario, private inputs must be sought on key issues relating to management, and the provision of insurance services</a:t>
            </a:r>
          </a:p>
          <a:p>
            <a:pPr lvl="1" algn="just"/>
            <a:r>
              <a:rPr lang="en-US" dirty="0"/>
              <a:t>Private sector involvement </a:t>
            </a:r>
            <a:r>
              <a:rPr lang="en-US" i="1" dirty="0"/>
              <a:t>will</a:t>
            </a:r>
            <a:r>
              <a:rPr lang="en-US" dirty="0"/>
              <a:t> drive down costs and provide better services to victims of crashes requiring compensation. The only way forward for a “new” RAF is through private sector involvement and public accountability</a:t>
            </a:r>
          </a:p>
          <a:p>
            <a:pPr lvl="1" algn="just"/>
            <a:r>
              <a:rPr lang="en-US" dirty="0"/>
              <a:t>Private sector involvement in the management of risk associated with the RAF have now become inevitable and unavoidable – costs are too high, and the RAF has effectively run out of time to rectify the situation. It runs the risk of implosion.</a:t>
            </a:r>
          </a:p>
          <a:p>
            <a:pPr lvl="1" algn="just"/>
            <a:r>
              <a:rPr lang="en-US" dirty="0"/>
              <a:t>RAF itself notes on page 19 of its 2019/2020 Annual Report, “Trends observed in the claims environment saw a substantial increase in claims liabilities. The Statement of Financial Position reflects the extent to which the Fund remains </a:t>
            </a:r>
            <a:r>
              <a:rPr lang="en-US" dirty="0" err="1"/>
              <a:t>undercapitalised</a:t>
            </a:r>
            <a:r>
              <a:rPr lang="en-US" dirty="0"/>
              <a:t>. A net deficit of R322 billion was recorded for 2019/20.”</a:t>
            </a:r>
          </a:p>
          <a:p>
            <a:pPr marL="0" indent="0">
              <a:buNone/>
            </a:pPr>
            <a:endParaRPr lang="en-US" dirty="0"/>
          </a:p>
          <a:p>
            <a:pPr lvl="1"/>
            <a:endParaRPr lang="en-US" dirty="0"/>
          </a:p>
        </p:txBody>
      </p:sp>
      <p:sp>
        <p:nvSpPr>
          <p:cNvPr id="5" name="TextBox 4">
            <a:extLst>
              <a:ext uri="{FF2B5EF4-FFF2-40B4-BE49-F238E27FC236}">
                <a16:creationId xmlns:a16="http://schemas.microsoft.com/office/drawing/2014/main" xmlns="" id="{C8F66CB5-3CEF-4105-B27D-43BBCE2F1F22}"/>
              </a:ext>
            </a:extLst>
          </p:cNvPr>
          <p:cNvSpPr txBox="1"/>
          <p:nvPr/>
        </p:nvSpPr>
        <p:spPr>
          <a:xfrm>
            <a:off x="419100" y="6356354"/>
            <a:ext cx="10846717" cy="276999"/>
          </a:xfrm>
          <a:prstGeom prst="rect">
            <a:avLst/>
          </a:prstGeom>
          <a:noFill/>
        </p:spPr>
        <p:txBody>
          <a:bodyPr wrap="square">
            <a:spAutoFit/>
          </a:bodyPr>
          <a:lstStyle/>
          <a:p>
            <a:pPr marL="0" indent="0" algn="r">
              <a:buNone/>
            </a:pPr>
            <a:r>
              <a:rPr lang="en-US" sz="1200" dirty="0"/>
              <a:t>Source: Road Accident Fund Annual Report 2019/2020 (</a:t>
            </a:r>
            <a:r>
              <a:rPr lang="en-US" sz="1200" dirty="0">
                <a:hlinkClick r:id="rId2"/>
              </a:rPr>
              <a:t>https://www.raf.co.za/Media-Center/Annual%20Reports/RAF%20Annual%20Report%202020.pdf</a:t>
            </a:r>
            <a:r>
              <a:rPr lang="en-US" sz="1200" dirty="0"/>
              <a:t>) </a:t>
            </a:r>
          </a:p>
        </p:txBody>
      </p:sp>
    </p:spTree>
    <p:extLst>
      <p:ext uri="{BB962C8B-B14F-4D97-AF65-F5344CB8AC3E}">
        <p14:creationId xmlns:p14="http://schemas.microsoft.com/office/powerpoint/2010/main" xmlns="" val="740558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3F3510-20E9-4208-827F-DB5D33AEB312}"/>
              </a:ext>
            </a:extLst>
          </p:cNvPr>
          <p:cNvSpPr>
            <a:spLocks noGrp="1"/>
          </p:cNvSpPr>
          <p:nvPr>
            <p:ph type="title"/>
          </p:nvPr>
        </p:nvSpPr>
        <p:spPr/>
        <p:txBody>
          <a:bodyPr/>
          <a:lstStyle/>
          <a:p>
            <a:r>
              <a:rPr lang="en-US" dirty="0"/>
              <a:t>DMRE/BFP – Fuel Levies – Road Accident Fund Levy (RAF Levy)</a:t>
            </a:r>
          </a:p>
        </p:txBody>
      </p:sp>
      <p:sp>
        <p:nvSpPr>
          <p:cNvPr id="3" name="Slide Number Placeholder 2">
            <a:extLst>
              <a:ext uri="{FF2B5EF4-FFF2-40B4-BE49-F238E27FC236}">
                <a16:creationId xmlns:a16="http://schemas.microsoft.com/office/drawing/2014/main" xmlns="" id="{EBF357EE-9EC6-441A-8F29-28FF6104A747}"/>
              </a:ext>
            </a:extLst>
          </p:cNvPr>
          <p:cNvSpPr>
            <a:spLocks noGrp="1"/>
          </p:cNvSpPr>
          <p:nvPr>
            <p:ph type="sldNum" sz="quarter" idx="11"/>
          </p:nvPr>
        </p:nvSpPr>
        <p:spPr/>
        <p:txBody>
          <a:bodyPr/>
          <a:lstStyle/>
          <a:p>
            <a:fld id="{AD9F2B79-9815-F544-BDFF-1EB1FD13B2C3}" type="slidenum">
              <a:rPr lang="en-US" smtClean="0"/>
              <a:pPr/>
              <a:t>16</a:t>
            </a:fld>
            <a:endParaRPr lang="en-US" dirty="0"/>
          </a:p>
        </p:txBody>
      </p:sp>
      <p:sp>
        <p:nvSpPr>
          <p:cNvPr id="4" name="Content Placeholder 3">
            <a:extLst>
              <a:ext uri="{FF2B5EF4-FFF2-40B4-BE49-F238E27FC236}">
                <a16:creationId xmlns:a16="http://schemas.microsoft.com/office/drawing/2014/main" xmlns="" id="{32FBCD93-3190-4DB9-AEA3-A0DCA5A54A66}"/>
              </a:ext>
            </a:extLst>
          </p:cNvPr>
          <p:cNvSpPr>
            <a:spLocks noGrp="1"/>
          </p:cNvSpPr>
          <p:nvPr>
            <p:ph sz="quarter" idx="13"/>
          </p:nvPr>
        </p:nvSpPr>
        <p:spPr>
          <a:xfrm>
            <a:off x="558190" y="1014414"/>
            <a:ext cx="11137236" cy="5247844"/>
          </a:xfrm>
        </p:spPr>
        <p:txBody>
          <a:bodyPr>
            <a:normAutofit/>
          </a:bodyPr>
          <a:lstStyle/>
          <a:p>
            <a:pPr algn="just"/>
            <a:r>
              <a:rPr lang="en-US" dirty="0"/>
              <a:t>Priority 2:</a:t>
            </a:r>
          </a:p>
          <a:p>
            <a:pPr lvl="1" algn="just"/>
            <a:r>
              <a:rPr lang="en-US" dirty="0"/>
              <a:t>Road safety must be at the heart of what the RAF does – increased road safety will reduce the need for compensation (8/1 return on investment in road safety)*</a:t>
            </a:r>
          </a:p>
          <a:p>
            <a:pPr lvl="1" algn="just"/>
            <a:endParaRPr lang="en-US" dirty="0"/>
          </a:p>
          <a:p>
            <a:pPr lvl="1" algn="just"/>
            <a:endParaRPr lang="en-US" dirty="0"/>
          </a:p>
          <a:p>
            <a:pPr lvl="1" algn="just"/>
            <a:r>
              <a:rPr lang="en-US" dirty="0"/>
              <a:t>Road Safety: </a:t>
            </a:r>
          </a:p>
          <a:p>
            <a:pPr lvl="2" algn="just"/>
            <a:r>
              <a:rPr lang="en-US" dirty="0"/>
              <a:t>Safe Road Use (Better Drivers)</a:t>
            </a:r>
          </a:p>
          <a:p>
            <a:pPr lvl="2" algn="just"/>
            <a:r>
              <a:rPr lang="en-US" dirty="0"/>
              <a:t>Safe Vehicles (crash tests/technology inclusions)</a:t>
            </a:r>
          </a:p>
          <a:p>
            <a:pPr lvl="2" algn="just"/>
            <a:r>
              <a:rPr lang="en-US" dirty="0"/>
              <a:t>Better post-crash intervention</a:t>
            </a:r>
          </a:p>
          <a:p>
            <a:pPr lvl="2" algn="just"/>
            <a:r>
              <a:rPr lang="en-US" dirty="0"/>
              <a:t>Safe Roads and Roadsides (road infrastructure)</a:t>
            </a:r>
          </a:p>
          <a:p>
            <a:pPr lvl="2" algn="just"/>
            <a:r>
              <a:rPr lang="en-US" dirty="0"/>
              <a:t>Safe Speeds</a:t>
            </a:r>
          </a:p>
          <a:p>
            <a:pPr lvl="1" algn="just"/>
            <a:endParaRPr lang="en-US" dirty="0"/>
          </a:p>
          <a:p>
            <a:pPr lvl="1" algn="just"/>
            <a:r>
              <a:rPr lang="en-US" dirty="0"/>
              <a:t>An approach to deal more effectively with road crashes will benefit the economy</a:t>
            </a:r>
          </a:p>
          <a:p>
            <a:pPr lvl="2" algn="just"/>
            <a:endParaRPr lang="en-US" dirty="0"/>
          </a:p>
          <a:p>
            <a:endParaRPr lang="en-US" dirty="0"/>
          </a:p>
        </p:txBody>
      </p:sp>
      <p:pic>
        <p:nvPicPr>
          <p:cNvPr id="5" name="Picture 4">
            <a:extLst>
              <a:ext uri="{FF2B5EF4-FFF2-40B4-BE49-F238E27FC236}">
                <a16:creationId xmlns:a16="http://schemas.microsoft.com/office/drawing/2014/main" xmlns="" id="{87F39EB5-1367-49BB-8764-91F9E37FE4C2}"/>
              </a:ext>
            </a:extLst>
          </p:cNvPr>
          <p:cNvPicPr/>
          <p:nvPr/>
        </p:nvPicPr>
        <p:blipFill rotWithShape="1">
          <a:blip r:embed="rId3"/>
          <a:srcRect l="21422" t="30571" r="39808" b="10093"/>
          <a:stretch/>
        </p:blipFill>
        <p:spPr bwMode="auto">
          <a:xfrm>
            <a:off x="6867144" y="2114550"/>
            <a:ext cx="4553712" cy="3618738"/>
          </a:xfrm>
          <a:prstGeom prst="rect">
            <a:avLst/>
          </a:prstGeom>
          <a:ln>
            <a:noFill/>
          </a:ln>
          <a:extLst>
            <a:ext uri="{53640926-AAD7-44D8-BBD7-CCE9431645EC}">
              <a14:shadowObscured xmlns:a14="http://schemas.microsoft.com/office/drawing/2010/main" xmlns=""/>
            </a:ext>
          </a:extLst>
        </p:spPr>
      </p:pic>
      <p:sp>
        <p:nvSpPr>
          <p:cNvPr id="6" name="TextBox 5">
            <a:extLst>
              <a:ext uri="{FF2B5EF4-FFF2-40B4-BE49-F238E27FC236}">
                <a16:creationId xmlns:a16="http://schemas.microsoft.com/office/drawing/2014/main" xmlns="" id="{E37EEE6C-8690-49C2-A0F1-A11746E94F2E}"/>
              </a:ext>
            </a:extLst>
          </p:cNvPr>
          <p:cNvSpPr txBox="1"/>
          <p:nvPr/>
        </p:nvSpPr>
        <p:spPr>
          <a:xfrm>
            <a:off x="419100" y="6356354"/>
            <a:ext cx="10846717" cy="276999"/>
          </a:xfrm>
          <a:prstGeom prst="rect">
            <a:avLst/>
          </a:prstGeom>
          <a:noFill/>
        </p:spPr>
        <p:txBody>
          <a:bodyPr wrap="square">
            <a:spAutoFit/>
          </a:bodyPr>
          <a:lstStyle/>
          <a:p>
            <a:pPr marL="0" indent="0" algn="r">
              <a:buNone/>
            </a:pPr>
            <a:r>
              <a:rPr lang="en-US" sz="1200" dirty="0"/>
              <a:t>*Source: Project Group “Safer Roads and Mobility” of the United Nations Road Safety Collaboration group (UNRSC).</a:t>
            </a:r>
          </a:p>
        </p:txBody>
      </p:sp>
    </p:spTree>
    <p:extLst>
      <p:ext uri="{BB962C8B-B14F-4D97-AF65-F5344CB8AC3E}">
        <p14:creationId xmlns:p14="http://schemas.microsoft.com/office/powerpoint/2010/main" xmlns="" val="1099040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A7261-FB1F-4FD2-9FFC-777085E7F0F4}"/>
              </a:ext>
            </a:extLst>
          </p:cNvPr>
          <p:cNvSpPr>
            <a:spLocks noGrp="1"/>
          </p:cNvSpPr>
          <p:nvPr>
            <p:ph type="title"/>
          </p:nvPr>
        </p:nvSpPr>
        <p:spPr/>
        <p:txBody>
          <a:bodyPr/>
          <a:lstStyle/>
          <a:p>
            <a:r>
              <a:rPr lang="en-US" dirty="0"/>
              <a:t>DMRE/BFP – Fuel Levies – Road Accident Fund Levy (RAF Levy)</a:t>
            </a:r>
          </a:p>
        </p:txBody>
      </p:sp>
      <p:sp>
        <p:nvSpPr>
          <p:cNvPr id="3" name="Slide Number Placeholder 2">
            <a:extLst>
              <a:ext uri="{FF2B5EF4-FFF2-40B4-BE49-F238E27FC236}">
                <a16:creationId xmlns:a16="http://schemas.microsoft.com/office/drawing/2014/main" xmlns="" id="{BD950839-5E40-489D-8451-9BA100DF16B6}"/>
              </a:ext>
            </a:extLst>
          </p:cNvPr>
          <p:cNvSpPr>
            <a:spLocks noGrp="1"/>
          </p:cNvSpPr>
          <p:nvPr>
            <p:ph type="sldNum" sz="quarter" idx="11"/>
          </p:nvPr>
        </p:nvSpPr>
        <p:spPr/>
        <p:txBody>
          <a:bodyPr/>
          <a:lstStyle/>
          <a:p>
            <a:fld id="{AD9F2B79-9815-F544-BDFF-1EB1FD13B2C3}" type="slidenum">
              <a:rPr lang="en-US" smtClean="0"/>
              <a:pPr/>
              <a:t>17</a:t>
            </a:fld>
            <a:endParaRPr lang="en-US" dirty="0"/>
          </a:p>
        </p:txBody>
      </p:sp>
      <p:pic>
        <p:nvPicPr>
          <p:cNvPr id="5" name="Content Placeholder 4">
            <a:extLst>
              <a:ext uri="{FF2B5EF4-FFF2-40B4-BE49-F238E27FC236}">
                <a16:creationId xmlns:a16="http://schemas.microsoft.com/office/drawing/2014/main" xmlns="" id="{51F5719A-D113-4182-9DCD-A8D3037090A4}"/>
              </a:ext>
            </a:extLst>
          </p:cNvPr>
          <p:cNvPicPr>
            <a:picLocks noGrp="1"/>
          </p:cNvPicPr>
          <p:nvPr>
            <p:ph sz="quarter" idx="13"/>
          </p:nvPr>
        </p:nvPicPr>
        <p:blipFill rotWithShape="1">
          <a:blip r:embed="rId2"/>
          <a:srcRect l="27237" t="26338" r="28472" b="18108"/>
          <a:stretch/>
        </p:blipFill>
        <p:spPr bwMode="auto">
          <a:xfrm>
            <a:off x="1842555" y="1124712"/>
            <a:ext cx="8506889" cy="4882896"/>
          </a:xfrm>
          <a:prstGeom prst="rect">
            <a:avLst/>
          </a:prstGeom>
          <a:ln>
            <a:noFill/>
          </a:ln>
          <a:extLst>
            <a:ext uri="{53640926-AAD7-44D8-BBD7-CCE9431645EC}">
              <a14:shadowObscured xmlns:a14="http://schemas.microsoft.com/office/drawing/2010/main" xmlns=""/>
            </a:ext>
          </a:extLst>
        </p:spPr>
      </p:pic>
      <p:sp>
        <p:nvSpPr>
          <p:cNvPr id="6" name="TextBox 5">
            <a:extLst>
              <a:ext uri="{FF2B5EF4-FFF2-40B4-BE49-F238E27FC236}">
                <a16:creationId xmlns:a16="http://schemas.microsoft.com/office/drawing/2014/main" xmlns="" id="{4C3A7B96-E46D-49E7-B263-929DE3260211}"/>
              </a:ext>
            </a:extLst>
          </p:cNvPr>
          <p:cNvSpPr txBox="1"/>
          <p:nvPr/>
        </p:nvSpPr>
        <p:spPr>
          <a:xfrm>
            <a:off x="419100" y="6365071"/>
            <a:ext cx="10846717" cy="276999"/>
          </a:xfrm>
          <a:prstGeom prst="rect">
            <a:avLst/>
          </a:prstGeom>
          <a:noFill/>
        </p:spPr>
        <p:txBody>
          <a:bodyPr wrap="square">
            <a:spAutoFit/>
          </a:bodyPr>
          <a:lstStyle/>
          <a:p>
            <a:pPr marL="0" indent="0" algn="r">
              <a:buNone/>
            </a:pPr>
            <a:r>
              <a:rPr lang="en-US" sz="1200" dirty="0"/>
              <a:t>Source: Road Traffic Management Corporation (</a:t>
            </a:r>
            <a:r>
              <a:rPr lang="en-US" sz="1200" dirty="0">
                <a:hlinkClick r:id="rId3"/>
              </a:rPr>
              <a:t>https://www.rtmc.co.za/index.php/publications/reports/cost-of-crashes</a:t>
            </a:r>
            <a:r>
              <a:rPr lang="en-US" sz="1200" dirty="0"/>
              <a:t>)</a:t>
            </a:r>
          </a:p>
        </p:txBody>
      </p:sp>
    </p:spTree>
    <p:extLst>
      <p:ext uri="{BB962C8B-B14F-4D97-AF65-F5344CB8AC3E}">
        <p14:creationId xmlns:p14="http://schemas.microsoft.com/office/powerpoint/2010/main" xmlns="" val="20297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1E379A-D76D-4777-82EE-4B637B2AF95E}"/>
              </a:ext>
            </a:extLst>
          </p:cNvPr>
          <p:cNvSpPr>
            <a:spLocks noGrp="1"/>
          </p:cNvSpPr>
          <p:nvPr>
            <p:ph type="title"/>
          </p:nvPr>
        </p:nvSpPr>
        <p:spPr>
          <a:xfrm>
            <a:off x="558190" y="328789"/>
            <a:ext cx="10428485" cy="561758"/>
          </a:xfrm>
        </p:spPr>
        <p:txBody>
          <a:bodyPr/>
          <a:lstStyle/>
          <a:p>
            <a:r>
              <a:rPr lang="en-US" dirty="0"/>
              <a:t>DMRE/BFP – Fuel Levies – Road Accident Fund Levy (RAF Levy)</a:t>
            </a:r>
          </a:p>
        </p:txBody>
      </p:sp>
      <p:sp>
        <p:nvSpPr>
          <p:cNvPr id="3" name="Slide Number Placeholder 2">
            <a:extLst>
              <a:ext uri="{FF2B5EF4-FFF2-40B4-BE49-F238E27FC236}">
                <a16:creationId xmlns:a16="http://schemas.microsoft.com/office/drawing/2014/main" xmlns="" id="{79EE0641-4151-47E3-A71F-6D92CAD9F511}"/>
              </a:ext>
            </a:extLst>
          </p:cNvPr>
          <p:cNvSpPr>
            <a:spLocks noGrp="1"/>
          </p:cNvSpPr>
          <p:nvPr>
            <p:ph type="sldNum" sz="quarter" idx="11"/>
          </p:nvPr>
        </p:nvSpPr>
        <p:spPr/>
        <p:txBody>
          <a:bodyPr/>
          <a:lstStyle/>
          <a:p>
            <a:fld id="{AD9F2B79-9815-F544-BDFF-1EB1FD13B2C3}" type="slidenum">
              <a:rPr lang="en-US" smtClean="0"/>
              <a:pPr/>
              <a:t>18</a:t>
            </a:fld>
            <a:endParaRPr lang="en-US" dirty="0"/>
          </a:p>
        </p:txBody>
      </p:sp>
      <p:sp>
        <p:nvSpPr>
          <p:cNvPr id="4" name="Content Placeholder 3">
            <a:extLst>
              <a:ext uri="{FF2B5EF4-FFF2-40B4-BE49-F238E27FC236}">
                <a16:creationId xmlns:a16="http://schemas.microsoft.com/office/drawing/2014/main" xmlns="" id="{55B7A9F3-3E1C-49A2-8488-6E518FF08ED5}"/>
              </a:ext>
            </a:extLst>
          </p:cNvPr>
          <p:cNvSpPr>
            <a:spLocks noGrp="1"/>
          </p:cNvSpPr>
          <p:nvPr>
            <p:ph sz="quarter" idx="13"/>
          </p:nvPr>
        </p:nvSpPr>
        <p:spPr>
          <a:xfrm>
            <a:off x="558190" y="1014414"/>
            <a:ext cx="11137236" cy="5102922"/>
          </a:xfrm>
        </p:spPr>
        <p:txBody>
          <a:bodyPr/>
          <a:lstStyle/>
          <a:p>
            <a:r>
              <a:rPr lang="en-US" dirty="0"/>
              <a:t>In 2015 the Road Traffic Management Corporation (RTMC) released Cost of Crashes report</a:t>
            </a:r>
          </a:p>
          <a:p>
            <a:pPr marL="0" indent="0">
              <a:buNone/>
            </a:pPr>
            <a:endParaRPr lang="en-US" dirty="0"/>
          </a:p>
          <a:p>
            <a:r>
              <a:rPr lang="en-US" dirty="0"/>
              <a:t>At the time RTMC estimated the cost to economy of crashes at R143bn. Extrapolated to account for year-on-year inflation at 5% this amount in 2021 is R191bn.</a:t>
            </a:r>
          </a:p>
          <a:p>
            <a:pPr marL="0" indent="0">
              <a:buNone/>
            </a:pPr>
            <a:endParaRPr lang="en-US" dirty="0"/>
          </a:p>
          <a:p>
            <a:r>
              <a:rPr lang="en-US" dirty="0"/>
              <a:t>Investment in road safety is non-negotiable in dealing with problems faced by RAF</a:t>
            </a:r>
          </a:p>
          <a:p>
            <a:endParaRPr lang="en-US" dirty="0"/>
          </a:p>
          <a:p>
            <a:r>
              <a:rPr lang="en-US" dirty="0"/>
              <a:t>Reducing the number of crashes reduces the number of fatalities thereby reducing the reliance on the RAF. </a:t>
            </a:r>
          </a:p>
          <a:p>
            <a:endParaRPr lang="en-US" dirty="0"/>
          </a:p>
          <a:p>
            <a:r>
              <a:rPr lang="en-US" dirty="0"/>
              <a:t>Current numbers do not indicate meaningful reductions in road fatalities* - function of the RTMC – therefore the need is higher if the aim is to reduce costs of RAF</a:t>
            </a:r>
          </a:p>
          <a:p>
            <a:endParaRPr lang="en-US" dirty="0"/>
          </a:p>
          <a:p>
            <a:endParaRPr lang="en-US" dirty="0"/>
          </a:p>
        </p:txBody>
      </p:sp>
      <p:sp>
        <p:nvSpPr>
          <p:cNvPr id="7" name="TextBox 6">
            <a:extLst>
              <a:ext uri="{FF2B5EF4-FFF2-40B4-BE49-F238E27FC236}">
                <a16:creationId xmlns:a16="http://schemas.microsoft.com/office/drawing/2014/main" xmlns="" id="{18C32D1F-36B5-48E8-A67C-004D64CBEE85}"/>
              </a:ext>
            </a:extLst>
          </p:cNvPr>
          <p:cNvSpPr txBox="1"/>
          <p:nvPr/>
        </p:nvSpPr>
        <p:spPr>
          <a:xfrm>
            <a:off x="419100" y="6365071"/>
            <a:ext cx="10846717" cy="276999"/>
          </a:xfrm>
          <a:prstGeom prst="rect">
            <a:avLst/>
          </a:prstGeom>
          <a:noFill/>
        </p:spPr>
        <p:txBody>
          <a:bodyPr wrap="square">
            <a:spAutoFit/>
          </a:bodyPr>
          <a:lstStyle/>
          <a:p>
            <a:pPr marL="0" indent="0" algn="r">
              <a:buNone/>
            </a:pPr>
            <a:r>
              <a:rPr lang="en-US" sz="1200" dirty="0"/>
              <a:t>*Source: Road Traffic Management Corporation Traffic Reports 2005 </a:t>
            </a:r>
            <a:r>
              <a:rPr lang="en-US" sz="1200" dirty="0">
                <a:hlinkClick r:id="rId2"/>
              </a:rPr>
              <a:t>–</a:t>
            </a:r>
            <a:r>
              <a:rPr lang="en-US" sz="1200" dirty="0"/>
              <a:t> 2021 (</a:t>
            </a:r>
            <a:r>
              <a:rPr lang="en-US" sz="1200" dirty="0">
                <a:hlinkClick r:id="rId3"/>
              </a:rPr>
              <a:t>https://www.rtmc.co.za/index.php/publications/reports/traffic-reports</a:t>
            </a:r>
            <a:r>
              <a:rPr lang="en-US" sz="1200" dirty="0"/>
              <a:t>) </a:t>
            </a:r>
          </a:p>
        </p:txBody>
      </p:sp>
    </p:spTree>
    <p:extLst>
      <p:ext uri="{BB962C8B-B14F-4D97-AF65-F5344CB8AC3E}">
        <p14:creationId xmlns:p14="http://schemas.microsoft.com/office/powerpoint/2010/main" xmlns="" val="2733690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4B259B-B65B-42E4-AA93-C4FEC08B9FB3}"/>
              </a:ext>
            </a:extLst>
          </p:cNvPr>
          <p:cNvSpPr>
            <a:spLocks noGrp="1"/>
          </p:cNvSpPr>
          <p:nvPr>
            <p:ph type="title"/>
          </p:nvPr>
        </p:nvSpPr>
        <p:spPr/>
        <p:txBody>
          <a:bodyPr/>
          <a:lstStyle/>
          <a:p>
            <a:r>
              <a:rPr lang="en-US" dirty="0"/>
              <a:t>DMRE/BFP – Reliance on Fuel in South Africa</a:t>
            </a:r>
          </a:p>
        </p:txBody>
      </p:sp>
      <p:sp>
        <p:nvSpPr>
          <p:cNvPr id="3" name="Slide Number Placeholder 2">
            <a:extLst>
              <a:ext uri="{FF2B5EF4-FFF2-40B4-BE49-F238E27FC236}">
                <a16:creationId xmlns:a16="http://schemas.microsoft.com/office/drawing/2014/main" xmlns="" id="{DB053029-119F-46AA-ACB9-DA9770810428}"/>
              </a:ext>
            </a:extLst>
          </p:cNvPr>
          <p:cNvSpPr>
            <a:spLocks noGrp="1"/>
          </p:cNvSpPr>
          <p:nvPr>
            <p:ph type="sldNum" sz="quarter" idx="11"/>
          </p:nvPr>
        </p:nvSpPr>
        <p:spPr/>
        <p:txBody>
          <a:bodyPr/>
          <a:lstStyle/>
          <a:p>
            <a:fld id="{AD9F2B79-9815-F544-BDFF-1EB1FD13B2C3}" type="slidenum">
              <a:rPr lang="en-US" smtClean="0"/>
              <a:pPr/>
              <a:t>19</a:t>
            </a:fld>
            <a:endParaRPr lang="en-US" dirty="0"/>
          </a:p>
        </p:txBody>
      </p:sp>
      <p:sp>
        <p:nvSpPr>
          <p:cNvPr id="4" name="Content Placeholder 3">
            <a:extLst>
              <a:ext uri="{FF2B5EF4-FFF2-40B4-BE49-F238E27FC236}">
                <a16:creationId xmlns:a16="http://schemas.microsoft.com/office/drawing/2014/main" xmlns="" id="{DAC405A0-1637-4882-92EE-D6D07B2D38D9}"/>
              </a:ext>
            </a:extLst>
          </p:cNvPr>
          <p:cNvSpPr>
            <a:spLocks noGrp="1"/>
          </p:cNvSpPr>
          <p:nvPr>
            <p:ph sz="quarter" idx="13"/>
          </p:nvPr>
        </p:nvSpPr>
        <p:spPr/>
        <p:txBody>
          <a:bodyPr>
            <a:normAutofit/>
          </a:bodyPr>
          <a:lstStyle/>
          <a:p>
            <a:pPr lvl="1" algn="just"/>
            <a:r>
              <a:rPr lang="en-US" dirty="0"/>
              <a:t>South Africa has enormous reliance on fuel</a:t>
            </a:r>
          </a:p>
          <a:p>
            <a:pPr lvl="1" algn="just"/>
            <a:r>
              <a:rPr lang="en-US" dirty="0"/>
              <a:t>Reliance on fuel can be mitigated through provision of ameliorated mobility solutions such as bike lanes, e-bikes. The issue of bicycles, e-bikes and bike lanes has not been fully explored in South Africa and needs more intensive scrutiny. The reliance on fuel pushes this discussion back, but it should be brought forward as a means of easing the reliance on fuels</a:t>
            </a:r>
          </a:p>
          <a:p>
            <a:pPr lvl="1" algn="just"/>
            <a:r>
              <a:rPr lang="en-US" dirty="0"/>
              <a:t>International practice is to reduce reliance on fuels for environmental reasons (mainly) but in a country such as South Africa this has major positive implications </a:t>
            </a:r>
          </a:p>
          <a:p>
            <a:pPr lvl="1" algn="just"/>
            <a:r>
              <a:rPr lang="en-US" dirty="0"/>
              <a:t>Greener fuels are unavailable in South Africa yet there is a Carbon Tax on fuels. There is no alternative to using the current available fuels yet motorists are being penalized by having to pay CT even though they have no choice</a:t>
            </a:r>
          </a:p>
          <a:p>
            <a:pPr lvl="1" algn="just"/>
            <a:r>
              <a:rPr lang="en-US" dirty="0"/>
              <a:t>Investment in the provision of safe, reliable, affordable public and commercial transport is necessary. Current offerings do not offer any of the above. An increase in public transport usage will consequently reduce individual reliance on fuel</a:t>
            </a:r>
          </a:p>
          <a:p>
            <a:pPr lvl="1" algn="just"/>
            <a:r>
              <a:rPr lang="en-US" dirty="0"/>
              <a:t>More investment needs to be made in Transnet to ensure the pressure on freight is relieved through increased use of rail</a:t>
            </a:r>
          </a:p>
          <a:p>
            <a:pPr lvl="1" algn="just"/>
            <a:endParaRPr lang="en-US" dirty="0"/>
          </a:p>
        </p:txBody>
      </p:sp>
    </p:spTree>
    <p:extLst>
      <p:ext uri="{BB962C8B-B14F-4D97-AF65-F5344CB8AC3E}">
        <p14:creationId xmlns:p14="http://schemas.microsoft.com/office/powerpoint/2010/main" xmlns="" val="266829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2CE94EF-D3CE-448C-86DD-A3E387B738A7}"/>
              </a:ext>
            </a:extLst>
          </p:cNvPr>
          <p:cNvSpPr>
            <a:spLocks noGrp="1"/>
          </p:cNvSpPr>
          <p:nvPr>
            <p:ph type="sldNum" sz="quarter" idx="11"/>
          </p:nvPr>
        </p:nvSpPr>
        <p:spPr/>
        <p:txBody>
          <a:bodyPr/>
          <a:lstStyle/>
          <a:p>
            <a:fld id="{AD9F2B79-9815-F544-BDFF-1EB1FD13B2C3}" type="slidenum">
              <a:rPr lang="en-US" smtClean="0"/>
              <a:pPr/>
              <a:t>2</a:t>
            </a:fld>
            <a:endParaRPr lang="en-US" dirty="0"/>
          </a:p>
        </p:txBody>
      </p:sp>
      <p:sp>
        <p:nvSpPr>
          <p:cNvPr id="6" name="Content Placeholder 5">
            <a:extLst>
              <a:ext uri="{FF2B5EF4-FFF2-40B4-BE49-F238E27FC236}">
                <a16:creationId xmlns:a16="http://schemas.microsoft.com/office/drawing/2014/main" xmlns="" id="{BFC95EB3-2C62-4EC2-8AF1-E96A07352C88}"/>
              </a:ext>
            </a:extLst>
          </p:cNvPr>
          <p:cNvSpPr>
            <a:spLocks noGrp="1"/>
          </p:cNvSpPr>
          <p:nvPr>
            <p:ph sz="quarter" idx="13"/>
          </p:nvPr>
        </p:nvSpPr>
        <p:spPr>
          <a:xfrm>
            <a:off x="558190" y="1014414"/>
            <a:ext cx="11137236" cy="5341940"/>
          </a:xfrm>
        </p:spPr>
        <p:txBody>
          <a:bodyPr>
            <a:normAutofit fontScale="92500" lnSpcReduction="10000"/>
          </a:bodyPr>
          <a:lstStyle/>
          <a:p>
            <a:pPr algn="just"/>
            <a:r>
              <a:rPr lang="en-US" dirty="0"/>
              <a:t>Established in 1930</a:t>
            </a:r>
          </a:p>
          <a:p>
            <a:pPr algn="just"/>
            <a:r>
              <a:rPr lang="en-US" dirty="0"/>
              <a:t>Consumer focused through active advocacy campaigns:</a:t>
            </a:r>
          </a:p>
          <a:p>
            <a:pPr lvl="1" algn="just"/>
            <a:r>
              <a:rPr lang="en-US" dirty="0"/>
              <a:t>Information sharing</a:t>
            </a:r>
          </a:p>
          <a:p>
            <a:pPr lvl="1" algn="just"/>
            <a:r>
              <a:rPr lang="en-US" dirty="0"/>
              <a:t>Non-confrontational</a:t>
            </a:r>
          </a:p>
          <a:p>
            <a:pPr lvl="1" algn="just"/>
            <a:r>
              <a:rPr lang="en-US" dirty="0"/>
              <a:t>Seeking solutions</a:t>
            </a:r>
          </a:p>
          <a:p>
            <a:pPr lvl="1" algn="just"/>
            <a:r>
              <a:rPr lang="en-US" dirty="0"/>
              <a:t>Clear aims for road safety, mobility awareness, public education, consumer benefits</a:t>
            </a:r>
          </a:p>
          <a:p>
            <a:pPr algn="just"/>
            <a:endParaRPr lang="en-US" dirty="0"/>
          </a:p>
          <a:p>
            <a:pPr algn="just"/>
            <a:r>
              <a:rPr lang="en-US" dirty="0"/>
              <a:t>Our goal is always to consider what is in the best interests of consumers – we are a consumer champion – this includes Members, non-Members &amp; and all road users.  We are a not for profit </a:t>
            </a:r>
            <a:r>
              <a:rPr lang="en-US" dirty="0" err="1"/>
              <a:t>organisation</a:t>
            </a:r>
            <a:r>
              <a:rPr lang="en-US" dirty="0"/>
              <a:t> and our aims transcend those of making money.</a:t>
            </a:r>
          </a:p>
          <a:p>
            <a:pPr algn="just"/>
            <a:endParaRPr lang="en-US" dirty="0"/>
          </a:p>
          <a:p>
            <a:pPr algn="just"/>
            <a:r>
              <a:rPr lang="en-US" dirty="0"/>
              <a:t>AA represents 20% of vehicles users on the road. </a:t>
            </a:r>
          </a:p>
          <a:p>
            <a:pPr algn="just"/>
            <a:endParaRPr lang="en-US" dirty="0"/>
          </a:p>
          <a:p>
            <a:pPr algn="just"/>
            <a:r>
              <a:rPr lang="en-US" dirty="0"/>
              <a:t>AA is always striving to ensure ease-of-use and best practice for consumers </a:t>
            </a:r>
          </a:p>
          <a:p>
            <a:pPr algn="just"/>
            <a:endParaRPr lang="en-US" dirty="0"/>
          </a:p>
        </p:txBody>
      </p:sp>
      <p:sp>
        <p:nvSpPr>
          <p:cNvPr id="5" name="Title 4">
            <a:extLst>
              <a:ext uri="{FF2B5EF4-FFF2-40B4-BE49-F238E27FC236}">
                <a16:creationId xmlns:a16="http://schemas.microsoft.com/office/drawing/2014/main" xmlns="" id="{1ED0C043-7619-4C23-8436-CA6C135D14E3}"/>
              </a:ext>
            </a:extLst>
          </p:cNvPr>
          <p:cNvSpPr>
            <a:spLocks noGrp="1"/>
          </p:cNvSpPr>
          <p:nvPr>
            <p:ph type="title"/>
          </p:nvPr>
        </p:nvSpPr>
        <p:spPr/>
        <p:txBody>
          <a:bodyPr/>
          <a:lstStyle/>
          <a:p>
            <a:r>
              <a:rPr lang="en-US" dirty="0"/>
              <a:t>Automobile Association of South Africa, NPC</a:t>
            </a:r>
          </a:p>
        </p:txBody>
      </p:sp>
    </p:spTree>
    <p:extLst>
      <p:ext uri="{BB962C8B-B14F-4D97-AF65-F5344CB8AC3E}">
        <p14:creationId xmlns:p14="http://schemas.microsoft.com/office/powerpoint/2010/main" xmlns="" val="556972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2B8F44-FF86-4A6F-A217-DC53CD731A33}"/>
              </a:ext>
            </a:extLst>
          </p:cNvPr>
          <p:cNvSpPr>
            <a:spLocks noGrp="1"/>
          </p:cNvSpPr>
          <p:nvPr>
            <p:ph type="title"/>
          </p:nvPr>
        </p:nvSpPr>
        <p:spPr/>
        <p:txBody>
          <a:bodyPr/>
          <a:lstStyle/>
          <a:p>
            <a:r>
              <a:rPr lang="en-US" dirty="0"/>
              <a:t>Basic Fuel Price – Mitigating Strategies - Overview</a:t>
            </a:r>
          </a:p>
        </p:txBody>
      </p:sp>
      <p:sp>
        <p:nvSpPr>
          <p:cNvPr id="3" name="Slide Number Placeholder 2">
            <a:extLst>
              <a:ext uri="{FF2B5EF4-FFF2-40B4-BE49-F238E27FC236}">
                <a16:creationId xmlns:a16="http://schemas.microsoft.com/office/drawing/2014/main" xmlns="" id="{2B5D6AF0-9D02-4B66-9789-DD845CA305EC}"/>
              </a:ext>
            </a:extLst>
          </p:cNvPr>
          <p:cNvSpPr>
            <a:spLocks noGrp="1"/>
          </p:cNvSpPr>
          <p:nvPr>
            <p:ph type="sldNum" sz="quarter" idx="11"/>
          </p:nvPr>
        </p:nvSpPr>
        <p:spPr/>
        <p:txBody>
          <a:bodyPr/>
          <a:lstStyle/>
          <a:p>
            <a:fld id="{AD9F2B79-9815-F544-BDFF-1EB1FD13B2C3}" type="slidenum">
              <a:rPr lang="en-US" smtClean="0"/>
              <a:pPr/>
              <a:t>20</a:t>
            </a:fld>
            <a:endParaRPr lang="en-US" dirty="0"/>
          </a:p>
        </p:txBody>
      </p:sp>
      <p:sp>
        <p:nvSpPr>
          <p:cNvPr id="4" name="Content Placeholder 3">
            <a:extLst>
              <a:ext uri="{FF2B5EF4-FFF2-40B4-BE49-F238E27FC236}">
                <a16:creationId xmlns:a16="http://schemas.microsoft.com/office/drawing/2014/main" xmlns="" id="{3B09EA42-6416-42EF-88F5-4F7DB2FC2F88}"/>
              </a:ext>
            </a:extLst>
          </p:cNvPr>
          <p:cNvSpPr>
            <a:spLocks noGrp="1"/>
          </p:cNvSpPr>
          <p:nvPr>
            <p:ph sz="quarter" idx="13"/>
          </p:nvPr>
        </p:nvSpPr>
        <p:spPr/>
        <p:txBody>
          <a:bodyPr>
            <a:normAutofit/>
          </a:bodyPr>
          <a:lstStyle/>
          <a:p>
            <a:pPr algn="just"/>
            <a:r>
              <a:rPr lang="en-US" dirty="0"/>
              <a:t>I have touched on several issues which we believe will mitigate the BFP: To recap, these are:</a:t>
            </a:r>
          </a:p>
          <a:p>
            <a:pPr algn="just"/>
            <a:endParaRPr lang="en-US" dirty="0"/>
          </a:p>
          <a:p>
            <a:pPr lvl="2" algn="just"/>
            <a:r>
              <a:rPr lang="en-US" dirty="0"/>
              <a:t>Review of BFP calculations</a:t>
            </a:r>
          </a:p>
          <a:p>
            <a:pPr lvl="2" algn="just"/>
            <a:r>
              <a:rPr lang="en-US" dirty="0"/>
              <a:t>Research analysis into best model for IPP pricing models</a:t>
            </a:r>
          </a:p>
          <a:p>
            <a:pPr lvl="2" algn="just"/>
            <a:r>
              <a:rPr lang="en-US" dirty="0"/>
              <a:t>Review of levies</a:t>
            </a:r>
          </a:p>
          <a:p>
            <a:pPr lvl="2" algn="just"/>
            <a:r>
              <a:rPr lang="en-US" dirty="0"/>
              <a:t>Involvement of private sector in operations and management of RAF</a:t>
            </a:r>
          </a:p>
          <a:p>
            <a:pPr lvl="2" algn="just"/>
            <a:r>
              <a:rPr lang="en-US" dirty="0"/>
              <a:t>Massive investments in road safety to offset costs of compensation and cost to economy</a:t>
            </a:r>
          </a:p>
          <a:p>
            <a:pPr lvl="2" algn="just"/>
            <a:r>
              <a:rPr lang="en-US" dirty="0"/>
              <a:t>Reduction on the reliance of fuels</a:t>
            </a:r>
          </a:p>
          <a:p>
            <a:pPr marL="914393" lvl="2" indent="0" algn="just">
              <a:buNone/>
            </a:pPr>
            <a:endParaRPr lang="en-US" dirty="0"/>
          </a:p>
          <a:p>
            <a:pPr algn="just"/>
            <a:r>
              <a:rPr lang="en-US" dirty="0"/>
              <a:t>However, a critical element I have not touched on yet is the general state of the economy which has an irrefutable impact on fuel pricing. In this regard we offer the following comments…</a:t>
            </a:r>
          </a:p>
        </p:txBody>
      </p:sp>
    </p:spTree>
    <p:extLst>
      <p:ext uri="{BB962C8B-B14F-4D97-AF65-F5344CB8AC3E}">
        <p14:creationId xmlns:p14="http://schemas.microsoft.com/office/powerpoint/2010/main" xmlns="" val="1264477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81BB5F-F0F9-4D3D-B066-75574FC7C1D1}"/>
              </a:ext>
            </a:extLst>
          </p:cNvPr>
          <p:cNvSpPr>
            <a:spLocks noGrp="1"/>
          </p:cNvSpPr>
          <p:nvPr>
            <p:ph type="title"/>
          </p:nvPr>
        </p:nvSpPr>
        <p:spPr/>
        <p:txBody>
          <a:bodyPr/>
          <a:lstStyle/>
          <a:p>
            <a:r>
              <a:rPr lang="en-US" dirty="0"/>
              <a:t>DMRE/BFP – Issues of Good Governance</a:t>
            </a:r>
          </a:p>
        </p:txBody>
      </p:sp>
      <p:sp>
        <p:nvSpPr>
          <p:cNvPr id="3" name="Slide Number Placeholder 2">
            <a:extLst>
              <a:ext uri="{FF2B5EF4-FFF2-40B4-BE49-F238E27FC236}">
                <a16:creationId xmlns:a16="http://schemas.microsoft.com/office/drawing/2014/main" xmlns="" id="{CBE3A921-2AEB-4263-A5B2-B78DC9C81B52}"/>
              </a:ext>
            </a:extLst>
          </p:cNvPr>
          <p:cNvSpPr>
            <a:spLocks noGrp="1"/>
          </p:cNvSpPr>
          <p:nvPr>
            <p:ph type="sldNum" sz="quarter" idx="11"/>
          </p:nvPr>
        </p:nvSpPr>
        <p:spPr/>
        <p:txBody>
          <a:bodyPr/>
          <a:lstStyle/>
          <a:p>
            <a:fld id="{AD9F2B79-9815-F544-BDFF-1EB1FD13B2C3}" type="slidenum">
              <a:rPr lang="en-US" smtClean="0"/>
              <a:pPr/>
              <a:t>21</a:t>
            </a:fld>
            <a:endParaRPr lang="en-US" dirty="0"/>
          </a:p>
        </p:txBody>
      </p:sp>
      <p:sp>
        <p:nvSpPr>
          <p:cNvPr id="4" name="Content Placeholder 3">
            <a:extLst>
              <a:ext uri="{FF2B5EF4-FFF2-40B4-BE49-F238E27FC236}">
                <a16:creationId xmlns:a16="http://schemas.microsoft.com/office/drawing/2014/main" xmlns="" id="{EC4A221F-3073-4E33-8379-FAA0664D0274}"/>
              </a:ext>
            </a:extLst>
          </p:cNvPr>
          <p:cNvSpPr>
            <a:spLocks noGrp="1"/>
          </p:cNvSpPr>
          <p:nvPr>
            <p:ph sz="quarter" idx="13"/>
          </p:nvPr>
        </p:nvSpPr>
        <p:spPr>
          <a:xfrm>
            <a:off x="558190" y="1014414"/>
            <a:ext cx="11137236" cy="5341940"/>
          </a:xfrm>
        </p:spPr>
        <p:txBody>
          <a:bodyPr>
            <a:normAutofit/>
          </a:bodyPr>
          <a:lstStyle/>
          <a:p>
            <a:r>
              <a:rPr lang="en-US" dirty="0"/>
              <a:t>It has become clear that corruption is pervasive in our society.</a:t>
            </a:r>
          </a:p>
          <a:p>
            <a:pPr lvl="2"/>
            <a:r>
              <a:rPr lang="en-US" dirty="0"/>
              <a:t>“State capture and corruption has undermined investor confidence and public trust, eroded key institutions of the state and diverted resources intended to support development.” </a:t>
            </a:r>
            <a:r>
              <a:rPr lang="en-US" b="0" i="1" dirty="0">
                <a:solidFill>
                  <a:srgbClr val="383A3E"/>
                </a:solidFill>
                <a:effectLst/>
                <a:latin typeface="+mn-lt"/>
              </a:rPr>
              <a:t>Address by President Cyril </a:t>
            </a:r>
            <a:r>
              <a:rPr lang="en-US" b="0" i="1" dirty="0" err="1">
                <a:solidFill>
                  <a:srgbClr val="383A3E"/>
                </a:solidFill>
                <a:effectLst/>
                <a:latin typeface="+mn-lt"/>
              </a:rPr>
              <a:t>Ramaphosa</a:t>
            </a:r>
            <a:r>
              <a:rPr lang="en-US" b="0" i="1" dirty="0">
                <a:solidFill>
                  <a:srgbClr val="383A3E"/>
                </a:solidFill>
                <a:effectLst/>
                <a:latin typeface="+mn-lt"/>
              </a:rPr>
              <a:t> at the opening of the Presidential Jobs Summit, Gallagher Estate, Johannesburg, 4 October 2018</a:t>
            </a:r>
          </a:p>
          <a:p>
            <a:pPr lvl="2"/>
            <a:endParaRPr lang="en-US" i="1" dirty="0">
              <a:solidFill>
                <a:srgbClr val="383A3E"/>
              </a:solidFill>
              <a:latin typeface="+mn-lt"/>
            </a:endParaRPr>
          </a:p>
          <a:p>
            <a:pPr lvl="2"/>
            <a:r>
              <a:rPr lang="en-US" dirty="0">
                <a:solidFill>
                  <a:srgbClr val="383A3E"/>
                </a:solidFill>
                <a:latin typeface="+mn-lt"/>
              </a:rPr>
              <a:t>“We resolved to cure our country of the corrosive effects of corruption and to restore the integrity of our institutions.”</a:t>
            </a:r>
            <a:r>
              <a:rPr lang="en-US" i="1" dirty="0">
                <a:solidFill>
                  <a:srgbClr val="383A3E"/>
                </a:solidFill>
                <a:latin typeface="+mn-lt"/>
              </a:rPr>
              <a:t> State of the Nation Address by President Cyril </a:t>
            </a:r>
            <a:r>
              <a:rPr lang="en-US" i="1" dirty="0" err="1">
                <a:solidFill>
                  <a:srgbClr val="383A3E"/>
                </a:solidFill>
                <a:latin typeface="+mn-lt"/>
              </a:rPr>
              <a:t>Ramaphosa</a:t>
            </a:r>
            <a:r>
              <a:rPr lang="en-US" i="1" dirty="0">
                <a:solidFill>
                  <a:srgbClr val="383A3E"/>
                </a:solidFill>
                <a:latin typeface="+mn-lt"/>
              </a:rPr>
              <a:t>, Parliament, 7 February 2019</a:t>
            </a:r>
            <a:endParaRPr lang="en-US" dirty="0">
              <a:solidFill>
                <a:srgbClr val="383A3E"/>
              </a:solidFill>
              <a:latin typeface="+mn-lt"/>
            </a:endParaRPr>
          </a:p>
          <a:p>
            <a:pPr lvl="2"/>
            <a:endParaRPr lang="en-US" dirty="0">
              <a:solidFill>
                <a:srgbClr val="383A3E"/>
              </a:solidFill>
              <a:latin typeface="+mn-lt"/>
            </a:endParaRPr>
          </a:p>
          <a:p>
            <a:pPr lvl="2"/>
            <a:r>
              <a:rPr lang="en-US" dirty="0">
                <a:solidFill>
                  <a:srgbClr val="383A3E"/>
                </a:solidFill>
                <a:latin typeface="+mn-lt"/>
              </a:rPr>
              <a:t>“In response to the dire situation at several of our state-owned enterprises – where mismanagement and corruption had several undermined their effectiveness – we have take decisive measures to improve governance, strengthen leadership and restore stability in strategic entities.” </a:t>
            </a:r>
            <a:r>
              <a:rPr lang="en-US" i="1" dirty="0">
                <a:solidFill>
                  <a:srgbClr val="383A3E"/>
                </a:solidFill>
                <a:latin typeface="+mn-lt"/>
              </a:rPr>
              <a:t>State of the Nation Address by President Cyril </a:t>
            </a:r>
            <a:r>
              <a:rPr lang="en-US" i="1" dirty="0" err="1">
                <a:solidFill>
                  <a:srgbClr val="383A3E"/>
                </a:solidFill>
                <a:latin typeface="+mn-lt"/>
              </a:rPr>
              <a:t>Ramaphosa</a:t>
            </a:r>
            <a:r>
              <a:rPr lang="en-US" i="1" dirty="0">
                <a:solidFill>
                  <a:srgbClr val="383A3E"/>
                </a:solidFill>
                <a:latin typeface="+mn-lt"/>
              </a:rPr>
              <a:t>, Parliament, 7 February 2019</a:t>
            </a:r>
            <a:endParaRPr lang="en-US" dirty="0">
              <a:solidFill>
                <a:srgbClr val="383A3E"/>
              </a:solidFill>
              <a:latin typeface="+mn-lt"/>
            </a:endParaRPr>
          </a:p>
          <a:p>
            <a:pPr lvl="2"/>
            <a:endParaRPr lang="en-US" b="0" dirty="0">
              <a:solidFill>
                <a:srgbClr val="383A3E"/>
              </a:solidFill>
              <a:effectLst/>
              <a:latin typeface="+mn-lt"/>
            </a:endParaRPr>
          </a:p>
          <a:p>
            <a:pPr lvl="2"/>
            <a:r>
              <a:rPr lang="en-US" b="0" dirty="0">
                <a:solidFill>
                  <a:srgbClr val="383A3E"/>
                </a:solidFill>
                <a:effectLst/>
                <a:latin typeface="+mn-lt"/>
              </a:rPr>
              <a:t>“Good governance is a pre-requisite for an effective developmental state and more sustained investment, both of which are needed to fuel growth and job creation.” </a:t>
            </a:r>
            <a:r>
              <a:rPr lang="en-US" b="0" i="1" dirty="0">
                <a:solidFill>
                  <a:srgbClr val="383A3E"/>
                </a:solidFill>
                <a:effectLst/>
                <a:latin typeface="+mn-lt"/>
              </a:rPr>
              <a:t>Address by Deputy President Cyril </a:t>
            </a:r>
            <a:r>
              <a:rPr lang="en-US" b="0" i="1" dirty="0" err="1">
                <a:solidFill>
                  <a:srgbClr val="383A3E"/>
                </a:solidFill>
                <a:effectLst/>
                <a:latin typeface="+mn-lt"/>
              </a:rPr>
              <a:t>Ramaphosa</a:t>
            </a:r>
            <a:r>
              <a:rPr lang="en-US" b="0" i="1" dirty="0">
                <a:solidFill>
                  <a:srgbClr val="383A3E"/>
                </a:solidFill>
                <a:effectLst/>
                <a:latin typeface="+mn-lt"/>
              </a:rPr>
              <a:t> on the occasion of the 22nd Annual </a:t>
            </a:r>
            <a:r>
              <a:rPr lang="en-US" b="0" i="1" dirty="0" err="1">
                <a:solidFill>
                  <a:srgbClr val="383A3E"/>
                </a:solidFill>
                <a:effectLst/>
                <a:latin typeface="+mn-lt"/>
              </a:rPr>
              <a:t>Nedlac</a:t>
            </a:r>
            <a:r>
              <a:rPr lang="en-US" b="0" i="1" dirty="0">
                <a:solidFill>
                  <a:srgbClr val="383A3E"/>
                </a:solidFill>
                <a:effectLst/>
                <a:latin typeface="+mn-lt"/>
              </a:rPr>
              <a:t> Summit, </a:t>
            </a:r>
            <a:r>
              <a:rPr lang="en-US" b="0" i="1" dirty="0">
                <a:solidFill>
                  <a:srgbClr val="666666"/>
                </a:solidFill>
                <a:effectLst/>
                <a:latin typeface="+mn-lt"/>
              </a:rPr>
              <a:t>8 September 2017</a:t>
            </a:r>
            <a:endParaRPr lang="en-US" b="0" i="1" dirty="0">
              <a:solidFill>
                <a:srgbClr val="383A3E"/>
              </a:solidFill>
              <a:effectLst/>
              <a:latin typeface="+mn-lt"/>
            </a:endParaRPr>
          </a:p>
          <a:p>
            <a:pPr lvl="2"/>
            <a:endParaRPr lang="en-US" dirty="0"/>
          </a:p>
          <a:p>
            <a:pPr lvl="1"/>
            <a:endParaRPr lang="en-US" dirty="0"/>
          </a:p>
        </p:txBody>
      </p:sp>
    </p:spTree>
    <p:extLst>
      <p:ext uri="{BB962C8B-B14F-4D97-AF65-F5344CB8AC3E}">
        <p14:creationId xmlns:p14="http://schemas.microsoft.com/office/powerpoint/2010/main" xmlns="" val="4252060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4EFBC4-34C4-4F49-B6BF-F6EF8A0F490A}"/>
              </a:ext>
            </a:extLst>
          </p:cNvPr>
          <p:cNvSpPr>
            <a:spLocks noGrp="1"/>
          </p:cNvSpPr>
          <p:nvPr>
            <p:ph type="title"/>
          </p:nvPr>
        </p:nvSpPr>
        <p:spPr/>
        <p:txBody>
          <a:bodyPr/>
          <a:lstStyle/>
          <a:p>
            <a:r>
              <a:rPr lang="en-US" dirty="0"/>
              <a:t>DMRE/BFP – Issues of Good Governance</a:t>
            </a:r>
          </a:p>
        </p:txBody>
      </p:sp>
      <p:sp>
        <p:nvSpPr>
          <p:cNvPr id="3" name="Slide Number Placeholder 2">
            <a:extLst>
              <a:ext uri="{FF2B5EF4-FFF2-40B4-BE49-F238E27FC236}">
                <a16:creationId xmlns:a16="http://schemas.microsoft.com/office/drawing/2014/main" xmlns="" id="{36512922-2A04-4253-8C55-1E3E81510586}"/>
              </a:ext>
            </a:extLst>
          </p:cNvPr>
          <p:cNvSpPr>
            <a:spLocks noGrp="1"/>
          </p:cNvSpPr>
          <p:nvPr>
            <p:ph type="sldNum" sz="quarter" idx="11"/>
          </p:nvPr>
        </p:nvSpPr>
        <p:spPr/>
        <p:txBody>
          <a:bodyPr/>
          <a:lstStyle/>
          <a:p>
            <a:fld id="{AD9F2B79-9815-F544-BDFF-1EB1FD13B2C3}" type="slidenum">
              <a:rPr lang="en-US" smtClean="0"/>
              <a:pPr/>
              <a:t>22</a:t>
            </a:fld>
            <a:endParaRPr lang="en-US" dirty="0"/>
          </a:p>
        </p:txBody>
      </p:sp>
      <p:sp>
        <p:nvSpPr>
          <p:cNvPr id="4" name="Content Placeholder 3">
            <a:extLst>
              <a:ext uri="{FF2B5EF4-FFF2-40B4-BE49-F238E27FC236}">
                <a16:creationId xmlns:a16="http://schemas.microsoft.com/office/drawing/2014/main" xmlns="" id="{9FAD82A7-843B-4154-B3DD-5B418A928B89}"/>
              </a:ext>
            </a:extLst>
          </p:cNvPr>
          <p:cNvSpPr>
            <a:spLocks noGrp="1"/>
          </p:cNvSpPr>
          <p:nvPr>
            <p:ph sz="quarter" idx="13"/>
          </p:nvPr>
        </p:nvSpPr>
        <p:spPr>
          <a:xfrm>
            <a:off x="558190" y="940000"/>
            <a:ext cx="11137236" cy="5247844"/>
          </a:xfrm>
        </p:spPr>
        <p:txBody>
          <a:bodyPr>
            <a:normAutofit/>
          </a:bodyPr>
          <a:lstStyle/>
          <a:p>
            <a:r>
              <a:rPr lang="en-US" dirty="0"/>
              <a:t>Issues of governance impact on investment and the economy in general</a:t>
            </a:r>
          </a:p>
          <a:p>
            <a:r>
              <a:rPr lang="en-US" dirty="0"/>
              <a:t>The fuel price is a symptom of the economy. If issues of governance impact on the economy, and the fuel price is a symptom of the economy, then the fuel price is impacted by macro and micro issues of good governance</a:t>
            </a:r>
          </a:p>
          <a:p>
            <a:r>
              <a:rPr lang="en-US" dirty="0"/>
              <a:t>For instance, a weaker R/USD exchange rate is impacted by </a:t>
            </a:r>
          </a:p>
          <a:p>
            <a:pPr lvl="2"/>
            <a:r>
              <a:rPr lang="en-US" dirty="0"/>
              <a:t>Economic policy uncertainty</a:t>
            </a:r>
          </a:p>
          <a:p>
            <a:pPr lvl="2"/>
            <a:r>
              <a:rPr lang="en-US" dirty="0"/>
              <a:t>Ratings downgrades </a:t>
            </a:r>
          </a:p>
          <a:p>
            <a:pPr lvl="2"/>
            <a:r>
              <a:rPr lang="en-US" dirty="0"/>
              <a:t>Government spending</a:t>
            </a:r>
          </a:p>
          <a:p>
            <a:pPr lvl="2"/>
            <a:r>
              <a:rPr lang="en-US" dirty="0"/>
              <a:t>Corruption</a:t>
            </a:r>
          </a:p>
          <a:p>
            <a:pPr lvl="2"/>
            <a:r>
              <a:rPr lang="en-US" dirty="0"/>
              <a:t>Rising unemployment</a:t>
            </a:r>
          </a:p>
          <a:p>
            <a:r>
              <a:rPr lang="en-US" dirty="0"/>
              <a:t>Cost of bailouts (SABC, </a:t>
            </a:r>
            <a:r>
              <a:rPr lang="en-US" dirty="0" err="1"/>
              <a:t>Prasa</a:t>
            </a:r>
            <a:r>
              <a:rPr lang="en-US" dirty="0"/>
              <a:t>, Eskom, Denel, etc.) between 2000 and 2020 is R187bn according to Finance Minister Tito Mboweni*</a:t>
            </a:r>
          </a:p>
          <a:p>
            <a:r>
              <a:rPr lang="en-US" dirty="0"/>
              <a:t>Government wage bill in 2019 R745bn**</a:t>
            </a:r>
          </a:p>
          <a:p>
            <a:endParaRPr lang="en-US" dirty="0"/>
          </a:p>
          <a:p>
            <a:endParaRPr lang="en-US" dirty="0"/>
          </a:p>
          <a:p>
            <a:endParaRPr lang="en-US" dirty="0"/>
          </a:p>
        </p:txBody>
      </p:sp>
      <p:sp>
        <p:nvSpPr>
          <p:cNvPr id="5" name="TextBox 4">
            <a:extLst>
              <a:ext uri="{FF2B5EF4-FFF2-40B4-BE49-F238E27FC236}">
                <a16:creationId xmlns:a16="http://schemas.microsoft.com/office/drawing/2014/main" xmlns="" id="{4C91301B-3F8C-4C2F-944E-472A38BC3EEF}"/>
              </a:ext>
            </a:extLst>
          </p:cNvPr>
          <p:cNvSpPr txBox="1"/>
          <p:nvPr/>
        </p:nvSpPr>
        <p:spPr>
          <a:xfrm>
            <a:off x="419099" y="6041267"/>
            <a:ext cx="10846717" cy="461665"/>
          </a:xfrm>
          <a:prstGeom prst="rect">
            <a:avLst/>
          </a:prstGeom>
          <a:noFill/>
        </p:spPr>
        <p:txBody>
          <a:bodyPr wrap="square">
            <a:spAutoFit/>
          </a:bodyPr>
          <a:lstStyle/>
          <a:p>
            <a:pPr marL="0" indent="0" algn="r">
              <a:buNone/>
            </a:pPr>
            <a:r>
              <a:rPr lang="en-US" sz="1200" dirty="0"/>
              <a:t>*</a:t>
            </a:r>
            <a:r>
              <a:rPr lang="en-US" sz="1200" dirty="0" err="1"/>
              <a:t>Source:Business</a:t>
            </a:r>
            <a:r>
              <a:rPr lang="en-US" sz="1200" dirty="0"/>
              <a:t> Tech, 2020 (</a:t>
            </a:r>
            <a:r>
              <a:rPr lang="en-US" sz="1200" dirty="0">
                <a:hlinkClick r:id="rId2"/>
              </a:rPr>
              <a:t>https://businesstech.co.za/news/government/428898/government-has-spent-r187-4-billion-bailing-out-state-companies-over-the-last-20-years-mboweni/</a:t>
            </a:r>
            <a:r>
              <a:rPr lang="en-US" sz="1200" dirty="0"/>
              <a:t>)  </a:t>
            </a:r>
          </a:p>
        </p:txBody>
      </p:sp>
      <p:sp>
        <p:nvSpPr>
          <p:cNvPr id="6" name="TextBox 5">
            <a:extLst>
              <a:ext uri="{FF2B5EF4-FFF2-40B4-BE49-F238E27FC236}">
                <a16:creationId xmlns:a16="http://schemas.microsoft.com/office/drawing/2014/main" xmlns="" id="{0A3190AD-1179-4EF3-80D6-D50D0CCE8BDA}"/>
              </a:ext>
            </a:extLst>
          </p:cNvPr>
          <p:cNvSpPr txBox="1"/>
          <p:nvPr/>
        </p:nvSpPr>
        <p:spPr>
          <a:xfrm>
            <a:off x="419098" y="6436662"/>
            <a:ext cx="10846717" cy="276999"/>
          </a:xfrm>
          <a:prstGeom prst="rect">
            <a:avLst/>
          </a:prstGeom>
          <a:noFill/>
        </p:spPr>
        <p:txBody>
          <a:bodyPr wrap="square">
            <a:spAutoFit/>
          </a:bodyPr>
          <a:lstStyle/>
          <a:p>
            <a:pPr marL="0" indent="0" algn="r">
              <a:buNone/>
            </a:pPr>
            <a:r>
              <a:rPr lang="en-US" sz="1200" dirty="0"/>
              <a:t>*</a:t>
            </a:r>
            <a:r>
              <a:rPr lang="en-US" sz="1200" dirty="0" err="1"/>
              <a:t>Source:Africa</a:t>
            </a:r>
            <a:r>
              <a:rPr lang="en-US" sz="1200" dirty="0"/>
              <a:t> Check, 2020 (</a:t>
            </a:r>
            <a:r>
              <a:rPr lang="en-US" sz="1200" dirty="0">
                <a:hlinkClick r:id="rId3"/>
              </a:rPr>
              <a:t>https://africacheck.org/fact-checks/factsheets/factsheet-south-africas-civil-service-numbers</a:t>
            </a:r>
            <a:r>
              <a:rPr lang="en-US" sz="1200" dirty="0"/>
              <a:t>) </a:t>
            </a:r>
          </a:p>
        </p:txBody>
      </p:sp>
    </p:spTree>
    <p:extLst>
      <p:ext uri="{BB962C8B-B14F-4D97-AF65-F5344CB8AC3E}">
        <p14:creationId xmlns:p14="http://schemas.microsoft.com/office/powerpoint/2010/main" xmlns="" val="2411321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43A736-6434-46BA-A6EA-983B5921BEFD}"/>
              </a:ext>
            </a:extLst>
          </p:cNvPr>
          <p:cNvSpPr>
            <a:spLocks noGrp="1"/>
          </p:cNvSpPr>
          <p:nvPr>
            <p:ph type="title"/>
          </p:nvPr>
        </p:nvSpPr>
        <p:spPr/>
        <p:txBody>
          <a:bodyPr/>
          <a:lstStyle/>
          <a:p>
            <a:r>
              <a:rPr lang="en-US" dirty="0"/>
              <a:t>DMRE/BFP – Issues of Good Governance</a:t>
            </a:r>
          </a:p>
        </p:txBody>
      </p:sp>
      <p:sp>
        <p:nvSpPr>
          <p:cNvPr id="3" name="Slide Number Placeholder 2">
            <a:extLst>
              <a:ext uri="{FF2B5EF4-FFF2-40B4-BE49-F238E27FC236}">
                <a16:creationId xmlns:a16="http://schemas.microsoft.com/office/drawing/2014/main" xmlns="" id="{0561FCCB-9470-46D7-84FC-4A66F07F40E2}"/>
              </a:ext>
            </a:extLst>
          </p:cNvPr>
          <p:cNvSpPr>
            <a:spLocks noGrp="1"/>
          </p:cNvSpPr>
          <p:nvPr>
            <p:ph type="sldNum" sz="quarter" idx="11"/>
          </p:nvPr>
        </p:nvSpPr>
        <p:spPr/>
        <p:txBody>
          <a:bodyPr/>
          <a:lstStyle/>
          <a:p>
            <a:fld id="{AD9F2B79-9815-F544-BDFF-1EB1FD13B2C3}" type="slidenum">
              <a:rPr lang="en-US" smtClean="0"/>
              <a:pPr/>
              <a:t>23</a:t>
            </a:fld>
            <a:endParaRPr lang="en-US" dirty="0"/>
          </a:p>
        </p:txBody>
      </p:sp>
      <p:sp>
        <p:nvSpPr>
          <p:cNvPr id="4" name="Content Placeholder 3">
            <a:extLst>
              <a:ext uri="{FF2B5EF4-FFF2-40B4-BE49-F238E27FC236}">
                <a16:creationId xmlns:a16="http://schemas.microsoft.com/office/drawing/2014/main" xmlns="" id="{55E1F76B-2F61-4089-A32E-DE0B9A0371EC}"/>
              </a:ext>
            </a:extLst>
          </p:cNvPr>
          <p:cNvSpPr>
            <a:spLocks noGrp="1"/>
          </p:cNvSpPr>
          <p:nvPr>
            <p:ph sz="quarter" idx="13"/>
          </p:nvPr>
        </p:nvSpPr>
        <p:spPr/>
        <p:txBody>
          <a:bodyPr/>
          <a:lstStyle/>
          <a:p>
            <a:pPr algn="just"/>
            <a:r>
              <a:rPr lang="en-US" dirty="0"/>
              <a:t>Given the above we believe it is necessary for government to provide evidence of good governance</a:t>
            </a:r>
          </a:p>
          <a:p>
            <a:pPr marL="0" indent="0" algn="just">
              <a:buNone/>
            </a:pPr>
            <a:endParaRPr lang="en-US" dirty="0"/>
          </a:p>
          <a:p>
            <a:pPr algn="just"/>
            <a:r>
              <a:rPr lang="en-US" dirty="0"/>
              <a:t>Evidence of good governance, and success in dealing with burning issues (corruption, bailouts, government wage bill), will improve investor confidence in South Africa</a:t>
            </a:r>
          </a:p>
          <a:p>
            <a:pPr algn="just"/>
            <a:endParaRPr lang="en-US" dirty="0"/>
          </a:p>
          <a:p>
            <a:pPr algn="just"/>
            <a:r>
              <a:rPr lang="en-US" dirty="0"/>
              <a:t>In the end, the absence of good governance – particularly at those agencies who benefit most from fuel taxes – a) does not contribute to citizens’ willingness to pay taxes, b) does not attract investors, c) leads to ratings downgrades, d) creates a weaker economy, e) leads to weaker currency, f) has a knock-on effect on local fuel pricing</a:t>
            </a:r>
          </a:p>
          <a:p>
            <a:pPr algn="just"/>
            <a:endParaRPr lang="en-US" dirty="0"/>
          </a:p>
          <a:p>
            <a:pPr algn="just"/>
            <a:endParaRPr lang="en-US" dirty="0"/>
          </a:p>
        </p:txBody>
      </p:sp>
    </p:spTree>
    <p:extLst>
      <p:ext uri="{BB962C8B-B14F-4D97-AF65-F5344CB8AC3E}">
        <p14:creationId xmlns:p14="http://schemas.microsoft.com/office/powerpoint/2010/main" xmlns="" val="3175112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327AA1-EAEE-414A-B2A0-C0B8368EE9C4}"/>
              </a:ext>
            </a:extLst>
          </p:cNvPr>
          <p:cNvSpPr>
            <a:spLocks noGrp="1"/>
          </p:cNvSpPr>
          <p:nvPr>
            <p:ph type="title"/>
          </p:nvPr>
        </p:nvSpPr>
        <p:spPr/>
        <p:txBody>
          <a:bodyPr/>
          <a:lstStyle/>
          <a:p>
            <a:r>
              <a:rPr lang="en-US" dirty="0"/>
              <a:t>DMRE/BFP – Conclusion</a:t>
            </a:r>
          </a:p>
        </p:txBody>
      </p:sp>
      <p:sp>
        <p:nvSpPr>
          <p:cNvPr id="3" name="Slide Number Placeholder 2">
            <a:extLst>
              <a:ext uri="{FF2B5EF4-FFF2-40B4-BE49-F238E27FC236}">
                <a16:creationId xmlns:a16="http://schemas.microsoft.com/office/drawing/2014/main" xmlns="" id="{E2E50098-E05D-4135-B68B-CDA28BDD5BBE}"/>
              </a:ext>
            </a:extLst>
          </p:cNvPr>
          <p:cNvSpPr>
            <a:spLocks noGrp="1"/>
          </p:cNvSpPr>
          <p:nvPr>
            <p:ph type="sldNum" sz="quarter" idx="11"/>
          </p:nvPr>
        </p:nvSpPr>
        <p:spPr/>
        <p:txBody>
          <a:bodyPr/>
          <a:lstStyle/>
          <a:p>
            <a:fld id="{AD9F2B79-9815-F544-BDFF-1EB1FD13B2C3}" type="slidenum">
              <a:rPr lang="en-US" smtClean="0"/>
              <a:pPr/>
              <a:t>24</a:t>
            </a:fld>
            <a:endParaRPr lang="en-US" dirty="0"/>
          </a:p>
        </p:txBody>
      </p:sp>
      <p:sp>
        <p:nvSpPr>
          <p:cNvPr id="4" name="Content Placeholder 3">
            <a:extLst>
              <a:ext uri="{FF2B5EF4-FFF2-40B4-BE49-F238E27FC236}">
                <a16:creationId xmlns:a16="http://schemas.microsoft.com/office/drawing/2014/main" xmlns="" id="{1C01E45D-A69B-41AC-92EE-1012F1E97A82}"/>
              </a:ext>
            </a:extLst>
          </p:cNvPr>
          <p:cNvSpPr>
            <a:spLocks noGrp="1"/>
          </p:cNvSpPr>
          <p:nvPr>
            <p:ph sz="quarter" idx="13"/>
          </p:nvPr>
        </p:nvSpPr>
        <p:spPr/>
        <p:txBody>
          <a:bodyPr/>
          <a:lstStyle/>
          <a:p>
            <a:pPr algn="just"/>
            <a:r>
              <a:rPr lang="en-US" dirty="0"/>
              <a:t>In the end we need to ask ourselves what success would like for consumers as they ask themselves these hard questions about fuel pricing in South Africa. In our view, that would be:</a:t>
            </a:r>
          </a:p>
          <a:p>
            <a:pPr marL="0" indent="0" algn="just">
              <a:buNone/>
            </a:pPr>
            <a:endParaRPr lang="en-US" sz="200" dirty="0"/>
          </a:p>
          <a:p>
            <a:pPr lvl="1" algn="just"/>
            <a:r>
              <a:rPr lang="en-US" dirty="0"/>
              <a:t>An audit of existing protocols and calculations relating to the BFP</a:t>
            </a:r>
          </a:p>
          <a:p>
            <a:pPr lvl="1" algn="just"/>
            <a:r>
              <a:rPr lang="en-US" dirty="0"/>
              <a:t>Extensive research on the fuel value chain which informs decisions</a:t>
            </a:r>
          </a:p>
          <a:p>
            <a:pPr lvl="1" algn="just"/>
            <a:r>
              <a:rPr lang="en-US" dirty="0"/>
              <a:t>Better allocation of funds generated through the GFL and RAF levies</a:t>
            </a:r>
          </a:p>
          <a:p>
            <a:pPr lvl="2" algn="just"/>
            <a:r>
              <a:rPr lang="en-US" dirty="0"/>
              <a:t>Better policing</a:t>
            </a:r>
          </a:p>
          <a:p>
            <a:pPr lvl="2" algn="just"/>
            <a:r>
              <a:rPr lang="en-US" dirty="0"/>
              <a:t>Better road infrastructure</a:t>
            </a:r>
          </a:p>
          <a:p>
            <a:pPr lvl="2" algn="just"/>
            <a:r>
              <a:rPr lang="en-US" dirty="0"/>
              <a:t>Better public transport</a:t>
            </a:r>
          </a:p>
          <a:p>
            <a:pPr lvl="2" algn="just"/>
            <a:r>
              <a:rPr lang="en-US" dirty="0"/>
              <a:t>Safer roads / Safer drivers / Better post crash intervention and care</a:t>
            </a:r>
          </a:p>
          <a:p>
            <a:pPr lvl="2" algn="just"/>
            <a:r>
              <a:rPr lang="en-US" dirty="0"/>
              <a:t>Better education/awareness campaigns </a:t>
            </a:r>
          </a:p>
          <a:p>
            <a:pPr lvl="1" algn="just"/>
            <a:r>
              <a:rPr lang="en-US" dirty="0"/>
              <a:t>Evidence of good governance in the utilization of funds from the GFL and RAF</a:t>
            </a:r>
          </a:p>
          <a:p>
            <a:pPr lvl="1" algn="just"/>
            <a:r>
              <a:rPr lang="en-US" dirty="0"/>
              <a:t>A better structured, more transparent fuel pricing mechanism, which delivers correct (audited) data that the public can rely on, and certainty that taxes collected are being </a:t>
            </a:r>
            <a:r>
              <a:rPr lang="en-US"/>
              <a:t>allocated appropriately</a:t>
            </a:r>
            <a:endParaRPr lang="en-US" dirty="0"/>
          </a:p>
        </p:txBody>
      </p:sp>
    </p:spTree>
    <p:extLst>
      <p:ext uri="{BB962C8B-B14F-4D97-AF65-F5344CB8AC3E}">
        <p14:creationId xmlns:p14="http://schemas.microsoft.com/office/powerpoint/2010/main" xmlns="" val="1370420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269C1C-F499-4F16-9614-DEB15EB2125D}"/>
              </a:ext>
            </a:extLst>
          </p:cNvPr>
          <p:cNvSpPr>
            <a:spLocks noGrp="1"/>
          </p:cNvSpPr>
          <p:nvPr>
            <p:ph type="title"/>
          </p:nvPr>
        </p:nvSpPr>
        <p:spPr/>
        <p:txBody>
          <a:bodyPr/>
          <a:lstStyle/>
          <a:p>
            <a:r>
              <a:rPr lang="en-US" dirty="0"/>
              <a:t>DMRE/BFP – Conclusion</a:t>
            </a:r>
          </a:p>
        </p:txBody>
      </p:sp>
      <p:sp>
        <p:nvSpPr>
          <p:cNvPr id="3" name="Slide Number Placeholder 2">
            <a:extLst>
              <a:ext uri="{FF2B5EF4-FFF2-40B4-BE49-F238E27FC236}">
                <a16:creationId xmlns:a16="http://schemas.microsoft.com/office/drawing/2014/main" xmlns="" id="{88D030E2-3D33-4A54-A93E-EE7CA6051C3C}"/>
              </a:ext>
            </a:extLst>
          </p:cNvPr>
          <p:cNvSpPr>
            <a:spLocks noGrp="1"/>
          </p:cNvSpPr>
          <p:nvPr>
            <p:ph type="sldNum" sz="quarter" idx="11"/>
          </p:nvPr>
        </p:nvSpPr>
        <p:spPr/>
        <p:txBody>
          <a:bodyPr/>
          <a:lstStyle/>
          <a:p>
            <a:fld id="{AD9F2B79-9815-F544-BDFF-1EB1FD13B2C3}" type="slidenum">
              <a:rPr lang="en-US" smtClean="0"/>
              <a:pPr/>
              <a:t>25</a:t>
            </a:fld>
            <a:endParaRPr lang="en-US" dirty="0"/>
          </a:p>
        </p:txBody>
      </p:sp>
      <p:sp>
        <p:nvSpPr>
          <p:cNvPr id="4" name="Content Placeholder 3">
            <a:extLst>
              <a:ext uri="{FF2B5EF4-FFF2-40B4-BE49-F238E27FC236}">
                <a16:creationId xmlns:a16="http://schemas.microsoft.com/office/drawing/2014/main" xmlns="" id="{FB4DED6B-DC75-444B-9E74-D90515AE2E0A}"/>
              </a:ext>
            </a:extLst>
          </p:cNvPr>
          <p:cNvSpPr>
            <a:spLocks noGrp="1"/>
          </p:cNvSpPr>
          <p:nvPr>
            <p:ph sz="quarter" idx="13"/>
          </p:nvPr>
        </p:nvSpPr>
        <p:spPr>
          <a:xfrm>
            <a:off x="527382" y="1097012"/>
            <a:ext cx="11137236" cy="5247844"/>
          </a:xfrm>
        </p:spPr>
        <p:txBody>
          <a:bodyPr/>
          <a:lstStyle/>
          <a:p>
            <a:pPr algn="just"/>
            <a:r>
              <a:rPr lang="en-US" dirty="0"/>
              <a:t>Economic climate influences local prices – even if SA government does not have influence over international petroleum prices </a:t>
            </a:r>
          </a:p>
          <a:p>
            <a:pPr algn="just"/>
            <a:r>
              <a:rPr lang="en-US" dirty="0"/>
              <a:t>Alternatives for current distribution – value chain must be revisited</a:t>
            </a:r>
          </a:p>
          <a:p>
            <a:pPr algn="just"/>
            <a:r>
              <a:rPr lang="en-US" dirty="0"/>
              <a:t>Need for review/revision of current calculations including of factors which comprise BFP</a:t>
            </a:r>
          </a:p>
          <a:p>
            <a:pPr algn="just"/>
            <a:r>
              <a:rPr lang="en-US" dirty="0"/>
              <a:t>Alternatives  for current transportation (bikes, e-bikes, bike lanes) – reliance on current fuels must reduced</a:t>
            </a:r>
          </a:p>
          <a:p>
            <a:pPr algn="just"/>
            <a:r>
              <a:rPr lang="en-US" dirty="0"/>
              <a:t>Public transport must be reliable, affordable, efficient</a:t>
            </a:r>
          </a:p>
          <a:p>
            <a:pPr algn="just"/>
            <a:r>
              <a:rPr lang="en-US" dirty="0"/>
              <a:t>RAF needs urgent intervention</a:t>
            </a:r>
          </a:p>
          <a:p>
            <a:pPr algn="just"/>
            <a:r>
              <a:rPr lang="en-US" dirty="0"/>
              <a:t>Funding for road safety initiatives to be sharply increased</a:t>
            </a:r>
          </a:p>
          <a:p>
            <a:pPr algn="just"/>
            <a:r>
              <a:rPr lang="en-US" dirty="0"/>
              <a:t>GFL increases to be halted – ring-fenced for specific actions</a:t>
            </a:r>
          </a:p>
          <a:p>
            <a:pPr algn="just"/>
            <a:endParaRPr lang="en-US" dirty="0"/>
          </a:p>
          <a:p>
            <a:pPr algn="just"/>
            <a:r>
              <a:rPr lang="en-US" dirty="0"/>
              <a:t>BFP is comprised of several elements and so, too, is any consideration of how to mitigate rising costs. There is no silver bullet; it will require a multi-faceted, multi-layered approach</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xmlns="" val="99724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71500" y="5241925"/>
            <a:ext cx="10795000" cy="611188"/>
          </a:xfrm>
        </p:spPr>
        <p:txBody>
          <a:bodyPr>
            <a:noAutofit/>
          </a:bodyPr>
          <a:lstStyle/>
          <a:p>
            <a:pPr marL="0" indent="0">
              <a:buNone/>
            </a:pPr>
            <a:r>
              <a:rPr lang="en-ZA" sz="7200" b="1" dirty="0">
                <a:solidFill>
                  <a:schemeClr val="bg1"/>
                </a:solidFill>
                <a:latin typeface="Arial Narrow" panose="020B0606020202030204" pitchFamily="34" charset="0"/>
              </a:rPr>
              <a:t>Thank you</a:t>
            </a:r>
          </a:p>
        </p:txBody>
      </p:sp>
    </p:spTree>
    <p:extLst>
      <p:ext uri="{BB962C8B-B14F-4D97-AF65-F5344CB8AC3E}">
        <p14:creationId xmlns:p14="http://schemas.microsoft.com/office/powerpoint/2010/main" xmlns="" val="169488725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00903-7C7D-416B-9FB2-3C2E778A86AD}"/>
              </a:ext>
            </a:extLst>
          </p:cNvPr>
          <p:cNvSpPr>
            <a:spLocks noGrp="1"/>
          </p:cNvSpPr>
          <p:nvPr>
            <p:ph type="title"/>
          </p:nvPr>
        </p:nvSpPr>
        <p:spPr/>
        <p:txBody>
          <a:bodyPr/>
          <a:lstStyle/>
          <a:p>
            <a:r>
              <a:rPr lang="en-US" dirty="0"/>
              <a:t>DMRE/BFP – Composition of Fuel Pricing South Africa</a:t>
            </a:r>
          </a:p>
        </p:txBody>
      </p:sp>
      <p:sp>
        <p:nvSpPr>
          <p:cNvPr id="3" name="Slide Number Placeholder 2">
            <a:extLst>
              <a:ext uri="{FF2B5EF4-FFF2-40B4-BE49-F238E27FC236}">
                <a16:creationId xmlns:a16="http://schemas.microsoft.com/office/drawing/2014/main" xmlns="" id="{CCF538EF-0506-4D46-ABEF-217D2BFEC088}"/>
              </a:ext>
            </a:extLst>
          </p:cNvPr>
          <p:cNvSpPr>
            <a:spLocks noGrp="1"/>
          </p:cNvSpPr>
          <p:nvPr>
            <p:ph type="sldNum" sz="quarter" idx="11"/>
          </p:nvPr>
        </p:nvSpPr>
        <p:spPr/>
        <p:txBody>
          <a:bodyPr/>
          <a:lstStyle/>
          <a:p>
            <a:fld id="{AD9F2B79-9815-F544-BDFF-1EB1FD13B2C3}" type="slidenum">
              <a:rPr lang="en-US" smtClean="0"/>
              <a:pPr/>
              <a:t>3</a:t>
            </a:fld>
            <a:endParaRPr lang="en-US" dirty="0"/>
          </a:p>
        </p:txBody>
      </p:sp>
      <p:pic>
        <p:nvPicPr>
          <p:cNvPr id="9" name="Content Placeholder 8">
            <a:extLst>
              <a:ext uri="{FF2B5EF4-FFF2-40B4-BE49-F238E27FC236}">
                <a16:creationId xmlns:a16="http://schemas.microsoft.com/office/drawing/2014/main" xmlns="" id="{04B72448-000C-4F0B-9A49-F190D9AAF570}"/>
              </a:ext>
            </a:extLst>
          </p:cNvPr>
          <p:cNvPicPr>
            <a:picLocks noGrp="1" noChangeAspect="1"/>
          </p:cNvPicPr>
          <p:nvPr>
            <p:ph sz="quarter" idx="13"/>
          </p:nvPr>
        </p:nvPicPr>
        <p:blipFill rotWithShape="1">
          <a:blip r:embed="rId3"/>
          <a:srcRect l="15685" t="27206" r="23380" b="13689"/>
          <a:stretch/>
        </p:blipFill>
        <p:spPr>
          <a:xfrm>
            <a:off x="1628078" y="998190"/>
            <a:ext cx="9199756" cy="5019528"/>
          </a:xfrm>
        </p:spPr>
      </p:pic>
      <p:sp>
        <p:nvSpPr>
          <p:cNvPr id="10" name="TextBox 9">
            <a:extLst>
              <a:ext uri="{FF2B5EF4-FFF2-40B4-BE49-F238E27FC236}">
                <a16:creationId xmlns:a16="http://schemas.microsoft.com/office/drawing/2014/main" xmlns="" id="{FD6D70C0-B19F-4181-B79F-1CB76263B737}"/>
              </a:ext>
            </a:extLst>
          </p:cNvPr>
          <p:cNvSpPr txBox="1"/>
          <p:nvPr/>
        </p:nvSpPr>
        <p:spPr>
          <a:xfrm>
            <a:off x="9177453" y="2408663"/>
            <a:ext cx="2040673" cy="2921620"/>
          </a:xfrm>
          <a:prstGeom prst="rect">
            <a:avLst/>
          </a:prstGeom>
        </p:spPr>
        <p:txBody>
          <a:bodyPr vert="horz" wrap="none" lIns="0" tIns="45720" rIns="91440" bIns="45720" rtlCol="0" anchor="ctr">
            <a:normAutofit/>
          </a:bodyPr>
          <a:lstStyle/>
          <a:p>
            <a:pPr marL="14288" marR="0" indent="0" algn="l" defTabSz="914400" rtl="0" eaLnBrk="1" fontAlgn="auto" latinLnBrk="0" hangingPunct="1">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 name="TextBox 10">
            <a:extLst>
              <a:ext uri="{FF2B5EF4-FFF2-40B4-BE49-F238E27FC236}">
                <a16:creationId xmlns:a16="http://schemas.microsoft.com/office/drawing/2014/main" xmlns="" id="{54396063-6365-4EC9-ABA0-DCE6634CDB0A}"/>
              </a:ext>
            </a:extLst>
          </p:cNvPr>
          <p:cNvSpPr txBox="1"/>
          <p:nvPr/>
        </p:nvSpPr>
        <p:spPr>
          <a:xfrm>
            <a:off x="9599653" y="5983066"/>
            <a:ext cx="2456362" cy="365125"/>
          </a:xfrm>
          <a:prstGeom prst="rect">
            <a:avLst/>
          </a:prstGeom>
        </p:spPr>
        <p:txBody>
          <a:bodyPr vert="horz" wrap="square" lIns="0" tIns="45720" rIns="91440" bIns="45720" rtlCol="0" anchor="ctr">
            <a:normAutofit/>
          </a:bodyPr>
          <a:lstStyle/>
          <a:p>
            <a:pPr marL="14288" marR="0" indent="0" algn="l" defTabSz="914400" rtl="0" eaLnBrk="1" fontAlgn="auto" latinLnBrk="0" hangingPunct="1">
              <a:lnSpc>
                <a:spcPct val="100000"/>
              </a:lnSpc>
              <a:spcBef>
                <a:spcPts val="0"/>
              </a:spcBef>
              <a:spcAft>
                <a:spcPts val="0"/>
              </a:spcAft>
              <a:buClrTx/>
              <a:buSzTx/>
              <a:buFontTx/>
              <a:buNone/>
              <a:tabLst/>
            </a:pPr>
            <a:r>
              <a:rPr lang="en-US" sz="1200" kern="0" dirty="0">
                <a:solidFill>
                  <a:srgbClr val="000000"/>
                </a:solidFill>
                <a:latin typeface="Arial"/>
                <a:ea typeface="Arial"/>
                <a:cs typeface="Arial"/>
                <a:sym typeface="Arial"/>
              </a:rPr>
              <a:t>Source: Central Energy Fund</a:t>
            </a:r>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xmlns="" val="9010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25CCF0-C2BA-4BFC-858B-2D211F0E2892}"/>
              </a:ext>
            </a:extLst>
          </p:cNvPr>
          <p:cNvSpPr>
            <a:spLocks noGrp="1"/>
          </p:cNvSpPr>
          <p:nvPr>
            <p:ph type="title"/>
          </p:nvPr>
        </p:nvSpPr>
        <p:spPr/>
        <p:txBody>
          <a:bodyPr/>
          <a:lstStyle/>
          <a:p>
            <a:r>
              <a:rPr lang="en-US" dirty="0"/>
              <a:t>DMRE/BFP – Composition of Fuel Pricing South Africa</a:t>
            </a:r>
          </a:p>
        </p:txBody>
      </p:sp>
      <p:sp>
        <p:nvSpPr>
          <p:cNvPr id="3" name="Slide Number Placeholder 2">
            <a:extLst>
              <a:ext uri="{FF2B5EF4-FFF2-40B4-BE49-F238E27FC236}">
                <a16:creationId xmlns:a16="http://schemas.microsoft.com/office/drawing/2014/main" xmlns="" id="{BE3620D9-E795-464C-BD84-2B54B390821D}"/>
              </a:ext>
            </a:extLst>
          </p:cNvPr>
          <p:cNvSpPr>
            <a:spLocks noGrp="1"/>
          </p:cNvSpPr>
          <p:nvPr>
            <p:ph type="sldNum" sz="quarter" idx="11"/>
          </p:nvPr>
        </p:nvSpPr>
        <p:spPr/>
        <p:txBody>
          <a:bodyPr/>
          <a:lstStyle/>
          <a:p>
            <a:fld id="{AD9F2B79-9815-F544-BDFF-1EB1FD13B2C3}" type="slidenum">
              <a:rPr lang="en-US" smtClean="0"/>
              <a:pPr/>
              <a:t>4</a:t>
            </a:fld>
            <a:endParaRPr lang="en-US" dirty="0"/>
          </a:p>
        </p:txBody>
      </p:sp>
      <p:sp>
        <p:nvSpPr>
          <p:cNvPr id="4" name="Content Placeholder 3">
            <a:extLst>
              <a:ext uri="{FF2B5EF4-FFF2-40B4-BE49-F238E27FC236}">
                <a16:creationId xmlns:a16="http://schemas.microsoft.com/office/drawing/2014/main" xmlns="" id="{74C34283-BE07-4E04-99E3-59FE45BCF28B}"/>
              </a:ext>
            </a:extLst>
          </p:cNvPr>
          <p:cNvSpPr>
            <a:spLocks noGrp="1"/>
          </p:cNvSpPr>
          <p:nvPr>
            <p:ph sz="quarter" idx="13"/>
          </p:nvPr>
        </p:nvSpPr>
        <p:spPr/>
        <p:txBody>
          <a:bodyPr>
            <a:normAutofit lnSpcReduction="10000"/>
          </a:bodyPr>
          <a:lstStyle/>
          <a:p>
            <a:r>
              <a:rPr lang="en-US" dirty="0"/>
              <a:t>The underlying principles for the basis of determination of the </a:t>
            </a:r>
            <a:r>
              <a:rPr lang="en-US" b="1" dirty="0"/>
              <a:t>Basic Fuels Price (BFP) </a:t>
            </a:r>
            <a:r>
              <a:rPr lang="en-US" dirty="0"/>
              <a:t>are to represent the realistic, market-related costs of importing a substantial portion of South Africa’s liquid fuels requirements, and it is therefore deemed that such supplies are sourced from overseas refining </a:t>
            </a:r>
            <a:r>
              <a:rPr lang="en-US" dirty="0" err="1"/>
              <a:t>centres</a:t>
            </a:r>
            <a:r>
              <a:rPr lang="en-US" dirty="0"/>
              <a:t> capable of meeting South Africa’s requirements in terms of both product quality and sustained supply considerations.</a:t>
            </a:r>
          </a:p>
          <a:p>
            <a:endParaRPr lang="en-US" dirty="0"/>
          </a:p>
          <a:p>
            <a:r>
              <a:rPr lang="en-US" dirty="0"/>
              <a:t>Petrol price in South Africa is therefore directly linked to the price of petrol quoted in US dollars at refined petroleum export orientated refining </a:t>
            </a:r>
            <a:r>
              <a:rPr lang="en-US" dirty="0" err="1"/>
              <a:t>centres</a:t>
            </a:r>
            <a:r>
              <a:rPr lang="en-US" dirty="0"/>
              <a:t> in the Mediterranean area, the Arab Gulf and Singapore.</a:t>
            </a:r>
          </a:p>
          <a:p>
            <a:endParaRPr lang="en-US" dirty="0"/>
          </a:p>
          <a:p>
            <a:r>
              <a:rPr lang="en-US" dirty="0"/>
              <a:t>… Domestic prices of fuels are influenced by (a) international crude oil prices, (b) international supply and demand balances for petroleum products, and (c) the Rand/US Dollar exchange rate. The import parity (BFP) principle is an elegant, arms-length method of basic fuels price determination to ensure that local refineries compete with their international counterparts. This promotes cost efficiency and astute acquisition strategies to ensure survival in a volatile and competitive international environment, thus eliminating domestic inflationary pressures.</a:t>
            </a:r>
          </a:p>
        </p:txBody>
      </p:sp>
      <p:sp>
        <p:nvSpPr>
          <p:cNvPr id="5" name="TextBox 4">
            <a:extLst>
              <a:ext uri="{FF2B5EF4-FFF2-40B4-BE49-F238E27FC236}">
                <a16:creationId xmlns:a16="http://schemas.microsoft.com/office/drawing/2014/main" xmlns="" id="{C5A3475D-4071-47EE-B97D-2ADB36BEC9FB}"/>
              </a:ext>
            </a:extLst>
          </p:cNvPr>
          <p:cNvSpPr txBox="1"/>
          <p:nvPr/>
        </p:nvSpPr>
        <p:spPr>
          <a:xfrm>
            <a:off x="4940607" y="6349975"/>
            <a:ext cx="6477610" cy="276999"/>
          </a:xfrm>
          <a:prstGeom prst="rect">
            <a:avLst/>
          </a:prstGeom>
          <a:noFill/>
        </p:spPr>
        <p:txBody>
          <a:bodyPr wrap="square">
            <a:spAutoFit/>
          </a:bodyPr>
          <a:lstStyle/>
          <a:p>
            <a:pPr marL="0" indent="0" algn="r">
              <a:buNone/>
            </a:pPr>
            <a:r>
              <a:rPr lang="en-US" sz="1200" dirty="0"/>
              <a:t>Source: Department of Mineral Resources and Energy (</a:t>
            </a:r>
            <a:r>
              <a:rPr lang="en-US" sz="1200" dirty="0">
                <a:hlinkClick r:id="rId2"/>
              </a:rPr>
              <a:t>http://www.energy.gov.za/home.html</a:t>
            </a:r>
            <a:r>
              <a:rPr lang="en-US" sz="1200" dirty="0"/>
              <a:t>) </a:t>
            </a:r>
          </a:p>
        </p:txBody>
      </p:sp>
    </p:spTree>
    <p:extLst>
      <p:ext uri="{BB962C8B-B14F-4D97-AF65-F5344CB8AC3E}">
        <p14:creationId xmlns:p14="http://schemas.microsoft.com/office/powerpoint/2010/main" xmlns="" val="353503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F65459-F454-4850-912B-48A0FA890A27}"/>
              </a:ext>
            </a:extLst>
          </p:cNvPr>
          <p:cNvSpPr>
            <a:spLocks noGrp="1"/>
          </p:cNvSpPr>
          <p:nvPr>
            <p:ph type="title"/>
          </p:nvPr>
        </p:nvSpPr>
        <p:spPr/>
        <p:txBody>
          <a:bodyPr/>
          <a:lstStyle/>
          <a:p>
            <a:r>
              <a:rPr lang="en-US" dirty="0"/>
              <a:t>DMRE/BFP – Composition of Fuel Pricing South Africa</a:t>
            </a:r>
          </a:p>
        </p:txBody>
      </p:sp>
      <p:sp>
        <p:nvSpPr>
          <p:cNvPr id="3" name="Slide Number Placeholder 2">
            <a:extLst>
              <a:ext uri="{FF2B5EF4-FFF2-40B4-BE49-F238E27FC236}">
                <a16:creationId xmlns:a16="http://schemas.microsoft.com/office/drawing/2014/main" xmlns="" id="{39BCBDE7-33E4-48C0-B10F-708263894000}"/>
              </a:ext>
            </a:extLst>
          </p:cNvPr>
          <p:cNvSpPr>
            <a:spLocks noGrp="1"/>
          </p:cNvSpPr>
          <p:nvPr>
            <p:ph type="sldNum" sz="quarter" idx="11"/>
          </p:nvPr>
        </p:nvSpPr>
        <p:spPr/>
        <p:txBody>
          <a:bodyPr/>
          <a:lstStyle/>
          <a:p>
            <a:fld id="{AD9F2B79-9815-F544-BDFF-1EB1FD13B2C3}" type="slidenum">
              <a:rPr lang="en-US" smtClean="0"/>
              <a:pPr/>
              <a:t>5</a:t>
            </a:fld>
            <a:endParaRPr lang="en-US" dirty="0"/>
          </a:p>
        </p:txBody>
      </p:sp>
      <p:sp>
        <p:nvSpPr>
          <p:cNvPr id="4" name="Content Placeholder 3">
            <a:extLst>
              <a:ext uri="{FF2B5EF4-FFF2-40B4-BE49-F238E27FC236}">
                <a16:creationId xmlns:a16="http://schemas.microsoft.com/office/drawing/2014/main" xmlns="" id="{426F759F-86CA-4339-8F5E-ADF7C6A1091A}"/>
              </a:ext>
            </a:extLst>
          </p:cNvPr>
          <p:cNvSpPr>
            <a:spLocks noGrp="1"/>
          </p:cNvSpPr>
          <p:nvPr>
            <p:ph sz="quarter" idx="13"/>
          </p:nvPr>
        </p:nvSpPr>
        <p:spPr>
          <a:xfrm>
            <a:off x="558190" y="1014413"/>
            <a:ext cx="11227410" cy="5341941"/>
          </a:xfrm>
        </p:spPr>
        <p:txBody>
          <a:bodyPr>
            <a:normAutofit fontScale="92500" lnSpcReduction="20000"/>
          </a:bodyPr>
          <a:lstStyle/>
          <a:p>
            <a:r>
              <a:rPr lang="en-US" dirty="0"/>
              <a:t>Components which comprise fuel pricing structure in South Africa. </a:t>
            </a:r>
            <a:r>
              <a:rPr lang="en-US" sz="1800" dirty="0">
                <a:effectLst/>
                <a:latin typeface="Arial" panose="020B0604020202020204" pitchFamily="34" charset="0"/>
                <a:ea typeface="Calibri" panose="020F0502020204030204" pitchFamily="34" charset="0"/>
              </a:rPr>
              <a:t>Influences on domestic prices</a:t>
            </a:r>
          </a:p>
          <a:p>
            <a:pPr marL="0" indent="0">
              <a:buNone/>
            </a:pPr>
            <a:endParaRPr lang="en-US" sz="1800" dirty="0">
              <a:effectLst/>
              <a:latin typeface="Arial" panose="020B0604020202020204" pitchFamily="34" charset="0"/>
              <a:ea typeface="Calibri" panose="020F0502020204030204" pitchFamily="34" charset="0"/>
            </a:endParaRPr>
          </a:p>
          <a:p>
            <a:pPr marL="400048" lvl="1">
              <a:lnSpc>
                <a:spcPct val="107000"/>
              </a:lnSpc>
              <a:spcBef>
                <a:spcPts val="0"/>
              </a:spcBef>
              <a:spcAft>
                <a:spcPts val="800"/>
              </a:spcAft>
            </a:pPr>
            <a:r>
              <a:rPr lang="en-US" sz="1600" b="1" dirty="0">
                <a:effectLst/>
                <a:latin typeface="Arial" panose="020B0604020202020204" pitchFamily="34" charset="0"/>
                <a:ea typeface="Calibri" panose="020F0502020204030204" pitchFamily="34" charset="0"/>
              </a:rPr>
              <a:t>Free-on Board Values (FOB) Values</a:t>
            </a:r>
            <a:r>
              <a:rPr lang="en-US" sz="1600" dirty="0">
                <a:effectLst/>
                <a:latin typeface="Arial" panose="020B0604020202020204" pitchFamily="34" charset="0"/>
                <a:ea typeface="Calibri" panose="020F0502020204030204" pitchFamily="34" charset="0"/>
              </a:rPr>
              <a:t> – Daily prices quoted by export refining </a:t>
            </a:r>
            <a:r>
              <a:rPr lang="en-US" sz="1600" dirty="0" err="1">
                <a:effectLst/>
                <a:latin typeface="Arial" panose="020B0604020202020204" pitchFamily="34" charset="0"/>
                <a:ea typeface="Calibri" panose="020F0502020204030204" pitchFamily="34" charset="0"/>
              </a:rPr>
              <a:t>centres</a:t>
            </a:r>
            <a:endParaRPr lang="en-US" sz="1600" dirty="0">
              <a:effectLst/>
              <a:latin typeface="Arial" panose="020B0604020202020204" pitchFamily="34" charset="0"/>
              <a:ea typeface="Calibri" panose="020F0502020204030204" pitchFamily="34" charset="0"/>
            </a:endParaRPr>
          </a:p>
          <a:p>
            <a:pPr marL="400048" lvl="1">
              <a:lnSpc>
                <a:spcPct val="107000"/>
              </a:lnSpc>
              <a:spcBef>
                <a:spcPts val="0"/>
              </a:spcBef>
              <a:spcAft>
                <a:spcPts val="800"/>
              </a:spcAft>
            </a:pPr>
            <a:r>
              <a:rPr lang="en-US" sz="1600" b="1" dirty="0">
                <a:effectLst/>
                <a:latin typeface="Arial" panose="020B0604020202020204" pitchFamily="34" charset="0"/>
                <a:ea typeface="Calibri" panose="020F0502020204030204" pitchFamily="34" charset="0"/>
              </a:rPr>
              <a:t>Freight</a:t>
            </a:r>
            <a:r>
              <a:rPr lang="en-US" sz="1600" dirty="0">
                <a:effectLst/>
                <a:latin typeface="Arial" panose="020B0604020202020204" pitchFamily="34" charset="0"/>
                <a:ea typeface="Calibri" panose="020F0502020204030204" pitchFamily="34" charset="0"/>
              </a:rPr>
              <a:t> – Cost of transporting refined petroleum to South African ports. Freight rates adjusted monthly</a:t>
            </a:r>
          </a:p>
          <a:p>
            <a:pPr marL="400048" lvl="1">
              <a:lnSpc>
                <a:spcPct val="107000"/>
              </a:lnSpc>
              <a:spcBef>
                <a:spcPts val="0"/>
              </a:spcBef>
              <a:spcAft>
                <a:spcPts val="800"/>
              </a:spcAft>
            </a:pPr>
            <a:r>
              <a:rPr lang="en-US" sz="1600" b="1" dirty="0">
                <a:effectLst/>
                <a:latin typeface="Arial" panose="020B0604020202020204" pitchFamily="34" charset="0"/>
                <a:ea typeface="Calibri" panose="020F0502020204030204" pitchFamily="34" charset="0"/>
              </a:rPr>
              <a:t>Demurrage</a:t>
            </a:r>
            <a:r>
              <a:rPr lang="en-US" sz="1600" dirty="0">
                <a:effectLst/>
                <a:latin typeface="Arial" panose="020B0604020202020204" pitchFamily="34" charset="0"/>
                <a:ea typeface="Calibri" panose="020F0502020204030204" pitchFamily="34" charset="0"/>
              </a:rPr>
              <a:t> – Usage of container equipment inside port terminal – limited to three days</a:t>
            </a:r>
          </a:p>
          <a:p>
            <a:pPr marL="400048" lvl="1">
              <a:lnSpc>
                <a:spcPct val="107000"/>
              </a:lnSpc>
              <a:spcBef>
                <a:spcPts val="0"/>
              </a:spcBef>
              <a:spcAft>
                <a:spcPts val="800"/>
              </a:spcAft>
            </a:pPr>
            <a:r>
              <a:rPr lang="en-US" sz="1600" b="1" dirty="0">
                <a:effectLst/>
                <a:latin typeface="Arial" panose="020B0604020202020204" pitchFamily="34" charset="0"/>
                <a:ea typeface="Calibri" panose="020F0502020204030204" pitchFamily="34" charset="0"/>
              </a:rPr>
              <a:t>Insurance</a:t>
            </a:r>
            <a:r>
              <a:rPr lang="en-US" sz="1600" dirty="0">
                <a:effectLst/>
                <a:latin typeface="Arial" panose="020B0604020202020204" pitchFamily="34" charset="0"/>
                <a:ea typeface="Calibri" panose="020F0502020204030204" pitchFamily="34" charset="0"/>
              </a:rPr>
              <a:t> – Element of 0.15 of FOB Values &amp; freight</a:t>
            </a:r>
          </a:p>
          <a:p>
            <a:pPr marL="400048" lvl="1">
              <a:lnSpc>
                <a:spcPct val="107000"/>
              </a:lnSpc>
              <a:spcBef>
                <a:spcPts val="0"/>
              </a:spcBef>
              <a:spcAft>
                <a:spcPts val="800"/>
              </a:spcAft>
            </a:pPr>
            <a:r>
              <a:rPr lang="en-US" sz="1600" b="1" dirty="0">
                <a:effectLst/>
                <a:latin typeface="Arial" panose="020B0604020202020204" pitchFamily="34" charset="0"/>
                <a:ea typeface="Calibri" panose="020F0502020204030204" pitchFamily="34" charset="0"/>
              </a:rPr>
              <a:t>Ocean Loss</a:t>
            </a:r>
            <a:r>
              <a:rPr lang="en-US" sz="1600" dirty="0">
                <a:effectLst/>
                <a:latin typeface="Arial" panose="020B0604020202020204" pitchFamily="34" charset="0"/>
                <a:ea typeface="Calibri" panose="020F0502020204030204" pitchFamily="34" charset="0"/>
              </a:rPr>
              <a:t> – Covers uninsurable losses during transportation of fuels</a:t>
            </a:r>
          </a:p>
          <a:p>
            <a:pPr marL="400048" lvl="1">
              <a:lnSpc>
                <a:spcPct val="107000"/>
              </a:lnSpc>
              <a:spcBef>
                <a:spcPts val="0"/>
              </a:spcBef>
              <a:spcAft>
                <a:spcPts val="800"/>
              </a:spcAft>
            </a:pPr>
            <a:r>
              <a:rPr lang="en-US" sz="1600" b="1" dirty="0">
                <a:effectLst/>
                <a:latin typeface="Arial" panose="020B0604020202020204" pitchFamily="34" charset="0"/>
                <a:ea typeface="Calibri" panose="020F0502020204030204" pitchFamily="34" charset="0"/>
              </a:rPr>
              <a:t>Cargo Dues (Wharfage)</a:t>
            </a:r>
            <a:r>
              <a:rPr lang="en-US" sz="1600" dirty="0">
                <a:effectLst/>
                <a:latin typeface="Arial" panose="020B0604020202020204" pitchFamily="34" charset="0"/>
                <a:ea typeface="Calibri" panose="020F0502020204030204" pitchFamily="34" charset="0"/>
              </a:rPr>
              <a:t> – Cost for on-shore storage </a:t>
            </a:r>
            <a:r>
              <a:rPr lang="en-US" sz="1600" dirty="0" err="1">
                <a:effectLst/>
                <a:latin typeface="Arial" panose="020B0604020202020204" pitchFamily="34" charset="0"/>
                <a:ea typeface="Calibri" panose="020F0502020204030204" pitchFamily="34" charset="0"/>
              </a:rPr>
              <a:t>facilties</a:t>
            </a:r>
            <a:endParaRPr lang="en-US" sz="1600" dirty="0">
              <a:effectLst/>
              <a:latin typeface="Arial" panose="020B0604020202020204" pitchFamily="34" charset="0"/>
              <a:ea typeface="Calibri" panose="020F0502020204030204" pitchFamily="34" charset="0"/>
            </a:endParaRPr>
          </a:p>
          <a:p>
            <a:pPr marL="400048" lvl="1">
              <a:lnSpc>
                <a:spcPct val="107000"/>
              </a:lnSpc>
              <a:spcBef>
                <a:spcPts val="0"/>
              </a:spcBef>
              <a:spcAft>
                <a:spcPts val="800"/>
              </a:spcAft>
            </a:pPr>
            <a:r>
              <a:rPr lang="en-US" sz="1600" b="1" dirty="0">
                <a:effectLst/>
                <a:latin typeface="Arial" panose="020B0604020202020204" pitchFamily="34" charset="0"/>
                <a:ea typeface="Calibri" panose="020F0502020204030204" pitchFamily="34" charset="0"/>
              </a:rPr>
              <a:t>Coastal Storage</a:t>
            </a:r>
            <a:r>
              <a:rPr lang="en-US" sz="1600" dirty="0">
                <a:effectLst/>
                <a:latin typeface="Arial" panose="020B0604020202020204" pitchFamily="34" charset="0"/>
                <a:ea typeface="Calibri" panose="020F0502020204030204" pitchFamily="34" charset="0"/>
              </a:rPr>
              <a:t> – Recovers cost of providing storage and handling facilities at costal terminals</a:t>
            </a:r>
          </a:p>
          <a:p>
            <a:pPr marL="400048" lvl="1">
              <a:lnSpc>
                <a:spcPct val="107000"/>
              </a:lnSpc>
              <a:spcBef>
                <a:spcPts val="0"/>
              </a:spcBef>
              <a:spcAft>
                <a:spcPts val="800"/>
              </a:spcAft>
            </a:pPr>
            <a:r>
              <a:rPr lang="en-US" sz="1600" b="1" dirty="0">
                <a:effectLst/>
                <a:latin typeface="Arial" panose="020B0604020202020204" pitchFamily="34" charset="0"/>
                <a:ea typeface="Calibri" panose="020F0502020204030204" pitchFamily="34" charset="0"/>
              </a:rPr>
              <a:t>Stock Financing</a:t>
            </a:r>
            <a:r>
              <a:rPr lang="en-US" sz="1600" dirty="0">
                <a:effectLst/>
                <a:latin typeface="Arial" panose="020B0604020202020204" pitchFamily="34" charset="0"/>
                <a:ea typeface="Calibri" panose="020F0502020204030204" pitchFamily="34" charset="0"/>
              </a:rPr>
              <a:t> – Landed cost values of refined petroleum products, 25 days stockholding, ruling prime interest rate less two percent</a:t>
            </a:r>
          </a:p>
          <a:p>
            <a:pPr marL="400048" lvl="1">
              <a:lnSpc>
                <a:spcPct val="107000"/>
              </a:lnSpc>
              <a:spcBef>
                <a:spcPts val="0"/>
              </a:spcBef>
              <a:spcAft>
                <a:spcPts val="800"/>
              </a:spcAft>
            </a:pPr>
            <a:r>
              <a:rPr lang="en-US" sz="1600" b="1" dirty="0" err="1">
                <a:effectLst/>
                <a:latin typeface="Arial" panose="020B0604020202020204" pitchFamily="34" charset="0"/>
                <a:ea typeface="Calibri" panose="020F0502020204030204" pitchFamily="34" charset="0"/>
              </a:rPr>
              <a:t>Equalisation</a:t>
            </a:r>
            <a:r>
              <a:rPr lang="en-US" sz="1600" b="1" dirty="0">
                <a:effectLst/>
                <a:latin typeface="Arial" panose="020B0604020202020204" pitchFamily="34" charset="0"/>
                <a:ea typeface="Calibri" panose="020F0502020204030204" pitchFamily="34" charset="0"/>
              </a:rPr>
              <a:t> Fund</a:t>
            </a:r>
            <a:r>
              <a:rPr lang="en-US" sz="1600" dirty="0">
                <a:effectLst/>
                <a:latin typeface="Arial" panose="020B0604020202020204" pitchFamily="34" charset="0"/>
                <a:ea typeface="Calibri" panose="020F0502020204030204" pitchFamily="34" charset="0"/>
              </a:rPr>
              <a:t> – Currently zero – used to equalize fuel prices – offset increases</a:t>
            </a:r>
          </a:p>
          <a:p>
            <a:pPr marL="400048" lvl="1">
              <a:lnSpc>
                <a:spcPct val="107000"/>
              </a:lnSpc>
              <a:spcBef>
                <a:spcPts val="0"/>
              </a:spcBef>
              <a:spcAft>
                <a:spcPts val="800"/>
              </a:spcAft>
            </a:pPr>
            <a:r>
              <a:rPr lang="en-US" sz="1600" b="1" dirty="0">
                <a:effectLst/>
                <a:latin typeface="Arial" panose="020B0604020202020204" pitchFamily="34" charset="0"/>
                <a:ea typeface="Calibri" panose="020F0502020204030204" pitchFamily="34" charset="0"/>
              </a:rPr>
              <a:t>GFL &amp; RAF </a:t>
            </a:r>
            <a:r>
              <a:rPr lang="en-US" sz="1600" dirty="0">
                <a:effectLst/>
                <a:latin typeface="Arial" panose="020B0604020202020204" pitchFamily="34" charset="0"/>
                <a:ea typeface="Calibri" panose="020F0502020204030204" pitchFamily="34" charset="0"/>
              </a:rPr>
              <a:t> - Discussed later</a:t>
            </a:r>
          </a:p>
          <a:p>
            <a:pPr marL="400048" lvl="1">
              <a:lnSpc>
                <a:spcPct val="107000"/>
              </a:lnSpc>
              <a:spcBef>
                <a:spcPts val="0"/>
              </a:spcBef>
              <a:spcAft>
                <a:spcPts val="800"/>
              </a:spcAft>
            </a:pPr>
            <a:r>
              <a:rPr lang="en-US" sz="1600" b="1" dirty="0">
                <a:effectLst/>
                <a:latin typeface="Arial" panose="020B0604020202020204" pitchFamily="34" charset="0"/>
                <a:ea typeface="Calibri" panose="020F0502020204030204" pitchFamily="34" charset="0"/>
              </a:rPr>
              <a:t>Slate</a:t>
            </a:r>
            <a:r>
              <a:rPr lang="en-US" sz="1600" dirty="0">
                <a:effectLst/>
                <a:latin typeface="Arial" panose="020B0604020202020204" pitchFamily="34" charset="0"/>
                <a:ea typeface="Calibri" panose="020F0502020204030204" pitchFamily="34" charset="0"/>
              </a:rPr>
              <a:t> – Finances balance in Slate Account when Slate is negative balance</a:t>
            </a:r>
          </a:p>
          <a:p>
            <a:pPr marL="400048" lvl="1">
              <a:lnSpc>
                <a:spcPct val="107000"/>
              </a:lnSpc>
              <a:spcBef>
                <a:spcPts val="0"/>
              </a:spcBef>
              <a:spcAft>
                <a:spcPts val="800"/>
              </a:spcAft>
            </a:pPr>
            <a:r>
              <a:rPr lang="en-US" sz="1600" b="1" dirty="0">
                <a:effectLst/>
                <a:latin typeface="Arial" panose="020B0604020202020204" pitchFamily="34" charset="0"/>
                <a:ea typeface="Calibri" panose="020F0502020204030204" pitchFamily="34" charset="0"/>
              </a:rPr>
              <a:t>DSML – </a:t>
            </a:r>
            <a:r>
              <a:rPr lang="en-US" sz="1600" dirty="0">
                <a:effectLst/>
                <a:latin typeface="Arial" panose="020B0604020202020204" pitchFamily="34" charset="0"/>
                <a:ea typeface="Calibri" panose="020F0502020204030204" pitchFamily="34" charset="0"/>
              </a:rPr>
              <a:t>Demand Side Management Levy on 95 ULP (introduced in 2006). Seeks to curtail demand of 95 ULP inland and prevent “octane waste”</a:t>
            </a:r>
          </a:p>
          <a:p>
            <a:pPr marL="400048" lvl="1">
              <a:lnSpc>
                <a:spcPct val="107000"/>
              </a:lnSpc>
              <a:spcBef>
                <a:spcPts val="0"/>
              </a:spcBef>
              <a:spcAft>
                <a:spcPts val="800"/>
              </a:spcAft>
            </a:pPr>
            <a:r>
              <a:rPr lang="en-US" sz="1600" b="1" dirty="0">
                <a:effectLst/>
                <a:latin typeface="Arial" panose="020B0604020202020204" pitchFamily="34" charset="0"/>
                <a:ea typeface="Calibri" panose="020F0502020204030204" pitchFamily="34" charset="0"/>
              </a:rPr>
              <a:t>IP tracer dye levy</a:t>
            </a:r>
            <a:r>
              <a:rPr lang="en-US" sz="1600" dirty="0">
                <a:effectLst/>
                <a:latin typeface="Arial" panose="020B0604020202020204" pitchFamily="34" charset="0"/>
                <a:ea typeface="Calibri" panose="020F0502020204030204" pitchFamily="34" charset="0"/>
              </a:rPr>
              <a:t> – To curtail unlawful mixing of diesel and illuminating paraffin, tracer dye injected into IP</a:t>
            </a:r>
          </a:p>
          <a:p>
            <a:pPr marL="400048" lvl="1">
              <a:lnSpc>
                <a:spcPct val="107000"/>
              </a:lnSpc>
              <a:spcBef>
                <a:spcPts val="0"/>
              </a:spcBef>
              <a:spcAft>
                <a:spcPts val="800"/>
              </a:spcAft>
            </a:pPr>
            <a:r>
              <a:rPr lang="en-US" sz="1600" b="1" dirty="0">
                <a:effectLst/>
                <a:latin typeface="Arial" panose="020B0604020202020204" pitchFamily="34" charset="0"/>
                <a:ea typeface="Calibri" panose="020F0502020204030204" pitchFamily="34" charset="0"/>
              </a:rPr>
              <a:t>Petroleum pipelines levy</a:t>
            </a:r>
            <a:r>
              <a:rPr lang="en-US" sz="1600" dirty="0">
                <a:effectLst/>
                <a:latin typeface="Arial" panose="020B0604020202020204" pitchFamily="34" charset="0"/>
                <a:ea typeface="Calibri" panose="020F0502020204030204" pitchFamily="34" charset="0"/>
              </a:rPr>
              <a:t> – Costs for pipeline. Built into price structures of petrol and diesel  </a:t>
            </a:r>
          </a:p>
          <a:p>
            <a:pPr marL="400048" lvl="1">
              <a:lnSpc>
                <a:spcPct val="107000"/>
              </a:lnSpc>
              <a:spcBef>
                <a:spcPts val="0"/>
              </a:spcBef>
              <a:spcAft>
                <a:spcPts val="800"/>
              </a:spcAft>
            </a:pPr>
            <a:endParaRPr lang="en-US" sz="1600" dirty="0">
              <a:effectLst/>
              <a:latin typeface="Arial" panose="020B0604020202020204" pitchFamily="34" charset="0"/>
              <a:ea typeface="Calibri" panose="020F0502020204030204" pitchFamily="34" charset="0"/>
            </a:endParaRPr>
          </a:p>
          <a:p>
            <a:pPr marL="400048" lvl="1">
              <a:lnSpc>
                <a:spcPct val="107000"/>
              </a:lnSpc>
              <a:spcBef>
                <a:spcPts val="0"/>
              </a:spcBef>
              <a:spcAft>
                <a:spcPts val="800"/>
              </a:spcAft>
            </a:pPr>
            <a:endParaRPr lang="en-US" sz="1600" dirty="0">
              <a:latin typeface="Arial" panose="020B0604020202020204" pitchFamily="34" charset="0"/>
              <a:ea typeface="Calibri" panose="020F0502020204030204" pitchFamily="34" charset="0"/>
            </a:endParaRPr>
          </a:p>
          <a:p>
            <a:pPr algn="r"/>
            <a:endParaRPr lang="en-US" sz="1500" dirty="0"/>
          </a:p>
        </p:txBody>
      </p:sp>
      <p:sp>
        <p:nvSpPr>
          <p:cNvPr id="5" name="TextBox 4">
            <a:extLst>
              <a:ext uri="{FF2B5EF4-FFF2-40B4-BE49-F238E27FC236}">
                <a16:creationId xmlns:a16="http://schemas.microsoft.com/office/drawing/2014/main" xmlns="" id="{A4009F88-E890-4EFA-B1D0-D3A049E9C3D6}"/>
              </a:ext>
            </a:extLst>
          </p:cNvPr>
          <p:cNvSpPr txBox="1"/>
          <p:nvPr/>
        </p:nvSpPr>
        <p:spPr>
          <a:xfrm>
            <a:off x="15392400" y="4940300"/>
            <a:ext cx="914400" cy="914400"/>
          </a:xfrm>
          <a:prstGeom prst="rect">
            <a:avLst/>
          </a:prstGeom>
        </p:spPr>
        <p:txBody>
          <a:bodyPr vert="horz" wrap="none" lIns="0" tIns="45720" rIns="91440" bIns="45720" rtlCol="0" anchor="ctr">
            <a:normAutofit/>
          </a:bodyPr>
          <a:lstStyle/>
          <a:p>
            <a:pPr marL="14288" marR="0" indent="0" algn="l" defTabSz="914400" rtl="0" eaLnBrk="1" fontAlgn="auto" latinLnBrk="0" hangingPunct="1">
              <a:lnSpc>
                <a:spcPct val="100000"/>
              </a:lnSpc>
              <a:spcBef>
                <a:spcPts val="0"/>
              </a:spcBef>
              <a:spcAft>
                <a:spcPts val="0"/>
              </a:spcAft>
              <a:buClrTx/>
              <a:buSzTx/>
              <a:buFontTx/>
              <a:buNone/>
              <a:tabLst/>
            </a:pPr>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TextBox 6">
            <a:extLst>
              <a:ext uri="{FF2B5EF4-FFF2-40B4-BE49-F238E27FC236}">
                <a16:creationId xmlns:a16="http://schemas.microsoft.com/office/drawing/2014/main" xmlns="" id="{C33AE270-AF57-4974-B989-A78CCE7A9566}"/>
              </a:ext>
            </a:extLst>
          </p:cNvPr>
          <p:cNvSpPr txBox="1"/>
          <p:nvPr/>
        </p:nvSpPr>
        <p:spPr>
          <a:xfrm>
            <a:off x="4940607" y="6300984"/>
            <a:ext cx="6477610" cy="276999"/>
          </a:xfrm>
          <a:prstGeom prst="rect">
            <a:avLst/>
          </a:prstGeom>
          <a:noFill/>
        </p:spPr>
        <p:txBody>
          <a:bodyPr wrap="square">
            <a:spAutoFit/>
          </a:bodyPr>
          <a:lstStyle/>
          <a:p>
            <a:pPr marL="0" indent="0" algn="r">
              <a:buNone/>
            </a:pPr>
            <a:r>
              <a:rPr lang="en-US" sz="1200" dirty="0"/>
              <a:t>Source: Department of Mineral Resources and Energy (</a:t>
            </a:r>
            <a:r>
              <a:rPr lang="en-US" sz="1200" dirty="0">
                <a:hlinkClick r:id="rId2"/>
              </a:rPr>
              <a:t>http://www.energy.gov.za/home.html</a:t>
            </a:r>
            <a:r>
              <a:rPr lang="en-US" sz="1200" dirty="0"/>
              <a:t>) </a:t>
            </a:r>
          </a:p>
        </p:txBody>
      </p:sp>
    </p:spTree>
    <p:extLst>
      <p:ext uri="{BB962C8B-B14F-4D97-AF65-F5344CB8AC3E}">
        <p14:creationId xmlns:p14="http://schemas.microsoft.com/office/powerpoint/2010/main" xmlns="" val="76743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FA29D6-5EC2-4238-AC3B-D367A6CD496F}"/>
              </a:ext>
            </a:extLst>
          </p:cNvPr>
          <p:cNvSpPr>
            <a:spLocks noGrp="1"/>
          </p:cNvSpPr>
          <p:nvPr>
            <p:ph type="title"/>
          </p:nvPr>
        </p:nvSpPr>
        <p:spPr/>
        <p:txBody>
          <a:bodyPr/>
          <a:lstStyle/>
          <a:p>
            <a:r>
              <a:rPr lang="en-US" dirty="0"/>
              <a:t>DMRE/BFP – Composition of Fuel Pricing South Africa</a:t>
            </a:r>
          </a:p>
        </p:txBody>
      </p:sp>
      <p:sp>
        <p:nvSpPr>
          <p:cNvPr id="3" name="Slide Number Placeholder 2">
            <a:extLst>
              <a:ext uri="{FF2B5EF4-FFF2-40B4-BE49-F238E27FC236}">
                <a16:creationId xmlns:a16="http://schemas.microsoft.com/office/drawing/2014/main" xmlns="" id="{565E4A4B-140A-405F-AC0A-B4D5CCE32979}"/>
              </a:ext>
            </a:extLst>
          </p:cNvPr>
          <p:cNvSpPr>
            <a:spLocks noGrp="1"/>
          </p:cNvSpPr>
          <p:nvPr>
            <p:ph type="sldNum" sz="quarter" idx="11"/>
          </p:nvPr>
        </p:nvSpPr>
        <p:spPr/>
        <p:txBody>
          <a:bodyPr/>
          <a:lstStyle/>
          <a:p>
            <a:fld id="{AD9F2B79-9815-F544-BDFF-1EB1FD13B2C3}" type="slidenum">
              <a:rPr lang="en-US" smtClean="0"/>
              <a:pPr/>
              <a:t>6</a:t>
            </a:fld>
            <a:endParaRPr lang="en-US" dirty="0"/>
          </a:p>
        </p:txBody>
      </p:sp>
      <p:sp>
        <p:nvSpPr>
          <p:cNvPr id="4" name="Content Placeholder 3">
            <a:extLst>
              <a:ext uri="{FF2B5EF4-FFF2-40B4-BE49-F238E27FC236}">
                <a16:creationId xmlns:a16="http://schemas.microsoft.com/office/drawing/2014/main" xmlns="" id="{D8DBD2CD-6D88-4F7C-815E-07B508DD3373}"/>
              </a:ext>
            </a:extLst>
          </p:cNvPr>
          <p:cNvSpPr>
            <a:spLocks noGrp="1"/>
          </p:cNvSpPr>
          <p:nvPr>
            <p:ph sz="quarter" idx="13"/>
          </p:nvPr>
        </p:nvSpPr>
        <p:spPr>
          <a:xfrm>
            <a:off x="558189" y="958659"/>
            <a:ext cx="11262103" cy="5247844"/>
          </a:xfrm>
        </p:spPr>
        <p:txBody>
          <a:bodyPr>
            <a:normAutofit/>
          </a:bodyPr>
          <a:lstStyle/>
          <a:p>
            <a:pPr marL="0" indent="0" algn="just">
              <a:buNone/>
            </a:pPr>
            <a:r>
              <a:rPr lang="en-US" sz="1800" dirty="0">
                <a:latin typeface="+mn-lt"/>
              </a:rPr>
              <a:t>The </a:t>
            </a:r>
            <a:r>
              <a:rPr lang="en-US" sz="1800" i="1" dirty="0">
                <a:latin typeface="+mn-lt"/>
              </a:rPr>
              <a:t>import parity</a:t>
            </a:r>
            <a:r>
              <a:rPr lang="en-US" sz="1800" dirty="0">
                <a:latin typeface="+mn-lt"/>
              </a:rPr>
              <a:t> BFP principle is a well-designed, complete method of BFP determination to ensure that local refineries compete with their international counterparts. This promotes cost-effectiveness and intelligent rough acquisition strategies to ensure survival in a volatile and competitive international environment. As a result, this leads to elimination of domestic inflationary pressures. </a:t>
            </a:r>
          </a:p>
          <a:p>
            <a:pPr marL="0" indent="0" algn="just">
              <a:buNone/>
            </a:pPr>
            <a:r>
              <a:rPr lang="en-US" sz="1400" dirty="0">
                <a:latin typeface="+mn-lt"/>
              </a:rPr>
              <a:t>(</a:t>
            </a:r>
            <a:r>
              <a:rPr lang="en-US" sz="1400" dirty="0" err="1">
                <a:latin typeface="+mn-lt"/>
              </a:rPr>
              <a:t>Mondliwa</a:t>
            </a:r>
            <a:r>
              <a:rPr lang="en-US" sz="1400" dirty="0">
                <a:latin typeface="+mn-lt"/>
              </a:rPr>
              <a:t> and Roberts, 2014, as cited in </a:t>
            </a:r>
            <a:r>
              <a:rPr lang="en-US" sz="1400" dirty="0" err="1">
                <a:latin typeface="+mn-lt"/>
              </a:rPr>
              <a:t>Olayiwola</a:t>
            </a:r>
            <a:r>
              <a:rPr lang="en-US" sz="1400" dirty="0">
                <a:latin typeface="+mn-lt"/>
              </a:rPr>
              <a:t>, M.F., &amp; </a:t>
            </a:r>
            <a:r>
              <a:rPr lang="en-US" sz="1400" dirty="0" err="1">
                <a:latin typeface="+mn-lt"/>
              </a:rPr>
              <a:t>Seeletse</a:t>
            </a:r>
            <a:r>
              <a:rPr lang="en-US" sz="1400" dirty="0">
                <a:latin typeface="+mn-lt"/>
              </a:rPr>
              <a:t>, S.M, Department of Statistics and Operations Research, </a:t>
            </a:r>
            <a:r>
              <a:rPr lang="en-US" sz="1400" dirty="0" err="1">
                <a:latin typeface="+mn-lt"/>
              </a:rPr>
              <a:t>Sefako</a:t>
            </a:r>
            <a:r>
              <a:rPr lang="en-US" sz="1400" dirty="0">
                <a:latin typeface="+mn-lt"/>
              </a:rPr>
              <a:t> Makgatho Health Sciences University, </a:t>
            </a:r>
            <a:r>
              <a:rPr lang="en-US" sz="1400" i="1" dirty="0">
                <a:latin typeface="+mn-lt"/>
              </a:rPr>
              <a:t>Journal of Applied Sciences and Engineering, 2020</a:t>
            </a:r>
            <a:r>
              <a:rPr lang="en-US" sz="1400" dirty="0">
                <a:latin typeface="+mn-lt"/>
              </a:rPr>
              <a:t>. </a:t>
            </a:r>
            <a:r>
              <a:rPr lang="en-US" sz="1400" b="1" dirty="0">
                <a:latin typeface="+mn-lt"/>
              </a:rPr>
              <a:t>Statistical Forecasting of Petrol Price in South Africa</a:t>
            </a:r>
            <a:r>
              <a:rPr lang="en-US" sz="1400" dirty="0">
                <a:latin typeface="+mn-lt"/>
              </a:rPr>
              <a:t>) </a:t>
            </a:r>
          </a:p>
          <a:p>
            <a:pPr marL="0" indent="0" algn="just">
              <a:buNone/>
            </a:pPr>
            <a:endParaRPr lang="en-US" sz="1800" dirty="0">
              <a:latin typeface="+mn-lt"/>
            </a:endParaRPr>
          </a:p>
          <a:p>
            <a:pPr marL="0" indent="0" algn="just">
              <a:buNone/>
            </a:pPr>
            <a:r>
              <a:rPr lang="en-US" sz="1800" dirty="0">
                <a:latin typeface="+mn-lt"/>
              </a:rPr>
              <a:t>However, the position that the import parity is “… a well-designed, complete method of BFP determination …” is contested.</a:t>
            </a:r>
          </a:p>
          <a:p>
            <a:pPr marL="0" indent="0" algn="just">
              <a:buNone/>
            </a:pPr>
            <a:endParaRPr lang="en-US" sz="1800" dirty="0">
              <a:latin typeface="+mn-lt"/>
            </a:endParaRPr>
          </a:p>
          <a:p>
            <a:pPr marL="0" indent="0" algn="just">
              <a:buNone/>
            </a:pPr>
            <a:r>
              <a:rPr lang="en-US" sz="1800" dirty="0">
                <a:latin typeface="+mn-lt"/>
              </a:rPr>
              <a:t>“Longer term comparisons between the BFP and actual import data, together with various other models, are needed to reveal if the BFP is accurately reflecting a true import parity price (IPP)”.</a:t>
            </a:r>
          </a:p>
          <a:p>
            <a:pPr marL="0" indent="0" algn="just">
              <a:buNone/>
            </a:pPr>
            <a:r>
              <a:rPr lang="en-US" sz="1800" dirty="0">
                <a:latin typeface="+mn-lt"/>
              </a:rPr>
              <a:t>“It is recommended to continue evaluating the Arab Gulf (AG) pricing model so as to determine if this model may be more appropriate to use as an IPP indicator in a regulated environment.”</a:t>
            </a:r>
          </a:p>
          <a:p>
            <a:pPr marL="0" indent="0" algn="just">
              <a:buNone/>
            </a:pPr>
            <a:r>
              <a:rPr lang="en-US" sz="1400" i="0" u="none" strike="noStrike" baseline="0" dirty="0">
                <a:solidFill>
                  <a:srgbClr val="000000"/>
                </a:solidFill>
                <a:latin typeface="+mn-lt"/>
              </a:rPr>
              <a:t>Crompton, Sing, Filter &amp; </a:t>
            </a:r>
            <a:r>
              <a:rPr lang="en-US" sz="1400" i="0" u="none" strike="noStrike" baseline="0" dirty="0" err="1">
                <a:solidFill>
                  <a:srgbClr val="000000"/>
                </a:solidFill>
                <a:latin typeface="+mn-lt"/>
              </a:rPr>
              <a:t>Msimango</a:t>
            </a:r>
            <a:r>
              <a:rPr lang="en-US" sz="1400" i="0" u="none" strike="noStrike" baseline="0" dirty="0">
                <a:solidFill>
                  <a:srgbClr val="000000"/>
                </a:solidFill>
                <a:latin typeface="+mn-lt"/>
              </a:rPr>
              <a:t> – October 2020 (Petrol price regulation in South Africa)</a:t>
            </a:r>
          </a:p>
          <a:p>
            <a:pPr marL="0" indent="0" algn="just">
              <a:buNone/>
            </a:pPr>
            <a:endParaRPr lang="en-US" sz="1800" dirty="0"/>
          </a:p>
        </p:txBody>
      </p:sp>
    </p:spTree>
    <p:extLst>
      <p:ext uri="{BB962C8B-B14F-4D97-AF65-F5344CB8AC3E}">
        <p14:creationId xmlns:p14="http://schemas.microsoft.com/office/powerpoint/2010/main" xmlns="" val="131258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CD486-BEDD-4B01-A741-A15FE59461F7}"/>
              </a:ext>
            </a:extLst>
          </p:cNvPr>
          <p:cNvSpPr>
            <a:spLocks noGrp="1"/>
          </p:cNvSpPr>
          <p:nvPr>
            <p:ph type="title"/>
          </p:nvPr>
        </p:nvSpPr>
        <p:spPr/>
        <p:txBody>
          <a:bodyPr/>
          <a:lstStyle/>
          <a:p>
            <a:r>
              <a:rPr lang="en-US" dirty="0"/>
              <a:t>DMRE/BFP – Composition of Fuel Pricing South Africa</a:t>
            </a:r>
          </a:p>
        </p:txBody>
      </p:sp>
      <p:sp>
        <p:nvSpPr>
          <p:cNvPr id="3" name="Slide Number Placeholder 2">
            <a:extLst>
              <a:ext uri="{FF2B5EF4-FFF2-40B4-BE49-F238E27FC236}">
                <a16:creationId xmlns:a16="http://schemas.microsoft.com/office/drawing/2014/main" xmlns="" id="{3CEE9F27-CB5E-4851-B6BC-64105E6DFB45}"/>
              </a:ext>
            </a:extLst>
          </p:cNvPr>
          <p:cNvSpPr>
            <a:spLocks noGrp="1"/>
          </p:cNvSpPr>
          <p:nvPr>
            <p:ph type="sldNum" sz="quarter" idx="11"/>
          </p:nvPr>
        </p:nvSpPr>
        <p:spPr/>
        <p:txBody>
          <a:bodyPr/>
          <a:lstStyle/>
          <a:p>
            <a:fld id="{AD9F2B79-9815-F544-BDFF-1EB1FD13B2C3}" type="slidenum">
              <a:rPr lang="en-US" smtClean="0"/>
              <a:pPr/>
              <a:t>7</a:t>
            </a:fld>
            <a:endParaRPr lang="en-US" dirty="0"/>
          </a:p>
        </p:txBody>
      </p:sp>
      <p:sp>
        <p:nvSpPr>
          <p:cNvPr id="4" name="Content Placeholder 3">
            <a:extLst>
              <a:ext uri="{FF2B5EF4-FFF2-40B4-BE49-F238E27FC236}">
                <a16:creationId xmlns:a16="http://schemas.microsoft.com/office/drawing/2014/main" xmlns="" id="{FB11228F-6C72-4FBB-B742-13BDF15FCF07}"/>
              </a:ext>
            </a:extLst>
          </p:cNvPr>
          <p:cNvSpPr>
            <a:spLocks noGrp="1"/>
          </p:cNvSpPr>
          <p:nvPr>
            <p:ph sz="quarter" idx="13"/>
          </p:nvPr>
        </p:nvSpPr>
        <p:spPr/>
        <p:txBody>
          <a:bodyPr>
            <a:normAutofit/>
          </a:bodyPr>
          <a:lstStyle/>
          <a:p>
            <a:pPr algn="just"/>
            <a:r>
              <a:rPr lang="en-US" dirty="0"/>
              <a:t>In terms of the petroleum value chain the following:</a:t>
            </a:r>
          </a:p>
          <a:p>
            <a:pPr algn="just"/>
            <a:endParaRPr lang="en-US" dirty="0"/>
          </a:p>
          <a:p>
            <a:pPr lvl="1" algn="just"/>
            <a:r>
              <a:rPr lang="en-US" dirty="0"/>
              <a:t>Product is stored and moved a number of times between refining and vehicle tank – each time it is “handled” there is an associated cost which is recovered through the pricing mechanism.</a:t>
            </a:r>
          </a:p>
          <a:p>
            <a:pPr lvl="1" algn="just"/>
            <a:endParaRPr lang="en-US" dirty="0"/>
          </a:p>
          <a:p>
            <a:pPr lvl="1" algn="just"/>
            <a:r>
              <a:rPr lang="en-US" dirty="0"/>
              <a:t>Currently three of the country’s six refineries are off-line (Astron/</a:t>
            </a:r>
            <a:r>
              <a:rPr lang="en-US" dirty="0" err="1"/>
              <a:t>Chevref</a:t>
            </a:r>
            <a:r>
              <a:rPr lang="en-US" dirty="0"/>
              <a:t>, </a:t>
            </a:r>
            <a:r>
              <a:rPr lang="en-US" dirty="0" err="1"/>
              <a:t>EnRef</a:t>
            </a:r>
            <a:r>
              <a:rPr lang="en-US" dirty="0"/>
              <a:t>, and </a:t>
            </a:r>
            <a:r>
              <a:rPr lang="en-US" dirty="0" err="1"/>
              <a:t>PertroSA</a:t>
            </a:r>
            <a:r>
              <a:rPr lang="en-US" dirty="0"/>
              <a:t>) resulting in two-fifths of refining capacity being lost. This means up to 55% of local demand is being met by imports. To what extent is this impacting on fuel pricing?</a:t>
            </a:r>
          </a:p>
          <a:p>
            <a:pPr marL="457195" lvl="1" indent="0" algn="just">
              <a:buNone/>
            </a:pPr>
            <a:endParaRPr lang="en-US" dirty="0"/>
          </a:p>
          <a:p>
            <a:pPr lvl="2" algn="just"/>
            <a:r>
              <a:rPr lang="en-US" dirty="0"/>
              <a:t>Put into perspective: Total petrol &amp; diesel imports 85 000 barrels per day pre-closure. Post closure imports adding extra 180 000 barrels per day being imported. (</a:t>
            </a:r>
            <a:r>
              <a:rPr lang="en-US" dirty="0" err="1"/>
              <a:t>Avhapfani</a:t>
            </a:r>
            <a:r>
              <a:rPr lang="en-US" dirty="0"/>
              <a:t> </a:t>
            </a:r>
            <a:r>
              <a:rPr lang="en-US" dirty="0" err="1"/>
              <a:t>Tshifularo</a:t>
            </a:r>
            <a:r>
              <a:rPr lang="en-US" dirty="0"/>
              <a:t>, Executive Director: SAPIA, </a:t>
            </a:r>
            <a:r>
              <a:rPr lang="en-US" i="1" dirty="0"/>
              <a:t>Business Report, </a:t>
            </a:r>
            <a:r>
              <a:rPr lang="en-US" dirty="0"/>
              <a:t>23 March 2021</a:t>
            </a:r>
            <a:r>
              <a:rPr lang="en-US" i="1" dirty="0"/>
              <a:t> - </a:t>
            </a:r>
            <a:r>
              <a:rPr lang="en-US" dirty="0">
                <a:hlinkClick r:id="rId2"/>
              </a:rPr>
              <a:t>https://www.iol.co.za/business-report/energy/imports-meeting-demand-as-sa-oil-refineries-shut-down-3da3e893-eecd-40ab-870f-09f80cf0a028</a:t>
            </a:r>
            <a:r>
              <a:rPr lang="en-US" dirty="0"/>
              <a:t>) </a:t>
            </a:r>
          </a:p>
          <a:p>
            <a:endParaRPr lang="en-US" dirty="0"/>
          </a:p>
        </p:txBody>
      </p:sp>
    </p:spTree>
    <p:extLst>
      <p:ext uri="{BB962C8B-B14F-4D97-AF65-F5344CB8AC3E}">
        <p14:creationId xmlns:p14="http://schemas.microsoft.com/office/powerpoint/2010/main" xmlns="" val="155224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824A44-5CC3-49AD-8BA9-1CC1F77D1407}"/>
              </a:ext>
            </a:extLst>
          </p:cNvPr>
          <p:cNvSpPr>
            <a:spLocks noGrp="1"/>
          </p:cNvSpPr>
          <p:nvPr>
            <p:ph type="title"/>
          </p:nvPr>
        </p:nvSpPr>
        <p:spPr/>
        <p:txBody>
          <a:bodyPr/>
          <a:lstStyle/>
          <a:p>
            <a:r>
              <a:rPr lang="en-US" dirty="0"/>
              <a:t>DMRE/BFP – Composition of Fuel Pricing South Africa</a:t>
            </a:r>
          </a:p>
        </p:txBody>
      </p:sp>
      <p:sp>
        <p:nvSpPr>
          <p:cNvPr id="3" name="Slide Number Placeholder 2">
            <a:extLst>
              <a:ext uri="{FF2B5EF4-FFF2-40B4-BE49-F238E27FC236}">
                <a16:creationId xmlns:a16="http://schemas.microsoft.com/office/drawing/2014/main" xmlns="" id="{F18F22E5-6F72-4393-8363-91318150B542}"/>
              </a:ext>
            </a:extLst>
          </p:cNvPr>
          <p:cNvSpPr>
            <a:spLocks noGrp="1"/>
          </p:cNvSpPr>
          <p:nvPr>
            <p:ph type="sldNum" sz="quarter" idx="11"/>
          </p:nvPr>
        </p:nvSpPr>
        <p:spPr/>
        <p:txBody>
          <a:bodyPr/>
          <a:lstStyle/>
          <a:p>
            <a:fld id="{AD9F2B79-9815-F544-BDFF-1EB1FD13B2C3}" type="slidenum">
              <a:rPr lang="en-US" smtClean="0"/>
              <a:pPr/>
              <a:t>8</a:t>
            </a:fld>
            <a:endParaRPr lang="en-US" dirty="0"/>
          </a:p>
        </p:txBody>
      </p:sp>
      <p:sp>
        <p:nvSpPr>
          <p:cNvPr id="4" name="Content Placeholder 3">
            <a:extLst>
              <a:ext uri="{FF2B5EF4-FFF2-40B4-BE49-F238E27FC236}">
                <a16:creationId xmlns:a16="http://schemas.microsoft.com/office/drawing/2014/main" xmlns="" id="{98B7BE9A-5556-48E2-B1C1-17C1A63E65D3}"/>
              </a:ext>
            </a:extLst>
          </p:cNvPr>
          <p:cNvSpPr>
            <a:spLocks noGrp="1"/>
          </p:cNvSpPr>
          <p:nvPr>
            <p:ph sz="quarter" idx="13"/>
          </p:nvPr>
        </p:nvSpPr>
        <p:spPr/>
        <p:txBody>
          <a:bodyPr>
            <a:normAutofit/>
          </a:bodyPr>
          <a:lstStyle/>
          <a:p>
            <a:pPr marL="0" indent="0" algn="l">
              <a:buNone/>
            </a:pPr>
            <a:r>
              <a:rPr lang="en-US" sz="1800" b="1" i="0" u="none" strike="noStrike" baseline="0" dirty="0">
                <a:solidFill>
                  <a:srgbClr val="000000"/>
                </a:solidFill>
                <a:latin typeface="+mn-lt"/>
              </a:rPr>
              <a:t>Crompton, Sing, Filter &amp; </a:t>
            </a:r>
            <a:r>
              <a:rPr lang="en-US" sz="1800" b="1" i="0" u="none" strike="noStrike" baseline="0" dirty="0" err="1">
                <a:solidFill>
                  <a:srgbClr val="000000"/>
                </a:solidFill>
                <a:latin typeface="+mn-lt"/>
              </a:rPr>
              <a:t>Msimango</a:t>
            </a:r>
            <a:r>
              <a:rPr lang="en-US" sz="1800" b="1" i="0" u="none" strike="noStrike" baseline="0" dirty="0">
                <a:solidFill>
                  <a:srgbClr val="000000"/>
                </a:solidFill>
                <a:latin typeface="+mn-lt"/>
              </a:rPr>
              <a:t> – October 2020 (Petrol price regulation in South Africa)</a:t>
            </a:r>
          </a:p>
          <a:p>
            <a:pPr marL="0" indent="0" algn="l">
              <a:buNone/>
            </a:pPr>
            <a:endParaRPr lang="en-US" sz="1800" b="1" i="0" u="none" strike="noStrike" baseline="0" dirty="0">
              <a:solidFill>
                <a:srgbClr val="000000"/>
              </a:solidFill>
              <a:latin typeface="+mn-lt"/>
            </a:endParaRPr>
          </a:p>
          <a:p>
            <a:r>
              <a:rPr lang="en-US" sz="1800" b="0" i="0" u="none" strike="noStrike" baseline="0" dirty="0">
                <a:latin typeface="+mn-lt"/>
              </a:rPr>
              <a:t>South Africa shifted from being a net exporter of refined products to being a net importer in 2006. This shift calls into question the appropriateness of continuing an import substitution policy approach, partly because it is a blunt instrument which appears to be inflating petrol prices across the economy without, since 2006, achieving the intended policy objective of expanding refinery capacity in line with domestic demand. It is also wasteful in that it provides benefits to all refiners, including those that do not need protection. In addition, such cost-benefit analysis as exists indicates that import growth is preferable to refinery investment, at least in the short to medium term. The advent of EVs risks refinery investments becoming stranded assets. </a:t>
            </a:r>
          </a:p>
          <a:p>
            <a:pPr marL="0" indent="0">
              <a:buNone/>
            </a:pPr>
            <a:endParaRPr lang="en-US" sz="1800" dirty="0">
              <a:latin typeface="+mn-lt"/>
            </a:endParaRPr>
          </a:p>
          <a:p>
            <a:pPr marL="0" indent="0">
              <a:buNone/>
            </a:pPr>
            <a:endParaRPr lang="en-US" sz="1800" b="0" i="0" u="none" strike="noStrike" baseline="0" dirty="0">
              <a:latin typeface="+mn-lt"/>
            </a:endParaRPr>
          </a:p>
          <a:p>
            <a:pPr marL="0" indent="0">
              <a:buNone/>
            </a:pPr>
            <a:endParaRPr lang="en-US" sz="1800" b="0" i="0" u="none" strike="noStrike" baseline="0" dirty="0">
              <a:latin typeface="+mn-lt"/>
            </a:endParaRPr>
          </a:p>
          <a:p>
            <a:r>
              <a:rPr lang="en-US" sz="1800" b="0" i="0" u="none" strike="noStrike" baseline="0" dirty="0">
                <a:latin typeface="+mn-lt"/>
              </a:rPr>
              <a:t>Should South Africa be importing more, or investing more in refineries? </a:t>
            </a:r>
          </a:p>
        </p:txBody>
      </p:sp>
    </p:spTree>
    <p:extLst>
      <p:ext uri="{BB962C8B-B14F-4D97-AF65-F5344CB8AC3E}">
        <p14:creationId xmlns:p14="http://schemas.microsoft.com/office/powerpoint/2010/main" xmlns="" val="1385507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144285-0D32-46A9-BCA8-6F25095B3D9F}"/>
              </a:ext>
            </a:extLst>
          </p:cNvPr>
          <p:cNvSpPr>
            <a:spLocks noGrp="1"/>
          </p:cNvSpPr>
          <p:nvPr>
            <p:ph type="title"/>
          </p:nvPr>
        </p:nvSpPr>
        <p:spPr/>
        <p:txBody>
          <a:bodyPr/>
          <a:lstStyle/>
          <a:p>
            <a:r>
              <a:rPr lang="en-US" dirty="0"/>
              <a:t>DMRE/BFP – Composition of Fuel Pricing South Africa</a:t>
            </a:r>
          </a:p>
        </p:txBody>
      </p:sp>
      <p:sp>
        <p:nvSpPr>
          <p:cNvPr id="3" name="Slide Number Placeholder 2">
            <a:extLst>
              <a:ext uri="{FF2B5EF4-FFF2-40B4-BE49-F238E27FC236}">
                <a16:creationId xmlns:a16="http://schemas.microsoft.com/office/drawing/2014/main" xmlns="" id="{19CC4F3E-2D6E-4608-B7AD-0433C2A638DC}"/>
              </a:ext>
            </a:extLst>
          </p:cNvPr>
          <p:cNvSpPr>
            <a:spLocks noGrp="1"/>
          </p:cNvSpPr>
          <p:nvPr>
            <p:ph type="sldNum" sz="quarter" idx="11"/>
          </p:nvPr>
        </p:nvSpPr>
        <p:spPr/>
        <p:txBody>
          <a:bodyPr/>
          <a:lstStyle/>
          <a:p>
            <a:fld id="{AD9F2B79-9815-F544-BDFF-1EB1FD13B2C3}" type="slidenum">
              <a:rPr lang="en-US" smtClean="0"/>
              <a:pPr/>
              <a:t>9</a:t>
            </a:fld>
            <a:endParaRPr lang="en-US" dirty="0"/>
          </a:p>
        </p:txBody>
      </p:sp>
      <p:sp>
        <p:nvSpPr>
          <p:cNvPr id="4" name="Content Placeholder 3">
            <a:extLst>
              <a:ext uri="{FF2B5EF4-FFF2-40B4-BE49-F238E27FC236}">
                <a16:creationId xmlns:a16="http://schemas.microsoft.com/office/drawing/2014/main" xmlns="" id="{6AE79875-557D-4EB6-8B47-83748E25D0CE}"/>
              </a:ext>
            </a:extLst>
          </p:cNvPr>
          <p:cNvSpPr>
            <a:spLocks noGrp="1"/>
          </p:cNvSpPr>
          <p:nvPr>
            <p:ph sz="quarter" idx="13"/>
          </p:nvPr>
        </p:nvSpPr>
        <p:spPr/>
        <p:txBody>
          <a:bodyPr>
            <a:normAutofit lnSpcReduction="10000"/>
          </a:bodyPr>
          <a:lstStyle/>
          <a:p>
            <a:pPr algn="just"/>
            <a:r>
              <a:rPr lang="en-US" dirty="0"/>
              <a:t>Crompton </a:t>
            </a:r>
            <a:r>
              <a:rPr lang="en-US" i="1" dirty="0"/>
              <a:t>et al</a:t>
            </a:r>
            <a:r>
              <a:rPr lang="en-US" dirty="0"/>
              <a:t> further note:</a:t>
            </a:r>
          </a:p>
          <a:p>
            <a:pPr marL="0" indent="0" algn="just">
              <a:buNone/>
            </a:pPr>
            <a:endParaRPr lang="en-US" dirty="0"/>
          </a:p>
          <a:p>
            <a:pPr algn="just"/>
            <a:r>
              <a:rPr lang="en-US" dirty="0"/>
              <a:t>“We are not aware of a body of theory that can adequately explain the phenomenon of petrol price regulation in South Africa. What would be of considerable benefit would be more detailed analysis of the industry… Such a methodology could be further modified to include an analysis of the drivers of the value chain dynamics, the constraints faced by actors at different levels in the value chain, and the struggles between the different actors in the value chain. A structural periodization would introduce historical dynamism into the analysis, as the changing power of the actors, groups, and institutions through history have influenced the historical trajectory.</a:t>
            </a:r>
          </a:p>
          <a:p>
            <a:pPr algn="just"/>
            <a:endParaRPr lang="en-US" dirty="0"/>
          </a:p>
          <a:p>
            <a:pPr algn="just"/>
            <a:r>
              <a:rPr lang="en-US" b="1" dirty="0">
                <a:solidFill>
                  <a:srgbClr val="FF0000"/>
                </a:solidFill>
              </a:rPr>
              <a:t>SUCH AN ANALYSIS WOULD PROVIDE A CLEARER PICTURE OF FORCES DETERMINING WHERE THE INDUSTRY IS TODAY AND WHERE THE BEST PROSPECTS FOR REFORM MIGHT LIE. THE IMPACT OF UNINTENDED CONSEQUENCES AND THE SPACES THAT THEY OPEN UP, HOW THOSE SPACES HAVE BEEN EXPLOITED, AND BY WHOM, HISTORICALLY, MAY ASSIST IN REVEALING SPACES THAT ARE NOW OPEN AND WHAT OPPORTUNITIES THEY MAY PRESENT”</a:t>
            </a:r>
          </a:p>
        </p:txBody>
      </p:sp>
    </p:spTree>
    <p:extLst>
      <p:ext uri="{BB962C8B-B14F-4D97-AF65-F5344CB8AC3E}">
        <p14:creationId xmlns:p14="http://schemas.microsoft.com/office/powerpoint/2010/main" xmlns="" val="3667578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AA">
      <a:dk1>
        <a:srgbClr val="000000"/>
      </a:dk1>
      <a:lt1>
        <a:sysClr val="window" lastClr="FFFFFF"/>
      </a:lt1>
      <a:dk2>
        <a:srgbClr val="44546A"/>
      </a:dk2>
      <a:lt2>
        <a:srgbClr val="E7E6E6"/>
      </a:lt2>
      <a:accent1>
        <a:srgbClr val="FAB700"/>
      </a:accent1>
      <a:accent2>
        <a:srgbClr val="CCCCCC"/>
      </a:accent2>
      <a:accent3>
        <a:srgbClr val="3B4548"/>
      </a:accent3>
      <a:accent4>
        <a:srgbClr val="006C8C"/>
      </a:accent4>
      <a:accent5>
        <a:srgbClr val="C5C6C8"/>
      </a:accent5>
      <a:accent6>
        <a:srgbClr val="181512"/>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45720" rIns="91440" bIns="45720" rtlCol="0" anchor="ctr">
        <a:normAutofit/>
      </a:bodyPr>
      <a:lstStyle>
        <a:defPPr marL="14288" marR="0" indent="0" algn="l" defTabSz="914400" rtl="0" eaLnBrk="1" fontAlgn="auto" latinLnBrk="0" hangingPunct="1">
          <a:lnSpc>
            <a:spcPct val="100000"/>
          </a:lnSpc>
          <a:spcBef>
            <a:spcPts val="0"/>
          </a:spcBef>
          <a:spcAft>
            <a:spcPts val="0"/>
          </a:spcAft>
          <a:buClrTx/>
          <a:buSzTx/>
          <a:buFontTx/>
          <a:buNone/>
          <a:tabLst/>
          <a:defRPr kumimoji="0" sz="1200" b="0" i="0" u="none" strike="noStrike" kern="0" cap="none" spc="0" normalizeH="0" baseline="0" noProof="0" dirty="0" smtClean="0">
            <a:ln>
              <a:noFill/>
            </a:ln>
            <a:solidFill>
              <a:srgbClr val="000000"/>
            </a:solidFill>
            <a:effectLst/>
            <a:uLnTx/>
            <a:uFillTx/>
            <a:latin typeface="Arial"/>
            <a:ea typeface="Arial"/>
            <a:cs typeface="Arial"/>
            <a:sym typeface="Arial"/>
          </a:defRPr>
        </a:defPPr>
      </a:lstStyle>
    </a:txDef>
  </a:objectDefaults>
  <a:extraClrSchemeLst/>
  <a:extLst>
    <a:ext uri="{05A4C25C-085E-4340-85A3-A5531E510DB2}">
      <thm15:themeFamily xmlns:thm15="http://schemas.microsoft.com/office/thememl/2012/main" xmlns="" name="AA template widescreen " id="{4DA522C2-3DB2-45E7-907A-1B3FB1BB2894}" vid="{0CD7F0F1-DBC8-44DC-B340-64936ECA8B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EC0693B2C925429AE5225ABC7D1530" ma:contentTypeVersion="8" ma:contentTypeDescription="Create a new document." ma:contentTypeScope="" ma:versionID="6597f3c25118661d779dc9e6a6f6b60c">
  <xsd:schema xmlns:xsd="http://www.w3.org/2001/XMLSchema" xmlns:xs="http://www.w3.org/2001/XMLSchema" xmlns:p="http://schemas.microsoft.com/office/2006/metadata/properties" xmlns:ns2="df840403-b3b5-4d2f-8ed9-552ca078d553" xmlns:ns3="3e1c48cb-9b1c-4e46-8234-3b3e9ec38961" targetNamespace="http://schemas.microsoft.com/office/2006/metadata/properties" ma:root="true" ma:fieldsID="c6a9ed29e3a9f59cf9cce166817f8543" ns2:_="" ns3:_="">
    <xsd:import namespace="df840403-b3b5-4d2f-8ed9-552ca078d553"/>
    <xsd:import namespace="3e1c48cb-9b1c-4e46-8234-3b3e9ec3896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840403-b3b5-4d2f-8ed9-552ca078d55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1c48cb-9b1c-4e46-8234-3b3e9ec3896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ED35B2-990B-4ED5-B6EA-A9403870D0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840403-b3b5-4d2f-8ed9-552ca078d553"/>
    <ds:schemaRef ds:uri="3e1c48cb-9b1c-4e46-8234-3b3e9ec389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07B0A1-5F96-4BAC-A307-BAA7426FCB5F}">
  <ds:schemaRefs>
    <ds:schemaRef ds:uri="http://schemas.microsoft.com/office/2006/documentManagement/types"/>
    <ds:schemaRef ds:uri="http://purl.org/dc/elements/1.1/"/>
    <ds:schemaRef ds:uri="http://schemas.openxmlformats.org/package/2006/metadata/core-properties"/>
    <ds:schemaRef ds:uri="3e1c48cb-9b1c-4e46-8234-3b3e9ec38961"/>
    <ds:schemaRef ds:uri="df840403-b3b5-4d2f-8ed9-552ca078d553"/>
    <ds:schemaRef ds:uri="http://www.w3.org/XML/1998/namespace"/>
    <ds:schemaRef ds:uri="http://schemas.microsoft.com/office/2006/metadata/properties"/>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E552884F-D855-436C-BDE1-B32F655E2C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 template widescreen_</Template>
  <TotalTime>10917</TotalTime>
  <Words>3569</Words>
  <Application>Microsoft Office PowerPoint</Application>
  <PresentationFormat>Custom</PresentationFormat>
  <Paragraphs>281</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Theme1</vt:lpstr>
      <vt:lpstr>Slide 1</vt:lpstr>
      <vt:lpstr>Automobile Association of South Africa, NPC</vt:lpstr>
      <vt:lpstr>DMRE/BFP – Composition of Fuel Pricing South Africa</vt:lpstr>
      <vt:lpstr>DMRE/BFP – Composition of Fuel Pricing South Africa</vt:lpstr>
      <vt:lpstr>DMRE/BFP – Composition of Fuel Pricing South Africa</vt:lpstr>
      <vt:lpstr>DMRE/BFP – Composition of Fuel Pricing South Africa</vt:lpstr>
      <vt:lpstr>DMRE/BFP – Composition of Fuel Pricing South Africa</vt:lpstr>
      <vt:lpstr>DMRE/BFP – Composition of Fuel Pricing South Africa</vt:lpstr>
      <vt:lpstr>DMRE/BFP – Composition of Fuel Pricing South Africa</vt:lpstr>
      <vt:lpstr>DMRE/BFP – Composition of Fuel Pricing South Africa</vt:lpstr>
      <vt:lpstr>DMRE/BFP – Fuel Levies</vt:lpstr>
      <vt:lpstr>DMRE/BFP – Fuel Levies – General Fuel Levy (GFL)</vt:lpstr>
      <vt:lpstr>DMRE/BFP – Fuel Levies – General Fuel Levy (GFL)</vt:lpstr>
      <vt:lpstr>DMRE/BFP – Fuel Levies – Road Accident Fund Levy (RAF Levy)</vt:lpstr>
      <vt:lpstr>DMRE/BFP – Fuel Levies – Road Accident Fund Levy (RAF Levy)</vt:lpstr>
      <vt:lpstr>DMRE/BFP – Fuel Levies – Road Accident Fund Levy (RAF Levy)</vt:lpstr>
      <vt:lpstr>DMRE/BFP – Fuel Levies – Road Accident Fund Levy (RAF Levy)</vt:lpstr>
      <vt:lpstr>DMRE/BFP – Fuel Levies – Road Accident Fund Levy (RAF Levy)</vt:lpstr>
      <vt:lpstr>DMRE/BFP – Reliance on Fuel in South Africa</vt:lpstr>
      <vt:lpstr>Basic Fuel Price – Mitigating Strategies - Overview</vt:lpstr>
      <vt:lpstr>DMRE/BFP – Issues of Good Governance</vt:lpstr>
      <vt:lpstr>DMRE/BFP – Issues of Good Governance</vt:lpstr>
      <vt:lpstr>DMRE/BFP – Issues of Good Governance</vt:lpstr>
      <vt:lpstr>DMRE/BFP – Conclusion</vt:lpstr>
      <vt:lpstr>DMRE/BFP – Conclusion</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Letlotlo Lebona</dc:creator>
  <cp:lastModifiedBy>USER</cp:lastModifiedBy>
  <cp:revision>450</cp:revision>
  <cp:lastPrinted>2018-09-21T12:28:33Z</cp:lastPrinted>
  <dcterms:created xsi:type="dcterms:W3CDTF">2018-03-12T08:40:36Z</dcterms:created>
  <dcterms:modified xsi:type="dcterms:W3CDTF">2021-04-14T13:51:47Z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0x010100BAEC0693B2C925429AE5225ABC7D1530</vt:lpwstr>
  </property>
</Properties>
</file>