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0" r:id="rId4"/>
    <p:sldId id="274" r:id="rId5"/>
    <p:sldId id="272" r:id="rId6"/>
    <p:sldId id="271" r:id="rId7"/>
    <p:sldId id="275" r:id="rId8"/>
    <p:sldId id="265" r:id="rId9"/>
    <p:sldId id="302" r:id="rId10"/>
    <p:sldId id="303" r:id="rId11"/>
    <p:sldId id="304" r:id="rId12"/>
    <p:sldId id="277" r:id="rId13"/>
    <p:sldId id="264"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69" d="100"/>
          <a:sy n="69" d="100"/>
        </p:scale>
        <p:origin x="-7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BC0454B-A69F-49FF-BEB8-9CC2D2B34BC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8EB9D1D1-4495-4B1B-97B5-01137B4AEAD5}"/>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6954AB5-1709-4A74-A75F-2D6CD8C21AE5}" type="slidenum">
              <a:rPr lang="en-GB" altLang="en-US" smtClean="0"/>
              <a:pPr>
                <a:spcBef>
                  <a:spcPct val="0"/>
                </a:spcBef>
              </a:pPr>
              <a:t>10</a:t>
            </a:fld>
            <a:endParaRPr lang="en-GB" altLang="en-US"/>
          </a:p>
        </p:txBody>
      </p:sp>
      <p:sp>
        <p:nvSpPr>
          <p:cNvPr id="8195" name="Rectangle 2">
            <a:extLst>
              <a:ext uri="{FF2B5EF4-FFF2-40B4-BE49-F238E27FC236}">
                <a16:creationId xmlns:a16="http://schemas.microsoft.com/office/drawing/2014/main" xmlns="" id="{C11419F3-93E2-4158-AD76-D6389D7A07EA}"/>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7654A204-026B-4CF1-A11F-3795EF45DBE2}"/>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94500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8EB9D1D1-4495-4B1B-97B5-01137B4AEAD5}"/>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6954AB5-1709-4A74-A75F-2D6CD8C21AE5}" type="slidenum">
              <a:rPr lang="en-GB" altLang="en-US" smtClean="0"/>
              <a:pPr>
                <a:spcBef>
                  <a:spcPct val="0"/>
                </a:spcBef>
              </a:pPr>
              <a:t>11</a:t>
            </a:fld>
            <a:endParaRPr lang="en-GB" altLang="en-US"/>
          </a:p>
        </p:txBody>
      </p:sp>
      <p:sp>
        <p:nvSpPr>
          <p:cNvPr id="8195" name="Rectangle 2">
            <a:extLst>
              <a:ext uri="{FF2B5EF4-FFF2-40B4-BE49-F238E27FC236}">
                <a16:creationId xmlns:a16="http://schemas.microsoft.com/office/drawing/2014/main" xmlns="" id="{C11419F3-93E2-4158-AD76-D6389D7A07EA}"/>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7654A204-026B-4CF1-A11F-3795EF45DBE2}"/>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68810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xmlns="" id="{AF1C1D41-46ED-45D0-BD32-1EC2767972C8}"/>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71D67F9-EB07-4619-8C17-3D1E9DC4C6CA}" type="slidenum">
              <a:rPr lang="en-GB" altLang="en-US" smtClean="0"/>
              <a:pPr>
                <a:spcBef>
                  <a:spcPct val="0"/>
                </a:spcBef>
              </a:pPr>
              <a:t>12</a:t>
            </a:fld>
            <a:endParaRPr lang="en-GB" altLang="en-US"/>
          </a:p>
        </p:txBody>
      </p:sp>
      <p:sp>
        <p:nvSpPr>
          <p:cNvPr id="27651" name="Rectangle 2">
            <a:extLst>
              <a:ext uri="{FF2B5EF4-FFF2-40B4-BE49-F238E27FC236}">
                <a16:creationId xmlns:a16="http://schemas.microsoft.com/office/drawing/2014/main" xmlns="" id="{7A63FE77-60F5-489A-B93B-BBC0139A0837}"/>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xmlns="" id="{E1644C84-1E9F-47CC-A29B-DD510CA21645}"/>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0F8ED24-68F3-4019-BE7B-6CE91EF812F2}" type="slidenum">
              <a:rPr lang="en-GB" smtClean="0"/>
              <a:pPr/>
              <a:t>13</a:t>
            </a:fld>
            <a:endParaRPr lang="en-GB"/>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F4B50FB-A753-4350-819B-7F7AE59C660C}" type="slidenum">
              <a:rPr lang="en-GB" smtClean="0"/>
              <a:pPr/>
              <a:t>2</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80A9873-0629-4E72-AF56-7476FA8380F2}" type="slidenum">
              <a:rPr lang="en-GB" smtClean="0"/>
              <a:pPr/>
              <a:t>3</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D8ED21F-D480-481E-9FE9-1F6BE94CAD6B}" type="slidenum">
              <a:rPr lang="en-GB" smtClean="0"/>
              <a:pPr/>
              <a:t>4</a:t>
            </a:fld>
            <a:endParaRPr lang="en-GB"/>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C79BE53-9F2B-49E9-B77B-A054DC2FD4CC}" type="slidenum">
              <a:rPr lang="en-GB" smtClean="0"/>
              <a:pPr/>
              <a:t>5</a:t>
            </a:fld>
            <a:endParaRPr lang="en-GB"/>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8ED62F-B7A1-44DF-B2A9-8FF7AB080A77}" type="slidenum">
              <a:rPr lang="en-GB" smtClean="0"/>
              <a:pPr/>
              <a:t>6</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3054340-0873-47ED-85BD-F54BA635EBFA}" type="slidenum">
              <a:rPr lang="en-GB" smtClean="0"/>
              <a:pPr/>
              <a:t>7</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8EB9D1D1-4495-4B1B-97B5-01137B4AEAD5}"/>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6954AB5-1709-4A74-A75F-2D6CD8C21AE5}" type="slidenum">
              <a:rPr lang="en-GB" altLang="en-US" smtClean="0"/>
              <a:pPr>
                <a:spcBef>
                  <a:spcPct val="0"/>
                </a:spcBef>
              </a:pPr>
              <a:t>8</a:t>
            </a:fld>
            <a:endParaRPr lang="en-GB" altLang="en-US"/>
          </a:p>
        </p:txBody>
      </p:sp>
      <p:sp>
        <p:nvSpPr>
          <p:cNvPr id="8195" name="Rectangle 2">
            <a:extLst>
              <a:ext uri="{FF2B5EF4-FFF2-40B4-BE49-F238E27FC236}">
                <a16:creationId xmlns:a16="http://schemas.microsoft.com/office/drawing/2014/main" xmlns="" id="{C11419F3-93E2-4158-AD76-D6389D7A07EA}"/>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7654A204-026B-4CF1-A11F-3795EF45DBE2}"/>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8EB9D1D1-4495-4B1B-97B5-01137B4AEAD5}"/>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6954AB5-1709-4A74-A75F-2D6CD8C21AE5}" type="slidenum">
              <a:rPr lang="en-GB" altLang="en-US" smtClean="0"/>
              <a:pPr>
                <a:spcBef>
                  <a:spcPct val="0"/>
                </a:spcBef>
              </a:pPr>
              <a:t>9</a:t>
            </a:fld>
            <a:endParaRPr lang="en-GB" altLang="en-US"/>
          </a:p>
        </p:txBody>
      </p:sp>
      <p:sp>
        <p:nvSpPr>
          <p:cNvPr id="8195" name="Rectangle 2">
            <a:extLst>
              <a:ext uri="{FF2B5EF4-FFF2-40B4-BE49-F238E27FC236}">
                <a16:creationId xmlns:a16="http://schemas.microsoft.com/office/drawing/2014/main" xmlns="" id="{C11419F3-93E2-4158-AD76-D6389D7A07EA}"/>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7654A204-026B-4CF1-A11F-3795EF45DBE2}"/>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8474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B97DE84-B015-408F-9917-A967506C863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2D1E9C3-0B96-4FE3-8160-8B5ECCD5044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70A703-7B6C-49C7-A594-8792228FE5D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1C68245-9315-463A-AE44-310EE50FF12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2174E1E-12CC-4940-AA50-02D42294BCD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53EADB8-4B9B-44C4-8210-41E2A2B977B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F9D451E-5335-4F91-B994-7223E9B5E4B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7A4DD95-C71F-4BF7-9C1C-074CBB84765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2EC446F-5525-4F76-B8EE-220BC293C9E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F25C904-BB3B-467A-BD8E-7CABBBF7F09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C4E2EDD-ABA5-4E71-8339-BF84F6C6BC9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0AEF987-F18E-4BDD-BEDA-E0362D8FA40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a:p>
        </p:txBody>
      </p:sp>
      <p:sp>
        <p:nvSpPr>
          <p:cNvPr id="2051" name="Rectangle 2"/>
          <p:cNvSpPr>
            <a:spLocks noGrp="1" noChangeArrowheads="1"/>
          </p:cNvSpPr>
          <p:nvPr>
            <p:ph type="ctrTitle"/>
          </p:nvPr>
        </p:nvSpPr>
        <p:spPr>
          <a:xfrm>
            <a:off x="684213" y="2349500"/>
            <a:ext cx="7772400" cy="1470025"/>
          </a:xfrm>
        </p:spPr>
        <p:txBody>
          <a:bodyPr/>
          <a:lstStyle/>
          <a:p>
            <a:pPr eaLnBrk="1" hangingPunct="1"/>
            <a:r>
              <a:rPr lang="en-ZA" sz="2400" b="1" dirty="0">
                <a:solidFill>
                  <a:schemeClr val="tx1"/>
                </a:solidFill>
                <a:latin typeface="Century Gothic" pitchFamily="34" charset="0"/>
                <a:sym typeface="Century Gothic" pitchFamily="34" charset="0"/>
              </a:rPr>
              <a:t>Submission on the Employment Equity Amendment Bill</a:t>
            </a:r>
            <a:endParaRPr lang="en-GB" sz="2400" b="1" dirty="0">
              <a:solidFill>
                <a:schemeClr val="tx1"/>
              </a:solidFill>
              <a:latin typeface="Century Gothic" pitchFamily="34" charset="0"/>
              <a:sym typeface="Century Gothic" pitchFamily="34" charset="0"/>
            </a:endParaRPr>
          </a:p>
        </p:txBody>
      </p:sp>
      <p:sp>
        <p:nvSpPr>
          <p:cNvPr id="2052" name="Rectangle 3"/>
          <p:cNvSpPr>
            <a:spLocks noGrp="1" noChangeArrowheads="1"/>
          </p:cNvSpPr>
          <p:nvPr>
            <p:ph type="subTitle" idx="1"/>
          </p:nvPr>
        </p:nvSpPr>
        <p:spPr>
          <a:xfrm>
            <a:off x="1331913" y="4292600"/>
            <a:ext cx="6400800" cy="1752600"/>
          </a:xfrm>
        </p:spPr>
        <p:txBody>
          <a:bodyPr/>
          <a:lstStyle/>
          <a:p>
            <a:pPr eaLnBrk="1" hangingPunct="1"/>
            <a:r>
              <a:rPr lang="en-US" sz="2400" b="1" dirty="0">
                <a:latin typeface="Century Gothic" panose="020B0502020202020204" pitchFamily="34" charset="0"/>
              </a:rPr>
              <a:t>Dennis Matotoka</a:t>
            </a:r>
          </a:p>
          <a:p>
            <a:pPr eaLnBrk="1" hangingPunct="1"/>
            <a:r>
              <a:rPr lang="en-US" sz="2400" b="1" dirty="0">
                <a:latin typeface="Century Gothic" panose="020B0502020202020204" pitchFamily="34" charset="0"/>
              </a:rPr>
              <a:t>Commission for Gender Equality </a:t>
            </a:r>
          </a:p>
          <a:p>
            <a:pPr eaLnBrk="1" hangingPunct="1"/>
            <a:endParaRPr lang="en-US" dirty="0"/>
          </a:p>
        </p:txBody>
      </p:sp>
      <p:grpSp>
        <p:nvGrpSpPr>
          <p:cNvPr id="2053" name="Group 8"/>
          <p:cNvGrpSpPr>
            <a:grpSpLocks/>
          </p:cNvGrpSpPr>
          <p:nvPr/>
        </p:nvGrpSpPr>
        <p:grpSpPr bwMode="auto">
          <a:xfrm>
            <a:off x="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a:extLst>
              <a:ext uri="{FF2B5EF4-FFF2-40B4-BE49-F238E27FC236}">
                <a16:creationId xmlns:a16="http://schemas.microsoft.com/office/drawing/2014/main" xmlns="" id="{D06CD93F-E09F-44BE-894A-A5FEDE129D44}"/>
              </a:ext>
            </a:extLst>
          </p:cNvPr>
          <p:cNvGrpSpPr>
            <a:grpSpLocks/>
          </p:cNvGrpSpPr>
          <p:nvPr/>
        </p:nvGrpSpPr>
        <p:grpSpPr bwMode="auto">
          <a:xfrm>
            <a:off x="0" y="0"/>
            <a:ext cx="9144000" cy="6859588"/>
            <a:chOff x="0" y="0"/>
            <a:chExt cx="9144000" cy="6859029"/>
          </a:xfrm>
        </p:grpSpPr>
        <p:pic>
          <p:nvPicPr>
            <p:cNvPr id="7174" name="Picture 7" descr="CGE Banner1">
              <a:extLst>
                <a:ext uri="{FF2B5EF4-FFF2-40B4-BE49-F238E27FC236}">
                  <a16:creationId xmlns:a16="http://schemas.microsoft.com/office/drawing/2014/main" xmlns="" id="{3D517022-EFAD-4378-B795-4E64A2AA37A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a:extLst>
                <a:ext uri="{FF2B5EF4-FFF2-40B4-BE49-F238E27FC236}">
                  <a16:creationId xmlns:a16="http://schemas.microsoft.com/office/drawing/2014/main" xmlns="" id="{7B890ED1-A8CA-451C-8689-D4F10D3F83A6}"/>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a:extLst>
              <a:ext uri="{FF2B5EF4-FFF2-40B4-BE49-F238E27FC236}">
                <a16:creationId xmlns:a16="http://schemas.microsoft.com/office/drawing/2014/main" xmlns="" id="{03968E01-0EED-4DC9-9541-0F1D52F547F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E995E13-A169-484F-B4DE-4996F5E29470}" type="slidenum">
              <a:rPr lang="en-GB" altLang="en-US" sz="1400" smtClean="0"/>
              <a:pPr>
                <a:spcBef>
                  <a:spcPct val="0"/>
                </a:spcBef>
                <a:buFontTx/>
                <a:buNone/>
              </a:pPr>
              <a:t>10</a:t>
            </a:fld>
            <a:endParaRPr lang="en-GB" altLang="en-US" sz="1400"/>
          </a:p>
        </p:txBody>
      </p:sp>
      <p:sp>
        <p:nvSpPr>
          <p:cNvPr id="7172" name="Rectangle 2">
            <a:extLst>
              <a:ext uri="{FF2B5EF4-FFF2-40B4-BE49-F238E27FC236}">
                <a16:creationId xmlns:a16="http://schemas.microsoft.com/office/drawing/2014/main" xmlns="" id="{790DAF14-50FC-49E8-8150-F3F2B9D7874F}"/>
              </a:ext>
            </a:extLst>
          </p:cNvPr>
          <p:cNvSpPr>
            <a:spLocks noGrp="1" noChangeArrowheads="1"/>
          </p:cNvSpPr>
          <p:nvPr>
            <p:ph type="ctrTitle"/>
          </p:nvPr>
        </p:nvSpPr>
        <p:spPr>
          <a:xfrm>
            <a:off x="755650" y="2060575"/>
            <a:ext cx="7772400" cy="431800"/>
          </a:xfrm>
        </p:spPr>
        <p:txBody>
          <a:bodyPr/>
          <a:lstStyle/>
          <a:p>
            <a:pPr eaLnBrk="1" hangingPunct="1"/>
            <a:r>
              <a:rPr lang="en-ZA" altLang="en-US" sz="2400" b="1" dirty="0">
                <a:solidFill>
                  <a:schemeClr val="tx1"/>
                </a:solidFill>
                <a:latin typeface="Century Gothic" panose="020B0502020202020204" pitchFamily="34" charset="0"/>
                <a:sym typeface="Century Gothic" panose="020B0502020202020204" pitchFamily="34" charset="0"/>
              </a:rPr>
              <a:t>Continuation</a:t>
            </a:r>
            <a:endParaRPr lang="en-GB" altLang="en-US" sz="2400" b="1" dirty="0">
              <a:solidFill>
                <a:schemeClr val="tx1"/>
              </a:solidFill>
              <a:latin typeface="Century Gothic" panose="020B0502020202020204" pitchFamily="34" charset="0"/>
              <a:sym typeface="Century Gothic" panose="020B0502020202020204" pitchFamily="34" charset="0"/>
            </a:endParaRPr>
          </a:p>
        </p:txBody>
      </p:sp>
      <p:sp>
        <p:nvSpPr>
          <p:cNvPr id="7173" name="Rectangle 3">
            <a:extLst>
              <a:ext uri="{FF2B5EF4-FFF2-40B4-BE49-F238E27FC236}">
                <a16:creationId xmlns:a16="http://schemas.microsoft.com/office/drawing/2014/main" xmlns="" id="{C5DAF3D8-4F59-47DA-A617-0895508386D1}"/>
              </a:ext>
            </a:extLst>
          </p:cNvPr>
          <p:cNvSpPr>
            <a:spLocks noGrp="1" noChangeArrowheads="1"/>
          </p:cNvSpPr>
          <p:nvPr>
            <p:ph type="subTitle" idx="1"/>
          </p:nvPr>
        </p:nvSpPr>
        <p:spPr>
          <a:xfrm>
            <a:off x="539750" y="2565400"/>
            <a:ext cx="7889875" cy="3816350"/>
          </a:xfrm>
        </p:spPr>
        <p:txBody>
          <a:bodyPr/>
          <a:lstStyle/>
          <a:p>
            <a:pPr lvl="1" algn="just">
              <a:buFont typeface="Wingdings" panose="05000000000000000000" pitchFamily="2" charset="2"/>
              <a:buChar char="q"/>
            </a:pPr>
            <a:endParaRPr lang="en-GB" altLang="en-US" sz="1200" dirty="0"/>
          </a:p>
          <a:p>
            <a:pPr algn="just">
              <a:lnSpc>
                <a:spcPct val="150000"/>
              </a:lnSpc>
            </a:pP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This will thus reverse the minimal progress made in aiming to include women and persons with disabilities at various occupational levels. To this end, the Commission recommends that the employers with fewer than 50 employees who meet a turnover threshold determined in Schedule 4 to the Employment Equity Act should be retained as designated employers.</a:t>
            </a:r>
            <a:endParaRPr lang="en-ZA" altLang="en-US" sz="1600" dirty="0">
              <a:latin typeface="Century Gothic" panose="020B0502020202020204" pitchFamily="34" charset="0"/>
            </a:endParaRPr>
          </a:p>
          <a:p>
            <a:pPr algn="just"/>
            <a:endParaRPr lang="en-GB" altLang="en-US" sz="1600" dirty="0">
              <a:latin typeface="Century Gothic" panose="020B0502020202020204" pitchFamily="34" charset="0"/>
            </a:endParaRPr>
          </a:p>
        </p:txBody>
      </p:sp>
    </p:spTree>
    <p:extLst>
      <p:ext uri="{BB962C8B-B14F-4D97-AF65-F5344CB8AC3E}">
        <p14:creationId xmlns:p14="http://schemas.microsoft.com/office/powerpoint/2010/main" xmlns="" val="891822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a:extLst>
              <a:ext uri="{FF2B5EF4-FFF2-40B4-BE49-F238E27FC236}">
                <a16:creationId xmlns:a16="http://schemas.microsoft.com/office/drawing/2014/main" xmlns="" id="{D06CD93F-E09F-44BE-894A-A5FEDE129D44}"/>
              </a:ext>
            </a:extLst>
          </p:cNvPr>
          <p:cNvGrpSpPr>
            <a:grpSpLocks/>
          </p:cNvGrpSpPr>
          <p:nvPr/>
        </p:nvGrpSpPr>
        <p:grpSpPr bwMode="auto">
          <a:xfrm>
            <a:off x="0" y="0"/>
            <a:ext cx="9144000" cy="6859588"/>
            <a:chOff x="0" y="0"/>
            <a:chExt cx="9144000" cy="6859029"/>
          </a:xfrm>
        </p:grpSpPr>
        <p:pic>
          <p:nvPicPr>
            <p:cNvPr id="7174" name="Picture 7" descr="CGE Banner1">
              <a:extLst>
                <a:ext uri="{FF2B5EF4-FFF2-40B4-BE49-F238E27FC236}">
                  <a16:creationId xmlns:a16="http://schemas.microsoft.com/office/drawing/2014/main" xmlns="" id="{3D517022-EFAD-4378-B795-4E64A2AA37A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a:extLst>
                <a:ext uri="{FF2B5EF4-FFF2-40B4-BE49-F238E27FC236}">
                  <a16:creationId xmlns:a16="http://schemas.microsoft.com/office/drawing/2014/main" xmlns="" id="{7B890ED1-A8CA-451C-8689-D4F10D3F83A6}"/>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a:extLst>
              <a:ext uri="{FF2B5EF4-FFF2-40B4-BE49-F238E27FC236}">
                <a16:creationId xmlns:a16="http://schemas.microsoft.com/office/drawing/2014/main" xmlns="" id="{03968E01-0EED-4DC9-9541-0F1D52F547F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E995E13-A169-484F-B4DE-4996F5E29470}" type="slidenum">
              <a:rPr lang="en-GB" altLang="en-US" sz="1400" smtClean="0"/>
              <a:pPr>
                <a:spcBef>
                  <a:spcPct val="0"/>
                </a:spcBef>
                <a:buFontTx/>
                <a:buNone/>
              </a:pPr>
              <a:t>11</a:t>
            </a:fld>
            <a:endParaRPr lang="en-GB" altLang="en-US" sz="1400"/>
          </a:p>
        </p:txBody>
      </p:sp>
      <p:sp>
        <p:nvSpPr>
          <p:cNvPr id="7172" name="Rectangle 2">
            <a:extLst>
              <a:ext uri="{FF2B5EF4-FFF2-40B4-BE49-F238E27FC236}">
                <a16:creationId xmlns:a16="http://schemas.microsoft.com/office/drawing/2014/main" xmlns="" id="{790DAF14-50FC-49E8-8150-F3F2B9D7874F}"/>
              </a:ext>
            </a:extLst>
          </p:cNvPr>
          <p:cNvSpPr>
            <a:spLocks noGrp="1" noChangeArrowheads="1"/>
          </p:cNvSpPr>
          <p:nvPr>
            <p:ph type="ctrTitle"/>
          </p:nvPr>
        </p:nvSpPr>
        <p:spPr>
          <a:xfrm>
            <a:off x="755650" y="2060575"/>
            <a:ext cx="7772400" cy="431800"/>
          </a:xfrm>
        </p:spPr>
        <p:txBody>
          <a:bodyPr/>
          <a:lstStyle/>
          <a:p>
            <a:pPr eaLnBrk="1" hangingPunct="1"/>
            <a:r>
              <a:rPr lang="en-ZA" altLang="en-US" sz="2400" b="1" dirty="0">
                <a:solidFill>
                  <a:schemeClr val="tx1"/>
                </a:solidFill>
                <a:latin typeface="Century Gothic" panose="020B0502020202020204" pitchFamily="34" charset="0"/>
                <a:sym typeface="Century Gothic" panose="020B0502020202020204" pitchFamily="34" charset="0"/>
              </a:rPr>
              <a:t>Continuation</a:t>
            </a:r>
            <a:endParaRPr lang="en-GB" altLang="en-US" sz="2400" b="1" dirty="0">
              <a:solidFill>
                <a:schemeClr val="tx1"/>
              </a:solidFill>
              <a:latin typeface="Century Gothic" panose="020B0502020202020204" pitchFamily="34" charset="0"/>
              <a:sym typeface="Century Gothic" panose="020B0502020202020204" pitchFamily="34" charset="0"/>
            </a:endParaRPr>
          </a:p>
        </p:txBody>
      </p:sp>
      <p:sp>
        <p:nvSpPr>
          <p:cNvPr id="7173" name="Rectangle 3">
            <a:extLst>
              <a:ext uri="{FF2B5EF4-FFF2-40B4-BE49-F238E27FC236}">
                <a16:creationId xmlns:a16="http://schemas.microsoft.com/office/drawing/2014/main" xmlns="" id="{C5DAF3D8-4F59-47DA-A617-0895508386D1}"/>
              </a:ext>
            </a:extLst>
          </p:cNvPr>
          <p:cNvSpPr>
            <a:spLocks noGrp="1" noChangeArrowheads="1"/>
          </p:cNvSpPr>
          <p:nvPr>
            <p:ph type="subTitle" idx="1"/>
          </p:nvPr>
        </p:nvSpPr>
        <p:spPr>
          <a:xfrm>
            <a:off x="539750" y="2565400"/>
            <a:ext cx="7889875" cy="3816350"/>
          </a:xfrm>
        </p:spPr>
        <p:txBody>
          <a:bodyPr/>
          <a:lstStyle/>
          <a:p>
            <a:pPr algn="just"/>
            <a:endParaRPr lang="en-ZA" altLang="en-US" sz="1600" dirty="0">
              <a:latin typeface="Century Gothic" panose="020B0502020202020204" pitchFamily="34" charset="0"/>
            </a:endParaRPr>
          </a:p>
          <a:p>
            <a:pPr marL="228600" algn="just">
              <a:lnSpc>
                <a:spcPct val="150000"/>
              </a:lnSpc>
              <a:spcAft>
                <a:spcPts val="1000"/>
              </a:spcAft>
            </a:pPr>
            <a:r>
              <a:rPr lang="en-US" sz="1800" b="1" dirty="0">
                <a:effectLst/>
                <a:latin typeface="Century Gothic" panose="020B0502020202020204" pitchFamily="34" charset="0"/>
                <a:ea typeface="Times New Roman" panose="02020603050405020304" pitchFamily="18" charset="0"/>
              </a:rPr>
              <a:t>Section 53 of the Employment Equity Act.</a:t>
            </a:r>
            <a:endParaRPr lang="en-ZA" sz="1800" dirty="0">
              <a:effectLst/>
              <a:latin typeface="Times New Roman" panose="02020603050405020304" pitchFamily="18" charset="0"/>
              <a:ea typeface="Times New Roman" panose="02020603050405020304" pitchFamily="18" charset="0"/>
            </a:endParaRPr>
          </a:p>
          <a:p>
            <a:pPr marL="228600" algn="just">
              <a:lnSpc>
                <a:spcPct val="150000"/>
              </a:lnSpc>
            </a:pPr>
            <a:r>
              <a:rPr lang="en-US" sz="1800" dirty="0">
                <a:effectLst/>
                <a:latin typeface="Century Gothic" panose="020B0502020202020204" pitchFamily="34" charset="0"/>
                <a:ea typeface="Times New Roman" panose="02020603050405020304" pitchFamily="18" charset="0"/>
              </a:rPr>
              <a:t>The Commission welcomes the operation of section 53 of the Employment Equity Act which provides that State contracts may only be issued to employers that have been certiﬁed as being in compliance with their obligations under the Employment Equity Act. </a:t>
            </a:r>
            <a:endParaRPr lang="en-ZA" sz="1800" dirty="0">
              <a:effectLst/>
              <a:latin typeface="Times New Roman" panose="02020603050405020304" pitchFamily="18" charset="0"/>
              <a:ea typeface="Times New Roman" panose="02020603050405020304" pitchFamily="18" charset="0"/>
            </a:endParaRPr>
          </a:p>
          <a:p>
            <a:pPr algn="just"/>
            <a:endParaRPr lang="en-GB" altLang="en-US" sz="1600" dirty="0">
              <a:latin typeface="Century Gothic" panose="020B0502020202020204" pitchFamily="34" charset="0"/>
            </a:endParaRPr>
          </a:p>
        </p:txBody>
      </p:sp>
    </p:spTree>
    <p:extLst>
      <p:ext uri="{BB962C8B-B14F-4D97-AF65-F5344CB8AC3E}">
        <p14:creationId xmlns:p14="http://schemas.microsoft.com/office/powerpoint/2010/main" xmlns="" val="154233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10">
            <a:extLst>
              <a:ext uri="{FF2B5EF4-FFF2-40B4-BE49-F238E27FC236}">
                <a16:creationId xmlns:a16="http://schemas.microsoft.com/office/drawing/2014/main" xmlns="" id="{C6920093-CB75-418F-8AFC-F8BE8C0A788C}"/>
              </a:ext>
            </a:extLst>
          </p:cNvPr>
          <p:cNvGrpSpPr>
            <a:grpSpLocks/>
          </p:cNvGrpSpPr>
          <p:nvPr/>
        </p:nvGrpSpPr>
        <p:grpSpPr bwMode="auto">
          <a:xfrm>
            <a:off x="0" y="0"/>
            <a:ext cx="9144000" cy="6858000"/>
            <a:chOff x="0" y="0"/>
            <a:chExt cx="9144000" cy="6859122"/>
          </a:xfrm>
        </p:grpSpPr>
        <p:pic>
          <p:nvPicPr>
            <p:cNvPr id="26630" name="Picture 5" descr="CGE Banner1">
              <a:extLst>
                <a:ext uri="{FF2B5EF4-FFF2-40B4-BE49-F238E27FC236}">
                  <a16:creationId xmlns:a16="http://schemas.microsoft.com/office/drawing/2014/main" xmlns="" id="{AE9D97C6-E479-4F5E-BB15-B6A26045136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631" name="Picture 6">
              <a:extLst>
                <a:ext uri="{FF2B5EF4-FFF2-40B4-BE49-F238E27FC236}">
                  <a16:creationId xmlns:a16="http://schemas.microsoft.com/office/drawing/2014/main" xmlns="" id="{D43B1440-3017-4C6B-89EC-8E6B854E8926}"/>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6627" name="Slide Number Placeholder 5">
            <a:extLst>
              <a:ext uri="{FF2B5EF4-FFF2-40B4-BE49-F238E27FC236}">
                <a16:creationId xmlns:a16="http://schemas.microsoft.com/office/drawing/2014/main" xmlns="" id="{5C8C8685-BCA2-4560-83E2-26A8D8217F42}"/>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7FBF538-24DA-4AE1-BF73-88D7CB56C2D9}" type="slidenum">
              <a:rPr lang="en-GB" altLang="en-US" sz="1400" smtClean="0"/>
              <a:pPr>
                <a:spcBef>
                  <a:spcPct val="0"/>
                </a:spcBef>
                <a:buFontTx/>
                <a:buNone/>
              </a:pPr>
              <a:t>12</a:t>
            </a:fld>
            <a:endParaRPr lang="en-GB" altLang="en-US" sz="1400"/>
          </a:p>
        </p:txBody>
      </p:sp>
      <p:sp>
        <p:nvSpPr>
          <p:cNvPr id="26628" name="Rectangle 2">
            <a:extLst>
              <a:ext uri="{FF2B5EF4-FFF2-40B4-BE49-F238E27FC236}">
                <a16:creationId xmlns:a16="http://schemas.microsoft.com/office/drawing/2014/main" xmlns="" id="{4226900F-3333-480A-8AFC-34FAC1E9440C}"/>
              </a:ext>
            </a:extLst>
          </p:cNvPr>
          <p:cNvSpPr>
            <a:spLocks noGrp="1" noChangeArrowheads="1"/>
          </p:cNvSpPr>
          <p:nvPr>
            <p:ph type="ctrTitle"/>
          </p:nvPr>
        </p:nvSpPr>
        <p:spPr>
          <a:xfrm>
            <a:off x="755650" y="1785938"/>
            <a:ext cx="7772400" cy="563562"/>
          </a:xfrm>
        </p:spPr>
        <p:txBody>
          <a:bodyPr/>
          <a:lstStyle/>
          <a:p>
            <a:pPr eaLnBrk="1" hangingPunct="1"/>
            <a:r>
              <a:rPr lang="en-GB" altLang="en-US" sz="3200" b="1" dirty="0">
                <a:solidFill>
                  <a:schemeClr val="tx1"/>
                </a:solidFill>
                <a:latin typeface="Century Gothic" panose="020B0502020202020204" pitchFamily="34" charset="0"/>
                <a:sym typeface="Century Gothic" panose="020B0502020202020204" pitchFamily="34" charset="0"/>
              </a:rPr>
              <a:t>Conclusion</a:t>
            </a:r>
          </a:p>
        </p:txBody>
      </p:sp>
      <p:sp>
        <p:nvSpPr>
          <p:cNvPr id="26629" name="Rectangle 3">
            <a:extLst>
              <a:ext uri="{FF2B5EF4-FFF2-40B4-BE49-F238E27FC236}">
                <a16:creationId xmlns:a16="http://schemas.microsoft.com/office/drawing/2014/main" xmlns="" id="{0361982A-FD38-415C-9479-27C1243A0190}"/>
              </a:ext>
            </a:extLst>
          </p:cNvPr>
          <p:cNvSpPr>
            <a:spLocks noGrp="1" noChangeArrowheads="1"/>
          </p:cNvSpPr>
          <p:nvPr>
            <p:ph type="subTitle" idx="1"/>
          </p:nvPr>
        </p:nvSpPr>
        <p:spPr>
          <a:xfrm>
            <a:off x="528638" y="2565400"/>
            <a:ext cx="7988300" cy="3722688"/>
          </a:xfrm>
        </p:spPr>
        <p:txBody>
          <a:bodyPr/>
          <a:lstStyle/>
          <a:p>
            <a:pPr marL="228600" algn="just">
              <a:lnSpc>
                <a:spcPct val="150000"/>
              </a:lnSpc>
            </a:pPr>
            <a:r>
              <a:rPr lang="en-AU" sz="1800" dirty="0">
                <a:effectLst/>
                <a:latin typeface="Century Gothic" panose="020B0502020202020204" pitchFamily="34" charset="0"/>
                <a:ea typeface="Calibri" panose="020F0502020204030204" pitchFamily="34" charset="0"/>
                <a:cs typeface="Calibri" panose="020F0502020204030204" pitchFamily="34" charset="0"/>
              </a:rPr>
              <a:t>The Commission broadly supports the Bill in so far as it introduces sectoral numerical targets for the purpose of ensuring the equitable representation of suitably qualified people from designated groups (blacks, women and persons with disabilities) at all occupational levels in the workplace. </a:t>
            </a:r>
            <a:endParaRPr lang="en-ZA" sz="1800" dirty="0">
              <a:effectLst/>
              <a:latin typeface="Times New Roman" panose="02020603050405020304" pitchFamily="18" charset="0"/>
              <a:ea typeface="Times New Roman" panose="02020603050405020304" pitchFamily="18" charset="0"/>
            </a:endParaRPr>
          </a:p>
          <a:p>
            <a:pPr marL="342900" indent="-342900" algn="just">
              <a:buFontTx/>
              <a:buChar char="•"/>
            </a:pPr>
            <a:endParaRPr lang="en-ZA" altLang="en-US" sz="1400" dirty="0">
              <a:latin typeface="Century Gothic" panose="020B0502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4875D65E-084F-4CC2-AAB9-9B10F56DA9E3}" type="slidenum">
              <a:rPr lang="en-GB" smtClean="0"/>
              <a:pPr/>
              <a:t>13</a:t>
            </a:fld>
            <a:endParaRPr lang="en-GB"/>
          </a:p>
        </p:txBody>
      </p:sp>
      <p:sp>
        <p:nvSpPr>
          <p:cNvPr id="20483" name="Rectangle 2"/>
          <p:cNvSpPr>
            <a:spLocks noGrp="1" noChangeArrowheads="1"/>
          </p:cNvSpPr>
          <p:nvPr>
            <p:ph type="ctrTitle"/>
          </p:nvPr>
        </p:nvSpPr>
        <p:spPr>
          <a:xfrm>
            <a:off x="755650" y="2060575"/>
            <a:ext cx="7772400" cy="439738"/>
          </a:xfrm>
        </p:spPr>
        <p:txBody>
          <a:bodyPr/>
          <a:lstStyle/>
          <a:p>
            <a:pPr eaLnBrk="1" hangingPunct="1"/>
            <a:r>
              <a:rPr lang="en-ZA" sz="3200" b="1">
                <a:solidFill>
                  <a:schemeClr val="tx1"/>
                </a:solidFill>
                <a:latin typeface="Century Gothic" pitchFamily="34" charset="0"/>
                <a:sym typeface="Century Gothic" pitchFamily="34" charset="0"/>
              </a:rPr>
              <a:t>Thank You</a:t>
            </a:r>
            <a:endParaRPr lang="en-GB" sz="3200" b="1">
              <a:solidFill>
                <a:schemeClr val="tx1"/>
              </a:solidFill>
              <a:latin typeface="Century Gothic" pitchFamily="34" charset="0"/>
              <a:sym typeface="Century Gothic" pitchFamily="34" charset="0"/>
            </a:endParaRPr>
          </a:p>
        </p:txBody>
      </p:sp>
      <p:sp>
        <p:nvSpPr>
          <p:cNvPr id="23555" name="Rectangle 3"/>
          <p:cNvSpPr>
            <a:spLocks noGrp="1" noChangeArrowheads="1"/>
          </p:cNvSpPr>
          <p:nvPr>
            <p:ph type="subTitle" idx="1"/>
          </p:nvPr>
        </p:nvSpPr>
        <p:spPr>
          <a:xfrm>
            <a:off x="0" y="2997200"/>
            <a:ext cx="9144000" cy="3103563"/>
          </a:xfrm>
        </p:spPr>
        <p:txBody>
          <a:bodyPr/>
          <a:lstStyle/>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HAVE A GENDER RELATED COMPLAINT ????</a:t>
            </a:r>
          </a:p>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REPORT IT TO </a:t>
            </a:r>
          </a:p>
          <a:p>
            <a:pPr eaLnBrk="1" hangingPunct="1">
              <a:lnSpc>
                <a:spcPct val="90000"/>
              </a:lnSpc>
              <a:defRPr/>
            </a:pPr>
            <a:endParaRPr lang="en-ZA" sz="2600" b="1" dirty="0">
              <a:solidFill>
                <a:srgbClr val="0000FF"/>
              </a:solidFill>
              <a:effectLst>
                <a:outerShdw blurRad="38100" dist="38100" dir="2700000" algn="tl">
                  <a:srgbClr val="C0C0C0"/>
                </a:outerShdw>
              </a:effectLst>
            </a:endParaRPr>
          </a:p>
          <a:p>
            <a:pPr eaLnBrk="1" hangingPunct="1">
              <a:lnSpc>
                <a:spcPct val="90000"/>
              </a:lnSpc>
              <a:spcBef>
                <a:spcPct val="0"/>
              </a:spcBef>
              <a:defRPr/>
            </a:pPr>
            <a:r>
              <a:rPr lang="en-US" sz="5500" b="1" i="1" dirty="0">
                <a:solidFill>
                  <a:srgbClr val="FF0000"/>
                </a:solidFill>
              </a:rPr>
              <a:t>0800 007 709 </a:t>
            </a:r>
          </a:p>
          <a:p>
            <a:pPr eaLnBrk="1" hangingPunct="1">
              <a:lnSpc>
                <a:spcPct val="90000"/>
              </a:lnSpc>
              <a:spcBef>
                <a:spcPct val="0"/>
              </a:spcBef>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US" sz="3300" dirty="0" err="1">
                <a:solidFill>
                  <a:srgbClr val="002060"/>
                </a:solidFill>
              </a:rPr>
              <a:t>CGEinfo</a:t>
            </a:r>
            <a:r>
              <a:rPr lang="en-US" sz="3300" dirty="0">
                <a:solidFill>
                  <a:srgbClr val="002060"/>
                </a:solidFill>
              </a:rPr>
              <a:t/>
            </a:r>
            <a:br>
              <a:rPr lang="en-US" sz="3300" dirty="0">
                <a:solidFill>
                  <a:srgbClr val="002060"/>
                </a:solidFill>
              </a:rPr>
            </a:br>
            <a:r>
              <a:rPr lang="en-US" sz="3300" dirty="0" err="1">
                <a:solidFill>
                  <a:srgbClr val="002060"/>
                </a:solidFill>
              </a:rPr>
              <a:t>Facebook</a:t>
            </a:r>
            <a:r>
              <a:rPr lang="en-US" sz="3300" dirty="0">
                <a:solidFill>
                  <a:srgbClr val="002060"/>
                </a:solidFill>
              </a:rPr>
              <a:t>: Gender Commission of South Africa</a:t>
            </a:r>
            <a:endParaRPr lang="en-GB" sz="3300" dirty="0">
              <a:solidFill>
                <a:srgbClr val="002060"/>
              </a:solidFill>
            </a:endParaRPr>
          </a:p>
        </p:txBody>
      </p:sp>
      <p:pic>
        <p:nvPicPr>
          <p:cNvPr id="20485" name="Picture 4" descr="Banner6"/>
          <p:cNvPicPr>
            <a:picLocks noChangeAspect="1" noChangeArrowheads="1"/>
          </p:cNvPicPr>
          <p:nvPr/>
        </p:nvPicPr>
        <p:blipFill>
          <a:blip r:embed="rId3" cstate="print"/>
          <a:srcRect t="9167" b="8321"/>
          <a:stretch>
            <a:fillRect/>
          </a:stretch>
        </p:blipFill>
        <p:spPr bwMode="auto">
          <a:xfrm>
            <a:off x="0" y="0"/>
            <a:ext cx="9144000" cy="1700213"/>
          </a:xfrm>
          <a:prstGeom prst="rect">
            <a:avLst/>
          </a:prstGeom>
          <a:noFill/>
          <a:ln w="9525">
            <a:noFill/>
            <a:miter lim="800000"/>
            <a:headEnd/>
            <a:tailEnd/>
          </a:ln>
        </p:spPr>
      </p:pic>
      <p:grpSp>
        <p:nvGrpSpPr>
          <p:cNvPr id="20486" name="Group 8"/>
          <p:cNvGrpSpPr>
            <a:grpSpLocks/>
          </p:cNvGrpSpPr>
          <p:nvPr/>
        </p:nvGrpSpPr>
        <p:grpSpPr bwMode="auto">
          <a:xfrm>
            <a:off x="0" y="0"/>
            <a:ext cx="9144000" cy="6856413"/>
            <a:chOff x="0" y="1"/>
            <a:chExt cx="9144000" cy="6856204"/>
          </a:xfrm>
        </p:grpSpPr>
        <p:pic>
          <p:nvPicPr>
            <p:cNvPr id="20487" name="Picture 5" descr="CGE Banner1"/>
            <p:cNvPicPr>
              <a:picLocks noChangeAspect="1" noChangeArrowheads="1"/>
            </p:cNvPicPr>
            <p:nvPr/>
          </p:nvPicPr>
          <p:blipFill>
            <a:blip r:embed="rId4" cstate="print"/>
            <a:srcRect/>
            <a:stretch>
              <a:fillRect/>
            </a:stretch>
          </p:blipFill>
          <p:spPr bwMode="auto">
            <a:xfrm>
              <a:off x="0" y="1"/>
              <a:ext cx="9144000" cy="1928802"/>
            </a:xfrm>
            <a:prstGeom prst="rect">
              <a:avLst/>
            </a:prstGeom>
            <a:noFill/>
            <a:ln w="9525">
              <a:noFill/>
              <a:miter lim="800000"/>
              <a:headEnd/>
              <a:tailEnd/>
            </a:ln>
          </p:spPr>
        </p:pic>
        <p:pic>
          <p:nvPicPr>
            <p:cNvPr id="20488" name="Picture 6"/>
            <p:cNvPicPr>
              <a:picLocks noChangeAspect="1" noChangeArrowheads="1"/>
            </p:cNvPicPr>
            <p:nvPr/>
          </p:nvPicPr>
          <p:blipFill>
            <a:blip r:embed="rId5" cstate="print"/>
            <a:srcRect/>
            <a:stretch>
              <a:fillRect/>
            </a:stretch>
          </p:blipFill>
          <p:spPr bwMode="auto">
            <a:xfrm flipV="1">
              <a:off x="0" y="6702425"/>
              <a:ext cx="9144000" cy="153780"/>
            </a:xfrm>
            <a:prstGeom prst="rect">
              <a:avLst/>
            </a:prstGeom>
            <a:noFill/>
            <a:ln w="9525">
              <a:noFill/>
              <a:miter lim="800000"/>
              <a:headEnd/>
              <a:tailEnd/>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8"/>
          <p:cNvGrpSpPr>
            <a:grpSpLocks/>
          </p:cNvGrpSpPr>
          <p:nvPr/>
        </p:nvGrpSpPr>
        <p:grpSpPr bwMode="auto">
          <a:xfrm>
            <a:off x="0" y="0"/>
            <a:ext cx="9144000" cy="6858000"/>
            <a:chOff x="0" y="1029"/>
            <a:chExt cx="9144000" cy="6858000"/>
          </a:xfrm>
        </p:grpSpPr>
        <p:pic>
          <p:nvPicPr>
            <p:cNvPr id="3078" name="Picture 7" descr="CGE Banner1"/>
            <p:cNvPicPr>
              <a:picLocks noChangeAspect="1" noChangeArrowheads="1"/>
            </p:cNvPicPr>
            <p:nvPr/>
          </p:nvPicPr>
          <p:blipFill>
            <a:blip r:embed="rId3" cstate="print"/>
            <a:srcRect/>
            <a:stretch>
              <a:fillRect/>
            </a:stretch>
          </p:blipFill>
          <p:spPr bwMode="auto">
            <a:xfrm>
              <a:off x="0" y="1029"/>
              <a:ext cx="9144000" cy="1928802"/>
            </a:xfrm>
            <a:prstGeom prst="rect">
              <a:avLst/>
            </a:prstGeom>
            <a:noFill/>
            <a:ln w="9525">
              <a:noFill/>
              <a:miter lim="800000"/>
              <a:headEnd/>
              <a:tailEnd/>
            </a:ln>
          </p:spPr>
        </p:pic>
        <p:pic>
          <p:nvPicPr>
            <p:cNvPr id="3079" name="Picture 9"/>
            <p:cNvPicPr>
              <a:picLocks noChangeAspect="1" noChangeArrowheads="1"/>
            </p:cNvPicPr>
            <p:nvPr/>
          </p:nvPicPr>
          <p:blipFill>
            <a:blip r:embed="rId4" cstate="print"/>
            <a:srcRect/>
            <a:stretch>
              <a:fillRect/>
            </a:stretch>
          </p:blipFill>
          <p:spPr bwMode="auto">
            <a:xfrm flipV="1">
              <a:off x="0" y="6702424"/>
              <a:ext cx="9144000" cy="156605"/>
            </a:xfrm>
            <a:prstGeom prst="rect">
              <a:avLst/>
            </a:prstGeom>
            <a:noFill/>
            <a:ln w="9525">
              <a:noFill/>
              <a:miter lim="800000"/>
              <a:headEnd/>
              <a:tailEnd/>
            </a:ln>
          </p:spPr>
        </p:pic>
      </p:grpSp>
      <p:sp>
        <p:nvSpPr>
          <p:cNvPr id="3075" name="Slide Number Placeholder 5"/>
          <p:cNvSpPr>
            <a:spLocks noGrp="1"/>
          </p:cNvSpPr>
          <p:nvPr>
            <p:ph type="sldNum" sz="quarter" idx="12"/>
          </p:nvPr>
        </p:nvSpPr>
        <p:spPr>
          <a:noFill/>
        </p:spPr>
        <p:txBody>
          <a:bodyPr/>
          <a:lstStyle/>
          <a:p>
            <a:fld id="{DD19ED9B-DCE4-474A-9195-E1DCBD3EE2E1}" type="slidenum">
              <a:rPr lang="en-GB" smtClean="0"/>
              <a:pPr/>
              <a:t>2</a:t>
            </a:fld>
            <a:endParaRPr lang="en-GB"/>
          </a:p>
        </p:txBody>
      </p:sp>
      <p:sp>
        <p:nvSpPr>
          <p:cNvPr id="3076" name="Rectangle 2"/>
          <p:cNvSpPr>
            <a:spLocks noGrp="1" noChangeArrowheads="1"/>
          </p:cNvSpPr>
          <p:nvPr>
            <p:ph type="ctrTitle"/>
          </p:nvPr>
        </p:nvSpPr>
        <p:spPr>
          <a:xfrm>
            <a:off x="755650" y="2060575"/>
            <a:ext cx="7772400" cy="431800"/>
          </a:xfrm>
        </p:spPr>
        <p:txBody>
          <a:bodyPr/>
          <a:lstStyle/>
          <a:p>
            <a:pPr eaLnBrk="1" hangingPunct="1"/>
            <a:r>
              <a:rPr lang="en-ZA" sz="3200" b="1">
                <a:solidFill>
                  <a:schemeClr val="tx1"/>
                </a:solidFill>
                <a:latin typeface="Century Gothic" pitchFamily="34" charset="0"/>
                <a:sym typeface="Century Gothic" pitchFamily="34" charset="0"/>
              </a:rPr>
              <a:t>Mandate of the CGE</a:t>
            </a:r>
            <a:endParaRPr lang="en-GB" sz="3200" b="1">
              <a:solidFill>
                <a:schemeClr val="tx1"/>
              </a:solidFill>
              <a:latin typeface="Century Gothic" pitchFamily="34" charset="0"/>
              <a:sym typeface="Century Gothic" pitchFamily="34" charset="0"/>
            </a:endParaRPr>
          </a:p>
        </p:txBody>
      </p:sp>
      <p:sp>
        <p:nvSpPr>
          <p:cNvPr id="3077" name="Rectangle 3"/>
          <p:cNvSpPr>
            <a:spLocks noGrp="1" noChangeArrowheads="1"/>
          </p:cNvSpPr>
          <p:nvPr>
            <p:ph type="subTitle" idx="1"/>
          </p:nvPr>
        </p:nvSpPr>
        <p:spPr>
          <a:xfrm>
            <a:off x="323528" y="2997200"/>
            <a:ext cx="8820472" cy="3048000"/>
          </a:xfrm>
        </p:spPr>
        <p:txBody>
          <a:bodyPr/>
          <a:lstStyle/>
          <a:p>
            <a:pPr algn="just">
              <a:lnSpc>
                <a:spcPct val="200000"/>
              </a:lnSpc>
              <a:buFont typeface="Wingdings" pitchFamily="2" charset="2"/>
              <a:buChar char="Ø"/>
            </a:pPr>
            <a:r>
              <a:rPr lang="en-US" sz="1400" dirty="0">
                <a:latin typeface="Century Gothic" pitchFamily="34" charset="0"/>
                <a:sym typeface="Century Gothic" pitchFamily="34" charset="0"/>
              </a:rPr>
              <a:t>Section 187 </a:t>
            </a:r>
            <a:r>
              <a:rPr lang="en-ZA" sz="1400" dirty="0">
                <a:latin typeface="Century Gothic" pitchFamily="34" charset="0"/>
              </a:rPr>
              <a:t>of the Constitution and CGE Act No. 39 of 1996 as amended require the CGE to promote respect for, and the protection, development and attainment of gender equality.  The CGE vision is a society free from gender oppression and all forms of inequality</a:t>
            </a:r>
          </a:p>
          <a:p>
            <a:pPr algn="just">
              <a:lnSpc>
                <a:spcPct val="200000"/>
              </a:lnSpc>
              <a:buFont typeface="Wingdings" pitchFamily="2" charset="2"/>
              <a:buChar char="Ø"/>
            </a:pPr>
            <a:r>
              <a:rPr lang="en-ZA" sz="1400" dirty="0">
                <a:latin typeface="Century Gothic" pitchFamily="34" charset="0"/>
              </a:rPr>
              <a:t>The </a:t>
            </a:r>
            <a:r>
              <a:rPr lang="en-US" sz="1400" dirty="0">
                <a:latin typeface="Century Gothic" pitchFamily="34" charset="0"/>
                <a:sym typeface="Century Gothic" pitchFamily="34" charset="0"/>
              </a:rPr>
              <a:t>CGE mandate is to </a:t>
            </a:r>
            <a:r>
              <a:rPr lang="en-GB" sz="1400" dirty="0">
                <a:latin typeface="Century Gothic" pitchFamily="34" charset="0"/>
                <a:sym typeface="Century Gothic" pitchFamily="34" charset="0"/>
              </a:rPr>
              <a:t>monitor and evaluate legislation, policies and practices of the state, statutory bodies and private businesses, as well as indigenous and customary laws and practices; research and make recommendations to Parliament; </a:t>
            </a:r>
          </a:p>
          <a:p>
            <a:pPr algn="just">
              <a:lnSpc>
                <a:spcPct val="200000"/>
              </a:lnSpc>
              <a:buFont typeface="Wingdings" pitchFamily="2" charset="2"/>
              <a:buChar char="Ø"/>
            </a:pPr>
            <a:r>
              <a:rPr lang="en-GB" sz="1400" dirty="0">
                <a:latin typeface="Century Gothic" pitchFamily="34" charset="0"/>
                <a:sym typeface="Century Gothic" pitchFamily="34" charset="0"/>
              </a:rPr>
              <a:t>And to receive and investigate complaints of gender discrimination; and conduct public awareness and education on gender equality.  CGE has powers of subpoena and litigation.</a:t>
            </a:r>
          </a:p>
          <a:p>
            <a:pPr algn="just">
              <a:lnSpc>
                <a:spcPct val="200000"/>
              </a:lnSpc>
              <a:buFont typeface="Wingdings" pitchFamily="2" charset="2"/>
              <a:buChar char="Ø"/>
            </a:pPr>
            <a:endParaRPr lang="en-ZA" sz="1400" dirty="0"/>
          </a:p>
          <a:p>
            <a:pPr eaLnBrk="1" hangingPunct="1"/>
            <a:r>
              <a:rPr lang="en-ZA" dirty="0">
                <a:latin typeface="Century Gothic" pitchFamily="34" charset="0"/>
              </a:rPr>
              <a:t> </a:t>
            </a:r>
            <a:endParaRPr lang="en-GB" dirty="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6AAADC9B-DAFC-423C-8234-312FB32C856F}" type="slidenum">
              <a:rPr lang="en-GB" smtClean="0"/>
              <a:pPr/>
              <a:t>3</a:t>
            </a:fld>
            <a:endParaRPr lang="en-GB"/>
          </a:p>
        </p:txBody>
      </p:sp>
      <p:sp>
        <p:nvSpPr>
          <p:cNvPr id="6148" name="Rectangle 2"/>
          <p:cNvSpPr>
            <a:spLocks noGrp="1" noChangeArrowheads="1"/>
          </p:cNvSpPr>
          <p:nvPr>
            <p:ph type="ctrTitle"/>
          </p:nvPr>
        </p:nvSpPr>
        <p:spPr>
          <a:xfrm>
            <a:off x="895570" y="2110270"/>
            <a:ext cx="7772400" cy="431800"/>
          </a:xfrm>
        </p:spPr>
        <p:txBody>
          <a:bodyPr/>
          <a:lstStyle/>
          <a:p>
            <a:r>
              <a:rPr lang="en-ZA" sz="2000" b="1" dirty="0">
                <a:latin typeface="+mn-lt"/>
                <a:sym typeface="Century Gothic" pitchFamily="34" charset="0"/>
              </a:rPr>
              <a:t>Employment Equity Amendment Bill</a:t>
            </a:r>
            <a:endParaRPr lang="en-GB" sz="2000" b="1" dirty="0">
              <a:solidFill>
                <a:schemeClr val="tx1"/>
              </a:solidFill>
              <a:latin typeface="+mn-lt"/>
              <a:sym typeface="Century Gothic" pitchFamily="34" charset="0"/>
            </a:endParaRPr>
          </a:p>
        </p:txBody>
      </p:sp>
      <p:sp>
        <p:nvSpPr>
          <p:cNvPr id="6149" name="Rectangle 3"/>
          <p:cNvSpPr>
            <a:spLocks noGrp="1" noChangeArrowheads="1"/>
          </p:cNvSpPr>
          <p:nvPr>
            <p:ph type="subTitle" idx="1"/>
          </p:nvPr>
        </p:nvSpPr>
        <p:spPr>
          <a:xfrm>
            <a:off x="467544" y="2767316"/>
            <a:ext cx="8352928" cy="3277884"/>
          </a:xfrm>
        </p:spPr>
        <p:txBody>
          <a:bodyPr/>
          <a:lstStyle/>
          <a:p>
            <a:pPr algn="just">
              <a:lnSpc>
                <a:spcPct val="150000"/>
              </a:lnSpc>
            </a:pPr>
            <a:r>
              <a:rPr lang="en-US" sz="1600" dirty="0">
                <a:effectLst/>
                <a:latin typeface="Century Gothic" panose="020B0502020202020204" pitchFamily="34" charset="0"/>
                <a:ea typeface="Times New Roman" panose="02020603050405020304" pitchFamily="18" charset="0"/>
              </a:rPr>
              <a:t>The Commission welcomes the opportunity to make inputs to the Employment Equity Amendment Bill, 2020.</a:t>
            </a:r>
            <a:endParaRPr lang="en-ZA" sz="1600" dirty="0">
              <a:effectLst/>
              <a:latin typeface="Times New Roman" panose="02020603050405020304" pitchFamily="18" charset="0"/>
              <a:ea typeface="Times New Roman" panose="02020603050405020304" pitchFamily="18" charset="0"/>
            </a:endParaRPr>
          </a:p>
          <a:p>
            <a:pPr algn="just">
              <a:lnSpc>
                <a:spcPct val="150000"/>
              </a:lnSpc>
            </a:pPr>
            <a:r>
              <a:rPr lang="en-ZA" sz="1600" dirty="0">
                <a:effectLst/>
                <a:latin typeface="Century Gothic" panose="020B0502020202020204" pitchFamily="34" charset="0"/>
                <a:ea typeface="Times New Roman" panose="02020603050405020304" pitchFamily="18" charset="0"/>
                <a:cs typeface="Arial" panose="020B0604020202020204" pitchFamily="34" charset="0"/>
              </a:rPr>
              <a:t>The Commission has since 2013 held transformation hearings with specific focus to the private and public sector. This process was initiated following concerns of the underrepresentation of previously disadvantaged groups in various occupational levels. In the private sector, males (mostly white males) dominated managerial positions. </a:t>
            </a:r>
            <a:endParaRPr lang="en-ZA" sz="1600" dirty="0">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6AB2D108-61D8-4D88-8F4E-06697FD07B96}" type="slidenum">
              <a:rPr lang="en-GB" smtClean="0"/>
              <a:pPr/>
              <a:t>4</a:t>
            </a:fld>
            <a:endParaRPr lang="en-GB"/>
          </a:p>
        </p:txBody>
      </p:sp>
      <p:sp>
        <p:nvSpPr>
          <p:cNvPr id="7172"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Continuation </a:t>
            </a:r>
          </a:p>
        </p:txBody>
      </p:sp>
      <p:sp>
        <p:nvSpPr>
          <p:cNvPr id="7173" name="Rectangle 3"/>
          <p:cNvSpPr>
            <a:spLocks noGrp="1" noChangeArrowheads="1"/>
          </p:cNvSpPr>
          <p:nvPr>
            <p:ph type="subTitle" idx="1"/>
          </p:nvPr>
        </p:nvSpPr>
        <p:spPr>
          <a:xfrm>
            <a:off x="323528" y="2492375"/>
            <a:ext cx="8496944" cy="3518953"/>
          </a:xfrm>
        </p:spPr>
        <p:txBody>
          <a:bodyPr/>
          <a:lstStyle/>
          <a:p>
            <a:pPr algn="just">
              <a:lnSpc>
                <a:spcPct val="150000"/>
              </a:lnSpc>
            </a:pPr>
            <a:r>
              <a:rPr lang="en-ZA" sz="1600" dirty="0">
                <a:effectLst/>
                <a:latin typeface="Century Gothic" panose="020B0502020202020204" pitchFamily="34" charset="0"/>
                <a:ea typeface="Times New Roman" panose="02020603050405020304" pitchFamily="18" charset="0"/>
                <a:cs typeface="Arial" panose="020B0604020202020204" pitchFamily="34" charset="0"/>
              </a:rPr>
              <a:t>From this premise, the Commission observed that the Employment Equity Act 55 of 1998 did not progressively increase the representation of women and persons with disabilities at top management levels in the  private sector. To this end, the Commission supports robust measures to accelerate and achieve equity in the private sector.  </a:t>
            </a:r>
            <a:endParaRPr lang="en-ZA" sz="16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50000"/>
              </a:lnSpc>
            </a:pPr>
            <a:r>
              <a:rPr lang="en-ZA" sz="1600" dirty="0">
                <a:latin typeface="Century Gothic" panose="020B0502020202020204" pitchFamily="34" charset="0"/>
              </a:rPr>
              <a:t> </a:t>
            </a:r>
            <a:r>
              <a:rPr lang="en-US" sz="1600" b="1" dirty="0">
                <a:effectLst/>
                <a:latin typeface="Century Gothic" panose="020B0502020202020204" pitchFamily="34" charset="0"/>
                <a:ea typeface="Times New Roman" panose="02020603050405020304" pitchFamily="18" charset="0"/>
              </a:rPr>
              <a:t>Amendment to Section 1 of the Act</a:t>
            </a:r>
            <a:endParaRPr lang="en-ZA" sz="1600" b="1" dirty="0">
              <a:latin typeface="Century Gothic" panose="020B0502020202020204" pitchFamily="34" charset="0"/>
              <a:ea typeface="Times New Roman" panose="02020603050405020304" pitchFamily="18" charset="0"/>
            </a:endParaRPr>
          </a:p>
          <a:p>
            <a:pPr algn="just">
              <a:lnSpc>
                <a:spcPct val="150000"/>
              </a:lnSpc>
            </a:pPr>
            <a:r>
              <a:rPr lang="en-US" sz="1600" dirty="0">
                <a:solidFill>
                  <a:srgbClr val="000000"/>
                </a:solidFill>
                <a:effectLst/>
                <a:latin typeface="Century Gothic" panose="020B0502020202020204" pitchFamily="34" charset="0"/>
                <a:ea typeface="Times New Roman" panose="02020603050405020304" pitchFamily="18" charset="0"/>
              </a:rPr>
              <a:t>The Commission notes the insertion of the definition of </a:t>
            </a:r>
            <a:r>
              <a:rPr lang="en-US" sz="1600" dirty="0">
                <a:effectLst/>
                <a:latin typeface="Century Gothic" panose="020B0502020202020204" pitchFamily="34" charset="0"/>
                <a:ea typeface="Times New Roman" panose="02020603050405020304" pitchFamily="18" charset="0"/>
              </a:rPr>
              <a:t>" National Minimum Wage Commission' it means the Commission established in terms of section 8 of the National Minimum Wage Act No. 9 of 2018: "</a:t>
            </a:r>
            <a:endParaRPr lang="en-ZA" sz="1600" dirty="0">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27C16487-2F4E-48DC-8F8C-71D081E8D58A}" type="slidenum">
              <a:rPr lang="en-GB" smtClean="0"/>
              <a:pPr/>
              <a:t>5</a:t>
            </a:fld>
            <a:endParaRPr lang="en-GB"/>
          </a:p>
        </p:txBody>
      </p:sp>
      <p:sp>
        <p:nvSpPr>
          <p:cNvPr id="9220"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Continuation</a:t>
            </a:r>
          </a:p>
        </p:txBody>
      </p:sp>
      <p:sp>
        <p:nvSpPr>
          <p:cNvPr id="9221" name="Rectangle 3"/>
          <p:cNvSpPr>
            <a:spLocks noGrp="1" noChangeArrowheads="1"/>
          </p:cNvSpPr>
          <p:nvPr>
            <p:ph type="subTitle" idx="1"/>
          </p:nvPr>
        </p:nvSpPr>
        <p:spPr>
          <a:xfrm>
            <a:off x="539552" y="2997200"/>
            <a:ext cx="8352928" cy="3048000"/>
          </a:xfrm>
        </p:spPr>
        <p:txBody>
          <a:bodyPr/>
          <a:lstStyle/>
          <a:p>
            <a:pPr marL="228600" algn="just">
              <a:lnSpc>
                <a:spcPct val="150000"/>
              </a:lnSpc>
              <a:spcAft>
                <a:spcPts val="1000"/>
              </a:spcAft>
            </a:pPr>
            <a:r>
              <a:rPr lang="en-US" sz="1600" dirty="0">
                <a:effectLst/>
                <a:latin typeface="Century Gothic" panose="020B0502020202020204" pitchFamily="34" charset="0"/>
                <a:ea typeface="Times New Roman" panose="02020603050405020304" pitchFamily="18" charset="0"/>
                <a:cs typeface="Times New Roman" panose="02020603050405020304" pitchFamily="18" charset="0"/>
              </a:rPr>
              <a:t>The Commission further welcomes the inclusion and definition of people with disabilities. The definition is comprehensive and covers various forms of disabilities and this was a gap that resulted in the exclusion of most persons with disabilities in the workforce. It follows from the hearings of the Commission that employers often argue that employees often do not disclose or declare their disabilities in the workplace.</a:t>
            </a:r>
            <a:r>
              <a:rPr lang="en-US" sz="1600" dirty="0">
                <a:effectLst/>
                <a:latin typeface="Century Gothic" panose="020B0502020202020204" pitchFamily="34" charset="0"/>
                <a:ea typeface="Times New Roman" panose="02020603050405020304" pitchFamily="18" charset="0"/>
              </a:rPr>
              <a:t> An inclusive definition supported by a diversified workplace has the prospects of encouraging employees to declare their disabilities. </a:t>
            </a:r>
            <a:endParaRPr lang="en-ZA" sz="1600" dirty="0">
              <a:effectLst/>
              <a:latin typeface="Century Gothic" panose="020B0502020202020204" pitchFamily="34" charset="0"/>
              <a:ea typeface="Times New Roman" panose="02020603050405020304" pitchFamily="18" charset="0"/>
            </a:endParaRPr>
          </a:p>
          <a:p>
            <a:pPr algn="just">
              <a:lnSpc>
                <a:spcPct val="150000"/>
              </a:lnSpc>
            </a:pPr>
            <a:endParaRPr lang="en-ZA" sz="1600" dirty="0">
              <a:latin typeface="Century Gothic" pitchFamily="34" charset="0"/>
            </a:endParaRPr>
          </a:p>
          <a:p>
            <a:pPr algn="just">
              <a:lnSpc>
                <a:spcPct val="150000"/>
              </a:lnSpc>
            </a:pPr>
            <a:endParaRPr lang="en-ZA" sz="1600" dirty="0">
              <a:latin typeface="Century Gothi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0"/>
          <p:cNvGrpSpPr>
            <a:grpSpLocks/>
          </p:cNvGrpSpPr>
          <p:nvPr/>
        </p:nvGrpSpPr>
        <p:grpSpPr bwMode="auto">
          <a:xfrm>
            <a:off x="0" y="0"/>
            <a:ext cx="9144000" cy="6858000"/>
            <a:chOff x="0" y="0"/>
            <a:chExt cx="9144000" cy="6859122"/>
          </a:xfrm>
        </p:grpSpPr>
        <p:pic>
          <p:nvPicPr>
            <p:cNvPr id="10246"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0247"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10243" name="Slide Number Placeholder 5"/>
          <p:cNvSpPr>
            <a:spLocks noGrp="1"/>
          </p:cNvSpPr>
          <p:nvPr>
            <p:ph type="sldNum" sz="quarter" idx="12"/>
          </p:nvPr>
        </p:nvSpPr>
        <p:spPr>
          <a:noFill/>
        </p:spPr>
        <p:txBody>
          <a:bodyPr/>
          <a:lstStyle/>
          <a:p>
            <a:fld id="{DEF80C29-A940-47DC-B4A8-520243F170E3}" type="slidenum">
              <a:rPr lang="en-GB" smtClean="0"/>
              <a:pPr/>
              <a:t>6</a:t>
            </a:fld>
            <a:endParaRPr lang="en-GB" dirty="0"/>
          </a:p>
        </p:txBody>
      </p:sp>
      <p:sp>
        <p:nvSpPr>
          <p:cNvPr id="10244"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Continuation</a:t>
            </a:r>
          </a:p>
        </p:txBody>
      </p:sp>
      <p:sp>
        <p:nvSpPr>
          <p:cNvPr id="10245" name="Rectangle 3"/>
          <p:cNvSpPr>
            <a:spLocks noGrp="1" noChangeArrowheads="1"/>
          </p:cNvSpPr>
          <p:nvPr>
            <p:ph type="subTitle" idx="1"/>
          </p:nvPr>
        </p:nvSpPr>
        <p:spPr>
          <a:xfrm>
            <a:off x="395536" y="2420888"/>
            <a:ext cx="8291264" cy="3624312"/>
          </a:xfrm>
        </p:spPr>
        <p:txBody>
          <a:bodyPr/>
          <a:lstStyle/>
          <a:p>
            <a:pPr marL="228600" algn="just">
              <a:lnSpc>
                <a:spcPct val="150000"/>
              </a:lnSpc>
              <a:spcAft>
                <a:spcPts val="1000"/>
              </a:spcAft>
            </a:pPr>
            <a:r>
              <a:rPr lang="en-US" sz="1800" b="1" dirty="0">
                <a:effectLst/>
                <a:latin typeface="Century Gothic" panose="020B0502020202020204" pitchFamily="34" charset="0"/>
                <a:ea typeface="Times New Roman" panose="02020603050405020304" pitchFamily="18" charset="0"/>
              </a:rPr>
              <a:t>Insertion of section 15A in the Employment Equity Act 55 of 1998</a:t>
            </a:r>
            <a:endParaRPr lang="en-ZA" sz="1800" dirty="0">
              <a:effectLst/>
              <a:latin typeface="Times New Roman" panose="02020603050405020304" pitchFamily="18" charset="0"/>
              <a:ea typeface="Times New Roman" panose="02020603050405020304" pitchFamily="18" charset="0"/>
            </a:endParaRPr>
          </a:p>
          <a:p>
            <a:pPr marL="228600" algn="just">
              <a:lnSpc>
                <a:spcPct val="150000"/>
              </a:lnSpc>
            </a:pPr>
            <a:r>
              <a:rPr lang="en-US" sz="1600" dirty="0">
                <a:effectLst/>
                <a:latin typeface="Century Gothic" panose="020B0502020202020204" pitchFamily="34" charset="0"/>
                <a:ea typeface="Times New Roman" panose="02020603050405020304" pitchFamily="18" charset="0"/>
              </a:rPr>
              <a:t>The commission welcomes the inclusion of section 15A in Act 55 of the 1998.  The inclusion of sectoral targets will proliferate the representation of previous disadvantaged groups in various occupational levels. The Commission submitted that the setting of targets should consider that women and persons with disabilities have been underrepresented despite the Employment Equity Act, 1998 requiring designated employers to put in place affirmative action measures in place to achieve equity. To this end, the sectoral targets should specifically recognize the gender dynamics in the workplace. </a:t>
            </a:r>
            <a:endParaRPr lang="en-ZA" sz="1600" dirty="0">
              <a:effectLst/>
              <a:latin typeface="Century Gothic" panose="020B0502020202020204" pitchFamily="34" charset="0"/>
              <a:ea typeface="Times New Roman" panose="02020603050405020304" pitchFamily="18" charset="0"/>
            </a:endParaRPr>
          </a:p>
          <a:p>
            <a:pPr algn="l">
              <a:lnSpc>
                <a:spcPct val="150000"/>
              </a:lnSpc>
            </a:pPr>
            <a:endParaRPr lang="en-ZA" sz="1600" dirty="0">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0"/>
          <p:cNvGrpSpPr>
            <a:grpSpLocks/>
          </p:cNvGrpSpPr>
          <p:nvPr/>
        </p:nvGrpSpPr>
        <p:grpSpPr bwMode="auto">
          <a:xfrm>
            <a:off x="0" y="0"/>
            <a:ext cx="9144000" cy="6858000"/>
            <a:chOff x="0" y="0"/>
            <a:chExt cx="9144000" cy="6859122"/>
          </a:xfrm>
        </p:grpSpPr>
        <p:pic>
          <p:nvPicPr>
            <p:cNvPr id="1127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127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11267" name="Slide Number Placeholder 5"/>
          <p:cNvSpPr>
            <a:spLocks noGrp="1"/>
          </p:cNvSpPr>
          <p:nvPr>
            <p:ph type="sldNum" sz="quarter" idx="12"/>
          </p:nvPr>
        </p:nvSpPr>
        <p:spPr>
          <a:noFill/>
        </p:spPr>
        <p:txBody>
          <a:bodyPr/>
          <a:lstStyle/>
          <a:p>
            <a:fld id="{2F5921AF-5E5C-4376-AB51-04435B0ED58E}" type="slidenum">
              <a:rPr lang="en-GB" smtClean="0"/>
              <a:pPr/>
              <a:t>7</a:t>
            </a:fld>
            <a:endParaRPr lang="en-GB"/>
          </a:p>
        </p:txBody>
      </p:sp>
      <p:sp>
        <p:nvSpPr>
          <p:cNvPr id="11268"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Continuation</a:t>
            </a:r>
          </a:p>
        </p:txBody>
      </p:sp>
      <p:sp>
        <p:nvSpPr>
          <p:cNvPr id="11269" name="Rectangle 3"/>
          <p:cNvSpPr>
            <a:spLocks noGrp="1" noChangeArrowheads="1"/>
          </p:cNvSpPr>
          <p:nvPr>
            <p:ph type="subTitle" idx="1"/>
          </p:nvPr>
        </p:nvSpPr>
        <p:spPr>
          <a:xfrm>
            <a:off x="467544" y="2767316"/>
            <a:ext cx="8060506" cy="3277884"/>
          </a:xfrm>
        </p:spPr>
        <p:txBody>
          <a:bodyPr/>
          <a:lstStyle/>
          <a:p>
            <a:pPr algn="just">
              <a:lnSpc>
                <a:spcPct val="150000"/>
              </a:lnSpc>
            </a:pPr>
            <a:r>
              <a:rPr lang="en-US" sz="1800" b="1" dirty="0">
                <a:effectLst/>
                <a:latin typeface="Century Gothic" panose="020B0502020202020204" pitchFamily="34" charset="0"/>
                <a:ea typeface="Times New Roman" panose="02020603050405020304" pitchFamily="18" charset="0"/>
              </a:rPr>
              <a:t>Amendment of section 20 of Act 55 of 1998, as amended by section 10 of Act 47 of 2013</a:t>
            </a:r>
            <a:endParaRPr lang="en-ZA" sz="1800" dirty="0">
              <a:effectLst/>
              <a:latin typeface="Times New Roman" panose="02020603050405020304" pitchFamily="18" charset="0"/>
              <a:ea typeface="Times New Roman" panose="02020603050405020304" pitchFamily="18" charset="0"/>
            </a:endParaRPr>
          </a:p>
          <a:p>
            <a:pPr algn="just">
              <a:lnSpc>
                <a:spcPct val="150000"/>
              </a:lnSpc>
            </a:pPr>
            <a:r>
              <a:rPr lang="en-US" sz="1600" dirty="0">
                <a:effectLst/>
                <a:latin typeface="Century Gothic" panose="020B0502020202020204" pitchFamily="34" charset="0"/>
                <a:ea typeface="Times New Roman" panose="02020603050405020304" pitchFamily="18" charset="0"/>
              </a:rPr>
              <a:t>The Commission welcomes the proposed amendment to the extent that it will provide employers with the specific targets that need to be achieved. The current format of permitting employers with their discretion to set their own targets as per the employment equity plan, has not resulted in the proliferation of previously disadvantaged groups occupying decision making positions, especially women and persons with disabilities </a:t>
            </a:r>
            <a:endParaRPr lang="en-ZA" sz="1600" dirty="0">
              <a:effectLst/>
              <a:latin typeface="Times New Roman" panose="02020603050405020304" pitchFamily="18" charset="0"/>
              <a:ea typeface="Times New Roman" panose="02020603050405020304" pitchFamily="18" charset="0"/>
            </a:endParaRPr>
          </a:p>
          <a:p>
            <a:pPr algn="just">
              <a:lnSpc>
                <a:spcPct val="150000"/>
              </a:lnSpc>
            </a:pPr>
            <a:endParaRPr lang="en-ZA" sz="1600" dirty="0">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a:extLst>
              <a:ext uri="{FF2B5EF4-FFF2-40B4-BE49-F238E27FC236}">
                <a16:creationId xmlns:a16="http://schemas.microsoft.com/office/drawing/2014/main" xmlns="" id="{D06CD93F-E09F-44BE-894A-A5FEDE129D44}"/>
              </a:ext>
            </a:extLst>
          </p:cNvPr>
          <p:cNvGrpSpPr>
            <a:grpSpLocks/>
          </p:cNvGrpSpPr>
          <p:nvPr/>
        </p:nvGrpSpPr>
        <p:grpSpPr bwMode="auto">
          <a:xfrm>
            <a:off x="0" y="0"/>
            <a:ext cx="9144000" cy="6859588"/>
            <a:chOff x="0" y="0"/>
            <a:chExt cx="9144000" cy="6859029"/>
          </a:xfrm>
        </p:grpSpPr>
        <p:pic>
          <p:nvPicPr>
            <p:cNvPr id="7174" name="Picture 7" descr="CGE Banner1">
              <a:extLst>
                <a:ext uri="{FF2B5EF4-FFF2-40B4-BE49-F238E27FC236}">
                  <a16:creationId xmlns:a16="http://schemas.microsoft.com/office/drawing/2014/main" xmlns="" id="{3D517022-EFAD-4378-B795-4E64A2AA37A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a:extLst>
                <a:ext uri="{FF2B5EF4-FFF2-40B4-BE49-F238E27FC236}">
                  <a16:creationId xmlns:a16="http://schemas.microsoft.com/office/drawing/2014/main" xmlns="" id="{7B890ED1-A8CA-451C-8689-D4F10D3F83A6}"/>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a:extLst>
              <a:ext uri="{FF2B5EF4-FFF2-40B4-BE49-F238E27FC236}">
                <a16:creationId xmlns:a16="http://schemas.microsoft.com/office/drawing/2014/main" xmlns="" id="{03968E01-0EED-4DC9-9541-0F1D52F547F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E995E13-A169-484F-B4DE-4996F5E29470}" type="slidenum">
              <a:rPr lang="en-GB" altLang="en-US" sz="1400" smtClean="0"/>
              <a:pPr>
                <a:spcBef>
                  <a:spcPct val="0"/>
                </a:spcBef>
                <a:buFontTx/>
                <a:buNone/>
              </a:pPr>
              <a:t>8</a:t>
            </a:fld>
            <a:endParaRPr lang="en-GB" altLang="en-US" sz="1400"/>
          </a:p>
        </p:txBody>
      </p:sp>
      <p:sp>
        <p:nvSpPr>
          <p:cNvPr id="7172" name="Rectangle 2">
            <a:extLst>
              <a:ext uri="{FF2B5EF4-FFF2-40B4-BE49-F238E27FC236}">
                <a16:creationId xmlns:a16="http://schemas.microsoft.com/office/drawing/2014/main" xmlns="" id="{790DAF14-50FC-49E8-8150-F3F2B9D7874F}"/>
              </a:ext>
            </a:extLst>
          </p:cNvPr>
          <p:cNvSpPr>
            <a:spLocks noGrp="1" noChangeArrowheads="1"/>
          </p:cNvSpPr>
          <p:nvPr>
            <p:ph type="ctrTitle"/>
          </p:nvPr>
        </p:nvSpPr>
        <p:spPr>
          <a:xfrm>
            <a:off x="755650" y="2060575"/>
            <a:ext cx="7772400" cy="431800"/>
          </a:xfrm>
        </p:spPr>
        <p:txBody>
          <a:bodyPr/>
          <a:lstStyle/>
          <a:p>
            <a:pPr eaLnBrk="1" hangingPunct="1"/>
            <a:r>
              <a:rPr lang="en-ZA" altLang="en-US" sz="2400" b="1" dirty="0">
                <a:solidFill>
                  <a:schemeClr val="tx1"/>
                </a:solidFill>
                <a:latin typeface="Century Gothic" panose="020B0502020202020204" pitchFamily="34" charset="0"/>
                <a:sym typeface="Century Gothic" panose="020B0502020202020204" pitchFamily="34" charset="0"/>
              </a:rPr>
              <a:t>Continuation</a:t>
            </a:r>
            <a:endParaRPr lang="en-GB" altLang="en-US" sz="2400" b="1" dirty="0">
              <a:solidFill>
                <a:schemeClr val="tx1"/>
              </a:solidFill>
              <a:latin typeface="Century Gothic" panose="020B0502020202020204" pitchFamily="34" charset="0"/>
              <a:sym typeface="Century Gothic" panose="020B0502020202020204" pitchFamily="34" charset="0"/>
            </a:endParaRPr>
          </a:p>
        </p:txBody>
      </p:sp>
      <p:sp>
        <p:nvSpPr>
          <p:cNvPr id="7173" name="Rectangle 3">
            <a:extLst>
              <a:ext uri="{FF2B5EF4-FFF2-40B4-BE49-F238E27FC236}">
                <a16:creationId xmlns:a16="http://schemas.microsoft.com/office/drawing/2014/main" xmlns="" id="{C5DAF3D8-4F59-47DA-A617-0895508386D1}"/>
              </a:ext>
            </a:extLst>
          </p:cNvPr>
          <p:cNvSpPr>
            <a:spLocks noGrp="1" noChangeArrowheads="1"/>
          </p:cNvSpPr>
          <p:nvPr>
            <p:ph type="subTitle" idx="1"/>
          </p:nvPr>
        </p:nvSpPr>
        <p:spPr>
          <a:xfrm>
            <a:off x="539750" y="2565400"/>
            <a:ext cx="7889875" cy="3816350"/>
          </a:xfrm>
        </p:spPr>
        <p:txBody>
          <a:bodyPr/>
          <a:lstStyle/>
          <a:p>
            <a:pPr lvl="1" algn="just">
              <a:buFont typeface="Wingdings" panose="05000000000000000000" pitchFamily="2" charset="2"/>
              <a:buChar char="q"/>
            </a:pPr>
            <a:endParaRPr lang="en-GB" altLang="en-US" sz="1200" dirty="0"/>
          </a:p>
          <a:p>
            <a:pPr indent="228600" algn="just">
              <a:lnSpc>
                <a:spcPct val="150000"/>
              </a:lnSpc>
              <a:spcAft>
                <a:spcPts val="1000"/>
              </a:spcAft>
            </a:pPr>
            <a:r>
              <a:rPr lang="en-US" sz="1600" b="1" dirty="0">
                <a:effectLst/>
                <a:latin typeface="Century Gothic" panose="020B0502020202020204" pitchFamily="34" charset="0"/>
                <a:ea typeface="Times New Roman" panose="02020603050405020304" pitchFamily="18" charset="0"/>
              </a:rPr>
              <a:t>Designated employer</a:t>
            </a:r>
            <a:endParaRPr lang="en-ZA" sz="1600" dirty="0">
              <a:effectLst/>
              <a:latin typeface="Times New Roman" panose="02020603050405020304" pitchFamily="18" charset="0"/>
              <a:ea typeface="Times New Roman" panose="02020603050405020304" pitchFamily="18" charset="0"/>
            </a:endParaRPr>
          </a:p>
          <a:p>
            <a:pPr marL="228600" algn="just">
              <a:lnSpc>
                <a:spcPct val="150000"/>
              </a:lnSpc>
            </a:pPr>
            <a:r>
              <a:rPr lang="en-US" sz="1600" dirty="0">
                <a:effectLst/>
                <a:latin typeface="Century Gothic" panose="020B0502020202020204" pitchFamily="34" charset="0"/>
                <a:ea typeface="Times New Roman" panose="02020603050405020304" pitchFamily="18" charset="0"/>
              </a:rPr>
              <a:t>The Commission notes the deletion of paragraph b which classiﬁed employers with fewer than 50 employees who meet a turnover threshold determined in Schedule 4 to the Employment Equity Act as designated employers. It is noted that this is intended at reducing the regulatory burden on small employers in relation to regulatory provisions </a:t>
            </a:r>
            <a:r>
              <a:rPr lang="en-US" sz="1600" dirty="0">
                <a:effectLst/>
                <a:latin typeface="Century Gothic" panose="020B0502020202020204" pitchFamily="34" charset="0"/>
                <a:ea typeface="Times New Roman" panose="02020603050405020304" pitchFamily="18" charset="0"/>
                <a:cs typeface="Times New Roman" panose="02020603050405020304" pitchFamily="18" charset="0"/>
              </a:rPr>
              <a:t>dealing with the implementation of Chapter III of the Act. </a:t>
            </a:r>
            <a:endParaRPr lang="en-GB" altLang="en-US" sz="1600" dirty="0">
              <a:latin typeface="Century Gothic" panose="020B0502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a:extLst>
              <a:ext uri="{FF2B5EF4-FFF2-40B4-BE49-F238E27FC236}">
                <a16:creationId xmlns:a16="http://schemas.microsoft.com/office/drawing/2014/main" xmlns="" id="{D06CD93F-E09F-44BE-894A-A5FEDE129D44}"/>
              </a:ext>
            </a:extLst>
          </p:cNvPr>
          <p:cNvGrpSpPr>
            <a:grpSpLocks/>
          </p:cNvGrpSpPr>
          <p:nvPr/>
        </p:nvGrpSpPr>
        <p:grpSpPr bwMode="auto">
          <a:xfrm>
            <a:off x="0" y="0"/>
            <a:ext cx="9144000" cy="6859588"/>
            <a:chOff x="0" y="0"/>
            <a:chExt cx="9144000" cy="6859029"/>
          </a:xfrm>
        </p:grpSpPr>
        <p:pic>
          <p:nvPicPr>
            <p:cNvPr id="7174" name="Picture 7" descr="CGE Banner1">
              <a:extLst>
                <a:ext uri="{FF2B5EF4-FFF2-40B4-BE49-F238E27FC236}">
                  <a16:creationId xmlns:a16="http://schemas.microsoft.com/office/drawing/2014/main" xmlns="" id="{3D517022-EFAD-4378-B795-4E64A2AA37A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a:extLst>
                <a:ext uri="{FF2B5EF4-FFF2-40B4-BE49-F238E27FC236}">
                  <a16:creationId xmlns:a16="http://schemas.microsoft.com/office/drawing/2014/main" xmlns="" id="{7B890ED1-A8CA-451C-8689-D4F10D3F83A6}"/>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a:extLst>
              <a:ext uri="{FF2B5EF4-FFF2-40B4-BE49-F238E27FC236}">
                <a16:creationId xmlns:a16="http://schemas.microsoft.com/office/drawing/2014/main" xmlns="" id="{03968E01-0EED-4DC9-9541-0F1D52F547F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E995E13-A169-484F-B4DE-4996F5E29470}" type="slidenum">
              <a:rPr lang="en-GB" altLang="en-US" sz="1400" smtClean="0"/>
              <a:pPr>
                <a:spcBef>
                  <a:spcPct val="0"/>
                </a:spcBef>
                <a:buFontTx/>
                <a:buNone/>
              </a:pPr>
              <a:t>9</a:t>
            </a:fld>
            <a:endParaRPr lang="en-GB" altLang="en-US" sz="1400"/>
          </a:p>
        </p:txBody>
      </p:sp>
      <p:sp>
        <p:nvSpPr>
          <p:cNvPr id="7172" name="Rectangle 2">
            <a:extLst>
              <a:ext uri="{FF2B5EF4-FFF2-40B4-BE49-F238E27FC236}">
                <a16:creationId xmlns:a16="http://schemas.microsoft.com/office/drawing/2014/main" xmlns="" id="{790DAF14-50FC-49E8-8150-F3F2B9D7874F}"/>
              </a:ext>
            </a:extLst>
          </p:cNvPr>
          <p:cNvSpPr>
            <a:spLocks noGrp="1" noChangeArrowheads="1"/>
          </p:cNvSpPr>
          <p:nvPr>
            <p:ph type="ctrTitle"/>
          </p:nvPr>
        </p:nvSpPr>
        <p:spPr>
          <a:xfrm>
            <a:off x="755650" y="2060575"/>
            <a:ext cx="7772400" cy="431800"/>
          </a:xfrm>
        </p:spPr>
        <p:txBody>
          <a:bodyPr/>
          <a:lstStyle/>
          <a:p>
            <a:pPr eaLnBrk="1" hangingPunct="1"/>
            <a:r>
              <a:rPr lang="en-ZA" altLang="en-US" sz="2400" b="1" dirty="0">
                <a:solidFill>
                  <a:schemeClr val="tx1"/>
                </a:solidFill>
                <a:latin typeface="Century Gothic" panose="020B0502020202020204" pitchFamily="34" charset="0"/>
                <a:sym typeface="Century Gothic" panose="020B0502020202020204" pitchFamily="34" charset="0"/>
              </a:rPr>
              <a:t>Continuation</a:t>
            </a:r>
            <a:endParaRPr lang="en-GB" altLang="en-US" sz="2400" b="1" dirty="0">
              <a:solidFill>
                <a:schemeClr val="tx1"/>
              </a:solidFill>
              <a:latin typeface="Century Gothic" panose="020B0502020202020204" pitchFamily="34" charset="0"/>
              <a:sym typeface="Century Gothic" panose="020B0502020202020204" pitchFamily="34" charset="0"/>
            </a:endParaRPr>
          </a:p>
        </p:txBody>
      </p:sp>
      <p:sp>
        <p:nvSpPr>
          <p:cNvPr id="7173" name="Rectangle 3">
            <a:extLst>
              <a:ext uri="{FF2B5EF4-FFF2-40B4-BE49-F238E27FC236}">
                <a16:creationId xmlns:a16="http://schemas.microsoft.com/office/drawing/2014/main" xmlns="" id="{C5DAF3D8-4F59-47DA-A617-0895508386D1}"/>
              </a:ext>
            </a:extLst>
          </p:cNvPr>
          <p:cNvSpPr>
            <a:spLocks noGrp="1" noChangeArrowheads="1"/>
          </p:cNvSpPr>
          <p:nvPr>
            <p:ph type="subTitle" idx="1"/>
          </p:nvPr>
        </p:nvSpPr>
        <p:spPr>
          <a:xfrm>
            <a:off x="539750" y="2565400"/>
            <a:ext cx="7889875" cy="3816350"/>
          </a:xfrm>
        </p:spPr>
        <p:txBody>
          <a:bodyPr/>
          <a:lstStyle/>
          <a:p>
            <a:pPr lvl="1" algn="just">
              <a:lnSpc>
                <a:spcPct val="150000"/>
              </a:lnSpc>
              <a:buFont typeface="Wingdings" panose="05000000000000000000" pitchFamily="2" charset="2"/>
              <a:buChar char="q"/>
            </a:pPr>
            <a:endParaRPr lang="en-GB" altLang="en-US" sz="1600" dirty="0">
              <a:latin typeface="Century Gothic" panose="020B0502020202020204" pitchFamily="34" charset="0"/>
            </a:endParaRPr>
          </a:p>
          <a:p>
            <a:pPr algn="just">
              <a:lnSpc>
                <a:spcPct val="150000"/>
              </a:lnSpc>
            </a:pPr>
            <a:r>
              <a:rPr lang="en-US" sz="1600" dirty="0">
                <a:effectLst/>
                <a:latin typeface="Century Gothic" panose="020B0502020202020204" pitchFamily="34" charset="0"/>
                <a:ea typeface="Times New Roman" panose="02020603050405020304" pitchFamily="18" charset="0"/>
                <a:cs typeface="Times New Roman" panose="02020603050405020304" pitchFamily="18" charset="0"/>
              </a:rPr>
              <a:t>The implication of this is that such employers would not be obliged to comply with the sectoral targets. As such, the Commission has reservations regarding this exclusion of employers to the extent that previously disadvantaged groups of such employers may continue to be underrepresented whilst previously advantaged groups continue to dominate management positions.</a:t>
            </a:r>
            <a:endParaRPr lang="en-GB" altLang="en-US" sz="1600" dirty="0">
              <a:latin typeface="Century Gothic" panose="020B0502020202020204" pitchFamily="34" charset="0"/>
            </a:endParaRPr>
          </a:p>
        </p:txBody>
      </p:sp>
    </p:spTree>
    <p:extLst>
      <p:ext uri="{BB962C8B-B14F-4D97-AF65-F5344CB8AC3E}">
        <p14:creationId xmlns:p14="http://schemas.microsoft.com/office/powerpoint/2010/main" xmlns="" val="414922139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3090</TotalTime>
  <Words>915</Words>
  <Application>Microsoft Office PowerPoint</Application>
  <PresentationFormat>On-screen Show (4:3)</PresentationFormat>
  <Paragraphs>72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Submission on the Employment Equity Amendment Bill</vt:lpstr>
      <vt:lpstr>Mandate of the CGE</vt:lpstr>
      <vt:lpstr>Employment Equity Amendment Bill</vt:lpstr>
      <vt:lpstr>Continuation </vt:lpstr>
      <vt:lpstr>Continuation</vt:lpstr>
      <vt:lpstr>Continuation</vt:lpstr>
      <vt:lpstr>Continuation</vt:lpstr>
      <vt:lpstr>Continuation</vt:lpstr>
      <vt:lpstr>Continuation</vt:lpstr>
      <vt:lpstr>Continuation</vt:lpstr>
      <vt:lpstr>Continuation</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Mofihli</dc:creator>
  <cp:lastModifiedBy>USER</cp:lastModifiedBy>
  <cp:revision>111</cp:revision>
  <dcterms:created xsi:type="dcterms:W3CDTF">2015-05-20T12:02:58Z</dcterms:created>
  <dcterms:modified xsi:type="dcterms:W3CDTF">2021-04-16T07:47:28Z</dcterms:modified>
</cp:coreProperties>
</file>