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26" r:id="rId2"/>
    <p:sldId id="327" r:id="rId3"/>
    <p:sldId id="328" r:id="rId4"/>
    <p:sldId id="329" r:id="rId5"/>
    <p:sldId id="341" r:id="rId6"/>
    <p:sldId id="342" r:id="rId7"/>
    <p:sldId id="332" r:id="rId8"/>
    <p:sldId id="339" r:id="rId9"/>
    <p:sldId id="340" r:id="rId10"/>
    <p:sldId id="331" r:id="rId11"/>
    <p:sldId id="334" r:id="rId12"/>
    <p:sldId id="335" r:id="rId13"/>
    <p:sldId id="336" r:id="rId14"/>
    <p:sldId id="337" r:id="rId15"/>
    <p:sldId id="34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sorterViewPr>
    <p:cViewPr>
      <p:scale>
        <a:sx n="100" d="100"/>
        <a:sy n="100" d="100"/>
      </p:scale>
      <p:origin x="0" y="-10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2E0595-4159-42A5-AF52-70C545705B1E}" type="datetimeFigureOut">
              <a:rPr lang="en-ZA" smtClean="0"/>
              <a:t>2021/04/07</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DDD1D3-6DAD-48D4-A36E-B33F4AB15610}" type="slidenum">
              <a:rPr lang="en-ZA" smtClean="0"/>
              <a:t>‹#›</a:t>
            </a:fld>
            <a:endParaRPr lang="en-ZA" dirty="0"/>
          </a:p>
        </p:txBody>
      </p:sp>
    </p:spTree>
    <p:extLst>
      <p:ext uri="{BB962C8B-B14F-4D97-AF65-F5344CB8AC3E}">
        <p14:creationId xmlns:p14="http://schemas.microsoft.com/office/powerpoint/2010/main" val="655423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F31B0CBD-9977-4F0A-81FF-005A089C19A3}" type="datetime1">
              <a:rPr lang="en-US" smtClean="0"/>
              <a:t>4/7/2021</a:t>
            </a:fld>
            <a:endParaRPr lang="en-US" dirty="0"/>
          </a:p>
        </p:txBody>
      </p:sp>
      <p:sp>
        <p:nvSpPr>
          <p:cNvPr id="5"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dirty="0"/>
          </a:p>
        </p:txBody>
      </p:sp>
      <p:sp>
        <p:nvSpPr>
          <p:cNvPr id="6"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4125351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C429E96C-A2AB-4EA1-AA6F-7B3644420EE1}" type="datetime1">
              <a:rPr lang="en-US" smtClean="0"/>
              <a:t>4/7/2021</a:t>
            </a:fld>
            <a:endParaRPr lang="en-US" dirty="0"/>
          </a:p>
        </p:txBody>
      </p:sp>
      <p:sp>
        <p:nvSpPr>
          <p:cNvPr id="5"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dirty="0"/>
          </a:p>
        </p:txBody>
      </p:sp>
      <p:sp>
        <p:nvSpPr>
          <p:cNvPr id="6"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4D9026C8-FD43-4E09-ABBC-8723602D4E3C}"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275324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34B0B60D-06F2-4315-8121-339CA512F9F8}" type="datetime1">
              <a:rPr lang="en-US" smtClean="0"/>
              <a:t>4/7/2021</a:t>
            </a:fld>
            <a:endParaRPr lang="en-US" dirty="0"/>
          </a:p>
        </p:txBody>
      </p:sp>
      <p:sp>
        <p:nvSpPr>
          <p:cNvPr id="5"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dirty="0"/>
          </a:p>
        </p:txBody>
      </p:sp>
      <p:sp>
        <p:nvSpPr>
          <p:cNvPr id="6"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054A1809-E49A-4D1D-9EE9-C1153545FC07}"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427994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E821384B-9FEE-4B78-A206-2DE999751D9E}" type="datetime1">
              <a:rPr lang="en-US" smtClean="0"/>
              <a:t>4/7/2021</a:t>
            </a:fld>
            <a:endParaRPr lang="en-US" dirty="0"/>
          </a:p>
        </p:txBody>
      </p:sp>
      <p:sp>
        <p:nvSpPr>
          <p:cNvPr id="5"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dirty="0"/>
          </a:p>
        </p:txBody>
      </p:sp>
      <p:sp>
        <p:nvSpPr>
          <p:cNvPr id="6"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CE20C2AE-C5A7-48B7-A338-AE1C9000332B}"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22276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52FFED39-5D8D-458B-92B0-DFE9167BA0B0}" type="datetime1">
              <a:rPr lang="en-US" smtClean="0"/>
              <a:t>4/7/2021</a:t>
            </a:fld>
            <a:endParaRPr lang="en-US" dirty="0"/>
          </a:p>
        </p:txBody>
      </p:sp>
      <p:sp>
        <p:nvSpPr>
          <p:cNvPr id="5"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dirty="0"/>
          </a:p>
        </p:txBody>
      </p:sp>
      <p:sp>
        <p:nvSpPr>
          <p:cNvPr id="6"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D70933BF-8992-48CF-AB58-CB168BF6BE4F}"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305717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3A2BA343-BBFB-4248-8C67-03B6BBFC836E}" type="datetime1">
              <a:rPr lang="en-US" smtClean="0"/>
              <a:t>4/7/2021</a:t>
            </a:fld>
            <a:endParaRPr lang="en-US" dirty="0"/>
          </a:p>
        </p:txBody>
      </p:sp>
      <p:sp>
        <p:nvSpPr>
          <p:cNvPr id="6"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dirty="0"/>
          </a:p>
        </p:txBody>
      </p:sp>
      <p:sp>
        <p:nvSpPr>
          <p:cNvPr id="7"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E09B4A4C-E9C7-43BB-A4F7-2E11349AE44B}"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48884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F6EBFCF1-32B5-45BC-8F3F-056C7C65A0FE}" type="datetime1">
              <a:rPr lang="en-US" smtClean="0"/>
              <a:t>4/7/2021</a:t>
            </a:fld>
            <a:endParaRPr lang="en-US" dirty="0"/>
          </a:p>
        </p:txBody>
      </p:sp>
      <p:sp>
        <p:nvSpPr>
          <p:cNvPr id="8"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dirty="0"/>
          </a:p>
        </p:txBody>
      </p:sp>
      <p:sp>
        <p:nvSpPr>
          <p:cNvPr id="9"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77CFB1EE-F05A-44CA-AC48-27E89224C085}"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963992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671F386B-A268-4FA7-9657-531B902FC642}" type="datetime1">
              <a:rPr lang="en-US" smtClean="0"/>
              <a:t>4/7/2021</a:t>
            </a:fld>
            <a:endParaRPr lang="en-US" dirty="0"/>
          </a:p>
        </p:txBody>
      </p:sp>
      <p:sp>
        <p:nvSpPr>
          <p:cNvPr id="4"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dirty="0"/>
          </a:p>
        </p:txBody>
      </p:sp>
      <p:sp>
        <p:nvSpPr>
          <p:cNvPr id="5"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BE82771B-AD00-40F9-B99E-3E68AEAA6FED}"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285872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E42C3011-1BE3-4A47-A2D5-9D5588411D91}" type="datetime1">
              <a:rPr lang="en-US" smtClean="0"/>
              <a:t>4/7/2021</a:t>
            </a:fld>
            <a:endParaRPr lang="en-US" dirty="0"/>
          </a:p>
        </p:txBody>
      </p:sp>
      <p:sp>
        <p:nvSpPr>
          <p:cNvPr id="3"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dirty="0"/>
          </a:p>
        </p:txBody>
      </p:sp>
      <p:sp>
        <p:nvSpPr>
          <p:cNvPr id="4"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576DF642-09FE-4D6F-9522-A554EB052281}"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422527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29C8DCA0-C21B-4B45-980E-050A006CD452}" type="datetime1">
              <a:rPr lang="en-US" smtClean="0"/>
              <a:t>4/7/2021</a:t>
            </a:fld>
            <a:endParaRPr lang="en-US" dirty="0"/>
          </a:p>
        </p:txBody>
      </p:sp>
      <p:sp>
        <p:nvSpPr>
          <p:cNvPr id="6"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dirty="0"/>
          </a:p>
        </p:txBody>
      </p:sp>
      <p:sp>
        <p:nvSpPr>
          <p:cNvPr id="7"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31D12F87-997E-4ADF-BA2C-9A4EBEAFCE7A}"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52979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a:defRPr/>
            </a:lvl1pPr>
          </a:lstStyle>
          <a:p>
            <a:pPr defTabSz="457200" fontAlgn="base">
              <a:spcBef>
                <a:spcPct val="0"/>
              </a:spcBef>
              <a:spcAft>
                <a:spcPct val="0"/>
              </a:spcAft>
              <a:defRPr/>
            </a:pPr>
            <a:fld id="{B354F476-B5F2-4C0B-8D69-ABD31894136E}" type="datetime1">
              <a:rPr lang="en-US" smtClean="0"/>
              <a:t>4/7/2021</a:t>
            </a:fld>
            <a:endParaRPr lang="en-US" dirty="0"/>
          </a:p>
        </p:txBody>
      </p:sp>
      <p:sp>
        <p:nvSpPr>
          <p:cNvPr id="6" name="Footer Placeholder 4"/>
          <p:cNvSpPr>
            <a:spLocks noGrp="1"/>
          </p:cNvSpPr>
          <p:nvPr>
            <p:ph type="ftr" sz="quarter" idx="11"/>
          </p:nvPr>
        </p:nvSpPr>
        <p:spPr/>
        <p:txBody>
          <a:bodyPr/>
          <a:lstStyle>
            <a:lvl1pPr>
              <a:defRPr/>
            </a:lvl1pPr>
          </a:lstStyle>
          <a:p>
            <a:pPr defTabSz="457200" fontAlgn="base">
              <a:spcBef>
                <a:spcPct val="0"/>
              </a:spcBef>
              <a:spcAft>
                <a:spcPct val="0"/>
              </a:spcAft>
              <a:defRPr/>
            </a:pPr>
            <a:endParaRPr lang="en-US" dirty="0"/>
          </a:p>
        </p:txBody>
      </p:sp>
      <p:sp>
        <p:nvSpPr>
          <p:cNvPr id="7" name="Slide Number Placeholder 5"/>
          <p:cNvSpPr>
            <a:spLocks noGrp="1"/>
          </p:cNvSpPr>
          <p:nvPr>
            <p:ph type="sldNum" sz="quarter" idx="12"/>
          </p:nvPr>
        </p:nvSpPr>
        <p:spPr/>
        <p:txBody>
          <a:bodyPr/>
          <a:lstStyle>
            <a:lvl1pPr>
              <a:defRPr/>
            </a:lvl1pPr>
          </a:lstStyle>
          <a:p>
            <a:pPr defTabSz="457200" fontAlgn="base">
              <a:spcBef>
                <a:spcPct val="0"/>
              </a:spcBef>
              <a:spcAft>
                <a:spcPct val="0"/>
              </a:spcAft>
            </a:pPr>
            <a:fld id="{8EBD8B70-EA3D-4525-AF13-C3BD87B1FA35}"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577642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n-US"/>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Click to edit Master text styles</a:t>
            </a:r>
          </a:p>
          <a:p>
            <a:pPr lvl="1"/>
            <a:r>
              <a:rPr lang="it-IT" altLang="en-US"/>
              <a:t>Second level</a:t>
            </a:r>
          </a:p>
          <a:p>
            <a:pPr lvl="2"/>
            <a:r>
              <a:rPr lang="it-IT" altLang="en-US"/>
              <a:t>Third level</a:t>
            </a:r>
          </a:p>
          <a:p>
            <a:pPr lvl="3"/>
            <a:r>
              <a:rPr lang="it-IT" altLang="en-US"/>
              <a:t>Fourth level</a:t>
            </a:r>
          </a:p>
          <a:p>
            <a:pPr lvl="4"/>
            <a:r>
              <a:rPr lang="it-IT" altLang="en-US"/>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defRPr>
            </a:lvl1pPr>
          </a:lstStyle>
          <a:p>
            <a:pPr defTabSz="457200" fontAlgn="base">
              <a:spcBef>
                <a:spcPct val="0"/>
              </a:spcBef>
              <a:spcAft>
                <a:spcPct val="0"/>
              </a:spcAft>
              <a:defRPr/>
            </a:pPr>
            <a:fld id="{8C4FF293-B386-44D2-A8E6-3182FFB78071}" type="datetime1">
              <a:rPr lang="en-US" smtClean="0"/>
              <a:t>4/7/2021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defRPr>
            </a:lvl1pPr>
          </a:lstStyle>
          <a:p>
            <a:pPr defTabSz="457200" fontAlgn="base">
              <a:spcBef>
                <a:spcPct val="0"/>
              </a:spcBef>
              <a:spcAft>
                <a:spcPct val="0"/>
              </a:spcAft>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pPr defTabSz="457200" fontAlgn="base">
              <a:spcBef>
                <a:spcPct val="0"/>
              </a:spcBef>
              <a:spcAft>
                <a:spcPct val="0"/>
              </a:spcAft>
            </a:pPr>
            <a:fld id="{FA5A7B4D-CC20-42F5-9936-CB378F770E31}" type="slidenum">
              <a:rPr lang="en-US" altLang="en-US" smtClean="0">
                <a:ea typeface="ＭＳ Ｐゴシック" panose="020B0600070205080204" pitchFamily="34" charset="-128"/>
              </a:rPr>
              <a:pPr defTabSz="457200" fontAlgn="base">
                <a:spcBef>
                  <a:spcPct val="0"/>
                </a:spcBef>
                <a:spcAft>
                  <a:spcPct val="0"/>
                </a:spcAft>
              </a:pPr>
              <a:t>‹#›</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106162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667000" y="2487016"/>
            <a:ext cx="6858000" cy="461665"/>
          </a:xfrm>
          <a:prstGeom prst="rect">
            <a:avLst/>
          </a:prstGeom>
          <a:noFill/>
        </p:spPr>
        <p:txBody>
          <a:bodyPr>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Calibri"/>
                <a:ea typeface="+mn-ea"/>
                <a:cs typeface="+mn-cs"/>
              </a:rPr>
              <a:t>NATIONAL HOUSE OF TRADITIONAL LEADERS</a:t>
            </a:r>
            <a:endParaRPr kumimoji="0" lang="en-US" sz="24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panose="020B0604020202020204" pitchFamily="34" charset="0"/>
              <a:ea typeface="ＭＳ Ｐゴシック" charset="-128"/>
              <a:cs typeface="Arial" panose="020B0604020202020204" pitchFamily="34" charset="0"/>
            </a:endParaRPr>
          </a:p>
        </p:txBody>
      </p:sp>
      <p:sp>
        <p:nvSpPr>
          <p:cNvPr id="2052" name="TextBox 5"/>
          <p:cNvSpPr txBox="1">
            <a:spLocks noChangeArrowheads="1"/>
          </p:cNvSpPr>
          <p:nvPr/>
        </p:nvSpPr>
        <p:spPr bwMode="auto">
          <a:xfrm>
            <a:off x="1037230" y="3125337"/>
            <a:ext cx="940217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 </a:t>
            </a:r>
          </a:p>
          <a:p>
            <a:pPr marL="0" marR="0" lvl="0" indent="0" algn="ctr" defTabSz="457200" rtl="0" eaLnBrk="1" fontAlgn="base" latinLnBrk="0" hangingPunct="1">
              <a:lnSpc>
                <a:spcPct val="100000"/>
              </a:lnSpc>
              <a:spcBef>
                <a:spcPct val="0"/>
              </a:spcBef>
              <a:spcAft>
                <a:spcPct val="0"/>
              </a:spcAft>
              <a:buClrTx/>
              <a:buSzTx/>
              <a:buFontTx/>
              <a:buNone/>
              <a:tabLst/>
              <a:defRPr/>
            </a:pPr>
            <a:endParaRPr lang="en-US" altLang="en-US" sz="2800" b="1" dirty="0">
              <a:solidFill>
                <a:prstClr val="black"/>
              </a:solidFill>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BRIEFING OF THE COGTA PORTFOLIO COMMITTEE ON THE IMPACT OF THE IMPLEMENTATION OF TRADITIONAL AND KHOISAN LEADERSHIP ACT AND THE </a:t>
            </a:r>
            <a:r>
              <a:rPr lang="en-US" altLang="en-US" b="1" dirty="0">
                <a:solidFill>
                  <a:prstClr val="black"/>
                </a:solidFill>
                <a:latin typeface="Calibri"/>
              </a:rPr>
              <a:t>IMPACT</a:t>
            </a:r>
            <a:r>
              <a:rPr kumimoji="0" lang="en-US" altLang="en-US" b="1"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 OF THE IMPLEMENTATION OF THE RESOLUTIONS OF THE 2017 TRADITIONAL LEADERS' INDABA  </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b="1"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THURSDAY, 08 APRIL 2021    </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b="1"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19H00 TO 22H00</a:t>
            </a:r>
            <a:r>
              <a:rPr kumimoji="0" lang="en-US" altLang="en-US"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     </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pic>
        <p:nvPicPr>
          <p:cNvPr id="5" name="Picture 4" descr="Logo">
            <a:extLst>
              <a:ext uri="{FF2B5EF4-FFF2-40B4-BE49-F238E27FC236}">
                <a16:creationId xmlns:a16="http://schemas.microsoft.com/office/drawing/2014/main" id="{B317449A-D9EE-452C-9093-61DEA1EF364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08174" y="882087"/>
            <a:ext cx="3511827" cy="1376763"/>
          </a:xfrm>
          <a:prstGeom prst="rect">
            <a:avLst/>
          </a:prstGeom>
          <a:noFill/>
          <a:ln>
            <a:noFill/>
          </a:ln>
        </p:spPr>
      </p:pic>
      <p:sp>
        <p:nvSpPr>
          <p:cNvPr id="2" name="Slide Number Placeholder 1">
            <a:extLst>
              <a:ext uri="{FF2B5EF4-FFF2-40B4-BE49-F238E27FC236}">
                <a16:creationId xmlns:a16="http://schemas.microsoft.com/office/drawing/2014/main" id="{7C21D47A-F1BA-438D-938F-80C96FB364DD}"/>
              </a:ext>
            </a:extLst>
          </p:cNvPr>
          <p:cNvSpPr>
            <a:spLocks noGrp="1"/>
          </p:cNvSpPr>
          <p:nvPr>
            <p:ph type="sldNum" sz="quarter" idx="12"/>
          </p:nvPr>
        </p:nvSpPr>
        <p:spPr/>
        <p:txBody>
          <a:body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1</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765763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0" y="104914"/>
            <a:ext cx="12001500" cy="830997"/>
          </a:xfrm>
          <a:prstGeom prst="rect">
            <a:avLst/>
          </a:prstGeom>
          <a:noFill/>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US" sz="2400" b="1" dirty="0">
                <a:solidFill>
                  <a:prstClr val="black"/>
                </a:solidFill>
                <a:effectLst>
                  <a:outerShdw blurRad="38100" dist="38100" dir="2700000" algn="tl">
                    <a:srgbClr val="C0C0C0"/>
                  </a:outerShdw>
                </a:effectLst>
                <a:latin typeface="Arial" charset="0"/>
                <a:ea typeface="ＭＳ Ｐゴシック" charset="-128"/>
              </a:rPr>
              <a:t>3.	IMPACT OF IMPLEMENTATION OF INDABA RESOLUTIONS OF 2017 FOR TRADITIONAL COMMUNITIES</a:t>
            </a:r>
            <a:endParaRPr kumimoji="0" lang="en-US" sz="24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2" name="Rectangle 1"/>
          <p:cNvSpPr/>
          <p:nvPr/>
        </p:nvSpPr>
        <p:spPr>
          <a:xfrm>
            <a:off x="2135188" y="1357313"/>
            <a:ext cx="8064500" cy="1446550"/>
          </a:xfrm>
          <a:prstGeom prst="rect">
            <a:avLst/>
          </a:prstGeom>
        </p:spPr>
        <p:txBody>
          <a:bodyPr>
            <a:spAutoFit/>
          </a:bodyPr>
          <a:lstStyle/>
          <a:p>
            <a:pPr marL="342900" marR="0" lvl="0" indent="-342900" algn="just"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444500" marR="0" lvl="0" indent="-444500" algn="just" defTabSz="457200" rtl="0" eaLnBrk="1" fontAlgn="base" latinLnBrk="0" hangingPunct="1">
              <a:lnSpc>
                <a:spcPct val="100000"/>
              </a:lnSpc>
              <a:spcBef>
                <a:spcPct val="0"/>
              </a:spcBef>
              <a:spcAft>
                <a:spcPct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3" name="Rectangle 2"/>
          <p:cNvSpPr/>
          <p:nvPr/>
        </p:nvSpPr>
        <p:spPr>
          <a:xfrm>
            <a:off x="-47625" y="1402661"/>
            <a:ext cx="12096750" cy="5616409"/>
          </a:xfrm>
          <a:prstGeom prst="rect">
            <a:avLst/>
          </a:prstGeom>
        </p:spPr>
        <p:txBody>
          <a:bodyPr wrap="square">
            <a:spAutoFit/>
          </a:bodyPr>
          <a:lstStyle/>
          <a:p>
            <a:pPr marL="0" marR="0" lvl="0" indent="0" algn="just" defTabSz="914400" rtl="0" eaLnBrk="1" fontAlgn="auto" latinLnBrk="0" hangingPunct="1">
              <a:lnSpc>
                <a:spcPct val="130000"/>
              </a:lnSpc>
              <a:spcBef>
                <a:spcPts val="0"/>
              </a:spcBef>
              <a:spcAft>
                <a:spcPts val="0"/>
              </a:spcAft>
              <a:buClrTx/>
              <a:buSzTx/>
              <a:buFontTx/>
              <a:buNone/>
              <a:tabLst/>
              <a:defRPr/>
            </a:pPr>
            <a:r>
              <a:rPr lang="en-ZA" sz="2000" dirty="0">
                <a:solidFill>
                  <a:prstClr val="black"/>
                </a:solidFill>
                <a:latin typeface="Arial" panose="020B0604020202020204" pitchFamily="34" charset="0"/>
                <a:ea typeface="Calibri" panose="020F0502020204030204" pitchFamily="34" charset="0"/>
                <a:cs typeface="Times New Roman" panose="02020603050405020304" pitchFamily="18" charset="0"/>
              </a:rPr>
              <a:t>The Tshivhidzo of 2018 evaluated progress and resolved as follows per thematic area of the 2017 Indaba</a:t>
            </a:r>
          </a:p>
          <a:p>
            <a:pPr marL="0" marR="0" lvl="0" indent="0" algn="just" defTabSz="914400" rtl="0" eaLnBrk="1" fontAlgn="auto" latinLnBrk="0" hangingPunct="1">
              <a:lnSpc>
                <a:spcPct val="130000"/>
              </a:lnSpc>
              <a:spcBef>
                <a:spcPts val="0"/>
              </a:spcBef>
              <a:spcAft>
                <a:spcPts val="0"/>
              </a:spcAft>
              <a:buClrTx/>
              <a:buSzTx/>
              <a:buFontTx/>
              <a:buNone/>
              <a:tabLst/>
              <a:defRPr/>
            </a:pPr>
            <a:endParaRPr lang="en-ZA" sz="20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marL="457200" marR="0" lvl="0" indent="-457200" algn="just" defTabSz="914400" rtl="0" eaLnBrk="1" fontAlgn="auto" latinLnBrk="0" hangingPunct="1">
              <a:lnSpc>
                <a:spcPct val="130000"/>
              </a:lnSpc>
              <a:spcBef>
                <a:spcPts val="0"/>
              </a:spcBef>
              <a:spcAft>
                <a:spcPts val="0"/>
              </a:spcAft>
              <a:buClrTx/>
              <a:buSzTx/>
              <a:buAutoNum type="arabicPeriod"/>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LAND OWNERSHIP, TENURE RIGHTS AND ECONOMIC DEVELOPMENT</a:t>
            </a:r>
          </a:p>
          <a:p>
            <a:pPr marR="0" lvl="0" algn="just" defTabSz="914400" rtl="0" eaLnBrk="1" fontAlgn="auto" latinLnBrk="0" hangingPunct="1">
              <a:lnSpc>
                <a:spcPct val="130000"/>
              </a:lnSpc>
              <a:spcBef>
                <a:spcPts val="0"/>
              </a:spcBef>
              <a:spcAft>
                <a:spcPts val="0"/>
              </a:spcAft>
              <a:buClrTx/>
              <a:buSzTx/>
              <a:tabLst/>
              <a:defRPr/>
            </a:pPr>
            <a:endPar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742950" lvl="1" indent="-28575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Government has not fulfilled its promises and has failed to take measures to address the issues as agreed.</a:t>
            </a:r>
          </a:p>
          <a:p>
            <a:pPr marL="742950" lvl="1" indent="-28575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The NHTL has developed a Programme called InvestRural. The InvestRural model will see each traditional council developing investment packages relevant to its community needs. The model was presented to and embraced by the President during the debate of the opening address of the National House of Traditional Leaders in February 2021.</a:t>
            </a:r>
            <a:endParaRPr lang="en-ZA" dirty="0">
              <a:solidFill>
                <a:srgbClr val="000000"/>
              </a:solidFill>
              <a:latin typeface="Arial" panose="020B0604020202020204" pitchFamily="34" charset="0"/>
              <a:cs typeface="Arial" panose="020B0604020202020204" pitchFamily="34" charset="0"/>
            </a:endParaRPr>
          </a:p>
          <a:p>
            <a:pPr marL="742950" lvl="1" indent="-28575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The institution of traditional leadership has adopted the Agrarian Revolution Programme. The first pilot project of farm in a box was done only in Mpumalanga and it faced its own teething problems with no market support from government. All the efforts by traditional leaders to develop their communities are frustrated by the lack of adequate support from the relevant government Departments.</a:t>
            </a:r>
            <a:endParaRPr lang="en-ZA" dirty="0">
              <a:solidFill>
                <a:srgbClr val="000000"/>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3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3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BD606DF5-03DF-41DF-B2C4-FE7E5959E9CD}"/>
              </a:ext>
            </a:extLst>
          </p:cNvPr>
          <p:cNvSpPr>
            <a:spLocks noGrp="1"/>
          </p:cNvSpPr>
          <p:nvPr>
            <p:ph type="sldNum" sz="quarter" idx="12"/>
          </p:nvPr>
        </p:nvSpPr>
        <p:spPr/>
        <p:txBody>
          <a:body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10</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4348776"/>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 y="104914"/>
            <a:ext cx="12068175" cy="892552"/>
          </a:xfrm>
          <a:prstGeom prst="rect">
            <a:avLst/>
          </a:prstGeom>
          <a:noFill/>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US" sz="2800" b="1" dirty="0">
                <a:solidFill>
                  <a:prstClr val="black"/>
                </a:solidFill>
                <a:effectLst>
                  <a:outerShdw blurRad="38100" dist="38100" dir="2700000" algn="tl">
                    <a:srgbClr val="C0C0C0"/>
                  </a:outerShdw>
                </a:effectLst>
                <a:latin typeface="Arial" charset="0"/>
                <a:ea typeface="ＭＳ Ｐゴシック" charset="-128"/>
              </a:rPr>
              <a:t>3.	</a:t>
            </a:r>
            <a:r>
              <a:rPr lang="en-US" sz="2400" b="1" dirty="0">
                <a:solidFill>
                  <a:prstClr val="black"/>
                </a:solidFill>
                <a:effectLst>
                  <a:outerShdw blurRad="38100" dist="38100" dir="2700000" algn="tl">
                    <a:srgbClr val="C0C0C0"/>
                  </a:outerShdw>
                </a:effectLst>
                <a:latin typeface="Arial" charset="0"/>
                <a:ea typeface="ＭＳ Ｐゴシック" charset="-128"/>
              </a:rPr>
              <a:t>IMPACT OF IMPLEMENTATION OF INDABA RESOLUTIONS OF 2017 FOR TRADITIONAL COMMUNITIES</a:t>
            </a:r>
            <a:endParaRPr kumimoji="0" lang="en-US" sz="24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2" name="Rectangle 1"/>
          <p:cNvSpPr/>
          <p:nvPr/>
        </p:nvSpPr>
        <p:spPr>
          <a:xfrm>
            <a:off x="2135188" y="1357313"/>
            <a:ext cx="8064500" cy="1446550"/>
          </a:xfrm>
          <a:prstGeom prst="rect">
            <a:avLst/>
          </a:prstGeom>
        </p:spPr>
        <p:txBody>
          <a:bodyPr>
            <a:spAutoFit/>
          </a:bodyPr>
          <a:lstStyle/>
          <a:p>
            <a:pPr marL="342900" marR="0" lvl="0" indent="-342900" algn="just"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444500" marR="0" lvl="0" indent="-444500" algn="just" defTabSz="457200" rtl="0" eaLnBrk="1" fontAlgn="base" latinLnBrk="0" hangingPunct="1">
              <a:lnSpc>
                <a:spcPct val="100000"/>
              </a:lnSpc>
              <a:spcBef>
                <a:spcPct val="0"/>
              </a:spcBef>
              <a:spcAft>
                <a:spcPct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3" name="Rectangle 2"/>
          <p:cNvSpPr/>
          <p:nvPr/>
        </p:nvSpPr>
        <p:spPr>
          <a:xfrm>
            <a:off x="61912" y="1357313"/>
            <a:ext cx="12068176" cy="2960298"/>
          </a:xfrm>
          <a:prstGeom prst="rect">
            <a:avLst/>
          </a:prstGeom>
        </p:spPr>
        <p:txBody>
          <a:bodyPr wrap="square">
            <a:spAutoFit/>
          </a:bodyPr>
          <a:lstStyle/>
          <a:p>
            <a:pPr marL="457200" marR="0" lvl="0" indent="-457200" algn="just" defTabSz="914400" rtl="0" eaLnBrk="1" fontAlgn="auto" latinLnBrk="0" hangingPunct="1">
              <a:lnSpc>
                <a:spcPct val="130000"/>
              </a:lnSpc>
              <a:spcBef>
                <a:spcPts val="0"/>
              </a:spcBef>
              <a:spcAft>
                <a:spcPts val="0"/>
              </a:spcAft>
              <a:buClrTx/>
              <a:buSzTx/>
              <a:buAutoNum type="arabicPeriod" startAt="2"/>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NATION BUILDING AND SOCIAL COHESION</a:t>
            </a:r>
          </a:p>
          <a:p>
            <a:pPr marR="0" lvl="0" algn="just" defTabSz="914400" rtl="0" eaLnBrk="1" fontAlgn="auto" latinLnBrk="0" hangingPunct="1">
              <a:lnSpc>
                <a:spcPct val="130000"/>
              </a:lnSpc>
              <a:spcBef>
                <a:spcPts val="0"/>
              </a:spcBef>
              <a:spcAft>
                <a:spcPts val="0"/>
              </a:spcAft>
              <a:buClrTx/>
              <a:buSzTx/>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800100" lvl="1" indent="-342900" algn="just">
              <a:lnSpc>
                <a:spcPct val="125000"/>
              </a:lnSpc>
              <a:buFont typeface="Wingdings" panose="05000000000000000000" pitchFamily="2" charset="2"/>
              <a:buChar char="Ø"/>
            </a:pPr>
            <a:r>
              <a:rPr lang="en-US" dirty="0">
                <a:solidFill>
                  <a:srgbClr val="000000"/>
                </a:solidFill>
                <a:latin typeface="Arial" panose="020B0604020202020204" pitchFamily="34" charset="0"/>
                <a:cs typeface="Arial" panose="020B0604020202020204" pitchFamily="34" charset="0"/>
              </a:rPr>
              <a:t>The Houses of traditional leaders have started with the process of identifying those cultural practices and customs that are viewed as dehumanizing to communities. In addition, Houses of traditional leaders work with different partners to address all social ills including food security in traditional communities. However, this cannot be achieved because traditional councils have not been reconstituted to carry out these functions. </a:t>
            </a:r>
            <a:endParaRPr lang="en-ZA" dirty="0">
              <a:solidFill>
                <a:srgbClr val="000000"/>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3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3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1291096-A2AF-4C71-B501-CC9572468753}"/>
              </a:ext>
            </a:extLst>
          </p:cNvPr>
          <p:cNvSpPr>
            <a:spLocks noGrp="1"/>
          </p:cNvSpPr>
          <p:nvPr>
            <p:ph type="sldNum" sz="quarter" idx="12"/>
          </p:nvPr>
        </p:nvSpPr>
        <p:spPr/>
        <p:txBody>
          <a:body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11</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576813160"/>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0" y="104914"/>
            <a:ext cx="12077700" cy="830997"/>
          </a:xfrm>
          <a:prstGeom prst="rect">
            <a:avLst/>
          </a:prstGeom>
          <a:noFill/>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US" sz="2400" b="1" dirty="0">
                <a:solidFill>
                  <a:prstClr val="black"/>
                </a:solidFill>
                <a:effectLst>
                  <a:outerShdw blurRad="38100" dist="38100" dir="2700000" algn="tl">
                    <a:srgbClr val="C0C0C0"/>
                  </a:outerShdw>
                </a:effectLst>
                <a:latin typeface="Arial" charset="0"/>
                <a:ea typeface="ＭＳ Ｐゴシック" charset="-128"/>
              </a:rPr>
              <a:t>3.	IMPACT OF IMPLEMENTATION OF INDABA RESOLUTIONS OF 2017 FOR TRADITIONAL COMMUNITIES</a:t>
            </a:r>
            <a:endParaRPr kumimoji="0" lang="en-US" sz="24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2" name="Rectangle 1"/>
          <p:cNvSpPr/>
          <p:nvPr/>
        </p:nvSpPr>
        <p:spPr>
          <a:xfrm>
            <a:off x="2135188" y="1357313"/>
            <a:ext cx="8064500" cy="1446550"/>
          </a:xfrm>
          <a:prstGeom prst="rect">
            <a:avLst/>
          </a:prstGeom>
        </p:spPr>
        <p:txBody>
          <a:bodyPr>
            <a:spAutoFit/>
          </a:bodyPr>
          <a:lstStyle/>
          <a:p>
            <a:pPr marL="342900" marR="0" lvl="0" indent="-342900" algn="just"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444500" marR="0" lvl="0" indent="-444500" algn="just" defTabSz="457200" rtl="0" eaLnBrk="1" fontAlgn="base" latinLnBrk="0" hangingPunct="1">
              <a:lnSpc>
                <a:spcPct val="100000"/>
              </a:lnSpc>
              <a:spcBef>
                <a:spcPct val="0"/>
              </a:spcBef>
              <a:spcAft>
                <a:spcPct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3" name="Rectangle 2"/>
          <p:cNvSpPr/>
          <p:nvPr/>
        </p:nvSpPr>
        <p:spPr>
          <a:xfrm>
            <a:off x="209550" y="1504950"/>
            <a:ext cx="11982450" cy="4404283"/>
          </a:xfrm>
          <a:prstGeom prst="rect">
            <a:avLst/>
          </a:prstGeom>
        </p:spPr>
        <p:txBody>
          <a:bodyPr wrap="square">
            <a:spAutoFit/>
          </a:bodyPr>
          <a:lstStyle/>
          <a:p>
            <a:pPr marL="342900" lvl="0" indent="-342900" algn="just">
              <a:lnSpc>
                <a:spcPct val="125000"/>
              </a:lnSpc>
              <a:spcAft>
                <a:spcPts val="1000"/>
              </a:spcAft>
              <a:buFont typeface="+mj-lt"/>
              <a:buAutoNum type="arabicPeriod" startAt="3"/>
            </a:pPr>
            <a:r>
              <a:rPr lang="en-US" sz="2000" b="1" dirty="0">
                <a:effectLst/>
                <a:latin typeface="Arial" panose="020B0604020202020204" pitchFamily="34" charset="0"/>
                <a:ea typeface="Calibri" panose="020F0502020204030204" pitchFamily="34" charset="0"/>
                <a:cs typeface="Times New Roman" panose="02020603050405020304" pitchFamily="18" charset="0"/>
              </a:rPr>
              <a:t>INSTITUTIONAL CAPACITY AND SUPPORT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25000"/>
              </a:lnSpc>
              <a:buFont typeface="Wingdings" panose="05000000000000000000" pitchFamily="2" charset="2"/>
              <a:buChar char="Ø"/>
            </a:pPr>
            <a:r>
              <a:rPr lang="en-US" dirty="0">
                <a:effectLst/>
                <a:latin typeface="Arial" panose="020B0604020202020204" pitchFamily="34" charset="0"/>
                <a:ea typeface="Calibri" panose="020F0502020204030204" pitchFamily="34" charset="0"/>
              </a:rPr>
              <a:t>Only one out of seven resolutions of 2017 was partly implemented by government through SALGA, it was the induction of Municipal councilors together with the representatives of traditional leaders. The rest has not been implemented. </a:t>
            </a:r>
            <a:endParaRPr lang="en-ZA" dirty="0">
              <a:effectLst/>
              <a:latin typeface="Times New Roman" panose="02020603050405020304" pitchFamily="18" charset="0"/>
              <a:ea typeface="Times New Roman" panose="02020603050405020304" pitchFamily="18" charset="0"/>
            </a:endParaRPr>
          </a:p>
          <a:p>
            <a:pPr marL="742950" lvl="1" indent="-285750" algn="just">
              <a:lnSpc>
                <a:spcPct val="125000"/>
              </a:lnSpc>
              <a:buFont typeface="Wingdings" panose="05000000000000000000" pitchFamily="2" charset="2"/>
              <a:buChar char="Ø"/>
            </a:pPr>
            <a:r>
              <a:rPr lang="en-US" dirty="0">
                <a:effectLst/>
                <a:latin typeface="Arial" panose="020B0604020202020204" pitchFamily="34" charset="0"/>
                <a:ea typeface="Calibri" panose="020F0502020204030204" pitchFamily="34" charset="0"/>
              </a:rPr>
              <a:t>Our kings are not treated the same at all and this brings about unfortunate analysis that some kings are better than others. </a:t>
            </a:r>
          </a:p>
          <a:p>
            <a:pPr marL="742950" lvl="1" indent="-285750" algn="just">
              <a:lnSpc>
                <a:spcPct val="125000"/>
              </a:lnSpc>
              <a:buFont typeface="Wingdings" panose="05000000000000000000" pitchFamily="2" charset="2"/>
              <a:buChar char="Ø"/>
            </a:pPr>
            <a:r>
              <a:rPr lang="en-US" dirty="0">
                <a:effectLst/>
                <a:latin typeface="Arial" panose="020B0604020202020204" pitchFamily="34" charset="0"/>
                <a:ea typeface="Calibri" panose="020F0502020204030204" pitchFamily="34" charset="0"/>
              </a:rPr>
              <a:t>Some traditional leaders do not even have proper or office space to work from. Others do not receive a cent from government for administrative support. </a:t>
            </a:r>
          </a:p>
          <a:p>
            <a:pPr marL="742950" lvl="1" indent="-285750" algn="just">
              <a:lnSpc>
                <a:spcPct val="125000"/>
              </a:lnSpc>
              <a:buFont typeface="Wingdings" panose="05000000000000000000" pitchFamily="2" charset="2"/>
              <a:buChar char="Ø"/>
            </a:pPr>
            <a:r>
              <a:rPr lang="en-US" dirty="0">
                <a:effectLst/>
                <a:latin typeface="Arial" panose="020B0604020202020204" pitchFamily="34" charset="0"/>
                <a:ea typeface="Calibri" panose="020F0502020204030204" pitchFamily="34" charset="0"/>
              </a:rPr>
              <a:t>Government is viewed as pitting traditional leaders against each other in terms of support that is not the same. </a:t>
            </a:r>
            <a:endParaRPr lang="en-ZA" dirty="0">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ct val="13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3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C923E268-8758-42BB-BAEE-070C9D38C95C}"/>
              </a:ext>
            </a:extLst>
          </p:cNvPr>
          <p:cNvSpPr>
            <a:spLocks noGrp="1"/>
          </p:cNvSpPr>
          <p:nvPr>
            <p:ph type="sldNum" sz="quarter" idx="12"/>
          </p:nvPr>
        </p:nvSpPr>
        <p:spPr/>
        <p:txBody>
          <a:body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12</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632488169"/>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0" y="637177"/>
            <a:ext cx="12077700" cy="830997"/>
          </a:xfrm>
          <a:prstGeom prst="rect">
            <a:avLst/>
          </a:prstGeom>
          <a:noFill/>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US" sz="2400" b="1" dirty="0">
                <a:solidFill>
                  <a:prstClr val="black"/>
                </a:solidFill>
                <a:effectLst>
                  <a:outerShdw blurRad="38100" dist="38100" dir="2700000" algn="tl">
                    <a:srgbClr val="C0C0C0"/>
                  </a:outerShdw>
                </a:effectLst>
                <a:latin typeface="Arial" charset="0"/>
                <a:ea typeface="ＭＳ Ｐゴシック" charset="-128"/>
              </a:rPr>
              <a:t>3.	IMPACT OF IMPLEMENTATION OF INDABA RESOLUTIONS OF 2017 FOR TRADITIONAL COMMUNITIES</a:t>
            </a:r>
            <a:endParaRPr kumimoji="0" lang="en-US" sz="24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2" name="Rectangle 1"/>
          <p:cNvSpPr/>
          <p:nvPr/>
        </p:nvSpPr>
        <p:spPr>
          <a:xfrm>
            <a:off x="2135188" y="1357313"/>
            <a:ext cx="8064500" cy="1446550"/>
          </a:xfrm>
          <a:prstGeom prst="rect">
            <a:avLst/>
          </a:prstGeom>
        </p:spPr>
        <p:txBody>
          <a:bodyPr>
            <a:spAutoFit/>
          </a:bodyPr>
          <a:lstStyle/>
          <a:p>
            <a:pPr marL="342900" marR="0" lvl="0" indent="-342900" algn="just"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444500" marR="0" lvl="0" indent="-444500" algn="just" defTabSz="457200" rtl="0" eaLnBrk="1" fontAlgn="base" latinLnBrk="0" hangingPunct="1">
              <a:lnSpc>
                <a:spcPct val="100000"/>
              </a:lnSpc>
              <a:spcBef>
                <a:spcPct val="0"/>
              </a:spcBef>
              <a:spcAft>
                <a:spcPct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3" name="Rectangle 2"/>
          <p:cNvSpPr/>
          <p:nvPr/>
        </p:nvSpPr>
        <p:spPr>
          <a:xfrm>
            <a:off x="-68239" y="1812314"/>
            <a:ext cx="12192000" cy="2825902"/>
          </a:xfrm>
          <a:prstGeom prst="rect">
            <a:avLst/>
          </a:prstGeom>
        </p:spPr>
        <p:txBody>
          <a:bodyPr wrap="square">
            <a:spAutoFit/>
          </a:bodyPr>
          <a:lstStyle/>
          <a:p>
            <a:pPr marL="457200" lvl="0" indent="-457200" algn="just">
              <a:lnSpc>
                <a:spcPct val="125000"/>
              </a:lnSpc>
              <a:spcAft>
                <a:spcPts val="1000"/>
              </a:spcAft>
              <a:buAutoNum type="arabicPeriod" startAt="4"/>
            </a:pPr>
            <a:r>
              <a:rPr lang="en-US" sz="2000" b="1" dirty="0">
                <a:effectLst/>
                <a:latin typeface="Arial" panose="020B0604020202020204" pitchFamily="34" charset="0"/>
                <a:ea typeface="Calibri" panose="020F0502020204030204" pitchFamily="34" charset="0"/>
                <a:cs typeface="Times New Roman" panose="02020603050405020304" pitchFamily="18" charset="0"/>
              </a:rPr>
              <a:t>CONSTITUTIONAL AND LEGISLATIVE MANDATE</a:t>
            </a:r>
          </a:p>
          <a:p>
            <a:pPr lvl="0" algn="just">
              <a:lnSpc>
                <a:spcPct val="125000"/>
              </a:lnSpc>
              <a:spcAft>
                <a:spcPts val="1000"/>
              </a:spcAft>
            </a:pPr>
            <a:endParaRPr lang="en-US" sz="2000" b="1" dirty="0">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lgn="just">
              <a:lnSpc>
                <a:spcPct val="125000"/>
              </a:lnSpc>
              <a:buFont typeface="Wingdings" panose="05000000000000000000" pitchFamily="2" charset="2"/>
              <a:buChar char="Ø"/>
            </a:pPr>
            <a:r>
              <a:rPr lang="en-US" dirty="0">
                <a:effectLst/>
                <a:latin typeface="Arial" panose="020B0604020202020204" pitchFamily="34" charset="0"/>
                <a:ea typeface="Calibri" panose="020F0502020204030204" pitchFamily="34" charset="0"/>
              </a:rPr>
              <a:t>The Traditional and KhoiSan Leadership Act (TKLA) was enacted in November 2019, </a:t>
            </a:r>
            <a:r>
              <a:rPr lang="en-US" dirty="0">
                <a:latin typeface="Arial" panose="020B0604020202020204" pitchFamily="34" charset="0"/>
                <a:ea typeface="Calibri" panose="020F0502020204030204" pitchFamily="34" charset="0"/>
              </a:rPr>
              <a:t>and implementation commenced on 01 April 2021. However, it took a long time for legislation to be promulgated.</a:t>
            </a:r>
          </a:p>
          <a:p>
            <a:pPr marL="742950" lvl="1" indent="-285750" algn="just">
              <a:lnSpc>
                <a:spcPct val="125000"/>
              </a:lnSpc>
              <a:buFont typeface="Wingdings" panose="05000000000000000000" pitchFamily="2" charset="2"/>
              <a:buChar char="Ø"/>
            </a:pPr>
            <a:r>
              <a:rPr lang="en-ZA" dirty="0">
                <a:solidFill>
                  <a:prstClr val="black"/>
                </a:solidFill>
                <a:latin typeface="Arial" panose="020B0604020202020204" pitchFamily="34" charset="0"/>
                <a:ea typeface="Calibri" panose="020F0502020204030204" pitchFamily="34" charset="0"/>
                <a:cs typeface="Times New Roman" panose="02020603050405020304" pitchFamily="18" charset="0"/>
              </a:rPr>
              <a:t>The a</a:t>
            </a:r>
            <a:r>
              <a:rPr kumimoji="0" lang="en-ZA"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amendment of Chapter 7 and 12 of the Constitution as raised by the institution is still a subject that government has not addressed, despite repeated calls for such amendments.</a:t>
            </a:r>
          </a:p>
          <a:p>
            <a:pPr marL="0" marR="0" lvl="0" indent="0" algn="just" defTabSz="914400" rtl="0" eaLnBrk="1" fontAlgn="auto" latinLnBrk="0" hangingPunct="1">
              <a:lnSpc>
                <a:spcPct val="13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DFBC7267-4973-4A92-8819-256ABC727FC4}"/>
              </a:ext>
            </a:extLst>
          </p:cNvPr>
          <p:cNvSpPr>
            <a:spLocks noGrp="1"/>
          </p:cNvSpPr>
          <p:nvPr>
            <p:ph type="sldNum" sz="quarter" idx="12"/>
          </p:nvPr>
        </p:nvSpPr>
        <p:spPr/>
        <p:txBody>
          <a:body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13</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987455138"/>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71450" y="104914"/>
            <a:ext cx="11944350" cy="830997"/>
          </a:xfrm>
          <a:prstGeom prst="rect">
            <a:avLst/>
          </a:prstGeom>
          <a:noFill/>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US" sz="2400" b="1" dirty="0">
                <a:solidFill>
                  <a:prstClr val="black"/>
                </a:solidFill>
                <a:effectLst>
                  <a:outerShdw blurRad="38100" dist="38100" dir="2700000" algn="tl">
                    <a:srgbClr val="C0C0C0"/>
                  </a:outerShdw>
                </a:effectLst>
                <a:latin typeface="Arial" charset="0"/>
                <a:ea typeface="ＭＳ Ｐゴシック" charset="-128"/>
              </a:rPr>
              <a:t>3.	IMPACT OF IMPLEMENTATION OF INDABA RESOLUTIONS OF 2017 FOR TRADITIONAL COMMUNITIES</a:t>
            </a:r>
            <a:endParaRPr kumimoji="0" lang="en-US" sz="24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2" name="Rectangle 1"/>
          <p:cNvSpPr/>
          <p:nvPr/>
        </p:nvSpPr>
        <p:spPr>
          <a:xfrm>
            <a:off x="2135188" y="1357313"/>
            <a:ext cx="8064500" cy="1446550"/>
          </a:xfrm>
          <a:prstGeom prst="rect">
            <a:avLst/>
          </a:prstGeom>
        </p:spPr>
        <p:txBody>
          <a:bodyPr>
            <a:spAutoFit/>
          </a:bodyPr>
          <a:lstStyle/>
          <a:p>
            <a:pPr marL="342900" marR="0" lvl="0" indent="-342900" algn="just"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444500" marR="0" lvl="0" indent="-444500" algn="just" defTabSz="457200" rtl="0" eaLnBrk="1" fontAlgn="base" latinLnBrk="0" hangingPunct="1">
              <a:lnSpc>
                <a:spcPct val="100000"/>
              </a:lnSpc>
              <a:spcBef>
                <a:spcPct val="0"/>
              </a:spcBef>
              <a:spcAft>
                <a:spcPct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3" name="Rectangle 2"/>
          <p:cNvSpPr/>
          <p:nvPr/>
        </p:nvSpPr>
        <p:spPr>
          <a:xfrm>
            <a:off x="76200" y="1152525"/>
            <a:ext cx="12115800" cy="6156557"/>
          </a:xfrm>
          <a:prstGeom prst="rect">
            <a:avLst/>
          </a:prstGeom>
        </p:spPr>
        <p:txBody>
          <a:bodyPr wrap="square">
            <a:spAutoFit/>
          </a:bodyPr>
          <a:lstStyle/>
          <a:p>
            <a:pPr marL="0" marR="0" lvl="0" indent="0" algn="just" defTabSz="914400" rtl="0" eaLnBrk="1" fontAlgn="auto" latinLnBrk="0" hangingPunct="1">
              <a:lnSpc>
                <a:spcPct val="130000"/>
              </a:lnSpc>
              <a:spcBef>
                <a:spcPts val="0"/>
              </a:spcBef>
              <a:spcAft>
                <a:spcPts val="0"/>
              </a:spcAft>
              <a:buClrTx/>
              <a:buSzTx/>
              <a:buFontTx/>
              <a:buNone/>
              <a:tabLst/>
              <a:defRPr/>
            </a:pPr>
            <a:r>
              <a:rPr kumimoji="0" lang="en-ZA" sz="17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following areas </a:t>
            </a:r>
            <a:r>
              <a:rPr lang="en-ZA" sz="1700" b="1" dirty="0">
                <a:solidFill>
                  <a:prstClr val="black"/>
                </a:solidFill>
                <a:latin typeface="Arial" panose="020B0604020202020204" pitchFamily="34" charset="0"/>
                <a:ea typeface="Calibri" panose="020F0502020204030204" pitchFamily="34" charset="0"/>
                <a:cs typeface="Times New Roman" panose="02020603050405020304" pitchFamily="18" charset="0"/>
              </a:rPr>
              <a:t>depict the critical impact of not implementing the </a:t>
            </a:r>
            <a:r>
              <a:rPr kumimoji="0" lang="en-ZA" sz="17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indaba resolution of 2017:</a:t>
            </a:r>
          </a:p>
          <a:p>
            <a:pPr marL="457200" marR="0" lvl="0" indent="-4572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lang="en-ZA" dirty="0">
                <a:solidFill>
                  <a:prstClr val="black"/>
                </a:solidFill>
                <a:latin typeface="Arial" panose="020B0604020202020204" pitchFamily="34" charset="0"/>
                <a:ea typeface="Calibri" panose="020F0502020204030204" pitchFamily="34" charset="0"/>
                <a:cs typeface="Times New Roman" panose="02020603050405020304" pitchFamily="18" charset="0"/>
              </a:rPr>
              <a:t>The lack of passing the Traditional and KhoiSan Leadership on time despite it being introduced in Parliament in 2015 rendered the institution illegal or lacking governance authority.</a:t>
            </a:r>
          </a:p>
          <a:p>
            <a:pPr marL="457200" marR="0" lvl="0" indent="-4572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kumimoji="0" lang="en-ZA"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non-reconstitution of structures of traditional</a:t>
            </a:r>
            <a:r>
              <a:rPr lang="en-ZA" dirty="0">
                <a:solidFill>
                  <a:prstClr val="black"/>
                </a:solidFill>
                <a:latin typeface="Arial" panose="020B0604020202020204" pitchFamily="34" charset="0"/>
                <a:ea typeface="Calibri" panose="020F0502020204030204" pitchFamily="34" charset="0"/>
                <a:cs typeface="Times New Roman" panose="02020603050405020304" pitchFamily="18" charset="0"/>
              </a:rPr>
              <a:t> leadership in 2017 made it impossible to align the term of office for all structures of traditional leadership.</a:t>
            </a:r>
          </a:p>
          <a:p>
            <a:pPr marL="457200" marR="0" lvl="0" indent="-4572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kumimoji="0" lang="en-ZA"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non-recognition of KhoiSan leaders and subsequently their structures disabled their active and legitimate participation in Houses of traditional leaders.</a:t>
            </a:r>
          </a:p>
          <a:p>
            <a:pPr marL="457200" marR="0" lvl="0" indent="-4572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lang="en-ZA" dirty="0">
                <a:solidFill>
                  <a:prstClr val="black"/>
                </a:solidFill>
                <a:latin typeface="Arial" panose="020B0604020202020204" pitchFamily="34" charset="0"/>
                <a:ea typeface="Calibri" panose="020F0502020204030204" pitchFamily="34" charset="0"/>
                <a:cs typeface="Times New Roman" panose="02020603050405020304" pitchFamily="18" charset="0"/>
              </a:rPr>
              <a:t>The non implementation of Economic development programs initiated by traditional leaders continues to marginalise  traditional communities.</a:t>
            </a:r>
          </a:p>
          <a:p>
            <a:pPr marL="457200" marR="0" lvl="0" indent="-4572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kumimoji="0" lang="en-ZA"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lack of appetite from government and Parliament to discuss the amendment of Chapter 7 and 12 of the Constitution is indicative of marginalizing the institution with the intention of it relying totally on the ruling party of the time. </a:t>
            </a:r>
          </a:p>
          <a:p>
            <a:pPr marL="457200" marR="0" lvl="0" indent="-4572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lang="en-ZA" dirty="0">
                <a:solidFill>
                  <a:prstClr val="black"/>
                </a:solidFill>
                <a:latin typeface="Arial" panose="020B0604020202020204" pitchFamily="34" charset="0"/>
                <a:ea typeface="Calibri" panose="020F0502020204030204" pitchFamily="34" charset="0"/>
                <a:cs typeface="Times New Roman" panose="02020603050405020304" pitchFamily="18" charset="0"/>
              </a:rPr>
              <a:t>Traditional leaders (all categories) are not treated the same and this carries a serious potential of disunity within the institution- the matter of the salaries of the izinduna in KZN is a clear example of such.</a:t>
            </a:r>
          </a:p>
          <a:p>
            <a:pPr marL="457200" marR="0" lvl="0" indent="-4572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kumimoji="0" lang="en-ZA"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Government should implement</a:t>
            </a:r>
            <a:r>
              <a:rPr lang="en-ZA" dirty="0">
                <a:solidFill>
                  <a:prstClr val="black"/>
                </a:solidFill>
                <a:latin typeface="Arial" panose="020B0604020202020204" pitchFamily="34" charset="0"/>
                <a:ea typeface="Calibri" panose="020F0502020204030204" pitchFamily="34" charset="0"/>
                <a:cs typeface="Times New Roman" panose="02020603050405020304" pitchFamily="18" charset="0"/>
              </a:rPr>
              <a:t> the program of action developed by the DTA and NHTL to implement the indaba resolutions. </a:t>
            </a:r>
            <a:endParaRPr kumimoji="0" lang="en-ZA"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3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80D11C1-1881-4ECF-BEA6-3F617529986A}"/>
              </a:ext>
            </a:extLst>
          </p:cNvPr>
          <p:cNvSpPr>
            <a:spLocks noGrp="1"/>
          </p:cNvSpPr>
          <p:nvPr>
            <p:ph type="sldNum" sz="quarter" idx="12"/>
          </p:nvPr>
        </p:nvSpPr>
        <p:spPr/>
        <p:txBody>
          <a:body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14</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400594530"/>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23825" y="136524"/>
            <a:ext cx="11944350" cy="461665"/>
          </a:xfrm>
          <a:prstGeom prst="rect">
            <a:avLst/>
          </a:prstGeom>
          <a:noFill/>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US" sz="2400" b="1" dirty="0">
                <a:solidFill>
                  <a:prstClr val="black"/>
                </a:solidFill>
                <a:effectLst>
                  <a:outerShdw blurRad="38100" dist="38100" dir="2700000" algn="tl">
                    <a:srgbClr val="C0C0C0"/>
                  </a:outerShdw>
                </a:effectLst>
                <a:latin typeface="Arial" charset="0"/>
                <a:ea typeface="ＭＳ Ｐゴシック" charset="-128"/>
              </a:rPr>
              <a:t>4.	RECOMMENDATIONS</a:t>
            </a:r>
            <a:endParaRPr kumimoji="0" lang="en-US" sz="24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2" name="Rectangle 1"/>
          <p:cNvSpPr/>
          <p:nvPr/>
        </p:nvSpPr>
        <p:spPr>
          <a:xfrm>
            <a:off x="2135188" y="1357313"/>
            <a:ext cx="8064500" cy="1446550"/>
          </a:xfrm>
          <a:prstGeom prst="rect">
            <a:avLst/>
          </a:prstGeom>
        </p:spPr>
        <p:txBody>
          <a:bodyPr>
            <a:spAutoFit/>
          </a:bodyPr>
          <a:lstStyle/>
          <a:p>
            <a:pPr marL="342900" marR="0" lvl="0" indent="-342900" algn="just"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444500" marR="0" lvl="0" indent="-444500" algn="just" defTabSz="457200" rtl="0" eaLnBrk="1" fontAlgn="base" latinLnBrk="0" hangingPunct="1">
              <a:lnSpc>
                <a:spcPct val="100000"/>
              </a:lnSpc>
              <a:spcBef>
                <a:spcPct val="0"/>
              </a:spcBef>
              <a:spcAft>
                <a:spcPct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3" name="Rectangle 2"/>
          <p:cNvSpPr/>
          <p:nvPr/>
        </p:nvSpPr>
        <p:spPr>
          <a:xfrm>
            <a:off x="0" y="1059021"/>
            <a:ext cx="12192000" cy="2076979"/>
          </a:xfrm>
          <a:prstGeom prst="rect">
            <a:avLst/>
          </a:prstGeom>
        </p:spPr>
        <p:txBody>
          <a:bodyPr wrap="square">
            <a:spAutoFit/>
          </a:bodyPr>
          <a:lstStyle/>
          <a:p>
            <a:pPr marL="0" marR="0" lvl="0" indent="0" algn="just" defTabSz="457200" rtl="0" eaLnBrk="1" fontAlgn="base" latinLnBrk="0" hangingPunct="1">
              <a:lnSpc>
                <a:spcPct val="150000"/>
              </a:lnSpc>
              <a:spcBef>
                <a:spcPct val="0"/>
              </a:spcBef>
              <a:spcAft>
                <a:spcPct val="0"/>
              </a:spcAft>
              <a:buClrTx/>
              <a:buSzTx/>
              <a:buFontTx/>
              <a:buNone/>
              <a:tabLst/>
              <a:defRPr/>
            </a:pPr>
            <a:r>
              <a:rPr lang="en-ZA" dirty="0">
                <a:solidFill>
                  <a:prstClr val="black"/>
                </a:solidFill>
                <a:latin typeface="Arial" charset="0"/>
                <a:ea typeface="ＭＳ Ｐゴシック" charset="-128"/>
              </a:rPr>
              <a:t>It is recommended that</a:t>
            </a:r>
          </a:p>
          <a:p>
            <a:pPr marL="0" marR="0" lvl="0" indent="0" algn="just" defTabSz="457200" rtl="0" eaLnBrk="1" fontAlgn="base" latinLnBrk="0" hangingPunct="1">
              <a:lnSpc>
                <a:spcPct val="150000"/>
              </a:lnSpc>
              <a:spcBef>
                <a:spcPct val="0"/>
              </a:spcBef>
              <a:spcAft>
                <a:spcPct val="0"/>
              </a:spcAft>
              <a:buClrTx/>
              <a:buSzTx/>
              <a:buFontTx/>
              <a:buNone/>
              <a:tabLst/>
              <a:defRPr/>
            </a:pPr>
            <a:endParaRPr lang="en-ZA" dirty="0">
              <a:solidFill>
                <a:prstClr val="black"/>
              </a:solidFill>
              <a:latin typeface="Arial" charset="0"/>
              <a:ea typeface="ＭＳ Ｐゴシック" charset="-128"/>
            </a:endParaRPr>
          </a:p>
          <a:p>
            <a:pPr marL="285750" marR="0" lvl="0" indent="-285750" algn="just" defTabSz="457200" rtl="0" eaLnBrk="1" fontAlgn="base" latinLnBrk="0" hangingPunct="1">
              <a:lnSpc>
                <a:spcPct val="150000"/>
              </a:lnSpc>
              <a:spcBef>
                <a:spcPct val="0"/>
              </a:spcBef>
              <a:spcAft>
                <a:spcPct val="0"/>
              </a:spcAft>
              <a:buClrTx/>
              <a:buSzTx/>
              <a:buFont typeface="Wingdings" panose="05000000000000000000" pitchFamily="2" charset="2"/>
              <a:buChar char="Ø"/>
              <a:tabLst/>
              <a:defRPr/>
            </a:pPr>
            <a:r>
              <a:rPr lang="en-ZA" dirty="0">
                <a:solidFill>
                  <a:prstClr val="black"/>
                </a:solidFill>
                <a:latin typeface="Arial" charset="0"/>
                <a:ea typeface="ＭＳ Ｐゴシック" charset="-128"/>
              </a:rPr>
              <a:t>T</a:t>
            </a:r>
            <a:r>
              <a:rPr kumimoji="0" lang="en-ZA" b="0" i="0" u="none" strike="noStrike" kern="1200" cap="none" spc="0" normalizeH="0" baseline="0" noProof="0" dirty="0">
                <a:ln>
                  <a:noFill/>
                </a:ln>
                <a:solidFill>
                  <a:prstClr val="black"/>
                </a:solidFill>
                <a:effectLst/>
                <a:uLnTx/>
                <a:uFillTx/>
                <a:latin typeface="Arial" charset="0"/>
                <a:ea typeface="ＭＳ Ｐゴシック" charset="-128"/>
                <a:cs typeface="+mn-cs"/>
              </a:rPr>
              <a:t>he COGTA Portfolio Committee note the presentation on the impact of the implementation of the TKLA as well as impact</a:t>
            </a:r>
            <a:r>
              <a:rPr lang="en-ZA" dirty="0">
                <a:solidFill>
                  <a:prstClr val="black"/>
                </a:solidFill>
                <a:latin typeface="Arial" charset="0"/>
                <a:ea typeface="ＭＳ Ｐゴシック" charset="-128"/>
              </a:rPr>
              <a:t> of implementation of the </a:t>
            </a:r>
            <a:r>
              <a:rPr kumimoji="0" lang="en-ZA" b="0" i="0" u="none" strike="noStrike" kern="1200" cap="none" spc="0" normalizeH="0" baseline="0" noProof="0" dirty="0">
                <a:ln>
                  <a:noFill/>
                </a:ln>
                <a:solidFill>
                  <a:prstClr val="black"/>
                </a:solidFill>
                <a:effectLst/>
                <a:uLnTx/>
                <a:uFillTx/>
                <a:latin typeface="Arial" charset="0"/>
                <a:ea typeface="ＭＳ Ｐゴシック" charset="-128"/>
                <a:cs typeface="+mn-cs"/>
              </a:rPr>
              <a:t>resolutions of the </a:t>
            </a:r>
            <a:r>
              <a:rPr lang="en-ZA" dirty="0">
                <a:solidFill>
                  <a:prstClr val="black"/>
                </a:solidFill>
                <a:latin typeface="Arial" charset="0"/>
                <a:ea typeface="ＭＳ Ｐゴシック" charset="-128"/>
              </a:rPr>
              <a:t>traditional leaders</a:t>
            </a:r>
            <a:r>
              <a:rPr kumimoji="0" lang="en-ZA" b="0" i="0" u="none" strike="noStrike" kern="1200" cap="none" spc="0" normalizeH="0" baseline="0" noProof="0" dirty="0">
                <a:ln>
                  <a:noFill/>
                </a:ln>
                <a:solidFill>
                  <a:prstClr val="black"/>
                </a:solidFill>
                <a:effectLst/>
                <a:uLnTx/>
                <a:uFillTx/>
                <a:latin typeface="Arial" charset="0"/>
                <a:ea typeface="ＭＳ Ｐゴシック" charset="-128"/>
                <a:cs typeface="+mn-cs"/>
              </a:rPr>
              <a:t> Indaba of 2017.</a:t>
            </a:r>
          </a:p>
          <a:p>
            <a:pPr marL="0" marR="0" lvl="0" indent="0" algn="just" defTabSz="914400" rtl="0" eaLnBrk="1" fontAlgn="auto" latinLnBrk="0" hangingPunct="1">
              <a:lnSpc>
                <a:spcPct val="13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80D11C1-1881-4ECF-BEA6-3F617529986A}"/>
              </a:ext>
            </a:extLst>
          </p:cNvPr>
          <p:cNvSpPr>
            <a:spLocks noGrp="1"/>
          </p:cNvSpPr>
          <p:nvPr>
            <p:ph type="sldNum" sz="quarter" idx="12"/>
          </p:nvPr>
        </p:nvSpPr>
        <p:spPr/>
        <p:txBody>
          <a:body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15</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414461154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667000" y="307354"/>
            <a:ext cx="6858000" cy="523220"/>
          </a:xfrm>
          <a:prstGeom prst="rect">
            <a:avLst/>
          </a:prstGeom>
          <a:noFill/>
        </p:spPr>
        <p:txBody>
          <a:bodyPr>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rPr>
              <a:t>PRESENTATION OUTLINE</a:t>
            </a:r>
            <a:r>
              <a:rPr kumimoji="0" lang="en-US" sz="28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rPr>
              <a:t> </a:t>
            </a:r>
          </a:p>
        </p:txBody>
      </p:sp>
      <p:sp>
        <p:nvSpPr>
          <p:cNvPr id="2" name="Rectangle 1"/>
          <p:cNvSpPr/>
          <p:nvPr/>
        </p:nvSpPr>
        <p:spPr>
          <a:xfrm>
            <a:off x="101048" y="1142365"/>
            <a:ext cx="11302637" cy="4878259"/>
          </a:xfrm>
          <a:prstGeom prst="rect">
            <a:avLst/>
          </a:prstGeom>
        </p:spPr>
        <p:txBody>
          <a:bodyPr wrap="square">
            <a:spAutoFit/>
          </a:bodyPr>
          <a:lstStyle/>
          <a:p>
            <a:pPr marL="514350" marR="0" lvl="0" indent="-514350" algn="just" defTabSz="457200" rtl="0" eaLnBrk="1" fontAlgn="base" latinLnBrk="0" hangingPunct="1">
              <a:lnSpc>
                <a:spcPct val="150000"/>
              </a:lnSpc>
              <a:spcBef>
                <a:spcPct val="0"/>
              </a:spcBef>
              <a:spcAft>
                <a:spcPct val="0"/>
              </a:spcAft>
              <a:buClrTx/>
              <a:buSzTx/>
              <a:buFontTx/>
              <a:buAutoNum type="arabicPeriod"/>
              <a:tabLst/>
              <a:defRPr/>
            </a:pPr>
            <a:r>
              <a:rPr kumimoji="0" lang="en-ZA" b="0" i="0" u="none" strike="noStrike" kern="1200" cap="none" spc="0" normalizeH="0" baseline="0" noProof="0" dirty="0">
                <a:ln>
                  <a:noFill/>
                </a:ln>
                <a:solidFill>
                  <a:prstClr val="black"/>
                </a:solidFill>
                <a:effectLst/>
                <a:uLnTx/>
                <a:uFillTx/>
                <a:latin typeface="Arial" charset="0"/>
                <a:ea typeface="ＭＳ Ｐゴシック" charset="-128"/>
                <a:cs typeface="+mn-cs"/>
              </a:rPr>
              <a:t>Purpose of the presentation </a:t>
            </a:r>
          </a:p>
          <a:p>
            <a:pPr marL="514350" marR="0" lvl="0" indent="-514350" algn="just" defTabSz="457200" rtl="0" eaLnBrk="1" fontAlgn="base" latinLnBrk="0" hangingPunct="1">
              <a:lnSpc>
                <a:spcPct val="150000"/>
              </a:lnSpc>
              <a:spcBef>
                <a:spcPct val="0"/>
              </a:spcBef>
              <a:spcAft>
                <a:spcPct val="0"/>
              </a:spcAft>
              <a:buClrTx/>
              <a:buSzTx/>
              <a:buFontTx/>
              <a:buAutoNum type="arabicPeriod"/>
              <a:tabLst/>
              <a:defRPr/>
            </a:pPr>
            <a:r>
              <a:rPr kumimoji="0" lang="en-ZA" b="0" i="0" u="none" strike="noStrike" kern="1200" cap="none" spc="0" normalizeH="0" baseline="0" noProof="0" dirty="0">
                <a:ln>
                  <a:noFill/>
                </a:ln>
                <a:solidFill>
                  <a:prstClr val="black"/>
                </a:solidFill>
                <a:effectLst/>
                <a:uLnTx/>
                <a:uFillTx/>
                <a:latin typeface="Arial" charset="0"/>
                <a:ea typeface="ＭＳ Ｐゴシック" charset="-128"/>
                <a:cs typeface="+mn-cs"/>
              </a:rPr>
              <a:t>Impact on the implementation of the Traditional and KhoiSan Leadership Act 2019  (Act No. 3 of 2019) (TKLA)</a:t>
            </a:r>
          </a:p>
          <a:p>
            <a:pPr marL="514350" marR="0" lvl="0" indent="-514350" algn="just" defTabSz="457200" rtl="0" eaLnBrk="1" fontAlgn="base" latinLnBrk="0" hangingPunct="1">
              <a:lnSpc>
                <a:spcPct val="150000"/>
              </a:lnSpc>
              <a:spcBef>
                <a:spcPct val="0"/>
              </a:spcBef>
              <a:spcAft>
                <a:spcPct val="0"/>
              </a:spcAft>
              <a:buClrTx/>
              <a:buSzTx/>
              <a:buFontTx/>
              <a:buAutoNum type="arabicPeriod"/>
              <a:tabLst/>
              <a:defRPr/>
            </a:pPr>
            <a:r>
              <a:rPr lang="en-ZA" dirty="0">
                <a:solidFill>
                  <a:prstClr val="black"/>
                </a:solidFill>
                <a:latin typeface="Arial" charset="0"/>
                <a:ea typeface="ＭＳ Ｐゴシック" charset="-128"/>
              </a:rPr>
              <a:t>Impact on the implementation of the 2017 traditional leaders’ indaba for traditional communities</a:t>
            </a:r>
            <a:r>
              <a:rPr kumimoji="0" lang="en-ZA" b="0" i="0" u="none" strike="noStrike" kern="1200" cap="none" spc="0" normalizeH="0" baseline="0" noProof="0" dirty="0">
                <a:ln>
                  <a:noFill/>
                </a:ln>
                <a:solidFill>
                  <a:prstClr val="black"/>
                </a:solidFill>
                <a:effectLst/>
                <a:uLnTx/>
                <a:uFillTx/>
                <a:latin typeface="Arial" charset="0"/>
                <a:ea typeface="ＭＳ Ｐゴシック" charset="-128"/>
                <a:cs typeface="+mn-cs"/>
              </a:rPr>
              <a:t> </a:t>
            </a:r>
          </a:p>
          <a:p>
            <a:pPr marL="514350" marR="0" lvl="0" indent="-514350" algn="just" defTabSz="457200" rtl="0" eaLnBrk="1" fontAlgn="base" latinLnBrk="0" hangingPunct="1">
              <a:lnSpc>
                <a:spcPct val="150000"/>
              </a:lnSpc>
              <a:spcBef>
                <a:spcPct val="0"/>
              </a:spcBef>
              <a:spcAft>
                <a:spcPct val="0"/>
              </a:spcAft>
              <a:buClrTx/>
              <a:buSzTx/>
              <a:buFontTx/>
              <a:buAutoNum type="arabicPeriod"/>
              <a:tabLst/>
              <a:defRPr/>
            </a:pPr>
            <a:r>
              <a:rPr kumimoji="0" lang="en-ZA" b="0" i="0" u="none" strike="noStrike" kern="1200" cap="none" spc="0" normalizeH="0" baseline="0" noProof="0" dirty="0">
                <a:ln>
                  <a:noFill/>
                </a:ln>
                <a:solidFill>
                  <a:prstClr val="black"/>
                </a:solidFill>
                <a:effectLst/>
                <a:uLnTx/>
                <a:uFillTx/>
                <a:latin typeface="Arial" charset="0"/>
                <a:ea typeface="ＭＳ Ｐゴシック" charset="-128"/>
                <a:cs typeface="+mn-cs"/>
              </a:rPr>
              <a:t>Recommendations </a:t>
            </a:r>
          </a:p>
          <a:p>
            <a:pPr marL="0" marR="0" lvl="0" indent="0" algn="just" defTabSz="457200" rtl="0" eaLnBrk="1" fontAlgn="base" latinLnBrk="0" hangingPunct="1">
              <a:lnSpc>
                <a:spcPct val="150000"/>
              </a:lnSpc>
              <a:spcBef>
                <a:spcPct val="0"/>
              </a:spcBef>
              <a:spcAft>
                <a:spcPct val="0"/>
              </a:spcAft>
              <a:buClrTx/>
              <a:buSzTx/>
              <a:buFontTx/>
              <a:buNone/>
              <a:tabLst/>
              <a:defRPr/>
            </a:pPr>
            <a:endParaRPr kumimoji="0" lang="en-ZA" sz="2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just" defTabSz="457200" rtl="0" eaLnBrk="1" fontAlgn="base" latinLnBrk="0" hangingPunct="1">
              <a:lnSpc>
                <a:spcPct val="150000"/>
              </a:lnSpc>
              <a:spcBef>
                <a:spcPct val="0"/>
              </a:spcBef>
              <a:spcAft>
                <a:spcPct val="0"/>
              </a:spcAft>
              <a:buClrTx/>
              <a:buSzTx/>
              <a:buFontTx/>
              <a:buNone/>
              <a:tabLst/>
              <a:defRPr/>
            </a:pPr>
            <a:endParaRPr kumimoji="0" lang="en-ZA" sz="2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914400" marR="0" lvl="1" indent="-457200" algn="just"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endParaRPr kumimoji="0" lang="en-ZA"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742950" marR="0" lvl="1" indent="-285750" algn="just" defTabSz="457200" rtl="0" eaLnBrk="1" fontAlgn="base" latinLnBrk="0" hangingPunct="1">
              <a:lnSpc>
                <a:spcPct val="100000"/>
              </a:lnSpc>
              <a:spcBef>
                <a:spcPct val="0"/>
              </a:spcBef>
              <a:spcAft>
                <a:spcPct val="0"/>
              </a:spcAft>
              <a:buClrTx/>
              <a:buSzTx/>
              <a:buFont typeface="Arial" pitchFamily="34" charset="0"/>
              <a:buChar char="•"/>
              <a:tabLst/>
              <a:defRPr/>
            </a:pPr>
            <a:endParaRPr kumimoji="0" lang="en-ZA" sz="16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3" name="Slide Number Placeholder 2">
            <a:extLst>
              <a:ext uri="{FF2B5EF4-FFF2-40B4-BE49-F238E27FC236}">
                <a16:creationId xmlns:a16="http://schemas.microsoft.com/office/drawing/2014/main" id="{9EF980B7-C287-4A8E-A56B-163810AFAB9A}"/>
              </a:ext>
            </a:extLst>
          </p:cNvPr>
          <p:cNvSpPr>
            <a:spLocks noGrp="1"/>
          </p:cNvSpPr>
          <p:nvPr>
            <p:ph type="sldNum" sz="quarter" idx="12"/>
          </p:nvPr>
        </p:nvSpPr>
        <p:spPr/>
        <p:txBody>
          <a:body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2</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80702510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590800" y="360363"/>
            <a:ext cx="6858000" cy="461665"/>
          </a:xfrm>
          <a:prstGeom prst="rect">
            <a:avLst/>
          </a:prstGeom>
          <a:noFill/>
        </p:spPr>
        <p:txBody>
          <a:bodyPr>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rPr>
              <a:t>1. PURPOSE OF THE PRESENTATION </a:t>
            </a:r>
          </a:p>
        </p:txBody>
      </p:sp>
      <p:sp>
        <p:nvSpPr>
          <p:cNvPr id="2" name="Rectangle 1"/>
          <p:cNvSpPr/>
          <p:nvPr/>
        </p:nvSpPr>
        <p:spPr>
          <a:xfrm>
            <a:off x="114300" y="785537"/>
            <a:ext cx="12077700" cy="2739211"/>
          </a:xfrm>
          <a:prstGeom prst="rect">
            <a:avLst/>
          </a:prstGeom>
        </p:spPr>
        <p:txBody>
          <a:bodyPr wrap="square">
            <a:spAutoFit/>
          </a:bodyPr>
          <a:lstStyle/>
          <a:p>
            <a:pPr marL="0" marR="0" lvl="0" indent="0" algn="just" defTabSz="457200" rtl="0" eaLnBrk="1" fontAlgn="base" latinLnBrk="0" hangingPunct="1">
              <a:lnSpc>
                <a:spcPct val="15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just" defTabSz="457200" rtl="0" eaLnBrk="1" fontAlgn="base" latinLnBrk="0" hangingPunct="1">
              <a:lnSpc>
                <a:spcPct val="15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just" defTabSz="457200" rtl="0" eaLnBrk="1" fontAlgn="base" latinLnBrk="0" hangingPunct="1">
              <a:lnSpc>
                <a:spcPct val="150000"/>
              </a:lnSpc>
              <a:spcBef>
                <a:spcPct val="0"/>
              </a:spcBef>
              <a:spcAft>
                <a:spcPct val="0"/>
              </a:spcAft>
              <a:buClrTx/>
              <a:buSzTx/>
              <a:buFontTx/>
              <a:buNone/>
              <a:tabLst/>
              <a:defRPr/>
            </a:pPr>
            <a:r>
              <a:rPr kumimoji="0" lang="en-ZA" b="0" i="0" u="none" strike="noStrike" kern="1200" cap="none" spc="0" normalizeH="0" baseline="0" noProof="0" dirty="0">
                <a:ln>
                  <a:noFill/>
                </a:ln>
                <a:solidFill>
                  <a:prstClr val="black"/>
                </a:solidFill>
                <a:effectLst/>
                <a:uLnTx/>
                <a:uFillTx/>
                <a:latin typeface="Arial" charset="0"/>
                <a:ea typeface="ＭＳ Ｐゴシック" charset="-128"/>
                <a:cs typeface="+mn-cs"/>
              </a:rPr>
              <a:t>The purpose of the Presentation is to brief the COGTA Portfolio Committee on the impact of the implementation of the TKLA as well as impact</a:t>
            </a:r>
            <a:r>
              <a:rPr lang="en-ZA" dirty="0">
                <a:solidFill>
                  <a:prstClr val="black"/>
                </a:solidFill>
                <a:latin typeface="Arial" charset="0"/>
                <a:ea typeface="ＭＳ Ｐゴシック" charset="-128"/>
              </a:rPr>
              <a:t> of implementation of the </a:t>
            </a:r>
            <a:r>
              <a:rPr kumimoji="0" lang="en-ZA" b="0" i="0" u="none" strike="noStrike" kern="1200" cap="none" spc="0" normalizeH="0" baseline="0" noProof="0" dirty="0">
                <a:ln>
                  <a:noFill/>
                </a:ln>
                <a:solidFill>
                  <a:prstClr val="black"/>
                </a:solidFill>
                <a:effectLst/>
                <a:uLnTx/>
                <a:uFillTx/>
                <a:latin typeface="Arial" charset="0"/>
                <a:ea typeface="ＭＳ Ｐゴシック" charset="-128"/>
                <a:cs typeface="+mn-cs"/>
              </a:rPr>
              <a:t>resolutions of the 2017 </a:t>
            </a:r>
            <a:r>
              <a:rPr lang="en-ZA" dirty="0">
                <a:solidFill>
                  <a:prstClr val="black"/>
                </a:solidFill>
                <a:latin typeface="Arial" charset="0"/>
                <a:ea typeface="ＭＳ Ｐゴシック" charset="-128"/>
              </a:rPr>
              <a:t>traditional leaders’</a:t>
            </a:r>
            <a:r>
              <a:rPr kumimoji="0" lang="en-ZA" b="0" i="0" u="none" strike="noStrike" kern="1200" cap="none" spc="0" normalizeH="0" baseline="0" noProof="0" dirty="0">
                <a:ln>
                  <a:noFill/>
                </a:ln>
                <a:solidFill>
                  <a:prstClr val="black"/>
                </a:solidFill>
                <a:effectLst/>
                <a:uLnTx/>
                <a:uFillTx/>
                <a:latin typeface="Arial" charset="0"/>
                <a:ea typeface="ＭＳ Ｐゴシック" charset="-128"/>
                <a:cs typeface="+mn-cs"/>
              </a:rPr>
              <a:t> </a:t>
            </a:r>
            <a:r>
              <a:rPr lang="en-ZA" dirty="0">
                <a:solidFill>
                  <a:prstClr val="black"/>
                </a:solidFill>
                <a:latin typeface="Arial" charset="0"/>
                <a:ea typeface="ＭＳ Ｐゴシック" charset="-128"/>
              </a:rPr>
              <a:t>I</a:t>
            </a:r>
            <a:r>
              <a:rPr kumimoji="0" lang="en-ZA" b="0" i="0" u="none" strike="noStrike" kern="1200" cap="none" spc="0" normalizeH="0" baseline="0" noProof="0" dirty="0" err="1">
                <a:ln>
                  <a:noFill/>
                </a:ln>
                <a:solidFill>
                  <a:prstClr val="black"/>
                </a:solidFill>
                <a:effectLst/>
                <a:uLnTx/>
                <a:uFillTx/>
                <a:latin typeface="Arial" charset="0"/>
                <a:ea typeface="ＭＳ Ｐゴシック" charset="-128"/>
                <a:cs typeface="+mn-cs"/>
              </a:rPr>
              <a:t>ndaba</a:t>
            </a:r>
            <a:r>
              <a:rPr kumimoji="0" lang="en-ZA" b="0" i="0" u="none" strike="noStrike" kern="1200" cap="none" spc="0" normalizeH="0" baseline="0" noProof="0" dirty="0">
                <a:ln>
                  <a:noFill/>
                </a:ln>
                <a:solidFill>
                  <a:prstClr val="black"/>
                </a:solidFill>
                <a:effectLst/>
                <a:uLnTx/>
                <a:uFillTx/>
                <a:latin typeface="Arial" charset="0"/>
                <a:ea typeface="ＭＳ Ｐゴシック" charset="-128"/>
                <a:cs typeface="+mn-cs"/>
              </a:rPr>
              <a:t>.</a:t>
            </a:r>
          </a:p>
          <a:p>
            <a:pPr marL="0" marR="0" lvl="0" indent="0" algn="just" defTabSz="457200" rtl="0" eaLnBrk="1" fontAlgn="base" latinLnBrk="0" hangingPunct="1">
              <a:lnSpc>
                <a:spcPct val="150000"/>
              </a:lnSpc>
              <a:spcBef>
                <a:spcPct val="0"/>
              </a:spcBef>
              <a:spcAft>
                <a:spcPct val="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Arial" charset="0"/>
                <a:ea typeface="ＭＳ Ｐゴシック" charset="-128"/>
                <a:cs typeface="+mn-cs"/>
              </a:rPr>
              <a:t> </a:t>
            </a:r>
          </a:p>
          <a:p>
            <a:pPr marL="742950" marR="0" lvl="1" indent="-285750" algn="just" defTabSz="457200" rtl="0" eaLnBrk="1" fontAlgn="base" latinLnBrk="0" hangingPunct="1">
              <a:lnSpc>
                <a:spcPct val="100000"/>
              </a:lnSpc>
              <a:spcBef>
                <a:spcPct val="0"/>
              </a:spcBef>
              <a:spcAft>
                <a:spcPct val="0"/>
              </a:spcAft>
              <a:buClrTx/>
              <a:buSzTx/>
              <a:buFont typeface="Arial" pitchFamily="34" charset="0"/>
              <a:buChar char="•"/>
              <a:tabLst/>
              <a:defRPr/>
            </a:pPr>
            <a:endParaRPr kumimoji="0" lang="en-ZA" sz="16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3" name="Slide Number Placeholder 2">
            <a:extLst>
              <a:ext uri="{FF2B5EF4-FFF2-40B4-BE49-F238E27FC236}">
                <a16:creationId xmlns:a16="http://schemas.microsoft.com/office/drawing/2014/main" id="{57F308A8-E3A3-47DE-8244-D09BB98B8B15}"/>
              </a:ext>
            </a:extLst>
          </p:cNvPr>
          <p:cNvSpPr>
            <a:spLocks noGrp="1"/>
          </p:cNvSpPr>
          <p:nvPr>
            <p:ph type="sldNum" sz="quarter" idx="12"/>
          </p:nvPr>
        </p:nvSpPr>
        <p:spPr/>
        <p:txBody>
          <a:body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3</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31380521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90499" y="185493"/>
            <a:ext cx="11858625" cy="892552"/>
          </a:xfrm>
          <a:prstGeom prst="rect">
            <a:avLst/>
          </a:prstGeom>
          <a:noFill/>
        </p:spPr>
        <p:txBody>
          <a:bodyPr wrap="square">
            <a:spAutoFit/>
          </a:bodyPr>
          <a:lstStyle/>
          <a:p>
            <a:pPr algn="ctr" defTabSz="457200" fontAlgn="base">
              <a:spcBef>
                <a:spcPct val="0"/>
              </a:spcBef>
              <a:spcAft>
                <a:spcPct val="0"/>
              </a:spcAft>
              <a:defRPr/>
            </a:pPr>
            <a:r>
              <a:rPr lang="en-ZA" sz="2400" b="1" dirty="0">
                <a:solidFill>
                  <a:prstClr val="black"/>
                </a:solidFill>
                <a:latin typeface="Arial" panose="020B0604020202020204" pitchFamily="34" charset="0"/>
                <a:ea typeface="Calibri" panose="020F0502020204030204" pitchFamily="34" charset="0"/>
                <a:cs typeface="Times New Roman" panose="02020603050405020304" pitchFamily="18" charset="0"/>
              </a:rPr>
              <a:t>2.	IMPACT OF THE IMPLEMENTATION OF TKLA</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2" name="Rectangle 1"/>
          <p:cNvSpPr/>
          <p:nvPr/>
        </p:nvSpPr>
        <p:spPr>
          <a:xfrm>
            <a:off x="2135188" y="1357313"/>
            <a:ext cx="8064500" cy="1446550"/>
          </a:xfrm>
          <a:prstGeom prst="rect">
            <a:avLst/>
          </a:prstGeom>
        </p:spPr>
        <p:txBody>
          <a:bodyPr>
            <a:spAutoFit/>
          </a:bodyPr>
          <a:lstStyle/>
          <a:p>
            <a:pPr marL="342900" marR="0" lvl="0" indent="-342900" algn="just"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444500" marR="0" lvl="0" indent="-444500" algn="just" defTabSz="457200" rtl="0" eaLnBrk="1" fontAlgn="base" latinLnBrk="0" hangingPunct="1">
              <a:lnSpc>
                <a:spcPct val="100000"/>
              </a:lnSpc>
              <a:spcBef>
                <a:spcPct val="0"/>
              </a:spcBef>
              <a:spcAft>
                <a:spcPct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3" name="Rectangle 2"/>
          <p:cNvSpPr/>
          <p:nvPr/>
        </p:nvSpPr>
        <p:spPr>
          <a:xfrm>
            <a:off x="-8283" y="946496"/>
            <a:ext cx="12200283" cy="5852308"/>
          </a:xfrm>
          <a:prstGeom prst="rect">
            <a:avLst/>
          </a:prstGeom>
        </p:spPr>
        <p:txBody>
          <a:bodyPr wrap="square">
            <a:spAutoFit/>
          </a:bodyPr>
          <a:lstStyle/>
          <a:p>
            <a:pPr marL="342900" marR="0" lvl="0" indent="-3429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lang="en-ZA" noProof="0" dirty="0">
                <a:solidFill>
                  <a:prstClr val="black"/>
                </a:solidFill>
                <a:latin typeface="Arial" panose="020B0604020202020204" pitchFamily="34" charset="0"/>
                <a:ea typeface="Calibri" panose="020F0502020204030204" pitchFamily="34" charset="0"/>
                <a:cs typeface="Times New Roman" panose="02020603050405020304" pitchFamily="18" charset="0"/>
              </a:rPr>
              <a:t>TKLA</a:t>
            </a:r>
            <a:r>
              <a:rPr kumimoji="0" lang="en-ZA"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was introduced in Parliament in 2015 and only came into operation in 2021 (six years after introduction).</a:t>
            </a:r>
          </a:p>
          <a:p>
            <a:pPr marL="342900" marR="0" lvl="0" indent="-3429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lang="en-ZA" dirty="0">
                <a:solidFill>
                  <a:prstClr val="black"/>
                </a:solidFill>
                <a:latin typeface="Arial" panose="020B0604020202020204" pitchFamily="34" charset="0"/>
                <a:ea typeface="Calibri" panose="020F0502020204030204" pitchFamily="34" charset="0"/>
                <a:cs typeface="Times New Roman" panose="02020603050405020304" pitchFamily="18" charset="0"/>
              </a:rPr>
              <a:t>There are Court Cases that declared the structures of traditional leadership as lacking authority or not having </a:t>
            </a:r>
            <a:r>
              <a:rPr lang="en-ZA" i="1" dirty="0">
                <a:solidFill>
                  <a:prstClr val="black"/>
                </a:solidFill>
                <a:latin typeface="Arial" panose="020B0604020202020204" pitchFamily="34" charset="0"/>
                <a:ea typeface="Calibri" panose="020F0502020204030204" pitchFamily="34" charset="0"/>
                <a:cs typeface="Times New Roman" panose="02020603050405020304" pitchFamily="18" charset="0"/>
              </a:rPr>
              <a:t>locus standi.</a:t>
            </a:r>
          </a:p>
          <a:p>
            <a:pPr marL="342900" marR="0" lvl="0" indent="-3429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kumimoji="0" lang="en-ZA"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pronouncements by the Courts of law left the institution vulnerable to people who are opposed to it and to those who want to loot the properties of the communities.</a:t>
            </a:r>
          </a:p>
          <a:p>
            <a:pPr marL="342900" marR="0" lvl="0" indent="-3429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lang="en-ZA" dirty="0">
                <a:solidFill>
                  <a:prstClr val="black"/>
                </a:solidFill>
                <a:latin typeface="Arial" panose="020B0604020202020204" pitchFamily="34" charset="0"/>
                <a:ea typeface="Calibri" panose="020F0502020204030204" pitchFamily="34" charset="0"/>
                <a:cs typeface="Times New Roman" panose="02020603050405020304" pitchFamily="18" charset="0"/>
              </a:rPr>
              <a:t>Since 2017, traditional councils were never reconstituted because of lack of the relevant legislation irrespective of the passing of the Traditional Leadership and Governance Framework Amendment Bill which was passed at the same time with the TKLA.  Its passing did not have any impact or significance whatsoever because it was overtaken by events. </a:t>
            </a:r>
          </a:p>
          <a:p>
            <a:pPr marL="342900" marR="0" lvl="0" indent="-3429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kumimoji="0" lang="en-ZA"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unconstitutionality of structures of traditional leadership (traditional </a:t>
            </a:r>
            <a:r>
              <a:rPr lang="en-ZA" dirty="0">
                <a:solidFill>
                  <a:prstClr val="black"/>
                </a:solidFill>
                <a:latin typeface="Arial" panose="020B0604020202020204" pitchFamily="34" charset="0"/>
                <a:ea typeface="Calibri" panose="020F0502020204030204" pitchFamily="34" charset="0"/>
                <a:cs typeface="Times New Roman" panose="02020603050405020304" pitchFamily="18" charset="0"/>
              </a:rPr>
              <a:t>c</a:t>
            </a:r>
            <a:r>
              <a:rPr kumimoji="0" lang="en-ZA"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ouncils) left the institution with serious </a:t>
            </a:r>
            <a:r>
              <a:rPr lang="en-ZA" dirty="0">
                <a:solidFill>
                  <a:prstClr val="black"/>
                </a:solidFill>
                <a:latin typeface="Arial" panose="020B0604020202020204" pitchFamily="34" charset="0"/>
                <a:ea typeface="Calibri" panose="020F0502020204030204" pitchFamily="34" charset="0"/>
                <a:cs typeface="Times New Roman" panose="02020603050405020304" pitchFamily="18" charset="0"/>
              </a:rPr>
              <a:t>challenges </a:t>
            </a:r>
            <a:r>
              <a:rPr kumimoji="0" lang="en-ZA"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since it could not operate as an authority.</a:t>
            </a:r>
          </a:p>
          <a:p>
            <a:pPr marL="342900" lvl="0" indent="-342900" algn="just">
              <a:lnSpc>
                <a:spcPct val="130000"/>
              </a:lnSpc>
              <a:buFont typeface="Wingdings" panose="05000000000000000000" pitchFamily="2" charset="2"/>
              <a:buChar char="Ø"/>
              <a:defRPr/>
            </a:pPr>
            <a:r>
              <a:rPr lang="en-ZA" dirty="0">
                <a:solidFill>
                  <a:prstClr val="black"/>
                </a:solidFill>
                <a:latin typeface="Arial" panose="020B0604020202020204" pitchFamily="34" charset="0"/>
                <a:ea typeface="Calibri" panose="020F0502020204030204" pitchFamily="34" charset="0"/>
                <a:cs typeface="Times New Roman" panose="02020603050405020304" pitchFamily="18" charset="0"/>
              </a:rPr>
              <a:t>The functions of the traditional councils were left to be performed by the traditional leader him/herself which is next to impossible.</a:t>
            </a:r>
          </a:p>
          <a:p>
            <a:pPr marL="342900" lvl="0" indent="-342900" algn="just">
              <a:lnSpc>
                <a:spcPct val="130000"/>
              </a:lnSpc>
              <a:buFont typeface="Wingdings" panose="05000000000000000000" pitchFamily="2" charset="2"/>
              <a:buChar char="Ø"/>
              <a:defRPr/>
            </a:pPr>
            <a:r>
              <a:rPr lang="en-ZA" dirty="0">
                <a:solidFill>
                  <a:prstClr val="black"/>
                </a:solidFill>
                <a:latin typeface="Arial" panose="020B0604020202020204" pitchFamily="34" charset="0"/>
                <a:ea typeface="Calibri" panose="020F0502020204030204" pitchFamily="34" charset="0"/>
                <a:cs typeface="Times New Roman" panose="02020603050405020304" pitchFamily="18" charset="0"/>
              </a:rPr>
              <a:t>It is a known fact that Inkosi does not operate alone but customarily there is a structure that assist inkosi which is mostly composed of izinduna and other eminent persons within ubukhosi.</a:t>
            </a:r>
          </a:p>
          <a:p>
            <a:pPr marL="342900" marR="0" lvl="0" indent="-342900" algn="just" defTabSz="914400" rtl="0" eaLnBrk="1" fontAlgn="auto" latinLnBrk="0" hangingPunct="1">
              <a:lnSpc>
                <a:spcPct val="130000"/>
              </a:lnSpc>
              <a:spcBef>
                <a:spcPts val="0"/>
              </a:spcBef>
              <a:spcAft>
                <a:spcPts val="0"/>
              </a:spcAft>
              <a:buClrTx/>
              <a:buSzTx/>
              <a:buFont typeface="Arial" panose="020B0604020202020204" pitchFamily="34" charset="0"/>
              <a:buChar char="•"/>
              <a:tabLst/>
              <a:defRPr/>
            </a:pPr>
            <a:endPar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F0D7E098-A4A3-4522-A2BA-B706EE40233F}"/>
              </a:ext>
            </a:extLst>
          </p:cNvPr>
          <p:cNvSpPr>
            <a:spLocks noGrp="1"/>
          </p:cNvSpPr>
          <p:nvPr>
            <p:ph type="sldNum" sz="quarter" idx="12"/>
          </p:nvPr>
        </p:nvSpPr>
        <p:spPr/>
        <p:txBody>
          <a:body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4</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2616535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19075" y="0"/>
            <a:ext cx="11972925" cy="892552"/>
          </a:xfrm>
          <a:prstGeom prst="rect">
            <a:avLst/>
          </a:prstGeom>
          <a:noFill/>
        </p:spPr>
        <p:txBody>
          <a:bodyPr wrap="square">
            <a:spAutoFit/>
          </a:bodyPr>
          <a:lstStyle/>
          <a:p>
            <a:pPr algn="ctr" defTabSz="457200" fontAlgn="base">
              <a:spcBef>
                <a:spcPct val="0"/>
              </a:spcBef>
              <a:spcAft>
                <a:spcPct val="0"/>
              </a:spcAft>
              <a:defRPr/>
            </a:pPr>
            <a:r>
              <a:rPr lang="en-ZA" sz="2400" b="1" dirty="0">
                <a:solidFill>
                  <a:prstClr val="black"/>
                </a:solidFill>
                <a:latin typeface="Arial" panose="020B0604020202020204" pitchFamily="34" charset="0"/>
                <a:ea typeface="Calibri" panose="020F0502020204030204" pitchFamily="34" charset="0"/>
                <a:cs typeface="Times New Roman" panose="02020603050405020304" pitchFamily="18" charset="0"/>
              </a:rPr>
              <a:t>2.	IMPACT OF THE IMPLEMENTATION OF TKLA</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2" name="Rectangle 1"/>
          <p:cNvSpPr/>
          <p:nvPr/>
        </p:nvSpPr>
        <p:spPr>
          <a:xfrm>
            <a:off x="2135188" y="1357313"/>
            <a:ext cx="8064500" cy="1446550"/>
          </a:xfrm>
          <a:prstGeom prst="rect">
            <a:avLst/>
          </a:prstGeom>
        </p:spPr>
        <p:txBody>
          <a:bodyPr>
            <a:spAutoFit/>
          </a:bodyPr>
          <a:lstStyle/>
          <a:p>
            <a:pPr marL="342900" marR="0" lvl="0" indent="-342900" algn="just"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444500" marR="0" lvl="0" indent="-444500" algn="just" defTabSz="457200" rtl="0" eaLnBrk="1" fontAlgn="base" latinLnBrk="0" hangingPunct="1">
              <a:lnSpc>
                <a:spcPct val="100000"/>
              </a:lnSpc>
              <a:spcBef>
                <a:spcPct val="0"/>
              </a:spcBef>
              <a:spcAft>
                <a:spcPct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3" name="Rectangle 2"/>
          <p:cNvSpPr/>
          <p:nvPr/>
        </p:nvSpPr>
        <p:spPr>
          <a:xfrm>
            <a:off x="-8283" y="728720"/>
            <a:ext cx="12200283" cy="6292428"/>
          </a:xfrm>
          <a:prstGeom prst="rect">
            <a:avLst/>
          </a:prstGeom>
        </p:spPr>
        <p:txBody>
          <a:bodyPr wrap="square">
            <a:spAutoFit/>
          </a:bodyPr>
          <a:lstStyle/>
          <a:p>
            <a:pPr marL="342900" lvl="0" indent="-34290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The TKLA is aimed at transforming and supporting the institution of traditional leadership to play its intended role as defined in the constitutional principles of democracy and equality. The Act seeks to restore the integrity and legitimacy of the institutions of traditional leadership and to protect and promote the institutions of traditional leadership. Traditional structures must represent the interests of and be accountable to traditional communities, play a role in socio-economic development and contribute to nation building”(induction Manual 2021; DTA).</a:t>
            </a:r>
          </a:p>
          <a:p>
            <a:pPr marL="342900" lvl="0" indent="-34290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TKLA signifies completeness and promotion of unity within the institution of traditional and KhoiSan leaders.</a:t>
            </a:r>
          </a:p>
          <a:p>
            <a:pPr marL="342900" lvl="0" indent="-34290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The Act recognizes the existence of KhoiSan in the Republic of South Africa, more so, it establishes a process to recognize the leadership and the structures.</a:t>
            </a:r>
          </a:p>
          <a:p>
            <a:pPr marL="342900" lvl="0" indent="-34290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The Department of Traditional Affairs (DTA) ought to guide the provinces in this regard otherwise, some provinces may falter and start working with people who are not recognized. The DTA  is planning workshops on the implementation of the TKLA as well as ensuring that all parties understand the Act.</a:t>
            </a:r>
          </a:p>
          <a:p>
            <a:pPr marL="342900" lvl="0" indent="-34290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DTA is in the process of appointing the Commission which will investigate the authentic leadership of the KhoiSan. After such recognition, those leaders must be assisted to set up their structures (governance structures)</a:t>
            </a:r>
          </a:p>
          <a:p>
            <a:pPr marL="342900" lvl="0" indent="-34290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All programs of the NHTL (InvestRural, Social Cohesion etc.) ought to cover all recognized KhoiSan leaders.</a:t>
            </a:r>
          </a:p>
          <a:p>
            <a:pPr marL="342900" lvl="0" indent="-34290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The Act further provides for the establishment of traditional sub-councils to accommodate a traditional community that occupies two or more non-contiguous geographical areas within a province</a:t>
            </a:r>
            <a:r>
              <a:rPr lang="en-US" sz="2000" dirty="0">
                <a:solidFill>
                  <a:srgbClr val="000000"/>
                </a:solidFill>
                <a:latin typeface="Arial" panose="020B0604020202020204" pitchFamily="34" charset="0"/>
                <a:cs typeface="Arial" panose="020B0604020202020204" pitchFamily="34" charset="0"/>
              </a:rPr>
              <a:t>.</a:t>
            </a:r>
          </a:p>
          <a:p>
            <a:pPr marL="342900" marR="0" lvl="0" indent="-342900" algn="just" defTabSz="914400" rtl="0" eaLnBrk="1" fontAlgn="auto" latinLnBrk="0" hangingPunct="1">
              <a:lnSpc>
                <a:spcPct val="130000"/>
              </a:lnSpc>
              <a:spcBef>
                <a:spcPts val="0"/>
              </a:spcBef>
              <a:spcAft>
                <a:spcPts val="0"/>
              </a:spcAft>
              <a:buClrTx/>
              <a:buSzTx/>
              <a:buFont typeface="Arial" panose="020B0604020202020204" pitchFamily="34" charset="0"/>
              <a:buChar char="•"/>
              <a:tabLst/>
              <a:defRPr/>
            </a:pPr>
            <a:endPar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F0D7E098-A4A3-4522-A2BA-B706EE40233F}"/>
              </a:ext>
            </a:extLst>
          </p:cNvPr>
          <p:cNvSpPr>
            <a:spLocks noGrp="1"/>
          </p:cNvSpPr>
          <p:nvPr>
            <p:ph type="sldNum" sz="quarter" idx="12"/>
          </p:nvPr>
        </p:nvSpPr>
        <p:spPr/>
        <p:txBody>
          <a:body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5</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40112575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576263" y="48399"/>
            <a:ext cx="11182349" cy="892552"/>
          </a:xfrm>
          <a:prstGeom prst="rect">
            <a:avLst/>
          </a:prstGeom>
          <a:noFill/>
        </p:spPr>
        <p:txBody>
          <a:bodyPr wrap="square">
            <a:spAutoFit/>
          </a:bodyPr>
          <a:lstStyle/>
          <a:p>
            <a:pPr algn="ctr" defTabSz="457200" fontAlgn="base">
              <a:spcBef>
                <a:spcPct val="0"/>
              </a:spcBef>
              <a:spcAft>
                <a:spcPct val="0"/>
              </a:spcAft>
              <a:defRPr/>
            </a:pPr>
            <a:r>
              <a:rPr lang="en-ZA" sz="2400" b="1" dirty="0">
                <a:solidFill>
                  <a:prstClr val="black"/>
                </a:solidFill>
                <a:latin typeface="Arial" panose="020B0604020202020204" pitchFamily="34" charset="0"/>
                <a:ea typeface="Calibri" panose="020F0502020204030204" pitchFamily="34" charset="0"/>
                <a:cs typeface="Times New Roman" panose="02020603050405020304" pitchFamily="18" charset="0"/>
              </a:rPr>
              <a:t>2.	IMPACT OF THE IMPLEMENTATION OF TKLA</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2" name="Rectangle 1"/>
          <p:cNvSpPr/>
          <p:nvPr/>
        </p:nvSpPr>
        <p:spPr>
          <a:xfrm>
            <a:off x="2135188" y="1357313"/>
            <a:ext cx="8064500" cy="1446550"/>
          </a:xfrm>
          <a:prstGeom prst="rect">
            <a:avLst/>
          </a:prstGeom>
        </p:spPr>
        <p:txBody>
          <a:bodyPr>
            <a:spAutoFit/>
          </a:bodyPr>
          <a:lstStyle/>
          <a:p>
            <a:pPr marL="342900" marR="0" lvl="0" indent="-342900" algn="just"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444500" marR="0" lvl="0" indent="-444500" algn="just" defTabSz="457200" rtl="0" eaLnBrk="1" fontAlgn="base" latinLnBrk="0" hangingPunct="1">
              <a:lnSpc>
                <a:spcPct val="100000"/>
              </a:lnSpc>
              <a:spcBef>
                <a:spcPct val="0"/>
              </a:spcBef>
              <a:spcAft>
                <a:spcPct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3" name="Rectangle 2"/>
          <p:cNvSpPr/>
          <p:nvPr/>
        </p:nvSpPr>
        <p:spPr>
          <a:xfrm>
            <a:off x="1" y="647700"/>
            <a:ext cx="12192000" cy="6212406"/>
          </a:xfrm>
          <a:prstGeom prst="rect">
            <a:avLst/>
          </a:prstGeom>
        </p:spPr>
        <p:txBody>
          <a:bodyPr wrap="square">
            <a:spAutoFit/>
          </a:bodyPr>
          <a:lstStyle/>
          <a:p>
            <a:pPr marL="342900" lvl="0" indent="-34290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The traditional sub-council will end the current situation of  sub-communities that tend to apply for recognition as separate TC’s and ubukhosi.</a:t>
            </a:r>
          </a:p>
          <a:p>
            <a:pPr marL="342900" lvl="0" indent="-34290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The membership of TC that have sub-council will be stretched thus resources will have to be made available to service the TCs and their sub-councils</a:t>
            </a:r>
          </a:p>
          <a:p>
            <a:pPr marL="342900" lvl="0" indent="-34290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The area of jurisdiction of the said inkosi will be affected by such and therefore implications of the resources and the schedule of inkosi will change drastically thus reconstitution ought to take that change into consideration.</a:t>
            </a:r>
          </a:p>
          <a:p>
            <a:pPr marL="342900" lvl="0" indent="-34290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The setting up of KhoiSan and traditional leadership structures will require resources such as infrastructure and capacity building, DTA ought to guide provinces in this regard.</a:t>
            </a:r>
          </a:p>
          <a:p>
            <a:pPr marL="342900" lvl="0" indent="-34290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Houses of traditional leaders (NHTL, PHTL and LHTL) will have additional membership thus resources are required which includes a new provincial and local houses in Western Cape and potentially Johannesburg as well as Kimberly.</a:t>
            </a:r>
          </a:p>
          <a:p>
            <a:pPr marL="342900" lvl="0" indent="-34290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Government will be required to consult broadly and stop the silo planning approaches.</a:t>
            </a:r>
          </a:p>
          <a:p>
            <a:pPr marL="342900" lvl="0" indent="-34290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Houses of traditional leaders would be required to table their Strategic Plans (SP) and Annual Performance Plans (APP) before Parliament through the Minister, quarterly reports etc.; this implies the PHTLs should do likewise to the legislatures and LHTL’s like wise to the district/metro councils.</a:t>
            </a:r>
          </a:p>
          <a:p>
            <a:pPr marL="342900" lvl="0" indent="-342900" algn="just">
              <a:lnSpc>
                <a:spcPct val="130000"/>
              </a:lnSpc>
              <a:buFont typeface="Wingdings" panose="05000000000000000000" pitchFamily="2" charset="2"/>
              <a:buChar char="Ø"/>
              <a:defRPr/>
            </a:pPr>
            <a:r>
              <a:rPr lang="en-US" dirty="0">
                <a:solidFill>
                  <a:srgbClr val="000000"/>
                </a:solidFill>
                <a:latin typeface="Arial" panose="020B0604020202020204" pitchFamily="34" charset="0"/>
                <a:cs typeface="Arial" panose="020B0604020202020204" pitchFamily="34" charset="0"/>
              </a:rPr>
              <a:t>Resources to capacitate houses to meet the obligations of the Act are critical.</a:t>
            </a:r>
          </a:p>
          <a:p>
            <a:pPr marL="342900" marR="0" lvl="0" indent="-342900" algn="just" defTabSz="914400" rtl="0" eaLnBrk="1" fontAlgn="auto" latinLnBrk="0" hangingPunct="1">
              <a:lnSpc>
                <a:spcPct val="130000"/>
              </a:lnSpc>
              <a:spcBef>
                <a:spcPts val="0"/>
              </a:spcBef>
              <a:spcAft>
                <a:spcPts val="0"/>
              </a:spcAft>
              <a:buClrTx/>
              <a:buSzTx/>
              <a:buFont typeface="Arial" panose="020B0604020202020204" pitchFamily="34" charset="0"/>
              <a:buChar char="•"/>
              <a:tabLst/>
              <a:defRPr/>
            </a:pPr>
            <a:endPar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F0D7E098-A4A3-4522-A2BA-B706EE40233F}"/>
              </a:ext>
            </a:extLst>
          </p:cNvPr>
          <p:cNvSpPr>
            <a:spLocks noGrp="1"/>
          </p:cNvSpPr>
          <p:nvPr>
            <p:ph type="sldNum" sz="quarter" idx="12"/>
          </p:nvPr>
        </p:nvSpPr>
        <p:spPr/>
        <p:txBody>
          <a:body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6</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0670986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90499" y="185493"/>
            <a:ext cx="11820525" cy="892552"/>
          </a:xfrm>
          <a:prstGeom prst="rect">
            <a:avLst/>
          </a:prstGeom>
          <a:noFill/>
        </p:spPr>
        <p:txBody>
          <a:bodyPr wrap="square">
            <a:spAutoFit/>
          </a:bodyPr>
          <a:lstStyle/>
          <a:p>
            <a:pPr algn="ctr" defTabSz="457200" fontAlgn="base">
              <a:spcBef>
                <a:spcPct val="0"/>
              </a:spcBef>
              <a:spcAft>
                <a:spcPct val="0"/>
              </a:spcAft>
              <a:defRPr/>
            </a:pPr>
            <a:endParaRPr lang="en-ZA" sz="2800" b="1"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algn="ctr" defTabSz="457200" fontAlgn="base">
              <a:spcBef>
                <a:spcPct val="0"/>
              </a:spcBef>
              <a:spcAft>
                <a:spcPct val="0"/>
              </a:spcAft>
              <a:defRPr/>
            </a:pPr>
            <a:r>
              <a:rPr lang="en-ZA" sz="2400" b="1" dirty="0">
                <a:solidFill>
                  <a:prstClr val="black"/>
                </a:solidFill>
                <a:latin typeface="Arial" panose="020B0604020202020204" pitchFamily="34" charset="0"/>
                <a:ea typeface="Calibri" panose="020F0502020204030204" pitchFamily="34" charset="0"/>
                <a:cs typeface="Times New Roman" panose="02020603050405020304" pitchFamily="18" charset="0"/>
              </a:rPr>
              <a:t>2.	IMPACT OF THE IMPLEMENTATION OF TKLA</a:t>
            </a:r>
          </a:p>
        </p:txBody>
      </p:sp>
      <p:sp>
        <p:nvSpPr>
          <p:cNvPr id="2" name="Rectangle 1"/>
          <p:cNvSpPr/>
          <p:nvPr/>
        </p:nvSpPr>
        <p:spPr>
          <a:xfrm>
            <a:off x="2135188" y="1357313"/>
            <a:ext cx="8064500" cy="1446550"/>
          </a:xfrm>
          <a:prstGeom prst="rect">
            <a:avLst/>
          </a:prstGeom>
        </p:spPr>
        <p:txBody>
          <a:bodyPr>
            <a:spAutoFit/>
          </a:bodyPr>
          <a:lstStyle/>
          <a:p>
            <a:pPr marL="342900" marR="0" lvl="0" indent="-342900" algn="just"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444500" marR="0" lvl="0" indent="-444500" algn="just" defTabSz="457200" rtl="0" eaLnBrk="1" fontAlgn="base" latinLnBrk="0" hangingPunct="1">
              <a:lnSpc>
                <a:spcPct val="100000"/>
              </a:lnSpc>
              <a:spcBef>
                <a:spcPct val="0"/>
              </a:spcBef>
              <a:spcAft>
                <a:spcPct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3" name="Rectangle 2"/>
          <p:cNvSpPr/>
          <p:nvPr/>
        </p:nvSpPr>
        <p:spPr>
          <a:xfrm>
            <a:off x="0" y="1542843"/>
            <a:ext cx="12200283" cy="3535840"/>
          </a:xfrm>
          <a:prstGeom prst="rect">
            <a:avLst/>
          </a:prstGeom>
        </p:spPr>
        <p:txBody>
          <a:bodyPr wrap="square">
            <a:spAutoFit/>
          </a:bodyPr>
          <a:lstStyle/>
          <a:p>
            <a:pPr marR="0" lvl="0" algn="just" defTabSz="914400" rtl="0" eaLnBrk="1" fontAlgn="auto" latinLnBrk="0" hangingPunct="1">
              <a:lnSpc>
                <a:spcPct val="130000"/>
              </a:lnSpc>
              <a:spcBef>
                <a:spcPts val="0"/>
              </a:spcBef>
              <a:spcAft>
                <a:spcPts val="0"/>
              </a:spcAft>
              <a:buClrTx/>
              <a:buSzTx/>
              <a:tabLst/>
              <a:defRPr/>
            </a:pPr>
            <a:r>
              <a:rPr lang="en-ZA" sz="2000" b="1" dirty="0">
                <a:solidFill>
                  <a:prstClr val="black"/>
                </a:solidFill>
                <a:latin typeface="Arial" panose="020B0604020202020204" pitchFamily="34" charset="0"/>
                <a:ea typeface="Calibri" panose="020F0502020204030204" pitchFamily="34" charset="0"/>
                <a:cs typeface="Times New Roman" panose="02020603050405020304" pitchFamily="18" charset="0"/>
              </a:rPr>
              <a:t>The impact of implementation of the TKLA is as follows amongst others: </a:t>
            </a:r>
          </a:p>
          <a:p>
            <a:pPr marR="0" lvl="0" algn="just" defTabSz="914400" rtl="0" eaLnBrk="1" fontAlgn="auto" latinLnBrk="0" hangingPunct="1">
              <a:lnSpc>
                <a:spcPct val="130000"/>
              </a:lnSpc>
              <a:spcBef>
                <a:spcPts val="0"/>
              </a:spcBef>
              <a:spcAft>
                <a:spcPts val="0"/>
              </a:spcAft>
              <a:buClrTx/>
              <a:buSzTx/>
              <a:tabLst/>
              <a:defRPr/>
            </a:pPr>
            <a:endParaRPr lang="en-ZA" sz="2400" b="1"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marL="342900" marR="0" indent="-342900" algn="just" fontAlgn="auto">
              <a:lnSpc>
                <a:spcPct val="130000"/>
              </a:lnSpc>
              <a:spcBef>
                <a:spcPts val="0"/>
              </a:spcBef>
              <a:spcAft>
                <a:spcPts val="0"/>
              </a:spcAft>
              <a:buClrTx/>
              <a:buSzTx/>
              <a:buFont typeface="Wingdings" panose="05000000000000000000" pitchFamily="2" charset="2"/>
              <a:buChar char="Ø"/>
              <a:tabLst/>
              <a:defRPr/>
            </a:pPr>
            <a:r>
              <a:rPr lang="en-ZA" dirty="0">
                <a:solidFill>
                  <a:srgbClr val="000000"/>
                </a:solidFill>
                <a:latin typeface="Arial" panose="020B0604020202020204" pitchFamily="34" charset="0"/>
                <a:cs typeface="Arial" panose="020B0604020202020204" pitchFamily="34" charset="0"/>
              </a:rPr>
              <a:t>The reconstitution of structures of traditional leadership will be implemented (traditional councils, principal traditional councils and kingship or queenship councils).</a:t>
            </a:r>
          </a:p>
          <a:p>
            <a:pPr marL="342900" marR="0" indent="-342900" algn="just" fontAlgn="auto">
              <a:lnSpc>
                <a:spcPct val="130000"/>
              </a:lnSpc>
              <a:spcBef>
                <a:spcPts val="0"/>
              </a:spcBef>
              <a:spcAft>
                <a:spcPts val="0"/>
              </a:spcAft>
              <a:buClrTx/>
              <a:buSzTx/>
              <a:buFont typeface="Wingdings" panose="05000000000000000000" pitchFamily="2" charset="2"/>
              <a:buChar char="Ø"/>
              <a:tabLst/>
              <a:defRPr/>
            </a:pPr>
            <a:r>
              <a:rPr lang="en-ZA" dirty="0">
                <a:solidFill>
                  <a:srgbClr val="000000"/>
                </a:solidFill>
                <a:latin typeface="Arial" panose="020B0604020202020204" pitchFamily="34" charset="0"/>
                <a:cs typeface="Arial" panose="020B0604020202020204" pitchFamily="34" charset="0"/>
              </a:rPr>
              <a:t>Houses of traditional leaders will have 60 days of making inputs to any bill referred to the NHTL which will give the institution proper and adequate time to consult and make informed inputs.</a:t>
            </a:r>
          </a:p>
          <a:p>
            <a:pPr marL="342900" marR="0" indent="-342900" algn="just" fontAlgn="auto">
              <a:lnSpc>
                <a:spcPct val="130000"/>
              </a:lnSpc>
              <a:spcBef>
                <a:spcPts val="0"/>
              </a:spcBef>
              <a:spcAft>
                <a:spcPts val="0"/>
              </a:spcAft>
              <a:buClrTx/>
              <a:buSzTx/>
              <a:buFont typeface="Wingdings" panose="05000000000000000000" pitchFamily="2" charset="2"/>
              <a:buChar char="Ø"/>
              <a:tabLst/>
              <a:defRPr/>
            </a:pPr>
            <a:r>
              <a:rPr lang="en-ZA" dirty="0">
                <a:solidFill>
                  <a:srgbClr val="000000"/>
                </a:solidFill>
                <a:latin typeface="Arial" panose="020B0604020202020204" pitchFamily="34" charset="0"/>
                <a:cs typeface="Arial" panose="020B0604020202020204" pitchFamily="34" charset="0"/>
              </a:rPr>
              <a:t>Proper resourcing of the structures will be done by the relevant authority.</a:t>
            </a:r>
          </a:p>
          <a:p>
            <a:pPr marL="342900" marR="0" indent="-342900" algn="just" fontAlgn="auto">
              <a:lnSpc>
                <a:spcPct val="130000"/>
              </a:lnSpc>
              <a:spcBef>
                <a:spcPts val="0"/>
              </a:spcBef>
              <a:spcAft>
                <a:spcPts val="0"/>
              </a:spcAft>
              <a:buClrTx/>
              <a:buSzTx/>
              <a:buFont typeface="Wingdings" panose="05000000000000000000" pitchFamily="2" charset="2"/>
              <a:buChar char="Ø"/>
              <a:tabLst/>
              <a:defRPr/>
            </a:pPr>
            <a:r>
              <a:rPr lang="en-ZA" dirty="0">
                <a:solidFill>
                  <a:srgbClr val="000000"/>
                </a:solidFill>
                <a:latin typeface="Arial" panose="020B0604020202020204" pitchFamily="34" charset="0"/>
                <a:cs typeface="Arial" panose="020B0604020202020204" pitchFamily="34" charset="0"/>
              </a:rPr>
              <a:t>Houses of traditional leaders will have implementable plans and resources.</a:t>
            </a:r>
          </a:p>
          <a:p>
            <a:pPr marL="342900" marR="0" indent="-342900" algn="just" fontAlgn="auto">
              <a:lnSpc>
                <a:spcPct val="130000"/>
              </a:lnSpc>
              <a:spcBef>
                <a:spcPts val="0"/>
              </a:spcBef>
              <a:spcAft>
                <a:spcPts val="0"/>
              </a:spcAft>
              <a:buClrTx/>
              <a:buSzTx/>
              <a:buFont typeface="Wingdings" panose="05000000000000000000" pitchFamily="2" charset="2"/>
              <a:buChar char="Ø"/>
              <a:tabLst/>
              <a:defRPr/>
            </a:pPr>
            <a:r>
              <a:rPr lang="en-ZA" dirty="0">
                <a:solidFill>
                  <a:srgbClr val="000000"/>
                </a:solidFill>
                <a:latin typeface="Arial" panose="020B0604020202020204" pitchFamily="34" charset="0"/>
                <a:cs typeface="Arial" panose="020B0604020202020204" pitchFamily="34" charset="0"/>
              </a:rPr>
              <a:t>The debate about the role(s) of traditional leaders and or their structures will end.</a:t>
            </a:r>
          </a:p>
        </p:txBody>
      </p:sp>
      <p:sp>
        <p:nvSpPr>
          <p:cNvPr id="5" name="Slide Number Placeholder 4">
            <a:extLst>
              <a:ext uri="{FF2B5EF4-FFF2-40B4-BE49-F238E27FC236}">
                <a16:creationId xmlns:a16="http://schemas.microsoft.com/office/drawing/2014/main" id="{EB3FE0DC-051B-4F21-ADDE-5C419D2113A9}"/>
              </a:ext>
            </a:extLst>
          </p:cNvPr>
          <p:cNvSpPr>
            <a:spLocks noGrp="1"/>
          </p:cNvSpPr>
          <p:nvPr>
            <p:ph type="sldNum" sz="quarter" idx="12"/>
          </p:nvPr>
        </p:nvSpPr>
        <p:spPr/>
        <p:txBody>
          <a:body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7</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7356585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90500" y="185493"/>
            <a:ext cx="11811000" cy="461665"/>
          </a:xfrm>
          <a:prstGeom prst="rect">
            <a:avLst/>
          </a:prstGeom>
          <a:noFill/>
        </p:spPr>
        <p:txBody>
          <a:bodyPr wrap="square">
            <a:spAutoFit/>
          </a:bodyPr>
          <a:lstStyle/>
          <a:p>
            <a:pPr algn="ctr" defTabSz="457200" fontAlgn="base">
              <a:spcBef>
                <a:spcPct val="0"/>
              </a:spcBef>
              <a:spcAft>
                <a:spcPct val="0"/>
              </a:spcAft>
              <a:defRPr/>
            </a:pPr>
            <a:r>
              <a:rPr lang="en-ZA" sz="2400" b="1" dirty="0">
                <a:solidFill>
                  <a:prstClr val="black"/>
                </a:solidFill>
                <a:latin typeface="Arial" panose="020B0604020202020204" pitchFamily="34" charset="0"/>
                <a:ea typeface="Calibri" panose="020F0502020204030204" pitchFamily="34" charset="0"/>
                <a:cs typeface="Times New Roman" panose="02020603050405020304" pitchFamily="18" charset="0"/>
              </a:rPr>
              <a:t>2.	IMPACT OF THE IMPLEMENTATION OF TKLA</a:t>
            </a:r>
          </a:p>
        </p:txBody>
      </p:sp>
      <p:sp>
        <p:nvSpPr>
          <p:cNvPr id="2" name="Rectangle 1"/>
          <p:cNvSpPr/>
          <p:nvPr/>
        </p:nvSpPr>
        <p:spPr>
          <a:xfrm>
            <a:off x="2135188" y="1357313"/>
            <a:ext cx="8064500" cy="1446550"/>
          </a:xfrm>
          <a:prstGeom prst="rect">
            <a:avLst/>
          </a:prstGeom>
        </p:spPr>
        <p:txBody>
          <a:bodyPr>
            <a:spAutoFit/>
          </a:bodyPr>
          <a:lstStyle/>
          <a:p>
            <a:pPr marL="342900" marR="0" lvl="0" indent="-342900" algn="just"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444500" marR="0" lvl="0" indent="-444500" algn="just" defTabSz="457200" rtl="0" eaLnBrk="1" fontAlgn="base" latinLnBrk="0" hangingPunct="1">
              <a:lnSpc>
                <a:spcPct val="100000"/>
              </a:lnSpc>
              <a:spcBef>
                <a:spcPct val="0"/>
              </a:spcBef>
              <a:spcAft>
                <a:spcPct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3" name="Rectangle 2"/>
          <p:cNvSpPr/>
          <p:nvPr/>
        </p:nvSpPr>
        <p:spPr>
          <a:xfrm>
            <a:off x="-8283" y="1084426"/>
            <a:ext cx="12200283" cy="4896212"/>
          </a:xfrm>
          <a:prstGeom prst="rect">
            <a:avLst/>
          </a:prstGeom>
        </p:spPr>
        <p:txBody>
          <a:bodyPr wrap="square">
            <a:spAutoFit/>
          </a:bodyPr>
          <a:lstStyle/>
          <a:p>
            <a:pPr marR="0" lvl="0" algn="just" defTabSz="914400" rtl="0" eaLnBrk="1" fontAlgn="auto" latinLnBrk="0" hangingPunct="1">
              <a:lnSpc>
                <a:spcPct val="130000"/>
              </a:lnSpc>
              <a:spcBef>
                <a:spcPts val="0"/>
              </a:spcBef>
              <a:spcAft>
                <a:spcPts val="0"/>
              </a:spcAft>
              <a:buClrTx/>
              <a:buSzTx/>
              <a:tabLst/>
              <a:defRPr/>
            </a:pPr>
            <a:r>
              <a:rPr kumimoji="0" lang="en-ZA"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impact of implementation of the TKLA </a:t>
            </a:r>
            <a:r>
              <a:rPr lang="en-ZA" sz="2000" b="1" dirty="0">
                <a:solidFill>
                  <a:prstClr val="black"/>
                </a:solidFill>
                <a:latin typeface="Arial" panose="020B0604020202020204" pitchFamily="34" charset="0"/>
                <a:ea typeface="Calibri" panose="020F0502020204030204" pitchFamily="34" charset="0"/>
                <a:cs typeface="Times New Roman" panose="02020603050405020304" pitchFamily="18" charset="0"/>
              </a:rPr>
              <a:t>is as follows amongst others: </a:t>
            </a:r>
          </a:p>
          <a:p>
            <a:pPr marR="0" lvl="0" algn="just" defTabSz="914400" rtl="0" eaLnBrk="1" fontAlgn="auto" latinLnBrk="0" hangingPunct="1">
              <a:lnSpc>
                <a:spcPct val="130000"/>
              </a:lnSpc>
              <a:spcBef>
                <a:spcPts val="0"/>
              </a:spcBef>
              <a:spcAft>
                <a:spcPts val="0"/>
              </a:spcAft>
              <a:buClrTx/>
              <a:buSzTx/>
              <a:tabLst/>
              <a:defRPr/>
            </a:pPr>
            <a:endParaRPr lang="en-ZA" sz="2200" b="1"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30000"/>
              </a:lnSpc>
              <a:buFont typeface="Wingdings" panose="05000000000000000000" pitchFamily="2" charset="2"/>
              <a:buChar char="Ø"/>
              <a:defRPr/>
            </a:pPr>
            <a:r>
              <a:rPr lang="en-ZA" dirty="0">
                <a:solidFill>
                  <a:srgbClr val="000000"/>
                </a:solidFill>
                <a:latin typeface="Arial" panose="020B0604020202020204" pitchFamily="34" charset="0"/>
                <a:cs typeface="Arial" panose="020B0604020202020204" pitchFamily="34" charset="0"/>
              </a:rPr>
              <a:t>The term of office of the structures of traditional leadership will be aligned thus promoting   unity.</a:t>
            </a:r>
          </a:p>
          <a:p>
            <a:pPr marL="342900" lvl="0" indent="-342900" algn="just">
              <a:lnSpc>
                <a:spcPct val="130000"/>
              </a:lnSpc>
              <a:buFont typeface="Wingdings" panose="05000000000000000000" pitchFamily="2" charset="2"/>
              <a:buChar char="Ø"/>
              <a:defRPr/>
            </a:pPr>
            <a:r>
              <a:rPr lang="en-ZA" dirty="0">
                <a:solidFill>
                  <a:srgbClr val="000000"/>
                </a:solidFill>
                <a:latin typeface="Arial" panose="020B0604020202020204" pitchFamily="34" charset="0"/>
                <a:cs typeface="Arial" panose="020B0604020202020204" pitchFamily="34" charset="0"/>
              </a:rPr>
              <a:t>The KhoiSan leaders will be recognised after due processes have been followed.The structures of KhoiSan will be established properly resourced and supported.</a:t>
            </a:r>
          </a:p>
          <a:p>
            <a:pPr marL="342900" lvl="0" indent="-342900" algn="just">
              <a:lnSpc>
                <a:spcPct val="130000"/>
              </a:lnSpc>
              <a:buFont typeface="Wingdings" panose="05000000000000000000" pitchFamily="2" charset="2"/>
              <a:buChar char="Ø"/>
              <a:defRPr/>
            </a:pPr>
            <a:r>
              <a:rPr lang="en-ZA" dirty="0">
                <a:solidFill>
                  <a:srgbClr val="000000"/>
                </a:solidFill>
                <a:latin typeface="Arial" panose="020B0604020202020204" pitchFamily="34" charset="0"/>
                <a:cs typeface="Arial" panose="020B0604020202020204" pitchFamily="34" charset="0"/>
              </a:rPr>
              <a:t>The institution will regain its legitimacy of governance and being authority at local level.</a:t>
            </a:r>
          </a:p>
          <a:p>
            <a:pPr marL="342900" lvl="0" indent="-342900" algn="just">
              <a:lnSpc>
                <a:spcPct val="130000"/>
              </a:lnSpc>
              <a:buFont typeface="Wingdings" panose="05000000000000000000" pitchFamily="2" charset="2"/>
              <a:buChar char="Ø"/>
              <a:defRPr/>
            </a:pPr>
            <a:r>
              <a:rPr lang="en-ZA" dirty="0">
                <a:solidFill>
                  <a:srgbClr val="000000"/>
                </a:solidFill>
                <a:latin typeface="Arial" panose="020B0604020202020204" pitchFamily="34" charset="0"/>
                <a:cs typeface="Arial" panose="020B0604020202020204" pitchFamily="34" charset="0"/>
              </a:rPr>
              <a:t>The participation of traditional leaders in development will be acknowledged and given the necessary attention it deserves.</a:t>
            </a:r>
          </a:p>
          <a:p>
            <a:pPr marL="342900" lvl="0" indent="-342900" algn="just">
              <a:lnSpc>
                <a:spcPct val="130000"/>
              </a:lnSpc>
              <a:buFont typeface="Wingdings" panose="05000000000000000000" pitchFamily="2" charset="2"/>
              <a:buChar char="Ø"/>
              <a:defRPr/>
            </a:pPr>
            <a:r>
              <a:rPr lang="en-ZA" dirty="0">
                <a:solidFill>
                  <a:srgbClr val="000000"/>
                </a:solidFill>
                <a:latin typeface="Arial" panose="020B0604020202020204" pitchFamily="34" charset="0"/>
                <a:cs typeface="Arial" panose="020B0604020202020204" pitchFamily="34" charset="0"/>
              </a:rPr>
              <a:t>The institution of traditional leadership will be able to develop plans and government to release the necessary resources for the activation of those plans.</a:t>
            </a:r>
          </a:p>
          <a:p>
            <a:pPr marL="342900" lvl="0" indent="-342900" algn="just">
              <a:lnSpc>
                <a:spcPct val="130000"/>
              </a:lnSpc>
              <a:buFont typeface="Wingdings" panose="05000000000000000000" pitchFamily="2" charset="2"/>
              <a:buChar char="Ø"/>
              <a:defRPr/>
            </a:pPr>
            <a:r>
              <a:rPr lang="en-ZA" dirty="0">
                <a:solidFill>
                  <a:srgbClr val="000000"/>
                </a:solidFill>
                <a:latin typeface="Arial" panose="020B0604020202020204" pitchFamily="34" charset="0"/>
                <a:cs typeface="Arial" panose="020B0604020202020204" pitchFamily="34" charset="0"/>
              </a:rPr>
              <a:t>Rural communities under traditional and KhoiSan will be empowered and thus local economic and social development will be realized.</a:t>
            </a:r>
          </a:p>
          <a:p>
            <a:pPr marL="342900" lvl="0" indent="-342900" algn="just">
              <a:lnSpc>
                <a:spcPct val="130000"/>
              </a:lnSpc>
              <a:buFont typeface="Wingdings" panose="05000000000000000000" pitchFamily="2" charset="2"/>
              <a:buChar char="Ø"/>
              <a:defRPr/>
            </a:pPr>
            <a:r>
              <a:rPr lang="en-ZA" dirty="0">
                <a:solidFill>
                  <a:srgbClr val="000000"/>
                </a:solidFill>
                <a:latin typeface="Arial" panose="020B0604020202020204" pitchFamily="34" charset="0"/>
                <a:cs typeface="Arial" panose="020B0604020202020204" pitchFamily="34" charset="0"/>
              </a:rPr>
              <a:t>All of the above will have a positive impact on the communities under traditional and KhoiSan leaders.</a:t>
            </a:r>
          </a:p>
        </p:txBody>
      </p:sp>
      <p:sp>
        <p:nvSpPr>
          <p:cNvPr id="5" name="Slide Number Placeholder 4">
            <a:extLst>
              <a:ext uri="{FF2B5EF4-FFF2-40B4-BE49-F238E27FC236}">
                <a16:creationId xmlns:a16="http://schemas.microsoft.com/office/drawing/2014/main" id="{EB3FE0DC-051B-4F21-ADDE-5C419D2113A9}"/>
              </a:ext>
            </a:extLst>
          </p:cNvPr>
          <p:cNvSpPr>
            <a:spLocks noGrp="1"/>
          </p:cNvSpPr>
          <p:nvPr>
            <p:ph type="sldNum" sz="quarter" idx="12"/>
          </p:nvPr>
        </p:nvSpPr>
        <p:spPr/>
        <p:txBody>
          <a:body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8</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3624808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506538" y="121272"/>
            <a:ext cx="9321800" cy="830997"/>
          </a:xfrm>
          <a:prstGeom prst="rect">
            <a:avLst/>
          </a:prstGeom>
          <a:noFill/>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US" sz="2400" b="1" dirty="0">
                <a:solidFill>
                  <a:prstClr val="black"/>
                </a:solidFill>
                <a:effectLst>
                  <a:outerShdw blurRad="38100" dist="38100" dir="2700000" algn="tl">
                    <a:srgbClr val="C0C0C0"/>
                  </a:outerShdw>
                </a:effectLst>
                <a:latin typeface="Arial" charset="0"/>
                <a:ea typeface="ＭＳ Ｐゴシック" charset="-128"/>
              </a:rPr>
              <a:t>3.	IMPACT OF IMPLEMENTATION OF INDABA RESOLUTIONS OF 2017 FOR TRADITIONAL COMMUNITIES</a:t>
            </a:r>
            <a:endParaRPr kumimoji="0" lang="en-US" sz="24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2" name="Rectangle 1"/>
          <p:cNvSpPr/>
          <p:nvPr/>
        </p:nvSpPr>
        <p:spPr>
          <a:xfrm>
            <a:off x="2135188" y="1357313"/>
            <a:ext cx="8064500" cy="1446550"/>
          </a:xfrm>
          <a:prstGeom prst="rect">
            <a:avLst/>
          </a:prstGeom>
        </p:spPr>
        <p:txBody>
          <a:bodyPr>
            <a:spAutoFit/>
          </a:bodyPr>
          <a:lstStyle/>
          <a:p>
            <a:pPr marL="342900" marR="0" lvl="0" indent="-342900" algn="just"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444500" marR="0" lvl="0" indent="-444500" algn="just" defTabSz="457200" rtl="0" eaLnBrk="1" fontAlgn="base" latinLnBrk="0" hangingPunct="1">
              <a:lnSpc>
                <a:spcPct val="100000"/>
              </a:lnSpc>
              <a:spcBef>
                <a:spcPct val="0"/>
              </a:spcBef>
              <a:spcAft>
                <a:spcPct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3" name="Rectangle 2"/>
          <p:cNvSpPr/>
          <p:nvPr/>
        </p:nvSpPr>
        <p:spPr>
          <a:xfrm>
            <a:off x="0" y="748804"/>
            <a:ext cx="12192000" cy="6208879"/>
          </a:xfrm>
          <a:prstGeom prst="rect">
            <a:avLst/>
          </a:prstGeom>
        </p:spPr>
        <p:txBody>
          <a:bodyPr wrap="square">
            <a:spAutoFit/>
          </a:bodyPr>
          <a:lstStyle/>
          <a:p>
            <a:pPr marL="342900" marR="0" lvl="0" indent="-3429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endParaRPr lang="en-US" b="0" i="0" u="none" strike="noStrike" baseline="0" dirty="0">
              <a:solidFill>
                <a:srgbClr val="000000"/>
              </a:solidFill>
              <a:latin typeface="Arial" panose="020B0604020202020204" pitchFamily="34" charset="0"/>
              <a:cs typeface="Arial" panose="020B0604020202020204" pitchFamily="34" charset="0"/>
            </a:endParaRPr>
          </a:p>
          <a:p>
            <a:pPr marR="0" lvl="0" algn="just" defTabSz="914400" rtl="0" eaLnBrk="1" fontAlgn="auto" latinLnBrk="0" hangingPunct="1">
              <a:lnSpc>
                <a:spcPct val="130000"/>
              </a:lnSpc>
              <a:spcBef>
                <a:spcPts val="0"/>
              </a:spcBef>
              <a:spcAft>
                <a:spcPts val="0"/>
              </a:spcAft>
              <a:buClrTx/>
              <a:buSzTx/>
              <a:tabLst/>
              <a:defRPr/>
            </a:pPr>
            <a:endParaRPr lang="en-US" b="0" i="0" u="none" strike="noStrike" baseline="0" dirty="0">
              <a:solidFill>
                <a:srgbClr val="000000"/>
              </a:solidFill>
              <a:latin typeface="Arial" panose="020B0604020202020204" pitchFamily="34" charset="0"/>
              <a:cs typeface="Arial" panose="020B0604020202020204" pitchFamily="34" charset="0"/>
            </a:endParaRPr>
          </a:p>
          <a:p>
            <a:pPr marL="342900" indent="-342900" algn="just">
              <a:lnSpc>
                <a:spcPct val="130000"/>
              </a:lnSpc>
              <a:buFont typeface="Wingdings" panose="05000000000000000000" pitchFamily="2" charset="2"/>
              <a:buChar char="Ø"/>
              <a:defRPr/>
            </a:pPr>
            <a:r>
              <a:rPr lang="en-ZA" dirty="0">
                <a:solidFill>
                  <a:srgbClr val="000000"/>
                </a:solidFill>
                <a:latin typeface="Arial" panose="020B0604020202020204" pitchFamily="34" charset="0"/>
                <a:cs typeface="Arial" panose="020B0604020202020204" pitchFamily="34" charset="0"/>
              </a:rPr>
              <a:t>The indaba of 2017 was viewed as a milestone for the institution of traditional leadership. Serious resolutions were taken which their implementation would have by now changed the situations in rural areas. </a:t>
            </a:r>
          </a:p>
          <a:p>
            <a:pPr marL="342900" marR="0" lvl="0" indent="-3429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lang="en-ZA" dirty="0">
                <a:solidFill>
                  <a:srgbClr val="000000"/>
                </a:solidFill>
                <a:latin typeface="Arial" panose="020B0604020202020204" pitchFamily="34" charset="0"/>
                <a:cs typeface="Arial" panose="020B0604020202020204" pitchFamily="34" charset="0"/>
              </a:rPr>
              <a:t>It had four critical elements namely: Land; Constitutional and Legislative provisions; support to the Institution and Social Cohesion.</a:t>
            </a:r>
          </a:p>
          <a:p>
            <a:pPr marL="342900" marR="0" lvl="0" indent="-3429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lang="en-ZA" dirty="0">
                <a:solidFill>
                  <a:srgbClr val="000000"/>
                </a:solidFill>
                <a:latin typeface="Arial" panose="020B0604020202020204" pitchFamily="34" charset="0"/>
                <a:cs typeface="Arial" panose="020B0604020202020204" pitchFamily="34" charset="0"/>
              </a:rPr>
              <a:t>It is evident that there is some progress achieved by the Department of Arts and Culture on the Social Cohesion part. There is very little impact on  the other three key aspects.</a:t>
            </a:r>
          </a:p>
          <a:p>
            <a:pPr marL="342900" marR="0" lvl="0" indent="-3429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lang="en-ZA" dirty="0">
                <a:solidFill>
                  <a:srgbClr val="000000"/>
                </a:solidFill>
                <a:latin typeface="Arial" panose="020B0604020202020204" pitchFamily="34" charset="0"/>
                <a:cs typeface="Arial" panose="020B0604020202020204" pitchFamily="34" charset="0"/>
              </a:rPr>
              <a:t>In 2018, the Tshivhidzo evaluated the progress on the implementation of the resolutions of the Indaba.</a:t>
            </a:r>
          </a:p>
          <a:p>
            <a:pPr marL="342900" marR="0" lvl="0" indent="-3429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lang="en-ZA" dirty="0">
                <a:solidFill>
                  <a:srgbClr val="000000"/>
                </a:solidFill>
                <a:latin typeface="Arial" panose="020B0604020202020204" pitchFamily="34" charset="0"/>
                <a:cs typeface="Arial" panose="020B0604020202020204" pitchFamily="34" charset="0"/>
              </a:rPr>
              <a:t>The non implementation of the resolutions is due to government departments not prioritizing or taking the institution of traditional leadership serious despite Ministers coming to the National House of Traditional Leaders (NHTL) and MECs to the Provincial Houses of Traditional Leaders (PHTLs) to confirm their commitment on the implementation. All these become talk shops as relevant Ministers and MEC  did not act on their commitments.</a:t>
            </a:r>
          </a:p>
          <a:p>
            <a:pPr marL="342900" marR="0" lvl="0" indent="-3429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endParaRPr lang="en-US" dirty="0">
              <a:solidFill>
                <a:srgbClr val="000000"/>
              </a:solidFill>
              <a:latin typeface="Arial" panose="020B0604020202020204" pitchFamily="34" charset="0"/>
              <a:cs typeface="Arial" panose="020B0604020202020204" pitchFamily="34" charset="0"/>
            </a:endParaRPr>
          </a:p>
          <a:p>
            <a:pPr marL="342900" marR="0" lvl="0" indent="-3429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endParaRPr lang="en-US" dirty="0">
              <a:solidFill>
                <a:srgbClr val="000000"/>
              </a:solidFill>
              <a:latin typeface="Arial" panose="020B0604020202020204" pitchFamily="34" charset="0"/>
              <a:cs typeface="Arial" panose="020B0604020202020204" pitchFamily="34" charset="0"/>
            </a:endParaRPr>
          </a:p>
          <a:p>
            <a:pPr marL="342900" marR="0" lvl="0" indent="-3429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endParaRPr lang="en-US" dirty="0">
              <a:solidFill>
                <a:srgbClr val="000000"/>
              </a:solidFill>
              <a:latin typeface="Arial" panose="020B0604020202020204" pitchFamily="34" charset="0"/>
              <a:cs typeface="Arial" panose="020B0604020202020204" pitchFamily="34" charset="0"/>
            </a:endParaRPr>
          </a:p>
          <a:p>
            <a:pPr marR="0" lvl="0" algn="just" defTabSz="914400" rtl="0" eaLnBrk="1" fontAlgn="auto" latinLnBrk="0" hangingPunct="1">
              <a:lnSpc>
                <a:spcPct val="130000"/>
              </a:lnSpc>
              <a:spcBef>
                <a:spcPts val="0"/>
              </a:spcBef>
              <a:spcAft>
                <a:spcPts val="0"/>
              </a:spcAft>
              <a:buClrTx/>
              <a:buSzTx/>
              <a:tabLst/>
              <a:defRPr/>
            </a:pPr>
            <a:endParaRPr lang="en-US" sz="2000" b="0" i="0" u="none" strike="noStrike" baseline="0" dirty="0">
              <a:solidFill>
                <a:srgbClr val="000000"/>
              </a:solidFill>
              <a:latin typeface="Agency FB" panose="020B0503020202020204" pitchFamily="34" charset="0"/>
            </a:endParaRPr>
          </a:p>
        </p:txBody>
      </p:sp>
      <p:sp>
        <p:nvSpPr>
          <p:cNvPr id="5" name="Slide Number Placeholder 4">
            <a:extLst>
              <a:ext uri="{FF2B5EF4-FFF2-40B4-BE49-F238E27FC236}">
                <a16:creationId xmlns:a16="http://schemas.microsoft.com/office/drawing/2014/main" id="{B88AF050-968B-4776-A9C7-216B1679E7E0}"/>
              </a:ext>
            </a:extLst>
          </p:cNvPr>
          <p:cNvSpPr>
            <a:spLocks noGrp="1"/>
          </p:cNvSpPr>
          <p:nvPr>
            <p:ph type="sldNum" sz="quarter" idx="12"/>
          </p:nvPr>
        </p:nvSpPr>
        <p:spPr/>
        <p:txBody>
          <a:bodyPr/>
          <a:lstStyle/>
          <a:p>
            <a:pPr defTabSz="457200" fontAlgn="base">
              <a:spcBef>
                <a:spcPct val="0"/>
              </a:spcBef>
              <a:spcAft>
                <a:spcPct val="0"/>
              </a:spcAft>
            </a:pPr>
            <a:fld id="{B9AA7933-B8D9-4668-ABF4-DB6149F41920}" type="slidenum">
              <a:rPr lang="en-US" altLang="en-US" smtClean="0">
                <a:ea typeface="ＭＳ Ｐゴシック" panose="020B0600070205080204" pitchFamily="34" charset="-128"/>
              </a:rPr>
              <a:pPr defTabSz="457200" fontAlgn="base">
                <a:spcBef>
                  <a:spcPct val="0"/>
                </a:spcBef>
                <a:spcAft>
                  <a:spcPct val="0"/>
                </a:spcAft>
              </a:pPr>
              <a:t>9</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975106007"/>
      </p:ext>
    </p:extLst>
  </p:cSld>
  <p:clrMapOvr>
    <a:masterClrMapping/>
  </p:clrMapOvr>
  <p:transition spd="slow">
    <p:wipe/>
  </p:transition>
</p:sld>
</file>

<file path=ppt/theme/theme1.xml><?xml version="1.0" encoding="utf-8"?>
<a:theme xmlns:a="http://schemas.openxmlformats.org/drawingml/2006/main" name="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1982</Words>
  <Application>Microsoft Office PowerPoint</Application>
  <PresentationFormat>Widescreen</PresentationFormat>
  <Paragraphs>163</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ＭＳ Ｐゴシック</vt:lpstr>
      <vt:lpstr>Agency FB</vt:lpstr>
      <vt:lpstr>Arial</vt:lpstr>
      <vt:lpstr>Calibri</vt:lpstr>
      <vt:lpstr>Times New Roman</vt:lpstr>
      <vt:lpstr>Wingdings</vt:lpstr>
      <vt:lpstr>ヒラギノ角ゴ Pro W3</vt:lpstr>
      <vt:lpstr>DCoG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Abram Sithole</dc:creator>
  <cp:lastModifiedBy>Shereen Cassiem</cp:lastModifiedBy>
  <cp:revision>40</cp:revision>
  <dcterms:created xsi:type="dcterms:W3CDTF">2021-04-04T13:32:06Z</dcterms:created>
  <dcterms:modified xsi:type="dcterms:W3CDTF">2021-04-07T17:27:05Z</dcterms:modified>
</cp:coreProperties>
</file>