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34"/>
  </p:notesMasterIdLst>
  <p:sldIdLst>
    <p:sldId id="271" r:id="rId2"/>
    <p:sldId id="845" r:id="rId3"/>
    <p:sldId id="852" r:id="rId4"/>
    <p:sldId id="260" r:id="rId5"/>
    <p:sldId id="802" r:id="rId6"/>
    <p:sldId id="851" r:id="rId7"/>
    <p:sldId id="847" r:id="rId8"/>
    <p:sldId id="263" r:id="rId9"/>
    <p:sldId id="264" r:id="rId10"/>
    <p:sldId id="266" r:id="rId11"/>
    <p:sldId id="267" r:id="rId12"/>
    <p:sldId id="846" r:id="rId13"/>
    <p:sldId id="848" r:id="rId14"/>
    <p:sldId id="849" r:id="rId15"/>
    <p:sldId id="850" r:id="rId16"/>
    <p:sldId id="270" r:id="rId17"/>
    <p:sldId id="278" r:id="rId18"/>
    <p:sldId id="279" r:id="rId19"/>
    <p:sldId id="819" r:id="rId20"/>
    <p:sldId id="820" r:id="rId21"/>
    <p:sldId id="853" r:id="rId22"/>
    <p:sldId id="821" r:id="rId23"/>
    <p:sldId id="823" r:id="rId24"/>
    <p:sldId id="826" r:id="rId25"/>
    <p:sldId id="829" r:id="rId26"/>
    <p:sldId id="824" r:id="rId27"/>
    <p:sldId id="825" r:id="rId28"/>
    <p:sldId id="822" r:id="rId29"/>
    <p:sldId id="816" r:id="rId30"/>
    <p:sldId id="818" r:id="rId31"/>
    <p:sldId id="854" r:id="rId32"/>
    <p:sldId id="269" r:id="rId33"/>
  </p:sldIdLst>
  <p:sldSz cx="12192000" cy="6858000"/>
  <p:notesSz cx="6858000" cy="9144000"/>
  <p:embeddedFontLst>
    <p:embeddedFont>
      <p:font typeface="Copperplate Gothic Bold" panose="020E0705020206020404" pitchFamily="34" charset="0"/>
      <p:regular r:id="rId35"/>
    </p:embeddedFont>
    <p:embeddedFont>
      <p:font typeface="Calibri" panose="020F0502020204030204" pitchFamily="34" charset="0"/>
      <p:regular r:id="rId36"/>
      <p:bold r:id="rId37"/>
      <p:italic r:id="rId38"/>
      <p:boldItalic r:id="rId39"/>
    </p:embeddedFont>
    <p:embeddedFont>
      <p:font typeface="Gill Sans MT" panose="020B0502020104020203" pitchFamily="34" charset="0"/>
      <p:regular r:id="rId40"/>
      <p:bold r:id="rId41"/>
      <p:italic r:id="rId42"/>
      <p:boldItalic r:id="rId43"/>
    </p:embeddedFont>
    <p:embeddedFont>
      <p:font typeface="Cambria Math" panose="02040503050406030204" pitchFamily="18" charset="0"/>
      <p:regular r:id="rId4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6327"/>
  </p:normalViewPr>
  <p:slideViewPr>
    <p:cSldViewPr snapToGrid="0" snapToObjects="1">
      <p:cViewPr varScale="1">
        <p:scale>
          <a:sx n="73" d="100"/>
          <a:sy n="73" d="100"/>
        </p:scale>
        <p:origin x="582" y="78"/>
      </p:cViewPr>
      <p:guideLst/>
    </p:cSldViewPr>
  </p:slideViewPr>
  <p:notesTextViewPr>
    <p:cViewPr>
      <p:scale>
        <a:sx n="1" d="1"/>
        <a:sy n="1" d="1"/>
      </p:scale>
      <p:origin x="0" y="0"/>
    </p:cViewPr>
  </p:notesTextViewPr>
  <p:sorterViewPr>
    <p:cViewPr>
      <p:scale>
        <a:sx n="50" d="100"/>
        <a:sy n="50" d="100"/>
      </p:scale>
      <p:origin x="0" y="-473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5.fntdata"/><Relationship Id="rId21" Type="http://schemas.openxmlformats.org/officeDocument/2006/relationships/slide" Target="slides/slide20.xml"/><Relationship Id="rId34" Type="http://schemas.openxmlformats.org/officeDocument/2006/relationships/notesMaster" Target="notesMasters/notesMaster1.xml"/><Relationship Id="rId42" Type="http://schemas.openxmlformats.org/officeDocument/2006/relationships/font" Target="fonts/font8.fntdata"/><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font" Target="fonts/font3.fntdata"/><Relationship Id="rId40" Type="http://schemas.openxmlformats.org/officeDocument/2006/relationships/font" Target="fonts/font6.fntdata"/><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2.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1.fntdata"/><Relationship Id="rId43" Type="http://schemas.openxmlformats.org/officeDocument/2006/relationships/font" Target="fonts/font9.fntdata"/><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font" Target="fonts/font4.fntdata"/><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font" Target="fonts/font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Z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53925C-B24D-44D4-8989-06DD55B7051D}" type="datetimeFigureOut">
              <a:rPr lang="en-ZA" smtClean="0"/>
              <a:t>2021/03/30</a:t>
            </a:fld>
            <a:endParaRPr lang="en-Z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Z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Z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2EB920F-07F0-40BA-9861-49D261A0E7C4}" type="slidenum">
              <a:rPr lang="en-ZA" smtClean="0"/>
              <a:t>‹#›</a:t>
            </a:fld>
            <a:endParaRPr lang="en-ZA"/>
          </a:p>
        </p:txBody>
      </p:sp>
    </p:spTree>
    <p:extLst>
      <p:ext uri="{BB962C8B-B14F-4D97-AF65-F5344CB8AC3E}">
        <p14:creationId xmlns:p14="http://schemas.microsoft.com/office/powerpoint/2010/main" val="26319993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5.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2.jp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C72ECC0C-510C-5E48-AF0D-A97BF27AD213}"/>
              </a:ext>
            </a:extLst>
          </p:cNvPr>
          <p:cNvPicPr>
            <a:picLocks noChangeAspect="1"/>
          </p:cNvPicPr>
          <p:nvPr userDrawn="1"/>
        </p:nvPicPr>
        <p:blipFill>
          <a:blip r:embed="rId2"/>
          <a:srcRect/>
          <a:stretch/>
        </p:blipFill>
        <p:spPr>
          <a:xfrm>
            <a:off x="0" y="0"/>
            <a:ext cx="12192000" cy="6858000"/>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1755444" y="3132892"/>
            <a:ext cx="8681110" cy="1520328"/>
          </a:xfrm>
          <a:prstGeom prst="rect">
            <a:avLst/>
          </a:prstGeom>
          <a:noFill/>
        </p:spPr>
        <p:txBody>
          <a:bodyPr anchor="ctr"/>
          <a:lstStyle>
            <a:lvl1pPr algn="ctr">
              <a:lnSpc>
                <a:spcPts val="4200"/>
              </a:lnSpc>
              <a:buNone/>
              <a:defRPr sz="28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PRESENTATION TITLE HERE </a:t>
            </a:r>
          </a:p>
        </p:txBody>
      </p:sp>
      <p:sp>
        <p:nvSpPr>
          <p:cNvPr id="26" name="Text Placeholder 25">
            <a:extLst>
              <a:ext uri="{FF2B5EF4-FFF2-40B4-BE49-F238E27FC236}">
                <a16:creationId xmlns:a16="http://schemas.microsoft.com/office/drawing/2014/main" id="{75E4678B-EFFA-9A45-B059-056813AE3EE2}"/>
              </a:ext>
            </a:extLst>
          </p:cNvPr>
          <p:cNvSpPr>
            <a:spLocks noGrp="1"/>
          </p:cNvSpPr>
          <p:nvPr>
            <p:ph type="body" sz="quarter" idx="15" hasCustomPrompt="1"/>
          </p:nvPr>
        </p:nvSpPr>
        <p:spPr>
          <a:xfrm>
            <a:off x="1712056" y="5564054"/>
            <a:ext cx="8937523" cy="310203"/>
          </a:xfrm>
          <a:prstGeom prst="rect">
            <a:avLst/>
          </a:prstGeom>
        </p:spPr>
        <p:txBody>
          <a:bodyPr/>
          <a:lstStyle>
            <a:lvl1pPr algn="ctr">
              <a:buNone/>
              <a:defRPr sz="1800" b="0" i="0">
                <a:solidFill>
                  <a:schemeClr val="tx1">
                    <a:lumMod val="65000"/>
                    <a:lumOff val="35000"/>
                  </a:schemeClr>
                </a:solidFill>
                <a:latin typeface="Gill Sans MT" panose="020B0502020104020203" pitchFamily="34" charset="77"/>
              </a:defRPr>
            </a:lvl1pPr>
          </a:lstStyle>
          <a:p>
            <a:pPr lvl="0"/>
            <a:r>
              <a:rPr lang="en-GB" dirty="0"/>
              <a:t>To Whom | Presenter Name | Date</a:t>
            </a:r>
          </a:p>
        </p:txBody>
      </p:sp>
      <p:pic>
        <p:nvPicPr>
          <p:cNvPr id="10" name="Picture 9">
            <a:extLst>
              <a:ext uri="{FF2B5EF4-FFF2-40B4-BE49-F238E27FC236}">
                <a16:creationId xmlns:a16="http://schemas.microsoft.com/office/drawing/2014/main" id="{8F67059D-9A0D-1B4D-90A7-A06B738AC6B9}"/>
              </a:ext>
            </a:extLst>
          </p:cNvPr>
          <p:cNvPicPr>
            <a:picLocks noChangeAspect="1"/>
          </p:cNvPicPr>
          <p:nvPr userDrawn="1"/>
        </p:nvPicPr>
        <p:blipFill>
          <a:blip r:embed="rId3"/>
          <a:srcRect/>
          <a:stretch/>
        </p:blipFill>
        <p:spPr>
          <a:xfrm>
            <a:off x="11405296" y="6225219"/>
            <a:ext cx="567055" cy="508947"/>
          </a:xfrm>
          <a:prstGeom prst="rect">
            <a:avLst/>
          </a:prstGeom>
        </p:spPr>
      </p:pic>
      <p:cxnSp>
        <p:nvCxnSpPr>
          <p:cNvPr id="17" name="Straight Connector 16">
            <a:extLst>
              <a:ext uri="{FF2B5EF4-FFF2-40B4-BE49-F238E27FC236}">
                <a16:creationId xmlns:a16="http://schemas.microsoft.com/office/drawing/2014/main" id="{2BF4CFBC-EBCD-4E4F-804D-43ED054C575C}"/>
              </a:ext>
            </a:extLst>
          </p:cNvPr>
          <p:cNvCxnSpPr>
            <a:cxnSpLocks/>
          </p:cNvCxnSpPr>
          <p:nvPr userDrawn="1"/>
        </p:nvCxnSpPr>
        <p:spPr>
          <a:xfrm>
            <a:off x="2429572" y="2392906"/>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D9D41E40-B815-F844-ACF1-D07175B385F4}"/>
              </a:ext>
            </a:extLst>
          </p:cNvPr>
          <p:cNvCxnSpPr>
            <a:cxnSpLocks/>
          </p:cNvCxnSpPr>
          <p:nvPr userDrawn="1"/>
        </p:nvCxnSpPr>
        <p:spPr>
          <a:xfrm>
            <a:off x="2429573" y="5330019"/>
            <a:ext cx="7502487"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2" name="Picture 11">
            <a:extLst>
              <a:ext uri="{FF2B5EF4-FFF2-40B4-BE49-F238E27FC236}">
                <a16:creationId xmlns:a16="http://schemas.microsoft.com/office/drawing/2014/main" id="{180B3B4D-4090-41A3-BAF7-4F8AA0BBD52D}"/>
              </a:ext>
            </a:extLst>
          </p:cNvPr>
          <p:cNvPicPr>
            <a:picLocks noChangeAspect="1"/>
          </p:cNvPicPr>
          <p:nvPr userDrawn="1"/>
        </p:nvPicPr>
        <p:blipFill>
          <a:blip r:embed="rId4"/>
          <a:srcRect/>
          <a:stretch/>
        </p:blipFill>
        <p:spPr>
          <a:xfrm>
            <a:off x="3926299" y="202910"/>
            <a:ext cx="3974294" cy="1450011"/>
          </a:xfrm>
          <a:prstGeom prst="rect">
            <a:avLst/>
          </a:prstGeom>
        </p:spPr>
      </p:pic>
      <p:sp>
        <p:nvSpPr>
          <p:cNvPr id="13" name="Slide Number Placeholder 11">
            <a:extLst>
              <a:ext uri="{FF2B5EF4-FFF2-40B4-BE49-F238E27FC236}">
                <a16:creationId xmlns:a16="http://schemas.microsoft.com/office/drawing/2014/main" id="{538102B2-D1DA-4EC0-A923-2AD8995DB1C6}"/>
              </a:ext>
            </a:extLst>
          </p:cNvPr>
          <p:cNvSpPr txBox="1">
            <a:spLocks/>
          </p:cNvSpPr>
          <p:nvPr userDrawn="1"/>
        </p:nvSpPr>
        <p:spPr>
          <a:xfrm>
            <a:off x="-105296" y="6373704"/>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Tree>
    <p:extLst>
      <p:ext uri="{BB962C8B-B14F-4D97-AF65-F5344CB8AC3E}">
        <p14:creationId xmlns:p14="http://schemas.microsoft.com/office/powerpoint/2010/main" val="25364403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498684" y="109452"/>
            <a:ext cx="11205636" cy="571585"/>
          </a:xfrm>
          <a:prstGeom prst="rect">
            <a:avLst/>
          </a:prstGeom>
        </p:spPr>
        <p:txBody>
          <a:bodyPr/>
          <a:lstStyle>
            <a:lvl1pPr algn="l">
              <a:defRPr sz="2400" b="0" i="0" cap="all" baseline="0">
                <a:solidFill>
                  <a:schemeClr val="tx1">
                    <a:lumMod val="75000"/>
                    <a:lumOff val="25000"/>
                  </a:schemeClr>
                </a:solidFill>
                <a:latin typeface="+mn-lt"/>
              </a:defRPr>
            </a:lvl1pPr>
          </a:lstStyle>
          <a:p>
            <a:r>
              <a:rPr lang="en-GB" dirty="0"/>
              <a:t>Click to ADD title</a:t>
            </a:r>
            <a:endParaRPr lang="en-US" dirty="0"/>
          </a:p>
        </p:txBody>
      </p:sp>
      <p:sp>
        <p:nvSpPr>
          <p:cNvPr id="16" name="Slide Number Placeholder 11">
            <a:extLst>
              <a:ext uri="{FF2B5EF4-FFF2-40B4-BE49-F238E27FC236}">
                <a16:creationId xmlns:a16="http://schemas.microsoft.com/office/drawing/2014/main" id="{C849C03B-FFA0-864E-92FD-6539E5B2E75E}"/>
              </a:ext>
            </a:extLst>
          </p:cNvPr>
          <p:cNvSpPr txBox="1">
            <a:spLocks/>
          </p:cNvSpPr>
          <p:nvPr userDrawn="1"/>
        </p:nvSpPr>
        <p:spPr>
          <a:xfrm>
            <a:off x="10681854" y="6435598"/>
            <a:ext cx="1022465"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E41146E-9C06-9F49-A71B-5E154561DE30}" type="slidenum">
              <a:rPr lang="en-US" smtClean="0"/>
              <a:pPr algn="r"/>
              <a:t>‹#›</a:t>
            </a:fld>
            <a:endParaRPr lang="en-US" dirty="0"/>
          </a:p>
        </p:txBody>
      </p:sp>
      <p:pic>
        <p:nvPicPr>
          <p:cNvPr id="13" name="Picture 12">
            <a:extLst>
              <a:ext uri="{FF2B5EF4-FFF2-40B4-BE49-F238E27FC236}">
                <a16:creationId xmlns:a16="http://schemas.microsoft.com/office/drawing/2014/main" id="{51AFAE71-9C12-E44B-9B26-B11C929C4052}"/>
              </a:ext>
            </a:extLst>
          </p:cNvPr>
          <p:cNvPicPr>
            <a:picLocks noChangeAspect="1"/>
          </p:cNvPicPr>
          <p:nvPr userDrawn="1"/>
        </p:nvPicPr>
        <p:blipFill>
          <a:blip r:embed="rId3"/>
          <a:srcRect/>
          <a:stretch/>
        </p:blipFill>
        <p:spPr>
          <a:xfrm>
            <a:off x="498684" y="6238442"/>
            <a:ext cx="1616736" cy="589862"/>
          </a:xfrm>
          <a:prstGeom prst="rect">
            <a:avLst/>
          </a:prstGeom>
        </p:spPr>
      </p:pic>
      <p:sp>
        <p:nvSpPr>
          <p:cNvPr id="8" name="Slide Number Placeholder 11">
            <a:extLst>
              <a:ext uri="{FF2B5EF4-FFF2-40B4-BE49-F238E27FC236}">
                <a16:creationId xmlns:a16="http://schemas.microsoft.com/office/drawing/2014/main" id="{39362617-C9E6-4FDE-B70E-C0C732FC5C59}"/>
              </a:ext>
            </a:extLst>
          </p:cNvPr>
          <p:cNvSpPr txBox="1">
            <a:spLocks/>
          </p:cNvSpPr>
          <p:nvPr userDrawn="1"/>
        </p:nvSpPr>
        <p:spPr>
          <a:xfrm>
            <a:off x="4375265" y="6475819"/>
            <a:ext cx="3441469"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200" dirty="0">
                <a:solidFill>
                  <a:schemeClr val="accent2">
                    <a:lumMod val="50000"/>
                  </a:schemeClr>
                </a:solidFill>
                <a:latin typeface="Copperplate Gothic Bold" panose="020E0705020206020404" pitchFamily="34" charset="0"/>
              </a:rPr>
              <a:t>DISTRICT DEVELOPMENT MODEL</a:t>
            </a:r>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498684" y="814647"/>
            <a:ext cx="11205636" cy="5325681"/>
          </a:xfrm>
          <a:prstGeom prst="rect">
            <a:avLst/>
          </a:prstGeom>
        </p:spPr>
        <p:txBody>
          <a:bodyPr/>
          <a:lstStyle>
            <a:lvl1pPr>
              <a:defRPr sz="2000"/>
            </a:lvl1pPr>
            <a:lvl2pPr>
              <a:defRPr sz="1800"/>
            </a:lvl2pPr>
            <a:lvl3pPr>
              <a:defRPr sz="1800"/>
            </a:lvl3pPr>
          </a:lstStyle>
          <a:p>
            <a:pPr lvl="0"/>
            <a:r>
              <a:rPr lang="en-GB" dirty="0"/>
              <a:t>Point 1</a:t>
            </a:r>
          </a:p>
          <a:p>
            <a:pPr lvl="1"/>
            <a:r>
              <a:rPr lang="en-GB" dirty="0"/>
              <a:t>Point 2</a:t>
            </a:r>
          </a:p>
          <a:p>
            <a:pPr lvl="2"/>
            <a:r>
              <a:rPr lang="en-GB" dirty="0"/>
              <a:t>Point 3</a:t>
            </a:r>
          </a:p>
        </p:txBody>
      </p:sp>
    </p:spTree>
    <p:extLst>
      <p:ext uri="{BB962C8B-B14F-4D97-AF65-F5344CB8AC3E}">
        <p14:creationId xmlns:p14="http://schemas.microsoft.com/office/powerpoint/2010/main" val="4917319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D110688-23E1-5240-B9BC-D4EC2A51F285}"/>
              </a:ext>
            </a:extLst>
          </p:cNvPr>
          <p:cNvPicPr>
            <a:picLocks noChangeAspect="1"/>
          </p:cNvPicPr>
          <p:nvPr userDrawn="1"/>
        </p:nvPicPr>
        <p:blipFill rotWithShape="1">
          <a:blip r:embed="rId2"/>
          <a:srcRect b="11165"/>
          <a:stretch/>
        </p:blipFill>
        <p:spPr>
          <a:xfrm>
            <a:off x="15631" y="0"/>
            <a:ext cx="12192000" cy="6092328"/>
          </a:xfrm>
          <a:prstGeom prst="rect">
            <a:avLst/>
          </a:prstGeom>
        </p:spPr>
      </p:pic>
      <p:sp>
        <p:nvSpPr>
          <p:cNvPr id="20" name="Text Placeholder 19">
            <a:extLst>
              <a:ext uri="{FF2B5EF4-FFF2-40B4-BE49-F238E27FC236}">
                <a16:creationId xmlns:a16="http://schemas.microsoft.com/office/drawing/2014/main" id="{18A5A4AE-3708-D54B-9903-5205548851A9}"/>
              </a:ext>
            </a:extLst>
          </p:cNvPr>
          <p:cNvSpPr>
            <a:spLocks noGrp="1"/>
          </p:cNvSpPr>
          <p:nvPr>
            <p:ph type="body" sz="quarter" idx="13" hasCustomPrompt="1"/>
          </p:nvPr>
        </p:nvSpPr>
        <p:spPr>
          <a:xfrm>
            <a:off x="780399" y="2865439"/>
            <a:ext cx="10586720" cy="589858"/>
          </a:xfrm>
          <a:prstGeom prst="rect">
            <a:avLst/>
          </a:prstGeom>
        </p:spPr>
        <p:txBody>
          <a:bodyPr/>
          <a:lstStyle>
            <a:lvl1pPr algn="ctr">
              <a:buNone/>
              <a:defRPr sz="3500" b="1" i="0" u="none">
                <a:solidFill>
                  <a:schemeClr val="accent2"/>
                </a:solidFill>
                <a:latin typeface="Gill Sans MT" panose="020B0502020104020203" pitchFamily="34" charset="77"/>
              </a:defRPr>
            </a:lvl1pPr>
            <a:lvl2pPr>
              <a:buNone/>
              <a:defRPr>
                <a:latin typeface="Gill Sans MT" panose="020B0502020104020203" pitchFamily="34" charset="77"/>
              </a:defRPr>
            </a:lvl2pPr>
            <a:lvl3pPr>
              <a:buNone/>
              <a:defRPr>
                <a:latin typeface="Gill Sans MT" panose="020B0502020104020203" pitchFamily="34" charset="77"/>
              </a:defRPr>
            </a:lvl3pPr>
            <a:lvl4pPr>
              <a:buNone/>
              <a:defRPr>
                <a:latin typeface="Gill Sans MT" panose="020B0502020104020203" pitchFamily="34" charset="77"/>
              </a:defRPr>
            </a:lvl4pPr>
            <a:lvl5pPr>
              <a:buNone/>
              <a:defRPr>
                <a:latin typeface="Gill Sans MT" panose="020B0502020104020203" pitchFamily="34" charset="77"/>
              </a:defRPr>
            </a:lvl5pPr>
          </a:lstStyle>
          <a:p>
            <a:pPr lvl="0"/>
            <a:r>
              <a:rPr lang="en-GB" dirty="0"/>
              <a:t>ADD SECTION BREAK TITLE</a:t>
            </a:r>
          </a:p>
          <a:p>
            <a:pPr lvl="1"/>
            <a:endParaRPr lang="en-US" dirty="0"/>
          </a:p>
        </p:txBody>
      </p:sp>
      <p:cxnSp>
        <p:nvCxnSpPr>
          <p:cNvPr id="28" name="Straight Connector 27">
            <a:extLst>
              <a:ext uri="{FF2B5EF4-FFF2-40B4-BE49-F238E27FC236}">
                <a16:creationId xmlns:a16="http://schemas.microsoft.com/office/drawing/2014/main" id="{F79A047A-8B61-E048-BF5B-F056E75509E9}"/>
              </a:ext>
            </a:extLst>
          </p:cNvPr>
          <p:cNvCxnSpPr>
            <a:cxnSpLocks/>
          </p:cNvCxnSpPr>
          <p:nvPr userDrawn="1"/>
        </p:nvCxnSpPr>
        <p:spPr>
          <a:xfrm>
            <a:off x="3293892" y="3415969"/>
            <a:ext cx="544521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40A58D35-01AD-384E-B073-154A9AC6DA05}"/>
              </a:ext>
            </a:extLst>
          </p:cNvPr>
          <p:cNvCxnSpPr>
            <a:cxnSpLocks/>
          </p:cNvCxnSpPr>
          <p:nvPr userDrawn="1"/>
        </p:nvCxnSpPr>
        <p:spPr>
          <a:xfrm>
            <a:off x="3318605" y="2842587"/>
            <a:ext cx="5371071" cy="0"/>
          </a:xfrm>
          <a:prstGeom prst="line">
            <a:avLst/>
          </a:prstGeom>
          <a:ln w="25400">
            <a:solidFill>
              <a:schemeClr val="accent2"/>
            </a:solidFill>
          </a:ln>
        </p:spPr>
        <p:style>
          <a:lnRef idx="1">
            <a:schemeClr val="accent1"/>
          </a:lnRef>
          <a:fillRef idx="0">
            <a:schemeClr val="accent1"/>
          </a:fillRef>
          <a:effectRef idx="0">
            <a:schemeClr val="accent1"/>
          </a:effectRef>
          <a:fontRef idx="minor">
            <a:schemeClr val="tx1"/>
          </a:fontRef>
        </p:style>
      </p:cxnSp>
      <p:sp>
        <p:nvSpPr>
          <p:cNvPr id="16" name="Slide Number Placeholder 11">
            <a:extLst>
              <a:ext uri="{FF2B5EF4-FFF2-40B4-BE49-F238E27FC236}">
                <a16:creationId xmlns:a16="http://schemas.microsoft.com/office/drawing/2014/main" id="{B23F1392-F971-134D-9E73-C2BA4982FFE7}"/>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8" name="Picture 7">
            <a:extLst>
              <a:ext uri="{FF2B5EF4-FFF2-40B4-BE49-F238E27FC236}">
                <a16:creationId xmlns:a16="http://schemas.microsoft.com/office/drawing/2014/main" id="{C96C399F-5629-8247-A198-7FB3283E8589}"/>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11" name="Picture 10">
            <a:extLst>
              <a:ext uri="{FF2B5EF4-FFF2-40B4-BE49-F238E27FC236}">
                <a16:creationId xmlns:a16="http://schemas.microsoft.com/office/drawing/2014/main" id="{A2033DEE-4368-F643-BA4A-DDCDC70A054B}"/>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969037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362A62A-54B5-F747-81FE-566FD9A0B3B3}"/>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5" name="Picture 4">
            <a:extLst>
              <a:ext uri="{FF2B5EF4-FFF2-40B4-BE49-F238E27FC236}">
                <a16:creationId xmlns:a16="http://schemas.microsoft.com/office/drawing/2014/main" id="{9B0CCECC-E1E4-EF4F-94F2-323A9164F7FC}"/>
              </a:ext>
            </a:extLst>
          </p:cNvPr>
          <p:cNvPicPr>
            <a:picLocks noChangeAspect="1"/>
          </p:cNvPicPr>
          <p:nvPr userDrawn="1"/>
        </p:nvPicPr>
        <p:blipFill>
          <a:blip r:embed="rId3"/>
          <a:srcRect/>
          <a:stretch/>
        </p:blipFill>
        <p:spPr>
          <a:xfrm>
            <a:off x="498684" y="6171599"/>
            <a:ext cx="1616736" cy="589862"/>
          </a:xfrm>
          <a:prstGeom prst="rect">
            <a:avLst/>
          </a:prstGeom>
        </p:spPr>
      </p:pic>
      <p:pic>
        <p:nvPicPr>
          <p:cNvPr id="8" name="Picture 7">
            <a:extLst>
              <a:ext uri="{FF2B5EF4-FFF2-40B4-BE49-F238E27FC236}">
                <a16:creationId xmlns:a16="http://schemas.microsoft.com/office/drawing/2014/main" id="{B57C5FF6-C185-0445-B3BA-EBA41B9A81D3}"/>
              </a:ext>
            </a:extLst>
          </p:cNvPr>
          <p:cNvPicPr>
            <a:picLocks noChangeAspect="1"/>
          </p:cNvPicPr>
          <p:nvPr userDrawn="1"/>
        </p:nvPicPr>
        <p:blipFill>
          <a:blip r:embed="rId4"/>
          <a:srcRect/>
          <a:stretch/>
        </p:blipFill>
        <p:spPr>
          <a:xfrm>
            <a:off x="10931470" y="6229882"/>
            <a:ext cx="567055" cy="508947"/>
          </a:xfrm>
          <a:prstGeom prst="rect">
            <a:avLst/>
          </a:prstGeom>
        </p:spPr>
      </p:pic>
    </p:spTree>
    <p:extLst>
      <p:ext uri="{BB962C8B-B14F-4D97-AF65-F5344CB8AC3E}">
        <p14:creationId xmlns:p14="http://schemas.microsoft.com/office/powerpoint/2010/main" val="33246979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pic>
        <p:nvPicPr>
          <p:cNvPr id="15" name="Picture 14">
            <a:extLst>
              <a:ext uri="{FF2B5EF4-FFF2-40B4-BE49-F238E27FC236}">
                <a16:creationId xmlns:a16="http://schemas.microsoft.com/office/drawing/2014/main" id="{C7B3AC2E-1437-0F4A-B6D9-C73A1B4AB017}"/>
              </a:ext>
            </a:extLst>
          </p:cNvPr>
          <p:cNvPicPr>
            <a:picLocks noChangeAspect="1"/>
          </p:cNvPicPr>
          <p:nvPr userDrawn="1"/>
        </p:nvPicPr>
        <p:blipFill>
          <a:blip r:embed="rId2"/>
          <a:srcRect l="4002" r="4002"/>
          <a:stretch/>
        </p:blipFill>
        <p:spPr>
          <a:xfrm>
            <a:off x="0" y="0"/>
            <a:ext cx="12192000" cy="681037"/>
          </a:xfrm>
          <a:prstGeom prst="rect">
            <a:avLst/>
          </a:prstGeom>
        </p:spPr>
      </p:pic>
      <p:sp>
        <p:nvSpPr>
          <p:cNvPr id="2" name="Title 1">
            <a:extLst>
              <a:ext uri="{FF2B5EF4-FFF2-40B4-BE49-F238E27FC236}">
                <a16:creationId xmlns:a16="http://schemas.microsoft.com/office/drawing/2014/main" id="{B9BB9720-9CF0-9642-834C-C41C9539A4A4}"/>
              </a:ext>
            </a:extLst>
          </p:cNvPr>
          <p:cNvSpPr>
            <a:spLocks noGrp="1"/>
          </p:cNvSpPr>
          <p:nvPr>
            <p:ph type="title" hasCustomPrompt="1"/>
          </p:nvPr>
        </p:nvSpPr>
        <p:spPr>
          <a:xfrm>
            <a:off x="731520" y="173460"/>
            <a:ext cx="10753344" cy="409925"/>
          </a:xfrm>
          <a:prstGeom prst="rect">
            <a:avLst/>
          </a:prstGeom>
        </p:spPr>
        <p:txBody>
          <a:bodyPr/>
          <a:lstStyle>
            <a:lvl1pPr algn="ctr">
              <a:defRPr sz="2400" b="0" i="0" cap="all" baseline="0">
                <a:solidFill>
                  <a:schemeClr val="tx1">
                    <a:lumMod val="75000"/>
                    <a:lumOff val="25000"/>
                  </a:schemeClr>
                </a:solidFill>
                <a:latin typeface="Gill Sans MT" panose="020B0502020104020203" pitchFamily="34" charset="77"/>
              </a:defRPr>
            </a:lvl1pPr>
          </a:lstStyle>
          <a:p>
            <a:r>
              <a:rPr lang="en-GB" dirty="0"/>
              <a:t>Click to ADD title</a:t>
            </a:r>
            <a:endParaRPr lang="en-US" dirty="0"/>
          </a:p>
        </p:txBody>
      </p:sp>
      <p:sp>
        <p:nvSpPr>
          <p:cNvPr id="9" name="Content Placeholder 3">
            <a:extLst>
              <a:ext uri="{FF2B5EF4-FFF2-40B4-BE49-F238E27FC236}">
                <a16:creationId xmlns:a16="http://schemas.microsoft.com/office/drawing/2014/main" id="{EE9D14CF-1D0B-4A2E-9E66-9A10386040A2}"/>
              </a:ext>
            </a:extLst>
          </p:cNvPr>
          <p:cNvSpPr>
            <a:spLocks noGrp="1"/>
          </p:cNvSpPr>
          <p:nvPr>
            <p:ph sz="half" idx="2" hasCustomPrompt="1"/>
          </p:nvPr>
        </p:nvSpPr>
        <p:spPr>
          <a:xfrm>
            <a:off x="731520" y="2608783"/>
            <a:ext cx="10753344" cy="3433704"/>
          </a:xfrm>
          <a:prstGeom prst="rect">
            <a:avLst/>
          </a:prstGeom>
        </p:spPr>
        <p:txBody>
          <a:bodyPr/>
          <a:lstStyle>
            <a:lvl1pPr>
              <a:defRPr sz="1800"/>
            </a:lvl1pPr>
            <a:lvl2pPr>
              <a:defRPr sz="1800"/>
            </a:lvl2pPr>
            <a:lvl3pPr>
              <a:defRPr sz="1800"/>
            </a:lvl3pPr>
          </a:lstStyle>
          <a:p>
            <a:pPr lvl="0"/>
            <a:r>
              <a:rPr lang="en-GB" dirty="0"/>
              <a:t>Point 1</a:t>
            </a:r>
          </a:p>
          <a:p>
            <a:pPr lvl="1"/>
            <a:r>
              <a:rPr lang="en-GB" dirty="0"/>
              <a:t>Point 2</a:t>
            </a:r>
          </a:p>
          <a:p>
            <a:pPr lvl="2"/>
            <a:r>
              <a:rPr lang="en-GB" dirty="0"/>
              <a:t>Point 3</a:t>
            </a:r>
          </a:p>
        </p:txBody>
      </p:sp>
      <p:sp>
        <p:nvSpPr>
          <p:cNvPr id="7" name="Content Placeholder 3">
            <a:extLst>
              <a:ext uri="{FF2B5EF4-FFF2-40B4-BE49-F238E27FC236}">
                <a16:creationId xmlns:a16="http://schemas.microsoft.com/office/drawing/2014/main" id="{45CE0E68-3BC4-FB49-A7D8-C9752D8C9402}"/>
              </a:ext>
            </a:extLst>
          </p:cNvPr>
          <p:cNvSpPr>
            <a:spLocks noGrp="1"/>
          </p:cNvSpPr>
          <p:nvPr>
            <p:ph sz="half" idx="10" hasCustomPrompt="1"/>
          </p:nvPr>
        </p:nvSpPr>
        <p:spPr>
          <a:xfrm>
            <a:off x="731520" y="930587"/>
            <a:ext cx="10753344" cy="1547437"/>
          </a:xfrm>
          <a:prstGeom prst="rect">
            <a:avLst/>
          </a:prstGeom>
        </p:spPr>
        <p:txBody>
          <a:bodyPr/>
          <a:lstStyle>
            <a:lvl1pPr>
              <a:buNone/>
              <a:defRPr sz="2000"/>
            </a:lvl1pPr>
            <a:lvl2pPr>
              <a:defRPr sz="1800"/>
            </a:lvl2pPr>
            <a:lvl3pPr>
              <a:defRPr sz="1800"/>
            </a:lvl3pPr>
          </a:lstStyle>
          <a:p>
            <a:pPr lvl="0"/>
            <a:r>
              <a:rPr lang="en-GB" dirty="0"/>
              <a:t>Body text</a:t>
            </a:r>
          </a:p>
        </p:txBody>
      </p:sp>
      <p:sp>
        <p:nvSpPr>
          <p:cNvPr id="8" name="Slide Number Placeholder 11">
            <a:extLst>
              <a:ext uri="{FF2B5EF4-FFF2-40B4-BE49-F238E27FC236}">
                <a16:creationId xmlns:a16="http://schemas.microsoft.com/office/drawing/2014/main" id="{7BB72711-4F9F-6041-8A85-B061F1D7CC50}"/>
              </a:ext>
            </a:extLst>
          </p:cNvPr>
          <p:cNvSpPr txBox="1">
            <a:spLocks/>
          </p:cNvSpPr>
          <p:nvPr userDrawn="1"/>
        </p:nvSpPr>
        <p:spPr>
          <a:xfrm>
            <a:off x="4724400" y="6356350"/>
            <a:ext cx="2743200" cy="365125"/>
          </a:xfrm>
          <a:prstGeom prst="rect">
            <a:avLst/>
          </a:prstGeom>
        </p:spPr>
        <p:txBody>
          <a:bodyPr/>
          <a:lstStyle>
            <a:defPPr>
              <a:defRPr lang="en-US"/>
            </a:defPPr>
            <a:lvl1pPr marL="0" algn="ctr" defTabSz="914400" rtl="0" eaLnBrk="1" latinLnBrk="0" hangingPunct="1">
              <a:defRPr sz="1400" kern="1200">
                <a:solidFill>
                  <a:schemeClr val="tx1">
                    <a:lumMod val="50000"/>
                    <a:lumOff val="50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E41146E-9C06-9F49-A71B-5E154561DE30}" type="slidenum">
              <a:rPr lang="en-US" smtClean="0"/>
              <a:pPr/>
              <a:t>‹#›</a:t>
            </a:fld>
            <a:endParaRPr lang="en-US" dirty="0"/>
          </a:p>
        </p:txBody>
      </p:sp>
      <p:pic>
        <p:nvPicPr>
          <p:cNvPr id="10" name="Picture 9">
            <a:extLst>
              <a:ext uri="{FF2B5EF4-FFF2-40B4-BE49-F238E27FC236}">
                <a16:creationId xmlns:a16="http://schemas.microsoft.com/office/drawing/2014/main" id="{790F1560-8196-F649-971B-AF11839923E0}"/>
              </a:ext>
            </a:extLst>
          </p:cNvPr>
          <p:cNvPicPr>
            <a:picLocks noChangeAspect="1"/>
          </p:cNvPicPr>
          <p:nvPr userDrawn="1"/>
        </p:nvPicPr>
        <p:blipFill>
          <a:blip r:embed="rId3"/>
          <a:srcRect/>
          <a:stretch/>
        </p:blipFill>
        <p:spPr>
          <a:xfrm>
            <a:off x="498684" y="6231071"/>
            <a:ext cx="1503852" cy="548677"/>
          </a:xfrm>
          <a:prstGeom prst="rect">
            <a:avLst/>
          </a:prstGeom>
        </p:spPr>
      </p:pic>
      <p:pic>
        <p:nvPicPr>
          <p:cNvPr id="11" name="Picture 10">
            <a:extLst>
              <a:ext uri="{FF2B5EF4-FFF2-40B4-BE49-F238E27FC236}">
                <a16:creationId xmlns:a16="http://schemas.microsoft.com/office/drawing/2014/main" id="{B25D9C0C-770C-7449-82A6-F7276E8DFAF9}"/>
              </a:ext>
            </a:extLst>
          </p:cNvPr>
          <p:cNvPicPr>
            <a:picLocks noChangeAspect="1"/>
          </p:cNvPicPr>
          <p:nvPr userDrawn="1"/>
        </p:nvPicPr>
        <p:blipFill>
          <a:blip r:embed="rId4"/>
          <a:srcRect/>
          <a:stretch/>
        </p:blipFill>
        <p:spPr>
          <a:xfrm>
            <a:off x="10991088" y="6243176"/>
            <a:ext cx="553284" cy="496587"/>
          </a:xfrm>
          <a:prstGeom prst="rect">
            <a:avLst/>
          </a:prstGeom>
        </p:spPr>
      </p:pic>
    </p:spTree>
    <p:extLst>
      <p:ext uri="{BB962C8B-B14F-4D97-AF65-F5344CB8AC3E}">
        <p14:creationId xmlns:p14="http://schemas.microsoft.com/office/powerpoint/2010/main" val="3267825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529537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9" r:id="rId3"/>
    <p:sldLayoutId id="2147483660" r:id="rId4"/>
    <p:sldLayoutId id="214748366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Layout" Target="../slideLayouts/slideLayout5.xml"/><Relationship Id="rId5" Type="http://schemas.openxmlformats.org/officeDocument/2006/relationships/image" Target="../media/image12.svg"/><Relationship Id="rId4" Type="http://schemas.openxmlformats.org/officeDocument/2006/relationships/image" Target="../media/image10.png"/></Relationships>
</file>

<file path=ppt/slides/_rels/slide28.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70.png"/><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2BF150E4-CD0D-2147-BD01-936532EDC0F2}"/>
              </a:ext>
            </a:extLst>
          </p:cNvPr>
          <p:cNvSpPr>
            <a:spLocks noGrp="1"/>
          </p:cNvSpPr>
          <p:nvPr>
            <p:ph type="body" sz="quarter" idx="13"/>
          </p:nvPr>
        </p:nvSpPr>
        <p:spPr>
          <a:xfrm>
            <a:off x="863600" y="2885440"/>
            <a:ext cx="10932160" cy="1767780"/>
          </a:xfrm>
        </p:spPr>
        <p:txBody>
          <a:bodyPr/>
          <a:lstStyle/>
          <a:p>
            <a:pPr marL="0" indent="0">
              <a:lnSpc>
                <a:spcPct val="150000"/>
              </a:lnSpc>
              <a:spcBef>
                <a:spcPts val="0"/>
              </a:spcBef>
            </a:pPr>
            <a:r>
              <a:rPr lang="en-US" dirty="0"/>
              <a:t>STATE OF READINESS FOR THE </a:t>
            </a:r>
          </a:p>
          <a:p>
            <a:pPr marL="0" indent="0">
              <a:lnSpc>
                <a:spcPct val="150000"/>
              </a:lnSpc>
              <a:spcBef>
                <a:spcPts val="0"/>
              </a:spcBef>
            </a:pPr>
            <a:r>
              <a:rPr lang="en-US" dirty="0"/>
              <a:t>2021 LOCAL GOVERNMENT ELECTIONS</a:t>
            </a:r>
          </a:p>
          <a:p>
            <a:pPr>
              <a:lnSpc>
                <a:spcPct val="150000"/>
              </a:lnSpc>
              <a:spcBef>
                <a:spcPts val="0"/>
              </a:spcBef>
            </a:pPr>
            <a:r>
              <a:rPr lang="en-US" sz="2000" u="sng" dirty="0">
                <a:solidFill>
                  <a:schemeClr val="tx1"/>
                </a:solidFill>
              </a:rPr>
              <a:t>PRESENTED TO:</a:t>
            </a:r>
          </a:p>
          <a:p>
            <a:pPr>
              <a:lnSpc>
                <a:spcPct val="150000"/>
              </a:lnSpc>
              <a:spcBef>
                <a:spcPts val="0"/>
              </a:spcBef>
            </a:pPr>
            <a:r>
              <a:rPr lang="en-US" u="sng" dirty="0">
                <a:solidFill>
                  <a:schemeClr val="tx1"/>
                </a:solidFill>
              </a:rPr>
              <a:t>PORTFOLIO COMMITTEE ON </a:t>
            </a:r>
          </a:p>
          <a:p>
            <a:pPr>
              <a:lnSpc>
                <a:spcPct val="150000"/>
              </a:lnSpc>
              <a:spcBef>
                <a:spcPts val="0"/>
              </a:spcBef>
            </a:pPr>
            <a:r>
              <a:rPr lang="en-US" u="sng" dirty="0">
                <a:solidFill>
                  <a:schemeClr val="tx1"/>
                </a:solidFill>
              </a:rPr>
              <a:t>COOPERATIVE GOVERNANCE AND TRADITIONAL AFFAIRS</a:t>
            </a:r>
          </a:p>
        </p:txBody>
      </p:sp>
      <p:sp>
        <p:nvSpPr>
          <p:cNvPr id="3" name="Text Placeholder 2">
            <a:extLst>
              <a:ext uri="{FF2B5EF4-FFF2-40B4-BE49-F238E27FC236}">
                <a16:creationId xmlns:a16="http://schemas.microsoft.com/office/drawing/2014/main" id="{C360F1A8-600F-A446-AF6A-1BADD7726357}"/>
              </a:ext>
            </a:extLst>
          </p:cNvPr>
          <p:cNvSpPr>
            <a:spLocks noGrp="1"/>
          </p:cNvSpPr>
          <p:nvPr>
            <p:ph type="body" sz="quarter" idx="15"/>
          </p:nvPr>
        </p:nvSpPr>
        <p:spPr/>
        <p:txBody>
          <a:bodyPr/>
          <a:lstStyle/>
          <a:p>
            <a:r>
              <a:rPr lang="en-US" b="1" u="sng" dirty="0"/>
              <a:t>DR KEVIN NAIDOO:  6 APRIL 2021 </a:t>
            </a:r>
          </a:p>
        </p:txBody>
      </p:sp>
    </p:spTree>
    <p:extLst>
      <p:ext uri="{BB962C8B-B14F-4D97-AF65-F5344CB8AC3E}">
        <p14:creationId xmlns:p14="http://schemas.microsoft.com/office/powerpoint/2010/main" val="276655027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06C0C-D6A2-0E4E-BB1E-5C183BC40A25}"/>
              </a:ext>
            </a:extLst>
          </p:cNvPr>
          <p:cNvSpPr>
            <a:spLocks noGrp="1"/>
          </p:cNvSpPr>
          <p:nvPr>
            <p:ph type="body" sz="quarter" idx="13"/>
          </p:nvPr>
        </p:nvSpPr>
        <p:spPr>
          <a:xfrm>
            <a:off x="2002535" y="2914651"/>
            <a:ext cx="8494777" cy="514350"/>
          </a:xfrm>
        </p:spPr>
        <p:txBody>
          <a:bodyPr/>
          <a:lstStyle/>
          <a:p>
            <a:r>
              <a:rPr lang="en-ZA" sz="3200" dirty="0"/>
              <a:t>PREPARATIONS BY THE MDB</a:t>
            </a:r>
          </a:p>
        </p:txBody>
      </p:sp>
    </p:spTree>
    <p:extLst>
      <p:ext uri="{BB962C8B-B14F-4D97-AF65-F5344CB8AC3E}">
        <p14:creationId xmlns:p14="http://schemas.microsoft.com/office/powerpoint/2010/main" val="35795777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ZA" b="1" u="sng" dirty="0"/>
              <a:t>PREPARATIONS BY THE MDB: WARD DELIMITATION</a:t>
            </a:r>
            <a:endParaRPr lang="en-US" b="1" u="sng" dirty="0"/>
          </a:p>
        </p:txBody>
      </p:sp>
      <p:sp>
        <p:nvSpPr>
          <p:cNvPr id="3" name="Content Placeholder 2">
            <a:extLst>
              <a:ext uri="{FF2B5EF4-FFF2-40B4-BE49-F238E27FC236}">
                <a16:creationId xmlns:a16="http://schemas.microsoft.com/office/drawing/2014/main" id="{B3D2D3BC-12E0-7D44-BD7F-F768264612F8}"/>
              </a:ext>
            </a:extLst>
          </p:cNvPr>
          <p:cNvSpPr>
            <a:spLocks noGrp="1"/>
          </p:cNvSpPr>
          <p:nvPr>
            <p:ph sz="half" idx="2"/>
          </p:nvPr>
        </p:nvSpPr>
        <p:spPr>
          <a:xfrm>
            <a:off x="0" y="786384"/>
            <a:ext cx="12192000" cy="5256103"/>
          </a:xfrm>
        </p:spPr>
        <p:txBody>
          <a:bodyPr/>
          <a:lstStyle/>
          <a:p>
            <a:pPr marL="538163" lvl="0" indent="-538163" algn="just" defTabSz="685800" eaLnBrk="0" fontAlgn="base" hangingPunct="0">
              <a:lnSpc>
                <a:spcPct val="100000"/>
              </a:lnSpc>
              <a:spcBef>
                <a:spcPts val="0"/>
              </a:spcBef>
              <a:spcAft>
                <a:spcPct val="0"/>
              </a:spcAft>
              <a:buFont typeface="Wingdings" panose="05000000000000000000" pitchFamily="2" charset="2"/>
              <a:buChar char="q"/>
            </a:pPr>
            <a:r>
              <a:rPr lang="en-ZA" sz="2300" dirty="0">
                <a:solidFill>
                  <a:prstClr val="black"/>
                </a:solidFill>
                <a:latin typeface="Arial" panose="020B0604020202020204" pitchFamily="34" charset="0"/>
                <a:cs typeface="Arial" panose="020B0604020202020204" pitchFamily="34" charset="0"/>
              </a:rPr>
              <a:t>MDB undertakes ward delimitation prior to every LGE.</a:t>
            </a:r>
          </a:p>
          <a:p>
            <a:pPr marL="538163" lvl="0" indent="-538163" algn="just" defTabSz="685800" eaLnBrk="0" fontAlgn="base" hangingPunct="0">
              <a:lnSpc>
                <a:spcPct val="150000"/>
              </a:lnSpc>
              <a:spcBef>
                <a:spcPts val="0"/>
              </a:spcBef>
              <a:spcAft>
                <a:spcPct val="0"/>
              </a:spcAft>
              <a:buFont typeface="Wingdings" panose="05000000000000000000" pitchFamily="2" charset="2"/>
              <a:buChar char="q"/>
            </a:pPr>
            <a:r>
              <a:rPr lang="en-ZA" sz="2300" dirty="0">
                <a:solidFill>
                  <a:prstClr val="black"/>
                </a:solidFill>
                <a:latin typeface="Arial" panose="020B0604020202020204" pitchFamily="34" charset="0"/>
                <a:cs typeface="Arial" panose="020B0604020202020204" pitchFamily="34" charset="0"/>
              </a:rPr>
              <a:t>Process began in August 2019 to prepare draft boundaries.</a:t>
            </a:r>
          </a:p>
          <a:p>
            <a:pPr marL="538163" lvl="0" indent="-538163" algn="just" defTabSz="685800" eaLnBrk="0" fontAlgn="base" hangingPunct="0">
              <a:lnSpc>
                <a:spcPct val="150000"/>
              </a:lnSpc>
              <a:spcBef>
                <a:spcPts val="0"/>
              </a:spcBef>
              <a:spcAft>
                <a:spcPct val="0"/>
              </a:spcAft>
              <a:buFont typeface="Wingdings" panose="05000000000000000000" pitchFamily="2" charset="2"/>
              <a:buChar char="q"/>
            </a:pPr>
            <a:r>
              <a:rPr lang="en-ZA" sz="2300" dirty="0">
                <a:solidFill>
                  <a:prstClr val="black"/>
                </a:solidFill>
                <a:latin typeface="Arial" panose="020B0604020202020204" pitchFamily="34" charset="0"/>
                <a:cs typeface="Arial" panose="020B0604020202020204" pitchFamily="34" charset="0"/>
              </a:rPr>
              <a:t>Before end of March 2020, consultations on the draft boundaries were initiated in </a:t>
            </a:r>
            <a:br>
              <a:rPr lang="en-ZA" sz="2300" dirty="0">
                <a:solidFill>
                  <a:prstClr val="black"/>
                </a:solidFill>
                <a:latin typeface="Arial" panose="020B0604020202020204" pitchFamily="34" charset="0"/>
                <a:cs typeface="Arial" panose="020B0604020202020204" pitchFamily="34" charset="0"/>
              </a:rPr>
            </a:br>
            <a:r>
              <a:rPr lang="en-ZA" sz="2300" dirty="0">
                <a:solidFill>
                  <a:prstClr val="black"/>
                </a:solidFill>
                <a:latin typeface="Arial" panose="020B0604020202020204" pitchFamily="34" charset="0"/>
                <a:cs typeface="Arial" panose="020B0604020202020204" pitchFamily="34" charset="0"/>
              </a:rPr>
              <a:t>5 Provinces (KZN, Limpopo, Eastern Cape, Western Cape and Gauteng).</a:t>
            </a:r>
          </a:p>
          <a:p>
            <a:pPr marL="538163" lvl="0" indent="-538163" algn="just" defTabSz="685800" eaLnBrk="0" fontAlgn="base" hangingPunct="0">
              <a:lnSpc>
                <a:spcPct val="150000"/>
              </a:lnSpc>
              <a:spcBef>
                <a:spcPts val="0"/>
              </a:spcBef>
              <a:spcAft>
                <a:spcPct val="0"/>
              </a:spcAft>
              <a:buFont typeface="Wingdings" panose="05000000000000000000" pitchFamily="2" charset="2"/>
              <a:buChar char="q"/>
            </a:pPr>
            <a:r>
              <a:rPr lang="en-ZA" sz="2300" dirty="0">
                <a:solidFill>
                  <a:prstClr val="black"/>
                </a:solidFill>
                <a:latin typeface="Arial" panose="020B0604020202020204" pitchFamily="34" charset="0"/>
                <a:cs typeface="Arial" panose="020B0604020202020204" pitchFamily="34" charset="0"/>
              </a:rPr>
              <a:t>Due to COVID-19, the engagement plans were reassessed - approach was separated into two batches.</a:t>
            </a:r>
          </a:p>
          <a:p>
            <a:pPr marL="1076325" lvl="1" indent="-538163" algn="just" defTabSz="685800" eaLnBrk="0" fontAlgn="base" hangingPunct="0">
              <a:lnSpc>
                <a:spcPct val="150000"/>
              </a:lnSpc>
              <a:spcBef>
                <a:spcPts val="0"/>
              </a:spcBef>
              <a:spcAft>
                <a:spcPct val="0"/>
              </a:spcAft>
              <a:buFont typeface="Wingdings" panose="05000000000000000000" pitchFamily="2" charset="2"/>
              <a:buChar char="§"/>
            </a:pPr>
            <a:r>
              <a:rPr lang="en-ZA" sz="2300" b="1" u="sng" dirty="0">
                <a:solidFill>
                  <a:srgbClr val="FF0000"/>
                </a:solidFill>
                <a:latin typeface="Arial" panose="020B0604020202020204" pitchFamily="34" charset="0"/>
                <a:cs typeface="Arial" panose="020B0604020202020204" pitchFamily="34" charset="0"/>
              </a:rPr>
              <a:t>BATCH 1:</a:t>
            </a:r>
            <a:r>
              <a:rPr lang="en-ZA" sz="2300" dirty="0">
                <a:solidFill>
                  <a:prstClr val="black"/>
                </a:solidFill>
                <a:latin typeface="Arial" panose="020B0604020202020204" pitchFamily="34" charset="0"/>
                <a:cs typeface="Arial" panose="020B0604020202020204" pitchFamily="34" charset="0"/>
              </a:rPr>
              <a:t> entailed finalising most boundaries for those municipalities where the engagements (contact sessions) were to be held before end March 2020. </a:t>
            </a:r>
          </a:p>
          <a:p>
            <a:pPr marL="1076325" lvl="1" indent="-538163" algn="just" defTabSz="685800" eaLnBrk="0" fontAlgn="base" hangingPunct="0">
              <a:lnSpc>
                <a:spcPct val="150000"/>
              </a:lnSpc>
              <a:spcBef>
                <a:spcPts val="0"/>
              </a:spcBef>
              <a:spcAft>
                <a:spcPct val="0"/>
              </a:spcAft>
              <a:buFont typeface="Wingdings" panose="05000000000000000000" pitchFamily="2" charset="2"/>
              <a:buChar char="§"/>
            </a:pPr>
            <a:r>
              <a:rPr lang="en-ZA" sz="2300" b="1" u="sng" dirty="0">
                <a:solidFill>
                  <a:srgbClr val="FF0000"/>
                </a:solidFill>
                <a:latin typeface="Arial" panose="020B0604020202020204" pitchFamily="34" charset="0"/>
                <a:cs typeface="Arial" panose="020B0604020202020204" pitchFamily="34" charset="0"/>
              </a:rPr>
              <a:t>BATCH 2:</a:t>
            </a:r>
            <a:r>
              <a:rPr lang="en-ZA" sz="2300" dirty="0">
                <a:solidFill>
                  <a:prstClr val="black"/>
                </a:solidFill>
                <a:latin typeface="Arial" panose="020B0604020202020204" pitchFamily="34" charset="0"/>
                <a:cs typeface="Arial" panose="020B0604020202020204" pitchFamily="34" charset="0"/>
              </a:rPr>
              <a:t> entailed finalising boundaries for the remaining municipalities, through virtual platforms.</a:t>
            </a:r>
          </a:p>
        </p:txBody>
      </p:sp>
    </p:spTree>
    <p:extLst>
      <p:ext uri="{BB962C8B-B14F-4D97-AF65-F5344CB8AC3E}">
        <p14:creationId xmlns:p14="http://schemas.microsoft.com/office/powerpoint/2010/main" val="36851277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ZA" b="1" u="sng" dirty="0"/>
              <a:t>PREPARATIONS BY THE MDB: WARD DELIMITATION</a:t>
            </a:r>
            <a:endParaRPr lang="en-US" b="1" u="sng" dirty="0"/>
          </a:p>
        </p:txBody>
      </p:sp>
      <p:graphicFrame>
        <p:nvGraphicFramePr>
          <p:cNvPr id="5" name="Table 4">
            <a:extLst>
              <a:ext uri="{FF2B5EF4-FFF2-40B4-BE49-F238E27FC236}">
                <a16:creationId xmlns:a16="http://schemas.microsoft.com/office/drawing/2014/main" id="{A743EB10-8DE2-4583-968C-ABEAC46777B0}"/>
              </a:ext>
            </a:extLst>
          </p:cNvPr>
          <p:cNvGraphicFramePr>
            <a:graphicFrameLocks noGrp="1"/>
          </p:cNvGraphicFramePr>
          <p:nvPr>
            <p:extLst>
              <p:ext uri="{D42A27DB-BD31-4B8C-83A1-F6EECF244321}">
                <p14:modId xmlns:p14="http://schemas.microsoft.com/office/powerpoint/2010/main" val="3328638007"/>
              </p:ext>
            </p:extLst>
          </p:nvPr>
        </p:nvGraphicFramePr>
        <p:xfrm>
          <a:off x="508000" y="765703"/>
          <a:ext cx="11236957" cy="5162619"/>
        </p:xfrm>
        <a:graphic>
          <a:graphicData uri="http://schemas.openxmlformats.org/drawingml/2006/table">
            <a:tbl>
              <a:tblPr/>
              <a:tblGrid>
                <a:gridCol w="2092960">
                  <a:extLst>
                    <a:ext uri="{9D8B030D-6E8A-4147-A177-3AD203B41FA5}">
                      <a16:colId xmlns:a16="http://schemas.microsoft.com/office/drawing/2014/main" val="4141671873"/>
                    </a:ext>
                  </a:extLst>
                </a:gridCol>
                <a:gridCol w="4236720">
                  <a:extLst>
                    <a:ext uri="{9D8B030D-6E8A-4147-A177-3AD203B41FA5}">
                      <a16:colId xmlns:a16="http://schemas.microsoft.com/office/drawing/2014/main" val="3354371338"/>
                    </a:ext>
                  </a:extLst>
                </a:gridCol>
                <a:gridCol w="2235200">
                  <a:extLst>
                    <a:ext uri="{9D8B030D-6E8A-4147-A177-3AD203B41FA5}">
                      <a16:colId xmlns:a16="http://schemas.microsoft.com/office/drawing/2014/main" val="2408682485"/>
                    </a:ext>
                  </a:extLst>
                </a:gridCol>
                <a:gridCol w="1452880">
                  <a:extLst>
                    <a:ext uri="{9D8B030D-6E8A-4147-A177-3AD203B41FA5}">
                      <a16:colId xmlns:a16="http://schemas.microsoft.com/office/drawing/2014/main" val="2805992876"/>
                    </a:ext>
                  </a:extLst>
                </a:gridCol>
                <a:gridCol w="1219197">
                  <a:extLst>
                    <a:ext uri="{9D8B030D-6E8A-4147-A177-3AD203B41FA5}">
                      <a16:colId xmlns:a16="http://schemas.microsoft.com/office/drawing/2014/main" val="3746762971"/>
                    </a:ext>
                  </a:extLst>
                </a:gridCol>
              </a:tblGrid>
              <a:tr h="0">
                <a:tc>
                  <a:txBody>
                    <a:bodyPr/>
                    <a:lstStyle/>
                    <a:p>
                      <a:pPr marL="527050" indent="-527050" algn="ctr" eaLnBrk="0" hangingPunct="0">
                        <a:lnSpc>
                          <a:spcPct val="180000"/>
                        </a:lnSpc>
                        <a:spcBef>
                          <a:spcPts val="0"/>
                        </a:spcBef>
                        <a:spcAft>
                          <a:spcPts val="0"/>
                        </a:spcAft>
                      </a:pPr>
                      <a:r>
                        <a:rPr lang="en-ZA" sz="2000" b="1" spc="-5" dirty="0">
                          <a:solidFill>
                            <a:schemeClr val="tx1"/>
                          </a:solidFill>
                          <a:effectLst/>
                          <a:latin typeface="+mn-lt"/>
                          <a:ea typeface="Times New Roman" panose="02020603050405020304" pitchFamily="18" charset="0"/>
                          <a:cs typeface="Times New Roman" panose="02020603050405020304" pitchFamily="18" charset="0"/>
                        </a:rPr>
                        <a:t>PROVINCE</a:t>
                      </a:r>
                      <a:endParaRPr lang="en-ZA" sz="2000" b="1"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AC46"/>
                    </a:solidFill>
                  </a:tcPr>
                </a:tc>
                <a:tc>
                  <a:txBody>
                    <a:bodyPr/>
                    <a:lstStyle/>
                    <a:p>
                      <a:pPr algn="ctr" eaLnBrk="0" hangingPunct="0">
                        <a:lnSpc>
                          <a:spcPct val="180000"/>
                        </a:lnSpc>
                        <a:spcBef>
                          <a:spcPts val="0"/>
                        </a:spcBef>
                      </a:pPr>
                      <a:r>
                        <a:rPr lang="en-ZA" sz="2000" b="1" spc="-35" dirty="0">
                          <a:solidFill>
                            <a:schemeClr val="tx1"/>
                          </a:solidFill>
                          <a:effectLst/>
                          <a:latin typeface="+mn-lt"/>
                          <a:ea typeface="Times New Roman" panose="02020603050405020304" pitchFamily="18" charset="0"/>
                          <a:cs typeface="Times New Roman" panose="02020603050405020304" pitchFamily="18" charset="0"/>
                        </a:rPr>
                        <a:t>DATE / PLANNED ENGAGEMENTS</a:t>
                      </a:r>
                      <a:endParaRPr lang="en-ZA" sz="2000" b="1" dirty="0">
                        <a:solidFill>
                          <a:schemeClr val="tx1"/>
                        </a:solidFill>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AC46"/>
                    </a:solidFill>
                  </a:tcPr>
                </a:tc>
                <a:tc>
                  <a:txBody>
                    <a:bodyPr/>
                    <a:lstStyle/>
                    <a:p>
                      <a:pPr algn="ctr">
                        <a:lnSpc>
                          <a:spcPct val="180000"/>
                        </a:lnSpc>
                        <a:spcBef>
                          <a:spcPts val="0"/>
                        </a:spcBef>
                      </a:pPr>
                      <a:r>
                        <a:rPr lang="en-ZA" sz="2000" b="1" dirty="0">
                          <a:solidFill>
                            <a:schemeClr val="tx1"/>
                          </a:solidFill>
                          <a:effectLst/>
                          <a:latin typeface="+mn-lt"/>
                          <a:ea typeface="Times New Roman" panose="02020603050405020304" pitchFamily="18" charset="0"/>
                          <a:cs typeface="Times New Roman" panose="02020603050405020304" pitchFamily="18" charset="0"/>
                        </a:rPr>
                        <a:t> NO. OF MUNICS</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AC46"/>
                    </a:solidFill>
                  </a:tcPr>
                </a:tc>
                <a:tc>
                  <a:txBody>
                    <a:bodyPr/>
                    <a:lstStyle/>
                    <a:p>
                      <a:pPr marL="0" indent="0" algn="ctr" eaLnBrk="0" hangingPunct="0">
                        <a:lnSpc>
                          <a:spcPct val="180000"/>
                        </a:lnSpc>
                        <a:spcBef>
                          <a:spcPts val="0"/>
                        </a:spcBef>
                        <a:spcAft>
                          <a:spcPts val="0"/>
                        </a:spcAft>
                      </a:pPr>
                      <a:r>
                        <a:rPr lang="en-ZA" sz="2000" b="1" dirty="0">
                          <a:solidFill>
                            <a:srgbClr val="FF0000"/>
                          </a:solidFill>
                          <a:effectLst/>
                          <a:latin typeface="+mn-lt"/>
                          <a:ea typeface="Times New Roman" panose="02020603050405020304" pitchFamily="18" charset="0"/>
                          <a:cs typeface="Times New Roman" panose="02020603050405020304" pitchFamily="18" charset="0"/>
                        </a:rPr>
                        <a:t>BATCH 1</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AC46"/>
                    </a:solidFill>
                  </a:tcPr>
                </a:tc>
                <a:tc>
                  <a:txBody>
                    <a:bodyPr/>
                    <a:lstStyle/>
                    <a:p>
                      <a:pPr algn="ctr">
                        <a:lnSpc>
                          <a:spcPct val="180000"/>
                        </a:lnSpc>
                        <a:spcBef>
                          <a:spcPts val="0"/>
                        </a:spcBef>
                      </a:pPr>
                      <a:r>
                        <a:rPr lang="en-ZA" sz="2000" b="1" dirty="0">
                          <a:solidFill>
                            <a:srgbClr val="FF0000"/>
                          </a:solidFill>
                          <a:effectLst/>
                          <a:latin typeface="+mn-lt"/>
                          <a:ea typeface="Times New Roman" panose="02020603050405020304" pitchFamily="18" charset="0"/>
                          <a:cs typeface="Times New Roman" panose="02020603050405020304" pitchFamily="18" charset="0"/>
                        </a:rPr>
                        <a:t>BATCH 2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6FAC46"/>
                    </a:solidFill>
                  </a:tcPr>
                </a:tc>
                <a:extLst>
                  <a:ext uri="{0D108BD9-81ED-4DB2-BD59-A6C34878D82A}">
                    <a16:rowId xmlns:a16="http://schemas.microsoft.com/office/drawing/2014/main" val="276644456"/>
                  </a:ext>
                </a:extLst>
              </a:tr>
              <a:tr h="0">
                <a:tc>
                  <a:txBody>
                    <a:bodyPr/>
                    <a:lstStyle/>
                    <a:p>
                      <a:pPr marL="0" indent="92075" algn="l" eaLnBrk="0" hangingPunct="0">
                        <a:lnSpc>
                          <a:spcPct val="180000"/>
                        </a:lnSpc>
                        <a:spcBef>
                          <a:spcPts val="0"/>
                        </a:spcBef>
                      </a:pPr>
                      <a:r>
                        <a:rPr lang="en-ZA" sz="2000" b="1" dirty="0">
                          <a:solidFill>
                            <a:srgbClr val="000000"/>
                          </a:solidFill>
                          <a:effectLst/>
                          <a:latin typeface="+mn-lt"/>
                          <a:ea typeface="Times New Roman" panose="02020603050405020304" pitchFamily="18" charset="0"/>
                          <a:cs typeface="Times New Roman" panose="02020603050405020304" pitchFamily="18" charset="0"/>
                        </a:rPr>
                        <a:t>Eastern</a:t>
                      </a:r>
                      <a:r>
                        <a:rPr lang="en-ZA" sz="2000" b="1" spc="-25" dirty="0">
                          <a:solidFill>
                            <a:srgbClr val="000000"/>
                          </a:solidFill>
                          <a:effectLst/>
                          <a:latin typeface="+mn-lt"/>
                          <a:ea typeface="Times New Roman" panose="02020603050405020304" pitchFamily="18" charset="0"/>
                          <a:cs typeface="Times New Roman" panose="02020603050405020304" pitchFamily="18" charset="0"/>
                        </a:rPr>
                        <a:t> </a:t>
                      </a:r>
                      <a:r>
                        <a:rPr lang="en-ZA" sz="2000" b="1" dirty="0">
                          <a:solidFill>
                            <a:srgbClr val="000000"/>
                          </a:solidFill>
                          <a:effectLst/>
                          <a:latin typeface="+mn-lt"/>
                          <a:ea typeface="Times New Roman" panose="02020603050405020304" pitchFamily="18" charset="0"/>
                          <a:cs typeface="Times New Roman" panose="02020603050405020304" pitchFamily="18" charset="0"/>
                        </a:rPr>
                        <a:t>Cape</a:t>
                      </a:r>
                      <a:endParaRPr lang="en-ZA" sz="2000" b="1"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FD9"/>
                    </a:solidFill>
                  </a:tcPr>
                </a:tc>
                <a:tc>
                  <a:txBody>
                    <a:bodyPr/>
                    <a:lstStyle/>
                    <a:p>
                      <a:pPr algn="l" eaLnBrk="0" hangingPunct="0">
                        <a:lnSpc>
                          <a:spcPct val="180000"/>
                        </a:lnSpc>
                        <a:spcBef>
                          <a:spcPts val="0"/>
                        </a:spcBef>
                      </a:pPr>
                      <a:r>
                        <a:rPr lang="en-ZA" sz="2000" b="1" dirty="0">
                          <a:effectLst/>
                          <a:latin typeface="+mn-lt"/>
                          <a:ea typeface="Times New Roman" panose="02020603050405020304" pitchFamily="18" charset="0"/>
                          <a:cs typeface="Times New Roman" panose="02020603050405020304" pitchFamily="18" charset="0"/>
                        </a:rPr>
                        <a:t> </a:t>
                      </a:r>
                      <a:r>
                        <a:rPr lang="en-ZA" sz="2000" dirty="0">
                          <a:solidFill>
                            <a:srgbClr val="000000"/>
                          </a:solidFill>
                          <a:effectLst/>
                          <a:latin typeface="+mn-lt"/>
                          <a:ea typeface="Times New Roman" panose="02020603050405020304" pitchFamily="18" charset="0"/>
                          <a:cs typeface="Times New Roman" panose="02020603050405020304" pitchFamily="18" charset="0"/>
                        </a:rPr>
                        <a:t>3 February to 18 March 2020</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FD9"/>
                    </a:solidFill>
                  </a:tcPr>
                </a:tc>
                <a:tc>
                  <a:txBody>
                    <a:bodyPr/>
                    <a:lstStyle/>
                    <a:p>
                      <a:pPr algn="ctr" eaLnBrk="0" hangingPunct="0">
                        <a:lnSpc>
                          <a:spcPct val="180000"/>
                        </a:lnSpc>
                        <a:spcBef>
                          <a:spcPts val="0"/>
                        </a:spcBef>
                      </a:pPr>
                      <a:r>
                        <a:rPr lang="en-ZA" sz="2000" b="1" dirty="0">
                          <a:effectLst/>
                          <a:latin typeface="+mn-lt"/>
                          <a:ea typeface="Times New Roman" panose="02020603050405020304" pitchFamily="18" charset="0"/>
                          <a:cs typeface="Times New Roman" panose="02020603050405020304" pitchFamily="18" charset="0"/>
                        </a:rPr>
                        <a:t> </a:t>
                      </a:r>
                      <a:r>
                        <a:rPr lang="en-ZA" sz="2000" dirty="0">
                          <a:solidFill>
                            <a:srgbClr val="000000"/>
                          </a:solidFill>
                          <a:effectLst/>
                          <a:latin typeface="+mn-lt"/>
                          <a:ea typeface="Times New Roman" panose="02020603050405020304" pitchFamily="18" charset="0"/>
                          <a:cs typeface="Times New Roman" panose="02020603050405020304" pitchFamily="18" charset="0"/>
                        </a:rPr>
                        <a:t>33</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FD9"/>
                    </a:solidFill>
                  </a:tcPr>
                </a:tc>
                <a:tc>
                  <a:txBody>
                    <a:bodyPr/>
                    <a:lstStyle/>
                    <a:p>
                      <a:pPr marL="635" algn="ctr" eaLnBrk="0" hangingPunct="0">
                        <a:lnSpc>
                          <a:spcPct val="180000"/>
                        </a:lnSpc>
                        <a:spcBef>
                          <a:spcPts val="0"/>
                        </a:spcBef>
                      </a:pPr>
                      <a:r>
                        <a:rPr lang="en-ZA" sz="2000" dirty="0">
                          <a:solidFill>
                            <a:srgbClr val="000000"/>
                          </a:solidFill>
                          <a:effectLst/>
                          <a:latin typeface="+mn-lt"/>
                          <a:ea typeface="Times New Roman" panose="02020603050405020304" pitchFamily="18" charset="0"/>
                          <a:cs typeface="Times New Roman" panose="02020603050405020304" pitchFamily="18" charset="0"/>
                        </a:rPr>
                        <a:t>30</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lumOff val="50000"/>
                      </a:schemeClr>
                    </a:solidFill>
                  </a:tcPr>
                </a:tc>
                <a:tc>
                  <a:txBody>
                    <a:bodyPr/>
                    <a:lstStyle/>
                    <a:p>
                      <a:pPr marL="1270" algn="ctr" eaLnBrk="0" hangingPunct="0">
                        <a:lnSpc>
                          <a:spcPct val="180000"/>
                        </a:lnSpc>
                        <a:spcBef>
                          <a:spcPts val="0"/>
                        </a:spcBef>
                      </a:pPr>
                      <a:r>
                        <a:rPr lang="en-ZA" sz="2000" dirty="0">
                          <a:solidFill>
                            <a:srgbClr val="000000"/>
                          </a:solidFill>
                          <a:effectLst/>
                          <a:latin typeface="+mn-lt"/>
                          <a:ea typeface="Times New Roman" panose="02020603050405020304" pitchFamily="18" charset="0"/>
                          <a:cs typeface="Times New Roman" panose="02020603050405020304" pitchFamily="18" charset="0"/>
                        </a:rPr>
                        <a:t>3</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963837157"/>
                  </a:ext>
                </a:extLst>
              </a:tr>
              <a:tr h="0">
                <a:tc>
                  <a:txBody>
                    <a:bodyPr/>
                    <a:lstStyle/>
                    <a:p>
                      <a:pPr marL="31750" indent="60325" algn="l" eaLnBrk="0" hangingPunct="0">
                        <a:lnSpc>
                          <a:spcPct val="180000"/>
                        </a:lnSpc>
                        <a:spcBef>
                          <a:spcPts val="0"/>
                        </a:spcBef>
                        <a:spcAft>
                          <a:spcPts val="0"/>
                        </a:spcAft>
                      </a:pPr>
                      <a:r>
                        <a:rPr lang="en-ZA" sz="2000" b="1" dirty="0">
                          <a:solidFill>
                            <a:srgbClr val="000000"/>
                          </a:solidFill>
                          <a:effectLst/>
                          <a:latin typeface="+mn-lt"/>
                          <a:ea typeface="Times New Roman" panose="02020603050405020304" pitchFamily="18" charset="0"/>
                          <a:cs typeface="Times New Roman" panose="02020603050405020304" pitchFamily="18" charset="0"/>
                        </a:rPr>
                        <a:t>Free</a:t>
                      </a:r>
                      <a:r>
                        <a:rPr lang="en-ZA" sz="2000" b="1" spc="-10" dirty="0">
                          <a:solidFill>
                            <a:srgbClr val="000000"/>
                          </a:solidFill>
                          <a:effectLst/>
                          <a:latin typeface="+mn-lt"/>
                          <a:ea typeface="Times New Roman" panose="02020603050405020304" pitchFamily="18" charset="0"/>
                          <a:cs typeface="Times New Roman" panose="02020603050405020304" pitchFamily="18" charset="0"/>
                        </a:rPr>
                        <a:t> </a:t>
                      </a:r>
                      <a:r>
                        <a:rPr lang="en-ZA" sz="2000" b="1" spc="-5" dirty="0">
                          <a:solidFill>
                            <a:srgbClr val="000000"/>
                          </a:solidFill>
                          <a:effectLst/>
                          <a:latin typeface="+mn-lt"/>
                          <a:ea typeface="Times New Roman" panose="02020603050405020304" pitchFamily="18" charset="0"/>
                          <a:cs typeface="Times New Roman" panose="02020603050405020304" pitchFamily="18" charset="0"/>
                        </a:rPr>
                        <a:t>State</a:t>
                      </a:r>
                      <a:endParaRPr lang="en-ZA" sz="2000" b="1"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FD9"/>
                    </a:solidFill>
                  </a:tcPr>
                </a:tc>
                <a:tc>
                  <a:txBody>
                    <a:bodyPr/>
                    <a:lstStyle/>
                    <a:p>
                      <a:pPr marL="31750" indent="60325" algn="l"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1 to 30 April 2020</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FD9"/>
                    </a:solidFill>
                  </a:tcPr>
                </a:tc>
                <a:tc>
                  <a:txBody>
                    <a:bodyPr/>
                    <a:lstStyle/>
                    <a:p>
                      <a:pPr algn="ctr" eaLnBrk="0" hangingPunct="0">
                        <a:lnSpc>
                          <a:spcPct val="180000"/>
                        </a:lnSpc>
                        <a:spcBef>
                          <a:spcPts val="0"/>
                        </a:spcBef>
                      </a:pPr>
                      <a:r>
                        <a:rPr lang="en-ZA" sz="2000" dirty="0">
                          <a:solidFill>
                            <a:srgbClr val="000000"/>
                          </a:solidFill>
                          <a:effectLst/>
                          <a:latin typeface="+mn-lt"/>
                          <a:ea typeface="Times New Roman" panose="02020603050405020304" pitchFamily="18" charset="0"/>
                          <a:cs typeface="Times New Roman" panose="02020603050405020304" pitchFamily="18" charset="0"/>
                        </a:rPr>
                        <a:t>19</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FD9"/>
                    </a:solidFill>
                  </a:tcPr>
                </a:tc>
                <a:tc>
                  <a:txBody>
                    <a:bodyPr/>
                    <a:lstStyle/>
                    <a:p>
                      <a:pPr marL="635" algn="ctr"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0</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lumOff val="50000"/>
                      </a:schemeClr>
                    </a:solidFill>
                  </a:tcPr>
                </a:tc>
                <a:tc>
                  <a:txBody>
                    <a:bodyPr/>
                    <a:lstStyle/>
                    <a:p>
                      <a:pPr marL="1905" algn="ctr"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19</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432385510"/>
                  </a:ext>
                </a:extLst>
              </a:tr>
              <a:tr h="0">
                <a:tc>
                  <a:txBody>
                    <a:bodyPr/>
                    <a:lstStyle/>
                    <a:p>
                      <a:pPr marL="31750" indent="60325" algn="l" eaLnBrk="0" hangingPunct="0">
                        <a:lnSpc>
                          <a:spcPct val="180000"/>
                        </a:lnSpc>
                        <a:spcBef>
                          <a:spcPts val="0"/>
                        </a:spcBef>
                        <a:spcAft>
                          <a:spcPts val="0"/>
                        </a:spcAft>
                      </a:pPr>
                      <a:r>
                        <a:rPr lang="en-ZA" sz="2000" b="1" dirty="0">
                          <a:solidFill>
                            <a:srgbClr val="000000"/>
                          </a:solidFill>
                          <a:effectLst/>
                          <a:latin typeface="+mn-lt"/>
                          <a:ea typeface="Times New Roman" panose="02020603050405020304" pitchFamily="18" charset="0"/>
                          <a:cs typeface="Times New Roman" panose="02020603050405020304" pitchFamily="18" charset="0"/>
                        </a:rPr>
                        <a:t>Gauteng</a:t>
                      </a:r>
                      <a:endParaRPr lang="en-ZA" sz="2000" b="1"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FD9"/>
                    </a:solidFill>
                  </a:tcPr>
                </a:tc>
                <a:tc>
                  <a:txBody>
                    <a:bodyPr/>
                    <a:lstStyle/>
                    <a:p>
                      <a:pPr marL="31750" indent="60325" algn="l"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12 to 31 March 2020</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FD9"/>
                    </a:solidFill>
                  </a:tcPr>
                </a:tc>
                <a:tc>
                  <a:txBody>
                    <a:bodyPr/>
                    <a:lstStyle/>
                    <a:p>
                      <a:pPr marL="1270" algn="ctr" eaLnBrk="0" hangingPunct="0">
                        <a:lnSpc>
                          <a:spcPct val="180000"/>
                        </a:lnSpc>
                        <a:spcBef>
                          <a:spcPts val="0"/>
                        </a:spcBef>
                        <a:spcAft>
                          <a:spcPts val="0"/>
                        </a:spcAft>
                      </a:pPr>
                      <a:r>
                        <a:rPr lang="en-ZA" sz="2000">
                          <a:solidFill>
                            <a:srgbClr val="000000"/>
                          </a:solidFill>
                          <a:effectLst/>
                          <a:latin typeface="+mn-lt"/>
                          <a:ea typeface="Times New Roman" panose="02020603050405020304" pitchFamily="18" charset="0"/>
                          <a:cs typeface="Times New Roman" panose="02020603050405020304" pitchFamily="18" charset="0"/>
                        </a:rPr>
                        <a:t>9</a:t>
                      </a:r>
                      <a:endParaRPr lang="en-ZA" sz="200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FD9"/>
                    </a:solidFill>
                  </a:tcPr>
                </a:tc>
                <a:tc>
                  <a:txBody>
                    <a:bodyPr/>
                    <a:lstStyle/>
                    <a:p>
                      <a:pPr marL="635" algn="ctr"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1</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lumOff val="50000"/>
                      </a:schemeClr>
                    </a:solidFill>
                  </a:tcPr>
                </a:tc>
                <a:tc>
                  <a:txBody>
                    <a:bodyPr/>
                    <a:lstStyle/>
                    <a:p>
                      <a:pPr algn="ctr" eaLnBrk="0" hangingPunct="0">
                        <a:lnSpc>
                          <a:spcPct val="180000"/>
                        </a:lnSpc>
                        <a:spcBef>
                          <a:spcPts val="0"/>
                        </a:spcBef>
                      </a:pPr>
                      <a:r>
                        <a:rPr lang="en-ZA" sz="2000" b="1" dirty="0">
                          <a:solidFill>
                            <a:srgbClr val="000000"/>
                          </a:solidFill>
                          <a:effectLst/>
                          <a:latin typeface="+mn-lt"/>
                          <a:ea typeface="Times New Roman" panose="02020603050405020304" pitchFamily="18" charset="0"/>
                          <a:cs typeface="Times New Roman" panose="02020603050405020304" pitchFamily="18" charset="0"/>
                        </a:rPr>
                        <a:t>8</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6231783"/>
                  </a:ext>
                </a:extLst>
              </a:tr>
              <a:tr h="0">
                <a:tc>
                  <a:txBody>
                    <a:bodyPr/>
                    <a:lstStyle/>
                    <a:p>
                      <a:pPr marL="31750" indent="60325" algn="l" eaLnBrk="0" hangingPunct="0">
                        <a:lnSpc>
                          <a:spcPct val="180000"/>
                        </a:lnSpc>
                        <a:spcBef>
                          <a:spcPts val="0"/>
                        </a:spcBef>
                        <a:spcAft>
                          <a:spcPts val="0"/>
                        </a:spcAft>
                      </a:pPr>
                      <a:r>
                        <a:rPr lang="en-ZA" sz="2000" b="1" dirty="0">
                          <a:solidFill>
                            <a:srgbClr val="000000"/>
                          </a:solidFill>
                          <a:effectLst/>
                          <a:latin typeface="+mn-lt"/>
                          <a:ea typeface="Times New Roman" panose="02020603050405020304" pitchFamily="18" charset="0"/>
                          <a:cs typeface="Times New Roman" panose="02020603050405020304" pitchFamily="18" charset="0"/>
                        </a:rPr>
                        <a:t>KwaZulu-Natal</a:t>
                      </a:r>
                      <a:endParaRPr lang="en-ZA" sz="2000" b="1"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2CF"/>
                    </a:solidFill>
                  </a:tcPr>
                </a:tc>
                <a:tc>
                  <a:txBody>
                    <a:bodyPr/>
                    <a:lstStyle/>
                    <a:p>
                      <a:pPr marL="31750" indent="60325" algn="l"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4 February to 25 March 2020</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2CF"/>
                    </a:solidFill>
                  </a:tcPr>
                </a:tc>
                <a:tc>
                  <a:txBody>
                    <a:bodyPr/>
                    <a:lstStyle/>
                    <a:p>
                      <a:pPr algn="ctr" eaLnBrk="0" hangingPunct="0">
                        <a:lnSpc>
                          <a:spcPct val="180000"/>
                        </a:lnSpc>
                        <a:spcBef>
                          <a:spcPts val="0"/>
                        </a:spcBef>
                      </a:pPr>
                      <a:r>
                        <a:rPr lang="en-ZA" sz="2000">
                          <a:solidFill>
                            <a:srgbClr val="000000"/>
                          </a:solidFill>
                          <a:effectLst/>
                          <a:latin typeface="+mn-lt"/>
                          <a:ea typeface="Times New Roman" panose="02020603050405020304" pitchFamily="18" charset="0"/>
                          <a:cs typeface="Times New Roman" panose="02020603050405020304" pitchFamily="18" charset="0"/>
                        </a:rPr>
                        <a:t>44</a:t>
                      </a:r>
                      <a:endParaRPr lang="en-ZA" sz="200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FB4"/>
                    </a:solidFill>
                  </a:tcPr>
                </a:tc>
                <a:tc>
                  <a:txBody>
                    <a:bodyPr/>
                    <a:lstStyle/>
                    <a:p>
                      <a:pPr marL="2540" algn="ctr"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37</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lumOff val="50000"/>
                      </a:schemeClr>
                    </a:solidFill>
                  </a:tcPr>
                </a:tc>
                <a:tc>
                  <a:txBody>
                    <a:bodyPr/>
                    <a:lstStyle/>
                    <a:p>
                      <a:pPr algn="ctr" eaLnBrk="0" hangingPunct="0">
                        <a:lnSpc>
                          <a:spcPct val="180000"/>
                        </a:lnSpc>
                        <a:spcBef>
                          <a:spcPts val="0"/>
                        </a:spcBef>
                      </a:pPr>
                      <a:r>
                        <a:rPr lang="en-ZA" sz="2000" dirty="0">
                          <a:solidFill>
                            <a:srgbClr val="000000"/>
                          </a:solidFill>
                          <a:effectLst/>
                          <a:latin typeface="+mn-lt"/>
                          <a:ea typeface="Times New Roman" panose="02020603050405020304" pitchFamily="18" charset="0"/>
                          <a:cs typeface="Times New Roman" panose="02020603050405020304" pitchFamily="18" charset="0"/>
                        </a:rPr>
                        <a:t>7</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466997507"/>
                  </a:ext>
                </a:extLst>
              </a:tr>
              <a:tr h="0">
                <a:tc>
                  <a:txBody>
                    <a:bodyPr/>
                    <a:lstStyle/>
                    <a:p>
                      <a:pPr marL="31750" indent="60325" algn="l" eaLnBrk="0" hangingPunct="0">
                        <a:lnSpc>
                          <a:spcPct val="180000"/>
                        </a:lnSpc>
                        <a:spcBef>
                          <a:spcPts val="0"/>
                        </a:spcBef>
                        <a:spcAft>
                          <a:spcPts val="0"/>
                        </a:spcAft>
                      </a:pPr>
                      <a:r>
                        <a:rPr lang="en-ZA" sz="2000" b="1" dirty="0">
                          <a:solidFill>
                            <a:srgbClr val="000000"/>
                          </a:solidFill>
                          <a:effectLst/>
                          <a:latin typeface="+mn-lt"/>
                          <a:ea typeface="Times New Roman" panose="02020603050405020304" pitchFamily="18" charset="0"/>
                          <a:cs typeface="Times New Roman" panose="02020603050405020304" pitchFamily="18" charset="0"/>
                        </a:rPr>
                        <a:t>Limpopo</a:t>
                      </a:r>
                      <a:endParaRPr lang="en-ZA" sz="2000" b="1"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FD9"/>
                    </a:solidFill>
                  </a:tcPr>
                </a:tc>
                <a:tc>
                  <a:txBody>
                    <a:bodyPr/>
                    <a:lstStyle/>
                    <a:p>
                      <a:pPr marL="31750" indent="60325" algn="l"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1</a:t>
                      </a:r>
                      <a:r>
                        <a:rPr lang="en-ZA" sz="2000" spc="-20" dirty="0">
                          <a:solidFill>
                            <a:srgbClr val="000000"/>
                          </a:solidFill>
                          <a:effectLst/>
                          <a:latin typeface="+mn-lt"/>
                          <a:ea typeface="Times New Roman" panose="02020603050405020304" pitchFamily="18" charset="0"/>
                          <a:cs typeface="Times New Roman" panose="02020603050405020304" pitchFamily="18" charset="0"/>
                        </a:rPr>
                        <a:t> to </a:t>
                      </a:r>
                      <a:r>
                        <a:rPr lang="en-ZA" sz="2000" dirty="0">
                          <a:solidFill>
                            <a:srgbClr val="000000"/>
                          </a:solidFill>
                          <a:effectLst/>
                          <a:latin typeface="+mn-lt"/>
                          <a:ea typeface="Times New Roman" panose="02020603050405020304" pitchFamily="18" charset="0"/>
                          <a:cs typeface="Times New Roman" panose="02020603050405020304" pitchFamily="18" charset="0"/>
                        </a:rPr>
                        <a:t>23</a:t>
                      </a:r>
                      <a:r>
                        <a:rPr lang="en-ZA" sz="2000" spc="-125" dirty="0">
                          <a:solidFill>
                            <a:srgbClr val="000000"/>
                          </a:solidFill>
                          <a:effectLst/>
                          <a:latin typeface="+mn-lt"/>
                          <a:ea typeface="Times New Roman" panose="02020603050405020304" pitchFamily="18" charset="0"/>
                          <a:cs typeface="Times New Roman" panose="02020603050405020304" pitchFamily="18" charset="0"/>
                        </a:rPr>
                        <a:t> </a:t>
                      </a:r>
                      <a:r>
                        <a:rPr lang="en-ZA" sz="2000" spc="-10" dirty="0">
                          <a:solidFill>
                            <a:srgbClr val="000000"/>
                          </a:solidFill>
                          <a:effectLst/>
                          <a:latin typeface="+mn-lt"/>
                          <a:ea typeface="Times New Roman" panose="02020603050405020304" pitchFamily="18" charset="0"/>
                          <a:cs typeface="Times New Roman" panose="02020603050405020304" pitchFamily="18" charset="0"/>
                        </a:rPr>
                        <a:t>April </a:t>
                      </a:r>
                      <a:r>
                        <a:rPr lang="en-ZA" sz="2000" dirty="0">
                          <a:solidFill>
                            <a:srgbClr val="000000"/>
                          </a:solidFill>
                          <a:effectLst/>
                          <a:latin typeface="+mn-lt"/>
                          <a:ea typeface="Times New Roman" panose="02020603050405020304" pitchFamily="18" charset="0"/>
                          <a:cs typeface="Times New Roman" panose="02020603050405020304" pitchFamily="18" charset="0"/>
                        </a:rPr>
                        <a:t>2020</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FD9"/>
                    </a:solidFill>
                  </a:tcPr>
                </a:tc>
                <a:tc>
                  <a:txBody>
                    <a:bodyPr/>
                    <a:lstStyle/>
                    <a:p>
                      <a:pPr marL="635" algn="ctr"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22</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FD9"/>
                    </a:solidFill>
                  </a:tcPr>
                </a:tc>
                <a:tc>
                  <a:txBody>
                    <a:bodyPr/>
                    <a:lstStyle/>
                    <a:p>
                      <a:pPr marL="1905" algn="ctr"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0</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lumOff val="50000"/>
                      </a:schemeClr>
                    </a:solidFill>
                  </a:tcPr>
                </a:tc>
                <a:tc>
                  <a:txBody>
                    <a:bodyPr/>
                    <a:lstStyle/>
                    <a:p>
                      <a:pPr algn="ctr" eaLnBrk="0" hangingPunct="0">
                        <a:lnSpc>
                          <a:spcPct val="180000"/>
                        </a:lnSpc>
                        <a:spcBef>
                          <a:spcPts val="0"/>
                        </a:spcBef>
                      </a:pPr>
                      <a:r>
                        <a:rPr lang="en-ZA" sz="2000" dirty="0">
                          <a:solidFill>
                            <a:srgbClr val="000000"/>
                          </a:solidFill>
                          <a:effectLst/>
                          <a:latin typeface="+mn-lt"/>
                          <a:ea typeface="Times New Roman" panose="02020603050405020304" pitchFamily="18" charset="0"/>
                          <a:cs typeface="Times New Roman" panose="02020603050405020304" pitchFamily="18" charset="0"/>
                        </a:rPr>
                        <a:t>22</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727657809"/>
                  </a:ext>
                </a:extLst>
              </a:tr>
              <a:tr h="0">
                <a:tc>
                  <a:txBody>
                    <a:bodyPr/>
                    <a:lstStyle/>
                    <a:p>
                      <a:pPr marL="31750" indent="60325" algn="l" eaLnBrk="0" hangingPunct="0">
                        <a:lnSpc>
                          <a:spcPct val="180000"/>
                        </a:lnSpc>
                        <a:spcBef>
                          <a:spcPts val="0"/>
                        </a:spcBef>
                        <a:spcAft>
                          <a:spcPts val="0"/>
                        </a:spcAft>
                      </a:pPr>
                      <a:r>
                        <a:rPr lang="en-ZA" sz="2000" b="1" dirty="0">
                          <a:solidFill>
                            <a:srgbClr val="000000"/>
                          </a:solidFill>
                          <a:effectLst/>
                          <a:latin typeface="+mn-lt"/>
                          <a:ea typeface="Times New Roman" panose="02020603050405020304" pitchFamily="18" charset="0"/>
                          <a:cs typeface="Times New Roman" panose="02020603050405020304" pitchFamily="18" charset="0"/>
                        </a:rPr>
                        <a:t>Mpumalanga</a:t>
                      </a:r>
                      <a:endParaRPr lang="en-ZA" sz="2000" b="1"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FD9"/>
                    </a:solidFill>
                  </a:tcPr>
                </a:tc>
                <a:tc>
                  <a:txBody>
                    <a:bodyPr/>
                    <a:lstStyle/>
                    <a:p>
                      <a:pPr marL="31750" indent="60325" algn="l"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4</a:t>
                      </a:r>
                      <a:r>
                        <a:rPr lang="en-ZA" sz="2000" spc="-15" dirty="0">
                          <a:solidFill>
                            <a:srgbClr val="000000"/>
                          </a:solidFill>
                          <a:effectLst/>
                          <a:latin typeface="+mn-lt"/>
                          <a:ea typeface="Times New Roman" panose="02020603050405020304" pitchFamily="18" charset="0"/>
                          <a:cs typeface="Times New Roman" panose="02020603050405020304" pitchFamily="18" charset="0"/>
                        </a:rPr>
                        <a:t> </a:t>
                      </a:r>
                      <a:r>
                        <a:rPr lang="en-ZA" sz="2000" dirty="0">
                          <a:solidFill>
                            <a:srgbClr val="000000"/>
                          </a:solidFill>
                          <a:effectLst/>
                          <a:latin typeface="+mn-lt"/>
                          <a:ea typeface="Times New Roman" panose="02020603050405020304" pitchFamily="18" charset="0"/>
                          <a:cs typeface="Times New Roman" panose="02020603050405020304" pitchFamily="18" charset="0"/>
                        </a:rPr>
                        <a:t>February to 11 March 2020</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FD9"/>
                    </a:solidFill>
                  </a:tcPr>
                </a:tc>
                <a:tc>
                  <a:txBody>
                    <a:bodyPr/>
                    <a:lstStyle/>
                    <a:p>
                      <a:pPr marL="635" algn="ctr"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17</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FD9"/>
                    </a:solidFill>
                  </a:tcPr>
                </a:tc>
                <a:tc>
                  <a:txBody>
                    <a:bodyPr/>
                    <a:lstStyle/>
                    <a:p>
                      <a:pPr marL="635" algn="ctr"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17</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lumOff val="50000"/>
                      </a:schemeClr>
                    </a:solidFill>
                  </a:tcPr>
                </a:tc>
                <a:tc>
                  <a:txBody>
                    <a:bodyPr/>
                    <a:lstStyle/>
                    <a:p>
                      <a:pPr marL="1270" algn="ctr"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0</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806218174"/>
                  </a:ext>
                </a:extLst>
              </a:tr>
              <a:tr h="0">
                <a:tc>
                  <a:txBody>
                    <a:bodyPr/>
                    <a:lstStyle/>
                    <a:p>
                      <a:pPr marL="31750" indent="60325" algn="l" eaLnBrk="0" hangingPunct="0">
                        <a:lnSpc>
                          <a:spcPct val="180000"/>
                        </a:lnSpc>
                        <a:spcBef>
                          <a:spcPts val="0"/>
                        </a:spcBef>
                        <a:spcAft>
                          <a:spcPts val="0"/>
                        </a:spcAft>
                      </a:pPr>
                      <a:r>
                        <a:rPr lang="en-ZA" sz="2000" b="1" dirty="0">
                          <a:solidFill>
                            <a:srgbClr val="000000"/>
                          </a:solidFill>
                          <a:effectLst/>
                          <a:latin typeface="+mn-lt"/>
                          <a:ea typeface="Times New Roman" panose="02020603050405020304" pitchFamily="18" charset="0"/>
                          <a:cs typeface="Times New Roman" panose="02020603050405020304" pitchFamily="18" charset="0"/>
                        </a:rPr>
                        <a:t>Northern</a:t>
                      </a:r>
                      <a:r>
                        <a:rPr lang="en-ZA" sz="2000" b="1" spc="-35" dirty="0">
                          <a:solidFill>
                            <a:srgbClr val="000000"/>
                          </a:solidFill>
                          <a:effectLst/>
                          <a:latin typeface="+mn-lt"/>
                          <a:ea typeface="Times New Roman" panose="02020603050405020304" pitchFamily="18" charset="0"/>
                          <a:cs typeface="Times New Roman" panose="02020603050405020304" pitchFamily="18" charset="0"/>
                        </a:rPr>
                        <a:t> </a:t>
                      </a:r>
                      <a:r>
                        <a:rPr lang="en-ZA" sz="2000" b="1" dirty="0">
                          <a:solidFill>
                            <a:srgbClr val="000000"/>
                          </a:solidFill>
                          <a:effectLst/>
                          <a:latin typeface="+mn-lt"/>
                          <a:ea typeface="Times New Roman" panose="02020603050405020304" pitchFamily="18" charset="0"/>
                          <a:cs typeface="Times New Roman" panose="02020603050405020304" pitchFamily="18" charset="0"/>
                        </a:rPr>
                        <a:t>Cape</a:t>
                      </a:r>
                      <a:endParaRPr lang="en-ZA" sz="2000" b="1"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0E9"/>
                    </a:solidFill>
                  </a:tcPr>
                </a:tc>
                <a:tc>
                  <a:txBody>
                    <a:bodyPr/>
                    <a:lstStyle/>
                    <a:p>
                      <a:pPr marL="31750" indent="60325" algn="l"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1 to 28 April 2020</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0E9"/>
                    </a:solidFill>
                  </a:tcPr>
                </a:tc>
                <a:tc>
                  <a:txBody>
                    <a:bodyPr/>
                    <a:lstStyle/>
                    <a:p>
                      <a:pPr marL="635" algn="ctr"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26</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FB4"/>
                    </a:solidFill>
                  </a:tcPr>
                </a:tc>
                <a:tc>
                  <a:txBody>
                    <a:bodyPr/>
                    <a:lstStyle/>
                    <a:p>
                      <a:pPr marL="1905" algn="ctr"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0</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lumOff val="50000"/>
                      </a:schemeClr>
                    </a:solidFill>
                  </a:tcPr>
                </a:tc>
                <a:tc>
                  <a:txBody>
                    <a:bodyPr/>
                    <a:lstStyle/>
                    <a:p>
                      <a:pPr algn="ctr" eaLnBrk="0" hangingPunct="0">
                        <a:lnSpc>
                          <a:spcPct val="180000"/>
                        </a:lnSpc>
                        <a:spcBef>
                          <a:spcPts val="0"/>
                        </a:spcBef>
                      </a:pPr>
                      <a:r>
                        <a:rPr lang="en-ZA" sz="2000" dirty="0">
                          <a:solidFill>
                            <a:srgbClr val="000000"/>
                          </a:solidFill>
                          <a:effectLst/>
                          <a:latin typeface="+mn-lt"/>
                          <a:ea typeface="Times New Roman" panose="02020603050405020304" pitchFamily="18" charset="0"/>
                          <a:cs typeface="Times New Roman" panose="02020603050405020304" pitchFamily="18" charset="0"/>
                        </a:rPr>
                        <a:t>26</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873065075"/>
                  </a:ext>
                </a:extLst>
              </a:tr>
              <a:tr h="0">
                <a:tc>
                  <a:txBody>
                    <a:bodyPr/>
                    <a:lstStyle/>
                    <a:p>
                      <a:pPr marL="31750" indent="60325" algn="l" eaLnBrk="0" hangingPunct="0">
                        <a:lnSpc>
                          <a:spcPct val="180000"/>
                        </a:lnSpc>
                        <a:spcBef>
                          <a:spcPts val="0"/>
                        </a:spcBef>
                        <a:spcAft>
                          <a:spcPts val="0"/>
                        </a:spcAft>
                      </a:pPr>
                      <a:r>
                        <a:rPr lang="en-ZA" sz="2000" b="1" dirty="0">
                          <a:solidFill>
                            <a:srgbClr val="000000"/>
                          </a:solidFill>
                          <a:effectLst/>
                          <a:latin typeface="+mn-lt"/>
                          <a:ea typeface="Times New Roman" panose="02020603050405020304" pitchFamily="18" charset="0"/>
                          <a:cs typeface="Times New Roman" panose="02020603050405020304" pitchFamily="18" charset="0"/>
                        </a:rPr>
                        <a:t>North</a:t>
                      </a:r>
                      <a:r>
                        <a:rPr lang="en-ZA" sz="2000" b="1" spc="-25" dirty="0">
                          <a:solidFill>
                            <a:srgbClr val="000000"/>
                          </a:solidFill>
                          <a:effectLst/>
                          <a:latin typeface="+mn-lt"/>
                          <a:ea typeface="Times New Roman" panose="02020603050405020304" pitchFamily="18" charset="0"/>
                          <a:cs typeface="Times New Roman" panose="02020603050405020304" pitchFamily="18" charset="0"/>
                        </a:rPr>
                        <a:t> </a:t>
                      </a:r>
                      <a:r>
                        <a:rPr lang="en-ZA" sz="2000" b="1" spc="-10" dirty="0">
                          <a:solidFill>
                            <a:srgbClr val="000000"/>
                          </a:solidFill>
                          <a:effectLst/>
                          <a:latin typeface="+mn-lt"/>
                          <a:ea typeface="Times New Roman" panose="02020603050405020304" pitchFamily="18" charset="0"/>
                          <a:cs typeface="Times New Roman" panose="02020603050405020304" pitchFamily="18" charset="0"/>
                        </a:rPr>
                        <a:t>West</a:t>
                      </a:r>
                      <a:endParaRPr lang="en-ZA" sz="2000" b="1"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FD9"/>
                    </a:solidFill>
                  </a:tcPr>
                </a:tc>
                <a:tc>
                  <a:txBody>
                    <a:bodyPr/>
                    <a:lstStyle/>
                    <a:p>
                      <a:pPr marL="31750" indent="60325" algn="l"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1 to 30 April 2020</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FD9"/>
                    </a:solidFill>
                  </a:tcPr>
                </a:tc>
                <a:tc>
                  <a:txBody>
                    <a:bodyPr/>
                    <a:lstStyle/>
                    <a:p>
                      <a:pPr marL="635" algn="ctr" eaLnBrk="0" hangingPunct="0">
                        <a:lnSpc>
                          <a:spcPct val="180000"/>
                        </a:lnSpc>
                        <a:spcBef>
                          <a:spcPts val="0"/>
                        </a:spcBef>
                        <a:spcAft>
                          <a:spcPts val="0"/>
                        </a:spcAft>
                      </a:pPr>
                      <a:r>
                        <a:rPr lang="en-ZA" sz="2000">
                          <a:solidFill>
                            <a:srgbClr val="000000"/>
                          </a:solidFill>
                          <a:effectLst/>
                          <a:latin typeface="+mn-lt"/>
                          <a:ea typeface="Times New Roman" panose="02020603050405020304" pitchFamily="18" charset="0"/>
                          <a:cs typeface="Times New Roman" panose="02020603050405020304" pitchFamily="18" charset="0"/>
                        </a:rPr>
                        <a:t>18</a:t>
                      </a:r>
                      <a:endParaRPr lang="en-ZA" sz="200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1EFD9"/>
                    </a:solidFill>
                  </a:tcPr>
                </a:tc>
                <a:tc>
                  <a:txBody>
                    <a:bodyPr/>
                    <a:lstStyle/>
                    <a:p>
                      <a:pPr marL="1905" algn="ctr"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0</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lumOff val="50000"/>
                      </a:schemeClr>
                    </a:solidFill>
                  </a:tcPr>
                </a:tc>
                <a:tc>
                  <a:txBody>
                    <a:bodyPr/>
                    <a:lstStyle/>
                    <a:p>
                      <a:pPr algn="ctr" eaLnBrk="0" hangingPunct="0">
                        <a:lnSpc>
                          <a:spcPct val="180000"/>
                        </a:lnSpc>
                        <a:spcBef>
                          <a:spcPts val="0"/>
                        </a:spcBef>
                      </a:pPr>
                      <a:r>
                        <a:rPr lang="en-ZA" sz="2000" dirty="0">
                          <a:solidFill>
                            <a:srgbClr val="000000"/>
                          </a:solidFill>
                          <a:effectLst/>
                          <a:latin typeface="+mn-lt"/>
                          <a:ea typeface="Times New Roman" panose="02020603050405020304" pitchFamily="18" charset="0"/>
                          <a:cs typeface="Times New Roman" panose="02020603050405020304" pitchFamily="18" charset="0"/>
                        </a:rPr>
                        <a:t>18</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741910705"/>
                  </a:ext>
                </a:extLst>
              </a:tr>
              <a:tr h="0">
                <a:tc>
                  <a:txBody>
                    <a:bodyPr/>
                    <a:lstStyle/>
                    <a:p>
                      <a:pPr marL="31750" indent="60325" algn="l" eaLnBrk="0" hangingPunct="0">
                        <a:lnSpc>
                          <a:spcPct val="180000"/>
                        </a:lnSpc>
                        <a:spcBef>
                          <a:spcPts val="0"/>
                        </a:spcBef>
                        <a:spcAft>
                          <a:spcPts val="0"/>
                        </a:spcAft>
                      </a:pPr>
                      <a:r>
                        <a:rPr lang="en-ZA" sz="2000" b="1" spc="-5" dirty="0">
                          <a:solidFill>
                            <a:srgbClr val="000000"/>
                          </a:solidFill>
                          <a:effectLst/>
                          <a:latin typeface="+mn-lt"/>
                          <a:ea typeface="Times New Roman" panose="02020603050405020304" pitchFamily="18" charset="0"/>
                          <a:cs typeface="Times New Roman" panose="02020603050405020304" pitchFamily="18" charset="0"/>
                        </a:rPr>
                        <a:t>Western</a:t>
                      </a:r>
                      <a:r>
                        <a:rPr lang="en-ZA" sz="2000" b="1" spc="-35" dirty="0">
                          <a:solidFill>
                            <a:srgbClr val="000000"/>
                          </a:solidFill>
                          <a:effectLst/>
                          <a:latin typeface="+mn-lt"/>
                          <a:ea typeface="Times New Roman" panose="02020603050405020304" pitchFamily="18" charset="0"/>
                          <a:cs typeface="Times New Roman" panose="02020603050405020304" pitchFamily="18" charset="0"/>
                        </a:rPr>
                        <a:t> </a:t>
                      </a:r>
                      <a:r>
                        <a:rPr lang="en-ZA" sz="2000" b="1" dirty="0">
                          <a:solidFill>
                            <a:srgbClr val="000000"/>
                          </a:solidFill>
                          <a:effectLst/>
                          <a:latin typeface="+mn-lt"/>
                          <a:ea typeface="Times New Roman" panose="02020603050405020304" pitchFamily="18" charset="0"/>
                          <a:cs typeface="Times New Roman" panose="02020603050405020304" pitchFamily="18" charset="0"/>
                        </a:rPr>
                        <a:t>Cape</a:t>
                      </a:r>
                      <a:endParaRPr lang="en-ZA" sz="2000" b="1"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0E9"/>
                    </a:solidFill>
                  </a:tcPr>
                </a:tc>
                <a:tc>
                  <a:txBody>
                    <a:bodyPr/>
                    <a:lstStyle/>
                    <a:p>
                      <a:pPr marL="31750" indent="60325" algn="l"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4</a:t>
                      </a:r>
                      <a:r>
                        <a:rPr lang="en-ZA" sz="2000" spc="-15" dirty="0">
                          <a:solidFill>
                            <a:srgbClr val="000000"/>
                          </a:solidFill>
                          <a:effectLst/>
                          <a:latin typeface="+mn-lt"/>
                          <a:ea typeface="Times New Roman" panose="02020603050405020304" pitchFamily="18" charset="0"/>
                          <a:cs typeface="Times New Roman" panose="02020603050405020304" pitchFamily="18" charset="0"/>
                        </a:rPr>
                        <a:t> </a:t>
                      </a:r>
                      <a:r>
                        <a:rPr lang="en-ZA" sz="2000" dirty="0">
                          <a:solidFill>
                            <a:srgbClr val="000000"/>
                          </a:solidFill>
                          <a:effectLst/>
                          <a:latin typeface="+mn-lt"/>
                          <a:ea typeface="Times New Roman" panose="02020603050405020304" pitchFamily="18" charset="0"/>
                          <a:cs typeface="Times New Roman" panose="02020603050405020304" pitchFamily="18" charset="0"/>
                        </a:rPr>
                        <a:t>February to 17 March 2020</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EBF0E9"/>
                    </a:solidFill>
                  </a:tcPr>
                </a:tc>
                <a:tc>
                  <a:txBody>
                    <a:bodyPr/>
                    <a:lstStyle/>
                    <a:p>
                      <a:pPr marL="635" algn="ctr" eaLnBrk="0" hangingPunct="0">
                        <a:lnSpc>
                          <a:spcPct val="180000"/>
                        </a:lnSpc>
                        <a:spcBef>
                          <a:spcPts val="0"/>
                        </a:spcBef>
                        <a:spcAft>
                          <a:spcPts val="0"/>
                        </a:spcAft>
                      </a:pPr>
                      <a:r>
                        <a:rPr lang="en-ZA" sz="2000">
                          <a:solidFill>
                            <a:srgbClr val="000000"/>
                          </a:solidFill>
                          <a:effectLst/>
                          <a:latin typeface="+mn-lt"/>
                          <a:ea typeface="Times New Roman" panose="02020603050405020304" pitchFamily="18" charset="0"/>
                          <a:cs typeface="Times New Roman" panose="02020603050405020304" pitchFamily="18" charset="0"/>
                        </a:rPr>
                        <a:t>25</a:t>
                      </a:r>
                      <a:endParaRPr lang="en-ZA" sz="200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C5DFB4"/>
                    </a:solidFill>
                  </a:tcPr>
                </a:tc>
                <a:tc>
                  <a:txBody>
                    <a:bodyPr/>
                    <a:lstStyle/>
                    <a:p>
                      <a:pPr marL="635" algn="ctr"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24</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lumOff val="50000"/>
                      </a:schemeClr>
                    </a:solidFill>
                  </a:tcPr>
                </a:tc>
                <a:tc>
                  <a:txBody>
                    <a:bodyPr/>
                    <a:lstStyle/>
                    <a:p>
                      <a:pPr marL="1270" algn="ctr" eaLnBrk="0" hangingPunct="0">
                        <a:lnSpc>
                          <a:spcPct val="180000"/>
                        </a:lnSpc>
                        <a:spcBef>
                          <a:spcPts val="0"/>
                        </a:spcBef>
                        <a:spcAft>
                          <a:spcPts val="0"/>
                        </a:spcAft>
                      </a:pPr>
                      <a:r>
                        <a:rPr lang="en-ZA" sz="2000" dirty="0">
                          <a:solidFill>
                            <a:srgbClr val="000000"/>
                          </a:solidFill>
                          <a:effectLst/>
                          <a:latin typeface="+mn-lt"/>
                          <a:ea typeface="Times New Roman" panose="02020603050405020304" pitchFamily="18" charset="0"/>
                          <a:cs typeface="Times New Roman" panose="02020603050405020304" pitchFamily="18" charset="0"/>
                        </a:rPr>
                        <a:t>1</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2113098042"/>
                  </a:ext>
                </a:extLst>
              </a:tr>
              <a:tr h="0">
                <a:tc>
                  <a:txBody>
                    <a:bodyPr/>
                    <a:lstStyle/>
                    <a:p>
                      <a:pPr algn="ctr">
                        <a:lnSpc>
                          <a:spcPct val="180000"/>
                        </a:lnSpc>
                        <a:spcBef>
                          <a:spcPts val="0"/>
                        </a:spcBef>
                      </a:pPr>
                      <a:r>
                        <a:rPr lang="en-ZA" sz="2000">
                          <a:effectLst/>
                          <a:latin typeface="+mn-lt"/>
                          <a:ea typeface="Times New Roman" panose="02020603050405020304" pitchFamily="18" charset="0"/>
                          <a:cs typeface="Times New Roman" panose="02020603050405020304" pitchFamily="18" charset="0"/>
                        </a:rPr>
                        <a:t>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2CF"/>
                    </a:solidFill>
                  </a:tcPr>
                </a:tc>
                <a:tc>
                  <a:txBody>
                    <a:bodyPr/>
                    <a:lstStyle/>
                    <a:p>
                      <a:pPr marL="635" algn="r" eaLnBrk="0" hangingPunct="0">
                        <a:lnSpc>
                          <a:spcPct val="180000"/>
                        </a:lnSpc>
                        <a:spcBef>
                          <a:spcPts val="0"/>
                        </a:spcBef>
                        <a:spcAft>
                          <a:spcPts val="0"/>
                        </a:spcAft>
                      </a:pPr>
                      <a:r>
                        <a:rPr lang="en-ZA" sz="2000" b="1" spc="-40" dirty="0">
                          <a:solidFill>
                            <a:srgbClr val="000000"/>
                          </a:solidFill>
                          <a:effectLst/>
                          <a:latin typeface="+mn-lt"/>
                          <a:ea typeface="Times New Roman" panose="02020603050405020304" pitchFamily="18" charset="0"/>
                          <a:cs typeface="Times New Roman" panose="02020603050405020304" pitchFamily="18" charset="0"/>
                        </a:rPr>
                        <a:t>T</a:t>
                      </a:r>
                      <a:r>
                        <a:rPr lang="en-ZA" sz="2000" b="1" dirty="0">
                          <a:solidFill>
                            <a:srgbClr val="000000"/>
                          </a:solidFill>
                          <a:effectLst/>
                          <a:latin typeface="+mn-lt"/>
                          <a:ea typeface="Times New Roman" panose="02020603050405020304" pitchFamily="18" charset="0"/>
                          <a:cs typeface="Times New Roman" panose="02020603050405020304" pitchFamily="18" charset="0"/>
                        </a:rPr>
                        <a:t>O</a:t>
                      </a:r>
                      <a:r>
                        <a:rPr lang="en-ZA" sz="2000" b="1" spc="-150" dirty="0">
                          <a:solidFill>
                            <a:srgbClr val="000000"/>
                          </a:solidFill>
                          <a:effectLst/>
                          <a:latin typeface="+mn-lt"/>
                          <a:ea typeface="Times New Roman" panose="02020603050405020304" pitchFamily="18" charset="0"/>
                          <a:cs typeface="Times New Roman" panose="02020603050405020304" pitchFamily="18" charset="0"/>
                        </a:rPr>
                        <a:t>T</a:t>
                      </a:r>
                      <a:r>
                        <a:rPr lang="en-ZA" sz="2000" b="1" dirty="0">
                          <a:solidFill>
                            <a:srgbClr val="000000"/>
                          </a:solidFill>
                          <a:effectLst/>
                          <a:latin typeface="+mn-lt"/>
                          <a:ea typeface="Times New Roman" panose="02020603050405020304" pitchFamily="18" charset="0"/>
                          <a:cs typeface="Times New Roman" panose="02020603050405020304" pitchFamily="18" charset="0"/>
                        </a:rPr>
                        <a:t>AL</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4E2CF"/>
                    </a:solidFill>
                  </a:tcPr>
                </a:tc>
                <a:tc>
                  <a:txBody>
                    <a:bodyPr/>
                    <a:lstStyle/>
                    <a:p>
                      <a:pPr marL="1905" algn="ctr" eaLnBrk="0" hangingPunct="0">
                        <a:lnSpc>
                          <a:spcPct val="180000"/>
                        </a:lnSpc>
                        <a:spcBef>
                          <a:spcPts val="0"/>
                        </a:spcBef>
                        <a:spcAft>
                          <a:spcPts val="0"/>
                        </a:spcAft>
                      </a:pPr>
                      <a:r>
                        <a:rPr lang="en-ZA" sz="2000" b="1">
                          <a:solidFill>
                            <a:srgbClr val="000000"/>
                          </a:solidFill>
                          <a:effectLst/>
                          <a:latin typeface="+mn-lt"/>
                          <a:ea typeface="Times New Roman" panose="02020603050405020304" pitchFamily="18" charset="0"/>
                          <a:cs typeface="Times New Roman" panose="02020603050405020304" pitchFamily="18" charset="0"/>
                        </a:rPr>
                        <a:t>213</a:t>
                      </a:r>
                      <a:endParaRPr lang="en-ZA" sz="200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1905" algn="ctr" eaLnBrk="0" hangingPunct="0">
                        <a:lnSpc>
                          <a:spcPct val="180000"/>
                        </a:lnSpc>
                        <a:spcBef>
                          <a:spcPts val="0"/>
                        </a:spcBef>
                        <a:spcAft>
                          <a:spcPts val="0"/>
                        </a:spcAft>
                      </a:pPr>
                      <a:r>
                        <a:rPr lang="en-ZA" sz="2000" b="1" dirty="0">
                          <a:solidFill>
                            <a:srgbClr val="000000"/>
                          </a:solidFill>
                          <a:effectLst/>
                          <a:latin typeface="+mn-lt"/>
                          <a:ea typeface="Times New Roman" panose="02020603050405020304" pitchFamily="18" charset="0"/>
                          <a:cs typeface="Times New Roman" panose="02020603050405020304" pitchFamily="18" charset="0"/>
                        </a:rPr>
                        <a:t>109</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marL="1905" algn="ctr" eaLnBrk="0" hangingPunct="0">
                        <a:lnSpc>
                          <a:spcPct val="180000"/>
                        </a:lnSpc>
                        <a:spcBef>
                          <a:spcPts val="0"/>
                        </a:spcBef>
                        <a:spcAft>
                          <a:spcPts val="0"/>
                        </a:spcAft>
                      </a:pPr>
                      <a:r>
                        <a:rPr lang="en-ZA" sz="2000" b="1" dirty="0">
                          <a:solidFill>
                            <a:srgbClr val="000000"/>
                          </a:solidFill>
                          <a:effectLst/>
                          <a:latin typeface="+mn-lt"/>
                          <a:ea typeface="Times New Roman" panose="02020603050405020304" pitchFamily="18" charset="0"/>
                          <a:cs typeface="Times New Roman" panose="02020603050405020304" pitchFamily="18" charset="0"/>
                        </a:rPr>
                        <a:t>104</a:t>
                      </a:r>
                      <a:endParaRPr lang="en-ZA" sz="2000" dirty="0">
                        <a:effectLst/>
                        <a:latin typeface="+mn-lt"/>
                        <a:ea typeface="Times New Roman" panose="02020603050405020304" pitchFamily="18" charset="0"/>
                        <a:cs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3716012279"/>
                  </a:ext>
                </a:extLst>
              </a:tr>
            </a:tbl>
          </a:graphicData>
        </a:graphic>
      </p:graphicFrame>
    </p:spTree>
    <p:extLst>
      <p:ext uri="{BB962C8B-B14F-4D97-AF65-F5344CB8AC3E}">
        <p14:creationId xmlns:p14="http://schemas.microsoft.com/office/powerpoint/2010/main" val="5638265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a:xfrm>
            <a:off x="498684" y="109452"/>
            <a:ext cx="11205636" cy="571585"/>
          </a:xfrm>
        </p:spPr>
        <p:txBody>
          <a:bodyPr>
            <a:normAutofit/>
          </a:bodyPr>
          <a:lstStyle/>
          <a:p>
            <a:pPr algn="ctr"/>
            <a:r>
              <a:rPr lang="en-ZA" b="1" u="sng" dirty="0">
                <a:latin typeface="Gill Sans MT" panose="020B0502020104020203" pitchFamily="34" charset="0"/>
              </a:rPr>
              <a:t>PREPARATIONS BY THE MDB: WARD DELIMITATION </a:t>
            </a:r>
            <a:r>
              <a:rPr lang="en-ZA" b="1" u="sng" dirty="0">
                <a:solidFill>
                  <a:srgbClr val="FF0000"/>
                </a:solidFill>
                <a:latin typeface="Gill Sans MT" panose="020B0502020104020203" pitchFamily="34" charset="0"/>
              </a:rPr>
              <a:t>(BATCH 1)</a:t>
            </a:r>
            <a:endParaRPr lang="en-US" b="1" u="sng" dirty="0">
              <a:solidFill>
                <a:srgbClr val="FF0000"/>
              </a:solidFill>
              <a:latin typeface="Gill Sans MT" panose="020B0502020104020203" pitchFamily="34" charset="0"/>
            </a:endParaRPr>
          </a:p>
        </p:txBody>
      </p:sp>
      <p:graphicFrame>
        <p:nvGraphicFramePr>
          <p:cNvPr id="3" name="Table 2">
            <a:extLst>
              <a:ext uri="{FF2B5EF4-FFF2-40B4-BE49-F238E27FC236}">
                <a16:creationId xmlns:a16="http://schemas.microsoft.com/office/drawing/2014/main" id="{894F8334-573A-49E5-B45F-1B1369F7613D}"/>
              </a:ext>
            </a:extLst>
          </p:cNvPr>
          <p:cNvGraphicFramePr>
            <a:graphicFrameLocks noGrp="1"/>
          </p:cNvGraphicFramePr>
          <p:nvPr>
            <p:extLst>
              <p:ext uri="{D42A27DB-BD31-4B8C-83A1-F6EECF244321}">
                <p14:modId xmlns:p14="http://schemas.microsoft.com/office/powerpoint/2010/main" val="2827257487"/>
              </p:ext>
            </p:extLst>
          </p:nvPr>
        </p:nvGraphicFramePr>
        <p:xfrm>
          <a:off x="498684" y="883921"/>
          <a:ext cx="11205637" cy="4422704"/>
        </p:xfrm>
        <a:graphic>
          <a:graphicData uri="http://schemas.openxmlformats.org/drawingml/2006/table">
            <a:tbl>
              <a:tblPr firstRow="1" firstCol="1" bandRow="1">
                <a:solidFill>
                  <a:schemeClr val="bg1">
                    <a:lumMod val="95000"/>
                  </a:schemeClr>
                </a:solidFill>
                <a:tableStyleId>{5C22544A-7EE6-4342-B048-85BDC9FD1C3A}</a:tableStyleId>
              </a:tblPr>
              <a:tblGrid>
                <a:gridCol w="8238916">
                  <a:extLst>
                    <a:ext uri="{9D8B030D-6E8A-4147-A177-3AD203B41FA5}">
                      <a16:colId xmlns:a16="http://schemas.microsoft.com/office/drawing/2014/main" val="2890865728"/>
                    </a:ext>
                  </a:extLst>
                </a:gridCol>
                <a:gridCol w="2966721">
                  <a:extLst>
                    <a:ext uri="{9D8B030D-6E8A-4147-A177-3AD203B41FA5}">
                      <a16:colId xmlns:a16="http://schemas.microsoft.com/office/drawing/2014/main" val="859956590"/>
                    </a:ext>
                  </a:extLst>
                </a:gridCol>
              </a:tblGrid>
              <a:tr h="0">
                <a:tc>
                  <a:txBody>
                    <a:bodyPr/>
                    <a:lstStyle/>
                    <a:p>
                      <a:pPr algn="ctr">
                        <a:lnSpc>
                          <a:spcPct val="160000"/>
                        </a:lnSpc>
                        <a:spcAft>
                          <a:spcPts val="0"/>
                        </a:spcAft>
                      </a:pPr>
                      <a:r>
                        <a:rPr lang="en-ZA" sz="2400" b="1" cap="none" spc="0" dirty="0">
                          <a:solidFill>
                            <a:schemeClr val="tx1"/>
                          </a:solidFill>
                          <a:effectLst/>
                          <a:latin typeface="+mn-lt"/>
                        </a:rPr>
                        <a:t>ACTIVITIES</a:t>
                      </a:r>
                      <a:endParaRPr lang="en-ZA" sz="2400" b="1"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lumOff val="50000"/>
                      </a:schemeClr>
                    </a:solidFill>
                  </a:tcPr>
                </a:tc>
                <a:tc>
                  <a:txBody>
                    <a:bodyPr/>
                    <a:lstStyle/>
                    <a:p>
                      <a:pPr algn="ctr">
                        <a:lnSpc>
                          <a:spcPct val="160000"/>
                        </a:lnSpc>
                        <a:spcAft>
                          <a:spcPts val="0"/>
                        </a:spcAft>
                      </a:pPr>
                      <a:r>
                        <a:rPr lang="en-ZA" sz="2400" b="1" cap="none" spc="0" dirty="0">
                          <a:solidFill>
                            <a:schemeClr val="tx1"/>
                          </a:solidFill>
                          <a:effectLst/>
                          <a:latin typeface="+mn-lt"/>
                        </a:rPr>
                        <a:t>TIMELINES</a:t>
                      </a:r>
                      <a:endParaRPr lang="en-ZA" sz="2400" b="1"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6">
                        <a:lumMod val="50000"/>
                        <a:lumOff val="50000"/>
                      </a:schemeClr>
                    </a:solidFill>
                  </a:tcPr>
                </a:tc>
                <a:extLst>
                  <a:ext uri="{0D108BD9-81ED-4DB2-BD59-A6C34878D82A}">
                    <a16:rowId xmlns:a16="http://schemas.microsoft.com/office/drawing/2014/main" val="1574562815"/>
                  </a:ext>
                </a:extLst>
              </a:tr>
              <a:tr h="0">
                <a:tc>
                  <a:txBody>
                    <a:bodyPr/>
                    <a:lstStyle/>
                    <a:p>
                      <a:pPr algn="l">
                        <a:lnSpc>
                          <a:spcPct val="160000"/>
                        </a:lnSpc>
                        <a:spcAft>
                          <a:spcPts val="0"/>
                        </a:spcAft>
                      </a:pPr>
                      <a:r>
                        <a:rPr lang="en-ZA" sz="1800" b="1" cap="none" spc="0" dirty="0">
                          <a:solidFill>
                            <a:schemeClr val="tx1"/>
                          </a:solidFill>
                          <a:effectLst/>
                          <a:latin typeface="+mn-lt"/>
                        </a:rPr>
                        <a:t>Board meeting to approve publication for objections</a:t>
                      </a:r>
                      <a:endParaRPr lang="en-ZA" sz="1800" b="1"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60000"/>
                        </a:lnSpc>
                        <a:spcAft>
                          <a:spcPts val="0"/>
                        </a:spcAft>
                      </a:pPr>
                      <a:r>
                        <a:rPr lang="en-ZA" sz="1800" cap="none" spc="0" dirty="0">
                          <a:solidFill>
                            <a:schemeClr val="tx1"/>
                          </a:solidFill>
                          <a:effectLst/>
                          <a:latin typeface="+mn-lt"/>
                        </a:rPr>
                        <a:t>22 July 2020</a:t>
                      </a:r>
                      <a:endParaRPr lang="en-ZA"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96479526"/>
                  </a:ext>
                </a:extLst>
              </a:tr>
              <a:tr h="0">
                <a:tc>
                  <a:txBody>
                    <a:bodyPr/>
                    <a:lstStyle/>
                    <a:p>
                      <a:pPr algn="l">
                        <a:lnSpc>
                          <a:spcPct val="160000"/>
                        </a:lnSpc>
                        <a:spcAft>
                          <a:spcPts val="0"/>
                        </a:spcAft>
                      </a:pPr>
                      <a:r>
                        <a:rPr lang="en-ZA" sz="1800" b="1" cap="none" spc="0" dirty="0">
                          <a:solidFill>
                            <a:schemeClr val="tx1"/>
                          </a:solidFill>
                          <a:effectLst/>
                          <a:latin typeface="+mn-lt"/>
                        </a:rPr>
                        <a:t>Publication for objections</a:t>
                      </a:r>
                      <a:endParaRPr lang="en-ZA" sz="1800" b="1"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60000"/>
                        </a:lnSpc>
                        <a:spcAft>
                          <a:spcPts val="0"/>
                        </a:spcAft>
                      </a:pPr>
                      <a:r>
                        <a:rPr lang="en-ZA" sz="1800" cap="none" spc="0" dirty="0">
                          <a:solidFill>
                            <a:schemeClr val="tx1"/>
                          </a:solidFill>
                          <a:effectLst/>
                          <a:latin typeface="+mn-lt"/>
                        </a:rPr>
                        <a:t>29 July to 12 August 2020</a:t>
                      </a:r>
                      <a:endParaRPr lang="en-ZA"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15288336"/>
                  </a:ext>
                </a:extLst>
              </a:tr>
              <a:tr h="0">
                <a:tc>
                  <a:txBody>
                    <a:bodyPr/>
                    <a:lstStyle/>
                    <a:p>
                      <a:pPr algn="l">
                        <a:lnSpc>
                          <a:spcPct val="160000"/>
                        </a:lnSpc>
                        <a:spcAft>
                          <a:spcPts val="0"/>
                        </a:spcAft>
                      </a:pPr>
                      <a:r>
                        <a:rPr lang="en-ZA" sz="1800" b="1" cap="none" spc="0" dirty="0">
                          <a:solidFill>
                            <a:schemeClr val="tx1"/>
                          </a:solidFill>
                          <a:effectLst/>
                          <a:latin typeface="+mn-lt"/>
                        </a:rPr>
                        <a:t>Closing date for objections</a:t>
                      </a:r>
                      <a:endParaRPr lang="en-ZA" sz="1800" b="1"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60000"/>
                        </a:lnSpc>
                        <a:spcAft>
                          <a:spcPts val="0"/>
                        </a:spcAft>
                      </a:pPr>
                      <a:r>
                        <a:rPr lang="en-ZA" sz="1800" cap="none" spc="0" dirty="0">
                          <a:solidFill>
                            <a:schemeClr val="tx1"/>
                          </a:solidFill>
                          <a:effectLst/>
                          <a:latin typeface="+mn-lt"/>
                        </a:rPr>
                        <a:t>12 to 26 August 2020</a:t>
                      </a:r>
                      <a:endParaRPr lang="en-ZA"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12516707"/>
                  </a:ext>
                </a:extLst>
              </a:tr>
              <a:tr h="0">
                <a:tc>
                  <a:txBody>
                    <a:bodyPr/>
                    <a:lstStyle/>
                    <a:p>
                      <a:pPr algn="l">
                        <a:lnSpc>
                          <a:spcPct val="160000"/>
                        </a:lnSpc>
                        <a:spcAft>
                          <a:spcPts val="0"/>
                        </a:spcAft>
                      </a:pPr>
                      <a:r>
                        <a:rPr lang="en-ZA" sz="1800" b="1" cap="none" spc="0" dirty="0">
                          <a:solidFill>
                            <a:schemeClr val="tx1"/>
                          </a:solidFill>
                          <a:effectLst/>
                          <a:latin typeface="+mn-lt"/>
                        </a:rPr>
                        <a:t>Ward delimitation committee meeting</a:t>
                      </a:r>
                      <a:endParaRPr lang="en-ZA" sz="1800" b="1"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60000"/>
                        </a:lnSpc>
                        <a:spcAft>
                          <a:spcPts val="0"/>
                        </a:spcAft>
                      </a:pPr>
                      <a:r>
                        <a:rPr lang="en-ZA" sz="1800" cap="none" spc="0" dirty="0">
                          <a:solidFill>
                            <a:schemeClr val="tx1"/>
                          </a:solidFill>
                          <a:effectLst/>
                          <a:latin typeface="+mn-lt"/>
                        </a:rPr>
                        <a:t>31 August 2020</a:t>
                      </a:r>
                      <a:endParaRPr lang="en-ZA"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33024902"/>
                  </a:ext>
                </a:extLst>
              </a:tr>
              <a:tr h="0">
                <a:tc>
                  <a:txBody>
                    <a:bodyPr/>
                    <a:lstStyle/>
                    <a:p>
                      <a:pPr algn="l">
                        <a:lnSpc>
                          <a:spcPct val="160000"/>
                        </a:lnSpc>
                        <a:spcAft>
                          <a:spcPts val="0"/>
                        </a:spcAft>
                      </a:pPr>
                      <a:r>
                        <a:rPr lang="en-ZA" sz="1800" b="1" cap="none" spc="0" dirty="0">
                          <a:solidFill>
                            <a:schemeClr val="tx1"/>
                          </a:solidFill>
                          <a:effectLst/>
                          <a:latin typeface="+mn-lt"/>
                        </a:rPr>
                        <a:t>Board meeting to consider objections and approval for final publication</a:t>
                      </a:r>
                      <a:endParaRPr lang="en-ZA" sz="1800" b="1"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60000"/>
                        </a:lnSpc>
                        <a:spcAft>
                          <a:spcPts val="0"/>
                        </a:spcAft>
                      </a:pPr>
                      <a:r>
                        <a:rPr lang="en-ZA" sz="1800" cap="none" spc="0" dirty="0">
                          <a:solidFill>
                            <a:schemeClr val="tx1"/>
                          </a:solidFill>
                          <a:effectLst/>
                          <a:latin typeface="+mn-lt"/>
                        </a:rPr>
                        <a:t>22 September 2020</a:t>
                      </a:r>
                      <a:endParaRPr lang="en-ZA"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6391195"/>
                  </a:ext>
                </a:extLst>
              </a:tr>
              <a:tr h="0">
                <a:tc>
                  <a:txBody>
                    <a:bodyPr/>
                    <a:lstStyle/>
                    <a:p>
                      <a:pPr algn="l">
                        <a:lnSpc>
                          <a:spcPct val="160000"/>
                        </a:lnSpc>
                        <a:spcAft>
                          <a:spcPts val="0"/>
                        </a:spcAft>
                      </a:pPr>
                      <a:r>
                        <a:rPr lang="en-ZA" sz="1800" b="1" cap="none" spc="0" dirty="0">
                          <a:solidFill>
                            <a:schemeClr val="tx1"/>
                          </a:solidFill>
                          <a:effectLst/>
                          <a:latin typeface="+mn-lt"/>
                        </a:rPr>
                        <a:t>Final publication</a:t>
                      </a:r>
                      <a:endParaRPr lang="en-ZA" sz="1800" b="1"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60000"/>
                        </a:lnSpc>
                        <a:spcAft>
                          <a:spcPts val="0"/>
                        </a:spcAft>
                      </a:pPr>
                      <a:r>
                        <a:rPr lang="en-ZA" sz="1800" cap="none" spc="0" dirty="0">
                          <a:solidFill>
                            <a:schemeClr val="tx1"/>
                          </a:solidFill>
                          <a:effectLst/>
                          <a:latin typeface="+mn-lt"/>
                        </a:rPr>
                        <a:t>25 to 30 September 2020</a:t>
                      </a:r>
                      <a:endParaRPr lang="en-ZA"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9169821"/>
                  </a:ext>
                </a:extLst>
              </a:tr>
              <a:tr h="209676">
                <a:tc>
                  <a:txBody>
                    <a:bodyPr/>
                    <a:lstStyle/>
                    <a:p>
                      <a:pPr algn="l">
                        <a:lnSpc>
                          <a:spcPct val="160000"/>
                        </a:lnSpc>
                        <a:spcAft>
                          <a:spcPts val="0"/>
                        </a:spcAft>
                      </a:pPr>
                      <a:r>
                        <a:rPr lang="en-ZA" sz="1800" b="1" cap="none" spc="0" dirty="0">
                          <a:solidFill>
                            <a:schemeClr val="tx1"/>
                          </a:solidFill>
                          <a:effectLst/>
                          <a:latin typeface="+mn-lt"/>
                        </a:rPr>
                        <a:t>Handover of final wards to IEC</a:t>
                      </a:r>
                      <a:endParaRPr lang="en-ZA" sz="1800" b="1"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60000"/>
                        </a:lnSpc>
                        <a:spcAft>
                          <a:spcPts val="0"/>
                        </a:spcAft>
                      </a:pPr>
                      <a:r>
                        <a:rPr lang="en-ZA" sz="1800" cap="none" spc="0" dirty="0">
                          <a:solidFill>
                            <a:schemeClr val="tx1"/>
                          </a:solidFill>
                          <a:effectLst/>
                          <a:latin typeface="+mn-lt"/>
                        </a:rPr>
                        <a:t>30 September 2020</a:t>
                      </a:r>
                      <a:endParaRPr lang="en-ZA" sz="1800"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91756863"/>
                  </a:ext>
                </a:extLst>
              </a:tr>
            </a:tbl>
          </a:graphicData>
        </a:graphic>
      </p:graphicFrame>
    </p:spTree>
    <p:extLst>
      <p:ext uri="{BB962C8B-B14F-4D97-AF65-F5344CB8AC3E}">
        <p14:creationId xmlns:p14="http://schemas.microsoft.com/office/powerpoint/2010/main" val="62927166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a:xfrm>
            <a:off x="498684" y="109452"/>
            <a:ext cx="11205636" cy="571585"/>
          </a:xfrm>
        </p:spPr>
        <p:txBody>
          <a:bodyPr>
            <a:normAutofit/>
          </a:bodyPr>
          <a:lstStyle/>
          <a:p>
            <a:pPr algn="ctr"/>
            <a:r>
              <a:rPr lang="en-ZA" b="1" u="sng" dirty="0">
                <a:latin typeface="Gill Sans MT" panose="020B0502020104020203" pitchFamily="34" charset="0"/>
              </a:rPr>
              <a:t>PREPARATIONS BY THE MDB: WARD DELIMITATION </a:t>
            </a:r>
            <a:r>
              <a:rPr lang="en-ZA" b="1" u="sng" dirty="0">
                <a:solidFill>
                  <a:srgbClr val="FF0000"/>
                </a:solidFill>
                <a:latin typeface="Gill Sans MT" panose="020B0502020104020203" pitchFamily="34" charset="0"/>
              </a:rPr>
              <a:t>(BATCH 2)</a:t>
            </a:r>
            <a:endParaRPr lang="en-US" b="1" u="sng" dirty="0">
              <a:solidFill>
                <a:srgbClr val="FF0000"/>
              </a:solidFill>
              <a:latin typeface="Gill Sans MT" panose="020B0502020104020203" pitchFamily="34" charset="0"/>
            </a:endParaRPr>
          </a:p>
        </p:txBody>
      </p:sp>
      <p:graphicFrame>
        <p:nvGraphicFramePr>
          <p:cNvPr id="3" name="Table 2">
            <a:extLst>
              <a:ext uri="{FF2B5EF4-FFF2-40B4-BE49-F238E27FC236}">
                <a16:creationId xmlns:a16="http://schemas.microsoft.com/office/drawing/2014/main" id="{894F8334-573A-49E5-B45F-1B1369F7613D}"/>
              </a:ext>
            </a:extLst>
          </p:cNvPr>
          <p:cNvGraphicFramePr>
            <a:graphicFrameLocks noGrp="1"/>
          </p:cNvGraphicFramePr>
          <p:nvPr>
            <p:extLst>
              <p:ext uri="{D42A27DB-BD31-4B8C-83A1-F6EECF244321}">
                <p14:modId xmlns:p14="http://schemas.microsoft.com/office/powerpoint/2010/main" val="654052199"/>
              </p:ext>
            </p:extLst>
          </p:nvPr>
        </p:nvGraphicFramePr>
        <p:xfrm>
          <a:off x="498684" y="883921"/>
          <a:ext cx="11205637" cy="4422704"/>
        </p:xfrm>
        <a:graphic>
          <a:graphicData uri="http://schemas.openxmlformats.org/drawingml/2006/table">
            <a:tbl>
              <a:tblPr firstRow="1" firstCol="1" bandRow="1">
                <a:solidFill>
                  <a:schemeClr val="bg1">
                    <a:lumMod val="95000"/>
                  </a:schemeClr>
                </a:solidFill>
                <a:tableStyleId>{5C22544A-7EE6-4342-B048-85BDC9FD1C3A}</a:tableStyleId>
              </a:tblPr>
              <a:tblGrid>
                <a:gridCol w="8238916">
                  <a:extLst>
                    <a:ext uri="{9D8B030D-6E8A-4147-A177-3AD203B41FA5}">
                      <a16:colId xmlns:a16="http://schemas.microsoft.com/office/drawing/2014/main" val="2890865728"/>
                    </a:ext>
                  </a:extLst>
                </a:gridCol>
                <a:gridCol w="2966721">
                  <a:extLst>
                    <a:ext uri="{9D8B030D-6E8A-4147-A177-3AD203B41FA5}">
                      <a16:colId xmlns:a16="http://schemas.microsoft.com/office/drawing/2014/main" val="859956590"/>
                    </a:ext>
                  </a:extLst>
                </a:gridCol>
              </a:tblGrid>
              <a:tr h="0">
                <a:tc>
                  <a:txBody>
                    <a:bodyPr/>
                    <a:lstStyle/>
                    <a:p>
                      <a:pPr algn="ctr">
                        <a:lnSpc>
                          <a:spcPct val="160000"/>
                        </a:lnSpc>
                        <a:spcAft>
                          <a:spcPts val="0"/>
                        </a:spcAft>
                      </a:pPr>
                      <a:r>
                        <a:rPr lang="en-ZA" sz="2400" b="1" cap="none" spc="0" dirty="0">
                          <a:solidFill>
                            <a:schemeClr val="tx1"/>
                          </a:solidFill>
                          <a:effectLst/>
                          <a:latin typeface="+mn-lt"/>
                        </a:rPr>
                        <a:t>ACTIVITIES</a:t>
                      </a:r>
                      <a:endParaRPr lang="en-ZA" sz="2400" b="1"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tc>
                  <a:txBody>
                    <a:bodyPr/>
                    <a:lstStyle/>
                    <a:p>
                      <a:pPr algn="ctr">
                        <a:lnSpc>
                          <a:spcPct val="160000"/>
                        </a:lnSpc>
                        <a:spcAft>
                          <a:spcPts val="0"/>
                        </a:spcAft>
                      </a:pPr>
                      <a:r>
                        <a:rPr lang="en-ZA" sz="2400" b="1" cap="none" spc="0" dirty="0">
                          <a:solidFill>
                            <a:schemeClr val="tx1"/>
                          </a:solidFill>
                          <a:effectLst/>
                          <a:latin typeface="+mn-lt"/>
                        </a:rPr>
                        <a:t>TIMELINES</a:t>
                      </a:r>
                      <a:endParaRPr lang="en-ZA" sz="2400" b="1"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70C0"/>
                    </a:solidFill>
                  </a:tcPr>
                </a:tc>
                <a:extLst>
                  <a:ext uri="{0D108BD9-81ED-4DB2-BD59-A6C34878D82A}">
                    <a16:rowId xmlns:a16="http://schemas.microsoft.com/office/drawing/2014/main" val="1574562815"/>
                  </a:ext>
                </a:extLst>
              </a:tr>
              <a:tr h="0">
                <a:tc>
                  <a:txBody>
                    <a:bodyPr/>
                    <a:lstStyle/>
                    <a:p>
                      <a:pPr algn="l">
                        <a:lnSpc>
                          <a:spcPct val="160000"/>
                        </a:lnSpc>
                        <a:spcAft>
                          <a:spcPts val="0"/>
                        </a:spcAft>
                      </a:pPr>
                      <a:r>
                        <a:rPr lang="en-ZA" sz="1800" b="1" cap="none" spc="0" dirty="0">
                          <a:solidFill>
                            <a:schemeClr val="tx1"/>
                          </a:solidFill>
                          <a:effectLst/>
                          <a:latin typeface="+mn-lt"/>
                          <a:ea typeface="Calibri" panose="020F0502020204030204" pitchFamily="34" charset="0"/>
                          <a:cs typeface="Times New Roman" panose="02020603050405020304" pitchFamily="18" charset="0"/>
                        </a:rPr>
                        <a:t>Closing date for submissions</a:t>
                      </a: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60000"/>
                        </a:lnSpc>
                        <a:spcAft>
                          <a:spcPts val="0"/>
                        </a:spcAft>
                      </a:pPr>
                      <a:r>
                        <a:rPr lang="en-ZA" sz="1800" cap="none" spc="0" dirty="0">
                          <a:solidFill>
                            <a:schemeClr val="tx1"/>
                          </a:solidFill>
                          <a:effectLst/>
                          <a:latin typeface="+mn-lt"/>
                          <a:ea typeface="Calibri" panose="020F0502020204030204" pitchFamily="34" charset="0"/>
                          <a:cs typeface="Times New Roman" panose="02020603050405020304" pitchFamily="18" charset="0"/>
                        </a:rPr>
                        <a:t>30 July 2020</a:t>
                      </a: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196479526"/>
                  </a:ext>
                </a:extLst>
              </a:tr>
              <a:tr h="0">
                <a:tc>
                  <a:txBody>
                    <a:bodyPr/>
                    <a:lstStyle/>
                    <a:p>
                      <a:pPr marL="0" marR="0" lvl="0" indent="0" algn="l" defTabSz="914400" rtl="0" eaLnBrk="1" fontAlgn="auto" latinLnBrk="0" hangingPunct="1">
                        <a:lnSpc>
                          <a:spcPct val="160000"/>
                        </a:lnSpc>
                        <a:spcBef>
                          <a:spcPts val="0"/>
                        </a:spcBef>
                        <a:spcAft>
                          <a:spcPts val="0"/>
                        </a:spcAft>
                        <a:buClrTx/>
                        <a:buSzTx/>
                        <a:buFontTx/>
                        <a:buNone/>
                        <a:tabLst/>
                        <a:defRPr/>
                      </a:pPr>
                      <a:r>
                        <a:rPr lang="en-ZA" sz="1800" b="1" cap="none" spc="0" dirty="0">
                          <a:solidFill>
                            <a:schemeClr val="tx1"/>
                          </a:solidFill>
                          <a:effectLst/>
                          <a:latin typeface="+mn-lt"/>
                        </a:rPr>
                        <a:t>Board meeting to approve publication for objections</a:t>
                      </a:r>
                      <a:endParaRPr lang="en-ZA" sz="1800" b="1"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60000"/>
                        </a:lnSpc>
                        <a:spcAft>
                          <a:spcPts val="0"/>
                        </a:spcAft>
                      </a:pPr>
                      <a:r>
                        <a:rPr lang="en-ZA" sz="1800" cap="none" spc="0" dirty="0">
                          <a:solidFill>
                            <a:schemeClr val="tx1"/>
                          </a:solidFill>
                          <a:effectLst/>
                          <a:latin typeface="+mn-lt"/>
                          <a:ea typeface="Calibri" panose="020F0502020204030204" pitchFamily="34" charset="0"/>
                          <a:cs typeface="Times New Roman" panose="02020603050405020304" pitchFamily="18" charset="0"/>
                        </a:rPr>
                        <a:t>22 September 2020</a:t>
                      </a: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515288336"/>
                  </a:ext>
                </a:extLst>
              </a:tr>
              <a:tr h="0">
                <a:tc>
                  <a:txBody>
                    <a:bodyPr/>
                    <a:lstStyle/>
                    <a:p>
                      <a:pPr algn="l">
                        <a:lnSpc>
                          <a:spcPct val="160000"/>
                        </a:lnSpc>
                        <a:spcAft>
                          <a:spcPts val="0"/>
                        </a:spcAft>
                      </a:pPr>
                      <a:r>
                        <a:rPr lang="en-ZA" sz="1800" b="1" cap="none" spc="0" dirty="0">
                          <a:solidFill>
                            <a:schemeClr val="tx1"/>
                          </a:solidFill>
                          <a:effectLst/>
                          <a:latin typeface="+mn-lt"/>
                          <a:ea typeface="Calibri" panose="020F0502020204030204" pitchFamily="34" charset="0"/>
                          <a:cs typeface="Times New Roman" panose="02020603050405020304" pitchFamily="18" charset="0"/>
                        </a:rPr>
                        <a:t>Publication for objections</a:t>
                      </a: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60000"/>
                        </a:lnSpc>
                        <a:spcAft>
                          <a:spcPts val="0"/>
                        </a:spcAft>
                      </a:pPr>
                      <a:r>
                        <a:rPr lang="en-ZA" sz="1800" cap="none" spc="0" dirty="0">
                          <a:solidFill>
                            <a:schemeClr val="tx1"/>
                          </a:solidFill>
                          <a:effectLst/>
                          <a:latin typeface="+mn-lt"/>
                          <a:ea typeface="Calibri" panose="020F0502020204030204" pitchFamily="34" charset="0"/>
                          <a:cs typeface="Times New Roman" panose="02020603050405020304" pitchFamily="18" charset="0"/>
                        </a:rPr>
                        <a:t>1 to 7 October 2020</a:t>
                      </a: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612516707"/>
                  </a:ext>
                </a:extLst>
              </a:tr>
              <a:tr h="0">
                <a:tc>
                  <a:txBody>
                    <a:bodyPr/>
                    <a:lstStyle/>
                    <a:p>
                      <a:pPr algn="l">
                        <a:lnSpc>
                          <a:spcPct val="160000"/>
                        </a:lnSpc>
                        <a:spcAft>
                          <a:spcPts val="0"/>
                        </a:spcAft>
                      </a:pPr>
                      <a:r>
                        <a:rPr lang="en-ZA" sz="1800" b="1" cap="none" spc="0" dirty="0">
                          <a:solidFill>
                            <a:schemeClr val="tx1"/>
                          </a:solidFill>
                          <a:effectLst/>
                          <a:latin typeface="+mn-lt"/>
                          <a:ea typeface="Calibri" panose="020F0502020204030204" pitchFamily="34" charset="0"/>
                          <a:cs typeface="Times New Roman" panose="02020603050405020304" pitchFamily="18" charset="0"/>
                        </a:rPr>
                        <a:t>Closing date for objections</a:t>
                      </a: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60000"/>
                        </a:lnSpc>
                        <a:spcAft>
                          <a:spcPts val="0"/>
                        </a:spcAft>
                      </a:pPr>
                      <a:r>
                        <a:rPr lang="en-ZA" sz="1800" cap="none" spc="0" dirty="0">
                          <a:solidFill>
                            <a:schemeClr val="tx1"/>
                          </a:solidFill>
                          <a:effectLst/>
                          <a:latin typeface="+mn-lt"/>
                          <a:ea typeface="Calibri" panose="020F0502020204030204" pitchFamily="34" charset="0"/>
                          <a:cs typeface="Times New Roman" panose="02020603050405020304" pitchFamily="18" charset="0"/>
                        </a:rPr>
                        <a:t>14 to 21 October 2020</a:t>
                      </a: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233024902"/>
                  </a:ext>
                </a:extLst>
              </a:tr>
              <a:tr h="0">
                <a:tc>
                  <a:txBody>
                    <a:bodyPr/>
                    <a:lstStyle/>
                    <a:p>
                      <a:pPr algn="l">
                        <a:lnSpc>
                          <a:spcPct val="160000"/>
                        </a:lnSpc>
                        <a:spcAft>
                          <a:spcPts val="0"/>
                        </a:spcAft>
                      </a:pPr>
                      <a:r>
                        <a:rPr lang="en-ZA" sz="1800" b="1" cap="none" spc="0" dirty="0">
                          <a:solidFill>
                            <a:schemeClr val="tx1"/>
                          </a:solidFill>
                          <a:effectLst/>
                          <a:latin typeface="+mn-lt"/>
                          <a:ea typeface="Calibri" panose="020F0502020204030204" pitchFamily="34" charset="0"/>
                          <a:cs typeface="Times New Roman" panose="02020603050405020304" pitchFamily="18" charset="0"/>
                        </a:rPr>
                        <a:t>Publish final ward boundaries</a:t>
                      </a: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60000"/>
                        </a:lnSpc>
                        <a:spcAft>
                          <a:spcPts val="0"/>
                        </a:spcAft>
                      </a:pPr>
                      <a:r>
                        <a:rPr lang="en-ZA" sz="1800" cap="none" spc="0" dirty="0">
                          <a:solidFill>
                            <a:schemeClr val="tx1"/>
                          </a:solidFill>
                          <a:effectLst/>
                          <a:latin typeface="+mn-lt"/>
                          <a:ea typeface="Calibri" panose="020F0502020204030204" pitchFamily="34" charset="0"/>
                          <a:cs typeface="Times New Roman" panose="02020603050405020304" pitchFamily="18" charset="0"/>
                        </a:rPr>
                        <a:t>30 November 2020</a:t>
                      </a: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836391195"/>
                  </a:ext>
                </a:extLst>
              </a:tr>
              <a:tr h="0">
                <a:tc>
                  <a:txBody>
                    <a:bodyPr/>
                    <a:lstStyle/>
                    <a:p>
                      <a:pPr algn="l">
                        <a:lnSpc>
                          <a:spcPct val="160000"/>
                        </a:lnSpc>
                        <a:spcAft>
                          <a:spcPts val="0"/>
                        </a:spcAft>
                      </a:pPr>
                      <a:r>
                        <a:rPr lang="en-ZA" sz="1800" b="1" cap="none" spc="0" dirty="0">
                          <a:solidFill>
                            <a:schemeClr val="tx1"/>
                          </a:solidFill>
                          <a:effectLst/>
                          <a:latin typeface="+mn-lt"/>
                          <a:ea typeface="Calibri" panose="020F0502020204030204" pitchFamily="34" charset="0"/>
                          <a:cs typeface="Times New Roman" panose="02020603050405020304" pitchFamily="18" charset="0"/>
                        </a:rPr>
                        <a:t>Media communication for publication of final ward boundaries</a:t>
                      </a: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60000"/>
                        </a:lnSpc>
                        <a:spcAft>
                          <a:spcPts val="0"/>
                        </a:spcAft>
                      </a:pPr>
                      <a:r>
                        <a:rPr lang="en-ZA" sz="1800" cap="none" spc="0" dirty="0">
                          <a:solidFill>
                            <a:schemeClr val="tx1"/>
                          </a:solidFill>
                          <a:effectLst/>
                          <a:latin typeface="+mn-lt"/>
                          <a:ea typeface="Calibri" panose="020F0502020204030204" pitchFamily="34" charset="0"/>
                          <a:cs typeface="Times New Roman" panose="02020603050405020304" pitchFamily="18" charset="0"/>
                        </a:rPr>
                        <a:t>1 December 2020</a:t>
                      </a: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059169821"/>
                  </a:ext>
                </a:extLst>
              </a:tr>
              <a:tr h="209676">
                <a:tc>
                  <a:txBody>
                    <a:bodyPr/>
                    <a:lstStyle/>
                    <a:p>
                      <a:pPr algn="l">
                        <a:lnSpc>
                          <a:spcPct val="160000"/>
                        </a:lnSpc>
                        <a:spcAft>
                          <a:spcPts val="0"/>
                        </a:spcAft>
                      </a:pPr>
                      <a:r>
                        <a:rPr lang="en-ZA" sz="1800" b="1" cap="none" spc="0" dirty="0">
                          <a:solidFill>
                            <a:schemeClr val="tx1"/>
                          </a:solidFill>
                          <a:effectLst/>
                          <a:latin typeface="+mn-lt"/>
                        </a:rPr>
                        <a:t>Handover of final wards to IEC</a:t>
                      </a:r>
                      <a:endParaRPr lang="en-ZA" sz="1800" b="1" cap="none" spc="0" dirty="0">
                        <a:solidFill>
                          <a:schemeClr val="tx1"/>
                        </a:solidFill>
                        <a:effectLst/>
                        <a:latin typeface="+mn-lt"/>
                        <a:ea typeface="Calibri" panose="020F0502020204030204" pitchFamily="34" charset="0"/>
                        <a:cs typeface="Times New Roman" panose="02020603050405020304" pitchFamily="18" charset="0"/>
                      </a:endParaRP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r">
                        <a:lnSpc>
                          <a:spcPct val="160000"/>
                        </a:lnSpc>
                        <a:spcAft>
                          <a:spcPts val="0"/>
                        </a:spcAft>
                      </a:pPr>
                      <a:r>
                        <a:rPr lang="en-ZA" sz="1800" cap="none" spc="0" dirty="0">
                          <a:solidFill>
                            <a:schemeClr val="tx1"/>
                          </a:solidFill>
                          <a:effectLst/>
                          <a:latin typeface="+mn-lt"/>
                          <a:ea typeface="Calibri" panose="020F0502020204030204" pitchFamily="34" charset="0"/>
                          <a:cs typeface="Times New Roman" panose="02020603050405020304" pitchFamily="18" charset="0"/>
                        </a:rPr>
                        <a:t>1 December 2020</a:t>
                      </a:r>
                    </a:p>
                  </a:txBody>
                  <a:tcPr marL="116782" marR="116782" marT="15570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2391756863"/>
                  </a:ext>
                </a:extLst>
              </a:tr>
            </a:tbl>
          </a:graphicData>
        </a:graphic>
      </p:graphicFrame>
    </p:spTree>
    <p:extLst>
      <p:ext uri="{BB962C8B-B14F-4D97-AF65-F5344CB8AC3E}">
        <p14:creationId xmlns:p14="http://schemas.microsoft.com/office/powerpoint/2010/main" val="139415595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a:xfrm>
            <a:off x="498684" y="109452"/>
            <a:ext cx="11205636" cy="571585"/>
          </a:xfrm>
        </p:spPr>
        <p:txBody>
          <a:bodyPr>
            <a:normAutofit/>
          </a:bodyPr>
          <a:lstStyle/>
          <a:p>
            <a:pPr algn="ctr"/>
            <a:r>
              <a:rPr lang="en-ZA" b="1" u="sng" dirty="0">
                <a:latin typeface="Gill Sans MT" panose="020B0502020104020203" pitchFamily="34" charset="0"/>
              </a:rPr>
              <a:t>PREPARATIONS BY THE MDB: WARD DELIMITATION </a:t>
            </a:r>
            <a:r>
              <a:rPr lang="en-ZA" b="1" u="sng" dirty="0">
                <a:solidFill>
                  <a:srgbClr val="FF0000"/>
                </a:solidFill>
                <a:latin typeface="Gill Sans MT" panose="020B0502020104020203" pitchFamily="34" charset="0"/>
              </a:rPr>
              <a:t>(BATCH 1 AND 2)</a:t>
            </a:r>
            <a:endParaRPr lang="en-US" b="1" u="sng" dirty="0">
              <a:solidFill>
                <a:srgbClr val="FF0000"/>
              </a:solidFill>
              <a:latin typeface="Gill Sans MT" panose="020B0502020104020203" pitchFamily="34" charset="0"/>
            </a:endParaRPr>
          </a:p>
        </p:txBody>
      </p:sp>
      <p:sp>
        <p:nvSpPr>
          <p:cNvPr id="5" name="TextBox 4">
            <a:extLst>
              <a:ext uri="{FF2B5EF4-FFF2-40B4-BE49-F238E27FC236}">
                <a16:creationId xmlns:a16="http://schemas.microsoft.com/office/drawing/2014/main" id="{AF8757C5-9DBF-4EC2-8983-D74BD3AF6EC1}"/>
              </a:ext>
            </a:extLst>
          </p:cNvPr>
          <p:cNvSpPr txBox="1"/>
          <p:nvPr/>
        </p:nvSpPr>
        <p:spPr>
          <a:xfrm>
            <a:off x="208280" y="640397"/>
            <a:ext cx="11775440" cy="5791201"/>
          </a:xfrm>
          <a:prstGeom prst="rect">
            <a:avLst/>
          </a:prstGeom>
          <a:noFill/>
        </p:spPr>
        <p:txBody>
          <a:bodyPr wrap="square">
            <a:spAutoFit/>
          </a:bodyPr>
          <a:lstStyle/>
          <a:p>
            <a:pPr marL="342900" lvl="0" indent="-342900" algn="just" eaLnBrk="0" hangingPunct="0">
              <a:lnSpc>
                <a:spcPct val="130000"/>
              </a:lnSpc>
              <a:spcAft>
                <a:spcPts val="0"/>
              </a:spcAft>
              <a:buFont typeface="Wingdings" panose="05000000000000000000" pitchFamily="2" charset="2"/>
              <a:buChar char="q"/>
            </a:pPr>
            <a:r>
              <a:rPr lang="en-ZA" sz="2050" dirty="0">
                <a:effectLst/>
                <a:ea typeface="Times New Roman" panose="02020603050405020304" pitchFamily="18" charset="0"/>
              </a:rPr>
              <a:t>MDB</a:t>
            </a:r>
            <a:r>
              <a:rPr lang="en-ZA" sz="2050" spc="185" dirty="0">
                <a:effectLst/>
                <a:ea typeface="Times New Roman" panose="02020603050405020304" pitchFamily="18" charset="0"/>
              </a:rPr>
              <a:t> </a:t>
            </a:r>
            <a:r>
              <a:rPr lang="en-ZA" sz="2050" dirty="0">
                <a:effectLst/>
                <a:ea typeface="Times New Roman" panose="02020603050405020304" pitchFamily="18" charset="0"/>
              </a:rPr>
              <a:t>provided</a:t>
            </a:r>
            <a:r>
              <a:rPr lang="en-ZA" sz="2050" spc="185" dirty="0">
                <a:effectLst/>
                <a:ea typeface="Times New Roman" panose="02020603050405020304" pitchFamily="18" charset="0"/>
              </a:rPr>
              <a:t> </a:t>
            </a:r>
            <a:r>
              <a:rPr lang="en-ZA" sz="2050" dirty="0">
                <a:effectLst/>
                <a:ea typeface="Times New Roman" panose="02020603050405020304" pitchFamily="18" charset="0"/>
              </a:rPr>
              <a:t>draft</a:t>
            </a:r>
            <a:r>
              <a:rPr lang="en-ZA" sz="2050" spc="195" dirty="0">
                <a:effectLst/>
                <a:ea typeface="Times New Roman" panose="02020603050405020304" pitchFamily="18" charset="0"/>
              </a:rPr>
              <a:t> </a:t>
            </a:r>
            <a:r>
              <a:rPr lang="en-ZA" sz="2050" dirty="0">
                <a:effectLst/>
                <a:ea typeface="Times New Roman" panose="02020603050405020304" pitchFamily="18" charset="0"/>
              </a:rPr>
              <a:t>wards</a:t>
            </a:r>
            <a:r>
              <a:rPr lang="en-ZA" sz="2050" spc="205" dirty="0">
                <a:effectLst/>
                <a:ea typeface="Times New Roman" panose="02020603050405020304" pitchFamily="18" charset="0"/>
              </a:rPr>
              <a:t> </a:t>
            </a:r>
            <a:r>
              <a:rPr lang="en-ZA" sz="2050" spc="-5" dirty="0">
                <a:effectLst/>
                <a:ea typeface="Times New Roman" panose="02020603050405020304" pitchFamily="18" charset="0"/>
              </a:rPr>
              <a:t>to</a:t>
            </a:r>
            <a:r>
              <a:rPr lang="en-ZA" sz="2050" spc="200" dirty="0">
                <a:effectLst/>
                <a:ea typeface="Times New Roman" panose="02020603050405020304" pitchFamily="18" charset="0"/>
              </a:rPr>
              <a:t> </a:t>
            </a:r>
            <a:r>
              <a:rPr lang="en-ZA" sz="2050" dirty="0">
                <a:effectLst/>
                <a:ea typeface="Times New Roman" panose="02020603050405020304" pitchFamily="18" charset="0"/>
              </a:rPr>
              <a:t>solicit</a:t>
            </a:r>
            <a:r>
              <a:rPr lang="en-ZA" sz="2050" spc="195" dirty="0">
                <a:effectLst/>
                <a:ea typeface="Times New Roman" panose="02020603050405020304" pitchFamily="18" charset="0"/>
              </a:rPr>
              <a:t> </a:t>
            </a:r>
            <a:r>
              <a:rPr lang="en-ZA" sz="2050" spc="-5" dirty="0">
                <a:effectLst/>
                <a:ea typeface="Times New Roman" panose="02020603050405020304" pitchFamily="18" charset="0"/>
              </a:rPr>
              <a:t>views</a:t>
            </a:r>
            <a:r>
              <a:rPr lang="en-ZA" sz="2050" spc="190" dirty="0">
                <a:effectLst/>
                <a:ea typeface="Times New Roman" panose="02020603050405020304" pitchFamily="18" charset="0"/>
              </a:rPr>
              <a:t> </a:t>
            </a:r>
            <a:r>
              <a:rPr lang="en-ZA" sz="2050" dirty="0">
                <a:effectLst/>
                <a:ea typeface="Times New Roman" panose="02020603050405020304" pitchFamily="18" charset="0"/>
              </a:rPr>
              <a:t>and</a:t>
            </a:r>
            <a:r>
              <a:rPr lang="en-ZA" sz="2050" spc="200" dirty="0">
                <a:effectLst/>
                <a:ea typeface="Times New Roman" panose="02020603050405020304" pitchFamily="18" charset="0"/>
              </a:rPr>
              <a:t> </a:t>
            </a:r>
            <a:r>
              <a:rPr lang="en-ZA" sz="2050" spc="-5" dirty="0">
                <a:effectLst/>
                <a:ea typeface="Times New Roman" panose="02020603050405020304" pitchFamily="18" charset="0"/>
              </a:rPr>
              <a:t>submissions</a:t>
            </a:r>
            <a:r>
              <a:rPr lang="en-ZA" sz="2050" spc="200" dirty="0">
                <a:effectLst/>
                <a:ea typeface="Times New Roman" panose="02020603050405020304" pitchFamily="18" charset="0"/>
              </a:rPr>
              <a:t> </a:t>
            </a:r>
            <a:r>
              <a:rPr lang="en-ZA" sz="2050" dirty="0">
                <a:effectLst/>
                <a:ea typeface="Times New Roman" panose="02020603050405020304" pitchFamily="18" charset="0"/>
              </a:rPr>
              <a:t>from</a:t>
            </a:r>
            <a:r>
              <a:rPr lang="en-ZA" sz="2050" spc="135" dirty="0">
                <a:effectLst/>
                <a:ea typeface="Times New Roman" panose="02020603050405020304" pitchFamily="18" charset="0"/>
              </a:rPr>
              <a:t> </a:t>
            </a:r>
            <a:r>
              <a:rPr lang="en-ZA" sz="2050" dirty="0">
                <a:effectLst/>
                <a:ea typeface="Times New Roman" panose="02020603050405020304" pitchFamily="18" charset="0"/>
              </a:rPr>
              <a:t>communities</a:t>
            </a:r>
            <a:r>
              <a:rPr lang="en-ZA" sz="2050" spc="-30" dirty="0">
                <a:effectLst/>
                <a:ea typeface="Times New Roman" panose="02020603050405020304" pitchFamily="18" charset="0"/>
              </a:rPr>
              <a:t> </a:t>
            </a:r>
            <a:r>
              <a:rPr lang="en-ZA" sz="2050" dirty="0">
                <a:effectLst/>
                <a:ea typeface="Times New Roman" panose="02020603050405020304" pitchFamily="18" charset="0"/>
              </a:rPr>
              <a:t>and stakeholders. </a:t>
            </a:r>
          </a:p>
          <a:p>
            <a:pPr marL="342900" lvl="0" indent="-342900" algn="just" eaLnBrk="0" hangingPunct="0">
              <a:lnSpc>
                <a:spcPct val="130000"/>
              </a:lnSpc>
              <a:spcAft>
                <a:spcPts val="0"/>
              </a:spcAft>
              <a:buFont typeface="Wingdings" panose="05000000000000000000" pitchFamily="2" charset="2"/>
              <a:buChar char="q"/>
            </a:pPr>
            <a:r>
              <a:rPr lang="en-ZA" sz="2050" dirty="0">
                <a:effectLst/>
                <a:ea typeface="Times New Roman" panose="02020603050405020304" pitchFamily="18" charset="0"/>
              </a:rPr>
              <a:t>There</a:t>
            </a:r>
            <a:r>
              <a:rPr lang="en-ZA" sz="2050" spc="230" dirty="0">
                <a:effectLst/>
                <a:ea typeface="Times New Roman" panose="02020603050405020304" pitchFamily="18" charset="0"/>
              </a:rPr>
              <a:t> </a:t>
            </a:r>
            <a:r>
              <a:rPr lang="en-ZA" sz="2050" spc="-5" dirty="0">
                <a:effectLst/>
                <a:ea typeface="Times New Roman" panose="02020603050405020304" pitchFamily="18" charset="0"/>
              </a:rPr>
              <a:t>were</a:t>
            </a:r>
            <a:r>
              <a:rPr lang="en-ZA" sz="2050" spc="225" dirty="0">
                <a:effectLst/>
                <a:ea typeface="Times New Roman" panose="02020603050405020304" pitchFamily="18" charset="0"/>
              </a:rPr>
              <a:t> </a:t>
            </a:r>
            <a:r>
              <a:rPr lang="en-ZA" sz="2050" dirty="0">
                <a:effectLst/>
                <a:ea typeface="Times New Roman" panose="02020603050405020304" pitchFamily="18" charset="0"/>
              </a:rPr>
              <a:t>two</a:t>
            </a:r>
            <a:r>
              <a:rPr lang="en-ZA" sz="2050" spc="225" dirty="0">
                <a:effectLst/>
                <a:ea typeface="Times New Roman" panose="02020603050405020304" pitchFamily="18" charset="0"/>
              </a:rPr>
              <a:t> </a:t>
            </a:r>
            <a:r>
              <a:rPr lang="en-ZA" sz="2050" spc="-5" dirty="0">
                <a:effectLst/>
                <a:ea typeface="Times New Roman" panose="02020603050405020304" pitchFamily="18" charset="0"/>
              </a:rPr>
              <a:t>closing</a:t>
            </a:r>
            <a:r>
              <a:rPr lang="en-ZA" sz="2050" spc="235" dirty="0">
                <a:effectLst/>
                <a:ea typeface="Times New Roman" panose="02020603050405020304" pitchFamily="18" charset="0"/>
              </a:rPr>
              <a:t> </a:t>
            </a:r>
            <a:r>
              <a:rPr lang="en-ZA" sz="2050" dirty="0">
                <a:effectLst/>
                <a:ea typeface="Times New Roman" panose="02020603050405020304" pitchFamily="18" charset="0"/>
              </a:rPr>
              <a:t>dates</a:t>
            </a:r>
            <a:r>
              <a:rPr lang="en-ZA" sz="2050" spc="235" dirty="0">
                <a:effectLst/>
                <a:ea typeface="Times New Roman" panose="02020603050405020304" pitchFamily="18" charset="0"/>
              </a:rPr>
              <a:t> </a:t>
            </a:r>
            <a:r>
              <a:rPr lang="en-ZA" sz="2050" dirty="0">
                <a:effectLst/>
                <a:ea typeface="Times New Roman" panose="02020603050405020304" pitchFamily="18" charset="0"/>
              </a:rPr>
              <a:t>for</a:t>
            </a:r>
            <a:r>
              <a:rPr lang="en-ZA" sz="2050" spc="220" dirty="0">
                <a:effectLst/>
                <a:ea typeface="Times New Roman" panose="02020603050405020304" pitchFamily="18" charset="0"/>
              </a:rPr>
              <a:t> </a:t>
            </a:r>
            <a:r>
              <a:rPr lang="en-ZA" sz="2050" dirty="0">
                <a:effectLst/>
                <a:ea typeface="Times New Roman" panose="02020603050405020304" pitchFamily="18" charset="0"/>
              </a:rPr>
              <a:t>this</a:t>
            </a:r>
            <a:r>
              <a:rPr lang="en-ZA" sz="2050" spc="225" dirty="0">
                <a:effectLst/>
                <a:ea typeface="Times New Roman" panose="02020603050405020304" pitchFamily="18" charset="0"/>
              </a:rPr>
              <a:t> </a:t>
            </a:r>
            <a:r>
              <a:rPr lang="en-ZA" sz="2050" dirty="0">
                <a:effectLst/>
                <a:ea typeface="Times New Roman" panose="02020603050405020304" pitchFamily="18" charset="0"/>
              </a:rPr>
              <a:t>process: </a:t>
            </a:r>
          </a:p>
          <a:p>
            <a:pPr marL="742950" lvl="1" indent="-285750" algn="just" eaLnBrk="0" hangingPunct="0">
              <a:lnSpc>
                <a:spcPct val="130000"/>
              </a:lnSpc>
              <a:spcAft>
                <a:spcPts val="0"/>
              </a:spcAft>
              <a:buFont typeface="Wingdings" panose="05000000000000000000" pitchFamily="2" charset="2"/>
              <a:buChar char="§"/>
            </a:pPr>
            <a:r>
              <a:rPr lang="en-ZA" sz="2050" spc="-5" dirty="0">
                <a:effectLst/>
                <a:ea typeface="Times New Roman" panose="02020603050405020304" pitchFamily="18" charset="0"/>
              </a:rPr>
              <a:t>31 </a:t>
            </a:r>
            <a:r>
              <a:rPr lang="en-ZA" sz="2050" dirty="0">
                <a:effectLst/>
                <a:ea typeface="Times New Roman" panose="02020603050405020304" pitchFamily="18" charset="0"/>
              </a:rPr>
              <a:t>May</a:t>
            </a:r>
            <a:r>
              <a:rPr lang="en-ZA" sz="2050" spc="235" dirty="0">
                <a:effectLst/>
                <a:ea typeface="Times New Roman" panose="02020603050405020304" pitchFamily="18" charset="0"/>
              </a:rPr>
              <a:t> </a:t>
            </a:r>
            <a:r>
              <a:rPr lang="en-ZA" sz="2050" dirty="0">
                <a:effectLst/>
                <a:ea typeface="Times New Roman" panose="02020603050405020304" pitchFamily="18" charset="0"/>
              </a:rPr>
              <a:t>2020</a:t>
            </a:r>
            <a:r>
              <a:rPr lang="en-ZA" sz="2050" spc="140" dirty="0">
                <a:effectLst/>
                <a:ea typeface="Times New Roman" panose="02020603050405020304" pitchFamily="18" charset="0"/>
              </a:rPr>
              <a:t> </a:t>
            </a:r>
            <a:r>
              <a:rPr lang="en-ZA" sz="2050" dirty="0">
                <a:effectLst/>
                <a:ea typeface="Times New Roman" panose="02020603050405020304" pitchFamily="18" charset="0"/>
              </a:rPr>
              <a:t>for</a:t>
            </a:r>
            <a:r>
              <a:rPr lang="en-ZA" sz="2050" spc="360" dirty="0">
                <a:effectLst/>
                <a:ea typeface="Times New Roman" panose="02020603050405020304" pitchFamily="18" charset="0"/>
              </a:rPr>
              <a:t> </a:t>
            </a:r>
            <a:r>
              <a:rPr lang="en-ZA" sz="2050" dirty="0">
                <a:effectLst/>
                <a:ea typeface="Times New Roman" panose="02020603050405020304" pitchFamily="18" charset="0"/>
              </a:rPr>
              <a:t>all </a:t>
            </a:r>
            <a:r>
              <a:rPr lang="en-ZA" sz="2050" b="1" dirty="0">
                <a:solidFill>
                  <a:srgbClr val="FF0000"/>
                </a:solidFill>
                <a:effectLst/>
                <a:ea typeface="Times New Roman" panose="02020603050405020304" pitchFamily="18" charset="0"/>
              </a:rPr>
              <a:t>Batch 1</a:t>
            </a:r>
            <a:r>
              <a:rPr lang="en-ZA" sz="2050" dirty="0">
                <a:effectLst/>
                <a:ea typeface="Times New Roman" panose="02020603050405020304" pitchFamily="18" charset="0"/>
              </a:rPr>
              <a:t> municipalities; and </a:t>
            </a:r>
            <a:endParaRPr lang="en-ZA" sz="2050" spc="-5" dirty="0">
              <a:effectLst/>
              <a:ea typeface="Times New Roman" panose="02020603050405020304" pitchFamily="18" charset="0"/>
            </a:endParaRPr>
          </a:p>
          <a:p>
            <a:pPr marL="742950" lvl="1" indent="-285750" algn="just" eaLnBrk="0" hangingPunct="0">
              <a:lnSpc>
                <a:spcPct val="130000"/>
              </a:lnSpc>
              <a:spcAft>
                <a:spcPts val="0"/>
              </a:spcAft>
              <a:buFont typeface="Wingdings" panose="05000000000000000000" pitchFamily="2" charset="2"/>
              <a:buChar char="§"/>
            </a:pPr>
            <a:r>
              <a:rPr lang="en-ZA" sz="2050" dirty="0">
                <a:effectLst/>
                <a:ea typeface="Times New Roman" panose="02020603050405020304" pitchFamily="18" charset="0"/>
              </a:rPr>
              <a:t>31</a:t>
            </a:r>
            <a:r>
              <a:rPr lang="en-ZA" sz="2050" spc="145" dirty="0">
                <a:effectLst/>
                <a:ea typeface="Times New Roman" panose="02020603050405020304" pitchFamily="18" charset="0"/>
              </a:rPr>
              <a:t> </a:t>
            </a:r>
            <a:r>
              <a:rPr lang="en-ZA" sz="2050" dirty="0">
                <a:effectLst/>
                <a:ea typeface="Times New Roman" panose="02020603050405020304" pitchFamily="18" charset="0"/>
              </a:rPr>
              <a:t>July</a:t>
            </a:r>
            <a:r>
              <a:rPr lang="en-ZA" sz="2050" spc="370" dirty="0">
                <a:effectLst/>
                <a:ea typeface="Times New Roman" panose="02020603050405020304" pitchFamily="18" charset="0"/>
              </a:rPr>
              <a:t> </a:t>
            </a:r>
            <a:r>
              <a:rPr lang="en-ZA" sz="2050" dirty="0">
                <a:effectLst/>
                <a:ea typeface="Times New Roman" panose="02020603050405020304" pitchFamily="18" charset="0"/>
              </a:rPr>
              <a:t>2020</a:t>
            </a:r>
            <a:r>
              <a:rPr lang="en-ZA" sz="2050" spc="375" dirty="0">
                <a:effectLst/>
                <a:ea typeface="Times New Roman" panose="02020603050405020304" pitchFamily="18" charset="0"/>
              </a:rPr>
              <a:t> </a:t>
            </a:r>
            <a:r>
              <a:rPr lang="en-ZA" sz="2050" spc="-5" dirty="0">
                <a:effectLst/>
                <a:ea typeface="Times New Roman" panose="02020603050405020304" pitchFamily="18" charset="0"/>
              </a:rPr>
              <a:t>for all </a:t>
            </a:r>
            <a:r>
              <a:rPr lang="en-ZA" sz="2050" b="1" spc="-5" dirty="0">
                <a:solidFill>
                  <a:srgbClr val="FF0000"/>
                </a:solidFill>
                <a:effectLst/>
                <a:ea typeface="Times New Roman" panose="02020603050405020304" pitchFamily="18" charset="0"/>
              </a:rPr>
              <a:t>Batch 2</a:t>
            </a:r>
            <a:r>
              <a:rPr lang="en-ZA" sz="2050" spc="-5" dirty="0">
                <a:effectLst/>
                <a:ea typeface="Times New Roman" panose="02020603050405020304" pitchFamily="18" charset="0"/>
              </a:rPr>
              <a:t> municipalities</a:t>
            </a:r>
            <a:r>
              <a:rPr lang="en-ZA" sz="2050" dirty="0">
                <a:effectLst/>
                <a:ea typeface="Times New Roman" panose="02020603050405020304" pitchFamily="18" charset="0"/>
              </a:rPr>
              <a:t>. </a:t>
            </a:r>
          </a:p>
          <a:p>
            <a:pPr marL="342900" lvl="0" indent="-342900" algn="just" eaLnBrk="0" hangingPunct="0">
              <a:lnSpc>
                <a:spcPct val="130000"/>
              </a:lnSpc>
              <a:spcAft>
                <a:spcPts val="0"/>
              </a:spcAft>
              <a:buFont typeface="Wingdings" panose="05000000000000000000" pitchFamily="2" charset="2"/>
              <a:buChar char="q"/>
            </a:pPr>
            <a:r>
              <a:rPr lang="en-ZA" sz="2050" spc="-5" dirty="0">
                <a:effectLst/>
                <a:ea typeface="Times New Roman" panose="02020603050405020304" pitchFamily="18" charset="0"/>
              </a:rPr>
              <a:t>Submissions</a:t>
            </a:r>
            <a:r>
              <a:rPr lang="en-ZA" sz="2050" spc="410" dirty="0">
                <a:effectLst/>
                <a:ea typeface="Times New Roman" panose="02020603050405020304" pitchFamily="18" charset="0"/>
              </a:rPr>
              <a:t> </a:t>
            </a:r>
            <a:r>
              <a:rPr lang="en-ZA" sz="2050" dirty="0">
                <a:effectLst/>
                <a:ea typeface="Times New Roman" panose="02020603050405020304" pitchFamily="18" charset="0"/>
              </a:rPr>
              <a:t>were</a:t>
            </a:r>
            <a:r>
              <a:rPr lang="en-ZA" sz="2050" spc="390" dirty="0">
                <a:effectLst/>
                <a:ea typeface="Times New Roman" panose="02020603050405020304" pitchFamily="18" charset="0"/>
              </a:rPr>
              <a:t> </a:t>
            </a:r>
            <a:r>
              <a:rPr lang="en-ZA" sz="2050" dirty="0">
                <a:effectLst/>
                <a:ea typeface="Times New Roman" panose="02020603050405020304" pitchFamily="18" charset="0"/>
              </a:rPr>
              <a:t>received</a:t>
            </a:r>
            <a:r>
              <a:rPr lang="en-ZA" sz="2050" spc="400" dirty="0">
                <a:effectLst/>
                <a:ea typeface="Times New Roman" panose="02020603050405020304" pitchFamily="18" charset="0"/>
              </a:rPr>
              <a:t> </a:t>
            </a:r>
            <a:r>
              <a:rPr lang="en-ZA" sz="2050" dirty="0">
                <a:effectLst/>
                <a:ea typeface="Times New Roman" panose="02020603050405020304" pitchFamily="18" charset="0"/>
              </a:rPr>
              <a:t>from</a:t>
            </a:r>
            <a:r>
              <a:rPr lang="en-ZA" sz="2050" spc="410" dirty="0">
                <a:effectLst/>
                <a:ea typeface="Times New Roman" panose="02020603050405020304" pitchFamily="18" charset="0"/>
              </a:rPr>
              <a:t> </a:t>
            </a:r>
            <a:r>
              <a:rPr lang="en-ZA" sz="2050" spc="-5" dirty="0">
                <a:effectLst/>
                <a:ea typeface="Times New Roman" panose="02020603050405020304" pitchFamily="18" charset="0"/>
              </a:rPr>
              <a:t>individuals,</a:t>
            </a:r>
            <a:r>
              <a:rPr lang="en-ZA" sz="2050" spc="390" dirty="0">
                <a:effectLst/>
                <a:ea typeface="Times New Roman" panose="02020603050405020304" pitchFamily="18" charset="0"/>
              </a:rPr>
              <a:t> </a:t>
            </a:r>
            <a:r>
              <a:rPr lang="en-ZA" sz="2050" dirty="0">
                <a:effectLst/>
                <a:ea typeface="Times New Roman" panose="02020603050405020304" pitchFamily="18" charset="0"/>
              </a:rPr>
              <a:t>community</a:t>
            </a:r>
            <a:r>
              <a:rPr lang="en-ZA" sz="2050" spc="405" dirty="0">
                <a:effectLst/>
                <a:ea typeface="Times New Roman" panose="02020603050405020304" pitchFamily="18" charset="0"/>
              </a:rPr>
              <a:t> </a:t>
            </a:r>
            <a:r>
              <a:rPr lang="en-ZA" sz="2050" spc="-5" dirty="0">
                <a:effectLst/>
                <a:ea typeface="Times New Roman" panose="02020603050405020304" pitchFamily="18" charset="0"/>
              </a:rPr>
              <a:t>members,</a:t>
            </a:r>
            <a:r>
              <a:rPr lang="en-ZA" sz="2050" spc="235" dirty="0">
                <a:effectLst/>
                <a:ea typeface="Times New Roman" panose="02020603050405020304" pitchFamily="18" charset="0"/>
              </a:rPr>
              <a:t> </a:t>
            </a:r>
            <a:r>
              <a:rPr lang="en-ZA" sz="2050" dirty="0">
                <a:effectLst/>
                <a:ea typeface="Times New Roman" panose="02020603050405020304" pitchFamily="18" charset="0"/>
              </a:rPr>
              <a:t>traditional leaders,</a:t>
            </a:r>
            <a:r>
              <a:rPr lang="en-ZA" sz="2050" spc="-10" dirty="0">
                <a:effectLst/>
                <a:ea typeface="Times New Roman" panose="02020603050405020304" pitchFamily="18" charset="0"/>
              </a:rPr>
              <a:t> </a:t>
            </a:r>
            <a:r>
              <a:rPr lang="en-ZA" sz="2050" dirty="0">
                <a:effectLst/>
                <a:ea typeface="Times New Roman" panose="02020603050405020304" pitchFamily="18" charset="0"/>
              </a:rPr>
              <a:t>political </a:t>
            </a:r>
            <a:r>
              <a:rPr lang="en-ZA" sz="2050" spc="-5" dirty="0">
                <a:effectLst/>
                <a:ea typeface="Times New Roman" panose="02020603050405020304" pitchFamily="18" charset="0"/>
              </a:rPr>
              <a:t>parties </a:t>
            </a:r>
            <a:r>
              <a:rPr lang="en-ZA" sz="2050" dirty="0">
                <a:effectLst/>
                <a:ea typeface="Times New Roman" panose="02020603050405020304" pitchFamily="18" charset="0"/>
              </a:rPr>
              <a:t>and other stakeholders. </a:t>
            </a:r>
          </a:p>
          <a:p>
            <a:pPr marL="342900" lvl="0" indent="-342900" algn="just" eaLnBrk="0" hangingPunct="0">
              <a:lnSpc>
                <a:spcPct val="130000"/>
              </a:lnSpc>
              <a:spcAft>
                <a:spcPts val="0"/>
              </a:spcAft>
              <a:buFont typeface="Wingdings" panose="05000000000000000000" pitchFamily="2" charset="2"/>
              <a:buChar char="q"/>
            </a:pPr>
            <a:r>
              <a:rPr lang="en-ZA" sz="2050" dirty="0">
                <a:effectLst/>
                <a:ea typeface="Times New Roman" panose="02020603050405020304" pitchFamily="18" charset="0"/>
              </a:rPr>
              <a:t>MDB</a:t>
            </a:r>
            <a:r>
              <a:rPr lang="en-ZA" sz="2050" spc="115" dirty="0">
                <a:effectLst/>
                <a:ea typeface="Times New Roman" panose="02020603050405020304" pitchFamily="18" charset="0"/>
              </a:rPr>
              <a:t> </a:t>
            </a:r>
            <a:r>
              <a:rPr lang="en-ZA" sz="2050" spc="-5" dirty="0">
                <a:effectLst/>
                <a:ea typeface="Times New Roman" panose="02020603050405020304" pitchFamily="18" charset="0"/>
              </a:rPr>
              <a:t>received</a:t>
            </a:r>
            <a:r>
              <a:rPr lang="en-ZA" sz="2050" spc="115" dirty="0">
                <a:effectLst/>
                <a:ea typeface="Times New Roman" panose="02020603050405020304" pitchFamily="18" charset="0"/>
              </a:rPr>
              <a:t> </a:t>
            </a:r>
            <a:r>
              <a:rPr lang="en-ZA" sz="2050" dirty="0">
                <a:effectLst/>
                <a:ea typeface="Times New Roman" panose="02020603050405020304" pitchFamily="18" charset="0"/>
              </a:rPr>
              <a:t>1,206</a:t>
            </a:r>
            <a:r>
              <a:rPr lang="en-ZA" sz="2050" spc="105" dirty="0">
                <a:effectLst/>
                <a:ea typeface="Times New Roman" panose="02020603050405020304" pitchFamily="18" charset="0"/>
              </a:rPr>
              <a:t> </a:t>
            </a:r>
            <a:r>
              <a:rPr lang="en-ZA" sz="2050" spc="-5" dirty="0">
                <a:effectLst/>
                <a:ea typeface="Times New Roman" panose="02020603050405020304" pitchFamily="18" charset="0"/>
              </a:rPr>
              <a:t>submissions</a:t>
            </a:r>
            <a:r>
              <a:rPr lang="en-ZA" sz="2050" spc="110" dirty="0">
                <a:effectLst/>
                <a:ea typeface="Times New Roman" panose="02020603050405020304" pitchFamily="18" charset="0"/>
              </a:rPr>
              <a:t> </a:t>
            </a:r>
            <a:r>
              <a:rPr lang="en-ZA" sz="2050" dirty="0">
                <a:effectLst/>
                <a:ea typeface="Times New Roman" panose="02020603050405020304" pitchFamily="18" charset="0"/>
              </a:rPr>
              <a:t>at</a:t>
            </a:r>
            <a:r>
              <a:rPr lang="en-ZA" sz="2050" spc="110" dirty="0">
                <a:effectLst/>
                <a:ea typeface="Times New Roman" panose="02020603050405020304" pitchFamily="18" charset="0"/>
              </a:rPr>
              <a:t> </a:t>
            </a:r>
            <a:r>
              <a:rPr lang="en-ZA" sz="2050" dirty="0">
                <a:effectLst/>
                <a:ea typeface="Times New Roman" panose="02020603050405020304" pitchFamily="18" charset="0"/>
              </a:rPr>
              <a:t>the</a:t>
            </a:r>
            <a:r>
              <a:rPr lang="en-ZA" sz="2050" spc="105" dirty="0">
                <a:effectLst/>
                <a:ea typeface="Times New Roman" panose="02020603050405020304" pitchFamily="18" charset="0"/>
              </a:rPr>
              <a:t> </a:t>
            </a:r>
            <a:r>
              <a:rPr lang="en-ZA" sz="2050" dirty="0">
                <a:effectLst/>
                <a:ea typeface="Times New Roman" panose="02020603050405020304" pitchFamily="18" charset="0"/>
              </a:rPr>
              <a:t>end</a:t>
            </a:r>
            <a:r>
              <a:rPr lang="en-ZA" sz="2050" spc="135" dirty="0">
                <a:effectLst/>
                <a:ea typeface="Times New Roman" panose="02020603050405020304" pitchFamily="18" charset="0"/>
              </a:rPr>
              <a:t> </a:t>
            </a:r>
            <a:r>
              <a:rPr lang="en-ZA" sz="2050" dirty="0">
                <a:effectLst/>
                <a:ea typeface="Times New Roman" panose="02020603050405020304" pitchFamily="18" charset="0"/>
              </a:rPr>
              <a:t>of</a:t>
            </a:r>
            <a:r>
              <a:rPr lang="en-ZA" sz="2050" spc="110" dirty="0">
                <a:effectLst/>
                <a:ea typeface="Times New Roman" panose="02020603050405020304" pitchFamily="18" charset="0"/>
              </a:rPr>
              <a:t> </a:t>
            </a:r>
            <a:r>
              <a:rPr lang="en-ZA" sz="2050" dirty="0">
                <a:effectLst/>
                <a:ea typeface="Times New Roman" panose="02020603050405020304" pitchFamily="18" charset="0"/>
              </a:rPr>
              <a:t>the</a:t>
            </a:r>
            <a:r>
              <a:rPr lang="en-ZA" sz="2050" spc="105" dirty="0">
                <a:effectLst/>
                <a:ea typeface="Times New Roman" panose="02020603050405020304" pitchFamily="18" charset="0"/>
              </a:rPr>
              <a:t> </a:t>
            </a:r>
            <a:r>
              <a:rPr lang="en-ZA" sz="2050" dirty="0">
                <a:effectLst/>
                <a:ea typeface="Times New Roman" panose="02020603050405020304" pitchFamily="18" charset="0"/>
              </a:rPr>
              <a:t>periods</a:t>
            </a:r>
            <a:r>
              <a:rPr lang="en-ZA" sz="2050" spc="120" dirty="0">
                <a:effectLst/>
                <a:ea typeface="Times New Roman" panose="02020603050405020304" pitchFamily="18" charset="0"/>
              </a:rPr>
              <a:t> </a:t>
            </a:r>
            <a:r>
              <a:rPr lang="en-ZA" sz="2050" spc="-10" dirty="0">
                <a:effectLst/>
                <a:ea typeface="Times New Roman" panose="02020603050405020304" pitchFamily="18" charset="0"/>
              </a:rPr>
              <a:t>of</a:t>
            </a:r>
            <a:r>
              <a:rPr lang="en-ZA" sz="2050" spc="245" dirty="0">
                <a:effectLst/>
                <a:ea typeface="Times New Roman" panose="02020603050405020304" pitchFamily="18" charset="0"/>
              </a:rPr>
              <a:t> </a:t>
            </a:r>
            <a:r>
              <a:rPr lang="en-ZA" sz="2050" dirty="0">
                <a:effectLst/>
                <a:ea typeface="Times New Roman" panose="02020603050405020304" pitchFamily="18" charset="0"/>
              </a:rPr>
              <a:t>submissions. Of</a:t>
            </a:r>
            <a:r>
              <a:rPr lang="en-ZA" sz="2050" spc="635" dirty="0">
                <a:effectLst/>
                <a:ea typeface="Times New Roman" panose="02020603050405020304" pitchFamily="18" charset="0"/>
              </a:rPr>
              <a:t> </a:t>
            </a:r>
            <a:r>
              <a:rPr lang="en-ZA" sz="2050" dirty="0">
                <a:effectLst/>
                <a:ea typeface="Times New Roman" panose="02020603050405020304" pitchFamily="18" charset="0"/>
              </a:rPr>
              <a:t>the</a:t>
            </a:r>
            <a:r>
              <a:rPr lang="en-ZA" sz="2050" spc="665" dirty="0">
                <a:effectLst/>
                <a:ea typeface="Times New Roman" panose="02020603050405020304" pitchFamily="18" charset="0"/>
              </a:rPr>
              <a:t> </a:t>
            </a:r>
            <a:r>
              <a:rPr lang="en-ZA" sz="2050" dirty="0">
                <a:effectLst/>
                <a:ea typeface="Times New Roman" panose="02020603050405020304" pitchFamily="18" charset="0"/>
              </a:rPr>
              <a:t>1,206</a:t>
            </a:r>
            <a:r>
              <a:rPr lang="en-ZA" sz="2050" spc="650" dirty="0">
                <a:effectLst/>
                <a:ea typeface="Times New Roman" panose="02020603050405020304" pitchFamily="18" charset="0"/>
              </a:rPr>
              <a:t> </a:t>
            </a:r>
            <a:r>
              <a:rPr lang="en-ZA" sz="2050" spc="-5" dirty="0">
                <a:effectLst/>
                <a:ea typeface="Times New Roman" panose="02020603050405020304" pitchFamily="18" charset="0"/>
              </a:rPr>
              <a:t>submissions</a:t>
            </a:r>
            <a:r>
              <a:rPr lang="en-ZA" sz="2050" spc="660" dirty="0">
                <a:effectLst/>
                <a:ea typeface="Times New Roman" panose="02020603050405020304" pitchFamily="18" charset="0"/>
              </a:rPr>
              <a:t> </a:t>
            </a:r>
            <a:r>
              <a:rPr lang="en-ZA" sz="2050" spc="-5" dirty="0">
                <a:effectLst/>
                <a:ea typeface="Times New Roman" panose="02020603050405020304" pitchFamily="18" charset="0"/>
              </a:rPr>
              <a:t>received,</a:t>
            </a:r>
            <a:r>
              <a:rPr lang="en-ZA" sz="2050" spc="645" dirty="0">
                <a:effectLst/>
                <a:ea typeface="Times New Roman" panose="02020603050405020304" pitchFamily="18" charset="0"/>
              </a:rPr>
              <a:t> </a:t>
            </a:r>
            <a:r>
              <a:rPr lang="en-ZA" sz="2050" dirty="0">
                <a:effectLst/>
                <a:ea typeface="Times New Roman" panose="02020603050405020304" pitchFamily="18" charset="0"/>
              </a:rPr>
              <a:t>368</a:t>
            </a:r>
            <a:r>
              <a:rPr lang="en-ZA" sz="2050" spc="650" dirty="0">
                <a:effectLst/>
                <a:ea typeface="Times New Roman" panose="02020603050405020304" pitchFamily="18" charset="0"/>
              </a:rPr>
              <a:t> </a:t>
            </a:r>
            <a:r>
              <a:rPr lang="en-ZA" sz="2050" spc="-5" dirty="0">
                <a:effectLst/>
                <a:ea typeface="Times New Roman" panose="02020603050405020304" pitchFamily="18" charset="0"/>
              </a:rPr>
              <a:t>(30,5%)</a:t>
            </a:r>
            <a:r>
              <a:rPr lang="en-ZA" sz="2050" spc="635" dirty="0">
                <a:effectLst/>
                <a:ea typeface="Times New Roman" panose="02020603050405020304" pitchFamily="18" charset="0"/>
              </a:rPr>
              <a:t> </a:t>
            </a:r>
            <a:r>
              <a:rPr lang="en-ZA" sz="2050" dirty="0">
                <a:effectLst/>
                <a:ea typeface="Times New Roman" panose="02020603050405020304" pitchFamily="18" charset="0"/>
              </a:rPr>
              <a:t>were</a:t>
            </a:r>
            <a:r>
              <a:rPr lang="en-ZA" sz="2050" spc="650" dirty="0">
                <a:effectLst/>
                <a:ea typeface="Times New Roman" panose="02020603050405020304" pitchFamily="18" charset="0"/>
              </a:rPr>
              <a:t> </a:t>
            </a:r>
            <a:r>
              <a:rPr lang="en-ZA" sz="2050" dirty="0">
                <a:effectLst/>
                <a:ea typeface="Times New Roman" panose="02020603050405020304" pitchFamily="18" charset="0"/>
              </a:rPr>
              <a:t>rejected</a:t>
            </a:r>
            <a:r>
              <a:rPr lang="en-ZA" sz="2050" spc="655" dirty="0">
                <a:effectLst/>
                <a:ea typeface="Times New Roman" panose="02020603050405020304" pitchFamily="18" charset="0"/>
              </a:rPr>
              <a:t> </a:t>
            </a:r>
            <a:r>
              <a:rPr lang="en-ZA" sz="2050" dirty="0">
                <a:effectLst/>
                <a:ea typeface="Times New Roman" panose="02020603050405020304" pitchFamily="18" charset="0"/>
              </a:rPr>
              <a:t>and</a:t>
            </a:r>
            <a:r>
              <a:rPr lang="en-ZA" sz="2050" spc="645" dirty="0">
                <a:effectLst/>
                <a:ea typeface="Times New Roman" panose="02020603050405020304" pitchFamily="18" charset="0"/>
              </a:rPr>
              <a:t> </a:t>
            </a:r>
            <a:r>
              <a:rPr lang="en-ZA" sz="2050" dirty="0">
                <a:effectLst/>
                <a:ea typeface="Times New Roman" panose="02020603050405020304" pitchFamily="18" charset="0"/>
              </a:rPr>
              <a:t>838</a:t>
            </a:r>
            <a:r>
              <a:rPr lang="en-ZA" sz="2050" spc="250" dirty="0">
                <a:effectLst/>
                <a:ea typeface="Times New Roman" panose="02020603050405020304" pitchFamily="18" charset="0"/>
              </a:rPr>
              <a:t> </a:t>
            </a:r>
            <a:r>
              <a:rPr lang="en-ZA" sz="2050" spc="-5" dirty="0">
                <a:effectLst/>
                <a:ea typeface="Times New Roman" panose="02020603050405020304" pitchFamily="18" charset="0"/>
              </a:rPr>
              <a:t>(69,5%)</a:t>
            </a:r>
            <a:r>
              <a:rPr lang="en-ZA" sz="2050" spc="-10" dirty="0">
                <a:effectLst/>
                <a:ea typeface="Times New Roman" panose="02020603050405020304" pitchFamily="18" charset="0"/>
              </a:rPr>
              <a:t> </a:t>
            </a:r>
            <a:r>
              <a:rPr lang="en-ZA" sz="2050" dirty="0">
                <a:effectLst/>
                <a:ea typeface="Times New Roman" panose="02020603050405020304" pitchFamily="18" charset="0"/>
              </a:rPr>
              <a:t>were</a:t>
            </a:r>
            <a:r>
              <a:rPr lang="en-ZA" sz="2050" spc="-15" dirty="0">
                <a:effectLst/>
                <a:ea typeface="Times New Roman" panose="02020603050405020304" pitchFamily="18" charset="0"/>
              </a:rPr>
              <a:t> </a:t>
            </a:r>
            <a:r>
              <a:rPr lang="en-ZA" sz="2050" dirty="0">
                <a:effectLst/>
                <a:ea typeface="Times New Roman" panose="02020603050405020304" pitchFamily="18" charset="0"/>
              </a:rPr>
              <a:t>accepted and </a:t>
            </a:r>
            <a:r>
              <a:rPr lang="en-ZA" sz="2050" spc="-5" dirty="0">
                <a:effectLst/>
                <a:ea typeface="Times New Roman" panose="02020603050405020304" pitchFamily="18" charset="0"/>
              </a:rPr>
              <a:t>published </a:t>
            </a:r>
            <a:r>
              <a:rPr lang="en-ZA" sz="2050" dirty="0">
                <a:effectLst/>
                <a:ea typeface="Times New Roman" panose="02020603050405020304" pitchFamily="18" charset="0"/>
              </a:rPr>
              <a:t>for</a:t>
            </a:r>
            <a:r>
              <a:rPr lang="en-ZA" sz="2050" spc="5" dirty="0">
                <a:effectLst/>
                <a:ea typeface="Times New Roman" panose="02020603050405020304" pitchFamily="18" charset="0"/>
              </a:rPr>
              <a:t> </a:t>
            </a:r>
            <a:r>
              <a:rPr lang="en-ZA" sz="2050" dirty="0">
                <a:effectLst/>
                <a:ea typeface="Times New Roman" panose="02020603050405020304" pitchFamily="18" charset="0"/>
              </a:rPr>
              <a:t>objections. </a:t>
            </a:r>
          </a:p>
          <a:p>
            <a:pPr marL="342900" lvl="0" indent="-342900" algn="just" eaLnBrk="0" hangingPunct="0">
              <a:lnSpc>
                <a:spcPct val="130000"/>
              </a:lnSpc>
              <a:spcAft>
                <a:spcPts val="0"/>
              </a:spcAft>
              <a:buFont typeface="Wingdings" panose="05000000000000000000" pitchFamily="2" charset="2"/>
              <a:buChar char="q"/>
            </a:pPr>
            <a:r>
              <a:rPr lang="en-ZA" sz="2050" dirty="0">
                <a:effectLst/>
                <a:ea typeface="Times New Roman" panose="02020603050405020304" pitchFamily="18" charset="0"/>
              </a:rPr>
              <a:t>Publication</a:t>
            </a:r>
            <a:r>
              <a:rPr lang="en-ZA" sz="2050" spc="155" dirty="0">
                <a:effectLst/>
                <a:ea typeface="Times New Roman" panose="02020603050405020304" pitchFamily="18" charset="0"/>
              </a:rPr>
              <a:t> </a:t>
            </a:r>
            <a:r>
              <a:rPr lang="en-ZA" sz="2050" dirty="0">
                <a:effectLst/>
                <a:ea typeface="Times New Roman" panose="02020603050405020304" pitchFamily="18" charset="0"/>
              </a:rPr>
              <a:t>of</a:t>
            </a:r>
            <a:r>
              <a:rPr lang="en-ZA" sz="2050" spc="140" dirty="0">
                <a:effectLst/>
                <a:ea typeface="Times New Roman" panose="02020603050405020304" pitchFamily="18" charset="0"/>
              </a:rPr>
              <a:t> </a:t>
            </a:r>
            <a:r>
              <a:rPr lang="en-ZA" sz="2050" i="1" dirty="0">
                <a:effectLst/>
                <a:ea typeface="Times New Roman" panose="02020603050405020304" pitchFamily="18" charset="0"/>
              </a:rPr>
              <a:t>Gazettes</a:t>
            </a:r>
            <a:r>
              <a:rPr lang="en-ZA" sz="2050" dirty="0">
                <a:effectLst/>
                <a:ea typeface="Times New Roman" panose="02020603050405020304" pitchFamily="18" charset="0"/>
              </a:rPr>
              <a:t> for </a:t>
            </a:r>
            <a:r>
              <a:rPr lang="en-ZA" sz="2050" b="1" dirty="0">
                <a:solidFill>
                  <a:srgbClr val="FF0000"/>
                </a:solidFill>
                <a:effectLst/>
                <a:ea typeface="Times New Roman" panose="02020603050405020304" pitchFamily="18" charset="0"/>
              </a:rPr>
              <a:t>Batch 1</a:t>
            </a:r>
            <a:r>
              <a:rPr lang="en-ZA" sz="2050" dirty="0">
                <a:effectLst/>
                <a:ea typeface="Times New Roman" panose="02020603050405020304" pitchFamily="18" charset="0"/>
              </a:rPr>
              <a:t> municipalities took</a:t>
            </a:r>
            <a:r>
              <a:rPr lang="en-ZA" sz="2050" spc="5" dirty="0">
                <a:effectLst/>
                <a:ea typeface="Times New Roman" panose="02020603050405020304" pitchFamily="18" charset="0"/>
              </a:rPr>
              <a:t> </a:t>
            </a:r>
            <a:r>
              <a:rPr lang="en-ZA" sz="2050" dirty="0">
                <a:effectLst/>
                <a:ea typeface="Times New Roman" panose="02020603050405020304" pitchFamily="18" charset="0"/>
              </a:rPr>
              <a:t>place</a:t>
            </a:r>
            <a:r>
              <a:rPr lang="en-ZA" sz="2050" spc="20" dirty="0">
                <a:effectLst/>
                <a:ea typeface="Times New Roman" panose="02020603050405020304" pitchFamily="18" charset="0"/>
              </a:rPr>
              <a:t> </a:t>
            </a:r>
            <a:r>
              <a:rPr lang="en-ZA" sz="2050" dirty="0">
                <a:effectLst/>
                <a:ea typeface="Times New Roman" panose="02020603050405020304" pitchFamily="18" charset="0"/>
              </a:rPr>
              <a:t>between</a:t>
            </a:r>
            <a:r>
              <a:rPr lang="en-ZA" sz="2050" spc="15" dirty="0">
                <a:effectLst/>
                <a:ea typeface="Times New Roman" panose="02020603050405020304" pitchFamily="18" charset="0"/>
              </a:rPr>
              <a:t> </a:t>
            </a:r>
            <a:r>
              <a:rPr lang="en-ZA" sz="2050" dirty="0">
                <a:effectLst/>
                <a:ea typeface="Times New Roman" panose="02020603050405020304" pitchFamily="18" charset="0"/>
              </a:rPr>
              <a:t>3</a:t>
            </a:r>
            <a:r>
              <a:rPr lang="en-ZA" sz="2050" spc="20" dirty="0">
                <a:effectLst/>
                <a:ea typeface="Times New Roman" panose="02020603050405020304" pitchFamily="18" charset="0"/>
              </a:rPr>
              <a:t> </a:t>
            </a:r>
            <a:r>
              <a:rPr lang="en-ZA" sz="2050" dirty="0">
                <a:effectLst/>
                <a:ea typeface="Times New Roman" panose="02020603050405020304" pitchFamily="18" charset="0"/>
              </a:rPr>
              <a:t>and</a:t>
            </a:r>
            <a:r>
              <a:rPr lang="en-ZA" sz="2050" spc="10" dirty="0">
                <a:effectLst/>
                <a:ea typeface="Times New Roman" panose="02020603050405020304" pitchFamily="18" charset="0"/>
              </a:rPr>
              <a:t> </a:t>
            </a:r>
            <a:r>
              <a:rPr lang="en-ZA" sz="2050" dirty="0">
                <a:effectLst/>
                <a:ea typeface="Times New Roman" panose="02020603050405020304" pitchFamily="18" charset="0"/>
              </a:rPr>
              <a:t>12</a:t>
            </a:r>
            <a:r>
              <a:rPr lang="en-ZA" sz="2050" spc="10" dirty="0">
                <a:effectLst/>
                <a:ea typeface="Times New Roman" panose="02020603050405020304" pitchFamily="18" charset="0"/>
              </a:rPr>
              <a:t> </a:t>
            </a:r>
            <a:r>
              <a:rPr lang="en-ZA" sz="2050" dirty="0">
                <a:effectLst/>
                <a:ea typeface="Times New Roman" panose="02020603050405020304" pitchFamily="18" charset="0"/>
              </a:rPr>
              <a:t>August</a:t>
            </a:r>
            <a:r>
              <a:rPr lang="en-ZA" sz="2050" spc="110" dirty="0">
                <a:effectLst/>
                <a:ea typeface="Times New Roman" panose="02020603050405020304" pitchFamily="18" charset="0"/>
              </a:rPr>
              <a:t> </a:t>
            </a:r>
            <a:r>
              <a:rPr lang="en-ZA" sz="2050" dirty="0">
                <a:effectLst/>
                <a:ea typeface="Times New Roman" panose="02020603050405020304" pitchFamily="18" charset="0"/>
              </a:rPr>
              <a:t>2020,</a:t>
            </a:r>
            <a:r>
              <a:rPr lang="en-ZA" sz="2050" spc="415" dirty="0">
                <a:effectLst/>
                <a:ea typeface="Times New Roman" panose="02020603050405020304" pitchFamily="18" charset="0"/>
              </a:rPr>
              <a:t> </a:t>
            </a:r>
            <a:r>
              <a:rPr lang="en-ZA" sz="2050" dirty="0">
                <a:effectLst/>
                <a:ea typeface="Times New Roman" panose="02020603050405020304" pitchFamily="18" charset="0"/>
              </a:rPr>
              <a:t>and</a:t>
            </a:r>
            <a:r>
              <a:rPr lang="en-ZA" sz="2050" spc="430" dirty="0">
                <a:effectLst/>
                <a:ea typeface="Times New Roman" panose="02020603050405020304" pitchFamily="18" charset="0"/>
              </a:rPr>
              <a:t> </a:t>
            </a:r>
            <a:r>
              <a:rPr lang="en-ZA" sz="2050" dirty="0">
                <a:effectLst/>
                <a:ea typeface="Times New Roman" panose="02020603050405020304" pitchFamily="18" charset="0"/>
              </a:rPr>
              <a:t>publications</a:t>
            </a:r>
            <a:r>
              <a:rPr lang="en-ZA" sz="2050" spc="440" dirty="0">
                <a:effectLst/>
                <a:ea typeface="Times New Roman" panose="02020603050405020304" pitchFamily="18" charset="0"/>
              </a:rPr>
              <a:t> </a:t>
            </a:r>
            <a:r>
              <a:rPr lang="en-ZA" sz="2050" dirty="0">
                <a:effectLst/>
                <a:ea typeface="Times New Roman" panose="02020603050405020304" pitchFamily="18" charset="0"/>
              </a:rPr>
              <a:t>for </a:t>
            </a:r>
            <a:r>
              <a:rPr lang="en-ZA" sz="2050" b="1" dirty="0">
                <a:solidFill>
                  <a:srgbClr val="FF0000"/>
                </a:solidFill>
                <a:effectLst/>
                <a:ea typeface="Times New Roman" panose="02020603050405020304" pitchFamily="18" charset="0"/>
              </a:rPr>
              <a:t>Batch 2</a:t>
            </a:r>
            <a:r>
              <a:rPr lang="en-ZA" sz="2050" dirty="0">
                <a:effectLst/>
                <a:ea typeface="Times New Roman" panose="02020603050405020304" pitchFamily="18" charset="0"/>
              </a:rPr>
              <a:t> municipalities took place</a:t>
            </a:r>
            <a:r>
              <a:rPr lang="en-ZA" sz="2050" spc="-55" dirty="0">
                <a:effectLst/>
                <a:ea typeface="Times New Roman" panose="02020603050405020304" pitchFamily="18" charset="0"/>
              </a:rPr>
              <a:t> </a:t>
            </a:r>
            <a:r>
              <a:rPr lang="en-ZA" sz="2050" dirty="0">
                <a:effectLst/>
                <a:ea typeface="Times New Roman" panose="02020603050405020304" pitchFamily="18" charset="0"/>
              </a:rPr>
              <a:t>between</a:t>
            </a:r>
            <a:r>
              <a:rPr lang="en-ZA" sz="2050" spc="-45" dirty="0">
                <a:effectLst/>
                <a:ea typeface="Times New Roman" panose="02020603050405020304" pitchFamily="18" charset="0"/>
              </a:rPr>
              <a:t> </a:t>
            </a:r>
            <a:r>
              <a:rPr lang="en-ZA" sz="2050" dirty="0">
                <a:effectLst/>
                <a:ea typeface="Times New Roman" panose="02020603050405020304" pitchFamily="18" charset="0"/>
              </a:rPr>
              <a:t>1</a:t>
            </a:r>
            <a:r>
              <a:rPr lang="en-ZA" sz="2050" spc="-65" dirty="0">
                <a:effectLst/>
                <a:ea typeface="Times New Roman" panose="02020603050405020304" pitchFamily="18" charset="0"/>
              </a:rPr>
              <a:t> </a:t>
            </a:r>
            <a:r>
              <a:rPr lang="en-ZA" sz="2050" dirty="0">
                <a:effectLst/>
                <a:ea typeface="Times New Roman" panose="02020603050405020304" pitchFamily="18" charset="0"/>
              </a:rPr>
              <a:t>and</a:t>
            </a:r>
            <a:r>
              <a:rPr lang="en-ZA" sz="2050" spc="-60" dirty="0">
                <a:effectLst/>
                <a:ea typeface="Times New Roman" panose="02020603050405020304" pitchFamily="18" charset="0"/>
              </a:rPr>
              <a:t> </a:t>
            </a:r>
            <a:r>
              <a:rPr lang="en-ZA" sz="2050" dirty="0">
                <a:effectLst/>
                <a:ea typeface="Times New Roman" panose="02020603050405020304" pitchFamily="18" charset="0"/>
              </a:rPr>
              <a:t>7</a:t>
            </a:r>
            <a:r>
              <a:rPr lang="en-ZA" sz="2050" spc="-65" dirty="0">
                <a:effectLst/>
                <a:ea typeface="Times New Roman" panose="02020603050405020304" pitchFamily="18" charset="0"/>
              </a:rPr>
              <a:t> </a:t>
            </a:r>
            <a:r>
              <a:rPr lang="en-ZA" sz="2050" dirty="0">
                <a:effectLst/>
                <a:ea typeface="Times New Roman" panose="02020603050405020304" pitchFamily="18" charset="0"/>
              </a:rPr>
              <a:t>October</a:t>
            </a:r>
            <a:r>
              <a:rPr lang="en-ZA" sz="2050" spc="-60" dirty="0">
                <a:effectLst/>
                <a:ea typeface="Times New Roman" panose="02020603050405020304" pitchFamily="18" charset="0"/>
              </a:rPr>
              <a:t> </a:t>
            </a:r>
            <a:r>
              <a:rPr lang="en-ZA" sz="2050" dirty="0">
                <a:effectLst/>
                <a:ea typeface="Times New Roman" panose="02020603050405020304" pitchFamily="18" charset="0"/>
              </a:rPr>
              <a:t>2020. </a:t>
            </a:r>
          </a:p>
          <a:p>
            <a:pPr marL="342900" lvl="0" indent="-342900" algn="just" eaLnBrk="0" hangingPunct="0">
              <a:lnSpc>
                <a:spcPct val="130000"/>
              </a:lnSpc>
              <a:spcAft>
                <a:spcPts val="0"/>
              </a:spcAft>
              <a:buFont typeface="Wingdings" panose="05000000000000000000" pitchFamily="2" charset="2"/>
              <a:buChar char="q"/>
            </a:pPr>
            <a:r>
              <a:rPr lang="en-ZA" sz="2050" dirty="0">
                <a:effectLst/>
                <a:ea typeface="Times New Roman" panose="02020603050405020304" pitchFamily="18" charset="0"/>
              </a:rPr>
              <a:t>MDB received a total</a:t>
            </a:r>
            <a:r>
              <a:rPr lang="en-ZA" sz="2050" dirty="0">
                <a:ea typeface="Times New Roman" panose="02020603050405020304" pitchFamily="18" charset="0"/>
              </a:rPr>
              <a:t> </a:t>
            </a:r>
            <a:r>
              <a:rPr lang="en-ZA" sz="2050" dirty="0">
                <a:effectLst/>
                <a:ea typeface="Times New Roman" panose="02020603050405020304" pitchFamily="18" charset="0"/>
              </a:rPr>
              <a:t>of 1,465 objections - all objections were considered</a:t>
            </a:r>
            <a:r>
              <a:rPr lang="en-ZA" sz="2050" spc="-75" dirty="0">
                <a:effectLst/>
                <a:ea typeface="Times New Roman" panose="02020603050405020304" pitchFamily="18" charset="0"/>
              </a:rPr>
              <a:t> </a:t>
            </a:r>
            <a:r>
              <a:rPr lang="en-ZA" sz="2050" dirty="0">
                <a:effectLst/>
                <a:ea typeface="Times New Roman" panose="02020603050405020304" pitchFamily="18" charset="0"/>
              </a:rPr>
              <a:t>by</a:t>
            </a:r>
            <a:r>
              <a:rPr lang="en-ZA" sz="2050" spc="-90" dirty="0">
                <a:effectLst/>
                <a:ea typeface="Times New Roman" panose="02020603050405020304" pitchFamily="18" charset="0"/>
              </a:rPr>
              <a:t> </a:t>
            </a:r>
            <a:r>
              <a:rPr lang="en-ZA" sz="2050" dirty="0">
                <a:effectLst/>
                <a:ea typeface="Times New Roman" panose="02020603050405020304" pitchFamily="18" charset="0"/>
              </a:rPr>
              <a:t>the</a:t>
            </a:r>
            <a:r>
              <a:rPr lang="en-ZA" sz="2050" spc="-90" dirty="0">
                <a:effectLst/>
                <a:ea typeface="Times New Roman" panose="02020603050405020304" pitchFamily="18" charset="0"/>
              </a:rPr>
              <a:t> </a:t>
            </a:r>
            <a:r>
              <a:rPr lang="en-ZA" sz="2050" dirty="0">
                <a:effectLst/>
                <a:ea typeface="Times New Roman" panose="02020603050405020304" pitchFamily="18" charset="0"/>
              </a:rPr>
              <a:t>Board. </a:t>
            </a:r>
          </a:p>
          <a:p>
            <a:pPr marL="342900" lvl="0" indent="-342900" algn="just" eaLnBrk="0" hangingPunct="0">
              <a:lnSpc>
                <a:spcPct val="130000"/>
              </a:lnSpc>
              <a:spcAft>
                <a:spcPts val="0"/>
              </a:spcAft>
              <a:buFont typeface="Wingdings" panose="05000000000000000000" pitchFamily="2" charset="2"/>
              <a:buChar char="q"/>
            </a:pPr>
            <a:r>
              <a:rPr lang="en-ZA" sz="2050" spc="-5" dirty="0">
                <a:effectLst/>
                <a:ea typeface="Times New Roman" panose="02020603050405020304" pitchFamily="18" charset="0"/>
              </a:rPr>
              <a:t>F</a:t>
            </a:r>
            <a:r>
              <a:rPr lang="en-ZA" sz="2050" dirty="0">
                <a:effectLst/>
                <a:ea typeface="Times New Roman" panose="02020603050405020304" pitchFamily="18" charset="0"/>
              </a:rPr>
              <a:t>or</a:t>
            </a:r>
            <a:r>
              <a:rPr lang="en-ZA" sz="2050" spc="540" dirty="0">
                <a:effectLst/>
                <a:ea typeface="Times New Roman" panose="02020603050405020304" pitchFamily="18" charset="0"/>
              </a:rPr>
              <a:t> </a:t>
            </a:r>
            <a:r>
              <a:rPr lang="en-ZA" sz="2050" dirty="0">
                <a:effectLst/>
                <a:ea typeface="Times New Roman" panose="02020603050405020304" pitchFamily="18" charset="0"/>
              </a:rPr>
              <a:t>all</a:t>
            </a:r>
            <a:r>
              <a:rPr lang="en-ZA" sz="2050" spc="550" dirty="0">
                <a:effectLst/>
                <a:ea typeface="Times New Roman" panose="02020603050405020304" pitchFamily="18" charset="0"/>
              </a:rPr>
              <a:t> </a:t>
            </a:r>
            <a:r>
              <a:rPr lang="en-ZA" sz="2050" dirty="0">
                <a:effectLst/>
                <a:ea typeface="Times New Roman" panose="02020603050405020304" pitchFamily="18" charset="0"/>
              </a:rPr>
              <a:t>4,468</a:t>
            </a:r>
            <a:r>
              <a:rPr lang="en-ZA" sz="2050" spc="550" dirty="0">
                <a:effectLst/>
                <a:ea typeface="Times New Roman" panose="02020603050405020304" pitchFamily="18" charset="0"/>
              </a:rPr>
              <a:t> </a:t>
            </a:r>
            <a:r>
              <a:rPr lang="en-ZA" sz="2050" dirty="0">
                <a:effectLst/>
                <a:ea typeface="Times New Roman" panose="02020603050405020304" pitchFamily="18" charset="0"/>
              </a:rPr>
              <a:t>wards</a:t>
            </a:r>
            <a:r>
              <a:rPr lang="en-ZA" sz="2050" spc="545" dirty="0">
                <a:effectLst/>
                <a:ea typeface="Times New Roman" panose="02020603050405020304" pitchFamily="18" charset="0"/>
              </a:rPr>
              <a:t> </a:t>
            </a:r>
            <a:r>
              <a:rPr lang="en-ZA" sz="2050" dirty="0">
                <a:effectLst/>
                <a:ea typeface="Times New Roman" panose="02020603050405020304" pitchFamily="18" charset="0"/>
              </a:rPr>
              <a:t>published,</a:t>
            </a:r>
            <a:r>
              <a:rPr lang="en-ZA" sz="2050" spc="535" dirty="0">
                <a:effectLst/>
                <a:ea typeface="Times New Roman" panose="02020603050405020304" pitchFamily="18" charset="0"/>
              </a:rPr>
              <a:t> </a:t>
            </a:r>
            <a:r>
              <a:rPr lang="en-ZA" sz="2050" dirty="0">
                <a:effectLst/>
                <a:ea typeface="Times New Roman" panose="02020603050405020304" pitchFamily="18" charset="0"/>
              </a:rPr>
              <a:t>469</a:t>
            </a:r>
            <a:r>
              <a:rPr lang="en-ZA" sz="2050" spc="535" dirty="0">
                <a:effectLst/>
                <a:ea typeface="Times New Roman" panose="02020603050405020304" pitchFamily="18" charset="0"/>
              </a:rPr>
              <a:t> </a:t>
            </a:r>
            <a:r>
              <a:rPr lang="en-ZA" sz="2050" dirty="0">
                <a:effectLst/>
                <a:ea typeface="Times New Roman" panose="02020603050405020304" pitchFamily="18" charset="0"/>
              </a:rPr>
              <a:t>wards (10,5%) were re-configured / varied</a:t>
            </a:r>
            <a:r>
              <a:rPr lang="en-ZA" sz="2050" spc="185" dirty="0">
                <a:effectLst/>
                <a:ea typeface="Times New Roman" panose="02020603050405020304" pitchFamily="18" charset="0"/>
              </a:rPr>
              <a:t> </a:t>
            </a:r>
            <a:r>
              <a:rPr lang="en-ZA" sz="2050" dirty="0">
                <a:effectLst/>
                <a:ea typeface="Times New Roman" panose="02020603050405020304" pitchFamily="18" charset="0"/>
              </a:rPr>
              <a:t>as</a:t>
            </a:r>
            <a:r>
              <a:rPr lang="en-ZA" sz="2050" spc="195" dirty="0">
                <a:effectLst/>
                <a:ea typeface="Times New Roman" panose="02020603050405020304" pitchFamily="18" charset="0"/>
              </a:rPr>
              <a:t> </a:t>
            </a:r>
            <a:r>
              <a:rPr lang="en-ZA" sz="2050" dirty="0">
                <a:effectLst/>
                <a:ea typeface="Times New Roman" panose="02020603050405020304" pitchFamily="18" charset="0"/>
              </a:rPr>
              <a:t>a</a:t>
            </a:r>
            <a:r>
              <a:rPr lang="en-ZA" sz="2050" spc="180" dirty="0">
                <a:effectLst/>
                <a:ea typeface="Times New Roman" panose="02020603050405020304" pitchFamily="18" charset="0"/>
              </a:rPr>
              <a:t> </a:t>
            </a:r>
            <a:r>
              <a:rPr lang="en-ZA" sz="2050" dirty="0">
                <a:effectLst/>
                <a:ea typeface="Times New Roman" panose="02020603050405020304" pitchFamily="18" charset="0"/>
              </a:rPr>
              <a:t>result</a:t>
            </a:r>
            <a:r>
              <a:rPr lang="en-ZA" sz="2050" spc="185" dirty="0">
                <a:effectLst/>
                <a:ea typeface="Times New Roman" panose="02020603050405020304" pitchFamily="18" charset="0"/>
              </a:rPr>
              <a:t> </a:t>
            </a:r>
            <a:r>
              <a:rPr lang="en-ZA" sz="2050" dirty="0">
                <a:effectLst/>
                <a:ea typeface="Times New Roman" panose="02020603050405020304" pitchFamily="18" charset="0"/>
              </a:rPr>
              <a:t>of</a:t>
            </a:r>
            <a:r>
              <a:rPr lang="en-ZA" sz="2050" spc="180" dirty="0">
                <a:effectLst/>
                <a:ea typeface="Times New Roman" panose="02020603050405020304" pitchFamily="18" charset="0"/>
              </a:rPr>
              <a:t> </a:t>
            </a:r>
            <a:r>
              <a:rPr lang="en-ZA" sz="2050" dirty="0">
                <a:effectLst/>
                <a:ea typeface="Times New Roman" panose="02020603050405020304" pitchFamily="18" charset="0"/>
              </a:rPr>
              <a:t>objections</a:t>
            </a:r>
            <a:r>
              <a:rPr lang="en-ZA" sz="2050" spc="170" dirty="0">
                <a:effectLst/>
                <a:ea typeface="Times New Roman" panose="02020603050405020304" pitchFamily="18" charset="0"/>
              </a:rPr>
              <a:t> </a:t>
            </a:r>
            <a:r>
              <a:rPr lang="en-ZA" sz="2050" dirty="0">
                <a:effectLst/>
                <a:ea typeface="Times New Roman" panose="02020603050405020304" pitchFamily="18" charset="0"/>
              </a:rPr>
              <a:t>received,</a:t>
            </a:r>
            <a:r>
              <a:rPr lang="en-ZA" sz="2050" spc="-85" dirty="0">
                <a:effectLst/>
                <a:ea typeface="Times New Roman" panose="02020603050405020304" pitchFamily="18" charset="0"/>
              </a:rPr>
              <a:t> </a:t>
            </a:r>
            <a:r>
              <a:rPr lang="en-ZA" sz="2050" dirty="0">
                <a:effectLst/>
                <a:ea typeface="Times New Roman" panose="02020603050405020304" pitchFamily="18" charset="0"/>
              </a:rPr>
              <a:t>whilst</a:t>
            </a:r>
            <a:r>
              <a:rPr lang="en-ZA" sz="2050" spc="-80" dirty="0">
                <a:effectLst/>
                <a:ea typeface="Times New Roman" panose="02020603050405020304" pitchFamily="18" charset="0"/>
              </a:rPr>
              <a:t> </a:t>
            </a:r>
            <a:r>
              <a:rPr lang="en-ZA" sz="2050" dirty="0">
                <a:effectLst/>
                <a:ea typeface="Times New Roman" panose="02020603050405020304" pitchFamily="18" charset="0"/>
              </a:rPr>
              <a:t>3,999</a:t>
            </a:r>
            <a:r>
              <a:rPr lang="en-ZA" sz="2050" spc="-85" dirty="0">
                <a:effectLst/>
                <a:ea typeface="Times New Roman" panose="02020603050405020304" pitchFamily="18" charset="0"/>
              </a:rPr>
              <a:t> wards </a:t>
            </a:r>
            <a:r>
              <a:rPr lang="en-ZA" sz="2050" dirty="0">
                <a:effectLst/>
                <a:ea typeface="Times New Roman" panose="02020603050405020304" pitchFamily="18" charset="0"/>
              </a:rPr>
              <a:t>(89,5%)</a:t>
            </a:r>
            <a:r>
              <a:rPr lang="en-ZA" sz="2050" spc="-90" dirty="0">
                <a:effectLst/>
                <a:ea typeface="Times New Roman" panose="02020603050405020304" pitchFamily="18" charset="0"/>
              </a:rPr>
              <a:t> </a:t>
            </a:r>
            <a:r>
              <a:rPr lang="en-ZA" sz="2050" dirty="0">
                <a:effectLst/>
                <a:ea typeface="Times New Roman" panose="02020603050405020304" pitchFamily="18" charset="0"/>
              </a:rPr>
              <a:t>were</a:t>
            </a:r>
            <a:r>
              <a:rPr lang="en-ZA" sz="2050" spc="-75" dirty="0">
                <a:effectLst/>
                <a:ea typeface="Times New Roman" panose="02020603050405020304" pitchFamily="18" charset="0"/>
              </a:rPr>
              <a:t> </a:t>
            </a:r>
            <a:r>
              <a:rPr lang="en-ZA" sz="2050" dirty="0">
                <a:effectLst/>
                <a:ea typeface="Times New Roman" panose="02020603050405020304" pitchFamily="18" charset="0"/>
              </a:rPr>
              <a:t>confirmed</a:t>
            </a:r>
            <a:r>
              <a:rPr lang="en-ZA" sz="2050" spc="-80" dirty="0">
                <a:effectLst/>
                <a:ea typeface="Times New Roman" panose="02020603050405020304" pitchFamily="18" charset="0"/>
              </a:rPr>
              <a:t> </a:t>
            </a:r>
            <a:r>
              <a:rPr lang="en-ZA" sz="2050" dirty="0">
                <a:effectLst/>
                <a:ea typeface="Times New Roman" panose="02020603050405020304" pitchFamily="18" charset="0"/>
              </a:rPr>
              <a:t>as</a:t>
            </a:r>
            <a:r>
              <a:rPr lang="en-ZA" sz="2050" spc="-85" dirty="0">
                <a:effectLst/>
                <a:ea typeface="Times New Roman" panose="02020603050405020304" pitchFamily="18" charset="0"/>
              </a:rPr>
              <a:t> </a:t>
            </a:r>
            <a:r>
              <a:rPr lang="en-ZA" sz="2050" dirty="0">
                <a:effectLst/>
                <a:ea typeface="Times New Roman" panose="02020603050405020304" pitchFamily="18" charset="0"/>
              </a:rPr>
              <a:t>published. </a:t>
            </a:r>
          </a:p>
        </p:txBody>
      </p:sp>
    </p:spTree>
    <p:extLst>
      <p:ext uri="{BB962C8B-B14F-4D97-AF65-F5344CB8AC3E}">
        <p14:creationId xmlns:p14="http://schemas.microsoft.com/office/powerpoint/2010/main" val="284946163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ZA" b="1" u="sng" dirty="0"/>
              <a:t>TO RECAP WARD DELIMITATION process …</a:t>
            </a:r>
            <a:endParaRPr lang="en-US" b="1" u="sng" dirty="0"/>
          </a:p>
        </p:txBody>
      </p:sp>
      <p:pic>
        <p:nvPicPr>
          <p:cNvPr id="4" name="Content Placeholder 3"/>
          <p:cNvPicPr>
            <a:picLocks noGrp="1" noChangeAspect="1"/>
          </p:cNvPicPr>
          <p:nvPr>
            <p:ph sz="half" idx="2"/>
          </p:nvPr>
        </p:nvPicPr>
        <p:blipFill>
          <a:blip r:embed="rId2"/>
          <a:stretch>
            <a:fillRect/>
          </a:stretch>
        </p:blipFill>
        <p:spPr>
          <a:xfrm>
            <a:off x="533400" y="838200"/>
            <a:ext cx="11315699" cy="5486400"/>
          </a:xfrm>
          <a:prstGeom prst="rect">
            <a:avLst/>
          </a:prstGeom>
        </p:spPr>
      </p:pic>
    </p:spTree>
    <p:extLst>
      <p:ext uri="{BB962C8B-B14F-4D97-AF65-F5344CB8AC3E}">
        <p14:creationId xmlns:p14="http://schemas.microsoft.com/office/powerpoint/2010/main" val="166233609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06C0C-D6A2-0E4E-BB1E-5C183BC40A25}"/>
              </a:ext>
            </a:extLst>
          </p:cNvPr>
          <p:cNvSpPr>
            <a:spLocks noGrp="1"/>
          </p:cNvSpPr>
          <p:nvPr>
            <p:ph type="body" sz="quarter" idx="13"/>
          </p:nvPr>
        </p:nvSpPr>
        <p:spPr>
          <a:xfrm>
            <a:off x="2011681" y="2933700"/>
            <a:ext cx="8749792" cy="1333500"/>
          </a:xfrm>
        </p:spPr>
        <p:txBody>
          <a:bodyPr/>
          <a:lstStyle/>
          <a:p>
            <a:r>
              <a:rPr lang="en-ZA" sz="3200" dirty="0"/>
              <a:t>CALLING / SETTING DATE FOR 2021 LGE </a:t>
            </a:r>
          </a:p>
        </p:txBody>
      </p:sp>
    </p:spTree>
    <p:extLst>
      <p:ext uri="{BB962C8B-B14F-4D97-AF65-F5344CB8AC3E}">
        <p14:creationId xmlns:p14="http://schemas.microsoft.com/office/powerpoint/2010/main" val="50038424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ZA" b="1" u="sng" dirty="0"/>
              <a:t>CALLING AND SETTING THE DATE FOR THE 2021 LGE </a:t>
            </a:r>
            <a:endParaRPr lang="en-US" b="1" u="sng" dirty="0"/>
          </a:p>
        </p:txBody>
      </p:sp>
      <p:sp>
        <p:nvSpPr>
          <p:cNvPr id="3" name="Content Placeholder 2">
            <a:extLst>
              <a:ext uri="{FF2B5EF4-FFF2-40B4-BE49-F238E27FC236}">
                <a16:creationId xmlns:a16="http://schemas.microsoft.com/office/drawing/2014/main" id="{B3D2D3BC-12E0-7D44-BD7F-F768264612F8}"/>
              </a:ext>
            </a:extLst>
          </p:cNvPr>
          <p:cNvSpPr>
            <a:spLocks noGrp="1"/>
          </p:cNvSpPr>
          <p:nvPr>
            <p:ph sz="half" idx="2"/>
          </p:nvPr>
        </p:nvSpPr>
        <p:spPr>
          <a:xfrm>
            <a:off x="0" y="705104"/>
            <a:ext cx="12029440" cy="5462016"/>
          </a:xfrm>
        </p:spPr>
        <p:txBody>
          <a:bodyPr/>
          <a:lstStyle/>
          <a:p>
            <a:pPr marL="538163" lvl="0" indent="-538163" algn="just" defTabSz="685800" eaLnBrk="0" fontAlgn="base" hangingPunct="0">
              <a:lnSpc>
                <a:spcPct val="120000"/>
              </a:lnSpc>
              <a:spcBef>
                <a:spcPts val="0"/>
              </a:spcBef>
              <a:spcAft>
                <a:spcPct val="0"/>
              </a:spcAft>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Section 24 of the Structures Act requires, </a:t>
            </a:r>
            <a:r>
              <a:rPr lang="en-GB" sz="2000" b="1" u="sng" dirty="0">
                <a:solidFill>
                  <a:prstClr val="black"/>
                </a:solidFill>
                <a:latin typeface="Arial" panose="020B0604020202020204" pitchFamily="34" charset="0"/>
                <a:cs typeface="Arial" panose="020B0604020202020204" pitchFamily="34" charset="0"/>
              </a:rPr>
              <a:t>the Minister, after consulting IEC, to call and set a date for an election of all municipal councils within 90 days of the expiry of the term of municipal councils.</a:t>
            </a:r>
            <a:r>
              <a:rPr lang="en-GB" sz="2000" dirty="0">
                <a:solidFill>
                  <a:prstClr val="black"/>
                </a:solidFill>
                <a:latin typeface="Arial" panose="020B0604020202020204" pitchFamily="34" charset="0"/>
                <a:cs typeface="Arial" panose="020B0604020202020204" pitchFamily="34" charset="0"/>
              </a:rPr>
              <a:t> </a:t>
            </a:r>
          </a:p>
          <a:p>
            <a:pPr marL="538163" lvl="0" indent="-538163" algn="just" defTabSz="685800" eaLnBrk="0" fontAlgn="base" hangingPunct="0">
              <a:lnSpc>
                <a:spcPct val="120000"/>
              </a:lnSpc>
              <a:spcBef>
                <a:spcPts val="0"/>
              </a:spcBef>
              <a:spcAft>
                <a:spcPct val="0"/>
              </a:spcAft>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Since last LGE was held on 3 August 2016, </a:t>
            </a:r>
            <a:r>
              <a:rPr lang="en-GB" sz="2000" b="1" u="sng" dirty="0">
                <a:solidFill>
                  <a:prstClr val="black"/>
                </a:solidFill>
                <a:latin typeface="Arial" panose="020B0604020202020204" pitchFamily="34" charset="0"/>
                <a:cs typeface="Arial" panose="020B0604020202020204" pitchFamily="34" charset="0"/>
              </a:rPr>
              <a:t>next LGE must be held between 3 August 2020 and </a:t>
            </a:r>
            <a:br>
              <a:rPr lang="en-GB" sz="2000" b="1" u="sng" dirty="0">
                <a:solidFill>
                  <a:prstClr val="black"/>
                </a:solidFill>
                <a:latin typeface="Arial" panose="020B0604020202020204" pitchFamily="34" charset="0"/>
                <a:cs typeface="Arial" panose="020B0604020202020204" pitchFamily="34" charset="0"/>
              </a:rPr>
            </a:br>
            <a:r>
              <a:rPr lang="en-GB" sz="2000" b="1" u="sng" dirty="0">
                <a:solidFill>
                  <a:prstClr val="black"/>
                </a:solidFill>
                <a:latin typeface="Arial" panose="020B0604020202020204" pitchFamily="34" charset="0"/>
                <a:cs typeface="Arial" panose="020B0604020202020204" pitchFamily="34" charset="0"/>
              </a:rPr>
              <a:t>1 November 2021</a:t>
            </a:r>
            <a:r>
              <a:rPr lang="en-GB" sz="2000" dirty="0">
                <a:solidFill>
                  <a:prstClr val="black"/>
                </a:solidFill>
                <a:latin typeface="Arial" panose="020B0604020202020204" pitchFamily="34" charset="0"/>
                <a:cs typeface="Arial" panose="020B0604020202020204" pitchFamily="34" charset="0"/>
              </a:rPr>
              <a:t> – taking into consideration the 90 days period.</a:t>
            </a:r>
          </a:p>
          <a:p>
            <a:pPr marL="538163" lvl="0" indent="-538163" algn="just" defTabSz="685800" eaLnBrk="0" fontAlgn="base" hangingPunct="0">
              <a:lnSpc>
                <a:spcPct val="120000"/>
              </a:lnSpc>
              <a:spcBef>
                <a:spcPts val="0"/>
              </a:spcBef>
              <a:spcAft>
                <a:spcPct val="0"/>
              </a:spcAft>
              <a:buFont typeface="Wingdings" panose="05000000000000000000" pitchFamily="2" charset="2"/>
              <a:buChar char="q"/>
            </a:pPr>
            <a:r>
              <a:rPr lang="en-GB" sz="2000" dirty="0">
                <a:solidFill>
                  <a:prstClr val="black"/>
                </a:solidFill>
                <a:latin typeface="Arial" panose="020B0604020202020204" pitchFamily="34" charset="0"/>
                <a:cs typeface="Arial" panose="020B0604020202020204" pitchFamily="34" charset="0"/>
              </a:rPr>
              <a:t>The following factors, amongst others, are considered when determining the date of the LGE: </a:t>
            </a:r>
          </a:p>
          <a:p>
            <a:pPr marL="1076325" lvl="1" indent="-538163" algn="just" defTabSz="685800" eaLnBrk="0" fontAlgn="base" hangingPunct="0">
              <a:lnSpc>
                <a:spcPct val="120000"/>
              </a:lnSpc>
              <a:spcBef>
                <a:spcPts val="0"/>
              </a:spcBef>
              <a:spcAft>
                <a:spcPct val="0"/>
              </a:spcAft>
              <a:buFont typeface="Courier New" panose="02070309020205020404" pitchFamily="49" charset="0"/>
              <a:buChar char="o"/>
            </a:pPr>
            <a:r>
              <a:rPr lang="en-GB" sz="2000" dirty="0">
                <a:solidFill>
                  <a:prstClr val="black"/>
                </a:solidFill>
                <a:latin typeface="Arial" panose="020B0604020202020204" pitchFamily="34" charset="0"/>
                <a:cs typeface="Arial" panose="020B0604020202020204" pitchFamily="34" charset="0"/>
              </a:rPr>
              <a:t>Voting day should occur on a Wednesday</a:t>
            </a:r>
          </a:p>
          <a:p>
            <a:pPr marL="1076325" lvl="1" indent="-538163" algn="just" defTabSz="685800" eaLnBrk="0" fontAlgn="base" hangingPunct="0">
              <a:lnSpc>
                <a:spcPct val="120000"/>
              </a:lnSpc>
              <a:spcBef>
                <a:spcPts val="0"/>
              </a:spcBef>
              <a:spcAft>
                <a:spcPct val="0"/>
              </a:spcAft>
              <a:buFont typeface="Courier New" panose="02070309020205020404" pitchFamily="49" charset="0"/>
              <a:buChar char="o"/>
            </a:pPr>
            <a:r>
              <a:rPr lang="en-ZA" sz="2000" dirty="0">
                <a:solidFill>
                  <a:prstClr val="black"/>
                </a:solidFill>
                <a:latin typeface="Arial" panose="020B0604020202020204" pitchFamily="34" charset="0"/>
                <a:cs typeface="Arial" panose="020B0604020202020204" pitchFamily="34" charset="0"/>
              </a:rPr>
              <a:t>Avoid holding elections on school holidays/recess (Inland and Coastal Provinces)</a:t>
            </a:r>
          </a:p>
          <a:p>
            <a:pPr marL="1076325" lvl="1" indent="-538163" algn="just" defTabSz="685800" eaLnBrk="0" fontAlgn="base" hangingPunct="0">
              <a:lnSpc>
                <a:spcPct val="120000"/>
              </a:lnSpc>
              <a:spcBef>
                <a:spcPts val="0"/>
              </a:spcBef>
              <a:spcAft>
                <a:spcPct val="0"/>
              </a:spcAft>
              <a:buFont typeface="Courier New" panose="02070309020205020404" pitchFamily="49" charset="0"/>
              <a:buChar char="o"/>
            </a:pPr>
            <a:r>
              <a:rPr lang="en-ZA" sz="2000" dirty="0">
                <a:solidFill>
                  <a:prstClr val="black"/>
                </a:solidFill>
                <a:latin typeface="Arial" panose="020B0604020202020204" pitchFamily="34" charset="0"/>
                <a:cs typeface="Arial" panose="020B0604020202020204" pitchFamily="34" charset="0"/>
              </a:rPr>
              <a:t>MDB hand over of final ward boundaries to the IEC</a:t>
            </a:r>
          </a:p>
          <a:p>
            <a:pPr marL="1076325" lvl="1" indent="-538163" algn="just" defTabSz="685800" eaLnBrk="0" fontAlgn="base" hangingPunct="0">
              <a:lnSpc>
                <a:spcPct val="120000"/>
              </a:lnSpc>
              <a:spcBef>
                <a:spcPts val="0"/>
              </a:spcBef>
              <a:spcAft>
                <a:spcPct val="0"/>
              </a:spcAft>
              <a:buFont typeface="Courier New" panose="02070309020205020404" pitchFamily="49" charset="0"/>
              <a:buChar char="o"/>
            </a:pPr>
            <a:r>
              <a:rPr lang="en-ZA" sz="2000" dirty="0">
                <a:solidFill>
                  <a:prstClr val="black"/>
                </a:solidFill>
                <a:latin typeface="Arial" panose="020B0604020202020204" pitchFamily="34" charset="0"/>
                <a:cs typeface="Arial" panose="020B0604020202020204" pitchFamily="34" charset="0"/>
              </a:rPr>
              <a:t>Targeted voter registrations ahead of LGE</a:t>
            </a:r>
          </a:p>
          <a:p>
            <a:pPr marL="1076325" lvl="1" indent="-538163" algn="just" defTabSz="685800" eaLnBrk="0" fontAlgn="base" hangingPunct="0">
              <a:lnSpc>
                <a:spcPct val="120000"/>
              </a:lnSpc>
              <a:spcBef>
                <a:spcPts val="0"/>
              </a:spcBef>
              <a:spcAft>
                <a:spcPct val="0"/>
              </a:spcAft>
              <a:buFont typeface="Courier New" panose="02070309020205020404" pitchFamily="49" charset="0"/>
              <a:buChar char="o"/>
            </a:pPr>
            <a:r>
              <a:rPr lang="en-ZA" sz="2000" dirty="0">
                <a:solidFill>
                  <a:prstClr val="black"/>
                </a:solidFill>
                <a:latin typeface="Arial" panose="020B0604020202020204" pitchFamily="34" charset="0"/>
                <a:cs typeface="Arial" panose="020B0604020202020204" pitchFamily="34" charset="0"/>
              </a:rPr>
              <a:t>Publication of the Election Timetable</a:t>
            </a:r>
          </a:p>
          <a:p>
            <a:pPr marL="1076325" lvl="1" indent="-538163" algn="just" defTabSz="685800" eaLnBrk="0" fontAlgn="base" hangingPunct="0">
              <a:lnSpc>
                <a:spcPct val="120000"/>
              </a:lnSpc>
              <a:spcBef>
                <a:spcPts val="0"/>
              </a:spcBef>
              <a:spcAft>
                <a:spcPct val="0"/>
              </a:spcAft>
              <a:buFont typeface="Courier New" panose="02070309020205020404" pitchFamily="49" charset="0"/>
              <a:buChar char="o"/>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Registration of political parties at municipal level</a:t>
            </a:r>
          </a:p>
          <a:p>
            <a:pPr marL="1076325" lvl="1" indent="-538163" algn="just" defTabSz="685800" eaLnBrk="0" fontAlgn="base" hangingPunct="0">
              <a:lnSpc>
                <a:spcPct val="120000"/>
              </a:lnSpc>
              <a:spcBef>
                <a:spcPts val="0"/>
              </a:spcBef>
              <a:spcAft>
                <a:spcPct val="0"/>
              </a:spcAft>
              <a:buFont typeface="Courier New" panose="02070309020205020404" pitchFamily="49" charset="0"/>
              <a:buChar char="o"/>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Constituting Political Party Liaison Committee</a:t>
            </a:r>
          </a:p>
          <a:p>
            <a:pPr marL="1076325" lvl="1" indent="-538163" algn="just" defTabSz="685800" eaLnBrk="0" fontAlgn="base" hangingPunct="0">
              <a:lnSpc>
                <a:spcPct val="120000"/>
              </a:lnSpc>
              <a:spcBef>
                <a:spcPts val="0"/>
              </a:spcBef>
              <a:spcAft>
                <a:spcPct val="0"/>
              </a:spcAft>
              <a:buFont typeface="Courier New" panose="02070309020205020404" pitchFamily="49" charset="0"/>
              <a:buChar char="o"/>
            </a:pPr>
            <a:r>
              <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Candidate nomination</a:t>
            </a:r>
          </a:p>
          <a:p>
            <a:pPr marL="619125" indent="-538163" algn="just" defTabSz="685800" eaLnBrk="0" fontAlgn="base" hangingPunct="0">
              <a:lnSpc>
                <a:spcPct val="120000"/>
              </a:lnSpc>
              <a:spcBef>
                <a:spcPts val="0"/>
              </a:spcBef>
              <a:spcAft>
                <a:spcPct val="0"/>
              </a:spcAft>
              <a:buFont typeface="Wingdings" panose="05000000000000000000" pitchFamily="2" charset="2"/>
              <a:buChar char="q"/>
            </a:pPr>
            <a:r>
              <a:rPr lang="en-ZA" sz="2000" dirty="0">
                <a:solidFill>
                  <a:prstClr val="black"/>
                </a:solidFill>
                <a:latin typeface="Arial" panose="020B0604020202020204" pitchFamily="34" charset="0"/>
                <a:cs typeface="Arial" panose="020B0604020202020204" pitchFamily="34" charset="0"/>
              </a:rPr>
              <a:t>Consultations have begun with the IEC.</a:t>
            </a:r>
            <a:endParaRPr kumimoji="0" lang="en-ZA" sz="20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85693164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06C0C-D6A2-0E4E-BB1E-5C183BC40A25}"/>
              </a:ext>
            </a:extLst>
          </p:cNvPr>
          <p:cNvSpPr>
            <a:spLocks noGrp="1"/>
          </p:cNvSpPr>
          <p:nvPr>
            <p:ph type="body" sz="quarter" idx="13"/>
          </p:nvPr>
        </p:nvSpPr>
        <p:spPr>
          <a:xfrm>
            <a:off x="2011681" y="2933700"/>
            <a:ext cx="8749792" cy="1333500"/>
          </a:xfrm>
        </p:spPr>
        <p:txBody>
          <a:bodyPr/>
          <a:lstStyle/>
          <a:p>
            <a:r>
              <a:rPr lang="en-ZA" sz="3200" dirty="0"/>
              <a:t>LEGISLATIVE AMENDMENTS</a:t>
            </a:r>
          </a:p>
        </p:txBody>
      </p:sp>
    </p:spTree>
    <p:extLst>
      <p:ext uri="{BB962C8B-B14F-4D97-AF65-F5344CB8AC3E}">
        <p14:creationId xmlns:p14="http://schemas.microsoft.com/office/powerpoint/2010/main" val="1047902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US" b="1" u="sng" dirty="0"/>
              <a:t>PRESENTATION OUTLINE</a:t>
            </a:r>
          </a:p>
        </p:txBody>
      </p:sp>
      <p:graphicFrame>
        <p:nvGraphicFramePr>
          <p:cNvPr id="4" name="Table 4">
            <a:extLst>
              <a:ext uri="{FF2B5EF4-FFF2-40B4-BE49-F238E27FC236}">
                <a16:creationId xmlns:a16="http://schemas.microsoft.com/office/drawing/2014/main" id="{F00640EF-750F-4B7B-B743-793E707E9CD6}"/>
              </a:ext>
            </a:extLst>
          </p:cNvPr>
          <p:cNvGraphicFramePr>
            <a:graphicFrameLocks noGrp="1"/>
          </p:cNvGraphicFramePr>
          <p:nvPr>
            <p:ph sz="half" idx="2"/>
            <p:extLst>
              <p:ext uri="{D42A27DB-BD31-4B8C-83A1-F6EECF244321}">
                <p14:modId xmlns:p14="http://schemas.microsoft.com/office/powerpoint/2010/main" val="2362930591"/>
              </p:ext>
            </p:extLst>
          </p:nvPr>
        </p:nvGraphicFramePr>
        <p:xfrm>
          <a:off x="396240" y="708343"/>
          <a:ext cx="11419840" cy="5209414"/>
        </p:xfrm>
        <a:graphic>
          <a:graphicData uri="http://schemas.openxmlformats.org/drawingml/2006/table">
            <a:tbl>
              <a:tblPr firstRow="1" bandRow="1">
                <a:tableStyleId>{5C22544A-7EE6-4342-B048-85BDC9FD1C3A}</a:tableStyleId>
              </a:tblPr>
              <a:tblGrid>
                <a:gridCol w="11419840">
                  <a:extLst>
                    <a:ext uri="{9D8B030D-6E8A-4147-A177-3AD203B41FA5}">
                      <a16:colId xmlns:a16="http://schemas.microsoft.com/office/drawing/2014/main" val="607106037"/>
                    </a:ext>
                  </a:extLst>
                </a:gridCol>
              </a:tblGrid>
              <a:tr h="370840">
                <a:tc>
                  <a:txBody>
                    <a:bodyPr/>
                    <a:lstStyle/>
                    <a:p>
                      <a:pPr algn="ctr">
                        <a:lnSpc>
                          <a:spcPct val="120000"/>
                        </a:lnSpc>
                      </a:pPr>
                      <a:r>
                        <a:rPr lang="en-ZA" sz="2800" b="1" dirty="0">
                          <a:solidFill>
                            <a:schemeClr val="tx1"/>
                          </a:solidFill>
                        </a:rPr>
                        <a:t>CONTENTS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418002481"/>
                  </a:ext>
                </a:extLst>
              </a:tr>
              <a:tr h="370840">
                <a:tc>
                  <a:txBody>
                    <a:bodyPr/>
                    <a:lstStyle/>
                    <a:p>
                      <a:pPr marL="538163" indent="-538163">
                        <a:lnSpc>
                          <a:spcPct val="120000"/>
                        </a:lnSpc>
                        <a:buFont typeface="Wingdings" panose="05000000000000000000" pitchFamily="2" charset="2"/>
                        <a:buChar char="q"/>
                      </a:pPr>
                      <a:r>
                        <a:rPr lang="en-ZA" sz="2800" b="1" dirty="0">
                          <a:solidFill>
                            <a:schemeClr val="tx1"/>
                          </a:solidFill>
                        </a:rPr>
                        <a:t>Background</a:t>
                      </a:r>
                    </a:p>
                    <a:p>
                      <a:pPr marL="538163" indent="-538163">
                        <a:lnSpc>
                          <a:spcPct val="120000"/>
                        </a:lnSpc>
                        <a:buFont typeface="Wingdings" panose="05000000000000000000" pitchFamily="2" charset="2"/>
                        <a:buChar char="q"/>
                      </a:pPr>
                      <a:r>
                        <a:rPr lang="en-ZA" sz="2800" b="1" dirty="0">
                          <a:solidFill>
                            <a:schemeClr val="tx1"/>
                          </a:solidFill>
                        </a:rPr>
                        <a:t>Formulae for Number of Councillors</a:t>
                      </a:r>
                    </a:p>
                    <a:p>
                      <a:pPr marL="538163" indent="-538163">
                        <a:lnSpc>
                          <a:spcPct val="120000"/>
                        </a:lnSpc>
                        <a:buFont typeface="Wingdings" panose="05000000000000000000" pitchFamily="2" charset="2"/>
                        <a:buChar char="q"/>
                      </a:pPr>
                      <a:r>
                        <a:rPr lang="en-ZA" sz="2800" b="1" dirty="0">
                          <a:solidFill>
                            <a:schemeClr val="tx1"/>
                          </a:solidFill>
                        </a:rPr>
                        <a:t>Establishment of </a:t>
                      </a:r>
                      <a:r>
                        <a:rPr lang="en-ZA" sz="2800" b="1" dirty="0" err="1">
                          <a:solidFill>
                            <a:schemeClr val="tx1"/>
                          </a:solidFill>
                        </a:rPr>
                        <a:t>IMCoME</a:t>
                      </a:r>
                      <a:endParaRPr lang="en-ZA" sz="2800" b="1" dirty="0">
                        <a:solidFill>
                          <a:schemeClr val="tx1"/>
                        </a:solidFill>
                      </a:endParaRPr>
                    </a:p>
                    <a:p>
                      <a:pPr marL="538163" indent="-538163">
                        <a:lnSpc>
                          <a:spcPct val="120000"/>
                        </a:lnSpc>
                        <a:buFont typeface="Wingdings" panose="05000000000000000000" pitchFamily="2" charset="2"/>
                        <a:buChar char="q"/>
                      </a:pPr>
                      <a:r>
                        <a:rPr lang="en-ZA" sz="2800" b="1" dirty="0">
                          <a:solidFill>
                            <a:schemeClr val="tx1"/>
                          </a:solidFill>
                        </a:rPr>
                        <a:t>MDB Activities</a:t>
                      </a:r>
                    </a:p>
                    <a:p>
                      <a:pPr marL="538163" indent="-538163">
                        <a:lnSpc>
                          <a:spcPct val="120000"/>
                        </a:lnSpc>
                        <a:buFont typeface="Wingdings" panose="05000000000000000000" pitchFamily="2" charset="2"/>
                        <a:buChar char="q"/>
                      </a:pPr>
                      <a:r>
                        <a:rPr lang="en-ZA" sz="2800" b="1" i="1" u="sng" dirty="0">
                          <a:solidFill>
                            <a:schemeClr val="tx1"/>
                          </a:solidFill>
                        </a:rPr>
                        <a:t>IEC Activities (Dealt with by the IEC)</a:t>
                      </a:r>
                    </a:p>
                    <a:p>
                      <a:pPr marL="538163" indent="-538163">
                        <a:lnSpc>
                          <a:spcPct val="120000"/>
                        </a:lnSpc>
                        <a:buFont typeface="Wingdings" panose="05000000000000000000" pitchFamily="2" charset="2"/>
                        <a:buChar char="q"/>
                      </a:pPr>
                      <a:r>
                        <a:rPr lang="en-ZA" sz="2800" b="1" dirty="0">
                          <a:solidFill>
                            <a:schemeClr val="tx1"/>
                          </a:solidFill>
                        </a:rPr>
                        <a:t>Calling and Setting the Date for the Elections</a:t>
                      </a:r>
                    </a:p>
                    <a:p>
                      <a:pPr marL="538163" indent="-538163">
                        <a:lnSpc>
                          <a:spcPct val="120000"/>
                        </a:lnSpc>
                        <a:buFont typeface="Wingdings" panose="05000000000000000000" pitchFamily="2" charset="2"/>
                        <a:buChar char="q"/>
                      </a:pPr>
                      <a:r>
                        <a:rPr lang="en-ZA" sz="2800" b="1" dirty="0">
                          <a:solidFill>
                            <a:schemeClr val="tx1"/>
                          </a:solidFill>
                        </a:rPr>
                        <a:t>Legislative Amendments</a:t>
                      </a:r>
                    </a:p>
                    <a:p>
                      <a:pPr marL="538163" indent="-538163">
                        <a:lnSpc>
                          <a:spcPct val="120000"/>
                        </a:lnSpc>
                        <a:buFont typeface="Wingdings" panose="05000000000000000000" pitchFamily="2" charset="2"/>
                        <a:buChar char="q"/>
                      </a:pPr>
                      <a:r>
                        <a:rPr lang="en-ZA" sz="2800" b="1" dirty="0">
                          <a:solidFill>
                            <a:schemeClr val="tx1"/>
                          </a:solidFill>
                        </a:rPr>
                        <a:t>Guidance to Municipalities and Provinces (Pre- and Post- LGE)</a:t>
                      </a:r>
                    </a:p>
                    <a:p>
                      <a:pPr marL="538163" indent="-538163">
                        <a:lnSpc>
                          <a:spcPct val="120000"/>
                        </a:lnSpc>
                        <a:buFont typeface="Wingdings" panose="05000000000000000000" pitchFamily="2" charset="2"/>
                        <a:buChar char="q"/>
                      </a:pPr>
                      <a:r>
                        <a:rPr lang="en-ZA" sz="2800" b="1" dirty="0">
                          <a:solidFill>
                            <a:schemeClr val="tx1"/>
                          </a:solidFill>
                        </a:rPr>
                        <a:t>Recommendations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718946554"/>
                  </a:ext>
                </a:extLst>
              </a:tr>
            </a:tbl>
          </a:graphicData>
        </a:graphic>
      </p:graphicFrame>
    </p:spTree>
    <p:extLst>
      <p:ext uri="{BB962C8B-B14F-4D97-AF65-F5344CB8AC3E}">
        <p14:creationId xmlns:p14="http://schemas.microsoft.com/office/powerpoint/2010/main" val="6950047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ZA" b="1" u="sng" dirty="0"/>
              <a:t>LEGISLATIVE AMENDMENTS</a:t>
            </a:r>
            <a:endParaRPr lang="en-US" b="1" u="sng" dirty="0"/>
          </a:p>
        </p:txBody>
      </p:sp>
      <p:sp>
        <p:nvSpPr>
          <p:cNvPr id="3" name="Content Placeholder 2">
            <a:extLst>
              <a:ext uri="{FF2B5EF4-FFF2-40B4-BE49-F238E27FC236}">
                <a16:creationId xmlns:a16="http://schemas.microsoft.com/office/drawing/2014/main" id="{B3D2D3BC-12E0-7D44-BD7F-F768264612F8}"/>
              </a:ext>
            </a:extLst>
          </p:cNvPr>
          <p:cNvSpPr>
            <a:spLocks noGrp="1"/>
          </p:cNvSpPr>
          <p:nvPr>
            <p:ph sz="half" idx="2"/>
          </p:nvPr>
        </p:nvSpPr>
        <p:spPr>
          <a:xfrm>
            <a:off x="0" y="552704"/>
            <a:ext cx="12192000" cy="5462016"/>
          </a:xfrm>
        </p:spPr>
        <p:txBody>
          <a:bodyPr/>
          <a:lstStyle/>
          <a:p>
            <a:pPr marL="538163" lvl="0" indent="-538163" algn="just" defTabSz="685800" eaLnBrk="0" fontAlgn="base" hangingPunct="0">
              <a:lnSpc>
                <a:spcPct val="120000"/>
              </a:lnSpc>
              <a:spcBef>
                <a:spcPts val="0"/>
              </a:spcBef>
              <a:spcAft>
                <a:spcPct val="0"/>
              </a:spcAft>
              <a:buFont typeface="Wingdings" panose="05000000000000000000" pitchFamily="2" charset="2"/>
              <a:buChar char="q"/>
            </a:pPr>
            <a:r>
              <a:rPr lang="en-GB" sz="1950" b="1" i="1" u="sng" dirty="0">
                <a:solidFill>
                  <a:prstClr val="black"/>
                </a:solidFill>
                <a:latin typeface="Arial" panose="020B0604020202020204" pitchFamily="34" charset="0"/>
                <a:cs typeface="Arial" panose="020B0604020202020204" pitchFamily="34" charset="0"/>
              </a:rPr>
              <a:t>Local Government: Municipal Structures Amendment Bill,</a:t>
            </a:r>
            <a:r>
              <a:rPr lang="en-GB" sz="1950" b="1" i="1" dirty="0">
                <a:solidFill>
                  <a:prstClr val="black"/>
                </a:solidFill>
                <a:latin typeface="Arial" panose="020B0604020202020204" pitchFamily="34" charset="0"/>
                <a:cs typeface="Arial" panose="020B0604020202020204" pitchFamily="34" charset="0"/>
              </a:rPr>
              <a:t> </a:t>
            </a:r>
            <a:r>
              <a:rPr lang="en-GB" sz="1950" dirty="0">
                <a:solidFill>
                  <a:prstClr val="black"/>
                </a:solidFill>
                <a:latin typeface="Arial" panose="020B0604020202020204" pitchFamily="34" charset="0"/>
                <a:cs typeface="Arial" panose="020B0604020202020204" pitchFamily="34" charset="0"/>
              </a:rPr>
              <a:t>2021 was referred by the NCOP on </a:t>
            </a:r>
            <a:br>
              <a:rPr lang="en-GB" sz="1950" dirty="0">
                <a:solidFill>
                  <a:prstClr val="black"/>
                </a:solidFill>
                <a:latin typeface="Arial" panose="020B0604020202020204" pitchFamily="34" charset="0"/>
                <a:cs typeface="Arial" panose="020B0604020202020204" pitchFamily="34" charset="0"/>
              </a:rPr>
            </a:br>
            <a:r>
              <a:rPr lang="en-GB" sz="1950" dirty="0">
                <a:solidFill>
                  <a:prstClr val="black"/>
                </a:solidFill>
                <a:latin typeface="Arial" panose="020B0604020202020204" pitchFamily="34" charset="0"/>
                <a:cs typeface="Arial" panose="020B0604020202020204" pitchFamily="34" charset="0"/>
              </a:rPr>
              <a:t>2 December 2020 to the National Assembly. </a:t>
            </a:r>
          </a:p>
          <a:p>
            <a:pPr marL="1076325" lvl="1" indent="-538163" algn="just" defTabSz="685800" eaLnBrk="0" fontAlgn="base" hangingPunct="0">
              <a:lnSpc>
                <a:spcPct val="120000"/>
              </a:lnSpc>
              <a:spcBef>
                <a:spcPts val="0"/>
              </a:spcBef>
              <a:spcAft>
                <a:spcPct val="0"/>
              </a:spcAft>
              <a:buFont typeface="Wingdings" panose="05000000000000000000" pitchFamily="2" charset="2"/>
              <a:buChar char="§"/>
            </a:pPr>
            <a:r>
              <a:rPr lang="en-GB" sz="1950" dirty="0">
                <a:solidFill>
                  <a:prstClr val="black"/>
                </a:solidFill>
                <a:latin typeface="Arial" panose="020B0604020202020204" pitchFamily="34" charset="0"/>
                <a:cs typeface="Arial" panose="020B0604020202020204" pitchFamily="34" charset="0"/>
              </a:rPr>
              <a:t>Processed by the Portfolio Committee on CoGTA on 10 February 2021 (amendments unanimously agreed-to); report adopted by the Committee on 23 February 2021 – referred to the National Assembly. </a:t>
            </a:r>
            <a:r>
              <a:rPr lang="en-GB" sz="1950" b="1" u="sng" dirty="0">
                <a:solidFill>
                  <a:srgbClr val="FF0000"/>
                </a:solidFill>
                <a:latin typeface="Arial" panose="020B0604020202020204" pitchFamily="34" charset="0"/>
                <a:cs typeface="Arial" panose="020B0604020202020204" pitchFamily="34" charset="0"/>
              </a:rPr>
              <a:t>Was considered by the National Assembly on 16 March 2021.</a:t>
            </a:r>
          </a:p>
          <a:p>
            <a:pPr marL="1076325" lvl="1" indent="-538163" algn="just" defTabSz="685800" eaLnBrk="0" fontAlgn="base" hangingPunct="0">
              <a:lnSpc>
                <a:spcPct val="120000"/>
              </a:lnSpc>
              <a:spcBef>
                <a:spcPts val="0"/>
              </a:spcBef>
              <a:spcAft>
                <a:spcPct val="0"/>
              </a:spcAft>
              <a:buFont typeface="Wingdings" panose="05000000000000000000" pitchFamily="2" charset="2"/>
              <a:buChar char="§"/>
            </a:pPr>
            <a:r>
              <a:rPr lang="en-GB" sz="1950" dirty="0">
                <a:solidFill>
                  <a:prstClr val="black"/>
                </a:solidFill>
                <a:latin typeface="Arial" panose="020B0604020202020204" pitchFamily="34" charset="0"/>
                <a:cs typeface="Arial" panose="020B0604020202020204" pitchFamily="34" charset="0"/>
              </a:rPr>
              <a:t>Amendments deal with various governance and electoral-related amendments.</a:t>
            </a:r>
          </a:p>
          <a:p>
            <a:pPr marL="1076325" lvl="1" indent="-538163" algn="just" defTabSz="685800" eaLnBrk="0" fontAlgn="base" hangingPunct="0">
              <a:lnSpc>
                <a:spcPct val="120000"/>
              </a:lnSpc>
              <a:spcBef>
                <a:spcPts val="0"/>
              </a:spcBef>
              <a:spcAft>
                <a:spcPct val="0"/>
              </a:spcAft>
              <a:buFont typeface="Wingdings" panose="05000000000000000000" pitchFamily="2" charset="2"/>
              <a:buChar char="§"/>
            </a:pPr>
            <a:r>
              <a:rPr lang="en-GB" sz="1950" dirty="0">
                <a:solidFill>
                  <a:prstClr val="black"/>
                </a:solidFill>
                <a:latin typeface="Arial" panose="020B0604020202020204" pitchFamily="34" charset="0"/>
                <a:cs typeface="Arial" panose="020B0604020202020204" pitchFamily="34" charset="0"/>
              </a:rPr>
              <a:t>Has implications for 4 municipalities that have determined less than 10 Councillors – Laingsburg, Prince Albert, </a:t>
            </a:r>
            <a:r>
              <a:rPr lang="en-GB" sz="1950" dirty="0" err="1">
                <a:solidFill>
                  <a:prstClr val="black"/>
                </a:solidFill>
                <a:latin typeface="Arial" panose="020B0604020202020204" pitchFamily="34" charset="0"/>
                <a:cs typeface="Arial" panose="020B0604020202020204" pitchFamily="34" charset="0"/>
              </a:rPr>
              <a:t>Kannaland</a:t>
            </a:r>
            <a:r>
              <a:rPr lang="en-GB" sz="1950" dirty="0">
                <a:solidFill>
                  <a:prstClr val="black"/>
                </a:solidFill>
                <a:latin typeface="Arial" panose="020B0604020202020204" pitchFamily="34" charset="0"/>
                <a:cs typeface="Arial" panose="020B0604020202020204" pitchFamily="34" charset="0"/>
              </a:rPr>
              <a:t>, </a:t>
            </a:r>
            <a:r>
              <a:rPr lang="en-GB" sz="1950" dirty="0" err="1">
                <a:solidFill>
                  <a:prstClr val="black"/>
                </a:solidFill>
                <a:latin typeface="Arial" panose="020B0604020202020204" pitchFamily="34" charset="0"/>
                <a:cs typeface="Arial" panose="020B0604020202020204" pitchFamily="34" charset="0"/>
              </a:rPr>
              <a:t>Renosterberg</a:t>
            </a:r>
            <a:r>
              <a:rPr lang="en-GB" sz="1950" dirty="0">
                <a:solidFill>
                  <a:prstClr val="black"/>
                </a:solidFill>
                <a:latin typeface="Arial" panose="020B0604020202020204" pitchFamily="34" charset="0"/>
                <a:cs typeface="Arial" panose="020B0604020202020204" pitchFamily="34" charset="0"/>
              </a:rPr>
              <a:t>. </a:t>
            </a:r>
          </a:p>
          <a:p>
            <a:pPr marL="538163" indent="-538163" algn="just" defTabSz="685800" eaLnBrk="0" fontAlgn="base" hangingPunct="0">
              <a:lnSpc>
                <a:spcPct val="120000"/>
              </a:lnSpc>
              <a:spcBef>
                <a:spcPts val="0"/>
              </a:spcBef>
              <a:spcAft>
                <a:spcPct val="0"/>
              </a:spcAft>
              <a:buFont typeface="Wingdings" panose="05000000000000000000" pitchFamily="2" charset="2"/>
              <a:buChar char="q"/>
            </a:pPr>
            <a:r>
              <a:rPr lang="en-GB" sz="1950" b="1" i="1" u="sng" dirty="0">
                <a:solidFill>
                  <a:prstClr val="black"/>
                </a:solidFill>
                <a:latin typeface="Arial" panose="020B0604020202020204" pitchFamily="34" charset="0"/>
                <a:cs typeface="Arial" panose="020B0604020202020204" pitchFamily="34" charset="0"/>
              </a:rPr>
              <a:t>Local Government: Municipal Systems Amendment Bill,</a:t>
            </a:r>
            <a:r>
              <a:rPr lang="en-GB" sz="1950" i="1" dirty="0">
                <a:solidFill>
                  <a:prstClr val="black"/>
                </a:solidFill>
                <a:latin typeface="Arial" panose="020B0604020202020204" pitchFamily="34" charset="0"/>
                <a:cs typeface="Arial" panose="020B0604020202020204" pitchFamily="34" charset="0"/>
              </a:rPr>
              <a:t> </a:t>
            </a:r>
            <a:r>
              <a:rPr lang="en-GB" sz="1950" dirty="0">
                <a:solidFill>
                  <a:prstClr val="black"/>
                </a:solidFill>
                <a:latin typeface="Arial" panose="020B0604020202020204" pitchFamily="34" charset="0"/>
                <a:cs typeface="Arial" panose="020B0604020202020204" pitchFamily="34" charset="0"/>
              </a:rPr>
              <a:t>2021 was referred to the NCOP on </a:t>
            </a:r>
            <a:br>
              <a:rPr lang="en-GB" sz="1950" dirty="0">
                <a:solidFill>
                  <a:prstClr val="black"/>
                </a:solidFill>
                <a:latin typeface="Arial" panose="020B0604020202020204" pitchFamily="34" charset="0"/>
                <a:cs typeface="Arial" panose="020B0604020202020204" pitchFamily="34" charset="0"/>
              </a:rPr>
            </a:br>
            <a:r>
              <a:rPr lang="en-GB" sz="1950" dirty="0">
                <a:solidFill>
                  <a:prstClr val="black"/>
                </a:solidFill>
                <a:latin typeface="Arial" panose="020B0604020202020204" pitchFamily="34" charset="0"/>
                <a:cs typeface="Arial" panose="020B0604020202020204" pitchFamily="34" charset="0"/>
              </a:rPr>
              <a:t>2 December 2020. </a:t>
            </a:r>
          </a:p>
          <a:p>
            <a:pPr marL="1076325" lvl="1" indent="-538163" algn="just" defTabSz="685800" eaLnBrk="0" fontAlgn="base" hangingPunct="0">
              <a:lnSpc>
                <a:spcPct val="120000"/>
              </a:lnSpc>
              <a:spcBef>
                <a:spcPts val="0"/>
              </a:spcBef>
              <a:spcAft>
                <a:spcPct val="0"/>
              </a:spcAft>
              <a:buFont typeface="Wingdings" panose="05000000000000000000" pitchFamily="2" charset="2"/>
              <a:buChar char="§"/>
            </a:pPr>
            <a:r>
              <a:rPr lang="en-GB" sz="1950" dirty="0">
                <a:solidFill>
                  <a:prstClr val="black"/>
                </a:solidFill>
                <a:latin typeface="Arial" panose="020B0604020202020204" pitchFamily="34" charset="0"/>
                <a:cs typeface="Arial" panose="020B0604020202020204" pitchFamily="34" charset="0"/>
              </a:rPr>
              <a:t>Bill was considered by the Select Committee on 16 February 2021 – referred to the Provincial Legislatures.</a:t>
            </a:r>
          </a:p>
          <a:p>
            <a:pPr marL="1076325" lvl="1" indent="-538163" algn="just" defTabSz="685800" eaLnBrk="0" fontAlgn="base" hangingPunct="0">
              <a:lnSpc>
                <a:spcPct val="120000"/>
              </a:lnSpc>
              <a:spcBef>
                <a:spcPts val="0"/>
              </a:spcBef>
              <a:spcAft>
                <a:spcPct val="0"/>
              </a:spcAft>
              <a:buFont typeface="Wingdings" panose="05000000000000000000" pitchFamily="2" charset="2"/>
              <a:buChar char="§"/>
            </a:pPr>
            <a:r>
              <a:rPr lang="en-GB" sz="1950" dirty="0">
                <a:solidFill>
                  <a:prstClr val="black"/>
                </a:solidFill>
                <a:latin typeface="Arial" panose="020B0604020202020204" pitchFamily="34" charset="0"/>
                <a:cs typeface="Arial" panose="020B0604020202020204" pitchFamily="34" charset="0"/>
              </a:rPr>
              <a:t>Gauteng Provincial Legislature considered the Bill on 24 February 2021. </a:t>
            </a:r>
          </a:p>
          <a:p>
            <a:pPr marL="538163" indent="-538163" algn="just" defTabSz="685800" eaLnBrk="0" fontAlgn="base" hangingPunct="0">
              <a:lnSpc>
                <a:spcPct val="120000"/>
              </a:lnSpc>
              <a:spcBef>
                <a:spcPts val="0"/>
              </a:spcBef>
              <a:spcAft>
                <a:spcPct val="0"/>
              </a:spcAft>
              <a:buFont typeface="Wingdings" panose="05000000000000000000" pitchFamily="2" charset="2"/>
              <a:buChar char="q"/>
            </a:pPr>
            <a:r>
              <a:rPr kumimoji="0" lang="en-ZA" sz="19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Bills, once enacted, will ensure that the new term of local government commences with legal certainty on various matters.</a:t>
            </a:r>
          </a:p>
          <a:p>
            <a:pPr marL="538163" indent="-538163" algn="just" defTabSz="685800" eaLnBrk="0" fontAlgn="base" hangingPunct="0">
              <a:lnSpc>
                <a:spcPct val="120000"/>
              </a:lnSpc>
              <a:spcBef>
                <a:spcPts val="0"/>
              </a:spcBef>
              <a:spcAft>
                <a:spcPct val="0"/>
              </a:spcAft>
              <a:buFont typeface="Wingdings" panose="05000000000000000000" pitchFamily="2" charset="2"/>
              <a:buChar char="q"/>
            </a:pPr>
            <a:r>
              <a:rPr lang="en-ZA" sz="1950" dirty="0">
                <a:solidFill>
                  <a:prstClr val="black"/>
                </a:solidFill>
                <a:latin typeface="Arial" panose="020B0604020202020204" pitchFamily="34" charset="0"/>
                <a:cs typeface="Arial" panose="020B0604020202020204" pitchFamily="34" charset="0"/>
              </a:rPr>
              <a:t>DCoG will also issue a Circular / Guideline to assist municipalities on various transition-related matters.</a:t>
            </a:r>
          </a:p>
        </p:txBody>
      </p:sp>
    </p:spTree>
    <p:extLst>
      <p:ext uri="{BB962C8B-B14F-4D97-AF65-F5344CB8AC3E}">
        <p14:creationId xmlns:p14="http://schemas.microsoft.com/office/powerpoint/2010/main" val="401531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ZA" b="1" u="sng" dirty="0"/>
              <a:t>GUIDANCE / circular TO ASSIST MUNICIPALITIES</a:t>
            </a:r>
            <a:endParaRPr lang="en-US" b="1" u="sng" dirty="0"/>
          </a:p>
        </p:txBody>
      </p:sp>
      <p:graphicFrame>
        <p:nvGraphicFramePr>
          <p:cNvPr id="4" name="Table 4">
            <a:extLst>
              <a:ext uri="{FF2B5EF4-FFF2-40B4-BE49-F238E27FC236}">
                <a16:creationId xmlns:a16="http://schemas.microsoft.com/office/drawing/2014/main" id="{2B51EDB4-2619-4F9A-B626-575A9F567724}"/>
              </a:ext>
            </a:extLst>
          </p:cNvPr>
          <p:cNvGraphicFramePr>
            <a:graphicFrameLocks noGrp="1"/>
          </p:cNvGraphicFramePr>
          <p:nvPr>
            <p:ph sz="half" idx="2"/>
            <p:extLst>
              <p:ext uri="{D42A27DB-BD31-4B8C-83A1-F6EECF244321}">
                <p14:modId xmlns:p14="http://schemas.microsoft.com/office/powerpoint/2010/main" val="2675663421"/>
              </p:ext>
            </p:extLst>
          </p:nvPr>
        </p:nvGraphicFramePr>
        <p:xfrm>
          <a:off x="497840" y="698183"/>
          <a:ext cx="11247120" cy="5419725"/>
        </p:xfrm>
        <a:graphic>
          <a:graphicData uri="http://schemas.openxmlformats.org/drawingml/2006/table">
            <a:tbl>
              <a:tblPr firstRow="1" bandRow="1">
                <a:tableStyleId>{5C22544A-7EE6-4342-B048-85BDC9FD1C3A}</a:tableStyleId>
              </a:tblPr>
              <a:tblGrid>
                <a:gridCol w="3609845">
                  <a:extLst>
                    <a:ext uri="{9D8B030D-6E8A-4147-A177-3AD203B41FA5}">
                      <a16:colId xmlns:a16="http://schemas.microsoft.com/office/drawing/2014/main" val="931725786"/>
                    </a:ext>
                  </a:extLst>
                </a:gridCol>
                <a:gridCol w="7637275">
                  <a:extLst>
                    <a:ext uri="{9D8B030D-6E8A-4147-A177-3AD203B41FA5}">
                      <a16:colId xmlns:a16="http://schemas.microsoft.com/office/drawing/2014/main" val="3913248556"/>
                    </a:ext>
                  </a:extLst>
                </a:gridCol>
              </a:tblGrid>
              <a:tr h="370840">
                <a:tc>
                  <a:txBody>
                    <a:bodyPr/>
                    <a:lstStyle/>
                    <a:p>
                      <a:pPr algn="ctr">
                        <a:lnSpc>
                          <a:spcPct val="110000"/>
                        </a:lnSpc>
                      </a:pPr>
                      <a:r>
                        <a:rPr lang="en-ZA" sz="1650" b="1" kern="1200" dirty="0">
                          <a:solidFill>
                            <a:srgbClr val="000000"/>
                          </a:solidFill>
                          <a:effectLst/>
                          <a:latin typeface="Arial" panose="020B0604020202020204" pitchFamily="34" charset="0"/>
                          <a:cs typeface="Arial" panose="020B0604020202020204" pitchFamily="34" charset="0"/>
                        </a:rPr>
                        <a:t>PRE-ELECTION MATTERS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10000"/>
                        </a:lnSpc>
                      </a:pPr>
                      <a:r>
                        <a:rPr lang="en-ZA" sz="1650" b="1" kern="1200" dirty="0">
                          <a:solidFill>
                            <a:srgbClr val="000000"/>
                          </a:solidFill>
                          <a:effectLst/>
                          <a:latin typeface="Arial" panose="020B0604020202020204" pitchFamily="34" charset="0"/>
                          <a:cs typeface="Arial" panose="020B0604020202020204" pitchFamily="34" charset="0"/>
                        </a:rPr>
                        <a:t>POST-ELECTION MATTERS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89176348"/>
                  </a:ext>
                </a:extLst>
              </a:tr>
              <a:tr h="370840">
                <a:tc>
                  <a:txBody>
                    <a:bodyPr/>
                    <a:lstStyle/>
                    <a:p>
                      <a:pPr marL="28575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Participation of staff members in the LGE;</a:t>
                      </a:r>
                    </a:p>
                    <a:p>
                      <a:pPr marL="28575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Non-returning councillors;</a:t>
                      </a:r>
                    </a:p>
                    <a:p>
                      <a:pPr marL="28575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Salaries, benefits and allowances;</a:t>
                      </a:r>
                    </a:p>
                    <a:p>
                      <a:pPr marL="28575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Municipal assets;</a:t>
                      </a:r>
                    </a:p>
                    <a:p>
                      <a:pPr marL="28575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Outstanding debts owed by councillors;</a:t>
                      </a:r>
                    </a:p>
                    <a:p>
                      <a:pPr marL="28575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Councillor pension benefits;</a:t>
                      </a:r>
                    </a:p>
                    <a:p>
                      <a:pPr marL="28575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Procurement-related matters;</a:t>
                      </a:r>
                    </a:p>
                    <a:p>
                      <a:pPr marL="28575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Preparation of hand-over reports;</a:t>
                      </a:r>
                    </a:p>
                    <a:p>
                      <a:pPr marL="28575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Preparations for the first council meeting:</a:t>
                      </a:r>
                    </a:p>
                    <a:p>
                      <a:pPr marL="28575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Preparation of information packs;</a:t>
                      </a:r>
                    </a:p>
                    <a:p>
                      <a:pPr marL="28575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Capacity building for municipal managers.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Integrated councillor induction programme;</a:t>
                      </a:r>
                    </a:p>
                    <a:p>
                      <a:pPr marL="28575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Code of Conduct for Councillors:</a:t>
                      </a:r>
                    </a:p>
                    <a:p>
                      <a:pPr marL="720725" lvl="1" indent="-449263" algn="l">
                        <a:lnSpc>
                          <a:spcPct val="110000"/>
                        </a:lnSpc>
                      </a:pPr>
                      <a:r>
                        <a:rPr lang="en-ZA" sz="1650" b="0" i="0" u="none" strike="noStrike" baseline="0" dirty="0">
                          <a:latin typeface="Arial" panose="020B0604020202020204" pitchFamily="34" charset="0"/>
                          <a:cs typeface="Arial" panose="020B0604020202020204" pitchFamily="34" charset="0"/>
                        </a:rPr>
                        <a:t> Disclosure of interests;</a:t>
                      </a:r>
                    </a:p>
                    <a:p>
                      <a:pPr marL="720725" lvl="1" indent="-449263" algn="l">
                        <a:lnSpc>
                          <a:spcPct val="110000"/>
                        </a:lnSpc>
                      </a:pPr>
                      <a:r>
                        <a:rPr lang="en-ZA" sz="1650" b="0" i="0" u="none" strike="noStrike" baseline="0" dirty="0">
                          <a:latin typeface="Arial" panose="020B0604020202020204" pitchFamily="34" charset="0"/>
                          <a:cs typeface="Arial" panose="020B0604020202020204" pitchFamily="34" charset="0"/>
                        </a:rPr>
                        <a:t> Personal gain;</a:t>
                      </a:r>
                    </a:p>
                    <a:p>
                      <a:pPr marL="720725" lvl="1" indent="-449263" algn="l">
                        <a:lnSpc>
                          <a:spcPct val="110000"/>
                        </a:lnSpc>
                      </a:pPr>
                      <a:r>
                        <a:rPr lang="en-ZA" sz="1650" b="0" i="0" u="none" strike="noStrike" baseline="0" dirty="0">
                          <a:latin typeface="Arial" panose="020B0604020202020204" pitchFamily="34" charset="0"/>
                          <a:cs typeface="Arial" panose="020B0604020202020204" pitchFamily="34" charset="0"/>
                        </a:rPr>
                        <a:t> Declaration of interests;</a:t>
                      </a:r>
                    </a:p>
                    <a:p>
                      <a:pPr marL="214312" lvl="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Salaries, allowances and benefits for newly-elected councillors;</a:t>
                      </a:r>
                    </a:p>
                    <a:p>
                      <a:pPr marL="214312" lvl="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Employment contracts;</a:t>
                      </a:r>
                    </a:p>
                    <a:p>
                      <a:pPr marL="285750" lvl="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Political rights of municipal managers and managers directly accountable to municipal managers;</a:t>
                      </a:r>
                    </a:p>
                    <a:p>
                      <a:pPr marL="214312" lvl="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Employment of dismissed staff;</a:t>
                      </a:r>
                    </a:p>
                    <a:p>
                      <a:pPr marL="214312" lvl="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Extension and renewal of existing employment contracts of senior managers;</a:t>
                      </a:r>
                    </a:p>
                    <a:p>
                      <a:pPr marL="214312" lvl="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Performance management;</a:t>
                      </a:r>
                    </a:p>
                    <a:p>
                      <a:pPr marL="214312" lvl="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Management of discipline;</a:t>
                      </a:r>
                    </a:p>
                    <a:p>
                      <a:pPr marL="214312" lvl="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Premature termination of contracts;</a:t>
                      </a:r>
                    </a:p>
                    <a:p>
                      <a:pPr marL="214312" lvl="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Development of staff establishments;</a:t>
                      </a:r>
                    </a:p>
                    <a:p>
                      <a:pPr marL="214312" lvl="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Establishment of ward committees;</a:t>
                      </a:r>
                    </a:p>
                    <a:p>
                      <a:pPr marL="214312" lvl="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Cost containment measures; and</a:t>
                      </a:r>
                    </a:p>
                    <a:p>
                      <a:pPr marL="214312" lvl="0" indent="-285750" algn="l">
                        <a:lnSpc>
                          <a:spcPct val="110000"/>
                        </a:lnSpc>
                        <a:buFont typeface="Wingdings" panose="05000000000000000000" pitchFamily="2" charset="2"/>
                        <a:buChar char="§"/>
                      </a:pPr>
                      <a:r>
                        <a:rPr lang="en-ZA" sz="1650" b="0" i="0" u="none" strike="noStrike" baseline="0" dirty="0">
                          <a:latin typeface="Arial" panose="020B0604020202020204" pitchFamily="34" charset="0"/>
                          <a:cs typeface="Arial" panose="020B0604020202020204" pitchFamily="34" charset="0"/>
                        </a:rPr>
                        <a:t>Offences and penalties.</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53777516"/>
                  </a:ext>
                </a:extLst>
              </a:tr>
            </a:tbl>
          </a:graphicData>
        </a:graphic>
      </p:graphicFrame>
    </p:spTree>
    <p:extLst>
      <p:ext uri="{BB962C8B-B14F-4D97-AF65-F5344CB8AC3E}">
        <p14:creationId xmlns:p14="http://schemas.microsoft.com/office/powerpoint/2010/main" val="307298974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06C0C-D6A2-0E4E-BB1E-5C183BC40A25}"/>
              </a:ext>
            </a:extLst>
          </p:cNvPr>
          <p:cNvSpPr>
            <a:spLocks noGrp="1"/>
          </p:cNvSpPr>
          <p:nvPr>
            <p:ph type="body" sz="quarter" idx="13"/>
          </p:nvPr>
        </p:nvSpPr>
        <p:spPr>
          <a:xfrm>
            <a:off x="1991360" y="2933700"/>
            <a:ext cx="8902193" cy="1333500"/>
          </a:xfrm>
        </p:spPr>
        <p:txBody>
          <a:bodyPr/>
          <a:lstStyle/>
          <a:p>
            <a:r>
              <a:rPr lang="en-ZA" sz="3200" dirty="0"/>
              <a:t>COALITIONS / TYPES OF MUNICIPALITIES</a:t>
            </a:r>
          </a:p>
        </p:txBody>
      </p:sp>
    </p:spTree>
    <p:extLst>
      <p:ext uri="{BB962C8B-B14F-4D97-AF65-F5344CB8AC3E}">
        <p14:creationId xmlns:p14="http://schemas.microsoft.com/office/powerpoint/2010/main" val="420612983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US" b="1" u="sng" dirty="0"/>
              <a:t>COLLECTIVE </a:t>
            </a:r>
            <a:r>
              <a:rPr lang="en-US" b="1" u="sng" dirty="0" err="1"/>
              <a:t>EXECuTIVE</a:t>
            </a:r>
            <a:r>
              <a:rPr lang="en-US" b="1" u="sng" dirty="0"/>
              <a:t> TYPE OF MUNICIPALITY</a:t>
            </a:r>
          </a:p>
        </p:txBody>
      </p:sp>
      <p:sp>
        <p:nvSpPr>
          <p:cNvPr id="3" name="Content Placeholder 2">
            <a:extLst>
              <a:ext uri="{FF2B5EF4-FFF2-40B4-BE49-F238E27FC236}">
                <a16:creationId xmlns:a16="http://schemas.microsoft.com/office/drawing/2014/main" id="{B3D2D3BC-12E0-7D44-BD7F-F768264612F8}"/>
              </a:ext>
            </a:extLst>
          </p:cNvPr>
          <p:cNvSpPr>
            <a:spLocks noGrp="1"/>
          </p:cNvSpPr>
          <p:nvPr>
            <p:ph sz="half" idx="2"/>
          </p:nvPr>
        </p:nvSpPr>
        <p:spPr>
          <a:xfrm>
            <a:off x="0" y="705104"/>
            <a:ext cx="12192000" cy="5462016"/>
          </a:xfrm>
        </p:spPr>
        <p:txBody>
          <a:bodyPr/>
          <a:lstStyle/>
          <a:p>
            <a:pPr marL="0" indent="0" algn="l">
              <a:lnSpc>
                <a:spcPct val="120000"/>
              </a:lnSpc>
              <a:spcBef>
                <a:spcPts val="0"/>
              </a:spcBef>
              <a:buNone/>
            </a:pPr>
            <a:r>
              <a:rPr lang="en-GB" sz="1900" i="1" dirty="0">
                <a:solidFill>
                  <a:srgbClr val="222222"/>
                </a:solidFill>
              </a:rPr>
              <a:t>“</a:t>
            </a:r>
            <a:r>
              <a:rPr lang="en-GB" sz="1900" b="0" i="1" dirty="0">
                <a:solidFill>
                  <a:srgbClr val="222222"/>
                </a:solidFill>
                <a:effectLst/>
              </a:rPr>
              <a:t>Another wild-card option is that the </a:t>
            </a:r>
            <a:r>
              <a:rPr lang="en-GB" sz="1900" b="1" i="1" u="sng" dirty="0">
                <a:solidFill>
                  <a:srgbClr val="222222"/>
                </a:solidFill>
                <a:effectLst/>
              </a:rPr>
              <a:t>MEC in a province is permitted</a:t>
            </a:r>
            <a:r>
              <a:rPr lang="en-GB" sz="1900" b="0" i="1" dirty="0">
                <a:solidFill>
                  <a:srgbClr val="222222"/>
                </a:solidFill>
                <a:effectLst/>
              </a:rPr>
              <a:t> by section 16 of the Act </a:t>
            </a:r>
            <a:r>
              <a:rPr lang="en-GB" sz="1900" b="1" i="1" u="sng" dirty="0">
                <a:solidFill>
                  <a:srgbClr val="222222"/>
                </a:solidFill>
                <a:effectLst/>
              </a:rPr>
              <a:t>to change</a:t>
            </a:r>
            <a:r>
              <a:rPr lang="en-GB" sz="1900" b="0" i="1" dirty="0">
                <a:solidFill>
                  <a:srgbClr val="222222"/>
                </a:solidFill>
                <a:effectLst/>
              </a:rPr>
              <a:t> the executive mayoral system </a:t>
            </a:r>
            <a:r>
              <a:rPr lang="en-GB" sz="1900" b="1" i="1" u="sng" dirty="0">
                <a:solidFill>
                  <a:srgbClr val="222222"/>
                </a:solidFill>
                <a:effectLst/>
              </a:rPr>
              <a:t>to an executive committee system.</a:t>
            </a:r>
            <a:r>
              <a:rPr lang="en-GB" sz="1900" b="0" i="1" dirty="0">
                <a:solidFill>
                  <a:srgbClr val="222222"/>
                </a:solidFill>
                <a:effectLst/>
              </a:rPr>
              <a:t> </a:t>
            </a:r>
          </a:p>
          <a:p>
            <a:pPr marL="0" indent="0" algn="l">
              <a:lnSpc>
                <a:spcPct val="120000"/>
              </a:lnSpc>
              <a:spcBef>
                <a:spcPts val="0"/>
              </a:spcBef>
              <a:buNone/>
            </a:pPr>
            <a:endParaRPr lang="en-GB" sz="1900" b="0" i="1" dirty="0">
              <a:solidFill>
                <a:srgbClr val="222222"/>
              </a:solidFill>
              <a:effectLst/>
            </a:endParaRPr>
          </a:p>
          <a:p>
            <a:pPr marL="0" indent="0" algn="l">
              <a:lnSpc>
                <a:spcPct val="120000"/>
              </a:lnSpc>
              <a:spcBef>
                <a:spcPts val="0"/>
              </a:spcBef>
              <a:buNone/>
            </a:pPr>
            <a:r>
              <a:rPr lang="en-GB" sz="1900" b="0" i="1" dirty="0">
                <a:solidFill>
                  <a:srgbClr val="222222"/>
                </a:solidFill>
                <a:effectLst/>
              </a:rPr>
              <a:t>This would require the MEC for local government first at the commencement of the process to amend the system, to </a:t>
            </a:r>
            <a:r>
              <a:rPr lang="en-GB" sz="1900" b="1" i="1" u="sng" dirty="0">
                <a:solidFill>
                  <a:srgbClr val="222222"/>
                </a:solidFill>
                <a:effectLst/>
              </a:rPr>
              <a:t>give written notice of the proposed amendment to organised local government in the province and any existing municipalities that may be affected by the amendment</a:t>
            </a:r>
            <a:r>
              <a:rPr lang="en-GB" sz="1900" b="0" i="1" dirty="0">
                <a:solidFill>
                  <a:srgbClr val="222222"/>
                </a:solidFill>
                <a:effectLst/>
              </a:rPr>
              <a:t>. The MEC would also have to consult organised local government in the province; and the existing municipalities affected by the amendment before doing so. </a:t>
            </a:r>
          </a:p>
          <a:p>
            <a:pPr marL="0" indent="0" algn="l">
              <a:lnSpc>
                <a:spcPct val="120000"/>
              </a:lnSpc>
              <a:spcBef>
                <a:spcPts val="0"/>
              </a:spcBef>
              <a:buNone/>
            </a:pPr>
            <a:endParaRPr lang="en-GB" sz="1900" b="0" i="1" dirty="0">
              <a:solidFill>
                <a:srgbClr val="222222"/>
              </a:solidFill>
              <a:effectLst/>
            </a:endParaRPr>
          </a:p>
          <a:p>
            <a:pPr marL="0" indent="0" algn="l">
              <a:lnSpc>
                <a:spcPct val="120000"/>
              </a:lnSpc>
              <a:spcBef>
                <a:spcPts val="0"/>
              </a:spcBef>
              <a:buNone/>
            </a:pPr>
            <a:r>
              <a:rPr lang="en-GB" sz="1900" b="0" i="1" dirty="0">
                <a:solidFill>
                  <a:srgbClr val="222222"/>
                </a:solidFill>
                <a:effectLst/>
              </a:rPr>
              <a:t>A change to an executive committee system is significant as it </a:t>
            </a:r>
            <a:r>
              <a:rPr lang="en-GB" sz="1900" b="1" i="1" u="sng" dirty="0">
                <a:solidFill>
                  <a:srgbClr val="FF0000"/>
                </a:solidFill>
                <a:effectLst/>
              </a:rPr>
              <a:t>provides for a forced power sharing agreement between all parties represented in a municipal council</a:t>
            </a:r>
            <a:r>
              <a:rPr lang="en-GB" sz="1900" b="1" i="1" u="sng" dirty="0">
                <a:solidFill>
                  <a:srgbClr val="222222"/>
                </a:solidFill>
                <a:effectLst/>
              </a:rPr>
              <a:t> in an executive committee in proportion to the seats held by each party in the council.</a:t>
            </a:r>
            <a:r>
              <a:rPr lang="en-GB" sz="1900" b="0" i="1" dirty="0">
                <a:solidFill>
                  <a:srgbClr val="222222"/>
                </a:solidFill>
                <a:effectLst/>
              </a:rPr>
              <a:t> To simplify slightly, this executive committee, comprising the parties in council </a:t>
            </a:r>
            <a:r>
              <a:rPr lang="en-GB" sz="1900" b="1" i="1" u="sng" dirty="0">
                <a:solidFill>
                  <a:srgbClr val="222222"/>
                </a:solidFill>
                <a:effectLst/>
              </a:rPr>
              <a:t>in proportion to the number of seats they hold in council</a:t>
            </a:r>
            <a:r>
              <a:rPr lang="en-GB" sz="1900" b="0" i="1" dirty="0">
                <a:solidFill>
                  <a:srgbClr val="222222"/>
                </a:solidFill>
                <a:effectLst/>
              </a:rPr>
              <a:t>, will wield power in a similar manner than an executive mayor would otherwise wield power in an executive mayoral system.” </a:t>
            </a:r>
          </a:p>
          <a:p>
            <a:pPr marL="0" indent="0" algn="r">
              <a:lnSpc>
                <a:spcPct val="120000"/>
              </a:lnSpc>
              <a:spcBef>
                <a:spcPts val="0"/>
              </a:spcBef>
              <a:buNone/>
            </a:pPr>
            <a:endParaRPr lang="en-GB" sz="1400" b="1" i="1" dirty="0">
              <a:solidFill>
                <a:srgbClr val="FF0000"/>
              </a:solidFill>
              <a:effectLst/>
            </a:endParaRPr>
          </a:p>
          <a:p>
            <a:pPr marL="0" indent="0" algn="r">
              <a:lnSpc>
                <a:spcPct val="120000"/>
              </a:lnSpc>
              <a:spcBef>
                <a:spcPts val="0"/>
              </a:spcBef>
              <a:buNone/>
            </a:pPr>
            <a:r>
              <a:rPr lang="en-GB" sz="1900" b="1" i="1" dirty="0">
                <a:solidFill>
                  <a:srgbClr val="FF0000"/>
                </a:solidFill>
                <a:effectLst/>
              </a:rPr>
              <a:t>[Pierre de Vos, 8 August 2016] – Constitutionally Speaking</a:t>
            </a:r>
          </a:p>
          <a:p>
            <a:pPr marL="0" lvl="0" indent="0" algn="just" defTabSz="685800" eaLnBrk="0" fontAlgn="base" hangingPunct="0">
              <a:lnSpc>
                <a:spcPct val="120000"/>
              </a:lnSpc>
              <a:spcBef>
                <a:spcPts val="0"/>
              </a:spcBef>
              <a:spcAft>
                <a:spcPct val="0"/>
              </a:spcAft>
              <a:buNone/>
            </a:pPr>
            <a:endParaRPr kumimoji="0" lang="en-ZA" sz="1900" b="0" i="1"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5543749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US" b="1" u="sng" dirty="0"/>
              <a:t>COLLECTIVE </a:t>
            </a:r>
            <a:r>
              <a:rPr lang="en-US" b="1" u="sng" dirty="0" err="1"/>
              <a:t>EXECutIVE</a:t>
            </a:r>
            <a:r>
              <a:rPr lang="en-US" b="1" u="sng" dirty="0"/>
              <a:t> TYPE OF MUNICIPALITY</a:t>
            </a:r>
          </a:p>
        </p:txBody>
      </p:sp>
      <p:sp>
        <p:nvSpPr>
          <p:cNvPr id="3" name="Content Placeholder 2">
            <a:extLst>
              <a:ext uri="{FF2B5EF4-FFF2-40B4-BE49-F238E27FC236}">
                <a16:creationId xmlns:a16="http://schemas.microsoft.com/office/drawing/2014/main" id="{B3D2D3BC-12E0-7D44-BD7F-F768264612F8}"/>
              </a:ext>
            </a:extLst>
          </p:cNvPr>
          <p:cNvSpPr>
            <a:spLocks noGrp="1"/>
          </p:cNvSpPr>
          <p:nvPr>
            <p:ph sz="half" idx="2"/>
          </p:nvPr>
        </p:nvSpPr>
        <p:spPr>
          <a:xfrm>
            <a:off x="0" y="620040"/>
            <a:ext cx="12192000" cy="5462016"/>
          </a:xfrm>
        </p:spPr>
        <p:txBody>
          <a:bodyPr/>
          <a:lstStyle/>
          <a:p>
            <a:pPr marL="0" lvl="0" indent="0" defTabSz="685800" eaLnBrk="0" fontAlgn="base" hangingPunct="0">
              <a:lnSpc>
                <a:spcPct val="120000"/>
              </a:lnSpc>
              <a:spcBef>
                <a:spcPts val="0"/>
              </a:spcBef>
              <a:spcAft>
                <a:spcPct val="0"/>
              </a:spcAft>
              <a:buNone/>
            </a:pPr>
            <a:r>
              <a:rPr lang="en-GB" b="0" i="1" dirty="0">
                <a:solidFill>
                  <a:srgbClr val="000000"/>
                </a:solidFill>
                <a:effectLst/>
              </a:rPr>
              <a:t>“Under a collective executive system the mayor plays more of a </a:t>
            </a:r>
            <a:r>
              <a:rPr lang="en-GB" b="1" i="1" u="sng" dirty="0">
                <a:solidFill>
                  <a:srgbClr val="000000"/>
                </a:solidFill>
                <a:effectLst/>
              </a:rPr>
              <a:t>ceremonial role</a:t>
            </a:r>
            <a:r>
              <a:rPr lang="en-GB" b="0" i="1" dirty="0">
                <a:solidFill>
                  <a:srgbClr val="000000"/>
                </a:solidFill>
                <a:effectLst/>
              </a:rPr>
              <a:t>, with </a:t>
            </a:r>
            <a:r>
              <a:rPr lang="en-GB" b="1" i="1" dirty="0">
                <a:solidFill>
                  <a:srgbClr val="000000"/>
                </a:solidFill>
                <a:effectLst/>
              </a:rPr>
              <a:t>t</a:t>
            </a:r>
            <a:r>
              <a:rPr lang="en-GB" b="1" i="1" u="sng" dirty="0">
                <a:solidFill>
                  <a:srgbClr val="000000"/>
                </a:solidFill>
                <a:effectLst/>
              </a:rPr>
              <a:t>he real executive power residing in the collective executive committee.</a:t>
            </a:r>
            <a:r>
              <a:rPr lang="en-GB" b="0" i="1" dirty="0">
                <a:solidFill>
                  <a:srgbClr val="000000"/>
                </a:solidFill>
                <a:effectLst/>
              </a:rPr>
              <a:t> </a:t>
            </a:r>
            <a:r>
              <a:rPr lang="en-GB" b="0" i="1" strike="sngStrike" dirty="0">
                <a:solidFill>
                  <a:srgbClr val="000000"/>
                </a:solidFill>
                <a:effectLst/>
              </a:rPr>
              <a:t>That executive committee is elected by the full council and is a multi-party committee broadly reflecting party interests within the council.”</a:t>
            </a:r>
          </a:p>
          <a:p>
            <a:pPr marL="0" lvl="0" indent="0" defTabSz="685800" eaLnBrk="0" fontAlgn="base" hangingPunct="0">
              <a:lnSpc>
                <a:spcPct val="120000"/>
              </a:lnSpc>
              <a:spcBef>
                <a:spcPts val="0"/>
              </a:spcBef>
              <a:spcAft>
                <a:spcPct val="0"/>
              </a:spcAft>
              <a:buNone/>
            </a:pPr>
            <a:endParaRPr kumimoji="0" lang="en-GB" i="1" u="none" strike="noStrike" kern="1200" cap="none" spc="0" normalizeH="0" baseline="0" noProof="0" dirty="0">
              <a:ln>
                <a:noFill/>
              </a:ln>
              <a:solidFill>
                <a:srgbClr val="000000"/>
              </a:solidFill>
              <a:uLnTx/>
              <a:uFillTx/>
              <a:ea typeface="+mn-ea"/>
              <a:cs typeface="Arial" panose="020B0604020202020204" pitchFamily="34" charset="0"/>
            </a:endParaRPr>
          </a:p>
          <a:p>
            <a:pPr marL="0" lvl="0" indent="0" defTabSz="685800" eaLnBrk="0" fontAlgn="base" hangingPunct="0">
              <a:lnSpc>
                <a:spcPct val="120000"/>
              </a:lnSpc>
              <a:spcBef>
                <a:spcPts val="0"/>
              </a:spcBef>
              <a:spcAft>
                <a:spcPct val="0"/>
              </a:spcAft>
              <a:buNone/>
            </a:pPr>
            <a:r>
              <a:rPr lang="en-GB" b="0" i="1" dirty="0">
                <a:solidFill>
                  <a:srgbClr val="000000"/>
                </a:solidFill>
                <a:effectLst/>
              </a:rPr>
              <a:t>“The collective executive system </a:t>
            </a:r>
            <a:r>
              <a:rPr lang="en-GB" b="1" i="1" u="sng" dirty="0">
                <a:solidFill>
                  <a:srgbClr val="000000"/>
                </a:solidFill>
                <a:effectLst/>
              </a:rPr>
              <a:t>has inherent in its structure the necessary checks and balances to ensure that it is more difficult for the majority party to ride roughshod over the views of minority parties and interests.</a:t>
            </a:r>
            <a:r>
              <a:rPr lang="en-GB" b="0" i="1" dirty="0">
                <a:solidFill>
                  <a:srgbClr val="000000"/>
                </a:solidFill>
                <a:effectLst/>
              </a:rPr>
              <a:t> Important policy issues are more thoroughly debated and meetings are inherently transparent. Public participation is enhanced. This does not remove the potential for cronyism and corruption, but certainly makes it more difficult for miscreants to flourish.”</a:t>
            </a:r>
          </a:p>
          <a:p>
            <a:pPr marL="0" lvl="0" indent="0" defTabSz="685800" eaLnBrk="0" fontAlgn="base" hangingPunct="0">
              <a:lnSpc>
                <a:spcPct val="120000"/>
              </a:lnSpc>
              <a:spcBef>
                <a:spcPts val="0"/>
              </a:spcBef>
              <a:spcAft>
                <a:spcPct val="0"/>
              </a:spcAft>
              <a:buNone/>
            </a:pPr>
            <a:endParaRPr lang="en-GB" i="1" dirty="0">
              <a:solidFill>
                <a:srgbClr val="000000"/>
              </a:solidFill>
              <a:cs typeface="Arial" panose="020B0604020202020204" pitchFamily="34" charset="0"/>
            </a:endParaRPr>
          </a:p>
          <a:p>
            <a:pPr marL="0" lvl="0" indent="0" defTabSz="685800" eaLnBrk="0" fontAlgn="base" hangingPunct="0">
              <a:lnSpc>
                <a:spcPct val="120000"/>
              </a:lnSpc>
              <a:spcBef>
                <a:spcPts val="0"/>
              </a:spcBef>
              <a:spcAft>
                <a:spcPct val="0"/>
              </a:spcAft>
              <a:buNone/>
            </a:pPr>
            <a:r>
              <a:rPr lang="en-GB" b="0" i="1" dirty="0">
                <a:solidFill>
                  <a:srgbClr val="000000"/>
                </a:solidFill>
                <a:effectLst/>
              </a:rPr>
              <a:t>“Alternatively, if there is not the necessary will on the part of the main political parties, </a:t>
            </a:r>
            <a:r>
              <a:rPr lang="en-GB" b="1" i="1" u="sng" dirty="0">
                <a:solidFill>
                  <a:srgbClr val="000000"/>
                </a:solidFill>
                <a:effectLst/>
              </a:rPr>
              <a:t>the Municipal Structures Act could be amended to remove the executive mayoral option </a:t>
            </a:r>
            <a:r>
              <a:rPr lang="en-GB" b="0" i="1" dirty="0">
                <a:solidFill>
                  <a:srgbClr val="000000"/>
                </a:solidFill>
                <a:effectLst/>
              </a:rPr>
              <a:t>and </a:t>
            </a:r>
            <a:r>
              <a:rPr lang="en-GB" i="1" dirty="0">
                <a:solidFill>
                  <a:srgbClr val="000000"/>
                </a:solidFill>
                <a:effectLst/>
              </a:rPr>
              <a:t>make the collective executive system mandatory.”</a:t>
            </a:r>
            <a:endParaRPr lang="en-GB" i="1" dirty="0">
              <a:solidFill>
                <a:srgbClr val="000000"/>
              </a:solidFill>
              <a:cs typeface="Arial" panose="020B0604020202020204" pitchFamily="34" charset="0"/>
            </a:endParaRPr>
          </a:p>
          <a:p>
            <a:pPr marL="0" lvl="0" indent="0" defTabSz="685800" eaLnBrk="0" fontAlgn="base" hangingPunct="0">
              <a:lnSpc>
                <a:spcPct val="120000"/>
              </a:lnSpc>
              <a:spcBef>
                <a:spcPts val="0"/>
              </a:spcBef>
              <a:spcAft>
                <a:spcPct val="0"/>
              </a:spcAft>
              <a:buNone/>
            </a:pPr>
            <a:endParaRPr kumimoji="0" lang="en-GB" i="1" u="none" strike="noStrike" kern="1200" cap="none" spc="0" normalizeH="0" baseline="0" noProof="0" dirty="0">
              <a:ln>
                <a:noFill/>
              </a:ln>
              <a:solidFill>
                <a:srgbClr val="000000"/>
              </a:solidFill>
              <a:uLnTx/>
              <a:uFillTx/>
              <a:ea typeface="+mn-ea"/>
              <a:cs typeface="Arial" panose="020B0604020202020204" pitchFamily="34" charset="0"/>
            </a:endParaRPr>
          </a:p>
          <a:p>
            <a:pPr marL="0" lvl="0" indent="0" defTabSz="685800" eaLnBrk="0" fontAlgn="base" hangingPunct="0">
              <a:lnSpc>
                <a:spcPct val="120000"/>
              </a:lnSpc>
              <a:spcBef>
                <a:spcPts val="0"/>
              </a:spcBef>
              <a:spcAft>
                <a:spcPct val="0"/>
              </a:spcAft>
              <a:buNone/>
            </a:pPr>
            <a:r>
              <a:rPr lang="en-GB" b="0" i="1" dirty="0">
                <a:solidFill>
                  <a:srgbClr val="000000"/>
                </a:solidFill>
                <a:effectLst/>
              </a:rPr>
              <a:t>“An </a:t>
            </a:r>
            <a:r>
              <a:rPr lang="en-GB" b="1" i="1" u="sng" dirty="0">
                <a:solidFill>
                  <a:srgbClr val="FF0000"/>
                </a:solidFill>
                <a:effectLst/>
              </a:rPr>
              <a:t>outcome would be far less volatile municipalities and a more efficient and effective local governance system.</a:t>
            </a:r>
            <a:r>
              <a:rPr lang="en-GB" b="0" i="1" dirty="0">
                <a:solidFill>
                  <a:srgbClr val="000000"/>
                </a:solidFill>
                <a:effectLst/>
              </a:rPr>
              <a:t> The </a:t>
            </a:r>
            <a:r>
              <a:rPr lang="en-GB" b="1" i="1" u="sng" dirty="0">
                <a:solidFill>
                  <a:srgbClr val="000000"/>
                </a:solidFill>
                <a:effectLst/>
              </a:rPr>
              <a:t>ultimate beneficiaries of such a shift would be the communities and residents</a:t>
            </a:r>
            <a:r>
              <a:rPr lang="en-GB" b="0" i="1" dirty="0">
                <a:solidFill>
                  <a:srgbClr val="000000"/>
                </a:solidFill>
                <a:effectLst/>
              </a:rPr>
              <a:t> served by our municipalities.”</a:t>
            </a:r>
            <a:endParaRPr kumimoji="0" lang="en-GB" i="1" u="none" strike="noStrike" kern="1200" cap="none" spc="0" normalizeH="0" baseline="0" noProof="0" dirty="0">
              <a:ln>
                <a:noFill/>
              </a:ln>
              <a:solidFill>
                <a:srgbClr val="000000"/>
              </a:solidFill>
              <a:uLnTx/>
              <a:uFillTx/>
              <a:ea typeface="+mn-ea"/>
              <a:cs typeface="Arial" panose="020B0604020202020204" pitchFamily="34" charset="0"/>
            </a:endParaRPr>
          </a:p>
          <a:p>
            <a:pPr marL="0" lvl="0" indent="0" algn="r" defTabSz="685800" eaLnBrk="0" fontAlgn="base" hangingPunct="0">
              <a:lnSpc>
                <a:spcPct val="120000"/>
              </a:lnSpc>
              <a:spcBef>
                <a:spcPts val="0"/>
              </a:spcBef>
              <a:spcAft>
                <a:spcPct val="0"/>
              </a:spcAft>
              <a:buNone/>
            </a:pPr>
            <a:r>
              <a:rPr kumimoji="0" lang="en-GB" b="1" i="1" u="none" strike="noStrike" kern="1200" cap="none" spc="0" normalizeH="0" baseline="0" noProof="0" dirty="0">
                <a:ln>
                  <a:noFill/>
                </a:ln>
                <a:solidFill>
                  <a:srgbClr val="FF0000"/>
                </a:solidFill>
                <a:uLnTx/>
                <a:uFillTx/>
                <a:ea typeface="+mn-ea"/>
                <a:cs typeface="Arial" panose="020B0604020202020204" pitchFamily="34" charset="0"/>
              </a:rPr>
              <a:t>Michael Evans of Webber</a:t>
            </a:r>
            <a:r>
              <a:rPr lang="en-GB" b="1" i="1" dirty="0">
                <a:solidFill>
                  <a:srgbClr val="FF0000"/>
                </a:solidFill>
                <a:cs typeface="Arial" panose="020B0604020202020204" pitchFamily="34" charset="0"/>
              </a:rPr>
              <a:t> Wentzel [Daily Maverick, 25 June 2018]</a:t>
            </a:r>
            <a:endParaRPr kumimoji="0" lang="en-ZA" b="1" i="1" u="none" strike="noStrike" kern="1200" cap="none" spc="0" normalizeH="0" baseline="0" noProof="0" dirty="0">
              <a:ln>
                <a:noFill/>
              </a:ln>
              <a:solidFill>
                <a:srgbClr val="FF0000"/>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97320042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ZA" b="1" u="sng" dirty="0"/>
              <a:t>COALITIONS: post the 2016 </a:t>
            </a:r>
            <a:r>
              <a:rPr lang="en-ZA" b="1" u="sng" dirty="0" err="1"/>
              <a:t>lge</a:t>
            </a:r>
            <a:endParaRPr lang="en-US" b="1" u="sng" dirty="0"/>
          </a:p>
        </p:txBody>
      </p:sp>
      <p:sp>
        <p:nvSpPr>
          <p:cNvPr id="3" name="Content Placeholder 2">
            <a:extLst>
              <a:ext uri="{FF2B5EF4-FFF2-40B4-BE49-F238E27FC236}">
                <a16:creationId xmlns:a16="http://schemas.microsoft.com/office/drawing/2014/main" id="{B3D2D3BC-12E0-7D44-BD7F-F768264612F8}"/>
              </a:ext>
            </a:extLst>
          </p:cNvPr>
          <p:cNvSpPr>
            <a:spLocks noGrp="1"/>
          </p:cNvSpPr>
          <p:nvPr>
            <p:ph sz="half" idx="2"/>
          </p:nvPr>
        </p:nvSpPr>
        <p:spPr>
          <a:xfrm>
            <a:off x="0" y="552704"/>
            <a:ext cx="12192000" cy="5462016"/>
          </a:xfrm>
        </p:spPr>
        <p:txBody>
          <a:bodyPr/>
          <a:lstStyle/>
          <a:p>
            <a:pPr marL="0" lvl="0" indent="0" algn="just" defTabSz="685800" eaLnBrk="0" fontAlgn="base" hangingPunct="0">
              <a:lnSpc>
                <a:spcPct val="120000"/>
              </a:lnSpc>
              <a:spcBef>
                <a:spcPts val="0"/>
              </a:spcBef>
              <a:spcAft>
                <a:spcPct val="0"/>
              </a:spcAft>
              <a:buNone/>
            </a:pPr>
            <a:endParaRPr lang="en-GB" sz="1950" dirty="0">
              <a:solidFill>
                <a:prstClr val="black"/>
              </a:solidFill>
              <a:latin typeface="Arial" panose="020B060402020202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A93472DE-3C2C-4B90-B8C3-D59A049369EE}"/>
              </a:ext>
            </a:extLst>
          </p:cNvPr>
          <p:cNvPicPr>
            <a:picLocks noChangeAspect="1"/>
          </p:cNvPicPr>
          <p:nvPr/>
        </p:nvPicPr>
        <p:blipFill>
          <a:blip r:embed="rId2"/>
          <a:stretch>
            <a:fillRect/>
          </a:stretch>
        </p:blipFill>
        <p:spPr>
          <a:xfrm>
            <a:off x="0" y="552704"/>
            <a:ext cx="12192000" cy="6305296"/>
          </a:xfrm>
          <a:prstGeom prst="rect">
            <a:avLst/>
          </a:prstGeom>
        </p:spPr>
      </p:pic>
    </p:spTree>
    <p:extLst>
      <p:ext uri="{BB962C8B-B14F-4D97-AF65-F5344CB8AC3E}">
        <p14:creationId xmlns:p14="http://schemas.microsoft.com/office/powerpoint/2010/main" val="33365723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US" b="1" u="sng" dirty="0"/>
              <a:t>COLLECTIVE </a:t>
            </a:r>
            <a:r>
              <a:rPr lang="en-US" b="1" u="sng" dirty="0" err="1"/>
              <a:t>EXECutiVE</a:t>
            </a:r>
            <a:r>
              <a:rPr lang="en-US" b="1" u="sng" dirty="0"/>
              <a:t> TYPE OF MUNICIPALITY</a:t>
            </a:r>
          </a:p>
        </p:txBody>
      </p:sp>
      <p:sp>
        <p:nvSpPr>
          <p:cNvPr id="3" name="Content Placeholder 2">
            <a:extLst>
              <a:ext uri="{FF2B5EF4-FFF2-40B4-BE49-F238E27FC236}">
                <a16:creationId xmlns:a16="http://schemas.microsoft.com/office/drawing/2014/main" id="{B3D2D3BC-12E0-7D44-BD7F-F768264612F8}"/>
              </a:ext>
            </a:extLst>
          </p:cNvPr>
          <p:cNvSpPr>
            <a:spLocks noGrp="1"/>
          </p:cNvSpPr>
          <p:nvPr>
            <p:ph sz="half" idx="2"/>
          </p:nvPr>
        </p:nvSpPr>
        <p:spPr>
          <a:xfrm>
            <a:off x="0" y="623824"/>
            <a:ext cx="12192000" cy="5462016"/>
          </a:xfrm>
        </p:spPr>
        <p:txBody>
          <a:bodyPr/>
          <a:lstStyle/>
          <a:p>
            <a:pPr marL="0" marR="0" indent="0" algn="ctr" rtl="0" eaLnBrk="1" fontAlgn="auto" latinLnBrk="0" hangingPunct="1">
              <a:lnSpc>
                <a:spcPct val="110000"/>
              </a:lnSpc>
              <a:spcBef>
                <a:spcPts val="0"/>
              </a:spcBef>
              <a:buNone/>
            </a:pPr>
            <a:r>
              <a:rPr lang="en-GB" sz="1700" b="1" i="1" u="sng" strike="noStrike" kern="1200" dirty="0">
                <a:solidFill>
                  <a:srgbClr val="000000"/>
                </a:solidFill>
                <a:effectLst/>
                <a:latin typeface="Arial" panose="020B0604020202020204" pitchFamily="34" charset="0"/>
                <a:cs typeface="Arial" panose="020B0604020202020204" pitchFamily="34" charset="0"/>
              </a:rPr>
              <a:t>Section 43 (of the LG: Municipal Structures, as amended): </a:t>
            </a:r>
          </a:p>
          <a:p>
            <a:pPr marL="0" marR="0" indent="0" algn="ctr" rtl="0" eaLnBrk="1" fontAlgn="auto" latinLnBrk="0" hangingPunct="1">
              <a:lnSpc>
                <a:spcPct val="110000"/>
              </a:lnSpc>
              <a:spcBef>
                <a:spcPts val="0"/>
              </a:spcBef>
              <a:buNone/>
            </a:pPr>
            <a:r>
              <a:rPr lang="en-GB" sz="1700" b="1" i="0" u="sng" strike="noStrike" kern="1200" dirty="0">
                <a:solidFill>
                  <a:srgbClr val="000000"/>
                </a:solidFill>
                <a:effectLst/>
                <a:latin typeface="Arial" panose="020B0604020202020204" pitchFamily="34" charset="0"/>
                <a:cs typeface="Arial" panose="020B0604020202020204" pitchFamily="34" charset="0"/>
              </a:rPr>
              <a:t>Composition of executive committees (EXCO)</a:t>
            </a:r>
            <a:endParaRPr lang="en-ZA" sz="1700" b="1" i="0" u="sng" strike="noStrike" dirty="0">
              <a:effectLst/>
              <a:latin typeface="Arial" panose="020B0604020202020204" pitchFamily="34" charset="0"/>
            </a:endParaRPr>
          </a:p>
          <a:p>
            <a:pPr marL="0" indent="0" algn="just" rtl="0" eaLnBrk="1" fontAlgn="t" latinLnBrk="0" hangingPunct="1">
              <a:lnSpc>
                <a:spcPct val="110000"/>
              </a:lnSpc>
              <a:spcBef>
                <a:spcPts val="0"/>
              </a:spcBef>
              <a:buNone/>
              <a:tabLst>
                <a:tab pos="182880" algn="l"/>
              </a:tabLst>
            </a:pPr>
            <a:r>
              <a:rPr lang="en-US" sz="1700" b="1"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Section 43(1) </a:t>
            </a:r>
            <a:r>
              <a:rPr lang="en-US" sz="1700" b="0"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be amended as follows by:­ </a:t>
            </a:r>
            <a:endParaRPr lang="en-ZA" sz="1700" b="0" i="0" u="none" strike="noStrike" dirty="0">
              <a:effectLst/>
              <a:latin typeface="Arial" panose="020B0604020202020204" pitchFamily="34" charset="0"/>
            </a:endParaRPr>
          </a:p>
          <a:p>
            <a:pPr marL="685800" indent="-347472" algn="just" rtl="0" eaLnBrk="1" fontAlgn="t" latinLnBrk="0" hangingPunct="1">
              <a:lnSpc>
                <a:spcPct val="110000"/>
              </a:lnSpc>
              <a:spcBef>
                <a:spcPts val="0"/>
              </a:spcBef>
              <a:buFont typeface="Wingdings" panose="05000000000000000000" pitchFamily="2" charset="2"/>
              <a:buChar char="q"/>
              <a:tabLst>
                <a:tab pos="457200" algn="l"/>
              </a:tabLst>
            </a:pPr>
            <a:r>
              <a:rPr lang="en-US" sz="1700" b="1" i="0" u="sng" strike="noStrike"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“elect”</a:t>
            </a:r>
            <a:r>
              <a:rPr lang="en-US" sz="1700" b="0" i="0" u="none" strike="noStrike"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replaced with the word </a:t>
            </a:r>
            <a:r>
              <a:rPr lang="en-US" sz="1700" b="1" i="0" u="sng" strike="noStrike"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“determine”</a:t>
            </a:r>
            <a:r>
              <a:rPr lang="en-US" sz="1700" b="0" i="0" u="none" strike="noStrike"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a:t>
            </a:r>
            <a:endParaRPr lang="en-ZA" sz="1700" b="0" i="0" u="none" strike="noStrike" dirty="0">
              <a:effectLst/>
              <a:latin typeface="Arial" panose="020B0604020202020204" pitchFamily="34" charset="0"/>
            </a:endParaRPr>
          </a:p>
          <a:p>
            <a:pPr marL="685800" indent="-347472" algn="just" rtl="0" eaLnBrk="1" fontAlgn="t" latinLnBrk="0" hangingPunct="1">
              <a:lnSpc>
                <a:spcPct val="110000"/>
              </a:lnSpc>
              <a:spcBef>
                <a:spcPts val="0"/>
              </a:spcBef>
              <a:buFont typeface="Wingdings" panose="05000000000000000000" pitchFamily="2" charset="2"/>
              <a:buChar char="q"/>
              <a:tabLst>
                <a:tab pos="457200" algn="l"/>
              </a:tabLst>
            </a:pPr>
            <a:r>
              <a:rPr lang="en-US" sz="1700" b="0"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an insertion after the words “20 per cent of the councillors” with “</a:t>
            </a:r>
            <a:r>
              <a:rPr lang="en-US" sz="1700" b="1" i="0" u="sng"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(fractions to be disregarded)”</a:t>
            </a:r>
            <a:r>
              <a:rPr lang="en-US" sz="1700" b="0"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endParaRPr lang="en-ZA" sz="1700" b="0" i="0" u="none" strike="noStrike" dirty="0">
              <a:effectLst/>
              <a:latin typeface="Arial" panose="020B0604020202020204" pitchFamily="34" charset="0"/>
            </a:endParaRPr>
          </a:p>
          <a:p>
            <a:pPr marL="0" indent="0" algn="just" rtl="0" eaLnBrk="1" fontAlgn="t" latinLnBrk="0" hangingPunct="1">
              <a:lnSpc>
                <a:spcPct val="110000"/>
              </a:lnSpc>
              <a:spcBef>
                <a:spcPts val="0"/>
              </a:spcBef>
              <a:buNone/>
            </a:pPr>
            <a:endParaRPr lang="en-ZA" sz="1700" b="0" i="0" u="none" strike="noStrike" dirty="0">
              <a:effectLst/>
              <a:latin typeface="Arial" panose="020B0604020202020204" pitchFamily="34" charset="0"/>
            </a:endParaRPr>
          </a:p>
          <a:p>
            <a:pPr marL="0" indent="0" algn="just" rtl="0" eaLnBrk="1" fontAlgn="t" latinLnBrk="0" hangingPunct="1">
              <a:lnSpc>
                <a:spcPct val="110000"/>
              </a:lnSpc>
              <a:spcBef>
                <a:spcPts val="0"/>
              </a:spcBef>
              <a:buNone/>
            </a:pPr>
            <a:r>
              <a:rPr lang="en-US" sz="1700" b="1"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Section 43(2) and (3)</a:t>
            </a:r>
            <a:r>
              <a:rPr lang="en-US" sz="1700" b="0"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be replaced with a</a:t>
            </a:r>
            <a:r>
              <a:rPr lang="en-US" sz="1700" b="0" i="0" u="none" strike="noStrike" kern="1200" baseline="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1700" b="1" i="0" u="sng" strike="noStrike"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NEW</a:t>
            </a:r>
            <a:r>
              <a:rPr lang="en-US" sz="1700" b="1" i="0" u="sng"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subsection 43(2):</a:t>
            </a:r>
            <a:endParaRPr lang="en-ZA" sz="1700" b="0" i="0" u="none" strike="noStrike" dirty="0">
              <a:effectLst/>
              <a:latin typeface="Arial" panose="020B0604020202020204" pitchFamily="34" charset="0"/>
            </a:endParaRPr>
          </a:p>
          <a:p>
            <a:pPr marL="720725" lvl="1" indent="-365125" algn="just" fontAlgn="t">
              <a:lnSpc>
                <a:spcPct val="110000"/>
              </a:lnSpc>
              <a:spcBef>
                <a:spcPts val="0"/>
              </a:spcBef>
              <a:buFont typeface="Wingdings" panose="05000000000000000000" pitchFamily="2" charset="2"/>
              <a:buChar char="q"/>
            </a:pPr>
            <a:r>
              <a:rPr lang="en-US" sz="1700" b="0"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The award of seats on the EXCO to political parties or political interests must be determined in the following manner-</a:t>
            </a:r>
            <a:endParaRPr lang="en-ZA" sz="1700" b="0" i="0" u="none" strike="noStrike" dirty="0">
              <a:effectLst/>
              <a:latin typeface="Arial" panose="020B0604020202020204" pitchFamily="34" charset="0"/>
            </a:endParaRPr>
          </a:p>
          <a:p>
            <a:pPr marL="1143000" lvl="1" indent="-347472" algn="just" fontAlgn="t">
              <a:lnSpc>
                <a:spcPct val="110000"/>
              </a:lnSpc>
              <a:spcBef>
                <a:spcPts val="0"/>
              </a:spcBef>
            </a:pPr>
            <a:r>
              <a:rPr lang="en-US" sz="1700" b="0" i="0" u="none" strike="noStrike" kern="1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 number of seats won by a political party or political interest divided by the total number of councillors determined for that municipality in terms of Section 12(e) and multiplied by the number of seats on the EXCO;</a:t>
            </a:r>
            <a:endParaRPr lang="en-ZA" sz="1700" b="0" i="0" u="none" strike="noStrike" dirty="0">
              <a:effectLst/>
              <a:latin typeface="Arial" panose="020B0604020202020204" pitchFamily="34" charset="0"/>
            </a:endParaRPr>
          </a:p>
          <a:p>
            <a:pPr marL="1143000" lvl="1" indent="-347472" algn="just" fontAlgn="t">
              <a:lnSpc>
                <a:spcPct val="110000"/>
              </a:lnSpc>
              <a:spcBef>
                <a:spcPts val="0"/>
              </a:spcBef>
            </a:pPr>
            <a:r>
              <a:rPr lang="en-US" sz="1700" b="0"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the calculation in subparagraph (a) gives a surplus, that surplus must compete with other similar surpluses, and be awarded to the highest surplus;</a:t>
            </a:r>
            <a:endParaRPr lang="en-ZA" sz="1700" b="0" i="0" u="none" strike="noStrike" dirty="0">
              <a:effectLst/>
              <a:latin typeface="Arial" panose="020B0604020202020204" pitchFamily="34" charset="0"/>
            </a:endParaRPr>
          </a:p>
          <a:p>
            <a:pPr marL="1143000" lvl="1" indent="-347472" algn="just" fontAlgn="t">
              <a:lnSpc>
                <a:spcPct val="110000"/>
              </a:lnSpc>
              <a:spcBef>
                <a:spcPts val="0"/>
              </a:spcBef>
            </a:pPr>
            <a:r>
              <a:rPr lang="en-US" sz="1700" b="0"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If there is an equality of the surpluses, the result must be determined by lot;</a:t>
            </a:r>
            <a:endParaRPr lang="en-ZA" sz="1700" b="0" i="0" u="none" strike="noStrike" dirty="0">
              <a:effectLst/>
              <a:latin typeface="Arial" panose="020B0604020202020204" pitchFamily="34" charset="0"/>
            </a:endParaRPr>
          </a:p>
          <a:p>
            <a:pPr marL="1143000" lvl="1" indent="-347472" algn="just" fontAlgn="t">
              <a:lnSpc>
                <a:spcPct val="110000"/>
              </a:lnSpc>
              <a:spcBef>
                <a:spcPts val="0"/>
              </a:spcBef>
            </a:pPr>
            <a:r>
              <a:rPr lang="en-US" sz="1700" b="0" i="0" u="none" strike="noStrike" kern="1200" spc="0" baseline="0" dirty="0">
                <a:ln>
                  <a:noFill/>
                </a:ln>
                <a:solidFill>
                  <a:srgbClr val="FF0000"/>
                </a:solidFill>
                <a:effectLst/>
                <a:latin typeface="Arial" panose="020B0604020202020204" pitchFamily="34" charset="0"/>
                <a:ea typeface="Times New Roman" panose="02020603050405020304" pitchFamily="18" charset="0"/>
                <a:cs typeface="Arial" panose="020B0604020202020204" pitchFamily="34" charset="0"/>
              </a:rPr>
              <a:t>The political party or political interest to which seats are allocated to on the EXCO must nominate their representatives to occupy such seats;</a:t>
            </a:r>
            <a:endParaRPr lang="en-ZA" sz="1700" b="0" i="0" u="none" strike="noStrike" dirty="0">
              <a:effectLst/>
              <a:latin typeface="Arial" panose="020B0604020202020204" pitchFamily="34" charset="0"/>
            </a:endParaRPr>
          </a:p>
          <a:p>
            <a:pPr marL="1143000" lvl="1" indent="-347472" algn="just" fontAlgn="t">
              <a:lnSpc>
                <a:spcPct val="110000"/>
              </a:lnSpc>
              <a:spcBef>
                <a:spcPts val="0"/>
              </a:spcBef>
            </a:pPr>
            <a:r>
              <a:rPr lang="en-US" sz="1700" b="0"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Nothing precludes a political party or political interest from nominating a councillor from another political party or political interest to one or more of its allocated seats; and </a:t>
            </a:r>
            <a:endParaRPr lang="en-ZA" sz="1700" b="0" i="0" u="none" strike="noStrike" dirty="0">
              <a:effectLst/>
              <a:latin typeface="Arial" panose="020B0604020202020204" pitchFamily="34" charset="0"/>
            </a:endParaRPr>
          </a:p>
          <a:p>
            <a:pPr marL="1143000" lvl="1" indent="-347472" algn="just" fontAlgn="t">
              <a:lnSpc>
                <a:spcPct val="110000"/>
              </a:lnSpc>
              <a:spcBef>
                <a:spcPts val="0"/>
              </a:spcBef>
            </a:pPr>
            <a:r>
              <a:rPr lang="en-US" sz="1700" b="0" i="0" u="none" strike="noStrike" kern="1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In the event of a vacancy arising on the EXCO, the political party or political interest to which the seat was allocated to will nominate a councillor to fill that vacancy.</a:t>
            </a:r>
            <a:endParaRPr lang="en-ZA" sz="1700" b="0" i="0" u="none" strike="noStrike" dirty="0">
              <a:effectLst/>
              <a:latin typeface="Arial" panose="020B0604020202020204" pitchFamily="34" charset="0"/>
            </a:endParaRPr>
          </a:p>
          <a:p>
            <a:pPr marL="0" lvl="0" indent="0" algn="just" defTabSz="685800" eaLnBrk="0" fontAlgn="base" hangingPunct="0">
              <a:lnSpc>
                <a:spcPct val="110000"/>
              </a:lnSpc>
              <a:spcBef>
                <a:spcPts val="0"/>
              </a:spcBef>
              <a:buNone/>
            </a:pPr>
            <a:endParaRPr kumimoji="0" lang="en-ZA" sz="1700" b="0" i="1" u="none" strike="noStrike" kern="1200" cap="none" spc="0" normalizeH="0" baseline="0" noProof="0" dirty="0">
              <a:ln>
                <a:noFill/>
              </a:ln>
              <a:solidFill>
                <a:prstClr val="black"/>
              </a:solidFill>
              <a:effectLst/>
              <a:uLnTx/>
              <a:uFillTx/>
              <a:ea typeface="+mn-ea"/>
              <a:cs typeface="Arial" panose="020B0604020202020204" pitchFamily="34" charset="0"/>
            </a:endParaRPr>
          </a:p>
        </p:txBody>
      </p:sp>
    </p:spTree>
    <p:extLst>
      <p:ext uri="{BB962C8B-B14F-4D97-AF65-F5344CB8AC3E}">
        <p14:creationId xmlns:p14="http://schemas.microsoft.com/office/powerpoint/2010/main" val="279521045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US" b="1" u="sng" dirty="0"/>
              <a:t>COLLECTIVE </a:t>
            </a:r>
            <a:r>
              <a:rPr lang="en-US" b="1" u="sng" dirty="0" err="1"/>
              <a:t>EXECutiVE</a:t>
            </a:r>
            <a:r>
              <a:rPr lang="en-US" b="1" u="sng" dirty="0"/>
              <a:t> TYPE OF MUNICIPALITY</a:t>
            </a:r>
          </a:p>
        </p:txBody>
      </p:sp>
      <p:pic>
        <p:nvPicPr>
          <p:cNvPr id="6" name="Content Placeholder 5" descr="Checkmark with solid fill">
            <a:extLst>
              <a:ext uri="{FF2B5EF4-FFF2-40B4-BE49-F238E27FC236}">
                <a16:creationId xmlns:a16="http://schemas.microsoft.com/office/drawing/2014/main" id="{3819BAF8-D554-420F-82B2-574BBEC054AB}"/>
              </a:ext>
            </a:extLst>
          </p:cNvPr>
          <p:cNvPicPr>
            <a:picLocks noGrp="1" noChangeAspect="1"/>
          </p:cNvPicPr>
          <p:nvPr>
            <p:ph sz="half" idx="2"/>
          </p:nvPr>
        </p:nvPicPr>
        <p:blipFill>
          <a:blip r:embed="rId2">
            <a:extLst>
              <a:ext uri="{96DAC541-7B7A-43D3-8B79-37D633B846F1}">
                <asvg:svgBlip xmlns:asvg="http://schemas.microsoft.com/office/drawing/2016/SVG/main" xmlns="" r:embed="rId3"/>
              </a:ext>
            </a:extLst>
          </a:blip>
          <a:stretch>
            <a:fillRect/>
          </a:stretch>
        </p:blipFill>
        <p:spPr>
          <a:xfrm>
            <a:off x="5638800" y="2897981"/>
            <a:ext cx="914400" cy="914400"/>
          </a:xfrm>
        </p:spPr>
      </p:pic>
      <p:graphicFrame>
        <p:nvGraphicFramePr>
          <p:cNvPr id="4" name="Table 3">
            <a:extLst>
              <a:ext uri="{FF2B5EF4-FFF2-40B4-BE49-F238E27FC236}">
                <a16:creationId xmlns:a16="http://schemas.microsoft.com/office/drawing/2014/main" id="{8F67A8A3-4E60-4DF6-A2FC-1D8EE6C8F775}"/>
              </a:ext>
            </a:extLst>
          </p:cNvPr>
          <p:cNvGraphicFramePr>
            <a:graphicFrameLocks noGrp="1"/>
          </p:cNvGraphicFramePr>
          <p:nvPr>
            <p:extLst>
              <p:ext uri="{D42A27DB-BD31-4B8C-83A1-F6EECF244321}">
                <p14:modId xmlns:p14="http://schemas.microsoft.com/office/powerpoint/2010/main" val="2425156148"/>
              </p:ext>
            </p:extLst>
          </p:nvPr>
        </p:nvGraphicFramePr>
        <p:xfrm>
          <a:off x="1" y="623824"/>
          <a:ext cx="12191999" cy="5464812"/>
        </p:xfrm>
        <a:graphic>
          <a:graphicData uri="http://schemas.openxmlformats.org/drawingml/2006/table">
            <a:tbl>
              <a:tblPr firstRow="1" firstCol="1" bandRow="1">
                <a:tableStyleId>{5C22544A-7EE6-4342-B048-85BDC9FD1C3A}</a:tableStyleId>
              </a:tblPr>
              <a:tblGrid>
                <a:gridCol w="1634149">
                  <a:extLst>
                    <a:ext uri="{9D8B030D-6E8A-4147-A177-3AD203B41FA5}">
                      <a16:colId xmlns:a16="http://schemas.microsoft.com/office/drawing/2014/main" val="1004248982"/>
                    </a:ext>
                  </a:extLst>
                </a:gridCol>
                <a:gridCol w="1661943">
                  <a:extLst>
                    <a:ext uri="{9D8B030D-6E8A-4147-A177-3AD203B41FA5}">
                      <a16:colId xmlns:a16="http://schemas.microsoft.com/office/drawing/2014/main" val="2020095535"/>
                    </a:ext>
                  </a:extLst>
                </a:gridCol>
                <a:gridCol w="861237">
                  <a:extLst>
                    <a:ext uri="{9D8B030D-6E8A-4147-A177-3AD203B41FA5}">
                      <a16:colId xmlns:a16="http://schemas.microsoft.com/office/drawing/2014/main" val="1767205044"/>
                    </a:ext>
                  </a:extLst>
                </a:gridCol>
                <a:gridCol w="1495729">
                  <a:extLst>
                    <a:ext uri="{9D8B030D-6E8A-4147-A177-3AD203B41FA5}">
                      <a16:colId xmlns:a16="http://schemas.microsoft.com/office/drawing/2014/main" val="1342611600"/>
                    </a:ext>
                  </a:extLst>
                </a:gridCol>
                <a:gridCol w="1470755">
                  <a:extLst>
                    <a:ext uri="{9D8B030D-6E8A-4147-A177-3AD203B41FA5}">
                      <a16:colId xmlns:a16="http://schemas.microsoft.com/office/drawing/2014/main" val="2915951248"/>
                    </a:ext>
                  </a:extLst>
                </a:gridCol>
                <a:gridCol w="856930">
                  <a:extLst>
                    <a:ext uri="{9D8B030D-6E8A-4147-A177-3AD203B41FA5}">
                      <a16:colId xmlns:a16="http://schemas.microsoft.com/office/drawing/2014/main" val="1479905065"/>
                    </a:ext>
                  </a:extLst>
                </a:gridCol>
                <a:gridCol w="2552868">
                  <a:extLst>
                    <a:ext uri="{9D8B030D-6E8A-4147-A177-3AD203B41FA5}">
                      <a16:colId xmlns:a16="http://schemas.microsoft.com/office/drawing/2014/main" val="2075771141"/>
                    </a:ext>
                  </a:extLst>
                </a:gridCol>
                <a:gridCol w="777981">
                  <a:extLst>
                    <a:ext uri="{9D8B030D-6E8A-4147-A177-3AD203B41FA5}">
                      <a16:colId xmlns:a16="http://schemas.microsoft.com/office/drawing/2014/main" val="336503492"/>
                    </a:ext>
                  </a:extLst>
                </a:gridCol>
                <a:gridCol w="880407">
                  <a:extLst>
                    <a:ext uri="{9D8B030D-6E8A-4147-A177-3AD203B41FA5}">
                      <a16:colId xmlns:a16="http://schemas.microsoft.com/office/drawing/2014/main" val="1966774819"/>
                    </a:ext>
                  </a:extLst>
                </a:gridCol>
              </a:tblGrid>
              <a:tr h="808795">
                <a:tc gridSpan="9">
                  <a:txBody>
                    <a:bodyPr/>
                    <a:lstStyle/>
                    <a:p>
                      <a:pPr algn="just">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Municipality </a:t>
                      </a:r>
                      <a:r>
                        <a:rPr lang="en-ZA" sz="1700" b="1" u="sng" baseline="0" dirty="0">
                          <a:solidFill>
                            <a:schemeClr val="tx1"/>
                          </a:solidFill>
                          <a:effectLst/>
                          <a:latin typeface="Arial" panose="020B0604020202020204" pitchFamily="34" charset="0"/>
                          <a:cs typeface="Arial" panose="020B0604020202020204" pitchFamily="34" charset="0"/>
                        </a:rPr>
                        <a:t>XYZ</a:t>
                      </a:r>
                      <a:r>
                        <a:rPr lang="en-ZA" sz="1700" b="1" baseline="0" dirty="0">
                          <a:solidFill>
                            <a:schemeClr val="tx1"/>
                          </a:solidFill>
                          <a:effectLst/>
                          <a:latin typeface="Arial" panose="020B0604020202020204" pitchFamily="34" charset="0"/>
                          <a:cs typeface="Arial" panose="020B0604020202020204" pitchFamily="34" charset="0"/>
                        </a:rPr>
                        <a:t> has 61 Cllrs, </a:t>
                      </a:r>
                      <a:r>
                        <a:rPr lang="en-ZA" sz="1700" b="1" u="sng" baseline="0" dirty="0">
                          <a:solidFill>
                            <a:schemeClr val="tx1"/>
                          </a:solidFill>
                          <a:effectLst/>
                          <a:latin typeface="Arial" panose="020B0604020202020204" pitchFamily="34" charset="0"/>
                          <a:cs typeface="Arial" panose="020B0604020202020204" pitchFamily="34" charset="0"/>
                        </a:rPr>
                        <a:t>distributed as follows amongst three Political Parties:</a:t>
                      </a:r>
                      <a:r>
                        <a:rPr lang="en-ZA" sz="1700" b="1" baseline="0" dirty="0">
                          <a:solidFill>
                            <a:schemeClr val="tx1"/>
                          </a:solidFill>
                          <a:effectLst/>
                          <a:latin typeface="Arial" panose="020B0604020202020204" pitchFamily="34" charset="0"/>
                          <a:cs typeface="Arial" panose="020B0604020202020204" pitchFamily="34" charset="0"/>
                        </a:rPr>
                        <a:t> </a:t>
                      </a:r>
                    </a:p>
                    <a:p>
                      <a:pPr lvl="7" algn="just">
                        <a:lnSpc>
                          <a:spcPct val="107000"/>
                        </a:lnSpc>
                        <a:spcAft>
                          <a:spcPts val="0"/>
                        </a:spcAft>
                      </a:pPr>
                      <a:r>
                        <a:rPr lang="en-ZA" sz="1700" b="1" baseline="0" dirty="0">
                          <a:solidFill>
                            <a:srgbClr val="FF0000"/>
                          </a:solidFill>
                          <a:effectLst/>
                          <a:latin typeface="Arial" panose="020B0604020202020204" pitchFamily="34" charset="0"/>
                          <a:cs typeface="Arial" panose="020B0604020202020204" pitchFamily="34" charset="0"/>
                        </a:rPr>
                        <a:t>Party A – 52; Party B – 3; Party C – 2; Other Parties – 4.</a:t>
                      </a:r>
                    </a:p>
                    <a:p>
                      <a:pPr algn="just">
                        <a:lnSpc>
                          <a:spcPct val="107000"/>
                        </a:lnSpc>
                        <a:spcAft>
                          <a:spcPts val="0"/>
                        </a:spcAft>
                      </a:pPr>
                      <a:r>
                        <a:rPr lang="en-ZA" sz="1700" b="1" u="sng" baseline="0" dirty="0">
                          <a:solidFill>
                            <a:schemeClr val="tx1"/>
                          </a:solidFill>
                          <a:effectLst/>
                          <a:latin typeface="Arial" panose="020B0604020202020204" pitchFamily="34" charset="0"/>
                          <a:cs typeface="Arial" panose="020B0604020202020204" pitchFamily="34" charset="0"/>
                        </a:rPr>
                        <a:t>Size of EXCO: 20% or ≤ 10 – in this case, EXCO is 10.</a:t>
                      </a: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773214516"/>
                  </a:ext>
                </a:extLst>
              </a:tr>
              <a:tr h="322706">
                <a:tc gridSpan="3">
                  <a:txBody>
                    <a:bodyPr/>
                    <a:lstStyle/>
                    <a:p>
                      <a:pPr algn="ctr">
                        <a:lnSpc>
                          <a:spcPct val="107000"/>
                        </a:lnSpc>
                        <a:spcAft>
                          <a:spcPts val="0"/>
                        </a:spcAft>
                      </a:pPr>
                      <a:r>
                        <a:rPr lang="en-ZA" sz="1700" b="1" u="sng" baseline="0" dirty="0">
                          <a:solidFill>
                            <a:schemeClr val="tx1"/>
                          </a:solidFill>
                          <a:effectLst/>
                          <a:latin typeface="Arial" panose="020B0604020202020204" pitchFamily="34" charset="0"/>
                          <a:cs typeface="Arial" panose="020B0604020202020204" pitchFamily="34" charset="0"/>
                        </a:rPr>
                        <a:t>OPTION 1:</a:t>
                      </a:r>
                      <a:endParaRPr lang="en-ZA" sz="17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tc gridSpan="3">
                  <a:txBody>
                    <a:bodyPr/>
                    <a:lstStyle/>
                    <a:p>
                      <a:pPr algn="ctr">
                        <a:lnSpc>
                          <a:spcPct val="107000"/>
                        </a:lnSpc>
                        <a:spcAft>
                          <a:spcPts val="0"/>
                        </a:spcAft>
                      </a:pPr>
                      <a:r>
                        <a:rPr lang="en-ZA" sz="1700" b="1" u="sng" dirty="0">
                          <a:effectLst/>
                          <a:latin typeface="Arial" panose="020B0604020202020204" pitchFamily="34" charset="0"/>
                          <a:cs typeface="Arial" panose="020B0604020202020204" pitchFamily="34" charset="0"/>
                        </a:rPr>
                        <a:t>OPTION 2:</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ZA"/>
                    </a:p>
                  </a:txBody>
                  <a:tcPr/>
                </a:tc>
                <a:tc hMerge="1">
                  <a:txBody>
                    <a:bodyPr/>
                    <a:lstStyle/>
                    <a:p>
                      <a:endParaRPr lang="en-ZA"/>
                    </a:p>
                  </a:txBody>
                  <a:tcPr/>
                </a:tc>
                <a:tc gridSpan="3">
                  <a:txBody>
                    <a:bodyPr/>
                    <a:lstStyle/>
                    <a:p>
                      <a:pPr algn="ctr">
                        <a:lnSpc>
                          <a:spcPct val="107000"/>
                        </a:lnSpc>
                        <a:spcAft>
                          <a:spcPts val="0"/>
                        </a:spcAft>
                      </a:pPr>
                      <a:r>
                        <a:rPr lang="en-ZA" sz="1700" b="1" u="sng" dirty="0">
                          <a:effectLst/>
                          <a:latin typeface="Arial" panose="020B0604020202020204" pitchFamily="34" charset="0"/>
                          <a:cs typeface="Arial" panose="020B0604020202020204" pitchFamily="34" charset="0"/>
                        </a:rPr>
                        <a:t>PROPOSED AMENDMENT</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86965832"/>
                  </a:ext>
                </a:extLst>
              </a:tr>
              <a:tr h="2716982">
                <a:tc gridSpan="3">
                  <a:txBody>
                    <a:bodyPr/>
                    <a:lstStyle/>
                    <a:p>
                      <a:pPr>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Allocation: </a:t>
                      </a:r>
                    </a:p>
                    <a:p>
                      <a:pPr>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[Seats ÷ Quota]</a:t>
                      </a:r>
                    </a:p>
                    <a:p>
                      <a:pPr>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 </a:t>
                      </a:r>
                    </a:p>
                    <a:p>
                      <a:pPr>
                        <a:lnSpc>
                          <a:spcPct val="107000"/>
                        </a:lnSpc>
                        <a:spcAft>
                          <a:spcPts val="0"/>
                        </a:spcAft>
                      </a:pPr>
                      <a:r>
                        <a:rPr lang="en-ZA" sz="1700" b="1" baseline="0" dirty="0">
                          <a:solidFill>
                            <a:srgbClr val="FF0000"/>
                          </a:solidFill>
                          <a:effectLst/>
                          <a:latin typeface="Arial" panose="020B0604020202020204" pitchFamily="34" charset="0"/>
                          <a:cs typeface="Arial" panose="020B0604020202020204" pitchFamily="34" charset="0"/>
                        </a:rPr>
                        <a:t>Quota (Q) = [Seats ÷ Size of EXCO] + 1</a:t>
                      </a:r>
                    </a:p>
                    <a:p>
                      <a:pPr>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 </a:t>
                      </a:r>
                    </a:p>
                    <a:p>
                      <a:pPr>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Q = [61 ÷ 10) + 1</a:t>
                      </a:r>
                    </a:p>
                    <a:p>
                      <a:pPr>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Q = 6.1 + 1</a:t>
                      </a:r>
                    </a:p>
                    <a:p>
                      <a:pPr>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Q = 7.1 (Rounded-off to 7)</a:t>
                      </a:r>
                    </a:p>
                    <a:p>
                      <a:pPr>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Q = 7</a:t>
                      </a: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tc gridSpan="3">
                  <a:txBody>
                    <a:bodyPr/>
                    <a:lstStyle/>
                    <a:p>
                      <a:pPr>
                        <a:lnSpc>
                          <a:spcPct val="107000"/>
                        </a:lnSpc>
                        <a:spcAft>
                          <a:spcPts val="0"/>
                        </a:spcAft>
                      </a:pPr>
                      <a:r>
                        <a:rPr lang="en-ZA" sz="1700" b="1" dirty="0">
                          <a:effectLst/>
                          <a:latin typeface="Arial" panose="020B0604020202020204" pitchFamily="34" charset="0"/>
                          <a:cs typeface="Arial" panose="020B0604020202020204" pitchFamily="34" charset="0"/>
                        </a:rPr>
                        <a:t>Allocation: </a:t>
                      </a:r>
                    </a:p>
                    <a:p>
                      <a:pPr>
                        <a:lnSpc>
                          <a:spcPct val="107000"/>
                        </a:lnSpc>
                        <a:spcAft>
                          <a:spcPts val="0"/>
                        </a:spcAft>
                      </a:pPr>
                      <a:r>
                        <a:rPr lang="en-ZA" sz="1700" b="1" dirty="0">
                          <a:effectLst/>
                          <a:latin typeface="Arial" panose="020B0604020202020204" pitchFamily="34" charset="0"/>
                          <a:cs typeface="Arial" panose="020B0604020202020204" pitchFamily="34" charset="0"/>
                        </a:rPr>
                        <a:t>[Seats ÷ Quota]</a:t>
                      </a:r>
                    </a:p>
                    <a:p>
                      <a:pPr>
                        <a:lnSpc>
                          <a:spcPct val="107000"/>
                        </a:lnSpc>
                        <a:spcAft>
                          <a:spcPts val="0"/>
                        </a:spcAft>
                      </a:pPr>
                      <a:r>
                        <a:rPr lang="en-ZA" sz="1700" b="1" dirty="0">
                          <a:effectLst/>
                          <a:latin typeface="Arial" panose="020B0604020202020204" pitchFamily="34" charset="0"/>
                          <a:cs typeface="Arial" panose="020B0604020202020204" pitchFamily="34" charset="0"/>
                        </a:rPr>
                        <a:t> </a:t>
                      </a:r>
                    </a:p>
                    <a:p>
                      <a:pPr>
                        <a:lnSpc>
                          <a:spcPct val="107000"/>
                        </a:lnSpc>
                        <a:spcAft>
                          <a:spcPts val="0"/>
                        </a:spcAft>
                      </a:pPr>
                      <a:r>
                        <a:rPr lang="en-ZA" sz="1700" b="1" dirty="0">
                          <a:solidFill>
                            <a:srgbClr val="FF0000"/>
                          </a:solidFill>
                          <a:effectLst/>
                          <a:latin typeface="Arial" panose="020B0604020202020204" pitchFamily="34" charset="0"/>
                          <a:cs typeface="Arial" panose="020B0604020202020204" pitchFamily="34" charset="0"/>
                        </a:rPr>
                        <a:t>Quota = [Seats ÷ Size of EXCO]</a:t>
                      </a:r>
                    </a:p>
                    <a:p>
                      <a:pPr>
                        <a:lnSpc>
                          <a:spcPct val="107000"/>
                        </a:lnSpc>
                        <a:spcAft>
                          <a:spcPts val="0"/>
                        </a:spcAft>
                      </a:pPr>
                      <a:r>
                        <a:rPr lang="en-ZA" sz="1700" b="1" dirty="0">
                          <a:effectLst/>
                          <a:latin typeface="Arial" panose="020B0604020202020204" pitchFamily="34" charset="0"/>
                          <a:cs typeface="Arial" panose="020B0604020202020204" pitchFamily="34" charset="0"/>
                        </a:rPr>
                        <a:t> </a:t>
                      </a:r>
                    </a:p>
                    <a:p>
                      <a:pPr>
                        <a:lnSpc>
                          <a:spcPct val="107000"/>
                        </a:lnSpc>
                        <a:spcAft>
                          <a:spcPts val="0"/>
                        </a:spcAft>
                      </a:pPr>
                      <a:r>
                        <a:rPr lang="en-ZA" sz="1700" b="1" dirty="0">
                          <a:effectLst/>
                          <a:latin typeface="Arial" panose="020B0604020202020204" pitchFamily="34" charset="0"/>
                          <a:cs typeface="Arial" panose="020B0604020202020204" pitchFamily="34" charset="0"/>
                        </a:rPr>
                        <a:t>Q = [61 ÷ 10)</a:t>
                      </a:r>
                    </a:p>
                    <a:p>
                      <a:pPr>
                        <a:lnSpc>
                          <a:spcPct val="107000"/>
                        </a:lnSpc>
                        <a:spcAft>
                          <a:spcPts val="0"/>
                        </a:spcAft>
                      </a:pPr>
                      <a:r>
                        <a:rPr lang="en-ZA" sz="1700" b="1" dirty="0">
                          <a:effectLst/>
                          <a:latin typeface="Arial" panose="020B0604020202020204" pitchFamily="34" charset="0"/>
                          <a:cs typeface="Arial" panose="020B0604020202020204" pitchFamily="34" charset="0"/>
                        </a:rPr>
                        <a:t>Q = 6.1 (Rounded-off to 6)</a:t>
                      </a:r>
                    </a:p>
                    <a:p>
                      <a:pPr>
                        <a:lnSpc>
                          <a:spcPct val="107000"/>
                        </a:lnSpc>
                        <a:spcAft>
                          <a:spcPts val="0"/>
                        </a:spcAft>
                      </a:pPr>
                      <a:r>
                        <a:rPr lang="en-ZA" sz="1700" b="1" dirty="0">
                          <a:effectLst/>
                          <a:latin typeface="Arial" panose="020B0604020202020204" pitchFamily="34" charset="0"/>
                          <a:cs typeface="Arial" panose="020B0604020202020204" pitchFamily="34" charset="0"/>
                        </a:rPr>
                        <a:t>Q = 6</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ZA"/>
                    </a:p>
                  </a:txBody>
                  <a:tcPr/>
                </a:tc>
                <a:tc hMerge="1">
                  <a:txBody>
                    <a:bodyPr/>
                    <a:lstStyle/>
                    <a:p>
                      <a:endParaRPr lang="en-ZA"/>
                    </a:p>
                  </a:txBody>
                  <a:tcPr/>
                </a:tc>
                <a:tc gridSpan="3">
                  <a:txBody>
                    <a:bodyPr/>
                    <a:lstStyle/>
                    <a:p>
                      <a:pPr algn="ctr">
                        <a:lnSpc>
                          <a:spcPct val="107000"/>
                        </a:lnSpc>
                        <a:spcAft>
                          <a:spcPts val="0"/>
                        </a:spcAft>
                      </a:pPr>
                      <a:endParaRPr lang="en-ZA" sz="1700" b="1" dirty="0">
                        <a:solidFill>
                          <a:srgbClr val="FF0000"/>
                        </a:solidFill>
                        <a:effectLst/>
                        <a:latin typeface="Arial" panose="020B0604020202020204" pitchFamily="34" charset="0"/>
                        <a:cs typeface="Arial" panose="020B0604020202020204" pitchFamily="34" charset="0"/>
                      </a:endParaRPr>
                    </a:p>
                    <a:p>
                      <a:pPr algn="ctr">
                        <a:lnSpc>
                          <a:spcPct val="107000"/>
                        </a:lnSpc>
                        <a:spcAft>
                          <a:spcPts val="0"/>
                        </a:spcAft>
                      </a:pPr>
                      <a:r>
                        <a:rPr lang="en-ZA" sz="1700" b="1" u="sng" dirty="0">
                          <a:solidFill>
                            <a:srgbClr val="FF0000"/>
                          </a:solidFill>
                          <a:effectLst/>
                          <a:latin typeface="Arial" panose="020B0604020202020204" pitchFamily="34" charset="0"/>
                          <a:cs typeface="Arial" panose="020B0604020202020204" pitchFamily="34" charset="0"/>
                        </a:rPr>
                        <a:t>NO QUOTA!</a:t>
                      </a:r>
                    </a:p>
                    <a:p>
                      <a:pPr>
                        <a:lnSpc>
                          <a:spcPct val="107000"/>
                        </a:lnSpc>
                        <a:spcAft>
                          <a:spcPts val="0"/>
                        </a:spcAft>
                      </a:pPr>
                      <a:endParaRPr lang="en-ZA" sz="1700" b="1" dirty="0">
                        <a:effectLst/>
                        <a:latin typeface="Arial" panose="020B0604020202020204" pitchFamily="34" charset="0"/>
                        <a:cs typeface="Arial" panose="020B0604020202020204" pitchFamily="34" charset="0"/>
                      </a:endParaRPr>
                    </a:p>
                    <a:p>
                      <a:pPr>
                        <a:lnSpc>
                          <a:spcPct val="107000"/>
                        </a:lnSpc>
                        <a:spcAft>
                          <a:spcPts val="0"/>
                        </a:spcAft>
                      </a:pPr>
                      <a:r>
                        <a:rPr lang="en-ZA" sz="1700" b="1" dirty="0">
                          <a:effectLst/>
                          <a:latin typeface="Arial" panose="020B0604020202020204" pitchFamily="34" charset="0"/>
                          <a:cs typeface="Arial" panose="020B0604020202020204" pitchFamily="34" charset="0"/>
                        </a:rPr>
                        <a:t>Allocation: </a:t>
                      </a:r>
                    </a:p>
                    <a:p>
                      <a:pPr>
                        <a:lnSpc>
                          <a:spcPct val="107000"/>
                        </a:lnSpc>
                        <a:spcAft>
                          <a:spcPts val="0"/>
                        </a:spcAft>
                      </a:pPr>
                      <a:endParaRPr lang="en-ZA" sz="1700" b="1" dirty="0">
                        <a:effectLst/>
                        <a:latin typeface="Arial" panose="020B0604020202020204" pitchFamily="34" charset="0"/>
                        <a:cs typeface="Arial" panose="020B0604020202020204" pitchFamily="34" charset="0"/>
                      </a:endParaRPr>
                    </a:p>
                    <a:p>
                      <a:pPr>
                        <a:lnSpc>
                          <a:spcPct val="107000"/>
                        </a:lnSpc>
                        <a:spcAft>
                          <a:spcPts val="0"/>
                        </a:spcAft>
                      </a:pPr>
                      <a:endParaRPr lang="en-ZA" sz="1700" b="1" dirty="0">
                        <a:effectLst/>
                        <a:latin typeface="Arial" panose="020B0604020202020204" pitchFamily="34" charset="0"/>
                        <a:cs typeface="Arial" panose="020B0604020202020204" pitchFamily="34" charset="0"/>
                      </a:endParaRPr>
                    </a:p>
                    <a:p>
                      <a:pPr>
                        <a:lnSpc>
                          <a:spcPct val="107000"/>
                        </a:lnSpc>
                        <a:spcAft>
                          <a:spcPts val="0"/>
                        </a:spcAft>
                      </a:pPr>
                      <a:endParaRPr lang="en-ZA" sz="1700" b="1" dirty="0">
                        <a:effectLst/>
                        <a:latin typeface="Arial" panose="020B0604020202020204" pitchFamily="34" charset="0"/>
                        <a:cs typeface="Arial" panose="020B0604020202020204" pitchFamily="34" charset="0"/>
                      </a:endParaRPr>
                    </a:p>
                    <a:p>
                      <a:pPr>
                        <a:lnSpc>
                          <a:spcPct val="107000"/>
                        </a:lnSpc>
                        <a:spcAft>
                          <a:spcPts val="0"/>
                        </a:spcAft>
                      </a:pPr>
                      <a:r>
                        <a:rPr lang="en-ZA" sz="1700" b="1" dirty="0">
                          <a:effectLst/>
                          <a:latin typeface="Arial" panose="020B0604020202020204" pitchFamily="34" charset="0"/>
                          <a:cs typeface="Arial" panose="020B0604020202020204" pitchFamily="34" charset="0"/>
                        </a:rPr>
                        <a:t>[Seats ÷ Total # of Cllrs] X Size of EXCO</a:t>
                      </a:r>
                    </a:p>
                    <a:p>
                      <a:pPr>
                        <a:lnSpc>
                          <a:spcPct val="107000"/>
                        </a:lnSpc>
                        <a:spcAft>
                          <a:spcPts val="0"/>
                        </a:spcAft>
                      </a:pPr>
                      <a:r>
                        <a:rPr lang="en-ZA" sz="1700" b="1" dirty="0">
                          <a:effectLst/>
                          <a:latin typeface="Arial" panose="020B0604020202020204" pitchFamily="34" charset="0"/>
                          <a:cs typeface="Arial" panose="020B0604020202020204" pitchFamily="34" charset="0"/>
                        </a:rPr>
                        <a:t> </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05494760"/>
                  </a:ext>
                </a:extLst>
              </a:tr>
              <a:tr h="322706">
                <a:tc gridSpan="3">
                  <a:txBody>
                    <a:bodyPr/>
                    <a:lstStyle/>
                    <a:p>
                      <a:pPr algn="ctr">
                        <a:lnSpc>
                          <a:spcPct val="107000"/>
                        </a:lnSpc>
                        <a:spcAft>
                          <a:spcPts val="0"/>
                        </a:spcAft>
                      </a:pPr>
                      <a:r>
                        <a:rPr lang="en-ZA" sz="1700" b="1" u="sng" baseline="0" dirty="0">
                          <a:solidFill>
                            <a:schemeClr val="tx1"/>
                          </a:solidFill>
                          <a:effectLst/>
                          <a:latin typeface="Arial" panose="020B0604020202020204" pitchFamily="34" charset="0"/>
                          <a:cs typeface="Arial" panose="020B0604020202020204" pitchFamily="34" charset="0"/>
                        </a:rPr>
                        <a:t>ALLOCATION OF SEATS</a:t>
                      </a:r>
                      <a:endParaRPr lang="en-ZA" sz="17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hMerge="1">
                  <a:txBody>
                    <a:bodyPr/>
                    <a:lstStyle/>
                    <a:p>
                      <a:endParaRPr lang="en-ZA"/>
                    </a:p>
                  </a:txBody>
                  <a:tcPr/>
                </a:tc>
                <a:tc gridSpan="3">
                  <a:txBody>
                    <a:bodyPr/>
                    <a:lstStyle/>
                    <a:p>
                      <a:pPr algn="ctr">
                        <a:lnSpc>
                          <a:spcPct val="107000"/>
                        </a:lnSpc>
                        <a:spcAft>
                          <a:spcPts val="0"/>
                        </a:spcAft>
                      </a:pPr>
                      <a:r>
                        <a:rPr lang="en-ZA" sz="1700" b="1" u="sng" dirty="0">
                          <a:effectLst/>
                          <a:latin typeface="Arial" panose="020B0604020202020204" pitchFamily="34" charset="0"/>
                          <a:cs typeface="Arial" panose="020B0604020202020204" pitchFamily="34" charset="0"/>
                        </a:rPr>
                        <a:t>ALLOCATION OF SEATS</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ZA"/>
                    </a:p>
                  </a:txBody>
                  <a:tcPr/>
                </a:tc>
                <a:tc hMerge="1">
                  <a:txBody>
                    <a:bodyPr/>
                    <a:lstStyle/>
                    <a:p>
                      <a:endParaRPr lang="en-ZA"/>
                    </a:p>
                  </a:txBody>
                  <a:tcPr/>
                </a:tc>
                <a:tc gridSpan="3">
                  <a:txBody>
                    <a:bodyPr/>
                    <a:lstStyle/>
                    <a:p>
                      <a:pPr algn="ctr">
                        <a:lnSpc>
                          <a:spcPct val="107000"/>
                        </a:lnSpc>
                        <a:spcAft>
                          <a:spcPts val="0"/>
                        </a:spcAft>
                      </a:pPr>
                      <a:r>
                        <a:rPr lang="en-ZA" sz="1700" b="1" u="sng" dirty="0">
                          <a:effectLst/>
                          <a:latin typeface="Arial" panose="020B0604020202020204" pitchFamily="34" charset="0"/>
                          <a:cs typeface="Arial" panose="020B0604020202020204" pitchFamily="34" charset="0"/>
                        </a:rPr>
                        <a:t>ALLOCATION OF SEATS</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729453673"/>
                  </a:ext>
                </a:extLst>
              </a:tr>
              <a:tr h="322706">
                <a:tc>
                  <a:txBody>
                    <a:bodyPr/>
                    <a:lstStyle/>
                    <a:p>
                      <a:pPr>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A: (52 ÷ 7)</a:t>
                      </a:r>
                      <a:endParaRPr lang="en-ZA" sz="17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7.42</a:t>
                      </a:r>
                      <a:endParaRPr lang="en-ZA" sz="17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8</a:t>
                      </a:r>
                      <a:endParaRPr lang="en-ZA" sz="17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0"/>
                        </a:spcAft>
                      </a:pPr>
                      <a:r>
                        <a:rPr lang="en-ZA" sz="1700" b="1" dirty="0">
                          <a:effectLst/>
                          <a:latin typeface="Arial" panose="020B0604020202020204" pitchFamily="34" charset="0"/>
                          <a:cs typeface="Arial" panose="020B0604020202020204" pitchFamily="34" charset="0"/>
                        </a:rPr>
                        <a:t>A: (52 ÷ 6)</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n-ZA" sz="1700" b="1" dirty="0">
                          <a:effectLst/>
                          <a:latin typeface="Arial" panose="020B0604020202020204" pitchFamily="34" charset="0"/>
                          <a:cs typeface="Arial" panose="020B0604020202020204" pitchFamily="34" charset="0"/>
                        </a:rPr>
                        <a:t>8.6</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n-ZA" sz="1700" b="1" dirty="0">
                          <a:effectLst/>
                          <a:latin typeface="Arial" panose="020B0604020202020204" pitchFamily="34" charset="0"/>
                          <a:cs typeface="Arial" panose="020B0604020202020204" pitchFamily="34" charset="0"/>
                        </a:rPr>
                        <a:t>9</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07000"/>
                        </a:lnSpc>
                        <a:spcAft>
                          <a:spcPts val="0"/>
                        </a:spcAft>
                      </a:pPr>
                      <a:r>
                        <a:rPr lang="en-ZA" sz="1700" b="1" dirty="0">
                          <a:effectLst/>
                          <a:latin typeface="Arial" panose="020B0604020202020204" pitchFamily="34" charset="0"/>
                          <a:cs typeface="Arial" panose="020B0604020202020204" pitchFamily="34" charset="0"/>
                        </a:rPr>
                        <a:t>A: (52 ÷ 61) X 10</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107000"/>
                        </a:lnSpc>
                        <a:spcAft>
                          <a:spcPts val="0"/>
                        </a:spcAft>
                      </a:pPr>
                      <a:r>
                        <a:rPr lang="en-ZA" sz="1700" b="1">
                          <a:effectLst/>
                          <a:latin typeface="Arial" panose="020B0604020202020204" pitchFamily="34" charset="0"/>
                          <a:cs typeface="Arial" panose="020B0604020202020204" pitchFamily="34" charset="0"/>
                        </a:rPr>
                        <a:t>8.52</a:t>
                      </a:r>
                      <a:endParaRPr lang="en-ZA" sz="1700" b="1">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ZA" sz="1700" b="1">
                          <a:effectLst/>
                          <a:latin typeface="Arial" panose="020B0604020202020204" pitchFamily="34" charset="0"/>
                          <a:cs typeface="Arial" panose="020B0604020202020204" pitchFamily="34" charset="0"/>
                        </a:rPr>
                        <a:t>9</a:t>
                      </a:r>
                      <a:endParaRPr lang="en-ZA" sz="1700" b="1">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2120941601"/>
                  </a:ext>
                </a:extLst>
              </a:tr>
              <a:tr h="322706">
                <a:tc>
                  <a:txBody>
                    <a:bodyPr/>
                    <a:lstStyle/>
                    <a:p>
                      <a:pPr>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B: (3 ÷ 7)</a:t>
                      </a:r>
                      <a:endParaRPr lang="en-ZA" sz="17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0.42</a:t>
                      </a:r>
                      <a:endParaRPr lang="en-ZA" sz="17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1</a:t>
                      </a:r>
                      <a:endParaRPr lang="en-ZA" sz="17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0"/>
                        </a:spcAft>
                      </a:pPr>
                      <a:r>
                        <a:rPr lang="en-ZA" sz="1700" b="1" dirty="0">
                          <a:effectLst/>
                          <a:latin typeface="Arial" panose="020B0604020202020204" pitchFamily="34" charset="0"/>
                          <a:cs typeface="Arial" panose="020B0604020202020204" pitchFamily="34" charset="0"/>
                        </a:rPr>
                        <a:t>B: (3 ÷ 6)</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n-ZA" sz="1700" b="1" dirty="0">
                          <a:effectLst/>
                          <a:latin typeface="Arial" panose="020B0604020202020204" pitchFamily="34" charset="0"/>
                          <a:cs typeface="Arial" panose="020B0604020202020204" pitchFamily="34" charset="0"/>
                        </a:rPr>
                        <a:t>0.5</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n-ZA" sz="1700" b="1" dirty="0">
                          <a:effectLst/>
                          <a:latin typeface="Arial" panose="020B0604020202020204" pitchFamily="34" charset="0"/>
                          <a:cs typeface="Arial" panose="020B0604020202020204" pitchFamily="34" charset="0"/>
                        </a:rPr>
                        <a:t>1</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07000"/>
                        </a:lnSpc>
                        <a:spcAft>
                          <a:spcPts val="0"/>
                        </a:spcAft>
                      </a:pPr>
                      <a:r>
                        <a:rPr lang="en-ZA" sz="1700" b="1" dirty="0">
                          <a:effectLst/>
                          <a:latin typeface="Arial" panose="020B0604020202020204" pitchFamily="34" charset="0"/>
                          <a:cs typeface="Arial" panose="020B0604020202020204" pitchFamily="34" charset="0"/>
                        </a:rPr>
                        <a:t>B: (3 ÷ 61) X 10</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107000"/>
                        </a:lnSpc>
                        <a:spcAft>
                          <a:spcPts val="0"/>
                        </a:spcAft>
                      </a:pPr>
                      <a:r>
                        <a:rPr lang="en-ZA" sz="1700" b="1">
                          <a:effectLst/>
                          <a:latin typeface="Arial" panose="020B0604020202020204" pitchFamily="34" charset="0"/>
                          <a:cs typeface="Arial" panose="020B0604020202020204" pitchFamily="34" charset="0"/>
                        </a:rPr>
                        <a:t>0.49</a:t>
                      </a:r>
                      <a:endParaRPr lang="en-ZA" sz="1700" b="1">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ZA" sz="1700" b="1">
                          <a:effectLst/>
                          <a:latin typeface="Arial" panose="020B0604020202020204" pitchFamily="34" charset="0"/>
                          <a:cs typeface="Arial" panose="020B0604020202020204" pitchFamily="34" charset="0"/>
                        </a:rPr>
                        <a:t>1</a:t>
                      </a:r>
                      <a:endParaRPr lang="en-ZA" sz="1700" b="1">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1481129259"/>
                  </a:ext>
                </a:extLst>
              </a:tr>
              <a:tr h="322706">
                <a:tc>
                  <a:txBody>
                    <a:bodyPr/>
                    <a:lstStyle/>
                    <a:p>
                      <a:pPr>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C: (2 ÷ 7)</a:t>
                      </a:r>
                      <a:endParaRPr lang="en-ZA" sz="17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en-ZA" sz="1700" b="1" baseline="0">
                          <a:solidFill>
                            <a:schemeClr val="tx1"/>
                          </a:solidFill>
                          <a:effectLst/>
                          <a:latin typeface="Arial" panose="020B0604020202020204" pitchFamily="34" charset="0"/>
                          <a:cs typeface="Arial" panose="020B0604020202020204" pitchFamily="34" charset="0"/>
                        </a:rPr>
                        <a:t>0.28</a:t>
                      </a:r>
                      <a:endParaRPr lang="en-ZA" sz="1700" b="1" baseline="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1</a:t>
                      </a:r>
                      <a:endParaRPr lang="en-ZA" sz="17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nSpc>
                          <a:spcPct val="107000"/>
                        </a:lnSpc>
                        <a:spcAft>
                          <a:spcPts val="0"/>
                        </a:spcAft>
                      </a:pPr>
                      <a:r>
                        <a:rPr lang="en-ZA" sz="1700" b="1" dirty="0">
                          <a:effectLst/>
                          <a:latin typeface="Arial" panose="020B0604020202020204" pitchFamily="34" charset="0"/>
                          <a:cs typeface="Arial" panose="020B0604020202020204" pitchFamily="34" charset="0"/>
                        </a:rPr>
                        <a:t>C: (2 ÷ 6)</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n-ZA" sz="1700" b="1" dirty="0">
                          <a:effectLst/>
                          <a:latin typeface="Arial" panose="020B0604020202020204" pitchFamily="34" charset="0"/>
                          <a:cs typeface="Arial" panose="020B0604020202020204" pitchFamily="34" charset="0"/>
                        </a:rPr>
                        <a:t>0.3</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gn="ctr">
                        <a:lnSpc>
                          <a:spcPct val="107000"/>
                        </a:lnSpc>
                        <a:spcAft>
                          <a:spcPts val="0"/>
                        </a:spcAft>
                      </a:pPr>
                      <a:r>
                        <a:rPr lang="en-ZA" sz="1700" b="1" dirty="0">
                          <a:effectLst/>
                          <a:latin typeface="Arial" panose="020B0604020202020204" pitchFamily="34" charset="0"/>
                          <a:cs typeface="Arial" panose="020B0604020202020204" pitchFamily="34" charset="0"/>
                        </a:rPr>
                        <a:t>0</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a:txBody>
                    <a:bodyPr/>
                    <a:lstStyle/>
                    <a:p>
                      <a:pPr>
                        <a:lnSpc>
                          <a:spcPct val="107000"/>
                        </a:lnSpc>
                        <a:spcAft>
                          <a:spcPts val="0"/>
                        </a:spcAft>
                      </a:pPr>
                      <a:r>
                        <a:rPr lang="en-ZA" sz="1700" b="1" dirty="0">
                          <a:effectLst/>
                          <a:latin typeface="Arial" panose="020B0604020202020204" pitchFamily="34" charset="0"/>
                          <a:cs typeface="Arial" panose="020B0604020202020204" pitchFamily="34" charset="0"/>
                        </a:rPr>
                        <a:t>C: (2 ÷ 61) X 10</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nSpc>
                          <a:spcPct val="107000"/>
                        </a:lnSpc>
                        <a:spcAft>
                          <a:spcPts val="0"/>
                        </a:spcAft>
                      </a:pPr>
                      <a:r>
                        <a:rPr lang="en-ZA" sz="1700" b="1">
                          <a:effectLst/>
                          <a:latin typeface="Arial" panose="020B0604020202020204" pitchFamily="34" charset="0"/>
                          <a:cs typeface="Arial" panose="020B0604020202020204" pitchFamily="34" charset="0"/>
                        </a:rPr>
                        <a:t>0.32</a:t>
                      </a:r>
                      <a:endParaRPr lang="en-ZA" sz="1700" b="1">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a:txBody>
                    <a:bodyPr/>
                    <a:lstStyle/>
                    <a:p>
                      <a:pPr algn="ctr">
                        <a:lnSpc>
                          <a:spcPct val="107000"/>
                        </a:lnSpc>
                        <a:spcAft>
                          <a:spcPts val="0"/>
                        </a:spcAft>
                      </a:pPr>
                      <a:r>
                        <a:rPr lang="en-ZA" sz="1700" b="1">
                          <a:effectLst/>
                          <a:latin typeface="Arial" panose="020B0604020202020204" pitchFamily="34" charset="0"/>
                          <a:cs typeface="Arial" panose="020B0604020202020204" pitchFamily="34" charset="0"/>
                        </a:rPr>
                        <a:t>0</a:t>
                      </a:r>
                      <a:endParaRPr lang="en-ZA" sz="1700" b="1">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4219980436"/>
                  </a:ext>
                </a:extLst>
              </a:tr>
              <a:tr h="322706">
                <a:tc gridSpan="2">
                  <a:txBody>
                    <a:bodyPr/>
                    <a:lstStyle/>
                    <a:p>
                      <a:pPr algn="r">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TOTAL</a:t>
                      </a:r>
                      <a:endParaRPr lang="en-ZA" sz="17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hMerge="1">
                  <a:txBody>
                    <a:bodyPr/>
                    <a:lstStyle/>
                    <a:p>
                      <a:endParaRPr lang="en-ZA"/>
                    </a:p>
                  </a:txBody>
                  <a:tcPr/>
                </a:tc>
                <a:tc>
                  <a:txBody>
                    <a:bodyPr/>
                    <a:lstStyle/>
                    <a:p>
                      <a:pPr algn="ctr">
                        <a:lnSpc>
                          <a:spcPct val="107000"/>
                        </a:lnSpc>
                        <a:spcAft>
                          <a:spcPts val="0"/>
                        </a:spcAft>
                      </a:pPr>
                      <a:r>
                        <a:rPr lang="en-ZA" sz="1700" b="1" baseline="0" dirty="0">
                          <a:solidFill>
                            <a:schemeClr val="tx1"/>
                          </a:solidFill>
                          <a:effectLst/>
                          <a:latin typeface="Arial" panose="020B0604020202020204" pitchFamily="34" charset="0"/>
                          <a:cs typeface="Arial" panose="020B0604020202020204" pitchFamily="34" charset="0"/>
                        </a:rPr>
                        <a:t>10</a:t>
                      </a:r>
                      <a:endParaRPr lang="en-ZA" sz="1700" b="1" baseline="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gridSpan="2">
                  <a:txBody>
                    <a:bodyPr/>
                    <a:lstStyle/>
                    <a:p>
                      <a:pPr algn="r">
                        <a:lnSpc>
                          <a:spcPct val="107000"/>
                        </a:lnSpc>
                        <a:spcAft>
                          <a:spcPts val="0"/>
                        </a:spcAft>
                      </a:pPr>
                      <a:r>
                        <a:rPr lang="en-ZA" sz="1700" b="1" dirty="0">
                          <a:effectLst/>
                          <a:latin typeface="Arial" panose="020B0604020202020204" pitchFamily="34" charset="0"/>
                          <a:cs typeface="Arial" panose="020B0604020202020204" pitchFamily="34" charset="0"/>
                        </a:rPr>
                        <a:t>TOTAL</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hMerge="1">
                  <a:txBody>
                    <a:bodyPr/>
                    <a:lstStyle/>
                    <a:p>
                      <a:endParaRPr lang="en-ZA"/>
                    </a:p>
                  </a:txBody>
                  <a:tcPr/>
                </a:tc>
                <a:tc>
                  <a:txBody>
                    <a:bodyPr/>
                    <a:lstStyle/>
                    <a:p>
                      <a:pPr algn="ctr">
                        <a:lnSpc>
                          <a:spcPct val="107000"/>
                        </a:lnSpc>
                        <a:spcAft>
                          <a:spcPts val="0"/>
                        </a:spcAft>
                      </a:pPr>
                      <a:r>
                        <a:rPr lang="en-ZA" sz="1700" b="1" dirty="0">
                          <a:effectLst/>
                          <a:latin typeface="Arial" panose="020B0604020202020204" pitchFamily="34" charset="0"/>
                          <a:cs typeface="Arial" panose="020B0604020202020204" pitchFamily="34" charset="0"/>
                        </a:rPr>
                        <a:t>10</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40000"/>
                        <a:lumOff val="60000"/>
                      </a:schemeClr>
                    </a:solidFill>
                  </a:tcPr>
                </a:tc>
                <a:tc gridSpan="2">
                  <a:txBody>
                    <a:bodyPr/>
                    <a:lstStyle/>
                    <a:p>
                      <a:pPr algn="r">
                        <a:lnSpc>
                          <a:spcPct val="107000"/>
                        </a:lnSpc>
                        <a:spcAft>
                          <a:spcPts val="0"/>
                        </a:spcAft>
                      </a:pPr>
                      <a:r>
                        <a:rPr lang="en-ZA" sz="1700" b="1" dirty="0">
                          <a:effectLst/>
                          <a:latin typeface="Arial" panose="020B0604020202020204" pitchFamily="34" charset="0"/>
                          <a:cs typeface="Arial" panose="020B0604020202020204" pitchFamily="34" charset="0"/>
                        </a:rPr>
                        <a:t>TOTAL</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tc hMerge="1">
                  <a:txBody>
                    <a:bodyPr/>
                    <a:lstStyle/>
                    <a:p>
                      <a:endParaRPr lang="en-ZA"/>
                    </a:p>
                  </a:txBody>
                  <a:tcPr/>
                </a:tc>
                <a:tc>
                  <a:txBody>
                    <a:bodyPr/>
                    <a:lstStyle/>
                    <a:p>
                      <a:pPr algn="ctr">
                        <a:lnSpc>
                          <a:spcPct val="107000"/>
                        </a:lnSpc>
                        <a:spcAft>
                          <a:spcPts val="0"/>
                        </a:spcAft>
                      </a:pPr>
                      <a:r>
                        <a:rPr lang="en-ZA" sz="1700" b="1" dirty="0">
                          <a:effectLst/>
                          <a:latin typeface="Arial" panose="020B0604020202020204" pitchFamily="34" charset="0"/>
                          <a:cs typeface="Arial" panose="020B0604020202020204" pitchFamily="34" charset="0"/>
                        </a:rPr>
                        <a:t>10</a:t>
                      </a:r>
                      <a:endParaRPr lang="en-ZA" sz="1700" b="1" dirty="0">
                        <a:effectLst/>
                        <a:latin typeface="Arial" panose="020B0604020202020204" pitchFamily="34" charset="0"/>
                        <a:ea typeface="Calibri" panose="020F0502020204030204" pitchFamily="34" charset="0"/>
                        <a:cs typeface="Arial" panose="020B0604020202020204" pitchFamily="34" charset="0"/>
                      </a:endParaRPr>
                    </a:p>
                  </a:txBody>
                  <a:tcPr marL="54625" marR="5462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92D050"/>
                    </a:solidFill>
                  </a:tcPr>
                </a:tc>
                <a:extLst>
                  <a:ext uri="{0D108BD9-81ED-4DB2-BD59-A6C34878D82A}">
                    <a16:rowId xmlns:a16="http://schemas.microsoft.com/office/drawing/2014/main" val="9399037"/>
                  </a:ext>
                </a:extLst>
              </a:tr>
            </a:tbl>
          </a:graphicData>
        </a:graphic>
      </p:graphicFrame>
      <p:pic>
        <p:nvPicPr>
          <p:cNvPr id="8" name="Graphic 7" descr="Checkmark with solid fill">
            <a:extLst>
              <a:ext uri="{FF2B5EF4-FFF2-40B4-BE49-F238E27FC236}">
                <a16:creationId xmlns:a16="http://schemas.microsoft.com/office/drawing/2014/main" id="{38B45E43-AADD-460A-B7B2-2ECF21E09BC9}"/>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9156700" y="1905000"/>
            <a:ext cx="2273300" cy="1881981"/>
          </a:xfrm>
          <a:prstGeom prst="rect">
            <a:avLst/>
          </a:prstGeom>
        </p:spPr>
      </p:pic>
    </p:spTree>
    <p:extLst>
      <p:ext uri="{BB962C8B-B14F-4D97-AF65-F5344CB8AC3E}">
        <p14:creationId xmlns:p14="http://schemas.microsoft.com/office/powerpoint/2010/main" val="38900312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ZA" b="1" u="sng" dirty="0"/>
              <a:t>COLLECTIVE </a:t>
            </a:r>
            <a:r>
              <a:rPr lang="en-ZA" b="1" u="sng" dirty="0" err="1"/>
              <a:t>EXECuTIVE</a:t>
            </a:r>
            <a:r>
              <a:rPr lang="en-ZA" b="1" u="sng" dirty="0"/>
              <a:t> TYPE OF MUNICIPALITY</a:t>
            </a:r>
            <a:endParaRPr lang="en-US" b="1" u="sng" dirty="0"/>
          </a:p>
        </p:txBody>
      </p:sp>
      <p:sp>
        <p:nvSpPr>
          <p:cNvPr id="3" name="Content Placeholder 2">
            <a:extLst>
              <a:ext uri="{FF2B5EF4-FFF2-40B4-BE49-F238E27FC236}">
                <a16:creationId xmlns:a16="http://schemas.microsoft.com/office/drawing/2014/main" id="{B3D2D3BC-12E0-7D44-BD7F-F768264612F8}"/>
              </a:ext>
            </a:extLst>
          </p:cNvPr>
          <p:cNvSpPr>
            <a:spLocks noGrp="1"/>
          </p:cNvSpPr>
          <p:nvPr>
            <p:ph sz="half" idx="2"/>
          </p:nvPr>
        </p:nvSpPr>
        <p:spPr>
          <a:xfrm>
            <a:off x="0" y="684784"/>
            <a:ext cx="12192000" cy="5462016"/>
          </a:xfrm>
        </p:spPr>
        <p:txBody>
          <a:bodyPr/>
          <a:lstStyle/>
          <a:p>
            <a:pPr marL="447675" indent="-447675" algn="just">
              <a:lnSpc>
                <a:spcPct val="115000"/>
              </a:lnSpc>
              <a:spcAft>
                <a:spcPts val="1000"/>
              </a:spcAft>
              <a:buFont typeface="Wingdings" panose="05000000000000000000" pitchFamily="2" charset="2"/>
              <a:buChar char="q"/>
            </a:pPr>
            <a:r>
              <a:rPr lang="en-US" sz="2000" dirty="0">
                <a:effectLst/>
                <a:ea typeface="Calibri" panose="020F0502020204030204" pitchFamily="34" charset="0"/>
                <a:cs typeface="Times New Roman" panose="02020603050405020304" pitchFamily="18" charset="0"/>
              </a:rPr>
              <a:t>Section 155(2) of the Constitution states that </a:t>
            </a:r>
            <a:r>
              <a:rPr lang="en-US" sz="2000" b="1" u="sng" dirty="0">
                <a:effectLst/>
                <a:ea typeface="Calibri" panose="020F0502020204030204" pitchFamily="34" charset="0"/>
                <a:cs typeface="Times New Roman" panose="02020603050405020304" pitchFamily="18" charset="0"/>
              </a:rPr>
              <a:t>national legislation</a:t>
            </a:r>
            <a:r>
              <a:rPr lang="en-US" sz="2000" dirty="0">
                <a:effectLst/>
                <a:ea typeface="Calibri" panose="020F0502020204030204" pitchFamily="34" charset="0"/>
                <a:cs typeface="Times New Roman" panose="02020603050405020304" pitchFamily="18" charset="0"/>
              </a:rPr>
              <a:t> must define the different types of municipality that may be established within each category (that is, A, B or C) – </a:t>
            </a:r>
            <a:r>
              <a:rPr lang="en-US" sz="2000" i="1" u="sng" dirty="0">
                <a:effectLst/>
                <a:ea typeface="Calibri" panose="020F0502020204030204" pitchFamily="34" charset="0"/>
                <a:cs typeface="Times New Roman" panose="02020603050405020304" pitchFamily="18" charset="0"/>
              </a:rPr>
              <a:t>LG: Municipal Structures Act.</a:t>
            </a:r>
            <a:r>
              <a:rPr lang="en-ZA" sz="2000" dirty="0">
                <a:ea typeface="Calibri" panose="020F0502020204030204" pitchFamily="34" charset="0"/>
                <a:cs typeface="Times New Roman" panose="02020603050405020304" pitchFamily="18" charset="0"/>
              </a:rPr>
              <a:t> </a:t>
            </a:r>
          </a:p>
          <a:p>
            <a:pPr marL="447675" indent="-447675" algn="just">
              <a:lnSpc>
                <a:spcPct val="115000"/>
              </a:lnSpc>
              <a:spcAft>
                <a:spcPts val="1000"/>
              </a:spcAft>
              <a:buFont typeface="Wingdings" panose="05000000000000000000" pitchFamily="2" charset="2"/>
              <a:buChar char="q"/>
            </a:pPr>
            <a:r>
              <a:rPr lang="en-US" sz="2000" dirty="0">
                <a:effectLst/>
                <a:ea typeface="Calibri" panose="020F0502020204030204" pitchFamily="34" charset="0"/>
                <a:cs typeface="Times New Roman" panose="02020603050405020304" pitchFamily="18" charset="0"/>
              </a:rPr>
              <a:t>Section 155(5) of the Constitution provides that </a:t>
            </a:r>
            <a:r>
              <a:rPr lang="en-US" sz="2000" b="1" u="sng" dirty="0">
                <a:effectLst/>
                <a:ea typeface="Calibri" panose="020F0502020204030204" pitchFamily="34" charset="0"/>
                <a:cs typeface="Times New Roman" panose="02020603050405020304" pitchFamily="18" charset="0"/>
              </a:rPr>
              <a:t>provincial legislation</a:t>
            </a:r>
            <a:r>
              <a:rPr lang="en-US" sz="2000" dirty="0">
                <a:effectLst/>
                <a:ea typeface="Calibri" panose="020F0502020204030204" pitchFamily="34" charset="0"/>
                <a:cs typeface="Times New Roman" panose="02020603050405020304" pitchFamily="18" charset="0"/>
              </a:rPr>
              <a:t> must determine the different types of municipality to be established in the province.</a:t>
            </a:r>
          </a:p>
          <a:p>
            <a:pPr marL="447675" indent="-447675" algn="just">
              <a:lnSpc>
                <a:spcPct val="115000"/>
              </a:lnSpc>
              <a:spcAft>
                <a:spcPts val="1000"/>
              </a:spcAft>
              <a:buFont typeface="Wingdings" panose="05000000000000000000" pitchFamily="2" charset="2"/>
              <a:buChar char="q"/>
            </a:pPr>
            <a:r>
              <a:rPr lang="en-US" sz="2000" b="1" u="sng" dirty="0">
                <a:ea typeface="Calibri" panose="020F0502020204030204" pitchFamily="34" charset="0"/>
                <a:cs typeface="Times New Roman" panose="02020603050405020304" pitchFamily="18" charset="0"/>
              </a:rPr>
              <a:t>Original Section 13</a:t>
            </a:r>
            <a:r>
              <a:rPr lang="en-US" sz="2000" dirty="0">
                <a:ea typeface="Calibri" panose="020F0502020204030204" pitchFamily="34" charset="0"/>
                <a:cs typeface="Times New Roman" panose="02020603050405020304" pitchFamily="18" charset="0"/>
              </a:rPr>
              <a:t> of the </a:t>
            </a:r>
            <a:r>
              <a:rPr lang="en-US" sz="2000" i="1" u="sng" dirty="0">
                <a:effectLst/>
                <a:ea typeface="Calibri" panose="020F0502020204030204" pitchFamily="34" charset="0"/>
                <a:cs typeface="Times New Roman" panose="02020603050405020304" pitchFamily="18" charset="0"/>
              </a:rPr>
              <a:t>LG: Municipal Structures Act</a:t>
            </a:r>
            <a:r>
              <a:rPr lang="en-US" sz="2000" i="1" dirty="0">
                <a:effectLst/>
                <a:ea typeface="Calibri" panose="020F0502020204030204" pitchFamily="34" charset="0"/>
                <a:cs typeface="Times New Roman" panose="02020603050405020304" pitchFamily="18" charset="0"/>
              </a:rPr>
              <a:t> – Constitutional Court declared inconsistent with the Constitution, and invalid (October 1999). </a:t>
            </a:r>
            <a:endParaRPr lang="en-ZA" sz="2000" dirty="0">
              <a:effectLst/>
              <a:ea typeface="Calibri" panose="020F0502020204030204" pitchFamily="34" charset="0"/>
              <a:cs typeface="Times New Roman" panose="02020603050405020304" pitchFamily="18" charset="0"/>
            </a:endParaRPr>
          </a:p>
        </p:txBody>
      </p:sp>
      <p:pic>
        <p:nvPicPr>
          <p:cNvPr id="5" name="Picture 4">
            <a:extLst>
              <a:ext uri="{FF2B5EF4-FFF2-40B4-BE49-F238E27FC236}">
                <a16:creationId xmlns:a16="http://schemas.microsoft.com/office/drawing/2014/main" id="{54C40BBA-6476-458C-8A30-E4482C021A11}"/>
              </a:ext>
            </a:extLst>
          </p:cNvPr>
          <p:cNvPicPr>
            <a:picLocks noChangeAspect="1"/>
          </p:cNvPicPr>
          <p:nvPr/>
        </p:nvPicPr>
        <p:blipFill>
          <a:blip r:embed="rId2"/>
          <a:stretch>
            <a:fillRect/>
          </a:stretch>
        </p:blipFill>
        <p:spPr>
          <a:xfrm>
            <a:off x="1853664" y="3925738"/>
            <a:ext cx="9088656" cy="2307422"/>
          </a:xfrm>
          <a:prstGeom prst="rect">
            <a:avLst/>
          </a:prstGeom>
          <a:ln w="57150">
            <a:solidFill>
              <a:srgbClr val="FF0000"/>
            </a:solidFill>
          </a:ln>
        </p:spPr>
      </p:pic>
      <p:cxnSp>
        <p:nvCxnSpPr>
          <p:cNvPr id="7" name="Straight Connector 6">
            <a:extLst>
              <a:ext uri="{FF2B5EF4-FFF2-40B4-BE49-F238E27FC236}">
                <a16:creationId xmlns:a16="http://schemas.microsoft.com/office/drawing/2014/main" id="{CE038BB5-2527-4132-887B-655091E9E473}"/>
              </a:ext>
            </a:extLst>
          </p:cNvPr>
          <p:cNvCxnSpPr/>
          <p:nvPr/>
        </p:nvCxnSpPr>
        <p:spPr>
          <a:xfrm>
            <a:off x="1981200" y="4010660"/>
            <a:ext cx="8676640" cy="1920240"/>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C6DF814D-C02B-4388-96B5-7B7AD7D11919}"/>
              </a:ext>
            </a:extLst>
          </p:cNvPr>
          <p:cNvCxnSpPr>
            <a:cxnSpLocks/>
          </p:cNvCxnSpPr>
          <p:nvPr/>
        </p:nvCxnSpPr>
        <p:spPr>
          <a:xfrm flipV="1">
            <a:off x="1981200" y="4036060"/>
            <a:ext cx="8676640" cy="2043262"/>
          </a:xfrm>
          <a:prstGeom prst="line">
            <a:avLst/>
          </a:prstGeom>
          <a:ln w="28575">
            <a:solidFill>
              <a:schemeClr val="accent4"/>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241581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06C0C-D6A2-0E4E-BB1E-5C183BC40A25}"/>
              </a:ext>
            </a:extLst>
          </p:cNvPr>
          <p:cNvSpPr>
            <a:spLocks noGrp="1"/>
          </p:cNvSpPr>
          <p:nvPr>
            <p:ph type="body" sz="quarter" idx="13"/>
          </p:nvPr>
        </p:nvSpPr>
        <p:spPr>
          <a:xfrm>
            <a:off x="2002535" y="2933700"/>
            <a:ext cx="8494777" cy="1333500"/>
          </a:xfrm>
        </p:spPr>
        <p:txBody>
          <a:bodyPr/>
          <a:lstStyle/>
          <a:p>
            <a:r>
              <a:rPr lang="en-ZA" sz="3200" dirty="0"/>
              <a:t>RECOMMENDATIONS </a:t>
            </a:r>
          </a:p>
        </p:txBody>
      </p:sp>
    </p:spTree>
    <p:extLst>
      <p:ext uri="{BB962C8B-B14F-4D97-AF65-F5344CB8AC3E}">
        <p14:creationId xmlns:p14="http://schemas.microsoft.com/office/powerpoint/2010/main" val="8222160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A5306C0C-D6A2-0E4E-BB1E-5C183BC40A25}"/>
              </a:ext>
            </a:extLst>
          </p:cNvPr>
          <p:cNvSpPr>
            <a:spLocks noGrp="1"/>
          </p:cNvSpPr>
          <p:nvPr>
            <p:ph type="body" sz="quarter" idx="13"/>
          </p:nvPr>
        </p:nvSpPr>
        <p:spPr>
          <a:xfrm>
            <a:off x="2002535" y="2914650"/>
            <a:ext cx="8494777" cy="1697989"/>
          </a:xfrm>
        </p:spPr>
        <p:txBody>
          <a:bodyPr/>
          <a:lstStyle/>
          <a:p>
            <a:r>
              <a:rPr lang="en-ZA" sz="3200" u="sng" dirty="0"/>
              <a:t>BACKGROUND; </a:t>
            </a:r>
          </a:p>
          <a:p>
            <a:r>
              <a:rPr lang="en-ZA" sz="3200" u="sng" dirty="0"/>
              <a:t>FORMULAE; </a:t>
            </a:r>
          </a:p>
          <a:p>
            <a:r>
              <a:rPr lang="en-ZA" sz="3200" u="sng" dirty="0" err="1"/>
              <a:t>IMCoME</a:t>
            </a:r>
            <a:endParaRPr lang="en-ZA" sz="3200" u="sng" dirty="0"/>
          </a:p>
        </p:txBody>
      </p:sp>
    </p:spTree>
    <p:extLst>
      <p:ext uri="{BB962C8B-B14F-4D97-AF65-F5344CB8AC3E}">
        <p14:creationId xmlns:p14="http://schemas.microsoft.com/office/powerpoint/2010/main" val="18170834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ZA" b="1" u="sng" dirty="0"/>
              <a:t>recommendations</a:t>
            </a:r>
            <a:endParaRPr lang="en-US" b="1" u="sng" dirty="0"/>
          </a:p>
        </p:txBody>
      </p:sp>
      <p:sp>
        <p:nvSpPr>
          <p:cNvPr id="3" name="Content Placeholder 2">
            <a:extLst>
              <a:ext uri="{FF2B5EF4-FFF2-40B4-BE49-F238E27FC236}">
                <a16:creationId xmlns:a16="http://schemas.microsoft.com/office/drawing/2014/main" id="{B3D2D3BC-12E0-7D44-BD7F-F768264612F8}"/>
              </a:ext>
            </a:extLst>
          </p:cNvPr>
          <p:cNvSpPr>
            <a:spLocks noGrp="1"/>
          </p:cNvSpPr>
          <p:nvPr>
            <p:ph sz="half" idx="2"/>
          </p:nvPr>
        </p:nvSpPr>
        <p:spPr>
          <a:xfrm>
            <a:off x="0" y="674624"/>
            <a:ext cx="12192000" cy="5462016"/>
          </a:xfrm>
        </p:spPr>
        <p:txBody>
          <a:bodyPr/>
          <a:lstStyle/>
          <a:p>
            <a:pPr marL="538163" lvl="1" indent="0" algn="just">
              <a:lnSpc>
                <a:spcPct val="160000"/>
              </a:lnSpc>
              <a:spcBef>
                <a:spcPts val="0"/>
              </a:spcBef>
              <a:buNone/>
            </a:pPr>
            <a:r>
              <a:rPr lang="en-ZA" sz="2600" b="1" u="sng" dirty="0"/>
              <a:t>It is recommended that the Portfolio Committee:</a:t>
            </a:r>
          </a:p>
          <a:p>
            <a:pPr marL="538163" lvl="1" indent="0" algn="just">
              <a:lnSpc>
                <a:spcPct val="160000"/>
              </a:lnSpc>
              <a:spcBef>
                <a:spcPts val="0"/>
              </a:spcBef>
              <a:buNone/>
            </a:pPr>
            <a:endParaRPr lang="en-ZA" sz="2600" b="1" u="sng" dirty="0"/>
          </a:p>
          <a:p>
            <a:pPr marL="571500" lvl="1" indent="-571500" algn="just">
              <a:lnSpc>
                <a:spcPct val="160000"/>
              </a:lnSpc>
              <a:spcBef>
                <a:spcPts val="0"/>
              </a:spcBef>
              <a:buFont typeface="Wingdings" panose="05000000000000000000" pitchFamily="2" charset="2"/>
              <a:buChar char="q"/>
            </a:pPr>
            <a:r>
              <a:rPr lang="en-ZA" sz="2600" b="1" dirty="0"/>
              <a:t>Notes the preparations being made for the 2021 LGE;</a:t>
            </a:r>
          </a:p>
          <a:p>
            <a:pPr marL="571500" lvl="1" indent="-571500" algn="just">
              <a:lnSpc>
                <a:spcPct val="160000"/>
              </a:lnSpc>
              <a:spcBef>
                <a:spcPts val="0"/>
              </a:spcBef>
              <a:buFont typeface="Wingdings" panose="05000000000000000000" pitchFamily="2" charset="2"/>
              <a:buChar char="q"/>
            </a:pPr>
            <a:r>
              <a:rPr lang="en-ZA" sz="2600" b="1" dirty="0"/>
              <a:t>Notes that DCoG, Provincial </a:t>
            </a:r>
            <a:r>
              <a:rPr lang="en-ZA" sz="2600" b="1" dirty="0" err="1"/>
              <a:t>CoGTAs</a:t>
            </a:r>
            <a:r>
              <a:rPr lang="en-ZA" sz="2600" b="1" dirty="0"/>
              <a:t> and SALGA, through various structures and forums, are engaging and preparing for the 2021 LGE. </a:t>
            </a:r>
          </a:p>
        </p:txBody>
      </p:sp>
    </p:spTree>
    <p:extLst>
      <p:ext uri="{BB962C8B-B14F-4D97-AF65-F5344CB8AC3E}">
        <p14:creationId xmlns:p14="http://schemas.microsoft.com/office/powerpoint/2010/main" val="238159332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1499195-FDCB-4A39-ADA1-9E9B3812EEDB}"/>
              </a:ext>
            </a:extLst>
          </p:cNvPr>
          <p:cNvSpPr>
            <a:spLocks noGrp="1"/>
          </p:cNvSpPr>
          <p:nvPr>
            <p:ph sz="half" idx="2"/>
          </p:nvPr>
        </p:nvSpPr>
        <p:spPr>
          <a:xfrm>
            <a:off x="0" y="690880"/>
            <a:ext cx="12192000" cy="5351607"/>
          </a:xfrm>
        </p:spPr>
        <p:txBody>
          <a:bodyPr/>
          <a:lstStyle/>
          <a:p>
            <a:pPr marL="0" indent="0" algn="ctr">
              <a:buNone/>
            </a:pPr>
            <a:r>
              <a:rPr lang="en-ZA" sz="20000" b="1" dirty="0">
                <a:solidFill>
                  <a:srgbClr val="FF0000"/>
                </a:solidFill>
              </a:rPr>
              <a:t>119</a:t>
            </a:r>
          </a:p>
          <a:p>
            <a:pPr marL="0" indent="0" algn="ctr">
              <a:buNone/>
            </a:pPr>
            <a:r>
              <a:rPr lang="en-ZA" sz="6000" b="1" u="sng" dirty="0"/>
              <a:t>DAYS TO THE END OF TERM 4!</a:t>
            </a:r>
          </a:p>
        </p:txBody>
      </p:sp>
    </p:spTree>
    <p:extLst>
      <p:ext uri="{BB962C8B-B14F-4D97-AF65-F5344CB8AC3E}">
        <p14:creationId xmlns:p14="http://schemas.microsoft.com/office/powerpoint/2010/main" val="128653343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1476659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US" b="1" u="sng" dirty="0"/>
              <a:t>BACKGROUND</a:t>
            </a:r>
          </a:p>
        </p:txBody>
      </p:sp>
      <p:sp>
        <p:nvSpPr>
          <p:cNvPr id="3" name="Content Placeholder 2">
            <a:extLst>
              <a:ext uri="{FF2B5EF4-FFF2-40B4-BE49-F238E27FC236}">
                <a16:creationId xmlns:a16="http://schemas.microsoft.com/office/drawing/2014/main" id="{B3D2D3BC-12E0-7D44-BD7F-F768264612F8}"/>
              </a:ext>
            </a:extLst>
          </p:cNvPr>
          <p:cNvSpPr>
            <a:spLocks noGrp="1"/>
          </p:cNvSpPr>
          <p:nvPr>
            <p:ph sz="half" idx="2"/>
          </p:nvPr>
        </p:nvSpPr>
        <p:spPr>
          <a:xfrm>
            <a:off x="0" y="573024"/>
            <a:ext cx="12192000" cy="5594096"/>
          </a:xfrm>
        </p:spPr>
        <p:txBody>
          <a:bodyPr/>
          <a:lstStyle/>
          <a:p>
            <a:pPr marL="358775" lvl="0" indent="-358775" algn="just" defTabSz="685800" eaLnBrk="0" fontAlgn="base" hangingPunct="0">
              <a:lnSpc>
                <a:spcPct val="150000"/>
              </a:lnSpc>
              <a:spcBef>
                <a:spcPts val="0"/>
              </a:spcBef>
              <a:spcAft>
                <a:spcPct val="0"/>
              </a:spcAft>
              <a:buFont typeface="Wingdings" panose="05000000000000000000" pitchFamily="2" charset="2"/>
              <a:buChar char="q"/>
            </a:pPr>
            <a:r>
              <a:rPr lang="en-ZA" sz="2250" b="1" dirty="0">
                <a:solidFill>
                  <a:prstClr val="black"/>
                </a:solidFill>
                <a:latin typeface="Arial" panose="020B0604020202020204" pitchFamily="34" charset="0"/>
                <a:cs typeface="Arial" panose="020B0604020202020204" pitchFamily="34" charset="0"/>
              </a:rPr>
              <a:t>Prior LGE held on –</a:t>
            </a:r>
          </a:p>
          <a:p>
            <a:pPr marL="701675" lvl="1" indent="-358775" algn="just" defTabSz="685800" eaLnBrk="0" fontAlgn="base" hangingPunct="0">
              <a:lnSpc>
                <a:spcPct val="150000"/>
              </a:lnSpc>
              <a:spcBef>
                <a:spcPts val="0"/>
              </a:spcBef>
              <a:spcAft>
                <a:spcPct val="0"/>
              </a:spcAft>
              <a:buFont typeface="Wingdings" panose="05000000000000000000" pitchFamily="2" charset="2"/>
              <a:buChar char="§"/>
            </a:pPr>
            <a:r>
              <a:rPr lang="en-ZA" sz="2250" b="1" dirty="0">
                <a:solidFill>
                  <a:prstClr val="black"/>
                </a:solidFill>
                <a:latin typeface="Arial" panose="020B0604020202020204" pitchFamily="34" charset="0"/>
                <a:cs typeface="Arial" panose="020B0604020202020204" pitchFamily="34" charset="0"/>
              </a:rPr>
              <a:t>5 December 2000</a:t>
            </a:r>
          </a:p>
          <a:p>
            <a:pPr marL="701675" lvl="1" indent="-358775" algn="just" defTabSz="685800" eaLnBrk="0" fontAlgn="base" hangingPunct="0">
              <a:lnSpc>
                <a:spcPct val="150000"/>
              </a:lnSpc>
              <a:spcBef>
                <a:spcPts val="0"/>
              </a:spcBef>
              <a:spcAft>
                <a:spcPct val="0"/>
              </a:spcAft>
              <a:buFont typeface="Wingdings" panose="05000000000000000000" pitchFamily="2" charset="2"/>
              <a:buChar char="§"/>
            </a:pPr>
            <a:r>
              <a:rPr lang="en-ZA" sz="2250" b="1" dirty="0">
                <a:solidFill>
                  <a:prstClr val="black"/>
                </a:solidFill>
                <a:latin typeface="Arial" panose="020B0604020202020204" pitchFamily="34" charset="0"/>
                <a:cs typeface="Arial" panose="020B0604020202020204" pitchFamily="34" charset="0"/>
              </a:rPr>
              <a:t>1 March 2006</a:t>
            </a:r>
          </a:p>
          <a:p>
            <a:pPr marL="701675" lvl="1" indent="-358775" algn="just" defTabSz="685800" eaLnBrk="0" fontAlgn="base" hangingPunct="0">
              <a:lnSpc>
                <a:spcPct val="150000"/>
              </a:lnSpc>
              <a:spcBef>
                <a:spcPts val="0"/>
              </a:spcBef>
              <a:spcAft>
                <a:spcPct val="0"/>
              </a:spcAft>
              <a:buFont typeface="Wingdings" panose="05000000000000000000" pitchFamily="2" charset="2"/>
              <a:buChar char="§"/>
            </a:pPr>
            <a:r>
              <a:rPr lang="en-ZA" sz="2250" b="1" dirty="0">
                <a:solidFill>
                  <a:srgbClr val="FF0000"/>
                </a:solidFill>
                <a:latin typeface="Arial" panose="020B0604020202020204" pitchFamily="34" charset="0"/>
                <a:cs typeface="Arial" panose="020B0604020202020204" pitchFamily="34" charset="0"/>
              </a:rPr>
              <a:t>18 May 2011</a:t>
            </a:r>
          </a:p>
          <a:p>
            <a:pPr marL="701675" lvl="1" indent="-358775" algn="just" defTabSz="685800" eaLnBrk="0" fontAlgn="base" hangingPunct="0">
              <a:lnSpc>
                <a:spcPct val="150000"/>
              </a:lnSpc>
              <a:spcBef>
                <a:spcPts val="0"/>
              </a:spcBef>
              <a:spcAft>
                <a:spcPct val="0"/>
              </a:spcAft>
              <a:buFont typeface="Wingdings" panose="05000000000000000000" pitchFamily="2" charset="2"/>
              <a:buChar char="§"/>
            </a:pPr>
            <a:r>
              <a:rPr lang="en-ZA" sz="2250" b="1" dirty="0">
                <a:solidFill>
                  <a:srgbClr val="FF0000"/>
                </a:solidFill>
                <a:latin typeface="Arial" panose="020B0604020202020204" pitchFamily="34" charset="0"/>
                <a:cs typeface="Arial" panose="020B0604020202020204" pitchFamily="34" charset="0"/>
              </a:rPr>
              <a:t>3 August 2016 </a:t>
            </a:r>
            <a:endParaRPr lang="en-ZA" sz="2250" b="1" dirty="0">
              <a:solidFill>
                <a:prstClr val="black"/>
              </a:solidFill>
              <a:latin typeface="Arial" panose="020B0604020202020204" pitchFamily="34" charset="0"/>
              <a:cs typeface="Arial" panose="020B0604020202020204" pitchFamily="34" charset="0"/>
            </a:endParaRPr>
          </a:p>
          <a:p>
            <a:pPr marL="701675" lvl="1" indent="-358775" algn="just" defTabSz="685800" eaLnBrk="0" fontAlgn="base" hangingPunct="0">
              <a:lnSpc>
                <a:spcPct val="150000"/>
              </a:lnSpc>
              <a:spcBef>
                <a:spcPts val="0"/>
              </a:spcBef>
              <a:spcAft>
                <a:spcPct val="0"/>
              </a:spcAft>
              <a:buFont typeface="Wingdings" panose="05000000000000000000" pitchFamily="2" charset="2"/>
              <a:buChar char="§"/>
            </a:pPr>
            <a:r>
              <a:rPr lang="en-ZA" sz="2250" b="1" dirty="0">
                <a:solidFill>
                  <a:srgbClr val="FF0000"/>
                </a:solidFill>
                <a:latin typeface="Arial" panose="020B0604020202020204" pitchFamily="34" charset="0"/>
                <a:cs typeface="Arial" panose="020B0604020202020204" pitchFamily="34" charset="0"/>
              </a:rPr>
              <a:t>Next LGE</a:t>
            </a:r>
            <a:r>
              <a:rPr lang="en-ZA" sz="2250" b="1" dirty="0">
                <a:solidFill>
                  <a:prstClr val="black"/>
                </a:solidFill>
                <a:latin typeface="Arial" panose="020B0604020202020204" pitchFamily="34" charset="0"/>
                <a:cs typeface="Arial" panose="020B0604020202020204" pitchFamily="34" charset="0"/>
              </a:rPr>
              <a:t> must be held within 90 days of this date. </a:t>
            </a:r>
          </a:p>
          <a:p>
            <a:pPr marL="358775" lvl="0" indent="-358775" algn="just" defTabSz="685800" eaLnBrk="0" fontAlgn="base" hangingPunct="0">
              <a:lnSpc>
                <a:spcPct val="150000"/>
              </a:lnSpc>
              <a:spcBef>
                <a:spcPts val="0"/>
              </a:spcBef>
              <a:spcAft>
                <a:spcPct val="0"/>
              </a:spcAft>
              <a:buFont typeface="Wingdings" panose="05000000000000000000" pitchFamily="2" charset="2"/>
              <a:buChar char="q"/>
            </a:pPr>
            <a:r>
              <a:rPr lang="en-ZA" sz="2250" b="1" dirty="0">
                <a:solidFill>
                  <a:prstClr val="black"/>
                </a:solidFill>
                <a:latin typeface="Arial" panose="020B0604020202020204" pitchFamily="34" charset="0"/>
                <a:cs typeface="Arial" panose="020B0604020202020204" pitchFamily="34" charset="0"/>
              </a:rPr>
              <a:t>During June and July 2019, CoGTA approached Cabinet –</a:t>
            </a:r>
          </a:p>
          <a:p>
            <a:pPr marL="628650" lvl="1" indent="-266700" algn="just" defTabSz="685800" eaLnBrk="0" fontAlgn="base" hangingPunct="0">
              <a:lnSpc>
                <a:spcPct val="150000"/>
              </a:lnSpc>
              <a:spcBef>
                <a:spcPts val="0"/>
              </a:spcBef>
              <a:spcAft>
                <a:spcPct val="0"/>
              </a:spcAft>
              <a:buFont typeface="Wingdings" panose="05000000000000000000" pitchFamily="2" charset="2"/>
              <a:buChar char="§"/>
            </a:pPr>
            <a:r>
              <a:rPr lang="en-GB" sz="2250" b="1" dirty="0">
                <a:solidFill>
                  <a:prstClr val="black"/>
                </a:solidFill>
                <a:latin typeface="Arial" panose="020B0604020202020204" pitchFamily="34" charset="0"/>
                <a:cs typeface="Arial" panose="020B0604020202020204" pitchFamily="34" charset="0"/>
              </a:rPr>
              <a:t>Formulae for number of Councillors</a:t>
            </a:r>
          </a:p>
          <a:p>
            <a:pPr marL="628650" lvl="1" indent="-266700" algn="just" defTabSz="685800" eaLnBrk="0" fontAlgn="base" hangingPunct="0">
              <a:lnSpc>
                <a:spcPct val="150000"/>
              </a:lnSpc>
              <a:spcBef>
                <a:spcPts val="0"/>
              </a:spcBef>
              <a:spcAft>
                <a:spcPct val="0"/>
              </a:spcAft>
              <a:buFont typeface="Wingdings" panose="05000000000000000000" pitchFamily="2" charset="2"/>
              <a:buChar char="§"/>
            </a:pPr>
            <a:r>
              <a:rPr lang="en-GB" sz="2250" b="1" dirty="0">
                <a:solidFill>
                  <a:prstClr val="black"/>
                </a:solidFill>
                <a:latin typeface="Arial" panose="020B0604020202020204" pitchFamily="34" charset="0"/>
                <a:cs typeface="Arial" panose="020B0604020202020204" pitchFamily="34" charset="0"/>
              </a:rPr>
              <a:t>Establishment of the IMCoME and Technical </a:t>
            </a:r>
            <a:r>
              <a:rPr lang="en-GB" sz="2250" b="1" dirty="0" err="1">
                <a:solidFill>
                  <a:prstClr val="black"/>
                </a:solidFill>
                <a:latin typeface="Arial" panose="020B0604020202020204" pitchFamily="34" charset="0"/>
                <a:cs typeface="Arial" panose="020B0604020202020204" pitchFamily="34" charset="0"/>
              </a:rPr>
              <a:t>IMCoME</a:t>
            </a:r>
            <a:endParaRPr lang="en-GB" sz="2250" b="1" dirty="0">
              <a:solidFill>
                <a:prstClr val="black"/>
              </a:solidFill>
              <a:latin typeface="Arial" panose="020B0604020202020204" pitchFamily="34" charset="0"/>
              <a:cs typeface="Arial" panose="020B0604020202020204" pitchFamily="34" charset="0"/>
            </a:endParaRPr>
          </a:p>
          <a:p>
            <a:pPr marL="358775" lvl="0" indent="-358775" algn="just" defTabSz="685800" eaLnBrk="0" fontAlgn="base" hangingPunct="0">
              <a:lnSpc>
                <a:spcPct val="150000"/>
              </a:lnSpc>
              <a:spcBef>
                <a:spcPts val="0"/>
              </a:spcBef>
              <a:spcAft>
                <a:spcPct val="0"/>
              </a:spcAft>
              <a:buFont typeface="Wingdings" panose="05000000000000000000" pitchFamily="2" charset="2"/>
              <a:buChar char="q"/>
            </a:pPr>
            <a:r>
              <a:rPr lang="en-ZA" sz="2250" b="1" dirty="0">
                <a:solidFill>
                  <a:prstClr val="black"/>
                </a:solidFill>
                <a:latin typeface="Arial" panose="020B0604020202020204" pitchFamily="34" charset="0"/>
                <a:cs typeface="Arial" panose="020B0604020202020204" pitchFamily="34" charset="0"/>
              </a:rPr>
              <a:t>Formulae for number of Councillors published by Minister in Gazette on </a:t>
            </a:r>
            <a:r>
              <a:rPr lang="en-ZA" sz="2250" b="1" u="sng" dirty="0">
                <a:solidFill>
                  <a:srgbClr val="FF0000"/>
                </a:solidFill>
                <a:latin typeface="Arial" panose="020B0604020202020204" pitchFamily="34" charset="0"/>
                <a:cs typeface="Arial" panose="020B0604020202020204" pitchFamily="34" charset="0"/>
              </a:rPr>
              <a:t>5 July 2019.</a:t>
            </a:r>
          </a:p>
        </p:txBody>
      </p:sp>
    </p:spTree>
    <p:extLst>
      <p:ext uri="{BB962C8B-B14F-4D97-AF65-F5344CB8AC3E}">
        <p14:creationId xmlns:p14="http://schemas.microsoft.com/office/powerpoint/2010/main" val="29250626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0B14D5-B387-4C4C-AB56-56E752C93B5D}"/>
              </a:ext>
            </a:extLst>
          </p:cNvPr>
          <p:cNvSpPr>
            <a:spLocks noGrp="1"/>
          </p:cNvSpPr>
          <p:nvPr>
            <p:ph type="title"/>
          </p:nvPr>
        </p:nvSpPr>
        <p:spPr>
          <a:xfrm>
            <a:off x="731520" y="71860"/>
            <a:ext cx="10753344" cy="409925"/>
          </a:xfrm>
        </p:spPr>
        <p:txBody>
          <a:bodyPr/>
          <a:lstStyle/>
          <a:p>
            <a:r>
              <a:rPr lang="en-ZA" b="1" u="sng" dirty="0"/>
              <a:t>Formulae FOR NUMBER OF COUNCILLORS</a:t>
            </a:r>
          </a:p>
        </p:txBody>
      </p:sp>
      <mc:AlternateContent xmlns:mc="http://schemas.openxmlformats.org/markup-compatibility/2006" xmlns:a14="http://schemas.microsoft.com/office/drawing/2010/main">
        <mc:Choice Requires="a14">
          <p:graphicFrame>
            <p:nvGraphicFramePr>
              <p:cNvPr id="5" name="Table 4">
                <a:extLst>
                  <a:ext uri="{FF2B5EF4-FFF2-40B4-BE49-F238E27FC236}">
                    <a16:creationId xmlns:a16="http://schemas.microsoft.com/office/drawing/2014/main" id="{914121D8-48E8-4D12-83BC-CB1C1D68B33D}"/>
                  </a:ext>
                </a:extLst>
              </p:cNvPr>
              <p:cNvGraphicFramePr>
                <a:graphicFrameLocks noGrp="1"/>
              </p:cNvGraphicFramePr>
              <p:nvPr/>
            </p:nvGraphicFramePr>
            <p:xfrm>
              <a:off x="0" y="640080"/>
              <a:ext cx="7721600" cy="5577840"/>
            </p:xfrm>
            <a:graphic>
              <a:graphicData uri="http://schemas.openxmlformats.org/drawingml/2006/table">
                <a:tbl>
                  <a:tblPr firstRow="1" firstCol="1" bandRow="1"/>
                  <a:tblGrid>
                    <a:gridCol w="2748366">
                      <a:extLst>
                        <a:ext uri="{9D8B030D-6E8A-4147-A177-3AD203B41FA5}">
                          <a16:colId xmlns:a16="http://schemas.microsoft.com/office/drawing/2014/main" val="1376657422"/>
                        </a:ext>
                      </a:extLst>
                    </a:gridCol>
                    <a:gridCol w="1053578">
                      <a:extLst>
                        <a:ext uri="{9D8B030D-6E8A-4147-A177-3AD203B41FA5}">
                          <a16:colId xmlns:a16="http://schemas.microsoft.com/office/drawing/2014/main" val="813902171"/>
                        </a:ext>
                      </a:extLst>
                    </a:gridCol>
                    <a:gridCol w="130895">
                      <a:extLst>
                        <a:ext uri="{9D8B030D-6E8A-4147-A177-3AD203B41FA5}">
                          <a16:colId xmlns:a16="http://schemas.microsoft.com/office/drawing/2014/main" val="1707478203"/>
                        </a:ext>
                      </a:extLst>
                    </a:gridCol>
                    <a:gridCol w="1105833">
                      <a:extLst>
                        <a:ext uri="{9D8B030D-6E8A-4147-A177-3AD203B41FA5}">
                          <a16:colId xmlns:a16="http://schemas.microsoft.com/office/drawing/2014/main" val="1395379613"/>
                        </a:ext>
                      </a:extLst>
                    </a:gridCol>
                    <a:gridCol w="2682928">
                      <a:extLst>
                        <a:ext uri="{9D8B030D-6E8A-4147-A177-3AD203B41FA5}">
                          <a16:colId xmlns:a16="http://schemas.microsoft.com/office/drawing/2014/main" val="2061180174"/>
                        </a:ext>
                      </a:extLst>
                    </a:gridCol>
                  </a:tblGrid>
                  <a:tr h="345492">
                    <a:tc gridSpan="5">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Category A Municipalities</a:t>
                          </a:r>
                          <a:endParaRPr lang="en-ZA" sz="1400" b="1" dirty="0">
                            <a:effectLst/>
                            <a:latin typeface="+mn-lt"/>
                            <a:cs typeface="Arial" panose="020B0604020202020204" pitchFamily="34" charset="0"/>
                          </a:endParaRPr>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11526433"/>
                      </a:ext>
                    </a:extLst>
                  </a:tr>
                  <a:tr h="605669">
                    <a:tc gridSpan="3">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x</a:t>
                          </a:r>
                          <a:r>
                            <a:rPr lang="en-ZA" sz="1400" b="1" baseline="-25000" dirty="0">
                              <a:effectLst/>
                              <a:latin typeface="+mn-lt"/>
                              <a:ea typeface="Calibri" panose="020F0502020204030204" pitchFamily="34" charset="0"/>
                              <a:cs typeface="Arial" panose="020B0604020202020204" pitchFamily="34" charset="0"/>
                            </a:rPr>
                            <a:t>1</a:t>
                          </a:r>
                          <a:r>
                            <a:rPr lang="en-ZA" sz="1400" b="1" dirty="0">
                              <a:effectLst/>
                              <a:latin typeface="+mn-lt"/>
                              <a:ea typeface="Calibri" panose="020F0502020204030204" pitchFamily="34" charset="0"/>
                              <a:cs typeface="Arial" panose="020B0604020202020204" pitchFamily="34" charset="0"/>
                            </a:rPr>
                            <a:t> = 400,000; x</a:t>
                          </a:r>
                          <a:r>
                            <a:rPr lang="en-ZA" sz="1400" b="1" baseline="-25000" dirty="0">
                              <a:effectLst/>
                              <a:latin typeface="+mn-lt"/>
                              <a:ea typeface="Calibri" panose="020F0502020204030204" pitchFamily="34" charset="0"/>
                              <a:cs typeface="Arial" panose="020B0604020202020204" pitchFamily="34" charset="0"/>
                            </a:rPr>
                            <a:t>2</a:t>
                          </a:r>
                          <a:r>
                            <a:rPr lang="en-ZA" sz="1400" b="1" dirty="0">
                              <a:effectLst/>
                              <a:latin typeface="+mn-lt"/>
                              <a:ea typeface="Calibri" panose="020F0502020204030204" pitchFamily="34" charset="0"/>
                              <a:cs typeface="Arial" panose="020B0604020202020204" pitchFamily="34" charset="0"/>
                            </a:rPr>
                            <a:t> = </a:t>
                          </a:r>
                          <a:r>
                            <a:rPr lang="en-ZA" sz="1400" b="1" u="sng" dirty="0">
                              <a:effectLst/>
                              <a:latin typeface="+mn-lt"/>
                              <a:ea typeface="Calibri" panose="020F0502020204030204" pitchFamily="34" charset="0"/>
                              <a:cs typeface="Arial" panose="020B0604020202020204" pitchFamily="34" charset="0"/>
                            </a:rPr>
                            <a:t>2,200,000</a:t>
                          </a:r>
                          <a:endParaRPr lang="en-ZA" sz="1400" b="1" dirty="0">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tc gridSpan="2">
                      <a:txBody>
                        <a:bodyPr/>
                        <a:lstStyle/>
                        <a:p>
                          <a:pPr algn="ctr">
                            <a:lnSpc>
                              <a:spcPct val="150000"/>
                            </a:lnSpc>
                            <a:spcAft>
                              <a:spcPts val="0"/>
                            </a:spcAft>
                          </a:pPr>
                          <a:r>
                            <a:rPr lang="en-ZA" sz="1400" b="1">
                              <a:effectLst/>
                              <a:latin typeface="+mn-lt"/>
                              <a:ea typeface="Calibri" panose="020F0502020204030204" pitchFamily="34" charset="0"/>
                              <a:cs typeface="Arial" panose="020B0604020202020204" pitchFamily="34" charset="0"/>
                            </a:rPr>
                            <a:t>y</a:t>
                          </a:r>
                          <a:r>
                            <a:rPr lang="en-ZA" sz="1400" b="1" baseline="-25000">
                              <a:effectLst/>
                              <a:latin typeface="+mn-lt"/>
                              <a:ea typeface="Calibri" panose="020F0502020204030204" pitchFamily="34" charset="0"/>
                              <a:cs typeface="Arial" panose="020B0604020202020204" pitchFamily="34" charset="0"/>
                            </a:rPr>
                            <a:t>1</a:t>
                          </a:r>
                          <a:r>
                            <a:rPr lang="en-ZA" sz="1400" b="1">
                              <a:effectLst/>
                              <a:latin typeface="+mn-lt"/>
                              <a:ea typeface="Calibri" panose="020F0502020204030204" pitchFamily="34" charset="0"/>
                              <a:cs typeface="Arial" panose="020B0604020202020204" pitchFamily="34" charset="0"/>
                            </a:rPr>
                            <a:t> = 90; y</a:t>
                          </a:r>
                          <a:r>
                            <a:rPr lang="en-ZA" sz="1400" b="1" baseline="-25000">
                              <a:effectLst/>
                              <a:latin typeface="+mn-lt"/>
                              <a:ea typeface="Calibri" panose="020F0502020204030204" pitchFamily="34" charset="0"/>
                              <a:cs typeface="Arial" panose="020B0604020202020204" pitchFamily="34" charset="0"/>
                            </a:rPr>
                            <a:t>2</a:t>
                          </a:r>
                          <a:r>
                            <a:rPr lang="en-ZA" sz="1400" b="1">
                              <a:effectLst/>
                              <a:latin typeface="+mn-lt"/>
                              <a:ea typeface="Calibri" panose="020F0502020204030204" pitchFamily="34" charset="0"/>
                              <a:cs typeface="Arial" panose="020B0604020202020204" pitchFamily="34" charset="0"/>
                            </a:rPr>
                            <a:t> = 270</a:t>
                          </a:r>
                          <a:endParaRPr lang="en-ZA" sz="1400" b="1">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extLst>
                      <a:ext uri="{0D108BD9-81ED-4DB2-BD59-A6C34878D82A}">
                        <a16:rowId xmlns:a16="http://schemas.microsoft.com/office/drawing/2014/main" val="3086185482"/>
                      </a:ext>
                    </a:extLst>
                  </a:tr>
                  <a:tr h="394153">
                    <a:tc gridSpan="5">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n-ZA" sz="1400" b="1" i="1" smtClean="0">
                                    <a:solidFill>
                                      <a:srgbClr val="FF0000"/>
                                    </a:solidFill>
                                    <a:effectLst/>
                                    <a:latin typeface="Cambria Math" panose="02040503050406030204" pitchFamily="18" charset="0"/>
                                    <a:ea typeface="Calibri" panose="020F0502020204030204" pitchFamily="34" charset="0"/>
                                    <a:cs typeface="Arial" panose="020B0604020202020204" pitchFamily="34" charset="0"/>
                                  </a:rPr>
                                  <m:t>𝒚</m:t>
                                </m:r>
                                <m:r>
                                  <a:rPr lang="en-ZA" sz="1400" b="1" i="1" smtClean="0">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dPr>
                                  <m:e>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𝒙</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𝟏𝟎</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 </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𝟎𝟎𝟎</m:t>
                                    </m:r>
                                  </m:e>
                                </m:d>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𝟓𝟎</m:t>
                                </m:r>
                              </m:oMath>
                            </m:oMathPara>
                          </a14:m>
                          <a:endParaRPr lang="en-ZA" sz="1400" b="1" dirty="0">
                            <a:solidFill>
                              <a:srgbClr val="FF0000"/>
                            </a:solidFill>
                            <a:effectLst/>
                            <a:latin typeface="+mn-lt"/>
                            <a:cs typeface="Arial" panose="020B0604020202020204" pitchFamily="34" charset="0"/>
                          </a:endParaRPr>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056390793"/>
                      </a:ext>
                    </a:extLst>
                  </a:tr>
                  <a:tr h="345492">
                    <a:tc gridSpan="5">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Category B Municipalities</a:t>
                          </a:r>
                          <a:endParaRPr lang="en-ZA" sz="1400" b="1" dirty="0">
                            <a:effectLst/>
                            <a:latin typeface="+mn-lt"/>
                            <a:cs typeface="Arial" panose="020B0604020202020204" pitchFamily="34" charset="0"/>
                          </a:endParaRPr>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18170258"/>
                      </a:ext>
                    </a:extLst>
                  </a:tr>
                  <a:tr h="739645">
                    <a:tc>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Status Quo</a:t>
                          </a:r>
                          <a:endParaRPr lang="en-ZA" sz="1400" b="1" dirty="0">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3">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x</a:t>
                          </a:r>
                          <a:r>
                            <a:rPr lang="en-ZA" sz="1400" b="1" baseline="-25000" dirty="0">
                              <a:effectLst/>
                              <a:latin typeface="+mn-lt"/>
                              <a:ea typeface="Calibri" panose="020F0502020204030204" pitchFamily="34" charset="0"/>
                              <a:cs typeface="Arial" panose="020B0604020202020204" pitchFamily="34" charset="0"/>
                            </a:rPr>
                            <a:t>1</a:t>
                          </a:r>
                          <a:r>
                            <a:rPr lang="en-ZA" sz="1400" b="1" dirty="0">
                              <a:effectLst/>
                              <a:latin typeface="+mn-lt"/>
                              <a:ea typeface="Calibri" panose="020F0502020204030204" pitchFamily="34" charset="0"/>
                              <a:cs typeface="Arial" panose="020B0604020202020204" pitchFamily="34" charset="0"/>
                            </a:rPr>
                            <a:t> = 7,501; x</a:t>
                          </a:r>
                          <a:r>
                            <a:rPr lang="en-ZA" sz="1400" b="1" baseline="-25000" dirty="0">
                              <a:effectLst/>
                              <a:latin typeface="+mn-lt"/>
                              <a:ea typeface="Calibri" panose="020F0502020204030204" pitchFamily="34" charset="0"/>
                              <a:cs typeface="Arial" panose="020B0604020202020204" pitchFamily="34" charset="0"/>
                            </a:rPr>
                            <a:t>2</a:t>
                          </a:r>
                          <a:r>
                            <a:rPr lang="en-ZA" sz="1400" b="1" dirty="0">
                              <a:effectLst/>
                              <a:latin typeface="+mn-lt"/>
                              <a:ea typeface="Calibri" panose="020F0502020204030204" pitchFamily="34" charset="0"/>
                              <a:cs typeface="Arial" panose="020B0604020202020204" pitchFamily="34" charset="0"/>
                            </a:rPr>
                            <a:t> = 100,000</a:t>
                          </a:r>
                          <a:endParaRPr lang="en-ZA" sz="1400" b="1" dirty="0">
                            <a:effectLst/>
                            <a:latin typeface="+mn-lt"/>
                            <a:cs typeface="Arial" panose="020B0604020202020204" pitchFamily="34" charset="0"/>
                          </a:endParaRPr>
                        </a:p>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y</a:t>
                          </a:r>
                          <a:r>
                            <a:rPr lang="en-ZA" sz="1400" b="1" baseline="-25000" dirty="0">
                              <a:effectLst/>
                              <a:latin typeface="+mn-lt"/>
                              <a:ea typeface="Calibri" panose="020F0502020204030204" pitchFamily="34" charset="0"/>
                              <a:cs typeface="Arial" panose="020B0604020202020204" pitchFamily="34" charset="0"/>
                            </a:rPr>
                            <a:t>1</a:t>
                          </a:r>
                          <a:r>
                            <a:rPr lang="en-ZA" sz="1400" b="1" dirty="0">
                              <a:effectLst/>
                              <a:latin typeface="+mn-lt"/>
                              <a:ea typeface="Calibri" panose="020F0502020204030204" pitchFamily="34" charset="0"/>
                              <a:cs typeface="Arial" panose="020B0604020202020204" pitchFamily="34" charset="0"/>
                            </a:rPr>
                            <a:t> = 5; y</a:t>
                          </a:r>
                          <a:r>
                            <a:rPr lang="en-ZA" sz="1400" b="1" baseline="-25000" dirty="0">
                              <a:effectLst/>
                              <a:latin typeface="+mn-lt"/>
                              <a:ea typeface="Calibri" panose="020F0502020204030204" pitchFamily="34" charset="0"/>
                              <a:cs typeface="Arial" panose="020B0604020202020204" pitchFamily="34" charset="0"/>
                            </a:rPr>
                            <a:t>2</a:t>
                          </a:r>
                          <a:r>
                            <a:rPr lang="en-ZA" sz="1400" b="1" dirty="0">
                              <a:effectLst/>
                              <a:latin typeface="+mn-lt"/>
                              <a:ea typeface="Calibri" panose="020F0502020204030204" pitchFamily="34" charset="0"/>
                              <a:cs typeface="Arial" panose="020B0604020202020204" pitchFamily="34" charset="0"/>
                            </a:rPr>
                            <a:t> = 50</a:t>
                          </a:r>
                          <a:endParaRPr lang="en-ZA" sz="1400" b="1" dirty="0">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tc>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Status Quo</a:t>
                          </a:r>
                          <a:endParaRPr lang="en-ZA" sz="1400" b="1" dirty="0">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476748470"/>
                      </a:ext>
                    </a:extLst>
                  </a:tr>
                  <a:tr h="739645">
                    <a:tc>
                      <a:txBody>
                        <a:bodyPr/>
                        <a:lstStyle/>
                        <a:p>
                          <a:pPr algn="ctr">
                            <a:lnSpc>
                              <a:spcPct val="150000"/>
                            </a:lnSpc>
                            <a:spcAft>
                              <a:spcPts val="0"/>
                            </a:spcAft>
                          </a:pPr>
                          <a:r>
                            <a:rPr lang="en-ZA" sz="1400" b="1" u="none" dirty="0">
                              <a:effectLst/>
                              <a:latin typeface="+mn-lt"/>
                              <a:ea typeface="Calibri" panose="020F0502020204030204" pitchFamily="34" charset="0"/>
                              <a:cs typeface="Arial" panose="020B0604020202020204" pitchFamily="34" charset="0"/>
                            </a:rPr>
                            <a:t>Municipality with </a:t>
                          </a:r>
                        </a:p>
                        <a:p>
                          <a:pPr algn="ctr">
                            <a:lnSpc>
                              <a:spcPct val="150000"/>
                            </a:lnSpc>
                            <a:spcAft>
                              <a:spcPts val="0"/>
                            </a:spcAft>
                          </a:pPr>
                          <a:r>
                            <a:rPr lang="en-ZA" sz="1400" b="1" u="sng" dirty="0">
                              <a:effectLst/>
                              <a:latin typeface="+mn-lt"/>
                              <a:ea typeface="Calibri" panose="020F0502020204030204" pitchFamily="34" charset="0"/>
                              <a:cs typeface="Arial" panose="020B0604020202020204" pitchFamily="34" charset="0"/>
                            </a:rPr>
                            <a:t>less than 7,501 RV</a:t>
                          </a:r>
                          <a:endParaRPr lang="en-ZA" sz="1400" b="1" dirty="0">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3">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Municipality with </a:t>
                          </a:r>
                          <a:r>
                            <a:rPr lang="en-ZA" sz="1400" b="1" u="sng" dirty="0">
                              <a:effectLst/>
                              <a:latin typeface="+mn-lt"/>
                              <a:ea typeface="Calibri" panose="020F0502020204030204" pitchFamily="34" charset="0"/>
                              <a:cs typeface="Arial" panose="020B0604020202020204" pitchFamily="34" charset="0"/>
                            </a:rPr>
                            <a:t>between 7,500 and 100,000 RV</a:t>
                          </a:r>
                          <a:endParaRPr lang="en-ZA" sz="1400" b="1" dirty="0">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tc>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Municipality that has </a:t>
                          </a:r>
                        </a:p>
                        <a:p>
                          <a:pPr algn="ctr">
                            <a:lnSpc>
                              <a:spcPct val="150000"/>
                            </a:lnSpc>
                            <a:spcAft>
                              <a:spcPts val="0"/>
                            </a:spcAft>
                          </a:pPr>
                          <a:r>
                            <a:rPr lang="en-ZA" sz="1400" b="1" u="sng" dirty="0">
                              <a:effectLst/>
                              <a:latin typeface="+mn-lt"/>
                              <a:ea typeface="Calibri" panose="020F0502020204030204" pitchFamily="34" charset="0"/>
                              <a:cs typeface="Arial" panose="020B0604020202020204" pitchFamily="34" charset="0"/>
                            </a:rPr>
                            <a:t>more than 100,000 RV</a:t>
                          </a:r>
                          <a:endParaRPr lang="en-ZA" sz="1400" b="1" dirty="0">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571791049"/>
                      </a:ext>
                    </a:extLst>
                  </a:tr>
                  <a:tr h="394153">
                    <a:tc>
                      <a:txBody>
                        <a:bodyPr/>
                        <a:lstStyle/>
                        <a:p>
                          <a:pPr algn="ctr">
                            <a:lnSpc>
                              <a:spcPct val="150000"/>
                            </a:lnSpc>
                            <a:spcAft>
                              <a:spcPts val="0"/>
                            </a:spcAft>
                          </a:pPr>
                          <a:r>
                            <a:rPr lang="en-ZA" sz="1400" b="1" dirty="0">
                              <a:solidFill>
                                <a:srgbClr val="FF0000"/>
                              </a:solidFill>
                              <a:effectLst/>
                              <a:latin typeface="+mn-lt"/>
                              <a:ea typeface="Calibri" panose="020F0502020204030204" pitchFamily="34" charset="0"/>
                              <a:cs typeface="Arial" panose="020B0604020202020204" pitchFamily="34" charset="0"/>
                            </a:rPr>
                            <a:t>y = 5</a:t>
                          </a:r>
                          <a:endParaRPr lang="en-ZA" sz="1400" b="1" dirty="0">
                            <a:solidFill>
                              <a:srgbClr val="FF0000"/>
                            </a:solidFill>
                            <a:effectLst/>
                            <a:latin typeface="+mn-lt"/>
                            <a:cs typeface="Arial" panose="020B0604020202020204" pitchFamily="34" charset="0"/>
                          </a:endParaRPr>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3">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n-ZA" sz="1400" b="1" i="1" smtClean="0">
                                    <a:solidFill>
                                      <a:srgbClr val="FF0000"/>
                                    </a:solidFill>
                                    <a:effectLst/>
                                    <a:latin typeface="Cambria Math" panose="02040503050406030204" pitchFamily="18" charset="0"/>
                                    <a:ea typeface="Calibri" panose="020F0502020204030204" pitchFamily="34" charset="0"/>
                                    <a:cs typeface="Arial" panose="020B0604020202020204" pitchFamily="34" charset="0"/>
                                  </a:rPr>
                                  <m:t>𝒚</m:t>
                                </m:r>
                                <m:r>
                                  <a:rPr lang="en-ZA" sz="1400" b="1" i="1" smtClean="0">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dPr>
                                  <m:e>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𝒙</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𝟐</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 </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𝟎𝟓𝟓</m:t>
                                    </m:r>
                                  </m:e>
                                </m:d>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𝟐</m:t>
                                </m:r>
                              </m:oMath>
                            </m:oMathPara>
                          </a14:m>
                          <a:endParaRPr lang="en-ZA" sz="1400" b="1" dirty="0">
                            <a:solidFill>
                              <a:srgbClr val="FF0000"/>
                            </a:solidFill>
                            <a:effectLst/>
                            <a:latin typeface="+mn-lt"/>
                            <a:cs typeface="Arial" panose="020B0604020202020204" pitchFamily="34" charset="0"/>
                          </a:endParaRPr>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tc>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n-ZA" sz="1400" b="1" i="1" smtClean="0">
                                    <a:solidFill>
                                      <a:srgbClr val="FF0000"/>
                                    </a:solidFill>
                                    <a:effectLst/>
                                    <a:latin typeface="Cambria Math" panose="02040503050406030204" pitchFamily="18" charset="0"/>
                                    <a:ea typeface="Calibri" panose="020F0502020204030204" pitchFamily="34" charset="0"/>
                                    <a:cs typeface="Arial" panose="020B0604020202020204" pitchFamily="34" charset="0"/>
                                  </a:rPr>
                                  <m:t>𝒚</m:t>
                                </m:r>
                                <m:r>
                                  <a:rPr lang="en-ZA" sz="1400" b="1" i="1" smtClean="0">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dPr>
                                  <m:e>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𝒙</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𝟖</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 </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𝟑𝟑𝟑</m:t>
                                    </m:r>
                                  </m:e>
                                </m:d>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𝟒𝟖</m:t>
                                </m:r>
                              </m:oMath>
                            </m:oMathPara>
                          </a14:m>
                          <a:endParaRPr lang="en-ZA" sz="1400" b="1" dirty="0">
                            <a:solidFill>
                              <a:srgbClr val="FF0000"/>
                            </a:solidFill>
                            <a:effectLst/>
                            <a:latin typeface="+mn-lt"/>
                            <a:cs typeface="Arial" panose="020B0604020202020204" pitchFamily="34" charset="0"/>
                          </a:endParaRPr>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636500460"/>
                      </a:ext>
                    </a:extLst>
                  </a:tr>
                  <a:tr h="345492">
                    <a:tc gridSpan="5">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Category C Municipalities</a:t>
                          </a:r>
                          <a:endParaRPr lang="en-ZA" sz="1400" b="1" dirty="0">
                            <a:effectLst/>
                            <a:latin typeface="+mn-lt"/>
                            <a:cs typeface="Arial" panose="020B0604020202020204" pitchFamily="34" charset="0"/>
                          </a:endParaRPr>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66978913"/>
                      </a:ext>
                    </a:extLst>
                  </a:tr>
                  <a:tr h="928454">
                    <a:tc gridSpan="2">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x</a:t>
                          </a:r>
                          <a:r>
                            <a:rPr lang="en-ZA" sz="1400" b="1" baseline="-25000" dirty="0">
                              <a:effectLst/>
                              <a:latin typeface="+mn-lt"/>
                              <a:ea typeface="Calibri" panose="020F0502020204030204" pitchFamily="34" charset="0"/>
                              <a:cs typeface="Arial" panose="020B0604020202020204" pitchFamily="34" charset="0"/>
                            </a:rPr>
                            <a:t>1</a:t>
                          </a:r>
                          <a:r>
                            <a:rPr lang="en-ZA" sz="1400" b="1" dirty="0">
                              <a:effectLst/>
                              <a:latin typeface="+mn-lt"/>
                              <a:ea typeface="Calibri" panose="020F0502020204030204" pitchFamily="34" charset="0"/>
                              <a:cs typeface="Arial" panose="020B0604020202020204" pitchFamily="34" charset="0"/>
                            </a:rPr>
                            <a:t> = 24,000; x</a:t>
                          </a:r>
                          <a:r>
                            <a:rPr lang="en-ZA" sz="1400" b="1" baseline="-25000" dirty="0">
                              <a:effectLst/>
                              <a:latin typeface="+mn-lt"/>
                              <a:ea typeface="Calibri" panose="020F0502020204030204" pitchFamily="34" charset="0"/>
                              <a:cs typeface="Arial" panose="020B0604020202020204" pitchFamily="34" charset="0"/>
                            </a:rPr>
                            <a:t>2</a:t>
                          </a:r>
                          <a:r>
                            <a:rPr lang="en-ZA" sz="1400" b="1" dirty="0">
                              <a:effectLst/>
                              <a:latin typeface="+mn-lt"/>
                              <a:ea typeface="Calibri" panose="020F0502020204030204" pitchFamily="34" charset="0"/>
                              <a:cs typeface="Arial" panose="020B0604020202020204" pitchFamily="34" charset="0"/>
                            </a:rPr>
                            <a:t> = 100,000</a:t>
                          </a:r>
                          <a:endParaRPr lang="en-ZA" sz="1400" b="1" dirty="0">
                            <a:effectLst/>
                            <a:latin typeface="+mn-lt"/>
                            <a:cs typeface="Arial" panose="020B0604020202020204" pitchFamily="34" charset="0"/>
                          </a:endParaRPr>
                        </a:p>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y</a:t>
                          </a:r>
                          <a:r>
                            <a:rPr lang="en-ZA" sz="1400" b="1" baseline="-25000" dirty="0">
                              <a:effectLst/>
                              <a:latin typeface="+mn-lt"/>
                              <a:ea typeface="Calibri" panose="020F0502020204030204" pitchFamily="34" charset="0"/>
                              <a:cs typeface="Arial" panose="020B0604020202020204" pitchFamily="34" charset="0"/>
                            </a:rPr>
                            <a:t>1</a:t>
                          </a:r>
                          <a:r>
                            <a:rPr lang="en-ZA" sz="1400" b="1" dirty="0">
                              <a:effectLst/>
                              <a:latin typeface="+mn-lt"/>
                              <a:ea typeface="Calibri" panose="020F0502020204030204" pitchFamily="34" charset="0"/>
                              <a:cs typeface="Arial" panose="020B0604020202020204" pitchFamily="34" charset="0"/>
                            </a:rPr>
                            <a:t> = 12; y</a:t>
                          </a:r>
                          <a:r>
                            <a:rPr lang="en-ZA" sz="1400" b="1" baseline="-25000" dirty="0">
                              <a:effectLst/>
                              <a:latin typeface="+mn-lt"/>
                              <a:ea typeface="Calibri" panose="020F0502020204030204" pitchFamily="34" charset="0"/>
                              <a:cs typeface="Arial" panose="020B0604020202020204" pitchFamily="34" charset="0"/>
                            </a:rPr>
                            <a:t>2</a:t>
                          </a:r>
                          <a:r>
                            <a:rPr lang="en-ZA" sz="1400" b="1" dirty="0">
                              <a:effectLst/>
                              <a:latin typeface="+mn-lt"/>
                              <a:ea typeface="Calibri" panose="020F0502020204030204" pitchFamily="34" charset="0"/>
                              <a:cs typeface="Arial" panose="020B0604020202020204" pitchFamily="34" charset="0"/>
                            </a:rPr>
                            <a:t> = 20 (approximate)</a:t>
                          </a:r>
                          <a:endParaRPr lang="en-ZA" sz="1400" b="1" dirty="0">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gridSpan="3">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x</a:t>
                          </a:r>
                          <a:r>
                            <a:rPr lang="en-ZA" sz="1400" b="1" baseline="-25000" dirty="0">
                              <a:effectLst/>
                              <a:latin typeface="+mn-lt"/>
                              <a:ea typeface="Calibri" panose="020F0502020204030204" pitchFamily="34" charset="0"/>
                              <a:cs typeface="Arial" panose="020B0604020202020204" pitchFamily="34" charset="0"/>
                            </a:rPr>
                            <a:t>1</a:t>
                          </a:r>
                          <a:r>
                            <a:rPr lang="en-ZA" sz="1400" b="1" dirty="0">
                              <a:effectLst/>
                              <a:latin typeface="+mn-lt"/>
                              <a:ea typeface="Calibri" panose="020F0502020204030204" pitchFamily="34" charset="0"/>
                              <a:cs typeface="Arial" panose="020B0604020202020204" pitchFamily="34" charset="0"/>
                            </a:rPr>
                            <a:t> = 100,000; x</a:t>
                          </a:r>
                          <a:r>
                            <a:rPr lang="en-ZA" sz="1400" b="1" baseline="-25000" dirty="0">
                              <a:effectLst/>
                              <a:latin typeface="+mn-lt"/>
                              <a:ea typeface="Calibri" panose="020F0502020204030204" pitchFamily="34" charset="0"/>
                              <a:cs typeface="Arial" panose="020B0604020202020204" pitchFamily="34" charset="0"/>
                            </a:rPr>
                            <a:t>2</a:t>
                          </a:r>
                          <a:r>
                            <a:rPr lang="en-ZA" sz="1400" b="1" dirty="0">
                              <a:effectLst/>
                              <a:latin typeface="+mn-lt"/>
                              <a:ea typeface="Calibri" panose="020F0502020204030204" pitchFamily="34" charset="0"/>
                              <a:cs typeface="Arial" panose="020B0604020202020204" pitchFamily="34" charset="0"/>
                            </a:rPr>
                            <a:t> = </a:t>
                          </a:r>
                          <a:r>
                            <a:rPr lang="en-ZA" sz="1400" b="1" u="sng" dirty="0">
                              <a:effectLst/>
                              <a:latin typeface="+mn-lt"/>
                              <a:ea typeface="Calibri" panose="020F0502020204030204" pitchFamily="34" charset="0"/>
                              <a:cs typeface="Arial" panose="020B0604020202020204" pitchFamily="34" charset="0"/>
                            </a:rPr>
                            <a:t>750,000</a:t>
                          </a:r>
                          <a:endParaRPr lang="en-ZA" sz="1400" b="1" dirty="0">
                            <a:effectLst/>
                            <a:latin typeface="+mn-lt"/>
                            <a:cs typeface="Arial" panose="020B0604020202020204" pitchFamily="34" charset="0"/>
                          </a:endParaRPr>
                        </a:p>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y</a:t>
                          </a:r>
                          <a:r>
                            <a:rPr lang="en-ZA" sz="1400" b="1" baseline="-25000" dirty="0">
                              <a:effectLst/>
                              <a:latin typeface="+mn-lt"/>
                              <a:ea typeface="Calibri" panose="020F0502020204030204" pitchFamily="34" charset="0"/>
                              <a:cs typeface="Arial" panose="020B0604020202020204" pitchFamily="34" charset="0"/>
                            </a:rPr>
                            <a:t>1</a:t>
                          </a:r>
                          <a:r>
                            <a:rPr lang="en-ZA" sz="1400" b="1" dirty="0">
                              <a:effectLst/>
                              <a:latin typeface="+mn-lt"/>
                              <a:ea typeface="Calibri" panose="020F0502020204030204" pitchFamily="34" charset="0"/>
                              <a:cs typeface="Arial" panose="020B0604020202020204" pitchFamily="34" charset="0"/>
                            </a:rPr>
                            <a:t> = 20; y</a:t>
                          </a:r>
                          <a:r>
                            <a:rPr lang="en-ZA" sz="1400" b="1" baseline="-25000" dirty="0">
                              <a:effectLst/>
                              <a:latin typeface="+mn-lt"/>
                              <a:ea typeface="Calibri" panose="020F0502020204030204" pitchFamily="34" charset="0"/>
                              <a:cs typeface="Arial" panose="020B0604020202020204" pitchFamily="34" charset="0"/>
                            </a:rPr>
                            <a:t>2</a:t>
                          </a:r>
                          <a:r>
                            <a:rPr lang="en-ZA" sz="1400" b="1" dirty="0">
                              <a:effectLst/>
                              <a:latin typeface="+mn-lt"/>
                              <a:ea typeface="Calibri" panose="020F0502020204030204" pitchFamily="34" charset="0"/>
                              <a:cs typeface="Arial" panose="020B0604020202020204" pitchFamily="34" charset="0"/>
                            </a:rPr>
                            <a:t> = 65</a:t>
                          </a:r>
                          <a:endParaRPr lang="en-ZA" sz="1400" b="1" dirty="0">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46156557"/>
                      </a:ext>
                    </a:extLst>
                  </a:tr>
                  <a:tr h="345492">
                    <a:tc gridSpan="2">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Municipality with </a:t>
                          </a:r>
                          <a:r>
                            <a:rPr lang="en-ZA" sz="1400" b="1" u="sng" dirty="0">
                              <a:effectLst/>
                              <a:latin typeface="+mn-lt"/>
                              <a:ea typeface="Calibri" panose="020F0502020204030204" pitchFamily="34" charset="0"/>
                              <a:cs typeface="Arial" panose="020B0604020202020204" pitchFamily="34" charset="0"/>
                            </a:rPr>
                            <a:t>less than 100,000 RV</a:t>
                          </a:r>
                          <a:endParaRPr lang="en-ZA" sz="1400" b="1" dirty="0">
                            <a:effectLst/>
                            <a:latin typeface="+mn-lt"/>
                            <a:cs typeface="Arial" panose="020B0604020202020204" pitchFamily="34" charset="0"/>
                          </a:endParaRPr>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gridSpan="3">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Municipality that has </a:t>
                          </a:r>
                          <a:r>
                            <a:rPr lang="en-ZA" sz="1400" b="1" u="sng" dirty="0">
                              <a:effectLst/>
                              <a:latin typeface="+mn-lt"/>
                              <a:ea typeface="Calibri" panose="020F0502020204030204" pitchFamily="34" charset="0"/>
                              <a:cs typeface="Arial" panose="020B0604020202020204" pitchFamily="34" charset="0"/>
                            </a:rPr>
                            <a:t>more than 100,000 RV</a:t>
                          </a:r>
                          <a:endParaRPr lang="en-ZA" sz="1400" b="1" dirty="0">
                            <a:effectLst/>
                            <a:latin typeface="+mn-lt"/>
                            <a:cs typeface="Arial" panose="020B0604020202020204" pitchFamily="34" charset="0"/>
                          </a:endParaRPr>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19824277"/>
                      </a:ext>
                    </a:extLst>
                  </a:tr>
                  <a:tr h="394153">
                    <a:tc gridSpan="2">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n-ZA" sz="1400" b="1" i="1" smtClean="0">
                                    <a:solidFill>
                                      <a:srgbClr val="FF0000"/>
                                    </a:solidFill>
                                    <a:effectLst/>
                                    <a:latin typeface="Cambria Math" panose="02040503050406030204" pitchFamily="18" charset="0"/>
                                    <a:ea typeface="Calibri" panose="020F0502020204030204" pitchFamily="34" charset="0"/>
                                    <a:cs typeface="Arial" panose="020B0604020202020204" pitchFamily="34" charset="0"/>
                                  </a:rPr>
                                  <m:t>𝒚</m:t>
                                </m:r>
                                <m:r>
                                  <a:rPr lang="en-ZA" sz="1400" b="1" i="1" smtClean="0">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dPr>
                                  <m:e>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𝒙</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𝟏𝟎</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 </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𝟎𝟎𝟎</m:t>
                                    </m:r>
                                  </m:e>
                                </m:d>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𝟏𝟎</m:t>
                                </m:r>
                              </m:oMath>
                            </m:oMathPara>
                          </a14:m>
                          <a:endParaRPr lang="en-ZA" sz="1400" b="1" dirty="0">
                            <a:solidFill>
                              <a:srgbClr val="FF0000"/>
                            </a:solidFill>
                            <a:effectLst/>
                            <a:latin typeface="+mn-lt"/>
                            <a:cs typeface="Arial" panose="020B0604020202020204" pitchFamily="34" charset="0"/>
                          </a:endParaRPr>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gridSpan="3">
                      <a:txBody>
                        <a:bodyPr/>
                        <a:lstStyle/>
                        <a:p>
                          <a:pPr>
                            <a:lnSpc>
                              <a:spcPct val="150000"/>
                            </a:lnSpc>
                            <a:spcAft>
                              <a:spcPts val="0"/>
                            </a:spcAft>
                          </a:pPr>
                          <a14:m>
                            <m:oMathPara xmlns:m="http://schemas.openxmlformats.org/officeDocument/2006/math">
                              <m:oMathParaPr>
                                <m:jc m:val="centerGroup"/>
                              </m:oMathParaPr>
                              <m:oMath xmlns:m="http://schemas.openxmlformats.org/officeDocument/2006/math">
                                <m:r>
                                  <a:rPr lang="en-ZA" sz="1400" b="1" i="1" smtClean="0">
                                    <a:solidFill>
                                      <a:srgbClr val="FF0000"/>
                                    </a:solidFill>
                                    <a:effectLst/>
                                    <a:latin typeface="Cambria Math" panose="02040503050406030204" pitchFamily="18" charset="0"/>
                                    <a:ea typeface="Calibri" panose="020F0502020204030204" pitchFamily="34" charset="0"/>
                                    <a:cs typeface="Arial" panose="020B0604020202020204" pitchFamily="34" charset="0"/>
                                  </a:rPr>
                                  <m:t>𝒚</m:t>
                                </m:r>
                                <m:r>
                                  <a:rPr lang="en-ZA" sz="1400" b="1" i="1" smtClean="0">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d>
                                  <m:dPr>
                                    <m:ctrlP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ctrlPr>
                                  </m:dPr>
                                  <m:e>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𝒙</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𝟏𝟓</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 </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𝟎𝟎𝟎</m:t>
                                    </m:r>
                                  </m:e>
                                </m:d>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m:t>
                                </m:r>
                                <m:r>
                                  <a:rPr lang="en-ZA" sz="1400" b="1" i="1">
                                    <a:solidFill>
                                      <a:srgbClr val="FF0000"/>
                                    </a:solidFill>
                                    <a:effectLst/>
                                    <a:latin typeface="Cambria Math" panose="02040503050406030204" pitchFamily="18" charset="0"/>
                                    <a:ea typeface="Calibri" panose="020F0502020204030204" pitchFamily="34" charset="0"/>
                                    <a:cs typeface="Arial" panose="020B0604020202020204" pitchFamily="34" charset="0"/>
                                  </a:rPr>
                                  <m:t>𝟏𝟓</m:t>
                                </m:r>
                              </m:oMath>
                            </m:oMathPara>
                          </a14:m>
                          <a:endParaRPr lang="en-ZA" sz="1400" b="1" dirty="0">
                            <a:solidFill>
                              <a:srgbClr val="FF0000"/>
                            </a:solidFill>
                            <a:effectLst/>
                            <a:latin typeface="+mn-lt"/>
                            <a:cs typeface="Arial" panose="020B0604020202020204" pitchFamily="34" charset="0"/>
                          </a:endParaRPr>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44483286"/>
                      </a:ext>
                    </a:extLst>
                  </a:tr>
                </a:tbl>
              </a:graphicData>
            </a:graphic>
          </p:graphicFrame>
        </mc:Choice>
        <mc:Fallback xmlns="">
          <p:graphicFrame>
            <p:nvGraphicFramePr>
              <p:cNvPr id="5" name="Table 4">
                <a:extLst>
                  <a:ext uri="{FF2B5EF4-FFF2-40B4-BE49-F238E27FC236}">
                    <a16:creationId xmlns:a16="http://schemas.microsoft.com/office/drawing/2014/main" id="{914121D8-48E8-4D12-83BC-CB1C1D68B33D}"/>
                  </a:ext>
                </a:extLst>
              </p:cNvPr>
              <p:cNvGraphicFramePr>
                <a:graphicFrameLocks noGrp="1"/>
              </p:cNvGraphicFramePr>
              <p:nvPr>
                <p:extLst>
                  <p:ext uri="{D42A27DB-BD31-4B8C-83A1-F6EECF244321}">
                    <p14:modId xmlns:p14="http://schemas.microsoft.com/office/powerpoint/2010/main" val="2362843279"/>
                  </p:ext>
                </p:extLst>
              </p:nvPr>
            </p:nvGraphicFramePr>
            <p:xfrm>
              <a:off x="0" y="640080"/>
              <a:ext cx="7721600" cy="5577840"/>
            </p:xfrm>
            <a:graphic>
              <a:graphicData uri="http://schemas.openxmlformats.org/drawingml/2006/table">
                <a:tbl>
                  <a:tblPr firstRow="1" firstCol="1" bandRow="1"/>
                  <a:tblGrid>
                    <a:gridCol w="2748366">
                      <a:extLst>
                        <a:ext uri="{9D8B030D-6E8A-4147-A177-3AD203B41FA5}">
                          <a16:colId xmlns:a16="http://schemas.microsoft.com/office/drawing/2014/main" val="1376657422"/>
                        </a:ext>
                      </a:extLst>
                    </a:gridCol>
                    <a:gridCol w="1053578">
                      <a:extLst>
                        <a:ext uri="{9D8B030D-6E8A-4147-A177-3AD203B41FA5}">
                          <a16:colId xmlns:a16="http://schemas.microsoft.com/office/drawing/2014/main" val="813902171"/>
                        </a:ext>
                      </a:extLst>
                    </a:gridCol>
                    <a:gridCol w="130895">
                      <a:extLst>
                        <a:ext uri="{9D8B030D-6E8A-4147-A177-3AD203B41FA5}">
                          <a16:colId xmlns:a16="http://schemas.microsoft.com/office/drawing/2014/main" val="1707478203"/>
                        </a:ext>
                      </a:extLst>
                    </a:gridCol>
                    <a:gridCol w="1105833">
                      <a:extLst>
                        <a:ext uri="{9D8B030D-6E8A-4147-A177-3AD203B41FA5}">
                          <a16:colId xmlns:a16="http://schemas.microsoft.com/office/drawing/2014/main" val="1395379613"/>
                        </a:ext>
                      </a:extLst>
                    </a:gridCol>
                    <a:gridCol w="2682928">
                      <a:extLst>
                        <a:ext uri="{9D8B030D-6E8A-4147-A177-3AD203B41FA5}">
                          <a16:colId xmlns:a16="http://schemas.microsoft.com/office/drawing/2014/main" val="2061180174"/>
                        </a:ext>
                      </a:extLst>
                    </a:gridCol>
                  </a:tblGrid>
                  <a:tr h="345492">
                    <a:tc gridSpan="5">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Category A Municipalities</a:t>
                          </a:r>
                          <a:endParaRPr lang="en-ZA" sz="1400" b="1" dirty="0">
                            <a:effectLst/>
                            <a:latin typeface="+mn-lt"/>
                            <a:cs typeface="Arial" panose="020B0604020202020204" pitchFamily="34" charset="0"/>
                          </a:endParaRPr>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1011526433"/>
                      </a:ext>
                    </a:extLst>
                  </a:tr>
                  <a:tr h="605669">
                    <a:tc gridSpan="3">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x</a:t>
                          </a:r>
                          <a:r>
                            <a:rPr lang="en-ZA" sz="1400" b="1" baseline="-25000" dirty="0">
                              <a:effectLst/>
                              <a:latin typeface="+mn-lt"/>
                              <a:ea typeface="Calibri" panose="020F0502020204030204" pitchFamily="34" charset="0"/>
                              <a:cs typeface="Arial" panose="020B0604020202020204" pitchFamily="34" charset="0"/>
                            </a:rPr>
                            <a:t>1</a:t>
                          </a:r>
                          <a:r>
                            <a:rPr lang="en-ZA" sz="1400" b="1" dirty="0">
                              <a:effectLst/>
                              <a:latin typeface="+mn-lt"/>
                              <a:ea typeface="Calibri" panose="020F0502020204030204" pitchFamily="34" charset="0"/>
                              <a:cs typeface="Arial" panose="020B0604020202020204" pitchFamily="34" charset="0"/>
                            </a:rPr>
                            <a:t> = 400,000; x</a:t>
                          </a:r>
                          <a:r>
                            <a:rPr lang="en-ZA" sz="1400" b="1" baseline="-25000" dirty="0">
                              <a:effectLst/>
                              <a:latin typeface="+mn-lt"/>
                              <a:ea typeface="Calibri" panose="020F0502020204030204" pitchFamily="34" charset="0"/>
                              <a:cs typeface="Arial" panose="020B0604020202020204" pitchFamily="34" charset="0"/>
                            </a:rPr>
                            <a:t>2</a:t>
                          </a:r>
                          <a:r>
                            <a:rPr lang="en-ZA" sz="1400" b="1" dirty="0">
                              <a:effectLst/>
                              <a:latin typeface="+mn-lt"/>
                              <a:ea typeface="Calibri" panose="020F0502020204030204" pitchFamily="34" charset="0"/>
                              <a:cs typeface="Arial" panose="020B0604020202020204" pitchFamily="34" charset="0"/>
                            </a:rPr>
                            <a:t> = </a:t>
                          </a:r>
                          <a:r>
                            <a:rPr lang="en-ZA" sz="1400" b="1" u="sng" dirty="0">
                              <a:effectLst/>
                              <a:latin typeface="+mn-lt"/>
                              <a:ea typeface="Calibri" panose="020F0502020204030204" pitchFamily="34" charset="0"/>
                              <a:cs typeface="Arial" panose="020B0604020202020204" pitchFamily="34" charset="0"/>
                            </a:rPr>
                            <a:t>2,200,000</a:t>
                          </a:r>
                          <a:endParaRPr lang="en-ZA" sz="1400" b="1" dirty="0">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tc gridSpan="2">
                      <a:txBody>
                        <a:bodyPr/>
                        <a:lstStyle/>
                        <a:p>
                          <a:pPr algn="ctr">
                            <a:lnSpc>
                              <a:spcPct val="150000"/>
                            </a:lnSpc>
                            <a:spcAft>
                              <a:spcPts val="0"/>
                            </a:spcAft>
                          </a:pPr>
                          <a:r>
                            <a:rPr lang="en-ZA" sz="1400" b="1">
                              <a:effectLst/>
                              <a:latin typeface="+mn-lt"/>
                              <a:ea typeface="Calibri" panose="020F0502020204030204" pitchFamily="34" charset="0"/>
                              <a:cs typeface="Arial" panose="020B0604020202020204" pitchFamily="34" charset="0"/>
                            </a:rPr>
                            <a:t>y</a:t>
                          </a:r>
                          <a:r>
                            <a:rPr lang="en-ZA" sz="1400" b="1" baseline="-25000">
                              <a:effectLst/>
                              <a:latin typeface="+mn-lt"/>
                              <a:ea typeface="Calibri" panose="020F0502020204030204" pitchFamily="34" charset="0"/>
                              <a:cs typeface="Arial" panose="020B0604020202020204" pitchFamily="34" charset="0"/>
                            </a:rPr>
                            <a:t>1</a:t>
                          </a:r>
                          <a:r>
                            <a:rPr lang="en-ZA" sz="1400" b="1">
                              <a:effectLst/>
                              <a:latin typeface="+mn-lt"/>
                              <a:ea typeface="Calibri" panose="020F0502020204030204" pitchFamily="34" charset="0"/>
                              <a:cs typeface="Arial" panose="020B0604020202020204" pitchFamily="34" charset="0"/>
                            </a:rPr>
                            <a:t> = 90; y</a:t>
                          </a:r>
                          <a:r>
                            <a:rPr lang="en-ZA" sz="1400" b="1" baseline="-25000">
                              <a:effectLst/>
                              <a:latin typeface="+mn-lt"/>
                              <a:ea typeface="Calibri" panose="020F0502020204030204" pitchFamily="34" charset="0"/>
                              <a:cs typeface="Arial" panose="020B0604020202020204" pitchFamily="34" charset="0"/>
                            </a:rPr>
                            <a:t>2</a:t>
                          </a:r>
                          <a:r>
                            <a:rPr lang="en-ZA" sz="1400" b="1">
                              <a:effectLst/>
                              <a:latin typeface="+mn-lt"/>
                              <a:ea typeface="Calibri" panose="020F0502020204030204" pitchFamily="34" charset="0"/>
                              <a:cs typeface="Arial" panose="020B0604020202020204" pitchFamily="34" charset="0"/>
                            </a:rPr>
                            <a:t> = 270</a:t>
                          </a:r>
                          <a:endParaRPr lang="en-ZA" sz="1400" b="1">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extLst>
                      <a:ext uri="{0D108BD9-81ED-4DB2-BD59-A6C34878D82A}">
                        <a16:rowId xmlns:a16="http://schemas.microsoft.com/office/drawing/2014/main" val="3086185482"/>
                      </a:ext>
                    </a:extLst>
                  </a:tr>
                  <a:tr h="394153">
                    <a:tc gridSpan="5">
                      <a:txBody>
                        <a:bodyPr/>
                        <a:lstStyle/>
                        <a:p>
                          <a:endParaRPr lang="en-US"/>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58" t="-243077" r="-158" b="-1072308"/>
                          </a:stretch>
                        </a:blip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056390793"/>
                      </a:ext>
                    </a:extLst>
                  </a:tr>
                  <a:tr h="345492">
                    <a:tc gridSpan="5">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Category B Municipalities</a:t>
                          </a:r>
                          <a:endParaRPr lang="en-ZA" sz="1400" b="1" dirty="0">
                            <a:effectLst/>
                            <a:latin typeface="+mn-lt"/>
                            <a:cs typeface="Arial" panose="020B0604020202020204" pitchFamily="34" charset="0"/>
                          </a:endParaRPr>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2818170258"/>
                      </a:ext>
                    </a:extLst>
                  </a:tr>
                  <a:tr h="739645">
                    <a:tc>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Status Quo</a:t>
                          </a:r>
                          <a:endParaRPr lang="en-ZA" sz="1400" b="1" dirty="0">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3">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x</a:t>
                          </a:r>
                          <a:r>
                            <a:rPr lang="en-ZA" sz="1400" b="1" baseline="-25000" dirty="0">
                              <a:effectLst/>
                              <a:latin typeface="+mn-lt"/>
                              <a:ea typeface="Calibri" panose="020F0502020204030204" pitchFamily="34" charset="0"/>
                              <a:cs typeface="Arial" panose="020B0604020202020204" pitchFamily="34" charset="0"/>
                            </a:rPr>
                            <a:t>1</a:t>
                          </a:r>
                          <a:r>
                            <a:rPr lang="en-ZA" sz="1400" b="1" dirty="0">
                              <a:effectLst/>
                              <a:latin typeface="+mn-lt"/>
                              <a:ea typeface="Calibri" panose="020F0502020204030204" pitchFamily="34" charset="0"/>
                              <a:cs typeface="Arial" panose="020B0604020202020204" pitchFamily="34" charset="0"/>
                            </a:rPr>
                            <a:t> = 7,501; x</a:t>
                          </a:r>
                          <a:r>
                            <a:rPr lang="en-ZA" sz="1400" b="1" baseline="-25000" dirty="0">
                              <a:effectLst/>
                              <a:latin typeface="+mn-lt"/>
                              <a:ea typeface="Calibri" panose="020F0502020204030204" pitchFamily="34" charset="0"/>
                              <a:cs typeface="Arial" panose="020B0604020202020204" pitchFamily="34" charset="0"/>
                            </a:rPr>
                            <a:t>2</a:t>
                          </a:r>
                          <a:r>
                            <a:rPr lang="en-ZA" sz="1400" b="1" dirty="0">
                              <a:effectLst/>
                              <a:latin typeface="+mn-lt"/>
                              <a:ea typeface="Calibri" panose="020F0502020204030204" pitchFamily="34" charset="0"/>
                              <a:cs typeface="Arial" panose="020B0604020202020204" pitchFamily="34" charset="0"/>
                            </a:rPr>
                            <a:t> = 100,000</a:t>
                          </a:r>
                          <a:endParaRPr lang="en-ZA" sz="1400" b="1" dirty="0">
                            <a:effectLst/>
                            <a:latin typeface="+mn-lt"/>
                            <a:cs typeface="Arial" panose="020B0604020202020204" pitchFamily="34" charset="0"/>
                          </a:endParaRPr>
                        </a:p>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y</a:t>
                          </a:r>
                          <a:r>
                            <a:rPr lang="en-ZA" sz="1400" b="1" baseline="-25000" dirty="0">
                              <a:effectLst/>
                              <a:latin typeface="+mn-lt"/>
                              <a:ea typeface="Calibri" panose="020F0502020204030204" pitchFamily="34" charset="0"/>
                              <a:cs typeface="Arial" panose="020B0604020202020204" pitchFamily="34" charset="0"/>
                            </a:rPr>
                            <a:t>1</a:t>
                          </a:r>
                          <a:r>
                            <a:rPr lang="en-ZA" sz="1400" b="1" dirty="0">
                              <a:effectLst/>
                              <a:latin typeface="+mn-lt"/>
                              <a:ea typeface="Calibri" panose="020F0502020204030204" pitchFamily="34" charset="0"/>
                              <a:cs typeface="Arial" panose="020B0604020202020204" pitchFamily="34" charset="0"/>
                            </a:rPr>
                            <a:t> = 5; y</a:t>
                          </a:r>
                          <a:r>
                            <a:rPr lang="en-ZA" sz="1400" b="1" baseline="-25000" dirty="0">
                              <a:effectLst/>
                              <a:latin typeface="+mn-lt"/>
                              <a:ea typeface="Calibri" panose="020F0502020204030204" pitchFamily="34" charset="0"/>
                              <a:cs typeface="Arial" panose="020B0604020202020204" pitchFamily="34" charset="0"/>
                            </a:rPr>
                            <a:t>2</a:t>
                          </a:r>
                          <a:r>
                            <a:rPr lang="en-ZA" sz="1400" b="1" dirty="0">
                              <a:effectLst/>
                              <a:latin typeface="+mn-lt"/>
                              <a:ea typeface="Calibri" panose="020F0502020204030204" pitchFamily="34" charset="0"/>
                              <a:cs typeface="Arial" panose="020B0604020202020204" pitchFamily="34" charset="0"/>
                            </a:rPr>
                            <a:t> = 50</a:t>
                          </a:r>
                          <a:endParaRPr lang="en-ZA" sz="1400" b="1" dirty="0">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tc>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Status Quo</a:t>
                          </a:r>
                          <a:endParaRPr lang="en-ZA" sz="1400" b="1" dirty="0">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3476748470"/>
                      </a:ext>
                    </a:extLst>
                  </a:tr>
                  <a:tr h="739645">
                    <a:tc>
                      <a:txBody>
                        <a:bodyPr/>
                        <a:lstStyle/>
                        <a:p>
                          <a:pPr algn="ctr">
                            <a:lnSpc>
                              <a:spcPct val="150000"/>
                            </a:lnSpc>
                            <a:spcAft>
                              <a:spcPts val="0"/>
                            </a:spcAft>
                          </a:pPr>
                          <a:r>
                            <a:rPr lang="en-ZA" sz="1400" b="1" u="none" dirty="0">
                              <a:effectLst/>
                              <a:latin typeface="+mn-lt"/>
                              <a:ea typeface="Calibri" panose="020F0502020204030204" pitchFamily="34" charset="0"/>
                              <a:cs typeface="Arial" panose="020B0604020202020204" pitchFamily="34" charset="0"/>
                            </a:rPr>
                            <a:t>Municipality with </a:t>
                          </a:r>
                        </a:p>
                        <a:p>
                          <a:pPr algn="ctr">
                            <a:lnSpc>
                              <a:spcPct val="150000"/>
                            </a:lnSpc>
                            <a:spcAft>
                              <a:spcPts val="0"/>
                            </a:spcAft>
                          </a:pPr>
                          <a:r>
                            <a:rPr lang="en-ZA" sz="1400" b="1" u="sng" dirty="0">
                              <a:effectLst/>
                              <a:latin typeface="+mn-lt"/>
                              <a:ea typeface="Calibri" panose="020F0502020204030204" pitchFamily="34" charset="0"/>
                              <a:cs typeface="Arial" panose="020B0604020202020204" pitchFamily="34" charset="0"/>
                            </a:rPr>
                            <a:t>less than 7,501 RV</a:t>
                          </a:r>
                          <a:endParaRPr lang="en-ZA" sz="1400" b="1" dirty="0">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3">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Municipality with </a:t>
                          </a:r>
                          <a:r>
                            <a:rPr lang="en-ZA" sz="1400" b="1" u="sng" dirty="0">
                              <a:effectLst/>
                              <a:latin typeface="+mn-lt"/>
                              <a:ea typeface="Calibri" panose="020F0502020204030204" pitchFamily="34" charset="0"/>
                              <a:cs typeface="Arial" panose="020B0604020202020204" pitchFamily="34" charset="0"/>
                            </a:rPr>
                            <a:t>between 7,500 and 100,000 RV</a:t>
                          </a:r>
                          <a:endParaRPr lang="en-ZA" sz="1400" b="1" dirty="0">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tc>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Municipality that has </a:t>
                          </a:r>
                        </a:p>
                        <a:p>
                          <a:pPr algn="ctr">
                            <a:lnSpc>
                              <a:spcPct val="150000"/>
                            </a:lnSpc>
                            <a:spcAft>
                              <a:spcPts val="0"/>
                            </a:spcAft>
                          </a:pPr>
                          <a:r>
                            <a:rPr lang="en-ZA" sz="1400" b="1" u="sng" dirty="0">
                              <a:effectLst/>
                              <a:latin typeface="+mn-lt"/>
                              <a:ea typeface="Calibri" panose="020F0502020204030204" pitchFamily="34" charset="0"/>
                              <a:cs typeface="Arial" panose="020B0604020202020204" pitchFamily="34" charset="0"/>
                            </a:rPr>
                            <a:t>more than 100,000 RV</a:t>
                          </a:r>
                          <a:endParaRPr lang="en-ZA" sz="1400" b="1" dirty="0">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extLst>
                      <a:ext uri="{0D108BD9-81ED-4DB2-BD59-A6C34878D82A}">
                        <a16:rowId xmlns:a16="http://schemas.microsoft.com/office/drawing/2014/main" val="1571791049"/>
                      </a:ext>
                    </a:extLst>
                  </a:tr>
                  <a:tr h="394153">
                    <a:tc>
                      <a:txBody>
                        <a:bodyPr/>
                        <a:lstStyle/>
                        <a:p>
                          <a:pPr algn="ctr">
                            <a:lnSpc>
                              <a:spcPct val="150000"/>
                            </a:lnSpc>
                            <a:spcAft>
                              <a:spcPts val="0"/>
                            </a:spcAft>
                          </a:pPr>
                          <a:r>
                            <a:rPr lang="en-ZA" sz="1400" b="1" dirty="0">
                              <a:solidFill>
                                <a:srgbClr val="FF0000"/>
                              </a:solidFill>
                              <a:effectLst/>
                              <a:latin typeface="+mn-lt"/>
                              <a:ea typeface="Calibri" panose="020F0502020204030204" pitchFamily="34" charset="0"/>
                              <a:cs typeface="Arial" panose="020B0604020202020204" pitchFamily="34" charset="0"/>
                            </a:rPr>
                            <a:t>y = 5</a:t>
                          </a:r>
                          <a:endParaRPr lang="en-ZA" sz="1400" b="1" dirty="0">
                            <a:solidFill>
                              <a:srgbClr val="FF0000"/>
                            </a:solidFill>
                            <a:effectLst/>
                            <a:latin typeface="+mn-lt"/>
                            <a:cs typeface="Arial" panose="020B0604020202020204" pitchFamily="34" charset="0"/>
                          </a:endParaRPr>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F0"/>
                        </a:solidFill>
                      </a:tcPr>
                    </a:tc>
                    <a:tc gridSpan="3">
                      <a:txBody>
                        <a:bodyPr/>
                        <a:lstStyle/>
                        <a:p>
                          <a:endParaRPr lang="en-US"/>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20479" t="-803077" r="-117553" b="-512308"/>
                          </a:stretch>
                        </a:blipFill>
                      </a:tcPr>
                    </a:tc>
                    <a:tc hMerge="1">
                      <a:txBody>
                        <a:bodyPr/>
                        <a:lstStyle/>
                        <a:p>
                          <a:endParaRPr lang="en-ZA"/>
                        </a:p>
                      </a:txBody>
                      <a:tcPr/>
                    </a:tc>
                    <a:tc hMerge="1">
                      <a:txBody>
                        <a:bodyPr/>
                        <a:lstStyle/>
                        <a:p>
                          <a:endParaRPr lang="en-ZA"/>
                        </a:p>
                      </a:txBody>
                      <a:tcPr/>
                    </a:tc>
                    <a:tc>
                      <a:txBody>
                        <a:bodyPr/>
                        <a:lstStyle/>
                        <a:p>
                          <a:endParaRPr lang="en-US"/>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188409" t="-803077" r="-455" b="-512308"/>
                          </a:stretch>
                        </a:blipFill>
                      </a:tcPr>
                    </a:tc>
                    <a:extLst>
                      <a:ext uri="{0D108BD9-81ED-4DB2-BD59-A6C34878D82A}">
                        <a16:rowId xmlns:a16="http://schemas.microsoft.com/office/drawing/2014/main" val="3636500460"/>
                      </a:ext>
                    </a:extLst>
                  </a:tr>
                  <a:tr h="345492">
                    <a:tc gridSpan="5">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Category C Municipalities</a:t>
                          </a:r>
                          <a:endParaRPr lang="en-ZA" sz="1400" b="1" dirty="0">
                            <a:effectLst/>
                            <a:latin typeface="+mn-lt"/>
                            <a:cs typeface="Arial" panose="020B0604020202020204" pitchFamily="34" charset="0"/>
                          </a:endParaRPr>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25000"/>
                            <a:lumOff val="75000"/>
                          </a:schemeClr>
                        </a:solidFill>
                      </a:tcPr>
                    </a:tc>
                    <a:tc hMerge="1">
                      <a:txBody>
                        <a:bodyPr/>
                        <a:lstStyle/>
                        <a:p>
                          <a:endParaRPr lang="en-ZA"/>
                        </a:p>
                      </a:txBody>
                      <a:tcPr/>
                    </a:tc>
                    <a:tc hMerge="1">
                      <a:txBody>
                        <a:bodyPr/>
                        <a:lstStyle/>
                        <a:p>
                          <a:endParaRPr lang="en-ZA"/>
                        </a:p>
                      </a:txBody>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466978913"/>
                      </a:ext>
                    </a:extLst>
                  </a:tr>
                  <a:tr h="928454">
                    <a:tc gridSpan="2">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x</a:t>
                          </a:r>
                          <a:r>
                            <a:rPr lang="en-ZA" sz="1400" b="1" baseline="-25000" dirty="0">
                              <a:effectLst/>
                              <a:latin typeface="+mn-lt"/>
                              <a:ea typeface="Calibri" panose="020F0502020204030204" pitchFamily="34" charset="0"/>
                              <a:cs typeface="Arial" panose="020B0604020202020204" pitchFamily="34" charset="0"/>
                            </a:rPr>
                            <a:t>1</a:t>
                          </a:r>
                          <a:r>
                            <a:rPr lang="en-ZA" sz="1400" b="1" dirty="0">
                              <a:effectLst/>
                              <a:latin typeface="+mn-lt"/>
                              <a:ea typeface="Calibri" panose="020F0502020204030204" pitchFamily="34" charset="0"/>
                              <a:cs typeface="Arial" panose="020B0604020202020204" pitchFamily="34" charset="0"/>
                            </a:rPr>
                            <a:t> = 24,000; x</a:t>
                          </a:r>
                          <a:r>
                            <a:rPr lang="en-ZA" sz="1400" b="1" baseline="-25000" dirty="0">
                              <a:effectLst/>
                              <a:latin typeface="+mn-lt"/>
                              <a:ea typeface="Calibri" panose="020F0502020204030204" pitchFamily="34" charset="0"/>
                              <a:cs typeface="Arial" panose="020B0604020202020204" pitchFamily="34" charset="0"/>
                            </a:rPr>
                            <a:t>2</a:t>
                          </a:r>
                          <a:r>
                            <a:rPr lang="en-ZA" sz="1400" b="1" dirty="0">
                              <a:effectLst/>
                              <a:latin typeface="+mn-lt"/>
                              <a:ea typeface="Calibri" panose="020F0502020204030204" pitchFamily="34" charset="0"/>
                              <a:cs typeface="Arial" panose="020B0604020202020204" pitchFamily="34" charset="0"/>
                            </a:rPr>
                            <a:t> = 100,000</a:t>
                          </a:r>
                          <a:endParaRPr lang="en-ZA" sz="1400" b="1" dirty="0">
                            <a:effectLst/>
                            <a:latin typeface="+mn-lt"/>
                            <a:cs typeface="Arial" panose="020B0604020202020204" pitchFamily="34" charset="0"/>
                          </a:endParaRPr>
                        </a:p>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y</a:t>
                          </a:r>
                          <a:r>
                            <a:rPr lang="en-ZA" sz="1400" b="1" baseline="-25000" dirty="0">
                              <a:effectLst/>
                              <a:latin typeface="+mn-lt"/>
                              <a:ea typeface="Calibri" panose="020F0502020204030204" pitchFamily="34" charset="0"/>
                              <a:cs typeface="Arial" panose="020B0604020202020204" pitchFamily="34" charset="0"/>
                            </a:rPr>
                            <a:t>1</a:t>
                          </a:r>
                          <a:r>
                            <a:rPr lang="en-ZA" sz="1400" b="1" dirty="0">
                              <a:effectLst/>
                              <a:latin typeface="+mn-lt"/>
                              <a:ea typeface="Calibri" panose="020F0502020204030204" pitchFamily="34" charset="0"/>
                              <a:cs typeface="Arial" panose="020B0604020202020204" pitchFamily="34" charset="0"/>
                            </a:rPr>
                            <a:t> = 12; y</a:t>
                          </a:r>
                          <a:r>
                            <a:rPr lang="en-ZA" sz="1400" b="1" baseline="-25000" dirty="0">
                              <a:effectLst/>
                              <a:latin typeface="+mn-lt"/>
                              <a:ea typeface="Calibri" panose="020F0502020204030204" pitchFamily="34" charset="0"/>
                              <a:cs typeface="Arial" panose="020B0604020202020204" pitchFamily="34" charset="0"/>
                            </a:rPr>
                            <a:t>2</a:t>
                          </a:r>
                          <a:r>
                            <a:rPr lang="en-ZA" sz="1400" b="1" dirty="0">
                              <a:effectLst/>
                              <a:latin typeface="+mn-lt"/>
                              <a:ea typeface="Calibri" panose="020F0502020204030204" pitchFamily="34" charset="0"/>
                              <a:cs typeface="Arial" panose="020B0604020202020204" pitchFamily="34" charset="0"/>
                            </a:rPr>
                            <a:t> = 20 (approximate)</a:t>
                          </a:r>
                          <a:endParaRPr lang="en-ZA" sz="1400" b="1" dirty="0">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gridSpan="3">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x</a:t>
                          </a:r>
                          <a:r>
                            <a:rPr lang="en-ZA" sz="1400" b="1" baseline="-25000" dirty="0">
                              <a:effectLst/>
                              <a:latin typeface="+mn-lt"/>
                              <a:ea typeface="Calibri" panose="020F0502020204030204" pitchFamily="34" charset="0"/>
                              <a:cs typeface="Arial" panose="020B0604020202020204" pitchFamily="34" charset="0"/>
                            </a:rPr>
                            <a:t>1</a:t>
                          </a:r>
                          <a:r>
                            <a:rPr lang="en-ZA" sz="1400" b="1" dirty="0">
                              <a:effectLst/>
                              <a:latin typeface="+mn-lt"/>
                              <a:ea typeface="Calibri" panose="020F0502020204030204" pitchFamily="34" charset="0"/>
                              <a:cs typeface="Arial" panose="020B0604020202020204" pitchFamily="34" charset="0"/>
                            </a:rPr>
                            <a:t> = 100,000; x</a:t>
                          </a:r>
                          <a:r>
                            <a:rPr lang="en-ZA" sz="1400" b="1" baseline="-25000" dirty="0">
                              <a:effectLst/>
                              <a:latin typeface="+mn-lt"/>
                              <a:ea typeface="Calibri" panose="020F0502020204030204" pitchFamily="34" charset="0"/>
                              <a:cs typeface="Arial" panose="020B0604020202020204" pitchFamily="34" charset="0"/>
                            </a:rPr>
                            <a:t>2</a:t>
                          </a:r>
                          <a:r>
                            <a:rPr lang="en-ZA" sz="1400" b="1" dirty="0">
                              <a:effectLst/>
                              <a:latin typeface="+mn-lt"/>
                              <a:ea typeface="Calibri" panose="020F0502020204030204" pitchFamily="34" charset="0"/>
                              <a:cs typeface="Arial" panose="020B0604020202020204" pitchFamily="34" charset="0"/>
                            </a:rPr>
                            <a:t> = </a:t>
                          </a:r>
                          <a:r>
                            <a:rPr lang="en-ZA" sz="1400" b="1" u="sng" dirty="0">
                              <a:effectLst/>
                              <a:latin typeface="+mn-lt"/>
                              <a:ea typeface="Calibri" panose="020F0502020204030204" pitchFamily="34" charset="0"/>
                              <a:cs typeface="Arial" panose="020B0604020202020204" pitchFamily="34" charset="0"/>
                            </a:rPr>
                            <a:t>750,000</a:t>
                          </a:r>
                          <a:endParaRPr lang="en-ZA" sz="1400" b="1" dirty="0">
                            <a:effectLst/>
                            <a:latin typeface="+mn-lt"/>
                            <a:cs typeface="Arial" panose="020B0604020202020204" pitchFamily="34" charset="0"/>
                          </a:endParaRPr>
                        </a:p>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y</a:t>
                          </a:r>
                          <a:r>
                            <a:rPr lang="en-ZA" sz="1400" b="1" baseline="-25000" dirty="0">
                              <a:effectLst/>
                              <a:latin typeface="+mn-lt"/>
                              <a:ea typeface="Calibri" panose="020F0502020204030204" pitchFamily="34" charset="0"/>
                              <a:cs typeface="Arial" panose="020B0604020202020204" pitchFamily="34" charset="0"/>
                            </a:rPr>
                            <a:t>1</a:t>
                          </a:r>
                          <a:r>
                            <a:rPr lang="en-ZA" sz="1400" b="1" dirty="0">
                              <a:effectLst/>
                              <a:latin typeface="+mn-lt"/>
                              <a:ea typeface="Calibri" panose="020F0502020204030204" pitchFamily="34" charset="0"/>
                              <a:cs typeface="Arial" panose="020B0604020202020204" pitchFamily="34" charset="0"/>
                            </a:rPr>
                            <a:t> = 20; y</a:t>
                          </a:r>
                          <a:r>
                            <a:rPr lang="en-ZA" sz="1400" b="1" baseline="-25000" dirty="0">
                              <a:effectLst/>
                              <a:latin typeface="+mn-lt"/>
                              <a:ea typeface="Calibri" panose="020F0502020204030204" pitchFamily="34" charset="0"/>
                              <a:cs typeface="Arial" panose="020B0604020202020204" pitchFamily="34" charset="0"/>
                            </a:rPr>
                            <a:t>2</a:t>
                          </a:r>
                          <a:r>
                            <a:rPr lang="en-ZA" sz="1400" b="1" dirty="0">
                              <a:effectLst/>
                              <a:latin typeface="+mn-lt"/>
                              <a:ea typeface="Calibri" panose="020F0502020204030204" pitchFamily="34" charset="0"/>
                              <a:cs typeface="Arial" panose="020B0604020202020204" pitchFamily="34" charset="0"/>
                            </a:rPr>
                            <a:t> = 65</a:t>
                          </a:r>
                          <a:endParaRPr lang="en-ZA" sz="1400" b="1" dirty="0">
                            <a:effectLst/>
                            <a:latin typeface="+mn-lt"/>
                            <a:cs typeface="Arial" panose="020B0604020202020204" pitchFamily="34" charset="0"/>
                          </a:endParaRPr>
                        </a:p>
                      </a:txBody>
                      <a:tcPr marL="35346" marR="35346"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3246156557"/>
                      </a:ext>
                    </a:extLst>
                  </a:tr>
                  <a:tr h="345492">
                    <a:tc gridSpan="2">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Municipality with </a:t>
                          </a:r>
                          <a:r>
                            <a:rPr lang="en-ZA" sz="1400" b="1" u="sng" dirty="0">
                              <a:effectLst/>
                              <a:latin typeface="+mn-lt"/>
                              <a:ea typeface="Calibri" panose="020F0502020204030204" pitchFamily="34" charset="0"/>
                              <a:cs typeface="Arial" panose="020B0604020202020204" pitchFamily="34" charset="0"/>
                            </a:rPr>
                            <a:t>less than 100,000 RV</a:t>
                          </a:r>
                          <a:endParaRPr lang="en-ZA" sz="1400" b="1" dirty="0">
                            <a:effectLst/>
                            <a:latin typeface="+mn-lt"/>
                            <a:cs typeface="Arial" panose="020B0604020202020204" pitchFamily="34" charset="0"/>
                          </a:endParaRPr>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gridSpan="3">
                      <a:txBody>
                        <a:bodyPr/>
                        <a:lstStyle/>
                        <a:p>
                          <a:pPr algn="ctr">
                            <a:lnSpc>
                              <a:spcPct val="150000"/>
                            </a:lnSpc>
                            <a:spcAft>
                              <a:spcPts val="0"/>
                            </a:spcAft>
                          </a:pPr>
                          <a:r>
                            <a:rPr lang="en-ZA" sz="1400" b="1" dirty="0">
                              <a:effectLst/>
                              <a:latin typeface="+mn-lt"/>
                              <a:ea typeface="Calibri" panose="020F0502020204030204" pitchFamily="34" charset="0"/>
                              <a:cs typeface="Arial" panose="020B0604020202020204" pitchFamily="34" charset="0"/>
                            </a:rPr>
                            <a:t>Municipality that has </a:t>
                          </a:r>
                          <a:r>
                            <a:rPr lang="en-ZA" sz="1400" b="1" u="sng" dirty="0">
                              <a:effectLst/>
                              <a:latin typeface="+mn-lt"/>
                              <a:ea typeface="Calibri" panose="020F0502020204030204" pitchFamily="34" charset="0"/>
                              <a:cs typeface="Arial" panose="020B0604020202020204" pitchFamily="34" charset="0"/>
                            </a:rPr>
                            <a:t>more than 100,000 RV</a:t>
                          </a:r>
                          <a:endParaRPr lang="en-ZA" sz="1400" b="1" dirty="0">
                            <a:effectLst/>
                            <a:latin typeface="+mn-lt"/>
                            <a:cs typeface="Arial" panose="020B0604020202020204" pitchFamily="34" charset="0"/>
                          </a:endParaRPr>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D966"/>
                        </a:solid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919824277"/>
                      </a:ext>
                    </a:extLst>
                  </a:tr>
                  <a:tr h="394153">
                    <a:tc gridSpan="2">
                      <a:txBody>
                        <a:bodyPr/>
                        <a:lstStyle/>
                        <a:p>
                          <a:endParaRPr lang="en-US"/>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321" t="-1310769" r="-103365" b="-4615"/>
                          </a:stretch>
                        </a:blipFill>
                      </a:tcPr>
                    </a:tc>
                    <a:tc hMerge="1">
                      <a:txBody>
                        <a:bodyPr/>
                        <a:lstStyle/>
                        <a:p>
                          <a:endParaRPr lang="en-ZA"/>
                        </a:p>
                      </a:txBody>
                      <a:tcPr/>
                    </a:tc>
                    <a:tc gridSpan="3">
                      <a:txBody>
                        <a:bodyPr/>
                        <a:lstStyle/>
                        <a:p>
                          <a:endParaRPr lang="en-US"/>
                        </a:p>
                      </a:txBody>
                      <a:tcPr marL="35346" marR="35346"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blipFill>
                          <a:blip r:embed="rId2"/>
                          <a:stretch>
                            <a:fillRect l="-97356" t="-1310769" r="-311" b="-4615"/>
                          </a:stretch>
                        </a:blipFill>
                      </a:tcPr>
                    </a:tc>
                    <a:tc hMerge="1">
                      <a:txBody>
                        <a:bodyPr/>
                        <a:lstStyle/>
                        <a:p>
                          <a:endParaRPr lang="en-ZA"/>
                        </a:p>
                      </a:txBody>
                      <a:tcPr/>
                    </a:tc>
                    <a:tc hMerge="1">
                      <a:txBody>
                        <a:bodyPr/>
                        <a:lstStyle/>
                        <a:p>
                          <a:endParaRPr lang="en-ZA"/>
                        </a:p>
                      </a:txBody>
                      <a:tcPr/>
                    </a:tc>
                    <a:extLst>
                      <a:ext uri="{0D108BD9-81ED-4DB2-BD59-A6C34878D82A}">
                        <a16:rowId xmlns:a16="http://schemas.microsoft.com/office/drawing/2014/main" val="844483286"/>
                      </a:ext>
                    </a:extLst>
                  </a:tr>
                </a:tbl>
              </a:graphicData>
            </a:graphic>
          </p:graphicFrame>
        </mc:Fallback>
      </mc:AlternateContent>
      <p:pic>
        <p:nvPicPr>
          <p:cNvPr id="4" name="Content Placeholder 1">
            <a:extLst>
              <a:ext uri="{FF2B5EF4-FFF2-40B4-BE49-F238E27FC236}">
                <a16:creationId xmlns:a16="http://schemas.microsoft.com/office/drawing/2014/main" id="{BE4FA87A-75E2-453A-9196-940A0CBF0EB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21600" y="640080"/>
            <a:ext cx="4470400" cy="5648960"/>
          </a:xfrm>
          <a:prstGeom prst="rect">
            <a:avLst/>
          </a:prstGeom>
        </p:spPr>
      </p:pic>
    </p:spTree>
    <p:extLst>
      <p:ext uri="{BB962C8B-B14F-4D97-AF65-F5344CB8AC3E}">
        <p14:creationId xmlns:p14="http://schemas.microsoft.com/office/powerpoint/2010/main" val="25420826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US" b="1" u="sng" dirty="0"/>
              <a:t>FORMULAE FOR NUMBER Of COUNCILLORS</a:t>
            </a:r>
          </a:p>
        </p:txBody>
      </p:sp>
      <p:sp>
        <p:nvSpPr>
          <p:cNvPr id="3" name="Content Placeholder 2">
            <a:extLst>
              <a:ext uri="{FF2B5EF4-FFF2-40B4-BE49-F238E27FC236}">
                <a16:creationId xmlns:a16="http://schemas.microsoft.com/office/drawing/2014/main" id="{B3D2D3BC-12E0-7D44-BD7F-F768264612F8}"/>
              </a:ext>
            </a:extLst>
          </p:cNvPr>
          <p:cNvSpPr>
            <a:spLocks noGrp="1"/>
          </p:cNvSpPr>
          <p:nvPr>
            <p:ph sz="half" idx="2"/>
          </p:nvPr>
        </p:nvSpPr>
        <p:spPr>
          <a:xfrm>
            <a:off x="0" y="644144"/>
            <a:ext cx="11816081" cy="6071616"/>
          </a:xfrm>
        </p:spPr>
        <p:txBody>
          <a:bodyPr/>
          <a:lstStyle/>
          <a:p>
            <a:pPr marL="358775" lvl="0" indent="-358775" algn="just" defTabSz="685800" eaLnBrk="0" fontAlgn="base" hangingPunct="0">
              <a:lnSpc>
                <a:spcPct val="100000"/>
              </a:lnSpc>
              <a:spcBef>
                <a:spcPts val="750"/>
              </a:spcBef>
              <a:spcAft>
                <a:spcPct val="0"/>
              </a:spcAft>
              <a:buFont typeface="Wingdings" panose="05000000000000000000" pitchFamily="2" charset="2"/>
              <a:buChar char="q"/>
            </a:pPr>
            <a:r>
              <a:rPr lang="en-ZA" sz="2000" dirty="0">
                <a:solidFill>
                  <a:prstClr val="black"/>
                </a:solidFill>
                <a:latin typeface="Arial" panose="020B0604020202020204" pitchFamily="34" charset="0"/>
                <a:cs typeface="Arial" panose="020B0604020202020204" pitchFamily="34" charset="0"/>
              </a:rPr>
              <a:t>Pursuant to the publication of the formulae by the Minister, MECs published the number of councillors as follows:</a:t>
            </a:r>
          </a:p>
          <a:p>
            <a:endParaRPr lang="en-US" dirty="0"/>
          </a:p>
        </p:txBody>
      </p:sp>
      <p:graphicFrame>
        <p:nvGraphicFramePr>
          <p:cNvPr id="5" name="Table 4">
            <a:extLst>
              <a:ext uri="{FF2B5EF4-FFF2-40B4-BE49-F238E27FC236}">
                <a16:creationId xmlns:a16="http://schemas.microsoft.com/office/drawing/2014/main" id="{7BB4FD21-7FFE-4BDD-AFB8-1F2BAC6682A9}"/>
              </a:ext>
            </a:extLst>
          </p:cNvPr>
          <p:cNvGraphicFramePr>
            <a:graphicFrameLocks noGrp="1"/>
          </p:cNvGraphicFramePr>
          <p:nvPr>
            <p:extLst>
              <p:ext uri="{D42A27DB-BD31-4B8C-83A1-F6EECF244321}">
                <p14:modId xmlns:p14="http://schemas.microsoft.com/office/powerpoint/2010/main" val="4029438854"/>
              </p:ext>
            </p:extLst>
          </p:nvPr>
        </p:nvGraphicFramePr>
        <p:xfrm>
          <a:off x="548639" y="1503679"/>
          <a:ext cx="11165840" cy="4546423"/>
        </p:xfrm>
        <a:graphic>
          <a:graphicData uri="http://schemas.openxmlformats.org/drawingml/2006/table">
            <a:tbl>
              <a:tblPr firstRow="1" firstCol="1" bandRow="1">
                <a:tableStyleId>{284E427A-3D55-4303-BF80-6455036E1DE7}</a:tableStyleId>
              </a:tblPr>
              <a:tblGrid>
                <a:gridCol w="714764">
                  <a:extLst>
                    <a:ext uri="{9D8B030D-6E8A-4147-A177-3AD203B41FA5}">
                      <a16:colId xmlns:a16="http://schemas.microsoft.com/office/drawing/2014/main" val="3422171185"/>
                    </a:ext>
                  </a:extLst>
                </a:gridCol>
                <a:gridCol w="1951496">
                  <a:extLst>
                    <a:ext uri="{9D8B030D-6E8A-4147-A177-3AD203B41FA5}">
                      <a16:colId xmlns:a16="http://schemas.microsoft.com/office/drawing/2014/main" val="3662113271"/>
                    </a:ext>
                  </a:extLst>
                </a:gridCol>
                <a:gridCol w="2354264">
                  <a:extLst>
                    <a:ext uri="{9D8B030D-6E8A-4147-A177-3AD203B41FA5}">
                      <a16:colId xmlns:a16="http://schemas.microsoft.com/office/drawing/2014/main" val="236505132"/>
                    </a:ext>
                  </a:extLst>
                </a:gridCol>
                <a:gridCol w="6145316">
                  <a:extLst>
                    <a:ext uri="{9D8B030D-6E8A-4147-A177-3AD203B41FA5}">
                      <a16:colId xmlns:a16="http://schemas.microsoft.com/office/drawing/2014/main" val="2216005046"/>
                    </a:ext>
                  </a:extLst>
                </a:gridCol>
              </a:tblGrid>
              <a:tr h="29117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tabLst>
                          <a:tab pos="360045" algn="l"/>
                        </a:tabLst>
                      </a:pPr>
                      <a:r>
                        <a:rPr lang="en-ZA" sz="1950" b="1" dirty="0">
                          <a:solidFill>
                            <a:schemeClr val="tx1"/>
                          </a:solidFill>
                          <a:effectLst/>
                          <a:latin typeface="+mn-lt"/>
                        </a:rPr>
                        <a:t>NO.</a:t>
                      </a:r>
                      <a:endParaRPr lang="en-US" sz="1950" dirty="0">
                        <a:solidFill>
                          <a:schemeClr val="tx1"/>
                        </a:solidFill>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b="1" dirty="0">
                          <a:solidFill>
                            <a:schemeClr val="tx1"/>
                          </a:solidFill>
                          <a:effectLst/>
                          <a:latin typeface="+mn-lt"/>
                        </a:rPr>
                        <a:t>PROVINCE </a:t>
                      </a:r>
                      <a:endParaRPr lang="en-US" sz="1950" dirty="0">
                        <a:solidFill>
                          <a:schemeClr val="tx1"/>
                        </a:solidFill>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b="1" dirty="0">
                          <a:solidFill>
                            <a:schemeClr val="tx1"/>
                          </a:solidFill>
                          <a:effectLst/>
                          <a:latin typeface="+mn-lt"/>
                        </a:rPr>
                        <a:t>DATE PUBLISHED</a:t>
                      </a:r>
                      <a:endParaRPr lang="en-US" sz="1950" dirty="0">
                        <a:solidFill>
                          <a:schemeClr val="tx1"/>
                        </a:solidFill>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tabLst>
                          <a:tab pos="360045" algn="l"/>
                        </a:tabLst>
                      </a:pPr>
                      <a:r>
                        <a:rPr lang="en-ZA" sz="1950" b="1" dirty="0">
                          <a:solidFill>
                            <a:schemeClr val="tx1"/>
                          </a:solidFill>
                          <a:effectLst/>
                          <a:latin typeface="+mn-lt"/>
                        </a:rPr>
                        <a:t>COMMENTS</a:t>
                      </a:r>
                      <a:endParaRPr lang="en-US" sz="1950" dirty="0">
                        <a:solidFill>
                          <a:schemeClr val="tx1"/>
                        </a:solidFill>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240396703"/>
                  </a:ext>
                </a:extLst>
              </a:tr>
              <a:tr h="3283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tabLst>
                          <a:tab pos="360045" algn="l"/>
                        </a:tabLst>
                      </a:pPr>
                      <a:r>
                        <a:rPr lang="en-ZA" sz="1950" b="1" dirty="0">
                          <a:effectLst/>
                          <a:latin typeface="+mn-lt"/>
                        </a:rPr>
                        <a:t>1.</a:t>
                      </a:r>
                      <a:endParaRPr lang="en-US" sz="1950" dirty="0">
                        <a:effectLst/>
                        <a:latin typeface="+mn-lt"/>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Mpumalanga</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19 July 2019</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b="1" dirty="0">
                          <a:effectLst/>
                          <a:latin typeface="+mn-lt"/>
                        </a:rPr>
                        <a:t> </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553367943"/>
                  </a:ext>
                </a:extLst>
              </a:tr>
              <a:tr h="3283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tabLst>
                          <a:tab pos="360045" algn="l"/>
                        </a:tabLst>
                      </a:pPr>
                      <a:r>
                        <a:rPr lang="en-ZA" sz="1950" b="1" dirty="0">
                          <a:effectLst/>
                          <a:latin typeface="+mn-lt"/>
                        </a:rPr>
                        <a:t>2.</a:t>
                      </a:r>
                      <a:endParaRPr lang="en-US" sz="1950" dirty="0">
                        <a:effectLst/>
                        <a:latin typeface="+mn-lt"/>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Limpopo</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28 July 2019</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b="1" dirty="0">
                          <a:effectLst/>
                          <a:latin typeface="+mn-lt"/>
                        </a:rPr>
                        <a:t> </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0235502"/>
                  </a:ext>
                </a:extLst>
              </a:tr>
              <a:tr h="813961">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tabLst>
                          <a:tab pos="360045" algn="l"/>
                        </a:tabLst>
                      </a:pPr>
                      <a:r>
                        <a:rPr lang="en-ZA" sz="1950" b="1" dirty="0">
                          <a:effectLst/>
                          <a:latin typeface="+mn-lt"/>
                        </a:rPr>
                        <a:t>3.</a:t>
                      </a:r>
                      <a:endParaRPr lang="en-US" sz="1950" dirty="0">
                        <a:effectLst/>
                        <a:latin typeface="+mn-lt"/>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North West</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28 July 2019</a:t>
                      </a:r>
                      <a:endParaRPr lang="en-US" sz="1950" dirty="0">
                        <a:effectLst/>
                        <a:latin typeface="+mn-lt"/>
                      </a:endParaRPr>
                    </a:p>
                    <a:p>
                      <a:pPr algn="just">
                        <a:tabLst>
                          <a:tab pos="360045" algn="l"/>
                        </a:tabLst>
                      </a:pPr>
                      <a:r>
                        <a:rPr lang="en-ZA" sz="1950" dirty="0">
                          <a:effectLst/>
                          <a:latin typeface="+mn-lt"/>
                        </a:rPr>
                        <a:t>19 August 2019</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Rustenburg was gazetted with 91 Councillors. In terms of Structures Act, number must not be more 90 councillors, if it is a local or district municipality. </a:t>
                      </a:r>
                      <a:endParaRPr lang="en-US" sz="1950" dirty="0">
                        <a:effectLst/>
                        <a:latin typeface="+mn-lt"/>
                      </a:endParaRPr>
                    </a:p>
                    <a:p>
                      <a:pPr algn="just">
                        <a:tabLst>
                          <a:tab pos="360045" algn="l"/>
                        </a:tabLst>
                      </a:pPr>
                      <a:r>
                        <a:rPr lang="en-ZA" sz="1950" dirty="0">
                          <a:effectLst/>
                          <a:latin typeface="+mn-lt"/>
                        </a:rPr>
                        <a:t>Province re-gazetted on 19 August 2019.</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36880367"/>
                  </a:ext>
                </a:extLst>
              </a:tr>
              <a:tr h="4157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tabLst>
                          <a:tab pos="360045" algn="l"/>
                        </a:tabLst>
                      </a:pPr>
                      <a:r>
                        <a:rPr lang="en-ZA" sz="1950" b="1" dirty="0">
                          <a:effectLst/>
                          <a:latin typeface="+mn-lt"/>
                        </a:rPr>
                        <a:t>4.</a:t>
                      </a:r>
                      <a:endParaRPr lang="en-US" sz="1950" dirty="0">
                        <a:effectLst/>
                        <a:latin typeface="+mn-lt"/>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KwaZulu-Natal</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13 September 2019</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 </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50759444"/>
                  </a:ext>
                </a:extLst>
              </a:tr>
              <a:tr h="3283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tabLst>
                          <a:tab pos="360045" algn="l"/>
                        </a:tabLst>
                      </a:pPr>
                      <a:r>
                        <a:rPr lang="en-ZA" sz="1950" b="1" dirty="0">
                          <a:effectLst/>
                          <a:latin typeface="+mn-lt"/>
                        </a:rPr>
                        <a:t>5.</a:t>
                      </a:r>
                      <a:endParaRPr lang="en-US" sz="1950" dirty="0">
                        <a:effectLst/>
                        <a:latin typeface="+mn-lt"/>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Gauteng</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13 September 2019</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 </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026930153"/>
                  </a:ext>
                </a:extLst>
              </a:tr>
              <a:tr h="3283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tabLst>
                          <a:tab pos="360045" algn="l"/>
                        </a:tabLst>
                      </a:pPr>
                      <a:r>
                        <a:rPr lang="en-ZA" sz="1950" b="1" dirty="0">
                          <a:effectLst/>
                          <a:latin typeface="+mn-lt"/>
                        </a:rPr>
                        <a:t>6.</a:t>
                      </a:r>
                      <a:endParaRPr lang="en-US" sz="1950" dirty="0">
                        <a:effectLst/>
                        <a:latin typeface="+mn-lt"/>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Northern Cape</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20 September 2019</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 </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5523015"/>
                  </a:ext>
                </a:extLst>
              </a:tr>
              <a:tr h="58234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tabLst>
                          <a:tab pos="360045" algn="l"/>
                        </a:tabLst>
                      </a:pPr>
                      <a:r>
                        <a:rPr lang="en-ZA" sz="1950" b="1" dirty="0">
                          <a:effectLst/>
                          <a:latin typeface="+mn-lt"/>
                        </a:rPr>
                        <a:t>7.</a:t>
                      </a:r>
                      <a:endParaRPr lang="en-US" sz="1950" dirty="0">
                        <a:effectLst/>
                        <a:latin typeface="+mn-lt"/>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Free State</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30 August 2019</a:t>
                      </a:r>
                      <a:endParaRPr lang="en-US" sz="1950" dirty="0">
                        <a:effectLst/>
                        <a:latin typeface="+mn-lt"/>
                      </a:endParaRPr>
                    </a:p>
                    <a:p>
                      <a:pPr algn="just">
                        <a:tabLst>
                          <a:tab pos="360045" algn="l"/>
                        </a:tabLst>
                      </a:pPr>
                      <a:r>
                        <a:rPr lang="en-ZA" sz="1950" dirty="0">
                          <a:effectLst/>
                          <a:latin typeface="+mn-lt"/>
                        </a:rPr>
                        <a:t>14 February 2020</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Revised Notice published on 14 February 2020.</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1273409"/>
                  </a:ext>
                </a:extLst>
              </a:tr>
              <a:tr h="408663">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tabLst>
                          <a:tab pos="360045" algn="l"/>
                        </a:tabLst>
                      </a:pPr>
                      <a:r>
                        <a:rPr lang="en-ZA" sz="1950" b="1" dirty="0">
                          <a:effectLst/>
                          <a:latin typeface="+mn-lt"/>
                        </a:rPr>
                        <a:t>8.</a:t>
                      </a:r>
                      <a:endParaRPr lang="en-US" sz="1950" dirty="0">
                        <a:effectLst/>
                        <a:latin typeface="+mn-lt"/>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Western Cape</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7 August 2019</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b="1" dirty="0">
                          <a:effectLst/>
                          <a:latin typeface="+mn-lt"/>
                        </a:rPr>
                        <a:t> </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9648228"/>
                  </a:ext>
                </a:extLst>
              </a:tr>
              <a:tr h="328350">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ctr">
                        <a:tabLst>
                          <a:tab pos="360045" algn="l"/>
                        </a:tabLst>
                      </a:pPr>
                      <a:r>
                        <a:rPr lang="en-ZA" sz="1950" b="1" dirty="0">
                          <a:effectLst/>
                          <a:latin typeface="+mn-lt"/>
                        </a:rPr>
                        <a:t>9.</a:t>
                      </a:r>
                      <a:endParaRPr lang="en-US" sz="1950" dirty="0">
                        <a:effectLst/>
                        <a:latin typeface="+mn-lt"/>
                        <a:cs typeface="Arial" panose="020B0604020202020204" pitchFamily="34"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Eastern Cape</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dirty="0">
                          <a:effectLst/>
                          <a:latin typeface="+mn-lt"/>
                        </a:rPr>
                        <a:t>21 August 2019</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lvl1pPr marL="0" algn="l" defTabSz="914400" rtl="0" eaLnBrk="1" latinLnBrk="0" hangingPunct="1">
                        <a:defRPr sz="1800" kern="1200">
                          <a:solidFill>
                            <a:schemeClr val="tx1"/>
                          </a:solidFill>
                          <a:latin typeface="Calibri" panose="020F0502020204030204"/>
                        </a:defRPr>
                      </a:lvl1pPr>
                      <a:lvl2pPr marL="457200" algn="l" defTabSz="914400" rtl="0" eaLnBrk="1" latinLnBrk="0" hangingPunct="1">
                        <a:defRPr sz="1800" kern="1200">
                          <a:solidFill>
                            <a:schemeClr val="tx1"/>
                          </a:solidFill>
                          <a:latin typeface="Calibri" panose="020F0502020204030204"/>
                        </a:defRPr>
                      </a:lvl2pPr>
                      <a:lvl3pPr marL="914400" algn="l" defTabSz="914400" rtl="0" eaLnBrk="1" latinLnBrk="0" hangingPunct="1">
                        <a:defRPr sz="1800" kern="1200">
                          <a:solidFill>
                            <a:schemeClr val="tx1"/>
                          </a:solidFill>
                          <a:latin typeface="Calibri" panose="020F0502020204030204"/>
                        </a:defRPr>
                      </a:lvl3pPr>
                      <a:lvl4pPr marL="1371600" algn="l" defTabSz="914400" rtl="0" eaLnBrk="1" latinLnBrk="0" hangingPunct="1">
                        <a:defRPr sz="1800" kern="1200">
                          <a:solidFill>
                            <a:schemeClr val="tx1"/>
                          </a:solidFill>
                          <a:latin typeface="Calibri" panose="020F0502020204030204"/>
                        </a:defRPr>
                      </a:lvl4pPr>
                      <a:lvl5pPr marL="1828800" algn="l" defTabSz="914400" rtl="0" eaLnBrk="1" latinLnBrk="0" hangingPunct="1">
                        <a:defRPr sz="1800" kern="1200">
                          <a:solidFill>
                            <a:schemeClr val="tx1"/>
                          </a:solidFill>
                          <a:latin typeface="Calibri" panose="020F0502020204030204"/>
                        </a:defRPr>
                      </a:lvl5pPr>
                      <a:lvl6pPr marL="2286000" algn="l" defTabSz="914400" rtl="0" eaLnBrk="1" latinLnBrk="0" hangingPunct="1">
                        <a:defRPr sz="1800" kern="1200">
                          <a:solidFill>
                            <a:schemeClr val="tx1"/>
                          </a:solidFill>
                          <a:latin typeface="Calibri" panose="020F0502020204030204"/>
                        </a:defRPr>
                      </a:lvl6pPr>
                      <a:lvl7pPr marL="2743200" algn="l" defTabSz="914400" rtl="0" eaLnBrk="1" latinLnBrk="0" hangingPunct="1">
                        <a:defRPr sz="1800" kern="1200">
                          <a:solidFill>
                            <a:schemeClr val="tx1"/>
                          </a:solidFill>
                          <a:latin typeface="Calibri" panose="020F0502020204030204"/>
                        </a:defRPr>
                      </a:lvl7pPr>
                      <a:lvl8pPr marL="3200400" algn="l" defTabSz="914400" rtl="0" eaLnBrk="1" latinLnBrk="0" hangingPunct="1">
                        <a:defRPr sz="1800" kern="1200">
                          <a:solidFill>
                            <a:schemeClr val="tx1"/>
                          </a:solidFill>
                          <a:latin typeface="Calibri" panose="020F0502020204030204"/>
                        </a:defRPr>
                      </a:lvl8pPr>
                      <a:lvl9pPr marL="3657600" algn="l" defTabSz="914400" rtl="0" eaLnBrk="1" latinLnBrk="0" hangingPunct="1">
                        <a:defRPr sz="1800" kern="1200">
                          <a:solidFill>
                            <a:schemeClr val="tx1"/>
                          </a:solidFill>
                          <a:latin typeface="Calibri" panose="020F0502020204030204"/>
                        </a:defRPr>
                      </a:lvl9pPr>
                    </a:lstStyle>
                    <a:p>
                      <a:pPr algn="just">
                        <a:tabLst>
                          <a:tab pos="360045" algn="l"/>
                        </a:tabLst>
                      </a:pPr>
                      <a:r>
                        <a:rPr lang="en-ZA" sz="1950" b="1" dirty="0">
                          <a:effectLst/>
                          <a:latin typeface="+mn-lt"/>
                        </a:rPr>
                        <a:t> </a:t>
                      </a:r>
                      <a:endParaRPr lang="en-US" sz="1950" dirty="0">
                        <a:effectLst/>
                        <a:latin typeface="+mn-lt"/>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3613814"/>
                  </a:ext>
                </a:extLst>
              </a:tr>
            </a:tbl>
          </a:graphicData>
        </a:graphic>
      </p:graphicFrame>
    </p:spTree>
    <p:extLst>
      <p:ext uri="{BB962C8B-B14F-4D97-AF65-F5344CB8AC3E}">
        <p14:creationId xmlns:p14="http://schemas.microsoft.com/office/powerpoint/2010/main" val="33692085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a:xfrm>
            <a:off x="335280" y="173460"/>
            <a:ext cx="11149584" cy="409925"/>
          </a:xfrm>
        </p:spPr>
        <p:txBody>
          <a:bodyPr/>
          <a:lstStyle/>
          <a:p>
            <a:r>
              <a:rPr lang="en-US" b="1" u="sng" dirty="0"/>
              <a:t>FORMULAE FOR NUMBER Of COUNCILLORS: results (2000 to 2021) </a:t>
            </a:r>
          </a:p>
        </p:txBody>
      </p:sp>
      <p:graphicFrame>
        <p:nvGraphicFramePr>
          <p:cNvPr id="7" name="Table 6">
            <a:extLst>
              <a:ext uri="{FF2B5EF4-FFF2-40B4-BE49-F238E27FC236}">
                <a16:creationId xmlns:a16="http://schemas.microsoft.com/office/drawing/2014/main" id="{47AAACF2-9DE2-417E-B45B-9CB4A305E816}"/>
              </a:ext>
            </a:extLst>
          </p:cNvPr>
          <p:cNvGraphicFramePr>
            <a:graphicFrameLocks noGrp="1"/>
          </p:cNvGraphicFramePr>
          <p:nvPr>
            <p:extLst>
              <p:ext uri="{D42A27DB-BD31-4B8C-83A1-F6EECF244321}">
                <p14:modId xmlns:p14="http://schemas.microsoft.com/office/powerpoint/2010/main" val="2851657566"/>
              </p:ext>
            </p:extLst>
          </p:nvPr>
        </p:nvGraphicFramePr>
        <p:xfrm>
          <a:off x="538478" y="694944"/>
          <a:ext cx="11104880" cy="5319777"/>
        </p:xfrm>
        <a:graphic>
          <a:graphicData uri="http://schemas.openxmlformats.org/drawingml/2006/table">
            <a:tbl>
              <a:tblPr/>
              <a:tblGrid>
                <a:gridCol w="1385684">
                  <a:extLst>
                    <a:ext uri="{9D8B030D-6E8A-4147-A177-3AD203B41FA5}">
                      <a16:colId xmlns:a16="http://schemas.microsoft.com/office/drawing/2014/main" val="850171095"/>
                    </a:ext>
                  </a:extLst>
                </a:gridCol>
                <a:gridCol w="3067480">
                  <a:extLst>
                    <a:ext uri="{9D8B030D-6E8A-4147-A177-3AD203B41FA5}">
                      <a16:colId xmlns:a16="http://schemas.microsoft.com/office/drawing/2014/main" val="1228878524"/>
                    </a:ext>
                  </a:extLst>
                </a:gridCol>
                <a:gridCol w="1150664">
                  <a:extLst>
                    <a:ext uri="{9D8B030D-6E8A-4147-A177-3AD203B41FA5}">
                      <a16:colId xmlns:a16="http://schemas.microsoft.com/office/drawing/2014/main" val="3067477042"/>
                    </a:ext>
                  </a:extLst>
                </a:gridCol>
                <a:gridCol w="1120478">
                  <a:extLst>
                    <a:ext uri="{9D8B030D-6E8A-4147-A177-3AD203B41FA5}">
                      <a16:colId xmlns:a16="http://schemas.microsoft.com/office/drawing/2014/main" val="1269691959"/>
                    </a:ext>
                  </a:extLst>
                </a:gridCol>
                <a:gridCol w="1120478">
                  <a:extLst>
                    <a:ext uri="{9D8B030D-6E8A-4147-A177-3AD203B41FA5}">
                      <a16:colId xmlns:a16="http://schemas.microsoft.com/office/drawing/2014/main" val="167942511"/>
                    </a:ext>
                  </a:extLst>
                </a:gridCol>
                <a:gridCol w="1121198">
                  <a:extLst>
                    <a:ext uri="{9D8B030D-6E8A-4147-A177-3AD203B41FA5}">
                      <a16:colId xmlns:a16="http://schemas.microsoft.com/office/drawing/2014/main" val="1812734888"/>
                    </a:ext>
                  </a:extLst>
                </a:gridCol>
                <a:gridCol w="2138898">
                  <a:extLst>
                    <a:ext uri="{9D8B030D-6E8A-4147-A177-3AD203B41FA5}">
                      <a16:colId xmlns:a16="http://schemas.microsoft.com/office/drawing/2014/main" val="4255062240"/>
                    </a:ext>
                  </a:extLst>
                </a:gridCol>
              </a:tblGrid>
              <a:tr h="1175873">
                <a:tc>
                  <a:txBody>
                    <a:bodyPr/>
                    <a:lstStyle/>
                    <a:p>
                      <a:pPr algn="ctr">
                        <a:lnSpc>
                          <a:spcPct val="107000"/>
                        </a:lnSpc>
                        <a:spcAft>
                          <a:spcPts val="800"/>
                        </a:spcAft>
                      </a:pPr>
                      <a:r>
                        <a:rPr lang="en-ZA" sz="2200" b="1" dirty="0">
                          <a:effectLst/>
                          <a:latin typeface="Arial" panose="020B0604020202020204" pitchFamily="34" charset="0"/>
                          <a:ea typeface="Calibri" panose="020F0502020204030204" pitchFamily="34" charset="0"/>
                          <a:cs typeface="Times New Roman" panose="02020603050405020304" pitchFamily="18" charset="0"/>
                        </a:rPr>
                        <a:t>Category</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4172AD"/>
                    </a:solidFill>
                  </a:tcPr>
                </a:tc>
                <a:tc>
                  <a:txBody>
                    <a:bodyPr/>
                    <a:lstStyle/>
                    <a:p>
                      <a:pPr algn="ct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Seat Type</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84455" marR="698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4172AD"/>
                    </a:solidFill>
                  </a:tcPr>
                </a:tc>
                <a:tc>
                  <a:txBody>
                    <a:bodyPr/>
                    <a:lstStyle/>
                    <a:p>
                      <a:pPr algn="ct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2006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4172AD"/>
                    </a:solidFill>
                  </a:tcPr>
                </a:tc>
                <a:tc>
                  <a:txBody>
                    <a:bodyPr/>
                    <a:lstStyle/>
                    <a:p>
                      <a:pPr algn="ctr">
                        <a:lnSpc>
                          <a:spcPct val="107000"/>
                        </a:lnSpc>
                        <a:spcAft>
                          <a:spcPts val="800"/>
                        </a:spcAft>
                      </a:pPr>
                      <a:r>
                        <a:rPr lang="en-ZA" sz="2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4172AD"/>
                    </a:solidFill>
                  </a:tcPr>
                </a:tc>
                <a:tc>
                  <a:txBody>
                    <a:bodyPr/>
                    <a:lstStyle/>
                    <a:p>
                      <a:pPr algn="ct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2016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84455" marR="698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4172AD"/>
                    </a:solidFill>
                  </a:tcPr>
                </a:tc>
                <a:tc>
                  <a:txBody>
                    <a:bodyPr/>
                    <a:lstStyle/>
                    <a:p>
                      <a:pPr algn="ct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4172AD"/>
                    </a:solidFill>
                  </a:tcPr>
                </a:tc>
                <a:tc>
                  <a:txBody>
                    <a:bodyPr/>
                    <a:lstStyle/>
                    <a:p>
                      <a:pPr algn="ct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 increase:  2016 to 2021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698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4172AD"/>
                    </a:solidFill>
                  </a:tcPr>
                </a:tc>
                <a:extLst>
                  <a:ext uri="{0D108BD9-81ED-4DB2-BD59-A6C34878D82A}">
                    <a16:rowId xmlns:a16="http://schemas.microsoft.com/office/drawing/2014/main" val="1102832170"/>
                  </a:ext>
                </a:extLst>
              </a:tr>
              <a:tr h="460117">
                <a:tc>
                  <a:txBody>
                    <a:bodyPr/>
                    <a:lstStyle/>
                    <a:p>
                      <a:pPr algn="ct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nSpc>
                          <a:spcPct val="107000"/>
                        </a:lnSpc>
                        <a:spcAft>
                          <a:spcPts val="800"/>
                        </a:spcAft>
                      </a:pPr>
                      <a:r>
                        <a:rPr lang="en-ZA" sz="2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Ward</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R="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gn="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538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709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740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742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ct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86763576"/>
                  </a:ext>
                </a:extLst>
              </a:tr>
              <a:tr h="460117">
                <a:tc>
                  <a:txBody>
                    <a:bodyPr/>
                    <a:lstStyle/>
                    <a:p>
                      <a:pPr algn="ct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nSpc>
                          <a:spcPct val="107000"/>
                        </a:lnSpc>
                        <a:spcAft>
                          <a:spcPts val="800"/>
                        </a:spcAft>
                      </a:pPr>
                      <a:r>
                        <a:rPr lang="en-ZA" sz="2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R="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gn="r">
                        <a:lnSpc>
                          <a:spcPct val="107000"/>
                        </a:lnSpc>
                        <a:spcAft>
                          <a:spcPts val="800"/>
                        </a:spcAft>
                      </a:pPr>
                      <a:r>
                        <a:rPr lang="en-ZA" sz="2200" dirty="0">
                          <a:effectLst/>
                          <a:latin typeface="Arial" panose="020B0604020202020204" pitchFamily="34" charset="0"/>
                          <a:ea typeface="Calibri" panose="020F0502020204030204" pitchFamily="34" charset="0"/>
                          <a:cs typeface="Times New Roman" panose="02020603050405020304" pitchFamily="18" charset="0"/>
                        </a:rPr>
                        <a:t>536</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706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738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740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ct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0.3%</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3820290535"/>
                  </a:ext>
                </a:extLst>
              </a:tr>
              <a:tr h="460117">
                <a:tc>
                  <a:txBody>
                    <a:bodyPr/>
                    <a:lstStyle/>
                    <a:p>
                      <a:pPr algn="ct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Ward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R="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gn="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3,357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3,568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3,652</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3,727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ctr">
                        <a:lnSpc>
                          <a:spcPct val="107000"/>
                        </a:lnSpc>
                        <a:spcAft>
                          <a:spcPts val="800"/>
                        </a:spcAft>
                      </a:pPr>
                      <a:r>
                        <a:rPr lang="en-ZA" sz="2200" dirty="0">
                          <a:effectLst/>
                          <a:latin typeface="Arial" panose="020B0604020202020204" pitchFamily="34" charset="0"/>
                          <a:ea typeface="Calibri" panose="020F0502020204030204" pitchFamily="34" charset="0"/>
                          <a:cs typeface="Times New Roman" panose="02020603050405020304" pitchFamily="18" charset="0"/>
                        </a:rPr>
                        <a:t>2.1%</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3789663508"/>
                  </a:ext>
                </a:extLst>
              </a:tr>
              <a:tr h="460117">
                <a:tc>
                  <a:txBody>
                    <a:bodyPr/>
                    <a:lstStyle/>
                    <a:p>
                      <a:pPr algn="ct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B</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PR</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R="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gn="r">
                        <a:lnSpc>
                          <a:spcPct val="107000"/>
                        </a:lnSpc>
                        <a:spcAft>
                          <a:spcPts val="800"/>
                        </a:spcAft>
                      </a:pPr>
                      <a:r>
                        <a:rPr lang="en-ZA" sz="2200" dirty="0">
                          <a:effectLst/>
                          <a:latin typeface="Arial" panose="020B0604020202020204" pitchFamily="34" charset="0"/>
                          <a:ea typeface="Calibri" panose="020F0502020204030204" pitchFamily="34" charset="0"/>
                          <a:cs typeface="Times New Roman" panose="02020603050405020304" pitchFamily="18" charset="0"/>
                        </a:rPr>
                        <a:t>3,289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3,451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3,516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3,586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ct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2372975541"/>
                  </a:ext>
                </a:extLst>
              </a:tr>
              <a:tr h="460117">
                <a:tc>
                  <a:txBody>
                    <a:bodyPr/>
                    <a:lstStyle/>
                    <a:p>
                      <a:pPr algn="ct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nSpc>
                          <a:spcPct val="107000"/>
                        </a:lnSpc>
                        <a:spcAft>
                          <a:spcPts val="800"/>
                        </a:spcAft>
                      </a:pPr>
                      <a:r>
                        <a:rPr lang="en-ZA" sz="2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Direct (40%)</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R="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gn="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640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654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655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r">
                        <a:lnSpc>
                          <a:spcPct val="107000"/>
                        </a:lnSpc>
                        <a:spcAft>
                          <a:spcPts val="800"/>
                        </a:spcAft>
                      </a:pPr>
                      <a:r>
                        <a:rPr lang="en-ZA" sz="2200" dirty="0">
                          <a:effectLst/>
                          <a:latin typeface="Arial" panose="020B0604020202020204" pitchFamily="34" charset="0"/>
                          <a:ea typeface="Calibri" panose="020F0502020204030204" pitchFamily="34" charset="0"/>
                          <a:cs typeface="Times New Roman" panose="02020603050405020304" pitchFamily="18" charset="0"/>
                        </a:rPr>
                        <a:t>674</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ctr">
                        <a:lnSpc>
                          <a:spcPct val="107000"/>
                        </a:lnSpc>
                        <a:spcAft>
                          <a:spcPts val="800"/>
                        </a:spcAft>
                      </a:pPr>
                      <a:r>
                        <a:rPr lang="en-ZA" sz="2200">
                          <a:effectLst/>
                          <a:latin typeface="Arial" panose="020B0604020202020204" pitchFamily="34" charset="0"/>
                          <a:ea typeface="Calibri" panose="020F0502020204030204" pitchFamily="34" charset="0"/>
                          <a:cs typeface="Times New Roman" panose="02020603050405020304" pitchFamily="18" charset="0"/>
                        </a:rPr>
                        <a:t>2.9%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789770485"/>
                  </a:ext>
                </a:extLst>
              </a:tr>
              <a:tr h="460117">
                <a:tc>
                  <a:txBody>
                    <a:bodyPr/>
                    <a:lstStyle/>
                    <a:p>
                      <a:pPr algn="ct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FFF00"/>
                    </a:solidFill>
                  </a:tcPr>
                </a:tc>
                <a:tc>
                  <a:txBody>
                    <a:bodyPr/>
                    <a:lstStyle/>
                    <a:p>
                      <a:pP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Appointed (60%)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R="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FFF00"/>
                    </a:solidFill>
                  </a:tcPr>
                </a:tc>
                <a:tc>
                  <a:txBody>
                    <a:bodyPr/>
                    <a:lstStyle/>
                    <a:p>
                      <a:pPr algn="r">
                        <a:lnSpc>
                          <a:spcPct val="107000"/>
                        </a:lnSpc>
                        <a:spcAft>
                          <a:spcPts val="800"/>
                        </a:spcAft>
                      </a:pPr>
                      <a:r>
                        <a:rPr lang="en-ZA" sz="2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917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FFF00"/>
                    </a:solidFill>
                  </a:tcPr>
                </a:tc>
                <a:tc>
                  <a:txBody>
                    <a:bodyPr/>
                    <a:lstStyle/>
                    <a:p>
                      <a:pPr algn="r">
                        <a:lnSpc>
                          <a:spcPct val="107000"/>
                        </a:lnSpc>
                        <a:spcAft>
                          <a:spcPts val="800"/>
                        </a:spcAft>
                      </a:pPr>
                      <a:r>
                        <a:rPr lang="en-ZA" sz="2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967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FFF00"/>
                    </a:solidFill>
                  </a:tcPr>
                </a:tc>
                <a:tc>
                  <a:txBody>
                    <a:bodyPr/>
                    <a:lstStyle/>
                    <a:p>
                      <a:pPr algn="r">
                        <a:lnSpc>
                          <a:spcPct val="107000"/>
                        </a:lnSpc>
                        <a:spcAft>
                          <a:spcPts val="800"/>
                        </a:spcAft>
                      </a:pPr>
                      <a:r>
                        <a:rPr lang="en-ZA" sz="2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984</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FFF00"/>
                    </a:solidFill>
                  </a:tcPr>
                </a:tc>
                <a:tc>
                  <a:txBody>
                    <a:bodyPr/>
                    <a:lstStyle/>
                    <a:p>
                      <a:pPr algn="r">
                        <a:lnSpc>
                          <a:spcPct val="107000"/>
                        </a:lnSpc>
                        <a:spcAft>
                          <a:spcPts val="800"/>
                        </a:spcAft>
                      </a:pPr>
                      <a:r>
                        <a:rPr lang="en-ZA" sz="2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1,010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FFF00"/>
                    </a:solidFill>
                  </a:tcPr>
                </a:tc>
                <a:tc>
                  <a:txBody>
                    <a:bodyPr/>
                    <a:lstStyle/>
                    <a:p>
                      <a:pPr algn="ctr">
                        <a:lnSpc>
                          <a:spcPct val="107000"/>
                        </a:lnSpc>
                        <a:spcAft>
                          <a:spcPts val="800"/>
                        </a:spcAft>
                      </a:pPr>
                      <a:r>
                        <a:rPr lang="en-ZA" sz="2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2.6%</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FFF00"/>
                    </a:solidFill>
                  </a:tcPr>
                </a:tc>
                <a:extLst>
                  <a:ext uri="{0D108BD9-81ED-4DB2-BD59-A6C34878D82A}">
                    <a16:rowId xmlns:a16="http://schemas.microsoft.com/office/drawing/2014/main" val="51208525"/>
                  </a:ext>
                </a:extLst>
              </a:tr>
              <a:tr h="460117">
                <a:tc>
                  <a:txBody>
                    <a:bodyPr/>
                    <a:lstStyle/>
                    <a:p>
                      <a:pPr algn="ct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C: DMA</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92D050"/>
                    </a:solidFill>
                  </a:tcPr>
                </a:tc>
                <a:tc>
                  <a:txBody>
                    <a:bodyPr/>
                    <a:lstStyle/>
                    <a:p>
                      <a:pP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DMA Seats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R="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92D050"/>
                    </a:solidFill>
                  </a:tcPr>
                </a:tc>
                <a:tc>
                  <a:txBody>
                    <a:bodyPr/>
                    <a:lstStyle/>
                    <a:p>
                      <a:pPr algn="r">
                        <a:lnSpc>
                          <a:spcPct val="107000"/>
                        </a:lnSpc>
                        <a:spcAft>
                          <a:spcPts val="800"/>
                        </a:spcAft>
                      </a:pPr>
                      <a:r>
                        <a:rPr lang="en-ZA" sz="220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20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92D050"/>
                    </a:solidFill>
                  </a:tcPr>
                </a:tc>
                <a:tc>
                  <a:txBody>
                    <a:bodyPr/>
                    <a:lstStyle/>
                    <a:p>
                      <a:pPr algn="ctr">
                        <a:lnSpc>
                          <a:spcPct val="107000"/>
                        </a:lnSpc>
                        <a:spcAft>
                          <a:spcPts val="800"/>
                        </a:spcAft>
                      </a:pPr>
                      <a:r>
                        <a:rPr lang="en-ZA" sz="2200" b="1">
                          <a:effectLst/>
                          <a:latin typeface="Arial" panose="020B0604020202020204" pitchFamily="34" charset="0"/>
                          <a:ea typeface="Calibri" panose="020F0502020204030204" pitchFamily="34" charset="0"/>
                          <a:cs typeface="Times New Roman" panose="02020603050405020304" pitchFamily="18"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ctr">
                        <a:lnSpc>
                          <a:spcPct val="107000"/>
                        </a:lnSpc>
                        <a:spcAft>
                          <a:spcPts val="800"/>
                        </a:spcAft>
                      </a:pPr>
                      <a:r>
                        <a:rPr lang="en-ZA" sz="2200" b="1">
                          <a:effectLst/>
                          <a:latin typeface="Arial" panose="020B0604020202020204" pitchFamily="34" charset="0"/>
                          <a:ea typeface="Calibri" panose="020F0502020204030204" pitchFamily="34" charset="0"/>
                          <a:cs typeface="Times New Roman" panose="02020603050405020304" pitchFamily="18"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ctr">
                        <a:lnSpc>
                          <a:spcPct val="107000"/>
                        </a:lnSpc>
                        <a:spcAft>
                          <a:spcPts val="800"/>
                        </a:spcAft>
                      </a:pPr>
                      <a:r>
                        <a:rPr lang="en-ZA" sz="2200" b="1">
                          <a:effectLst/>
                          <a:latin typeface="Arial" panose="020B0604020202020204" pitchFamily="34" charset="0"/>
                          <a:ea typeface="Calibri" panose="020F0502020204030204" pitchFamily="34" charset="0"/>
                          <a:cs typeface="Times New Roman" panose="02020603050405020304" pitchFamily="18"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tc>
                  <a:txBody>
                    <a:bodyPr/>
                    <a:lstStyle/>
                    <a:p>
                      <a:pPr algn="ctr">
                        <a:lnSpc>
                          <a:spcPct val="107000"/>
                        </a:lnSpc>
                        <a:spcAft>
                          <a:spcPts val="800"/>
                        </a:spcAft>
                      </a:pPr>
                      <a:r>
                        <a:rPr lang="en-ZA" sz="2200" b="1">
                          <a:effectLst/>
                          <a:latin typeface="Arial" panose="020B0604020202020204" pitchFamily="34" charset="0"/>
                          <a:ea typeface="Calibri" panose="020F0502020204030204" pitchFamily="34" charset="0"/>
                          <a:cs typeface="Times New Roman" panose="02020603050405020304" pitchFamily="18" charset="0"/>
                        </a:rPr>
                        <a:t>-</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tcPr>
                </a:tc>
                <a:extLst>
                  <a:ext uri="{0D108BD9-81ED-4DB2-BD59-A6C34878D82A}">
                    <a16:rowId xmlns:a16="http://schemas.microsoft.com/office/drawing/2014/main" val="2523069481"/>
                  </a:ext>
                </a:extLst>
              </a:tr>
              <a:tr h="460117">
                <a:tc>
                  <a:txBody>
                    <a:bodyPr/>
                    <a:lstStyle/>
                    <a:p>
                      <a:pPr>
                        <a:lnSpc>
                          <a:spcPct val="107000"/>
                        </a:lnSpc>
                        <a:spcAft>
                          <a:spcPts val="800"/>
                        </a:spcAft>
                      </a:pPr>
                      <a:r>
                        <a:rPr lang="en-ZA" sz="2200" b="1">
                          <a:effectLst/>
                          <a:latin typeface="Arial" panose="020B0604020202020204" pitchFamily="34" charset="0"/>
                          <a:ea typeface="Calibri" panose="020F0502020204030204" pitchFamily="34" charset="0"/>
                          <a:cs typeface="Times New Roman" panose="02020603050405020304" pitchFamily="18" charset="0"/>
                        </a:rPr>
                        <a:t>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Seats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R="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gn="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9,297</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gn="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10,055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gn="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10,285</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gn="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10,479</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gn="ctr">
                        <a:lnSpc>
                          <a:spcPct val="107000"/>
                        </a:lnSpc>
                        <a:spcAft>
                          <a:spcPts val="800"/>
                        </a:spcAft>
                      </a:pPr>
                      <a:r>
                        <a:rPr lang="en-ZA" sz="2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1.9%</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extLst>
                  <a:ext uri="{0D108BD9-81ED-4DB2-BD59-A6C34878D82A}">
                    <a16:rowId xmlns:a16="http://schemas.microsoft.com/office/drawing/2014/main" val="2621376963"/>
                  </a:ext>
                </a:extLst>
              </a:tr>
              <a:tr h="462968">
                <a:tc>
                  <a:txBody>
                    <a:bodyPr/>
                    <a:lstStyle/>
                    <a:p>
                      <a:pPr>
                        <a:lnSpc>
                          <a:spcPct val="107000"/>
                        </a:lnSpc>
                        <a:spcAft>
                          <a:spcPts val="800"/>
                        </a:spcAft>
                      </a:pPr>
                      <a:r>
                        <a:rPr lang="en-ZA" sz="2200" b="1" dirty="0">
                          <a:effectLst/>
                          <a:latin typeface="Arial" panose="020B0604020202020204" pitchFamily="34" charset="0"/>
                          <a:ea typeface="Calibri" panose="020F0502020204030204" pitchFamily="34" charset="0"/>
                          <a:cs typeface="Times New Roman" panose="02020603050405020304" pitchFamily="18" charset="0"/>
                        </a:rPr>
                        <a:t> </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0" marR="0" marT="0" marB="0">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Total Councillors</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R="7620" marT="7620"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gn="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8,380</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92D050"/>
                    </a:solidFill>
                  </a:tcPr>
                </a:tc>
                <a:tc>
                  <a:txBody>
                    <a:bodyPr/>
                    <a:lstStyle/>
                    <a:p>
                      <a:pPr algn="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9,088</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gn="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9,301</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gn="r">
                        <a:lnSpc>
                          <a:spcPct val="107000"/>
                        </a:lnSpc>
                        <a:spcAft>
                          <a:spcPts val="800"/>
                        </a:spcAft>
                      </a:pPr>
                      <a:r>
                        <a:rPr lang="en-ZA" sz="2200" b="1">
                          <a:solidFill>
                            <a:srgbClr val="000000"/>
                          </a:solidFill>
                          <a:effectLst/>
                          <a:latin typeface="Arial" panose="020B0604020202020204" pitchFamily="34" charset="0"/>
                          <a:ea typeface="Calibri" panose="020F0502020204030204" pitchFamily="34" charset="0"/>
                          <a:cs typeface="Times New Roman" panose="02020603050405020304" pitchFamily="18" charset="0"/>
                        </a:rPr>
                        <a:t>9,469 </a:t>
                      </a:r>
                      <a:endParaRPr lang="en-ZA" sz="110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tc>
                  <a:txBody>
                    <a:bodyPr/>
                    <a:lstStyle/>
                    <a:p>
                      <a:pPr algn="ctr">
                        <a:lnSpc>
                          <a:spcPct val="107000"/>
                        </a:lnSpc>
                        <a:spcAft>
                          <a:spcPts val="800"/>
                        </a:spcAft>
                      </a:pPr>
                      <a:r>
                        <a:rPr lang="en-ZA" sz="2200" b="1" dirty="0">
                          <a:solidFill>
                            <a:srgbClr val="000000"/>
                          </a:solidFill>
                          <a:effectLst/>
                          <a:latin typeface="Arial" panose="020B0604020202020204" pitchFamily="34" charset="0"/>
                          <a:ea typeface="Calibri" panose="020F0502020204030204" pitchFamily="34" charset="0"/>
                          <a:cs typeface="Times New Roman" panose="02020603050405020304" pitchFamily="18" charset="0"/>
                        </a:rPr>
                        <a:t>1.8%</a:t>
                      </a:r>
                      <a:endParaRPr lang="en-ZA"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985" marR="84455" marT="6985" marB="0" anchor="ctr">
                    <a:lnL w="12700" cap="flat" cmpd="sng" algn="ctr">
                      <a:solidFill>
                        <a:srgbClr val="305496"/>
                      </a:solidFill>
                      <a:prstDash val="solid"/>
                      <a:round/>
                      <a:headEnd type="none" w="med" len="med"/>
                      <a:tailEnd type="none" w="med" len="med"/>
                    </a:lnL>
                    <a:lnR w="12700" cap="flat" cmpd="sng" algn="ctr">
                      <a:solidFill>
                        <a:srgbClr val="305496"/>
                      </a:solidFill>
                      <a:prstDash val="solid"/>
                      <a:round/>
                      <a:headEnd type="none" w="med" len="med"/>
                      <a:tailEnd type="none" w="med" len="med"/>
                    </a:lnR>
                    <a:lnT w="12700" cap="flat" cmpd="sng" algn="ctr">
                      <a:solidFill>
                        <a:srgbClr val="305496"/>
                      </a:solidFill>
                      <a:prstDash val="solid"/>
                      <a:round/>
                      <a:headEnd type="none" w="med" len="med"/>
                      <a:tailEnd type="none" w="med" len="med"/>
                    </a:lnT>
                    <a:lnB w="12700" cap="flat" cmpd="sng" algn="ctr">
                      <a:solidFill>
                        <a:srgbClr val="305496"/>
                      </a:solidFill>
                      <a:prstDash val="solid"/>
                      <a:round/>
                      <a:headEnd type="none" w="med" len="med"/>
                      <a:tailEnd type="none" w="med" len="med"/>
                    </a:lnB>
                    <a:solidFill>
                      <a:srgbClr val="F6F9FC"/>
                    </a:solidFill>
                  </a:tcPr>
                </a:tc>
                <a:extLst>
                  <a:ext uri="{0D108BD9-81ED-4DB2-BD59-A6C34878D82A}">
                    <a16:rowId xmlns:a16="http://schemas.microsoft.com/office/drawing/2014/main" val="3016711007"/>
                  </a:ext>
                </a:extLst>
              </a:tr>
            </a:tbl>
          </a:graphicData>
        </a:graphic>
      </p:graphicFrame>
    </p:spTree>
    <p:extLst>
      <p:ext uri="{BB962C8B-B14F-4D97-AF65-F5344CB8AC3E}">
        <p14:creationId xmlns:p14="http://schemas.microsoft.com/office/powerpoint/2010/main" val="21858169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US" b="1" u="sng" dirty="0"/>
              <a:t>ESTABLISHMENT OF </a:t>
            </a:r>
            <a:r>
              <a:rPr lang="en-US" b="1" u="sng" dirty="0" err="1"/>
              <a:t>IMCoME</a:t>
            </a:r>
            <a:endParaRPr lang="en-US" b="1" u="sng" dirty="0"/>
          </a:p>
        </p:txBody>
      </p:sp>
      <p:sp>
        <p:nvSpPr>
          <p:cNvPr id="3" name="Content Placeholder 2">
            <a:extLst>
              <a:ext uri="{FF2B5EF4-FFF2-40B4-BE49-F238E27FC236}">
                <a16:creationId xmlns:a16="http://schemas.microsoft.com/office/drawing/2014/main" id="{B3D2D3BC-12E0-7D44-BD7F-F768264612F8}"/>
              </a:ext>
            </a:extLst>
          </p:cNvPr>
          <p:cNvSpPr>
            <a:spLocks noGrp="1"/>
          </p:cNvSpPr>
          <p:nvPr>
            <p:ph sz="half" idx="2"/>
          </p:nvPr>
        </p:nvSpPr>
        <p:spPr>
          <a:xfrm>
            <a:off x="0" y="735584"/>
            <a:ext cx="12192000" cy="5350256"/>
          </a:xfrm>
        </p:spPr>
        <p:txBody>
          <a:bodyPr/>
          <a:lstStyle/>
          <a:p>
            <a:pPr marL="342900" lvl="0" indent="-342900" algn="just" defTabSz="685800" eaLnBrk="0" fontAlgn="base" hangingPunct="0">
              <a:lnSpc>
                <a:spcPct val="130000"/>
              </a:lnSpc>
              <a:spcBef>
                <a:spcPts val="0"/>
              </a:spcBef>
              <a:spcAft>
                <a:spcPct val="0"/>
              </a:spcAft>
              <a:buFont typeface="Wingdings" panose="05000000000000000000" pitchFamily="2" charset="2"/>
              <a:buChar char="q"/>
            </a:pPr>
            <a:r>
              <a:rPr lang="en-GB" sz="2100" b="1" u="sng" dirty="0">
                <a:solidFill>
                  <a:prstClr val="black"/>
                </a:solidFill>
                <a:latin typeface="Arial" panose="020B0604020202020204" pitchFamily="34" charset="0"/>
                <a:cs typeface="Arial" panose="020B0604020202020204" pitchFamily="34" charset="0"/>
              </a:rPr>
              <a:t>Cabinet approved that the IMCoME, and the Technical IMCoME structures be established </a:t>
            </a:r>
            <a:r>
              <a:rPr lang="en-GB" sz="2100" dirty="0">
                <a:solidFill>
                  <a:prstClr val="black"/>
                </a:solidFill>
                <a:latin typeface="Arial" panose="020B0604020202020204" pitchFamily="34" charset="0"/>
                <a:cs typeface="Arial" panose="020B0604020202020204" pitchFamily="34" charset="0"/>
              </a:rPr>
              <a:t>to oversee the arrangements for the preparations of the 2021 LGEs. </a:t>
            </a:r>
          </a:p>
          <a:p>
            <a:pPr marL="342900" lvl="0" indent="-342900" algn="just" defTabSz="685800" eaLnBrk="0" fontAlgn="base" hangingPunct="0">
              <a:lnSpc>
                <a:spcPct val="130000"/>
              </a:lnSpc>
              <a:spcBef>
                <a:spcPts val="0"/>
              </a:spcBef>
              <a:spcAft>
                <a:spcPct val="0"/>
              </a:spcAft>
              <a:buFont typeface="Wingdings" panose="05000000000000000000" pitchFamily="2" charset="2"/>
              <a:buChar char="q"/>
            </a:pPr>
            <a:r>
              <a:rPr lang="en-GB" sz="2100" dirty="0" err="1">
                <a:solidFill>
                  <a:prstClr val="black"/>
                </a:solidFill>
                <a:latin typeface="Arial" panose="020B0604020202020204" pitchFamily="34" charset="0"/>
                <a:cs typeface="Arial" panose="020B0604020202020204" pitchFamily="34" charset="0"/>
              </a:rPr>
              <a:t>IMCoME</a:t>
            </a:r>
            <a:r>
              <a:rPr lang="en-GB" sz="2100" dirty="0">
                <a:solidFill>
                  <a:prstClr val="black"/>
                </a:solidFill>
                <a:latin typeface="Arial" panose="020B0604020202020204" pitchFamily="34" charset="0"/>
                <a:cs typeface="Arial" panose="020B0604020202020204" pitchFamily="34" charset="0"/>
              </a:rPr>
              <a:t> is convened by the Minister of CoGTA and consists of the following Ministries:</a:t>
            </a:r>
          </a:p>
          <a:p>
            <a:pPr marL="628650" lvl="1" indent="-285750" algn="just" defTabSz="685800" eaLnBrk="0" fontAlgn="base" hangingPunct="0">
              <a:lnSpc>
                <a:spcPct val="130000"/>
              </a:lnSpc>
              <a:spcBef>
                <a:spcPts val="0"/>
              </a:spcBef>
              <a:spcAft>
                <a:spcPct val="0"/>
              </a:spcAft>
              <a:buFont typeface="Wingdings" panose="05000000000000000000" pitchFamily="2" charset="2"/>
              <a:buChar char="§"/>
            </a:pPr>
            <a:r>
              <a:rPr lang="en-GB" sz="2100" dirty="0">
                <a:solidFill>
                  <a:prstClr val="black"/>
                </a:solidFill>
                <a:latin typeface="Arial" panose="020B0604020202020204" pitchFamily="34" charset="0"/>
                <a:cs typeface="Arial" panose="020B0604020202020204" pitchFamily="34" charset="0"/>
              </a:rPr>
              <a:t>Ministry of Home Affairs</a:t>
            </a:r>
          </a:p>
          <a:p>
            <a:pPr marL="628650" lvl="1" indent="-285750" algn="just" defTabSz="685800" eaLnBrk="0" fontAlgn="base" hangingPunct="0">
              <a:lnSpc>
                <a:spcPct val="130000"/>
              </a:lnSpc>
              <a:spcBef>
                <a:spcPts val="0"/>
              </a:spcBef>
              <a:spcAft>
                <a:spcPct val="0"/>
              </a:spcAft>
              <a:buFont typeface="Wingdings" panose="05000000000000000000" pitchFamily="2" charset="2"/>
              <a:buChar char="§"/>
            </a:pPr>
            <a:r>
              <a:rPr lang="en-GB" sz="2100" dirty="0">
                <a:solidFill>
                  <a:prstClr val="black"/>
                </a:solidFill>
                <a:latin typeface="Arial" panose="020B0604020202020204" pitchFamily="34" charset="0"/>
                <a:cs typeface="Arial" panose="020B0604020202020204" pitchFamily="34" charset="0"/>
              </a:rPr>
              <a:t>Ministry of Justice and Correctional Services</a:t>
            </a:r>
          </a:p>
          <a:p>
            <a:pPr marL="628650" lvl="1" indent="-285750" algn="just" defTabSz="685800" eaLnBrk="0" fontAlgn="base" hangingPunct="0">
              <a:lnSpc>
                <a:spcPct val="130000"/>
              </a:lnSpc>
              <a:spcBef>
                <a:spcPts val="0"/>
              </a:spcBef>
              <a:spcAft>
                <a:spcPct val="0"/>
              </a:spcAft>
              <a:buFont typeface="Wingdings" panose="05000000000000000000" pitchFamily="2" charset="2"/>
              <a:buChar char="§"/>
            </a:pPr>
            <a:r>
              <a:rPr lang="en-GB" sz="2100" dirty="0">
                <a:solidFill>
                  <a:prstClr val="black"/>
                </a:solidFill>
                <a:latin typeface="Arial" panose="020B0604020202020204" pitchFamily="34" charset="0"/>
                <a:cs typeface="Arial" panose="020B0604020202020204" pitchFamily="34" charset="0"/>
              </a:rPr>
              <a:t>Ministry of Finance</a:t>
            </a:r>
          </a:p>
          <a:p>
            <a:pPr marL="628650" lvl="1" indent="-285750" algn="just" defTabSz="685800" eaLnBrk="0" fontAlgn="base" hangingPunct="0">
              <a:lnSpc>
                <a:spcPct val="130000"/>
              </a:lnSpc>
              <a:spcBef>
                <a:spcPts val="0"/>
              </a:spcBef>
              <a:spcAft>
                <a:spcPct val="0"/>
              </a:spcAft>
              <a:buFont typeface="Wingdings" panose="05000000000000000000" pitchFamily="2" charset="2"/>
              <a:buChar char="§"/>
            </a:pPr>
            <a:r>
              <a:rPr lang="en-GB" sz="2100" dirty="0">
                <a:solidFill>
                  <a:prstClr val="black"/>
                </a:solidFill>
                <a:latin typeface="Arial" panose="020B0604020202020204" pitchFamily="34" charset="0"/>
                <a:cs typeface="Arial" panose="020B0604020202020204" pitchFamily="34" charset="0"/>
              </a:rPr>
              <a:t>Ministry of Police</a:t>
            </a:r>
          </a:p>
          <a:p>
            <a:pPr marL="628650" lvl="1" indent="-285750" algn="just" defTabSz="685800" eaLnBrk="0" fontAlgn="base" hangingPunct="0">
              <a:lnSpc>
                <a:spcPct val="130000"/>
              </a:lnSpc>
              <a:spcBef>
                <a:spcPts val="0"/>
              </a:spcBef>
              <a:spcAft>
                <a:spcPct val="0"/>
              </a:spcAft>
              <a:buFont typeface="Wingdings" panose="05000000000000000000" pitchFamily="2" charset="2"/>
              <a:buChar char="§"/>
            </a:pPr>
            <a:r>
              <a:rPr lang="en-GB" sz="2100" dirty="0">
                <a:solidFill>
                  <a:prstClr val="black"/>
                </a:solidFill>
                <a:latin typeface="Arial" panose="020B0604020202020204" pitchFamily="34" charset="0"/>
                <a:cs typeface="Arial" panose="020B0604020202020204" pitchFamily="34" charset="0"/>
              </a:rPr>
              <a:t>Ministry of State Security</a:t>
            </a:r>
          </a:p>
          <a:p>
            <a:pPr marL="628650" lvl="1" indent="-285750" algn="just" defTabSz="685800" eaLnBrk="0" fontAlgn="base" hangingPunct="0">
              <a:lnSpc>
                <a:spcPct val="130000"/>
              </a:lnSpc>
              <a:spcBef>
                <a:spcPts val="0"/>
              </a:spcBef>
              <a:spcAft>
                <a:spcPct val="0"/>
              </a:spcAft>
              <a:buFont typeface="Wingdings" panose="05000000000000000000" pitchFamily="2" charset="2"/>
              <a:buChar char="§"/>
            </a:pPr>
            <a:r>
              <a:rPr lang="en-GB" sz="2100" dirty="0">
                <a:solidFill>
                  <a:prstClr val="black"/>
                </a:solidFill>
                <a:latin typeface="Arial" panose="020B0604020202020204" pitchFamily="34" charset="0"/>
                <a:cs typeface="Arial" panose="020B0604020202020204" pitchFamily="34" charset="0"/>
              </a:rPr>
              <a:t>Ministry of Defence</a:t>
            </a:r>
          </a:p>
          <a:p>
            <a:pPr marL="628650" lvl="1" indent="-285750" algn="just" defTabSz="685800" eaLnBrk="0" fontAlgn="base" hangingPunct="0">
              <a:lnSpc>
                <a:spcPct val="130000"/>
              </a:lnSpc>
              <a:spcBef>
                <a:spcPts val="0"/>
              </a:spcBef>
              <a:spcAft>
                <a:spcPct val="0"/>
              </a:spcAft>
              <a:buFont typeface="Wingdings" panose="05000000000000000000" pitchFamily="2" charset="2"/>
              <a:buChar char="§"/>
            </a:pPr>
            <a:r>
              <a:rPr lang="en-GB" sz="2100" dirty="0">
                <a:solidFill>
                  <a:prstClr val="black"/>
                </a:solidFill>
                <a:latin typeface="Arial" panose="020B0604020202020204" pitchFamily="34" charset="0"/>
                <a:cs typeface="Arial" panose="020B0604020202020204" pitchFamily="34" charset="0"/>
              </a:rPr>
              <a:t>Ministry of Communications</a:t>
            </a:r>
          </a:p>
          <a:p>
            <a:pPr marL="342900" lvl="0" indent="-342900" algn="just" defTabSz="685800" eaLnBrk="0" fontAlgn="base" hangingPunct="0">
              <a:lnSpc>
                <a:spcPct val="130000"/>
              </a:lnSpc>
              <a:spcBef>
                <a:spcPts val="0"/>
              </a:spcBef>
              <a:spcAft>
                <a:spcPct val="0"/>
              </a:spcAft>
              <a:buFont typeface="Wingdings" panose="05000000000000000000" pitchFamily="2" charset="2"/>
              <a:buChar char="q"/>
            </a:pPr>
            <a:r>
              <a:rPr lang="en-GB" sz="2100" dirty="0">
                <a:solidFill>
                  <a:prstClr val="black"/>
                </a:solidFill>
                <a:latin typeface="Arial" panose="020B0604020202020204" pitchFamily="34" charset="0"/>
                <a:cs typeface="Arial" panose="020B0604020202020204" pitchFamily="34" charset="0"/>
              </a:rPr>
              <a:t>Chairperson of the IEC; President of SALGA; and Chairperson of MDB are also part of the </a:t>
            </a:r>
            <a:r>
              <a:rPr lang="en-GB" sz="2100" dirty="0" err="1">
                <a:solidFill>
                  <a:prstClr val="black"/>
                </a:solidFill>
                <a:latin typeface="Arial" panose="020B0604020202020204" pitchFamily="34" charset="0"/>
                <a:cs typeface="Arial" panose="020B0604020202020204" pitchFamily="34" charset="0"/>
              </a:rPr>
              <a:t>IMCoME</a:t>
            </a:r>
            <a:r>
              <a:rPr lang="en-GB" sz="2100" dirty="0">
                <a:solidFill>
                  <a:prstClr val="black"/>
                </a:solidFill>
                <a:latin typeface="Arial" panose="020B0604020202020204" pitchFamily="34" charset="0"/>
                <a:cs typeface="Arial" panose="020B0604020202020204" pitchFamily="34" charset="0"/>
              </a:rPr>
              <a:t>.</a:t>
            </a:r>
          </a:p>
          <a:p>
            <a:pPr marL="342900" lvl="0" indent="-342900" algn="just" defTabSz="685800" eaLnBrk="0" fontAlgn="base" hangingPunct="0">
              <a:lnSpc>
                <a:spcPct val="130000"/>
              </a:lnSpc>
              <a:spcBef>
                <a:spcPts val="0"/>
              </a:spcBef>
              <a:spcAft>
                <a:spcPct val="0"/>
              </a:spcAft>
              <a:buFont typeface="Wingdings" panose="05000000000000000000" pitchFamily="2" charset="2"/>
              <a:buChar char="q"/>
            </a:pPr>
            <a:r>
              <a:rPr lang="en-GB" sz="2100" dirty="0" err="1">
                <a:solidFill>
                  <a:prstClr val="black"/>
                </a:solidFill>
                <a:latin typeface="Arial" panose="020B0604020202020204" pitchFamily="34" charset="0"/>
                <a:cs typeface="Arial" panose="020B0604020202020204" pitchFamily="34" charset="0"/>
              </a:rPr>
              <a:t>IMCoME</a:t>
            </a:r>
            <a:r>
              <a:rPr lang="en-GB" sz="2100" dirty="0">
                <a:solidFill>
                  <a:prstClr val="black"/>
                </a:solidFill>
                <a:latin typeface="Arial" panose="020B0604020202020204" pitchFamily="34" charset="0"/>
                <a:cs typeface="Arial" panose="020B0604020202020204" pitchFamily="34" charset="0"/>
              </a:rPr>
              <a:t> met on 18 September 2020 and 25 March 2021. </a:t>
            </a:r>
          </a:p>
        </p:txBody>
      </p:sp>
    </p:spTree>
    <p:extLst>
      <p:ext uri="{BB962C8B-B14F-4D97-AF65-F5344CB8AC3E}">
        <p14:creationId xmlns:p14="http://schemas.microsoft.com/office/powerpoint/2010/main" val="35880888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49756F-7E39-0640-96F4-68BE9AE1B6DD}"/>
              </a:ext>
            </a:extLst>
          </p:cNvPr>
          <p:cNvSpPr>
            <a:spLocks noGrp="1"/>
          </p:cNvSpPr>
          <p:nvPr>
            <p:ph type="title"/>
          </p:nvPr>
        </p:nvSpPr>
        <p:spPr/>
        <p:txBody>
          <a:bodyPr/>
          <a:lstStyle/>
          <a:p>
            <a:r>
              <a:rPr lang="en-US" b="1" u="sng" dirty="0"/>
              <a:t>ESTABLISHMENT OF TECHNICAL </a:t>
            </a:r>
            <a:r>
              <a:rPr lang="en-US" b="1" u="sng" dirty="0" err="1"/>
              <a:t>IMCoME</a:t>
            </a:r>
            <a:endParaRPr lang="en-US" b="1" u="sng" dirty="0"/>
          </a:p>
        </p:txBody>
      </p:sp>
      <p:sp>
        <p:nvSpPr>
          <p:cNvPr id="3" name="Content Placeholder 2">
            <a:extLst>
              <a:ext uri="{FF2B5EF4-FFF2-40B4-BE49-F238E27FC236}">
                <a16:creationId xmlns:a16="http://schemas.microsoft.com/office/drawing/2014/main" id="{B3D2D3BC-12E0-7D44-BD7F-F768264612F8}"/>
              </a:ext>
            </a:extLst>
          </p:cNvPr>
          <p:cNvSpPr>
            <a:spLocks noGrp="1"/>
          </p:cNvSpPr>
          <p:nvPr>
            <p:ph sz="half" idx="2"/>
          </p:nvPr>
        </p:nvSpPr>
        <p:spPr>
          <a:xfrm>
            <a:off x="0" y="633984"/>
            <a:ext cx="12192000" cy="5502656"/>
          </a:xfrm>
        </p:spPr>
        <p:txBody>
          <a:bodyPr/>
          <a:lstStyle/>
          <a:p>
            <a:pPr marL="538163" lvl="0" indent="-538163" algn="just" defTabSz="685800" eaLnBrk="0" fontAlgn="base" hangingPunct="0">
              <a:lnSpc>
                <a:spcPct val="150000"/>
              </a:lnSpc>
              <a:spcBef>
                <a:spcPts val="0"/>
              </a:spcBef>
              <a:spcAft>
                <a:spcPct val="0"/>
              </a:spcAft>
              <a:buFont typeface="Wingdings" panose="05000000000000000000" pitchFamily="2" charset="2"/>
              <a:buChar char="q"/>
            </a:pPr>
            <a:r>
              <a:rPr lang="en-GB" dirty="0">
                <a:solidFill>
                  <a:prstClr val="black"/>
                </a:solidFill>
                <a:latin typeface="Arial" panose="020B0604020202020204" pitchFamily="34" charset="0"/>
                <a:cs typeface="Arial" panose="020B0604020202020204" pitchFamily="34" charset="0"/>
              </a:rPr>
              <a:t>Technical IMCoME is convened by the Director-General of DCoG, and consists of the following organisations:</a:t>
            </a:r>
          </a:p>
          <a:p>
            <a:pPr marL="0" lvl="0" indent="0" algn="just" defTabSz="685800" eaLnBrk="0" fontAlgn="base" hangingPunct="0">
              <a:lnSpc>
                <a:spcPct val="100000"/>
              </a:lnSpc>
              <a:spcBef>
                <a:spcPts val="0"/>
              </a:spcBef>
              <a:spcAft>
                <a:spcPct val="0"/>
              </a:spcAft>
              <a:buNone/>
            </a:pPr>
            <a:endParaRPr lang="en-GB" dirty="0">
              <a:solidFill>
                <a:prstClr val="black"/>
              </a:solidFill>
              <a:latin typeface="Arial" panose="020B0604020202020204" pitchFamily="34" charset="0"/>
              <a:cs typeface="Arial" panose="020B0604020202020204" pitchFamily="34" charset="0"/>
            </a:endParaRPr>
          </a:p>
          <a:p>
            <a:pPr marL="0" lvl="0" indent="0" algn="just" defTabSz="685800" eaLnBrk="0" fontAlgn="base" hangingPunct="0">
              <a:lnSpc>
                <a:spcPct val="100000"/>
              </a:lnSpc>
              <a:spcBef>
                <a:spcPts val="0"/>
              </a:spcBef>
              <a:spcAft>
                <a:spcPct val="0"/>
              </a:spcAft>
              <a:buNone/>
            </a:pPr>
            <a:endParaRPr lang="en-GB" dirty="0">
              <a:solidFill>
                <a:prstClr val="black"/>
              </a:solidFill>
              <a:latin typeface="Arial" panose="020B0604020202020204" pitchFamily="34" charset="0"/>
              <a:cs typeface="Arial" panose="020B0604020202020204" pitchFamily="34" charset="0"/>
            </a:endParaRPr>
          </a:p>
          <a:p>
            <a:pPr marL="0" lvl="0" indent="0" algn="just" defTabSz="685800" eaLnBrk="0" fontAlgn="base" hangingPunct="0">
              <a:lnSpc>
                <a:spcPct val="100000"/>
              </a:lnSpc>
              <a:spcBef>
                <a:spcPts val="0"/>
              </a:spcBef>
              <a:spcAft>
                <a:spcPct val="0"/>
              </a:spcAft>
              <a:buNone/>
            </a:pPr>
            <a:endParaRPr lang="en-GB" dirty="0">
              <a:solidFill>
                <a:prstClr val="black"/>
              </a:solidFill>
              <a:latin typeface="Arial" panose="020B0604020202020204" pitchFamily="34" charset="0"/>
              <a:cs typeface="Arial" panose="020B0604020202020204" pitchFamily="34" charset="0"/>
            </a:endParaRPr>
          </a:p>
          <a:p>
            <a:pPr marL="0" lvl="0" indent="0" algn="just" defTabSz="685800" eaLnBrk="0" fontAlgn="base" hangingPunct="0">
              <a:lnSpc>
                <a:spcPct val="100000"/>
              </a:lnSpc>
              <a:spcBef>
                <a:spcPts val="0"/>
              </a:spcBef>
              <a:spcAft>
                <a:spcPct val="0"/>
              </a:spcAft>
              <a:buNone/>
            </a:pPr>
            <a:endParaRPr lang="en-GB" dirty="0">
              <a:solidFill>
                <a:prstClr val="black"/>
              </a:solidFill>
              <a:latin typeface="Arial" panose="020B0604020202020204" pitchFamily="34" charset="0"/>
              <a:cs typeface="Arial" panose="020B0604020202020204" pitchFamily="34" charset="0"/>
            </a:endParaRPr>
          </a:p>
          <a:p>
            <a:pPr marL="0" lvl="0" indent="0" algn="just" defTabSz="685800" eaLnBrk="0" fontAlgn="base" hangingPunct="0">
              <a:lnSpc>
                <a:spcPct val="100000"/>
              </a:lnSpc>
              <a:spcBef>
                <a:spcPts val="0"/>
              </a:spcBef>
              <a:spcAft>
                <a:spcPct val="0"/>
              </a:spcAft>
              <a:buNone/>
            </a:pPr>
            <a:endParaRPr lang="en-GB" dirty="0">
              <a:solidFill>
                <a:prstClr val="black"/>
              </a:solidFill>
              <a:latin typeface="Arial" panose="020B0604020202020204" pitchFamily="34" charset="0"/>
              <a:cs typeface="Arial" panose="020B0604020202020204" pitchFamily="34" charset="0"/>
            </a:endParaRPr>
          </a:p>
          <a:p>
            <a:pPr marL="628650" lvl="1" indent="-285750" algn="just" defTabSz="685800" eaLnBrk="0" fontAlgn="base" hangingPunct="0">
              <a:lnSpc>
                <a:spcPct val="150000"/>
              </a:lnSpc>
              <a:spcBef>
                <a:spcPts val="0"/>
              </a:spcBef>
              <a:spcAft>
                <a:spcPct val="0"/>
              </a:spcAft>
              <a:buFont typeface="Wingdings" panose="05000000000000000000" pitchFamily="2" charset="2"/>
              <a:buChar char="§"/>
            </a:pPr>
            <a:endParaRPr lang="en-GB" dirty="0">
              <a:solidFill>
                <a:prstClr val="black"/>
              </a:solidFill>
              <a:latin typeface="Arial" panose="020B0604020202020204" pitchFamily="34" charset="0"/>
              <a:cs typeface="Arial" panose="020B0604020202020204" pitchFamily="34" charset="0"/>
            </a:endParaRPr>
          </a:p>
          <a:p>
            <a:pPr marL="342900" lvl="0" indent="-342900" algn="just" defTabSz="685800" eaLnBrk="0" fontAlgn="base" hangingPunct="0">
              <a:lnSpc>
                <a:spcPct val="150000"/>
              </a:lnSpc>
              <a:spcBef>
                <a:spcPts val="0"/>
              </a:spcBef>
              <a:spcAft>
                <a:spcPct val="0"/>
              </a:spcAft>
              <a:buFont typeface="Wingdings" panose="05000000000000000000" pitchFamily="2" charset="2"/>
              <a:buChar char="q"/>
            </a:pPr>
            <a:endParaRPr lang="en-GB" sz="1400" dirty="0">
              <a:solidFill>
                <a:prstClr val="black"/>
              </a:solidFill>
              <a:latin typeface="Arial" panose="020B0604020202020204" pitchFamily="34" charset="0"/>
              <a:cs typeface="Arial" panose="020B0604020202020204" pitchFamily="34" charset="0"/>
            </a:endParaRPr>
          </a:p>
          <a:p>
            <a:pPr marL="538163" lvl="0" indent="-538163" algn="just" defTabSz="685800" eaLnBrk="0" fontAlgn="base" hangingPunct="0">
              <a:lnSpc>
                <a:spcPct val="150000"/>
              </a:lnSpc>
              <a:spcBef>
                <a:spcPts val="0"/>
              </a:spcBef>
              <a:spcAft>
                <a:spcPct val="0"/>
              </a:spcAft>
              <a:buFont typeface="Wingdings" panose="05000000000000000000" pitchFamily="2" charset="2"/>
              <a:buChar char="q"/>
            </a:pPr>
            <a:r>
              <a:rPr lang="en-GB" dirty="0">
                <a:solidFill>
                  <a:prstClr val="black"/>
                </a:solidFill>
                <a:latin typeface="Arial" panose="020B0604020202020204" pitchFamily="34" charset="0"/>
                <a:cs typeface="Arial" panose="020B0604020202020204" pitchFamily="34" charset="0"/>
              </a:rPr>
              <a:t>Technical </a:t>
            </a:r>
            <a:r>
              <a:rPr lang="en-GB" dirty="0" err="1">
                <a:solidFill>
                  <a:prstClr val="black"/>
                </a:solidFill>
                <a:latin typeface="Arial" panose="020B0604020202020204" pitchFamily="34" charset="0"/>
                <a:cs typeface="Arial" panose="020B0604020202020204" pitchFamily="34" charset="0"/>
              </a:rPr>
              <a:t>IMCoME</a:t>
            </a:r>
            <a:r>
              <a:rPr lang="en-GB" dirty="0">
                <a:solidFill>
                  <a:prstClr val="black"/>
                </a:solidFill>
                <a:latin typeface="Arial" panose="020B0604020202020204" pitchFamily="34" charset="0"/>
                <a:cs typeface="Arial" panose="020B0604020202020204" pitchFamily="34" charset="0"/>
              </a:rPr>
              <a:t> meetings were held on 17 June; 17 August; </a:t>
            </a:r>
            <a:r>
              <a:rPr lang="en-ZA" dirty="0">
                <a:solidFill>
                  <a:prstClr val="black"/>
                </a:solidFill>
                <a:latin typeface="Arial" panose="020B0604020202020204" pitchFamily="34" charset="0"/>
                <a:cs typeface="Arial" panose="020B0604020202020204" pitchFamily="34" charset="0"/>
              </a:rPr>
              <a:t>23 November 2020; 15 February 2021 – </a:t>
            </a:r>
            <a:r>
              <a:rPr lang="en-ZA" b="1" dirty="0">
                <a:solidFill>
                  <a:prstClr val="black"/>
                </a:solidFill>
                <a:latin typeface="Arial" panose="020B0604020202020204" pitchFamily="34" charset="0"/>
                <a:cs typeface="Arial" panose="020B0604020202020204" pitchFamily="34" charset="0"/>
              </a:rPr>
              <a:t>next meeting on 10 May 2021.</a:t>
            </a:r>
            <a:r>
              <a:rPr lang="en-ZA" dirty="0">
                <a:solidFill>
                  <a:prstClr val="black"/>
                </a:solidFill>
                <a:latin typeface="Arial" panose="020B0604020202020204" pitchFamily="34" charset="0"/>
                <a:cs typeface="Arial" panose="020B0604020202020204" pitchFamily="34" charset="0"/>
              </a:rPr>
              <a:t> </a:t>
            </a:r>
          </a:p>
          <a:p>
            <a:pPr marL="538163" lvl="0" indent="-538163" algn="just" defTabSz="685800" eaLnBrk="0" fontAlgn="base" hangingPunct="0">
              <a:lnSpc>
                <a:spcPct val="150000"/>
              </a:lnSpc>
              <a:spcBef>
                <a:spcPts val="0"/>
              </a:spcBef>
              <a:spcAft>
                <a:spcPct val="0"/>
              </a:spcAft>
              <a:buFont typeface="Wingdings" panose="05000000000000000000" pitchFamily="2" charset="2"/>
              <a:buChar char="q"/>
            </a:pPr>
            <a:r>
              <a:rPr lang="en-ZA" dirty="0">
                <a:solidFill>
                  <a:prstClr val="black"/>
                </a:solidFill>
                <a:latin typeface="Arial" panose="020B0604020202020204" pitchFamily="34" charset="0"/>
                <a:cs typeface="Arial" panose="020B0604020202020204" pitchFamily="34" charset="0"/>
              </a:rPr>
              <a:t>Progress reports from the various work-streams towards preparations for 2021 LGE, were considered.</a:t>
            </a:r>
          </a:p>
          <a:p>
            <a:pPr marL="538163" lvl="0" indent="-538163" algn="just" defTabSz="685800" eaLnBrk="0" fontAlgn="base" hangingPunct="0">
              <a:lnSpc>
                <a:spcPct val="150000"/>
              </a:lnSpc>
              <a:spcBef>
                <a:spcPts val="0"/>
              </a:spcBef>
              <a:spcAft>
                <a:spcPct val="0"/>
              </a:spcAft>
              <a:buFont typeface="Wingdings" panose="05000000000000000000" pitchFamily="2" charset="2"/>
              <a:buChar char="q"/>
            </a:pPr>
            <a:r>
              <a:rPr lang="en-ZA" dirty="0">
                <a:solidFill>
                  <a:prstClr val="black"/>
                </a:solidFill>
                <a:latin typeface="Arial" panose="020B0604020202020204" pitchFamily="34" charset="0"/>
                <a:cs typeface="Arial" panose="020B0604020202020204" pitchFamily="34" charset="0"/>
              </a:rPr>
              <a:t>The following matters were discussed:</a:t>
            </a:r>
          </a:p>
          <a:p>
            <a:pPr marL="1076325" lvl="0" indent="-538163" algn="just" defTabSz="685800" eaLnBrk="0" fontAlgn="base" hangingPunct="0">
              <a:lnSpc>
                <a:spcPct val="200000"/>
              </a:lnSpc>
              <a:spcBef>
                <a:spcPts val="0"/>
              </a:spcBef>
              <a:spcAft>
                <a:spcPct val="0"/>
              </a:spcAft>
              <a:buFont typeface="Wingdings" panose="05000000000000000000" pitchFamily="2" charset="2"/>
              <a:buChar char="§"/>
            </a:pPr>
            <a:r>
              <a:rPr lang="en-ZA" dirty="0">
                <a:solidFill>
                  <a:prstClr val="black"/>
                </a:solidFill>
                <a:latin typeface="Arial" panose="020B0604020202020204" pitchFamily="34" charset="0"/>
                <a:cs typeface="Arial" panose="020B0604020202020204" pitchFamily="34" charset="0"/>
              </a:rPr>
              <a:t>Update on the MDB and IEC Preparations for the 2021 LGEs</a:t>
            </a:r>
          </a:p>
          <a:p>
            <a:pPr marL="1076325" lvl="0" indent="-538163" algn="just" defTabSz="685800" eaLnBrk="0" fontAlgn="base" hangingPunct="0">
              <a:lnSpc>
                <a:spcPct val="150000"/>
              </a:lnSpc>
              <a:spcBef>
                <a:spcPts val="0"/>
              </a:spcBef>
              <a:spcAft>
                <a:spcPct val="0"/>
              </a:spcAft>
              <a:buFont typeface="Wingdings" panose="05000000000000000000" pitchFamily="2" charset="2"/>
              <a:buChar char="§"/>
            </a:pPr>
            <a:r>
              <a:rPr lang="en-ZA" dirty="0">
                <a:solidFill>
                  <a:prstClr val="black"/>
                </a:solidFill>
                <a:latin typeface="Arial" panose="020B0604020202020204" pitchFamily="34" charset="0"/>
                <a:cs typeface="Arial" panose="020B0604020202020204" pitchFamily="34" charset="0"/>
              </a:rPr>
              <a:t>Report on Safety and Security Matters relating to 2021 LGEs</a:t>
            </a:r>
          </a:p>
          <a:p>
            <a:pPr marL="1076325" lvl="0" indent="-538163" algn="just" defTabSz="685800" eaLnBrk="0" fontAlgn="base" hangingPunct="0">
              <a:lnSpc>
                <a:spcPct val="150000"/>
              </a:lnSpc>
              <a:spcBef>
                <a:spcPts val="0"/>
              </a:spcBef>
              <a:spcAft>
                <a:spcPct val="0"/>
              </a:spcAft>
              <a:buFont typeface="Wingdings" panose="05000000000000000000" pitchFamily="2" charset="2"/>
              <a:buChar char="§"/>
            </a:pPr>
            <a:r>
              <a:rPr lang="en-ZA" dirty="0">
                <a:solidFill>
                  <a:prstClr val="black"/>
                </a:solidFill>
                <a:latin typeface="Arial" panose="020B0604020202020204" pitchFamily="34" charset="0"/>
                <a:cs typeface="Arial" panose="020B0604020202020204" pitchFamily="34" charset="0"/>
              </a:rPr>
              <a:t>Communication Strategy for the 2021 LGEs</a:t>
            </a:r>
            <a:endParaRPr lang="en-GB" dirty="0">
              <a:solidFill>
                <a:prstClr val="black"/>
              </a:solidFill>
              <a:latin typeface="Arial" panose="020B0604020202020204" pitchFamily="34" charset="0"/>
              <a:cs typeface="Arial" panose="020B0604020202020204" pitchFamily="34" charset="0"/>
            </a:endParaRPr>
          </a:p>
          <a:p>
            <a:pPr marL="0" indent="0">
              <a:buNone/>
            </a:pPr>
            <a:endParaRPr lang="en-US" dirty="0"/>
          </a:p>
        </p:txBody>
      </p:sp>
      <p:graphicFrame>
        <p:nvGraphicFramePr>
          <p:cNvPr id="4" name="Table 4">
            <a:extLst>
              <a:ext uri="{FF2B5EF4-FFF2-40B4-BE49-F238E27FC236}">
                <a16:creationId xmlns:a16="http://schemas.microsoft.com/office/drawing/2014/main" id="{851FE125-2A1B-4342-AC85-81D4FBD54F14}"/>
              </a:ext>
            </a:extLst>
          </p:cNvPr>
          <p:cNvGraphicFramePr>
            <a:graphicFrameLocks noGrp="1"/>
          </p:cNvGraphicFramePr>
          <p:nvPr>
            <p:extLst>
              <p:ext uri="{D42A27DB-BD31-4B8C-83A1-F6EECF244321}">
                <p14:modId xmlns:p14="http://schemas.microsoft.com/office/powerpoint/2010/main" val="737775384"/>
              </p:ext>
            </p:extLst>
          </p:nvPr>
        </p:nvGraphicFramePr>
        <p:xfrm>
          <a:off x="660400" y="1298786"/>
          <a:ext cx="11125200" cy="1643380"/>
        </p:xfrm>
        <a:graphic>
          <a:graphicData uri="http://schemas.openxmlformats.org/drawingml/2006/table">
            <a:tbl>
              <a:tblPr firstRow="1" bandRow="1">
                <a:tableStyleId>{073A0DAA-6AF3-43AB-8588-CEC1D06C72B9}</a:tableStyleId>
              </a:tblPr>
              <a:tblGrid>
                <a:gridCol w="6483030">
                  <a:extLst>
                    <a:ext uri="{9D8B030D-6E8A-4147-A177-3AD203B41FA5}">
                      <a16:colId xmlns:a16="http://schemas.microsoft.com/office/drawing/2014/main" val="4011249779"/>
                    </a:ext>
                  </a:extLst>
                </a:gridCol>
                <a:gridCol w="4642170">
                  <a:extLst>
                    <a:ext uri="{9D8B030D-6E8A-4147-A177-3AD203B41FA5}">
                      <a16:colId xmlns:a16="http://schemas.microsoft.com/office/drawing/2014/main" val="1665238748"/>
                    </a:ext>
                  </a:extLst>
                </a:gridCol>
              </a:tblGrid>
              <a:tr h="370840">
                <a:tc>
                  <a:txBody>
                    <a:bodyPr/>
                    <a:lstStyle/>
                    <a:p>
                      <a:pPr marL="628650" lvl="1" indent="-285750" algn="just" defTabSz="685800" eaLnBrk="0" fontAlgn="base" hangingPunct="0">
                        <a:lnSpc>
                          <a:spcPct val="130000"/>
                        </a:lnSpc>
                        <a:spcBef>
                          <a:spcPts val="0"/>
                        </a:spcBef>
                        <a:spcAft>
                          <a:spcPct val="0"/>
                        </a:spcAft>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Department of Home Affairs</a:t>
                      </a:r>
                    </a:p>
                    <a:p>
                      <a:pPr marL="628650" lvl="1" indent="-285750" algn="just" defTabSz="685800" eaLnBrk="0" fontAlgn="base" hangingPunct="0">
                        <a:lnSpc>
                          <a:spcPct val="130000"/>
                        </a:lnSpc>
                        <a:spcBef>
                          <a:spcPts val="0"/>
                        </a:spcBef>
                        <a:spcAft>
                          <a:spcPct val="0"/>
                        </a:spcAft>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Department of Justice and Constitutional Development</a:t>
                      </a:r>
                    </a:p>
                    <a:p>
                      <a:pPr marL="628650" lvl="1" indent="-285750" algn="just" defTabSz="685800" eaLnBrk="0" fontAlgn="base" hangingPunct="0">
                        <a:lnSpc>
                          <a:spcPct val="130000"/>
                        </a:lnSpc>
                        <a:spcBef>
                          <a:spcPts val="0"/>
                        </a:spcBef>
                        <a:spcAft>
                          <a:spcPct val="0"/>
                        </a:spcAft>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National Treasury</a:t>
                      </a:r>
                    </a:p>
                    <a:p>
                      <a:pPr marL="628650" lvl="1" indent="-285750" algn="just" defTabSz="685800" eaLnBrk="0" fontAlgn="base" hangingPunct="0">
                        <a:lnSpc>
                          <a:spcPct val="130000"/>
                        </a:lnSpc>
                        <a:spcBef>
                          <a:spcPts val="0"/>
                        </a:spcBef>
                        <a:spcAft>
                          <a:spcPct val="0"/>
                        </a:spcAft>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Department of State Security</a:t>
                      </a:r>
                    </a:p>
                    <a:p>
                      <a:pPr marL="628650" lvl="1" indent="-285750" algn="just" defTabSz="685800" eaLnBrk="0" fontAlgn="base" hangingPunct="0">
                        <a:lnSpc>
                          <a:spcPct val="130000"/>
                        </a:lnSpc>
                        <a:spcBef>
                          <a:spcPts val="0"/>
                        </a:spcBef>
                        <a:spcAft>
                          <a:spcPct val="0"/>
                        </a:spcAft>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Department of Police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marL="628650" lvl="1" indent="-285750" algn="just" defTabSz="685800" eaLnBrk="0" fontAlgn="base" hangingPunct="0">
                        <a:lnSpc>
                          <a:spcPct val="130000"/>
                        </a:lnSpc>
                        <a:spcBef>
                          <a:spcPts val="0"/>
                        </a:spcBef>
                        <a:spcAft>
                          <a:spcPct val="0"/>
                        </a:spcAft>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GCIS</a:t>
                      </a:r>
                    </a:p>
                    <a:p>
                      <a:pPr marL="628650" lvl="1" indent="-285750" algn="just" defTabSz="685800" eaLnBrk="0" fontAlgn="base" hangingPunct="0">
                        <a:lnSpc>
                          <a:spcPct val="130000"/>
                        </a:lnSpc>
                        <a:spcBef>
                          <a:spcPts val="0"/>
                        </a:spcBef>
                        <a:spcAft>
                          <a:spcPct val="0"/>
                        </a:spcAft>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Statistics South Africa</a:t>
                      </a:r>
                    </a:p>
                    <a:p>
                      <a:pPr marL="628650" lvl="1" indent="-285750" algn="just" defTabSz="685800" eaLnBrk="0" fontAlgn="base" hangingPunct="0">
                        <a:lnSpc>
                          <a:spcPct val="130000"/>
                        </a:lnSpc>
                        <a:spcBef>
                          <a:spcPts val="0"/>
                        </a:spcBef>
                        <a:spcAft>
                          <a:spcPct val="0"/>
                        </a:spcAft>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SALGA</a:t>
                      </a:r>
                    </a:p>
                    <a:p>
                      <a:pPr marL="628650" lvl="1" indent="-285750" algn="just" defTabSz="685800" eaLnBrk="0" fontAlgn="base" hangingPunct="0">
                        <a:lnSpc>
                          <a:spcPct val="130000"/>
                        </a:lnSpc>
                        <a:spcBef>
                          <a:spcPts val="0"/>
                        </a:spcBef>
                        <a:spcAft>
                          <a:spcPct val="0"/>
                        </a:spcAft>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IEC</a:t>
                      </a:r>
                    </a:p>
                    <a:p>
                      <a:pPr marL="628650" lvl="1" indent="-285750" algn="just" defTabSz="685800" eaLnBrk="0" fontAlgn="base" hangingPunct="0">
                        <a:lnSpc>
                          <a:spcPct val="130000"/>
                        </a:lnSpc>
                        <a:spcBef>
                          <a:spcPts val="0"/>
                        </a:spcBef>
                        <a:spcAft>
                          <a:spcPct val="0"/>
                        </a:spcAft>
                        <a:buFont typeface="Wingdings" panose="05000000000000000000" pitchFamily="2" charset="2"/>
                        <a:buChar char="§"/>
                      </a:pPr>
                      <a:r>
                        <a:rPr lang="en-GB" sz="1600" dirty="0">
                          <a:solidFill>
                            <a:prstClr val="black"/>
                          </a:solidFill>
                          <a:latin typeface="Arial" panose="020B0604020202020204" pitchFamily="34" charset="0"/>
                          <a:cs typeface="Arial" panose="020B0604020202020204" pitchFamily="34" charset="0"/>
                        </a:rPr>
                        <a:t>MDB</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792917805"/>
                  </a:ext>
                </a:extLst>
              </a:tr>
            </a:tbl>
          </a:graphicData>
        </a:graphic>
      </p:graphicFrame>
    </p:spTree>
    <p:extLst>
      <p:ext uri="{BB962C8B-B14F-4D97-AF65-F5344CB8AC3E}">
        <p14:creationId xmlns:p14="http://schemas.microsoft.com/office/powerpoint/2010/main" val="3372647285"/>
      </p:ext>
    </p:extLst>
  </p:cSld>
  <p:clrMapOvr>
    <a:masterClrMapping/>
  </p:clrMapOvr>
</p:sld>
</file>

<file path=ppt/theme/theme1.xml><?xml version="1.0" encoding="utf-8"?>
<a:theme xmlns:a="http://schemas.openxmlformats.org/drawingml/2006/main" name="Office Theme">
  <a:themeElements>
    <a:clrScheme name="CoGTA">
      <a:dk1>
        <a:srgbClr val="000000"/>
      </a:dk1>
      <a:lt1>
        <a:srgbClr val="FFFFFF"/>
      </a:lt1>
      <a:dk2>
        <a:srgbClr val="2B302E"/>
      </a:dk2>
      <a:lt2>
        <a:srgbClr val="E7E6E6"/>
      </a:lt2>
      <a:accent1>
        <a:srgbClr val="E89C00"/>
      </a:accent1>
      <a:accent2>
        <a:srgbClr val="ED7D31"/>
      </a:accent2>
      <a:accent3>
        <a:srgbClr val="A5A5A5"/>
      </a:accent3>
      <a:accent4>
        <a:srgbClr val="FFC000"/>
      </a:accent4>
      <a:accent5>
        <a:srgbClr val="322F29"/>
      </a:accent5>
      <a:accent6>
        <a:srgbClr val="1D4B10"/>
      </a:accent6>
      <a:hlink>
        <a:srgbClr val="302D2B"/>
      </a:hlink>
      <a:folHlink>
        <a:srgbClr val="54654C"/>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COG Powerpoint Template" id="{24550680-2319-42F4-B276-BE59CE28C02A}" vid="{441FDE87-BB01-47C9-B84D-496513D7457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DCOG Powerpoint Template</Template>
  <TotalTime>10680</TotalTime>
  <Words>2573</Words>
  <Application>Microsoft Office PowerPoint</Application>
  <PresentationFormat>Widescreen</PresentationFormat>
  <Paragraphs>491</Paragraphs>
  <Slides>32</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Copperplate Gothic Bold</vt:lpstr>
      <vt:lpstr>Wingdings</vt:lpstr>
      <vt:lpstr>Calibri</vt:lpstr>
      <vt:lpstr>Gill Sans MT</vt:lpstr>
      <vt:lpstr>Cambria Math</vt:lpstr>
      <vt:lpstr>Arial</vt:lpstr>
      <vt:lpstr>Courier New</vt:lpstr>
      <vt:lpstr>Times New Roman</vt:lpstr>
      <vt:lpstr>Office Theme</vt:lpstr>
      <vt:lpstr>PowerPoint Presentation</vt:lpstr>
      <vt:lpstr>PRESENTATION OUTLINE</vt:lpstr>
      <vt:lpstr>PowerPoint Presentation</vt:lpstr>
      <vt:lpstr>BACKGROUND</vt:lpstr>
      <vt:lpstr>Formulae FOR NUMBER OF COUNCILLORS</vt:lpstr>
      <vt:lpstr>FORMULAE FOR NUMBER Of COUNCILLORS</vt:lpstr>
      <vt:lpstr>FORMULAE FOR NUMBER Of COUNCILLORS: results (2000 to 2021) </vt:lpstr>
      <vt:lpstr>ESTABLISHMENT OF IMCoME</vt:lpstr>
      <vt:lpstr>ESTABLISHMENT OF TECHNICAL IMCoME</vt:lpstr>
      <vt:lpstr>PowerPoint Presentation</vt:lpstr>
      <vt:lpstr>PREPARATIONS BY THE MDB: WARD DELIMITATION</vt:lpstr>
      <vt:lpstr>PREPARATIONS BY THE MDB: WARD DELIMITATION</vt:lpstr>
      <vt:lpstr>PREPARATIONS BY THE MDB: WARD DELIMITATION (BATCH 1)</vt:lpstr>
      <vt:lpstr>PREPARATIONS BY THE MDB: WARD DELIMITATION (BATCH 2)</vt:lpstr>
      <vt:lpstr>PREPARATIONS BY THE MDB: WARD DELIMITATION (BATCH 1 AND 2)</vt:lpstr>
      <vt:lpstr>TO RECAP WARD DELIMITATION process …</vt:lpstr>
      <vt:lpstr>PowerPoint Presentation</vt:lpstr>
      <vt:lpstr>CALLING AND SETTING THE DATE FOR THE 2021 LGE </vt:lpstr>
      <vt:lpstr>PowerPoint Presentation</vt:lpstr>
      <vt:lpstr>LEGISLATIVE AMENDMENTS</vt:lpstr>
      <vt:lpstr>GUIDANCE / circular TO ASSIST MUNICIPALITIES</vt:lpstr>
      <vt:lpstr>PowerPoint Presentation</vt:lpstr>
      <vt:lpstr>COLLECTIVE EXECuTIVE TYPE OF MUNICIPALITY</vt:lpstr>
      <vt:lpstr>COLLECTIVE EXECutIVE TYPE OF MUNICIPALITY</vt:lpstr>
      <vt:lpstr>COALITIONS: post the 2016 lge</vt:lpstr>
      <vt:lpstr>COLLECTIVE EXECutiVE TYPE OF MUNICIPALITY</vt:lpstr>
      <vt:lpstr>COLLECTIVE EXECutiVE TYPE OF MUNICIPALITY</vt:lpstr>
      <vt:lpstr>COLLECTIVE EXECuTIVE TYPE OF MUNICIPALITY</vt:lpstr>
      <vt:lpstr>PowerPoint Presentation</vt:lpstr>
      <vt:lpstr>recommendations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Pieter Pretorius</dc:creator>
  <cp:lastModifiedBy>Shereen Cassiem</cp:lastModifiedBy>
  <cp:revision>248</cp:revision>
  <dcterms:created xsi:type="dcterms:W3CDTF">2021-02-13T08:50:29Z</dcterms:created>
  <dcterms:modified xsi:type="dcterms:W3CDTF">2021-03-30T09:18:06Z</dcterms:modified>
</cp:coreProperties>
</file>