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7"/>
  </p:notesMasterIdLst>
  <p:handoutMasterIdLst>
    <p:handoutMasterId r:id="rId38"/>
  </p:handoutMasterIdLst>
  <p:sldIdLst>
    <p:sldId id="667" r:id="rId3"/>
    <p:sldId id="654" r:id="rId4"/>
    <p:sldId id="484" r:id="rId5"/>
    <p:sldId id="708" r:id="rId6"/>
    <p:sldId id="709" r:id="rId7"/>
    <p:sldId id="681" r:id="rId8"/>
    <p:sldId id="610" r:id="rId9"/>
    <p:sldId id="643" r:id="rId10"/>
    <p:sldId id="644" r:id="rId11"/>
    <p:sldId id="664" r:id="rId12"/>
    <p:sldId id="691" r:id="rId13"/>
    <p:sldId id="679" r:id="rId14"/>
    <p:sldId id="694" r:id="rId15"/>
    <p:sldId id="684" r:id="rId16"/>
    <p:sldId id="685" r:id="rId17"/>
    <p:sldId id="663" r:id="rId18"/>
    <p:sldId id="680" r:id="rId19"/>
    <p:sldId id="710" r:id="rId20"/>
    <p:sldId id="713" r:id="rId21"/>
    <p:sldId id="720" r:id="rId22"/>
    <p:sldId id="700" r:id="rId23"/>
    <p:sldId id="702" r:id="rId24"/>
    <p:sldId id="701" r:id="rId25"/>
    <p:sldId id="721" r:id="rId26"/>
    <p:sldId id="723" r:id="rId27"/>
    <p:sldId id="724" r:id="rId28"/>
    <p:sldId id="725" r:id="rId29"/>
    <p:sldId id="726" r:id="rId30"/>
    <p:sldId id="727" r:id="rId31"/>
    <p:sldId id="728" r:id="rId32"/>
    <p:sldId id="730" r:id="rId33"/>
    <p:sldId id="731" r:id="rId34"/>
    <p:sldId id="733" r:id="rId35"/>
    <p:sldId id="646"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uwani Ramagadza" initials="AR" lastIdx="23" clrIdx="0"/>
  <p:cmAuthor id="2" name="Fazel Hoosen" initials="FH" lastIdx="1" clrIdx="1">
    <p:extLst>
      <p:ext uri="{19B8F6BF-5375-455C-9EA6-DF929625EA0E}">
        <p15:presenceInfo xmlns:p15="http://schemas.microsoft.com/office/powerpoint/2012/main" userId="S-1-5-21-4218201209-2371442679-2860093364-77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E25"/>
    <a:srgbClr val="B4674A"/>
    <a:srgbClr val="8ED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85576" autoAdjust="0"/>
  </p:normalViewPr>
  <p:slideViewPr>
    <p:cSldViewPr snapToGrid="0">
      <p:cViewPr varScale="1">
        <p:scale>
          <a:sx n="73" d="100"/>
          <a:sy n="73" d="100"/>
        </p:scale>
        <p:origin x="678" y="78"/>
      </p:cViewPr>
      <p:guideLst>
        <p:guide orient="horz" pos="2160"/>
        <p:guide pos="3840"/>
      </p:guideLst>
    </p:cSldViewPr>
  </p:slideViewPr>
  <p:outlineViewPr>
    <p:cViewPr>
      <p:scale>
        <a:sx n="33" d="100"/>
        <a:sy n="33" d="100"/>
      </p:scale>
      <p:origin x="0" y="-469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38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6" cy="497046"/>
          </a:xfrm>
          <a:prstGeom prst="rect">
            <a:avLst/>
          </a:prstGeom>
        </p:spPr>
        <p:txBody>
          <a:bodyPr vert="horz" lIns="91412" tIns="45706" rIns="91412" bIns="45706" rtlCol="0"/>
          <a:lstStyle>
            <a:lvl1pPr algn="l">
              <a:defRPr sz="1200"/>
            </a:lvl1pPr>
          </a:lstStyle>
          <a:p>
            <a:endParaRPr lang="en-ZA" dirty="0"/>
          </a:p>
        </p:txBody>
      </p:sp>
      <p:sp>
        <p:nvSpPr>
          <p:cNvPr id="3" name="Date Placeholder 2"/>
          <p:cNvSpPr>
            <a:spLocks noGrp="1"/>
          </p:cNvSpPr>
          <p:nvPr>
            <p:ph type="dt" sz="quarter" idx="1"/>
          </p:nvPr>
        </p:nvSpPr>
        <p:spPr>
          <a:xfrm>
            <a:off x="3856738" y="0"/>
            <a:ext cx="2950476" cy="497046"/>
          </a:xfrm>
          <a:prstGeom prst="rect">
            <a:avLst/>
          </a:prstGeom>
        </p:spPr>
        <p:txBody>
          <a:bodyPr vert="horz" lIns="91412" tIns="45706" rIns="91412" bIns="45706" rtlCol="0"/>
          <a:lstStyle>
            <a:lvl1pPr algn="r">
              <a:defRPr sz="1200"/>
            </a:lvl1pPr>
          </a:lstStyle>
          <a:p>
            <a:fld id="{6DC44F07-62E4-483A-BB4B-98D25E0B5B2B}" type="datetimeFigureOut">
              <a:rPr lang="en-ZA" smtClean="0"/>
              <a:t>2021/04/06</a:t>
            </a:fld>
            <a:endParaRPr lang="en-ZA" dirty="0"/>
          </a:p>
        </p:txBody>
      </p:sp>
      <p:sp>
        <p:nvSpPr>
          <p:cNvPr id="4" name="Footer Placeholder 3"/>
          <p:cNvSpPr>
            <a:spLocks noGrp="1"/>
          </p:cNvSpPr>
          <p:nvPr>
            <p:ph type="ftr" sz="quarter" idx="2"/>
          </p:nvPr>
        </p:nvSpPr>
        <p:spPr>
          <a:xfrm>
            <a:off x="0" y="9442154"/>
            <a:ext cx="2950476" cy="497046"/>
          </a:xfrm>
          <a:prstGeom prst="rect">
            <a:avLst/>
          </a:prstGeom>
        </p:spPr>
        <p:txBody>
          <a:bodyPr vert="horz" lIns="91412" tIns="45706" rIns="91412" bIns="45706"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6738" y="9442154"/>
            <a:ext cx="2950476" cy="497046"/>
          </a:xfrm>
          <a:prstGeom prst="rect">
            <a:avLst/>
          </a:prstGeom>
        </p:spPr>
        <p:txBody>
          <a:bodyPr vert="horz" lIns="91412" tIns="45706" rIns="91412" bIns="45706" rtlCol="0" anchor="b"/>
          <a:lstStyle>
            <a:lvl1pPr algn="r">
              <a:defRPr sz="1200"/>
            </a:lvl1pPr>
          </a:lstStyle>
          <a:p>
            <a:fld id="{89437035-1D93-4996-A2F1-EF9B9DA24DD8}" type="slidenum">
              <a:rPr lang="en-ZA" smtClean="0"/>
              <a:t>‹#›</a:t>
            </a:fld>
            <a:endParaRPr lang="en-ZA" dirty="0"/>
          </a:p>
        </p:txBody>
      </p:sp>
    </p:spTree>
    <p:extLst>
      <p:ext uri="{BB962C8B-B14F-4D97-AF65-F5344CB8AC3E}">
        <p14:creationId xmlns:p14="http://schemas.microsoft.com/office/powerpoint/2010/main" val="314640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6" cy="498772"/>
          </a:xfrm>
          <a:prstGeom prst="rect">
            <a:avLst/>
          </a:prstGeom>
        </p:spPr>
        <p:txBody>
          <a:bodyPr vert="horz" lIns="91412" tIns="45706" rIns="91412" bIns="45706" rtlCol="0"/>
          <a:lstStyle>
            <a:lvl1pPr algn="l">
              <a:defRPr sz="1200"/>
            </a:lvl1pPr>
          </a:lstStyle>
          <a:p>
            <a:endParaRPr lang="en-ZA" dirty="0"/>
          </a:p>
        </p:txBody>
      </p:sp>
      <p:sp>
        <p:nvSpPr>
          <p:cNvPr id="3" name="Date Placeholder 2"/>
          <p:cNvSpPr>
            <a:spLocks noGrp="1"/>
          </p:cNvSpPr>
          <p:nvPr>
            <p:ph type="dt" idx="1"/>
          </p:nvPr>
        </p:nvSpPr>
        <p:spPr>
          <a:xfrm>
            <a:off x="3856738" y="0"/>
            <a:ext cx="2950476" cy="498772"/>
          </a:xfrm>
          <a:prstGeom prst="rect">
            <a:avLst/>
          </a:prstGeom>
        </p:spPr>
        <p:txBody>
          <a:bodyPr vert="horz" lIns="91412" tIns="45706" rIns="91412" bIns="45706" rtlCol="0"/>
          <a:lstStyle>
            <a:lvl1pPr algn="r">
              <a:defRPr sz="1200"/>
            </a:lvl1pPr>
          </a:lstStyle>
          <a:p>
            <a:fld id="{B3155993-9938-46CA-A80C-FD2D4A133102}" type="datetimeFigureOut">
              <a:rPr lang="en-ZA" smtClean="0"/>
              <a:t>2021/04/06</a:t>
            </a:fld>
            <a:endParaRPr lang="en-ZA" dirty="0"/>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412" tIns="45706" rIns="91412" bIns="45706" rtlCol="0" anchor="ctr"/>
          <a:lstStyle/>
          <a:p>
            <a:endParaRPr lang="en-ZA" dirty="0"/>
          </a:p>
        </p:txBody>
      </p:sp>
      <p:sp>
        <p:nvSpPr>
          <p:cNvPr id="5" name="Notes Placeholder 4"/>
          <p:cNvSpPr>
            <a:spLocks noGrp="1"/>
          </p:cNvSpPr>
          <p:nvPr>
            <p:ph type="body" sz="quarter" idx="3"/>
          </p:nvPr>
        </p:nvSpPr>
        <p:spPr>
          <a:xfrm>
            <a:off x="680880" y="4784071"/>
            <a:ext cx="5447030" cy="3914239"/>
          </a:xfrm>
          <a:prstGeom prst="rect">
            <a:avLst/>
          </a:prstGeom>
        </p:spPr>
        <p:txBody>
          <a:bodyPr vert="horz" lIns="91412" tIns="45706" rIns="91412"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4"/>
            <a:ext cx="2950476" cy="498771"/>
          </a:xfrm>
          <a:prstGeom prst="rect">
            <a:avLst/>
          </a:prstGeom>
        </p:spPr>
        <p:txBody>
          <a:bodyPr vert="horz" lIns="91412" tIns="45706" rIns="91412" bIns="4570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6738" y="9442154"/>
            <a:ext cx="2950476" cy="498771"/>
          </a:xfrm>
          <a:prstGeom prst="rect">
            <a:avLst/>
          </a:prstGeom>
        </p:spPr>
        <p:txBody>
          <a:bodyPr vert="horz" lIns="91412" tIns="45706" rIns="91412" bIns="45706" rtlCol="0" anchor="b"/>
          <a:lstStyle>
            <a:lvl1pPr algn="r">
              <a:defRPr sz="1200"/>
            </a:lvl1pPr>
          </a:lstStyle>
          <a:p>
            <a:fld id="{BDD4CDB5-9A2D-4FC5-83B2-77008C9B255E}" type="slidenum">
              <a:rPr lang="en-ZA" smtClean="0"/>
              <a:t>‹#›</a:t>
            </a:fld>
            <a:endParaRPr lang="en-ZA" dirty="0"/>
          </a:p>
        </p:txBody>
      </p:sp>
    </p:spTree>
    <p:extLst>
      <p:ext uri="{BB962C8B-B14F-4D97-AF65-F5344CB8AC3E}">
        <p14:creationId xmlns:p14="http://schemas.microsoft.com/office/powerpoint/2010/main" val="12080761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DD4CDB5-9A2D-4FC5-83B2-77008C9B255E}" type="slidenum">
              <a:rPr lang="en-ZA" smtClean="0"/>
              <a:t>2</a:t>
            </a:fld>
            <a:endParaRPr lang="en-ZA" dirty="0"/>
          </a:p>
        </p:txBody>
      </p:sp>
    </p:spTree>
    <p:extLst>
      <p:ext uri="{BB962C8B-B14F-4D97-AF65-F5344CB8AC3E}">
        <p14:creationId xmlns:p14="http://schemas.microsoft.com/office/powerpoint/2010/main" val="44020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15</a:t>
            </a:fld>
            <a:endParaRPr lang="en-ZA" dirty="0"/>
          </a:p>
        </p:txBody>
      </p:sp>
    </p:spTree>
    <p:extLst>
      <p:ext uri="{BB962C8B-B14F-4D97-AF65-F5344CB8AC3E}">
        <p14:creationId xmlns:p14="http://schemas.microsoft.com/office/powerpoint/2010/main" val="33249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16</a:t>
            </a:fld>
            <a:endParaRPr lang="en-ZA" dirty="0"/>
          </a:p>
        </p:txBody>
      </p:sp>
    </p:spTree>
    <p:extLst>
      <p:ext uri="{BB962C8B-B14F-4D97-AF65-F5344CB8AC3E}">
        <p14:creationId xmlns:p14="http://schemas.microsoft.com/office/powerpoint/2010/main" val="272466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17</a:t>
            </a:fld>
            <a:endParaRPr lang="en-ZA" dirty="0"/>
          </a:p>
        </p:txBody>
      </p:sp>
    </p:spTree>
    <p:extLst>
      <p:ext uri="{BB962C8B-B14F-4D97-AF65-F5344CB8AC3E}">
        <p14:creationId xmlns:p14="http://schemas.microsoft.com/office/powerpoint/2010/main" val="121355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18</a:t>
            </a:fld>
            <a:endParaRPr lang="en-ZA" dirty="0"/>
          </a:p>
        </p:txBody>
      </p:sp>
    </p:spTree>
    <p:extLst>
      <p:ext uri="{BB962C8B-B14F-4D97-AF65-F5344CB8AC3E}">
        <p14:creationId xmlns:p14="http://schemas.microsoft.com/office/powerpoint/2010/main" val="77819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19</a:t>
            </a:fld>
            <a:endParaRPr lang="en-ZA" dirty="0"/>
          </a:p>
        </p:txBody>
      </p:sp>
    </p:spTree>
    <p:extLst>
      <p:ext uri="{BB962C8B-B14F-4D97-AF65-F5344CB8AC3E}">
        <p14:creationId xmlns:p14="http://schemas.microsoft.com/office/powerpoint/2010/main" val="254907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20</a:t>
            </a:fld>
            <a:endParaRPr lang="en-ZA" dirty="0"/>
          </a:p>
        </p:txBody>
      </p:sp>
    </p:spTree>
    <p:extLst>
      <p:ext uri="{BB962C8B-B14F-4D97-AF65-F5344CB8AC3E}">
        <p14:creationId xmlns:p14="http://schemas.microsoft.com/office/powerpoint/2010/main" val="331901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21</a:t>
            </a:fld>
            <a:endParaRPr lang="en-ZA" dirty="0"/>
          </a:p>
        </p:txBody>
      </p:sp>
    </p:spTree>
    <p:extLst>
      <p:ext uri="{BB962C8B-B14F-4D97-AF65-F5344CB8AC3E}">
        <p14:creationId xmlns:p14="http://schemas.microsoft.com/office/powerpoint/2010/main" val="206707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24</a:t>
            </a:fld>
            <a:endParaRPr lang="en-ZA" dirty="0"/>
          </a:p>
        </p:txBody>
      </p:sp>
    </p:spTree>
    <p:extLst>
      <p:ext uri="{BB962C8B-B14F-4D97-AF65-F5344CB8AC3E}">
        <p14:creationId xmlns:p14="http://schemas.microsoft.com/office/powerpoint/2010/main" val="160366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25</a:t>
            </a:fld>
            <a:endParaRPr lang="en-ZA" dirty="0"/>
          </a:p>
        </p:txBody>
      </p:sp>
    </p:spTree>
    <p:extLst>
      <p:ext uri="{BB962C8B-B14F-4D97-AF65-F5344CB8AC3E}">
        <p14:creationId xmlns:p14="http://schemas.microsoft.com/office/powerpoint/2010/main" val="389312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26</a:t>
            </a:fld>
            <a:endParaRPr lang="en-ZA" dirty="0"/>
          </a:p>
        </p:txBody>
      </p:sp>
    </p:spTree>
    <p:extLst>
      <p:ext uri="{BB962C8B-B14F-4D97-AF65-F5344CB8AC3E}">
        <p14:creationId xmlns:p14="http://schemas.microsoft.com/office/powerpoint/2010/main" val="219925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6</a:t>
            </a:fld>
            <a:endParaRPr lang="en-ZA" dirty="0"/>
          </a:p>
        </p:txBody>
      </p:sp>
    </p:spTree>
    <p:extLst>
      <p:ext uri="{BB962C8B-B14F-4D97-AF65-F5344CB8AC3E}">
        <p14:creationId xmlns:p14="http://schemas.microsoft.com/office/powerpoint/2010/main" val="156602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27</a:t>
            </a:fld>
            <a:endParaRPr lang="en-ZA" dirty="0"/>
          </a:p>
        </p:txBody>
      </p:sp>
    </p:spTree>
    <p:extLst>
      <p:ext uri="{BB962C8B-B14F-4D97-AF65-F5344CB8AC3E}">
        <p14:creationId xmlns:p14="http://schemas.microsoft.com/office/powerpoint/2010/main" val="278681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28</a:t>
            </a:fld>
            <a:endParaRPr lang="en-ZA" dirty="0"/>
          </a:p>
        </p:txBody>
      </p:sp>
    </p:spTree>
    <p:extLst>
      <p:ext uri="{BB962C8B-B14F-4D97-AF65-F5344CB8AC3E}">
        <p14:creationId xmlns:p14="http://schemas.microsoft.com/office/powerpoint/2010/main" val="272632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29</a:t>
            </a:fld>
            <a:endParaRPr lang="en-ZA" dirty="0"/>
          </a:p>
        </p:txBody>
      </p:sp>
    </p:spTree>
    <p:extLst>
      <p:ext uri="{BB962C8B-B14F-4D97-AF65-F5344CB8AC3E}">
        <p14:creationId xmlns:p14="http://schemas.microsoft.com/office/powerpoint/2010/main" val="283927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30</a:t>
            </a:fld>
            <a:endParaRPr lang="en-ZA" dirty="0"/>
          </a:p>
        </p:txBody>
      </p:sp>
    </p:spTree>
    <p:extLst>
      <p:ext uri="{BB962C8B-B14F-4D97-AF65-F5344CB8AC3E}">
        <p14:creationId xmlns:p14="http://schemas.microsoft.com/office/powerpoint/2010/main" val="243714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31</a:t>
            </a:fld>
            <a:endParaRPr lang="en-ZA" dirty="0"/>
          </a:p>
        </p:txBody>
      </p:sp>
    </p:spTree>
    <p:extLst>
      <p:ext uri="{BB962C8B-B14F-4D97-AF65-F5344CB8AC3E}">
        <p14:creationId xmlns:p14="http://schemas.microsoft.com/office/powerpoint/2010/main" val="4053491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32</a:t>
            </a:fld>
            <a:endParaRPr lang="en-ZA" dirty="0"/>
          </a:p>
        </p:txBody>
      </p:sp>
    </p:spTree>
    <p:extLst>
      <p:ext uri="{BB962C8B-B14F-4D97-AF65-F5344CB8AC3E}">
        <p14:creationId xmlns:p14="http://schemas.microsoft.com/office/powerpoint/2010/main" val="3772003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33</a:t>
            </a:fld>
            <a:endParaRPr lang="en-ZA" dirty="0"/>
          </a:p>
        </p:txBody>
      </p:sp>
    </p:spTree>
    <p:extLst>
      <p:ext uri="{BB962C8B-B14F-4D97-AF65-F5344CB8AC3E}">
        <p14:creationId xmlns:p14="http://schemas.microsoft.com/office/powerpoint/2010/main" val="110726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val="347059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8</a:t>
            </a:fld>
            <a:endParaRPr lang="en-ZA" dirty="0"/>
          </a:p>
        </p:txBody>
      </p:sp>
    </p:spTree>
    <p:extLst>
      <p:ext uri="{BB962C8B-B14F-4D97-AF65-F5344CB8AC3E}">
        <p14:creationId xmlns:p14="http://schemas.microsoft.com/office/powerpoint/2010/main" val="379281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9</a:t>
            </a:fld>
            <a:endParaRPr lang="en-ZA" dirty="0"/>
          </a:p>
        </p:txBody>
      </p:sp>
    </p:spTree>
    <p:extLst>
      <p:ext uri="{BB962C8B-B14F-4D97-AF65-F5344CB8AC3E}">
        <p14:creationId xmlns:p14="http://schemas.microsoft.com/office/powerpoint/2010/main" val="18650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10</a:t>
            </a:fld>
            <a:endParaRPr lang="en-ZA" dirty="0"/>
          </a:p>
        </p:txBody>
      </p:sp>
    </p:spTree>
    <p:extLst>
      <p:ext uri="{BB962C8B-B14F-4D97-AF65-F5344CB8AC3E}">
        <p14:creationId xmlns:p14="http://schemas.microsoft.com/office/powerpoint/2010/main" val="347405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12</a:t>
            </a:fld>
            <a:endParaRPr lang="en-ZA" dirty="0"/>
          </a:p>
        </p:txBody>
      </p:sp>
    </p:spTree>
    <p:extLst>
      <p:ext uri="{BB962C8B-B14F-4D97-AF65-F5344CB8AC3E}">
        <p14:creationId xmlns:p14="http://schemas.microsoft.com/office/powerpoint/2010/main" val="199890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13</a:t>
            </a:fld>
            <a:endParaRPr lang="en-ZA" dirty="0"/>
          </a:p>
        </p:txBody>
      </p:sp>
    </p:spTree>
    <p:extLst>
      <p:ext uri="{BB962C8B-B14F-4D97-AF65-F5344CB8AC3E}">
        <p14:creationId xmlns:p14="http://schemas.microsoft.com/office/powerpoint/2010/main" val="152907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D4CDB5-9A2D-4FC5-83B2-77008C9B255E}" type="slidenum">
              <a:rPr lang="en-ZA" smtClean="0"/>
              <a:t>14</a:t>
            </a:fld>
            <a:endParaRPr lang="en-ZA" dirty="0"/>
          </a:p>
        </p:txBody>
      </p:sp>
    </p:spTree>
    <p:extLst>
      <p:ext uri="{BB962C8B-B14F-4D97-AF65-F5344CB8AC3E}">
        <p14:creationId xmlns:p14="http://schemas.microsoft.com/office/powerpoint/2010/main" val="348559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Z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86465FC-9FE7-49BE-B8B7-A15832FAB39E}" type="datetime1">
              <a:rPr lang="en-ZA" smtClean="0"/>
              <a:t>2021/04/06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22366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7C639FE-8C6C-4736-9174-5B6EA71B22BF}" type="datetime1">
              <a:rPr lang="en-ZA" smtClean="0"/>
              <a:t>2021/04/06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138969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5DA4AF-820F-4A79-B199-8C7E381C26A0}" type="datetime1">
              <a:rPr lang="en-ZA" smtClean="0"/>
              <a:t>2021/04/06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196708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0F729BF-F085-42BC-B29B-E9147E9B9899}" type="datetime1">
              <a:rPr lang="en-ZA" smtClean="0">
                <a:solidFill>
                  <a:prstClr val="black">
                    <a:tint val="75000"/>
                  </a:prstClr>
                </a:solidFill>
              </a:rPr>
              <a:pPr/>
              <a:t>2021/04/06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4765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D3D332A-FF93-4C9A-8501-0B488FCB149C}" type="datetime1">
              <a:rPr lang="en-ZA" smtClean="0">
                <a:solidFill>
                  <a:prstClr val="black">
                    <a:tint val="75000"/>
                  </a:prstClr>
                </a:solidFill>
              </a:rPr>
              <a:pPr/>
              <a:t>2021/04/06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5398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D14E1-ADFB-4DE7-8DC2-2CB6A8E00D05}" type="datetime1">
              <a:rPr lang="en-ZA" smtClean="0">
                <a:solidFill>
                  <a:prstClr val="black">
                    <a:tint val="75000"/>
                  </a:prstClr>
                </a:solidFill>
              </a:rPr>
              <a:pPr/>
              <a:t>2021/04/06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7412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334300" y="1825625"/>
            <a:ext cx="56855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6172200" y="1825625"/>
            <a:ext cx="56855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678C9D9-A87B-4368-9413-DF6AC0E62507}" type="datetime1">
              <a:rPr lang="en-ZA" smtClean="0">
                <a:solidFill>
                  <a:prstClr val="black">
                    <a:tint val="75000"/>
                  </a:prstClr>
                </a:solidFill>
              </a:rPr>
              <a:pPr/>
              <a:t>2021/04/06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8039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A8070286-B2DF-483A-B394-6163BD468FC1}" type="datetime1">
              <a:rPr lang="en-ZA" smtClean="0">
                <a:solidFill>
                  <a:prstClr val="black">
                    <a:tint val="75000"/>
                  </a:prstClr>
                </a:solidFill>
              </a:rPr>
              <a:pPr/>
              <a:t>2021/04/06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1761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A20BFA4-135C-4445-82DD-EF3216762307}" type="datetime1">
              <a:rPr lang="en-ZA" smtClean="0">
                <a:solidFill>
                  <a:prstClr val="black">
                    <a:tint val="75000"/>
                  </a:prstClr>
                </a:solidFill>
              </a:rPr>
              <a:pPr/>
              <a:t>2021/04/06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6968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A33-3CFB-4AAB-B1D5-3D5673D681FD}" type="datetime1">
              <a:rPr lang="en-ZA" smtClean="0">
                <a:solidFill>
                  <a:prstClr val="black">
                    <a:tint val="75000"/>
                  </a:prstClr>
                </a:solidFill>
              </a:rPr>
              <a:pPr/>
              <a:t>2021/04/06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87759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6A290E1C-BFFA-4D73-AF02-0D3894BD6D63}" type="datetime1">
              <a:rPr lang="en-ZA" smtClean="0">
                <a:solidFill>
                  <a:prstClr val="black">
                    <a:tint val="75000"/>
                  </a:prstClr>
                </a:solidFill>
              </a:rPr>
              <a:pPr/>
              <a:t>2021/04/06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5273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8A7E81D-843C-4EA7-9EE1-714715DB537B}" type="datetime1">
              <a:rPr lang="en-ZA" smtClean="0"/>
              <a:t>2021/04/06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1533573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CC30DE9-ECC0-427C-A42F-3D005C9D503A}" type="datetime1">
              <a:rPr lang="en-ZA" smtClean="0">
                <a:solidFill>
                  <a:prstClr val="black">
                    <a:tint val="75000"/>
                  </a:prstClr>
                </a:solidFill>
              </a:rPr>
              <a:pPr/>
              <a:t>2021/04/06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36082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B5D9FA9-A0E9-4994-8093-631A123168B5}" type="datetime1">
              <a:rPr lang="en-ZA" smtClean="0">
                <a:solidFill>
                  <a:prstClr val="black">
                    <a:tint val="75000"/>
                  </a:prstClr>
                </a:solidFill>
              </a:rPr>
              <a:pPr/>
              <a:t>2021/04/06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99175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A273BEB-4C1A-45A8-AD30-30BA954ECEB9}" type="datetime1">
              <a:rPr lang="en-ZA" smtClean="0">
                <a:solidFill>
                  <a:prstClr val="black">
                    <a:tint val="75000"/>
                  </a:prstClr>
                </a:solidFill>
              </a:rPr>
              <a:pPr/>
              <a:t>2021/04/06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330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9E0DDA-39A2-449D-9FCD-0DD0108A233A}" type="datetime1">
              <a:rPr lang="en-ZA" smtClean="0"/>
              <a:t>2021/04/06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291370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334297" y="1825625"/>
            <a:ext cx="568550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72199" y="1825625"/>
            <a:ext cx="56855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4E160AD-A2DC-40FF-B311-70FA6DF78CC5}" type="datetime1">
              <a:rPr lang="en-ZA" smtClean="0"/>
              <a:t>2021/04/06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31452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AB7FC369-ABC3-4A45-89C8-0C678F318C79}" type="datetime1">
              <a:rPr lang="en-ZA" smtClean="0"/>
              <a:t>2021/04/06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145209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B614C39-5C83-4FC4-9401-F1A0D0E60ADC}" type="datetime1">
              <a:rPr lang="en-ZA" smtClean="0"/>
              <a:t>2021/04/06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29399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4D32E-E491-41EF-82F0-471A7405BB3A}" type="datetime1">
              <a:rPr lang="en-ZA" smtClean="0"/>
              <a:t>2021/04/06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289564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60616-E3A0-46E6-A054-86AF49F7445C}" type="datetime1">
              <a:rPr lang="en-ZA" smtClean="0"/>
              <a:t>2021/04/06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213669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2C55C-6084-459B-87A0-AD600E145545}" type="datetime1">
              <a:rPr lang="en-ZA" smtClean="0"/>
              <a:t>2021/04/06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BE95DEF-8FE6-4E8A-8C5F-FA630B442D43}" type="slidenum">
              <a:rPr lang="en-ZA" smtClean="0"/>
              <a:t>‹#›</a:t>
            </a:fld>
            <a:endParaRPr lang="en-ZA" dirty="0"/>
          </a:p>
        </p:txBody>
      </p:sp>
    </p:spTree>
    <p:extLst>
      <p:ext uri="{BB962C8B-B14F-4D97-AF65-F5344CB8AC3E}">
        <p14:creationId xmlns:p14="http://schemas.microsoft.com/office/powerpoint/2010/main" val="16368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7000" b="-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297" y="365125"/>
            <a:ext cx="11523406"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334297" y="1825625"/>
            <a:ext cx="1152340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0EE7C-00C6-4FBB-8E63-A3E7961E1DCC}" type="datetime1">
              <a:rPr lang="en-ZA" smtClean="0"/>
              <a:t>2021/04/06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4261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95DEF-8FE6-4E8A-8C5F-FA630B442D43}" type="slidenum">
              <a:rPr lang="en-ZA" smtClean="0"/>
              <a:t>‹#›</a:t>
            </a:fld>
            <a:endParaRPr lang="en-ZA" dirty="0"/>
          </a:p>
        </p:txBody>
      </p:sp>
      <p:pic>
        <p:nvPicPr>
          <p:cNvPr id="7" name="Picture 6" descr="F:\Documents\2017\Admin Assistant\Stationery\MDB-Logo-2017.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036710" y="5397500"/>
            <a:ext cx="1091381" cy="1460500"/>
          </a:xfrm>
          <a:prstGeom prst="rect">
            <a:avLst/>
          </a:prstGeom>
          <a:noFill/>
          <a:ln>
            <a:noFill/>
          </a:ln>
        </p:spPr>
      </p:pic>
    </p:spTree>
    <p:extLst>
      <p:ext uri="{BB962C8B-B14F-4D97-AF65-F5344CB8AC3E}">
        <p14:creationId xmlns:p14="http://schemas.microsoft.com/office/powerpoint/2010/main" val="981584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7000" b="-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297" y="365125"/>
            <a:ext cx="11523406" cy="1325563"/>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3" name="Text Placeholder 2"/>
          <p:cNvSpPr>
            <a:spLocks noGrp="1"/>
          </p:cNvSpPr>
          <p:nvPr>
            <p:ph type="body" idx="1"/>
          </p:nvPr>
        </p:nvSpPr>
        <p:spPr>
          <a:xfrm>
            <a:off x="334297" y="1825625"/>
            <a:ext cx="1152340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21F42-78FC-40E8-BDE2-AD3E64AE6FFC}" type="datetime1">
              <a:rPr lang="en-ZA" smtClean="0">
                <a:solidFill>
                  <a:prstClr val="black">
                    <a:tint val="75000"/>
                  </a:prstClr>
                </a:solidFill>
              </a:rPr>
              <a:pPr/>
              <a:t>2021/04/06</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426110" cy="365125"/>
          </a:xfrm>
          <a:prstGeom prst="rect">
            <a:avLst/>
          </a:prstGeom>
        </p:spPr>
        <p:txBody>
          <a:bodyPr vert="horz" lIns="91440" tIns="45720" rIns="91440" bIns="45720" rtlCol="0" anchor="ctr"/>
          <a:lstStyle>
            <a:lvl1pPr algn="r">
              <a:defRPr sz="1401">
                <a:solidFill>
                  <a:schemeClr val="tx1">
                    <a:tint val="75000"/>
                  </a:schemeClr>
                </a:solidFill>
              </a:defRPr>
            </a:lvl1pPr>
          </a:lstStyle>
          <a:p>
            <a:fld id="{7BE95DEF-8FE6-4E8A-8C5F-FA630B442D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89706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11" rtl="0" eaLnBrk="1" latinLnBrk="0" hangingPunct="1">
        <a:lnSpc>
          <a:spcPct val="90000"/>
        </a:lnSpc>
        <a:spcBef>
          <a:spcPct val="0"/>
        </a:spcBef>
        <a:buNone/>
        <a:defRPr sz="4400" kern="1200">
          <a:solidFill>
            <a:srgbClr val="B4674A"/>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3229" y="177095"/>
            <a:ext cx="2119317" cy="2811132"/>
          </a:xfrm>
          <a:prstGeom prst="rect">
            <a:avLst/>
          </a:prstGeom>
        </p:spPr>
      </p:pic>
      <p:sp>
        <p:nvSpPr>
          <p:cNvPr id="2" name="Title 1">
            <a:extLst>
              <a:ext uri="{FF2B5EF4-FFF2-40B4-BE49-F238E27FC236}">
                <a16:creationId xmlns:a16="http://schemas.microsoft.com/office/drawing/2014/main" id="{E24526E0-C941-47A4-943A-34863DA4D676}"/>
              </a:ext>
            </a:extLst>
          </p:cNvPr>
          <p:cNvSpPr>
            <a:spLocks noGrp="1"/>
          </p:cNvSpPr>
          <p:nvPr>
            <p:ph type="title"/>
          </p:nvPr>
        </p:nvSpPr>
        <p:spPr>
          <a:xfrm>
            <a:off x="-84608" y="2594392"/>
            <a:ext cx="11502190" cy="1147681"/>
          </a:xfrm>
        </p:spPr>
        <p:txBody>
          <a:bodyPr anchor="ctr">
            <a:noAutofit/>
          </a:bodyPr>
          <a:lstStyle/>
          <a:p>
            <a:pPr algn="ctr"/>
            <a:r>
              <a:rPr lang="en-ZA" sz="2000" b="1" dirty="0">
                <a:solidFill>
                  <a:srgbClr val="B4674A"/>
                </a:solidFill>
              </a:rPr>
              <a:t/>
            </a:r>
            <a:br>
              <a:rPr lang="en-ZA" sz="2000" b="1" dirty="0">
                <a:solidFill>
                  <a:srgbClr val="B4674A"/>
                </a:solidFill>
              </a:rPr>
            </a:br>
            <a:r>
              <a:rPr lang="en-ZA" sz="2000" b="1" dirty="0">
                <a:solidFill>
                  <a:srgbClr val="B4674A"/>
                </a:solidFill>
              </a:rPr>
              <a:t/>
            </a:r>
            <a:br>
              <a:rPr lang="en-ZA" sz="2000" b="1" dirty="0">
                <a:solidFill>
                  <a:srgbClr val="B4674A"/>
                </a:solidFill>
              </a:rPr>
            </a:br>
            <a:r>
              <a:rPr lang="en-ZA" sz="2000" b="1" dirty="0">
                <a:solidFill>
                  <a:srgbClr val="B4674A"/>
                </a:solidFill>
              </a:rPr>
              <a:t>UPDATE ON THE WARD DELIMITATION PROCESS</a:t>
            </a:r>
            <a:r>
              <a:rPr lang="en-US" sz="2000" b="1">
                <a:solidFill>
                  <a:srgbClr val="B4674A"/>
                </a:solidFill>
              </a:rPr>
              <a:t/>
            </a:r>
            <a:br>
              <a:rPr lang="en-US" sz="2000" b="1">
                <a:solidFill>
                  <a:srgbClr val="B4674A"/>
                </a:solidFill>
              </a:rPr>
            </a:br>
            <a:r>
              <a:rPr lang="en-US" sz="2000" b="1">
                <a:solidFill>
                  <a:srgbClr val="B4674A"/>
                </a:solidFill>
              </a:rPr>
              <a:t>06 </a:t>
            </a:r>
            <a:r>
              <a:rPr lang="en-US" sz="2000" b="1" dirty="0">
                <a:solidFill>
                  <a:srgbClr val="B4674A"/>
                </a:solidFill>
              </a:rPr>
              <a:t>APRIL 2021</a:t>
            </a:r>
            <a:br>
              <a:rPr lang="en-US" sz="2000" b="1" dirty="0">
                <a:solidFill>
                  <a:srgbClr val="B4674A"/>
                </a:solidFill>
              </a:rPr>
            </a:br>
            <a:r>
              <a:rPr lang="en-US" sz="2000" b="1" dirty="0">
                <a:solidFill>
                  <a:srgbClr val="B4674A"/>
                </a:solidFill>
              </a:rPr>
              <a:t/>
            </a:r>
            <a:br>
              <a:rPr lang="en-US" sz="2000" b="1" dirty="0">
                <a:solidFill>
                  <a:srgbClr val="B4674A"/>
                </a:solidFill>
              </a:rPr>
            </a:br>
            <a:r>
              <a:rPr lang="en-US" sz="2000" b="1" dirty="0">
                <a:solidFill>
                  <a:srgbClr val="B4674A"/>
                </a:solidFill>
              </a:rPr>
              <a:t>PORTFOLIO COMMITTEE OF COGTA </a:t>
            </a:r>
            <a:br>
              <a:rPr lang="en-US" sz="2000" b="1" dirty="0">
                <a:solidFill>
                  <a:srgbClr val="B4674A"/>
                </a:solidFill>
              </a:rPr>
            </a:br>
            <a:r>
              <a:rPr lang="en-US" sz="2000" b="1" dirty="0">
                <a:solidFill>
                  <a:srgbClr val="B4674A"/>
                </a:solidFill>
              </a:rPr>
              <a:t/>
            </a:r>
            <a:br>
              <a:rPr lang="en-US" sz="2000" b="1" dirty="0">
                <a:solidFill>
                  <a:srgbClr val="B4674A"/>
                </a:solidFill>
              </a:rPr>
            </a:br>
            <a:r>
              <a:rPr lang="en-US" sz="2000" b="1" dirty="0">
                <a:solidFill>
                  <a:srgbClr val="B4674A"/>
                </a:solidFill>
              </a:rPr>
              <a:t/>
            </a:r>
            <a:br>
              <a:rPr lang="en-US" sz="2000" b="1" dirty="0">
                <a:solidFill>
                  <a:srgbClr val="B4674A"/>
                </a:solidFill>
              </a:rPr>
            </a:br>
            <a:endParaRPr lang="en-US" sz="2000" b="1" dirty="0">
              <a:solidFill>
                <a:srgbClr val="B4674A"/>
              </a:solidFill>
            </a:endParaRPr>
          </a:p>
        </p:txBody>
      </p:sp>
      <p:sp>
        <p:nvSpPr>
          <p:cNvPr id="4" name="TextBox 3">
            <a:extLst>
              <a:ext uri="{FF2B5EF4-FFF2-40B4-BE49-F238E27FC236}">
                <a16:creationId xmlns:a16="http://schemas.microsoft.com/office/drawing/2014/main" id="{4D9C696D-8EA0-4FED-B050-1E11F273E8B8}"/>
              </a:ext>
            </a:extLst>
          </p:cNvPr>
          <p:cNvSpPr txBox="1"/>
          <p:nvPr/>
        </p:nvSpPr>
        <p:spPr>
          <a:xfrm>
            <a:off x="2252147" y="412773"/>
            <a:ext cx="7178666" cy="923330"/>
          </a:xfrm>
          <a:prstGeom prst="rect">
            <a:avLst/>
          </a:prstGeom>
          <a:noFill/>
        </p:spPr>
        <p:txBody>
          <a:bodyPr wrap="square" rtlCol="0" anchor="ctr">
            <a:spAutoFit/>
          </a:bodyPr>
          <a:lstStyle/>
          <a:p>
            <a:pPr algn="ctr">
              <a:lnSpc>
                <a:spcPct val="90000"/>
              </a:lnSpc>
              <a:spcBef>
                <a:spcPct val="0"/>
              </a:spcBef>
            </a:pPr>
            <a:r>
              <a:rPr lang="en-ZA" sz="3200" b="1" dirty="0">
                <a:solidFill>
                  <a:srgbClr val="B4674A"/>
                </a:solidFill>
              </a:rPr>
              <a:t> </a:t>
            </a:r>
          </a:p>
          <a:p>
            <a:pPr algn="ctr">
              <a:lnSpc>
                <a:spcPct val="90000"/>
              </a:lnSpc>
              <a:spcBef>
                <a:spcPct val="0"/>
              </a:spcBef>
            </a:pPr>
            <a:r>
              <a:rPr lang="en-ZA" sz="2800" b="1" dirty="0"/>
              <a:t>WARD DELIMITATION 2019-2020</a:t>
            </a:r>
          </a:p>
        </p:txBody>
      </p:sp>
      <p:sp>
        <p:nvSpPr>
          <p:cNvPr id="8" name="Title 1">
            <a:extLst>
              <a:ext uri="{FF2B5EF4-FFF2-40B4-BE49-F238E27FC236}">
                <a16:creationId xmlns:a16="http://schemas.microsoft.com/office/drawing/2014/main" id="{E24526E0-C941-47A4-943A-34863DA4D676}"/>
              </a:ext>
            </a:extLst>
          </p:cNvPr>
          <p:cNvSpPr txBox="1">
            <a:spLocks/>
          </p:cNvSpPr>
          <p:nvPr/>
        </p:nvSpPr>
        <p:spPr>
          <a:xfrm>
            <a:off x="2118093" y="4633512"/>
            <a:ext cx="7972425" cy="172119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ZA" sz="3600" b="1" dirty="0"/>
              <a:t/>
            </a:r>
            <a:br>
              <a:rPr lang="en-ZA" sz="3600" b="1" dirty="0"/>
            </a:br>
            <a:r>
              <a:rPr lang="en-ZA" sz="5300" b="1" dirty="0"/>
              <a:t>Mr Thabo Manyoni </a:t>
            </a:r>
          </a:p>
          <a:p>
            <a:pPr algn="ctr"/>
            <a:endParaRPr lang="en-ZA" sz="5300" b="1" dirty="0"/>
          </a:p>
          <a:p>
            <a:pPr algn="ctr"/>
            <a:r>
              <a:rPr lang="en-ZA" sz="5300" b="1" dirty="0"/>
              <a:t>Chairperson: Municipal Demarcation Board</a:t>
            </a:r>
            <a:endParaRPr lang="en-US" sz="5300" b="1" dirty="0"/>
          </a:p>
        </p:txBody>
      </p:sp>
    </p:spTree>
    <p:extLst>
      <p:ext uri="{BB962C8B-B14F-4D97-AF65-F5344CB8AC3E}">
        <p14:creationId xmlns:p14="http://schemas.microsoft.com/office/powerpoint/2010/main" val="2937298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14055" y="6470650"/>
            <a:ext cx="830408" cy="387350"/>
          </a:xfrm>
        </p:spPr>
        <p:txBody>
          <a:bodyPr/>
          <a:lstStyle/>
          <a:p>
            <a:fld id="{7BE95DEF-8FE6-4E8A-8C5F-FA630B442D43}" type="slidenum">
              <a:rPr lang="en-ZA" sz="1800" b="1" smtClean="0"/>
              <a:t>10</a:t>
            </a:fld>
            <a:endParaRPr lang="en-ZA" sz="1800" b="1" dirty="0"/>
          </a:p>
        </p:txBody>
      </p:sp>
      <p:sp>
        <p:nvSpPr>
          <p:cNvPr id="12" name="Title 3"/>
          <p:cNvSpPr txBox="1">
            <a:spLocks/>
          </p:cNvSpPr>
          <p:nvPr/>
        </p:nvSpPr>
        <p:spPr>
          <a:xfrm>
            <a:off x="293006" y="674005"/>
            <a:ext cx="11874698" cy="699280"/>
          </a:xfrm>
          <a:prstGeom prst="rect">
            <a:avLst/>
          </a:prstGeom>
        </p:spPr>
        <p:txBody>
          <a:bodyPr vert="horz" lIns="91440" tIns="45720" rIns="91440" bIns="45720" rtlCol="0" anchor="t">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000" dirty="0">
                <a:solidFill>
                  <a:schemeClr val="tx1"/>
                </a:solidFill>
              </a:rPr>
              <a:t>Public Consultations AND IMPACT OF COVID 19 </a:t>
            </a:r>
            <a:endParaRPr lang="en-ZA" sz="20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96727397"/>
              </p:ext>
            </p:extLst>
          </p:nvPr>
        </p:nvGraphicFramePr>
        <p:xfrm>
          <a:off x="132075" y="1352915"/>
          <a:ext cx="12035629" cy="5087954"/>
        </p:xfrm>
        <a:graphic>
          <a:graphicData uri="http://schemas.openxmlformats.org/drawingml/2006/table">
            <a:tbl>
              <a:tblPr firstRow="1" bandRow="1">
                <a:tableStyleId>{93296810-A885-4BE3-A3E7-6D5BEEA58F35}</a:tableStyleId>
              </a:tblPr>
              <a:tblGrid>
                <a:gridCol w="2396202">
                  <a:extLst>
                    <a:ext uri="{9D8B030D-6E8A-4147-A177-3AD203B41FA5}">
                      <a16:colId xmlns:a16="http://schemas.microsoft.com/office/drawing/2014/main" val="20000"/>
                    </a:ext>
                  </a:extLst>
                </a:gridCol>
                <a:gridCol w="3655521">
                  <a:extLst>
                    <a:ext uri="{9D8B030D-6E8A-4147-A177-3AD203B41FA5}">
                      <a16:colId xmlns:a16="http://schemas.microsoft.com/office/drawing/2014/main" val="20001"/>
                    </a:ext>
                  </a:extLst>
                </a:gridCol>
                <a:gridCol w="1888978">
                  <a:extLst>
                    <a:ext uri="{9D8B030D-6E8A-4147-A177-3AD203B41FA5}">
                      <a16:colId xmlns:a16="http://schemas.microsoft.com/office/drawing/2014/main" val="20002"/>
                    </a:ext>
                  </a:extLst>
                </a:gridCol>
                <a:gridCol w="2057580">
                  <a:extLst>
                    <a:ext uri="{9D8B030D-6E8A-4147-A177-3AD203B41FA5}">
                      <a16:colId xmlns:a16="http://schemas.microsoft.com/office/drawing/2014/main" val="20003"/>
                    </a:ext>
                  </a:extLst>
                </a:gridCol>
                <a:gridCol w="2037348">
                  <a:extLst>
                    <a:ext uri="{9D8B030D-6E8A-4147-A177-3AD203B41FA5}">
                      <a16:colId xmlns:a16="http://schemas.microsoft.com/office/drawing/2014/main" val="20004"/>
                    </a:ext>
                  </a:extLst>
                </a:gridCol>
              </a:tblGrid>
              <a:tr h="417036">
                <a:tc>
                  <a:txBody>
                    <a:bodyPr/>
                    <a:lstStyle/>
                    <a:p>
                      <a:pPr algn="ctr"/>
                      <a:r>
                        <a:rPr lang="en-ZA" sz="2000" dirty="0"/>
                        <a:t>PROVINCE</a:t>
                      </a:r>
                      <a:endParaRPr lang="en-GB" sz="2000" b="1" dirty="0">
                        <a:solidFill>
                          <a:schemeClr val="tx1"/>
                        </a:solidFill>
                        <a:latin typeface="+mn-lt"/>
                      </a:endParaRPr>
                    </a:p>
                  </a:txBody>
                  <a:tcPr anchor="b"/>
                </a:tc>
                <a:tc>
                  <a:txBody>
                    <a:bodyPr/>
                    <a:lstStyle/>
                    <a:p>
                      <a:pPr algn="ctr"/>
                      <a:r>
                        <a:rPr lang="en-ZA" sz="2000" dirty="0"/>
                        <a:t>DATE</a:t>
                      </a:r>
                      <a:endParaRPr lang="en-GB" sz="2000" b="1" dirty="0">
                        <a:solidFill>
                          <a:schemeClr val="tx1"/>
                        </a:solidFill>
                        <a:latin typeface="+mn-lt"/>
                      </a:endParaRPr>
                    </a:p>
                  </a:txBody>
                  <a:tcPr anchor="b"/>
                </a:tc>
                <a:tc gridSpan="3">
                  <a:txBody>
                    <a:bodyPr/>
                    <a:lstStyle/>
                    <a:p>
                      <a:pPr algn="ctr"/>
                      <a:r>
                        <a:rPr lang="en-ZA" sz="2000" dirty="0"/>
                        <a:t>STATUS</a:t>
                      </a:r>
                      <a:endParaRPr lang="en-GB" sz="2000" b="1" dirty="0">
                        <a:solidFill>
                          <a:schemeClr val="tx1"/>
                        </a:solidFill>
                        <a:latin typeface="+mn-lt"/>
                      </a:endParaRPr>
                    </a:p>
                  </a:txBody>
                  <a:tcPr anchor="b"/>
                </a:tc>
                <a:tc hMerge="1">
                  <a:txBody>
                    <a:bodyPr/>
                    <a:lstStyle/>
                    <a:p>
                      <a:pPr algn="ctr"/>
                      <a:endParaRPr lang="en-GB"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2000" b="1"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3468">
                <a:tc>
                  <a:txBody>
                    <a:bodyPr/>
                    <a:lstStyle/>
                    <a:p>
                      <a:endParaRPr lang="en-ZA" sz="2000" dirty="0">
                        <a:latin typeface="+mn-lt"/>
                      </a:endParaRPr>
                    </a:p>
                  </a:txBody>
                  <a:tcPr marL="38523" marR="38523" marT="0" marB="0" anchor="b"/>
                </a:tc>
                <a:tc>
                  <a:txBody>
                    <a:bodyPr/>
                    <a:lstStyle/>
                    <a:p>
                      <a:endParaRPr lang="en-ZA" sz="2000" dirty="0">
                        <a:latin typeface="+mn-lt"/>
                      </a:endParaRPr>
                    </a:p>
                  </a:txBody>
                  <a:tcPr marL="7620" marR="7620" marT="7620" marB="0" anchor="b"/>
                </a:tc>
                <a:tc>
                  <a:txBody>
                    <a:bodyPr/>
                    <a:lstStyle/>
                    <a:p>
                      <a:pPr algn="ctr">
                        <a:lnSpc>
                          <a:spcPct val="115000"/>
                        </a:lnSpc>
                        <a:spcAft>
                          <a:spcPts val="0"/>
                        </a:spcAft>
                        <a:tabLst>
                          <a:tab pos="1423035" algn="l"/>
                        </a:tabLst>
                      </a:pPr>
                      <a:r>
                        <a:rPr lang="en-GB" sz="2000" b="1" dirty="0">
                          <a:effectLst/>
                        </a:rPr>
                        <a:t>PLANNED MEETINGS</a:t>
                      </a:r>
                      <a:endParaRPr lang="en-GB" sz="2000" b="1" dirty="0">
                        <a:solidFill>
                          <a:schemeClr val="bg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b="1" dirty="0">
                          <a:effectLst/>
                        </a:rPr>
                        <a:t>COMPLETED MEETINGS</a:t>
                      </a:r>
                      <a:endParaRPr lang="en-GB" sz="2000" b="1" dirty="0">
                        <a:solidFill>
                          <a:schemeClr val="bg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algn="ctr">
                        <a:lnSpc>
                          <a:spcPct val="115000"/>
                        </a:lnSpc>
                        <a:spcAft>
                          <a:spcPts val="0"/>
                        </a:spcAft>
                        <a:tabLst>
                          <a:tab pos="1423035" algn="l"/>
                        </a:tabLst>
                      </a:pPr>
                      <a:r>
                        <a:rPr lang="en-GB" sz="2000" b="1" dirty="0">
                          <a:solidFill>
                            <a:schemeClr val="dk1"/>
                          </a:solidFill>
                          <a:effectLst/>
                          <a:latin typeface="+mn-lt"/>
                          <a:ea typeface="+mn-ea"/>
                          <a:cs typeface="+mn-cs"/>
                        </a:rPr>
                        <a:t>DISCONTINUED</a:t>
                      </a:r>
                      <a:r>
                        <a:rPr lang="en-GB" sz="2000" b="1" baseline="0" dirty="0">
                          <a:solidFill>
                            <a:schemeClr val="dk1"/>
                          </a:solidFill>
                          <a:effectLst/>
                          <a:latin typeface="+mn-lt"/>
                          <a:ea typeface="+mn-ea"/>
                          <a:cs typeface="+mn-cs"/>
                        </a:rPr>
                        <a:t> MEETINGS</a:t>
                      </a:r>
                      <a:endParaRPr lang="en-GB" sz="2000" b="1" dirty="0">
                        <a:solidFill>
                          <a:schemeClr val="bg1"/>
                        </a:solidFill>
                        <a:effectLst/>
                        <a:latin typeface="+mn-lt"/>
                        <a:ea typeface="Calibri" panose="020F0502020204030204" pitchFamily="34" charset="0"/>
                        <a:cs typeface="Arial" panose="020B0604020202020204" pitchFamily="34" charset="0"/>
                      </a:endParaRPr>
                    </a:p>
                  </a:txBody>
                  <a:tcPr marL="38523" marR="38523" marT="0" marB="0" anchor="b"/>
                </a:tc>
                <a:extLst>
                  <a:ext uri="{0D108BD9-81ED-4DB2-BD59-A6C34878D82A}">
                    <a16:rowId xmlns:a16="http://schemas.microsoft.com/office/drawing/2014/main" val="10001"/>
                  </a:ext>
                </a:extLst>
              </a:tr>
              <a:tr h="638447">
                <a:tc>
                  <a:txBody>
                    <a:bodyPr/>
                    <a:lstStyle/>
                    <a:p>
                      <a:pPr algn="just">
                        <a:lnSpc>
                          <a:spcPct val="115000"/>
                        </a:lnSpc>
                        <a:spcAft>
                          <a:spcPts val="0"/>
                        </a:spcAft>
                        <a:tabLst>
                          <a:tab pos="1423035" algn="l"/>
                        </a:tabLst>
                      </a:pPr>
                      <a:r>
                        <a:rPr lang="en-ZA" sz="2000" dirty="0">
                          <a:effectLst/>
                        </a:rPr>
                        <a:t>Eastern Cape</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algn="l" defTabSz="914400" rtl="0" eaLnBrk="1" fontAlgn="b" latinLnBrk="0" hangingPunct="1">
                        <a:lnSpc>
                          <a:spcPct val="115000"/>
                        </a:lnSpc>
                        <a:spcAft>
                          <a:spcPts val="0"/>
                        </a:spcAft>
                        <a:tabLst>
                          <a:tab pos="1423035" algn="l"/>
                        </a:tabLst>
                      </a:pPr>
                      <a:r>
                        <a:rPr lang="en-GB" sz="2000" kern="1200" baseline="0" dirty="0">
                          <a:effectLst/>
                        </a:rPr>
                        <a:t>03 FEB – 18 MAR 2020</a:t>
                      </a:r>
                      <a:endParaRPr lang="en-GB" sz="2000" b="1" kern="1200" dirty="0">
                        <a:solidFill>
                          <a:schemeClr val="dk1"/>
                        </a:solidFill>
                        <a:effectLst/>
                        <a:latin typeface="+mn-lt"/>
                        <a:ea typeface="+mn-ea"/>
                        <a:cs typeface="+mn-cs"/>
                      </a:endParaRPr>
                    </a:p>
                  </a:txBody>
                  <a:tcPr marL="7620" marR="7620" marT="7620" marB="0" anchor="b">
                    <a:solidFill>
                      <a:schemeClr val="accent6">
                        <a:lumMod val="20000"/>
                        <a:lumOff val="80000"/>
                      </a:schemeClr>
                    </a:solidFill>
                  </a:tcPr>
                </a:tc>
                <a:tc>
                  <a:txBody>
                    <a:bodyPr/>
                    <a:lstStyle/>
                    <a:p>
                      <a:pPr algn="ctr">
                        <a:lnSpc>
                          <a:spcPct val="115000"/>
                        </a:lnSpc>
                        <a:spcAft>
                          <a:spcPts val="0"/>
                        </a:spcAft>
                        <a:tabLst>
                          <a:tab pos="1423035" algn="l"/>
                        </a:tabLst>
                      </a:pPr>
                      <a:r>
                        <a:rPr lang="en-ZA" sz="2000" dirty="0">
                          <a:effectLst/>
                        </a:rPr>
                        <a:t>33</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effectLst/>
                        </a:rPr>
                        <a:t>30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solidFill>
                            <a:schemeClr val="tx1"/>
                          </a:solidFill>
                          <a:effectLst/>
                        </a:rPr>
                        <a:t>3</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extLst>
                  <a:ext uri="{0D108BD9-81ED-4DB2-BD59-A6C34878D82A}">
                    <a16:rowId xmlns:a16="http://schemas.microsoft.com/office/drawing/2014/main" val="10002"/>
                  </a:ext>
                </a:extLst>
              </a:tr>
              <a:tr h="373468">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1423035" algn="l"/>
                        </a:tabLst>
                        <a:defRPr/>
                      </a:pPr>
                      <a:r>
                        <a:rPr lang="en-ZA" sz="2000" dirty="0">
                          <a:effectLst/>
                        </a:rPr>
                        <a:t>Free State</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1423035" algn="l"/>
                        </a:tabLst>
                        <a:defRPr/>
                      </a:pPr>
                      <a:r>
                        <a:rPr lang="en-GB" sz="2000" kern="1200" dirty="0">
                          <a:effectLst/>
                        </a:rPr>
                        <a:t>01</a:t>
                      </a:r>
                      <a:r>
                        <a:rPr lang="en-GB" sz="2000" kern="1200" baseline="0" dirty="0">
                          <a:effectLst/>
                        </a:rPr>
                        <a:t> – 30 APR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ZA" sz="2000" dirty="0">
                          <a:effectLst/>
                        </a:rPr>
                        <a:t>19</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effectLst/>
                        </a:rPr>
                        <a:t>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solidFill>
                            <a:schemeClr val="tx1"/>
                          </a:solidFill>
                          <a:effectLst/>
                        </a:rPr>
                        <a:t>19</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0003"/>
                  </a:ext>
                </a:extLst>
              </a:tr>
              <a:tr h="373468">
                <a:tc>
                  <a:txBody>
                    <a:bodyPr/>
                    <a:lstStyle/>
                    <a:p>
                      <a:pPr algn="just">
                        <a:lnSpc>
                          <a:spcPct val="115000"/>
                        </a:lnSpc>
                        <a:spcAft>
                          <a:spcPts val="0"/>
                        </a:spcAft>
                        <a:tabLst>
                          <a:tab pos="1423035" algn="l"/>
                        </a:tabLst>
                      </a:pPr>
                      <a:r>
                        <a:rPr lang="en-ZA" sz="2000" dirty="0">
                          <a:effectLst/>
                        </a:rPr>
                        <a:t>Gauteng</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1423035" algn="l"/>
                        </a:tabLst>
                        <a:defRPr/>
                      </a:pPr>
                      <a:r>
                        <a:rPr lang="en-GB" sz="2000" kern="1200" baseline="0" dirty="0">
                          <a:effectLst/>
                        </a:rPr>
                        <a:t>12 – 31 MAR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ZA" sz="2000" dirty="0">
                          <a:effectLst/>
                        </a:rPr>
                        <a:t>9</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effectLst/>
                        </a:rPr>
                        <a:t>1</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b="1" dirty="0">
                          <a:solidFill>
                            <a:schemeClr val="tx1"/>
                          </a:solidFill>
                          <a:effectLst/>
                        </a:rPr>
                        <a:t>8</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0004"/>
                  </a:ext>
                </a:extLst>
              </a:tr>
              <a:tr h="373468">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1423035" algn="l"/>
                        </a:tabLst>
                        <a:defRPr/>
                      </a:pPr>
                      <a:r>
                        <a:rPr lang="en-ZA" sz="2000" dirty="0">
                          <a:effectLst/>
                        </a:rPr>
                        <a:t>KwaZulu-Natal</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1423035" algn="l"/>
                        </a:tabLst>
                        <a:defRPr/>
                      </a:pPr>
                      <a:r>
                        <a:rPr lang="en-GB" sz="2000" kern="1200" baseline="0" dirty="0">
                          <a:effectLst/>
                        </a:rPr>
                        <a:t>04 FEB – 25 MAR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algn="ctr">
                        <a:lnSpc>
                          <a:spcPct val="115000"/>
                        </a:lnSpc>
                        <a:spcAft>
                          <a:spcPts val="0"/>
                        </a:spcAft>
                        <a:tabLst>
                          <a:tab pos="1423035" algn="l"/>
                        </a:tabLst>
                      </a:pPr>
                      <a:r>
                        <a:rPr lang="en-ZA" sz="2000" dirty="0">
                          <a:effectLst/>
                        </a:rPr>
                        <a:t>44</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40000"/>
                        <a:lumOff val="60000"/>
                      </a:schemeClr>
                    </a:solidFill>
                  </a:tcPr>
                </a:tc>
                <a:tc>
                  <a:txBody>
                    <a:bodyPr/>
                    <a:lstStyle/>
                    <a:p>
                      <a:pPr algn="ctr">
                        <a:lnSpc>
                          <a:spcPct val="115000"/>
                        </a:lnSpc>
                        <a:spcAft>
                          <a:spcPts val="0"/>
                        </a:spcAft>
                        <a:tabLst>
                          <a:tab pos="1423035" algn="l"/>
                        </a:tabLst>
                      </a:pPr>
                      <a:r>
                        <a:rPr lang="en-GB" sz="2000" dirty="0">
                          <a:effectLst/>
                        </a:rPr>
                        <a:t>37</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40000"/>
                        <a:lumOff val="60000"/>
                      </a:schemeClr>
                    </a:solidFill>
                  </a:tcPr>
                </a:tc>
                <a:tc>
                  <a:txBody>
                    <a:bodyPr/>
                    <a:lstStyle/>
                    <a:p>
                      <a:pPr algn="ctr">
                        <a:lnSpc>
                          <a:spcPct val="115000"/>
                        </a:lnSpc>
                        <a:spcAft>
                          <a:spcPts val="0"/>
                        </a:spcAft>
                        <a:tabLst>
                          <a:tab pos="1423035" algn="l"/>
                        </a:tabLst>
                      </a:pPr>
                      <a:r>
                        <a:rPr lang="en-GB" sz="2000" dirty="0">
                          <a:solidFill>
                            <a:schemeClr val="tx1"/>
                          </a:solidFill>
                          <a:effectLst/>
                        </a:rPr>
                        <a:t>7</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0005"/>
                  </a:ext>
                </a:extLst>
              </a:tr>
              <a:tr h="373468">
                <a:tc>
                  <a:txBody>
                    <a:bodyPr/>
                    <a:lstStyle/>
                    <a:p>
                      <a:pPr algn="just">
                        <a:lnSpc>
                          <a:spcPct val="115000"/>
                        </a:lnSpc>
                        <a:spcAft>
                          <a:spcPts val="0"/>
                        </a:spcAft>
                        <a:tabLst>
                          <a:tab pos="1423035" algn="l"/>
                        </a:tabLst>
                      </a:pPr>
                      <a:r>
                        <a:rPr lang="en-ZA" sz="2000" dirty="0">
                          <a:effectLst/>
                        </a:rPr>
                        <a:t>Limpopo</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1423035" algn="l"/>
                        </a:tabLst>
                        <a:defRPr/>
                      </a:pPr>
                      <a:r>
                        <a:rPr lang="en-ZA" sz="2000" dirty="0">
                          <a:effectLst/>
                        </a:rPr>
                        <a:t>01 – 23</a:t>
                      </a:r>
                      <a:r>
                        <a:rPr lang="en-ZA" sz="2000" baseline="0" dirty="0">
                          <a:effectLst/>
                        </a:rPr>
                        <a:t> APR</a:t>
                      </a:r>
                      <a:r>
                        <a:rPr lang="en-ZA" sz="2000" dirty="0">
                          <a:effectLst/>
                        </a:rPr>
                        <a:t>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ZA" sz="2000" dirty="0">
                          <a:effectLst/>
                        </a:rPr>
                        <a:t>22</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effectLst/>
                        </a:rPr>
                        <a:t>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solidFill>
                            <a:schemeClr val="tx1"/>
                          </a:solidFill>
                          <a:effectLst/>
                        </a:rPr>
                        <a:t>22</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extLst>
                  <a:ext uri="{0D108BD9-81ED-4DB2-BD59-A6C34878D82A}">
                    <a16:rowId xmlns:a16="http://schemas.microsoft.com/office/drawing/2014/main" val="10006"/>
                  </a:ext>
                </a:extLst>
              </a:tr>
              <a:tr h="373468">
                <a:tc>
                  <a:txBody>
                    <a:bodyPr/>
                    <a:lstStyle/>
                    <a:p>
                      <a:pPr algn="just">
                        <a:lnSpc>
                          <a:spcPct val="115000"/>
                        </a:lnSpc>
                        <a:spcAft>
                          <a:spcPts val="0"/>
                        </a:spcAft>
                        <a:tabLst>
                          <a:tab pos="1423035" algn="l"/>
                        </a:tabLst>
                      </a:pPr>
                      <a:r>
                        <a:rPr lang="en-ZA" sz="2000" dirty="0">
                          <a:effectLst/>
                        </a:rPr>
                        <a:t>Mpumalanga</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l">
                        <a:lnSpc>
                          <a:spcPct val="115000"/>
                        </a:lnSpc>
                        <a:spcAft>
                          <a:spcPts val="0"/>
                        </a:spcAft>
                        <a:tabLst>
                          <a:tab pos="1423035" algn="l"/>
                        </a:tabLst>
                      </a:pPr>
                      <a:r>
                        <a:rPr lang="en-ZA" sz="2000" dirty="0">
                          <a:effectLst/>
                        </a:rPr>
                        <a:t>04 FEB</a:t>
                      </a:r>
                      <a:r>
                        <a:rPr lang="en-ZA" sz="2000" baseline="0" dirty="0">
                          <a:effectLst/>
                        </a:rPr>
                        <a:t> – 11 MAR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ZA" sz="2000" dirty="0">
                          <a:effectLst/>
                        </a:rPr>
                        <a:t>17</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dirty="0">
                          <a:effectLst/>
                        </a:rPr>
                        <a:t>17</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dirty="0">
                          <a:solidFill>
                            <a:schemeClr val="tx1"/>
                          </a:solidFill>
                          <a:effectLst/>
                        </a:rPr>
                        <a:t>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extLst>
                  <a:ext uri="{0D108BD9-81ED-4DB2-BD59-A6C34878D82A}">
                    <a16:rowId xmlns:a16="http://schemas.microsoft.com/office/drawing/2014/main" val="10007"/>
                  </a:ext>
                </a:extLst>
              </a:tr>
              <a:tr h="373468">
                <a:tc>
                  <a:txBody>
                    <a:bodyPr/>
                    <a:lstStyle/>
                    <a:p>
                      <a:pPr algn="just">
                        <a:lnSpc>
                          <a:spcPct val="115000"/>
                        </a:lnSpc>
                        <a:spcAft>
                          <a:spcPts val="0"/>
                        </a:spcAft>
                        <a:tabLst>
                          <a:tab pos="1423035" algn="l"/>
                        </a:tabLst>
                      </a:pPr>
                      <a:r>
                        <a:rPr lang="en-ZA" sz="2000" dirty="0">
                          <a:effectLst/>
                        </a:rPr>
                        <a:t>Northern Cape</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1423035" algn="l"/>
                        </a:tabLst>
                        <a:defRPr/>
                      </a:pPr>
                      <a:r>
                        <a:rPr lang="en-GB" sz="2000" kern="1200" dirty="0">
                          <a:effectLst/>
                        </a:rPr>
                        <a:t>01 </a:t>
                      </a:r>
                      <a:r>
                        <a:rPr lang="en-GB" sz="2000" kern="1200" baseline="0" dirty="0">
                          <a:effectLst/>
                        </a:rPr>
                        <a:t>– 28 APR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algn="ctr">
                        <a:lnSpc>
                          <a:spcPct val="115000"/>
                        </a:lnSpc>
                        <a:spcAft>
                          <a:spcPts val="0"/>
                        </a:spcAft>
                        <a:tabLst>
                          <a:tab pos="1423035" algn="l"/>
                        </a:tabLst>
                      </a:pPr>
                      <a:r>
                        <a:rPr lang="en-ZA" sz="2000" dirty="0">
                          <a:effectLst/>
                        </a:rPr>
                        <a:t>26</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40000"/>
                        <a:lumOff val="60000"/>
                      </a:schemeClr>
                    </a:solidFill>
                  </a:tcPr>
                </a:tc>
                <a:tc>
                  <a:txBody>
                    <a:bodyPr/>
                    <a:lstStyle/>
                    <a:p>
                      <a:pPr algn="ctr">
                        <a:lnSpc>
                          <a:spcPct val="115000"/>
                        </a:lnSpc>
                        <a:spcAft>
                          <a:spcPts val="0"/>
                        </a:spcAft>
                        <a:tabLst>
                          <a:tab pos="1423035" algn="l"/>
                        </a:tabLst>
                      </a:pPr>
                      <a:r>
                        <a:rPr lang="en-GB" sz="2000" dirty="0">
                          <a:effectLst/>
                        </a:rPr>
                        <a:t>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40000"/>
                        <a:lumOff val="60000"/>
                      </a:schemeClr>
                    </a:solidFill>
                  </a:tcPr>
                </a:tc>
                <a:tc>
                  <a:txBody>
                    <a:bodyPr/>
                    <a:lstStyle/>
                    <a:p>
                      <a:pPr algn="ctr">
                        <a:lnSpc>
                          <a:spcPct val="115000"/>
                        </a:lnSpc>
                        <a:spcAft>
                          <a:spcPts val="0"/>
                        </a:spcAft>
                        <a:tabLst>
                          <a:tab pos="1423035" algn="l"/>
                        </a:tabLst>
                      </a:pPr>
                      <a:r>
                        <a:rPr lang="en-GB" sz="2000" dirty="0">
                          <a:solidFill>
                            <a:schemeClr val="tx1"/>
                          </a:solidFill>
                          <a:effectLst/>
                        </a:rPr>
                        <a:t>26</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40000"/>
                        <a:lumOff val="60000"/>
                      </a:schemeClr>
                    </a:solidFill>
                  </a:tcPr>
                </a:tc>
                <a:extLst>
                  <a:ext uri="{0D108BD9-81ED-4DB2-BD59-A6C34878D82A}">
                    <a16:rowId xmlns:a16="http://schemas.microsoft.com/office/drawing/2014/main" val="10008"/>
                  </a:ext>
                </a:extLst>
              </a:tr>
              <a:tr h="373468">
                <a:tc>
                  <a:txBody>
                    <a:bodyPr/>
                    <a:lstStyle/>
                    <a:p>
                      <a:pPr algn="just">
                        <a:lnSpc>
                          <a:spcPct val="115000"/>
                        </a:lnSpc>
                        <a:spcAft>
                          <a:spcPts val="0"/>
                        </a:spcAft>
                        <a:tabLst>
                          <a:tab pos="1423035" algn="l"/>
                        </a:tabLst>
                      </a:pPr>
                      <a:r>
                        <a:rPr lang="en-ZA" sz="2000" dirty="0">
                          <a:effectLst/>
                        </a:rPr>
                        <a:t>North West</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1423035" algn="l"/>
                        </a:tabLst>
                        <a:defRPr/>
                      </a:pPr>
                      <a:r>
                        <a:rPr lang="en-GB" sz="2000" kern="1200" dirty="0">
                          <a:effectLst/>
                        </a:rPr>
                        <a:t>01</a:t>
                      </a:r>
                      <a:r>
                        <a:rPr lang="en-GB" sz="2000" kern="1200" baseline="0" dirty="0">
                          <a:effectLst/>
                        </a:rPr>
                        <a:t> – 30 APR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ZA" sz="2000" dirty="0">
                          <a:effectLst/>
                        </a:rPr>
                        <a:t>18</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effectLst/>
                        </a:rPr>
                        <a:t>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tc>
                  <a:txBody>
                    <a:bodyPr/>
                    <a:lstStyle/>
                    <a:p>
                      <a:pPr algn="ctr">
                        <a:lnSpc>
                          <a:spcPct val="115000"/>
                        </a:lnSpc>
                        <a:spcAft>
                          <a:spcPts val="0"/>
                        </a:spcAft>
                        <a:tabLst>
                          <a:tab pos="1423035" algn="l"/>
                        </a:tabLst>
                      </a:pPr>
                      <a:r>
                        <a:rPr lang="en-GB" sz="2000" dirty="0">
                          <a:solidFill>
                            <a:schemeClr val="tx1"/>
                          </a:solidFill>
                          <a:effectLst/>
                        </a:rPr>
                        <a:t>18</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20000"/>
                        <a:lumOff val="80000"/>
                      </a:schemeClr>
                    </a:solidFill>
                  </a:tcPr>
                </a:tc>
                <a:extLst>
                  <a:ext uri="{0D108BD9-81ED-4DB2-BD59-A6C34878D82A}">
                    <a16:rowId xmlns:a16="http://schemas.microsoft.com/office/drawing/2014/main" val="10009"/>
                  </a:ext>
                </a:extLst>
              </a:tr>
              <a:tr h="373468">
                <a:tc>
                  <a:txBody>
                    <a:bodyPr/>
                    <a:lstStyle/>
                    <a:p>
                      <a:pPr algn="just">
                        <a:lnSpc>
                          <a:spcPct val="115000"/>
                        </a:lnSpc>
                        <a:spcAft>
                          <a:spcPts val="0"/>
                        </a:spcAft>
                        <a:tabLst>
                          <a:tab pos="1423035" algn="l"/>
                        </a:tabLst>
                      </a:pPr>
                      <a:r>
                        <a:rPr lang="en-ZA" sz="2000" dirty="0">
                          <a:effectLst/>
                        </a:rPr>
                        <a:t>Western Cape</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algn="l">
                        <a:lnSpc>
                          <a:spcPct val="115000"/>
                        </a:lnSpc>
                        <a:spcAft>
                          <a:spcPts val="0"/>
                        </a:spcAft>
                        <a:tabLst>
                          <a:tab pos="1423035" algn="l"/>
                        </a:tabLst>
                      </a:pPr>
                      <a:r>
                        <a:rPr lang="en-ZA" sz="2000" dirty="0">
                          <a:effectLst/>
                        </a:rPr>
                        <a:t>04 FEB – 17 MAR 2020</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ZA" sz="2000" dirty="0">
                          <a:effectLst/>
                        </a:rPr>
                        <a:t>25</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dirty="0">
                          <a:effectLst/>
                        </a:rPr>
                        <a:t>24</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dirty="0">
                          <a:solidFill>
                            <a:schemeClr val="tx1"/>
                          </a:solidFill>
                          <a:effectLst/>
                        </a:rPr>
                        <a:t>1</a:t>
                      </a: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solidFill>
                      <a:schemeClr val="accent6">
                        <a:lumMod val="40000"/>
                        <a:lumOff val="60000"/>
                      </a:schemeClr>
                    </a:solidFill>
                  </a:tcPr>
                </a:tc>
                <a:extLst>
                  <a:ext uri="{0D108BD9-81ED-4DB2-BD59-A6C34878D82A}">
                    <a16:rowId xmlns:a16="http://schemas.microsoft.com/office/drawing/2014/main" val="10010"/>
                  </a:ext>
                </a:extLst>
              </a:tr>
              <a:tr h="373468">
                <a:tc>
                  <a:txBody>
                    <a:bodyPr/>
                    <a:lstStyle/>
                    <a:p>
                      <a:pPr algn="just">
                        <a:lnSpc>
                          <a:spcPct val="115000"/>
                        </a:lnSpc>
                        <a:spcAft>
                          <a:spcPts val="0"/>
                        </a:spcAft>
                        <a:tabLst>
                          <a:tab pos="1423035" algn="l"/>
                        </a:tabLst>
                      </a:pPr>
                      <a:endParaRPr lang="en-GB" sz="2000" b="1" dirty="0">
                        <a:solidFill>
                          <a:schemeClr val="tx1"/>
                        </a:solidFill>
                        <a:effectLst/>
                        <a:latin typeface="+mn-lt"/>
                        <a:ea typeface="Calibri" panose="020F0502020204030204" pitchFamily="34" charset="0"/>
                        <a:cs typeface="Arial" panose="020B0604020202020204" pitchFamily="34" charset="0"/>
                      </a:endParaRPr>
                    </a:p>
                  </a:txBody>
                  <a:tcPr marL="38523" marR="38523" marT="0" marB="0" anchor="b"/>
                </a:tc>
                <a:tc>
                  <a:txBody>
                    <a:bodyPr/>
                    <a:lstStyle/>
                    <a:p>
                      <a:pPr algn="ctr">
                        <a:lnSpc>
                          <a:spcPct val="115000"/>
                        </a:lnSpc>
                        <a:spcAft>
                          <a:spcPts val="0"/>
                        </a:spcAft>
                        <a:tabLst>
                          <a:tab pos="1423035" algn="l"/>
                        </a:tabLst>
                      </a:pPr>
                      <a:r>
                        <a:rPr lang="en-GB" sz="2000" b="1" dirty="0">
                          <a:solidFill>
                            <a:schemeClr val="tx1"/>
                          </a:solidFill>
                          <a:effectLst/>
                          <a:latin typeface="+mn-lt"/>
                          <a:ea typeface="Calibri" panose="020F0502020204030204" pitchFamily="34" charset="0"/>
                          <a:cs typeface="Arial" panose="020B0604020202020204" pitchFamily="34" charset="0"/>
                        </a:rPr>
                        <a:t>TOTAL</a:t>
                      </a:r>
                    </a:p>
                  </a:txBody>
                  <a:tcPr marL="38523" marR="38523" marT="0" marB="0" anchor="b"/>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b="1" dirty="0">
                          <a:solidFill>
                            <a:schemeClr val="tx1"/>
                          </a:solidFill>
                          <a:effectLst/>
                          <a:latin typeface="+mn-lt"/>
                          <a:ea typeface="Calibri" panose="020F0502020204030204" pitchFamily="34" charset="0"/>
                          <a:cs typeface="Arial" panose="020B0604020202020204" pitchFamily="34" charset="0"/>
                        </a:rPr>
                        <a:t>213</a:t>
                      </a:r>
                    </a:p>
                  </a:txBody>
                  <a:tcPr marL="38523" marR="38523" marT="0" marB="0" anchor="b">
                    <a:solidFill>
                      <a:srgbClr val="92D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b="1" dirty="0">
                          <a:solidFill>
                            <a:schemeClr val="tx1"/>
                          </a:solidFill>
                          <a:effectLst/>
                          <a:latin typeface="+mn-lt"/>
                          <a:ea typeface="Calibri" panose="020F0502020204030204" pitchFamily="34" charset="0"/>
                          <a:cs typeface="Arial" panose="020B0604020202020204" pitchFamily="34" charset="0"/>
                        </a:rPr>
                        <a:t>109</a:t>
                      </a:r>
                    </a:p>
                  </a:txBody>
                  <a:tcPr marL="38523" marR="38523" marT="0" marB="0" anchor="b">
                    <a:solidFill>
                      <a:srgbClr val="92D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423035" algn="l"/>
                        </a:tabLst>
                        <a:defRPr/>
                      </a:pPr>
                      <a:r>
                        <a:rPr lang="en-GB" sz="2000" b="1" dirty="0">
                          <a:solidFill>
                            <a:schemeClr val="tx1"/>
                          </a:solidFill>
                          <a:effectLst/>
                          <a:latin typeface="+mn-lt"/>
                          <a:ea typeface="Calibri" panose="020F0502020204030204" pitchFamily="34" charset="0"/>
                          <a:cs typeface="Arial" panose="020B0604020202020204" pitchFamily="34" charset="0"/>
                        </a:rPr>
                        <a:t>104</a:t>
                      </a:r>
                    </a:p>
                  </a:txBody>
                  <a:tcPr marL="38523" marR="38523" marT="0" marB="0" anchor="b">
                    <a:solidFill>
                      <a:srgbClr val="92D050"/>
                    </a:solidFill>
                  </a:tcPr>
                </a:tc>
                <a:extLst>
                  <a:ext uri="{0D108BD9-81ED-4DB2-BD59-A6C34878D82A}">
                    <a16:rowId xmlns:a16="http://schemas.microsoft.com/office/drawing/2014/main" val="10011"/>
                  </a:ext>
                </a:extLst>
              </a:tr>
            </a:tbl>
          </a:graphicData>
        </a:graphic>
      </p:graphicFrame>
      <p:sp>
        <p:nvSpPr>
          <p:cNvPr id="6" name="Title 3"/>
          <p:cNvSpPr txBox="1">
            <a:spLocks/>
          </p:cNvSpPr>
          <p:nvPr/>
        </p:nvSpPr>
        <p:spPr>
          <a:xfrm>
            <a:off x="110810" y="270582"/>
            <a:ext cx="11971282" cy="40342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3200" dirty="0">
                <a:solidFill>
                  <a:srgbClr val="B4674A"/>
                </a:solidFill>
              </a:rPr>
              <a:t>STATUS for THE ward delimitation PROCESS (cont..)</a:t>
            </a:r>
            <a:endParaRPr lang="en-ZA" sz="3200" dirty="0">
              <a:solidFill>
                <a:srgbClr val="B4674A"/>
              </a:solidFill>
            </a:endParaRPr>
          </a:p>
        </p:txBody>
      </p:sp>
    </p:spTree>
    <p:extLst>
      <p:ext uri="{BB962C8B-B14F-4D97-AF65-F5344CB8AC3E}">
        <p14:creationId xmlns:p14="http://schemas.microsoft.com/office/powerpoint/2010/main" val="387170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9D89B3-E441-4642-BD0F-C13C2F84C447}"/>
              </a:ext>
            </a:extLst>
          </p:cNvPr>
          <p:cNvSpPr>
            <a:spLocks noGrp="1"/>
          </p:cNvSpPr>
          <p:nvPr>
            <p:ph type="sldNum" sz="quarter" idx="12"/>
          </p:nvPr>
        </p:nvSpPr>
        <p:spPr/>
        <p:txBody>
          <a:bodyPr/>
          <a:lstStyle/>
          <a:p>
            <a:fld id="{7BE95DEF-8FE6-4E8A-8C5F-FA630B442D43}" type="slidenum">
              <a:rPr lang="en-ZA" sz="2000" b="1" smtClean="0"/>
              <a:t>11</a:t>
            </a:fld>
            <a:endParaRPr lang="en-ZA" sz="2000" b="1" dirty="0"/>
          </a:p>
        </p:txBody>
      </p:sp>
      <p:sp>
        <p:nvSpPr>
          <p:cNvPr id="6" name="Title 3"/>
          <p:cNvSpPr txBox="1">
            <a:spLocks/>
          </p:cNvSpPr>
          <p:nvPr/>
        </p:nvSpPr>
        <p:spPr>
          <a:xfrm>
            <a:off x="220718" y="0"/>
            <a:ext cx="11971282" cy="642717"/>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800" dirty="0">
                <a:solidFill>
                  <a:srgbClr val="B4674A"/>
                </a:solidFill>
              </a:rPr>
              <a:t>status for THE ward delimitation PROCESS (cont..)</a:t>
            </a:r>
            <a:endParaRPr lang="en-ZA" sz="2800" dirty="0">
              <a:solidFill>
                <a:srgbClr val="B4674A"/>
              </a:solidFill>
            </a:endParaRPr>
          </a:p>
        </p:txBody>
      </p:sp>
      <p:sp>
        <p:nvSpPr>
          <p:cNvPr id="7" name="Rectangle 6"/>
          <p:cNvSpPr/>
          <p:nvPr/>
        </p:nvSpPr>
        <p:spPr>
          <a:xfrm>
            <a:off x="342838" y="1283542"/>
            <a:ext cx="11224720" cy="1862048"/>
          </a:xfrm>
          <a:prstGeom prst="rect">
            <a:avLst/>
          </a:prstGeom>
        </p:spPr>
        <p:txBody>
          <a:bodyPr wrap="square">
            <a:spAutoFit/>
          </a:bodyPr>
          <a:lstStyle/>
          <a:p>
            <a:pPr marL="514350" indent="-514350" algn="just">
              <a:buFont typeface="+mj-lt"/>
              <a:buAutoNum type="arabicPeriod" startAt="4"/>
            </a:pPr>
            <a:r>
              <a:rPr lang="en-ZA" sz="2300" dirty="0">
                <a:ea typeface="Calibri" panose="020F0502020204030204" pitchFamily="34" charset="0"/>
                <a:cs typeface="Times New Roman" panose="02020603050405020304" pitchFamily="18" charset="0"/>
              </a:rPr>
              <a:t>The MDB arranged virtual meetings for all outstanding 104 municipalities (Batch 2). </a:t>
            </a:r>
          </a:p>
          <a:p>
            <a:pPr marL="514350" indent="-514350" algn="just">
              <a:buFont typeface="+mj-lt"/>
              <a:buAutoNum type="arabicPeriod" startAt="4"/>
            </a:pPr>
            <a:r>
              <a:rPr lang="en-ZA" sz="2300" dirty="0">
                <a:ea typeface="Calibri" panose="020F0502020204030204" pitchFamily="34" charset="0"/>
                <a:cs typeface="Times New Roman" panose="02020603050405020304" pitchFamily="18" charset="0"/>
              </a:rPr>
              <a:t>Municipalities took up the opportunity to arrange virtual meetings under difficult and uncertain conditions.</a:t>
            </a:r>
          </a:p>
          <a:p>
            <a:pPr lvl="1" algn="just"/>
            <a:endParaRPr lang="en-ZA" sz="2300" dirty="0">
              <a:cs typeface="Times New Roman" panose="02020603050405020304" pitchFamily="18" charset="0"/>
            </a:endParaRPr>
          </a:p>
        </p:txBody>
      </p:sp>
      <p:sp>
        <p:nvSpPr>
          <p:cNvPr id="9" name="Title 3"/>
          <p:cNvSpPr txBox="1">
            <a:spLocks/>
          </p:cNvSpPr>
          <p:nvPr/>
        </p:nvSpPr>
        <p:spPr>
          <a:xfrm>
            <a:off x="293006" y="674005"/>
            <a:ext cx="11874698" cy="699280"/>
          </a:xfrm>
          <a:prstGeom prst="rect">
            <a:avLst/>
          </a:prstGeom>
        </p:spPr>
        <p:txBody>
          <a:bodyPr vert="horz" lIns="91440" tIns="45720" rIns="91440" bIns="45720" rtlCol="0" anchor="t">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000" dirty="0">
                <a:solidFill>
                  <a:schemeClr val="tx1"/>
                </a:solidFill>
              </a:rPr>
              <a:t>Public Consultations AND IMPACT OF COVID 19 </a:t>
            </a:r>
            <a:endParaRPr lang="en-ZA" sz="2000" dirty="0">
              <a:solidFill>
                <a:schemeClr val="tx1"/>
              </a:solidFill>
            </a:endParaRPr>
          </a:p>
        </p:txBody>
      </p:sp>
    </p:spTree>
    <p:extLst>
      <p:ext uri="{BB962C8B-B14F-4D97-AF65-F5344CB8AC3E}">
        <p14:creationId xmlns:p14="http://schemas.microsoft.com/office/powerpoint/2010/main" val="394459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400" b="1" smtClean="0"/>
              <a:t>12</a:t>
            </a:fld>
            <a:endParaRPr lang="en-ZA" sz="1400" b="1" dirty="0"/>
          </a:p>
        </p:txBody>
      </p:sp>
      <p:sp>
        <p:nvSpPr>
          <p:cNvPr id="5" name="Content Placeholder 2"/>
          <p:cNvSpPr>
            <a:spLocks noGrp="1"/>
          </p:cNvSpPr>
          <p:nvPr>
            <p:ph idx="1"/>
          </p:nvPr>
        </p:nvSpPr>
        <p:spPr>
          <a:xfrm>
            <a:off x="330949" y="724820"/>
            <a:ext cx="11861051" cy="5655389"/>
          </a:xfrm>
        </p:spPr>
        <p:txBody>
          <a:bodyPr>
            <a:noAutofit/>
          </a:bodyPr>
          <a:lstStyle/>
          <a:p>
            <a:pPr marL="514350" lvl="0" indent="-514350" algn="just">
              <a:buFont typeface="+mj-lt"/>
              <a:buAutoNum type="arabicPeriod"/>
            </a:pPr>
            <a:r>
              <a:rPr lang="en-ZA" sz="2600" dirty="0"/>
              <a:t>The MDB provided draft wards to solicit views and submissions from communities and stakeholders. </a:t>
            </a:r>
          </a:p>
          <a:p>
            <a:pPr marL="514350" lvl="0" indent="-514350" algn="just">
              <a:buFont typeface="+mj-lt"/>
              <a:buAutoNum type="arabicPeriod"/>
            </a:pPr>
            <a:r>
              <a:rPr lang="en-ZA" sz="2600" dirty="0"/>
              <a:t>There were two closing dates for this process, one was the 31</a:t>
            </a:r>
            <a:r>
              <a:rPr lang="en-ZA" sz="2600" baseline="30000" dirty="0"/>
              <a:t>st</a:t>
            </a:r>
            <a:r>
              <a:rPr lang="en-ZA" sz="2600" dirty="0"/>
              <a:t> May 2020 for all municipalities consulted before Covid-19 and 31</a:t>
            </a:r>
            <a:r>
              <a:rPr lang="en-ZA" sz="2600" baseline="30000" dirty="0"/>
              <a:t>st</a:t>
            </a:r>
            <a:r>
              <a:rPr lang="en-ZA" sz="2600" dirty="0"/>
              <a:t> July 2020 for the municipalities that were consulted virtually. </a:t>
            </a:r>
          </a:p>
          <a:p>
            <a:pPr marL="514350" lvl="0" indent="-514350" algn="just">
              <a:buFont typeface="+mj-lt"/>
              <a:buAutoNum type="arabicPeriod"/>
            </a:pPr>
            <a:r>
              <a:rPr lang="en-US" sz="2600" dirty="0"/>
              <a:t>Submissions were received from individuals, community members, traditional leaders, political parties and other stakeholders.</a:t>
            </a:r>
            <a:endParaRPr lang="en-ZA" sz="2600" dirty="0"/>
          </a:p>
          <a:p>
            <a:pPr marL="514350" lvl="0" indent="-514350" algn="just">
              <a:buFont typeface="+mj-lt"/>
              <a:buAutoNum type="arabicPeriod"/>
            </a:pPr>
            <a:r>
              <a:rPr lang="en-US" sz="2600" dirty="0"/>
              <a:t>Overall the MDB received 1206 submissions as at the end of the periods of submissions. </a:t>
            </a:r>
            <a:endParaRPr lang="en-ZA" sz="2600" dirty="0"/>
          </a:p>
          <a:p>
            <a:pPr marL="514350" indent="-514350" algn="just">
              <a:buFont typeface="+mj-lt"/>
              <a:buAutoNum type="arabicPeriod"/>
            </a:pPr>
            <a:r>
              <a:rPr lang="en-US" sz="2600" dirty="0"/>
              <a:t>Of the 1206 submissions received, 368 (30,5%) were rejected and 838 (69,5%) were accepted and thus taken to the publication for objections.</a:t>
            </a:r>
            <a:r>
              <a:rPr lang="en-ZA" sz="2600" dirty="0"/>
              <a:t> </a:t>
            </a:r>
            <a:endParaRPr lang="en-GB" sz="2600" dirty="0"/>
          </a:p>
          <a:p>
            <a:pPr marL="514350" lvl="1" indent="-514350" algn="just">
              <a:lnSpc>
                <a:spcPct val="107000"/>
              </a:lnSpc>
              <a:spcBef>
                <a:spcPts val="1000"/>
              </a:spcBef>
              <a:spcAft>
                <a:spcPts val="800"/>
              </a:spcAft>
              <a:buFont typeface="+mj-lt"/>
              <a:buAutoNum type="arabicPeriod"/>
              <a:tabLst>
                <a:tab pos="457200" algn="l"/>
              </a:tabLst>
            </a:pPr>
            <a:endParaRPr lang="en-ZA" sz="2600" dirty="0"/>
          </a:p>
          <a:p>
            <a:pPr marL="457200" lvl="1" indent="0" algn="just">
              <a:buNone/>
            </a:pPr>
            <a:endParaRPr lang="en-ZA" sz="2600" dirty="0"/>
          </a:p>
          <a:p>
            <a:pPr marL="0" indent="0" algn="just">
              <a:lnSpc>
                <a:spcPct val="107000"/>
              </a:lnSpc>
              <a:spcAft>
                <a:spcPts val="800"/>
              </a:spcAft>
              <a:buNone/>
              <a:tabLst>
                <a:tab pos="457200" algn="l"/>
              </a:tabLst>
            </a:pPr>
            <a:endParaRPr lang="en-ZA" sz="2600" dirty="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457200" algn="l"/>
              </a:tabLst>
            </a:pPr>
            <a:endParaRPr lang="en-ZA" sz="2600" dirty="0">
              <a:ea typeface="Calibri" panose="020F0502020204030204" pitchFamily="34" charset="0"/>
              <a:cs typeface="Times New Roman" panose="02020603050405020304" pitchFamily="18" charset="0"/>
            </a:endParaRPr>
          </a:p>
          <a:p>
            <a:pPr marL="0" indent="0" algn="just">
              <a:lnSpc>
                <a:spcPct val="100000"/>
              </a:lnSpc>
              <a:buNone/>
            </a:pPr>
            <a:endParaRPr lang="en-ZA" sz="2600" dirty="0">
              <a:cs typeface="Arial" panose="020B0604020202020204" pitchFamily="34" charset="0"/>
            </a:endParaRPr>
          </a:p>
          <a:p>
            <a:pPr marL="0" indent="0" algn="just">
              <a:lnSpc>
                <a:spcPct val="100000"/>
              </a:lnSpc>
              <a:buNone/>
            </a:pPr>
            <a:endParaRPr lang="en-ZA" sz="2600" dirty="0">
              <a:cs typeface="Arial" panose="020B0604020202020204" pitchFamily="34" charset="0"/>
            </a:endParaRPr>
          </a:p>
          <a:p>
            <a:pPr marL="85725" lvl="2" indent="0" algn="just">
              <a:buNone/>
            </a:pPr>
            <a:endParaRPr lang="en-ZA" sz="2600" dirty="0">
              <a:cs typeface="Arial" panose="020B0604020202020204" pitchFamily="34" charset="0"/>
            </a:endParaRPr>
          </a:p>
          <a:p>
            <a:pPr marL="998538" lvl="2" indent="-457200" algn="just">
              <a:buFont typeface="+mj-lt"/>
              <a:buAutoNum type="arabicPeriod"/>
            </a:pPr>
            <a:endParaRPr lang="en-ZA" sz="2600" dirty="0">
              <a:cs typeface="Arial" panose="020B0604020202020204" pitchFamily="34" charset="0"/>
            </a:endParaRPr>
          </a:p>
          <a:p>
            <a:pPr marL="998538" lvl="2" indent="-457200" algn="just">
              <a:buFont typeface="+mj-lt"/>
              <a:buAutoNum type="arabicPeriod"/>
            </a:pPr>
            <a:endParaRPr lang="en-ZA" sz="2600" dirty="0">
              <a:cs typeface="Arial" panose="020B0604020202020204" pitchFamily="34" charset="0"/>
            </a:endParaRPr>
          </a:p>
          <a:p>
            <a:pPr marL="541338" lvl="2" indent="0" algn="just">
              <a:buNone/>
            </a:pPr>
            <a:endParaRPr lang="en-US" sz="2600" dirty="0">
              <a:cs typeface="Arial" panose="020B0604020202020204" pitchFamily="34" charset="0"/>
            </a:endParaRPr>
          </a:p>
          <a:p>
            <a:pPr marL="1071563" lvl="2" indent="-530225" algn="just">
              <a:buFont typeface="+mj-lt"/>
              <a:buAutoNum type="alphaLcPeriod"/>
            </a:pPr>
            <a:endParaRPr lang="en-US" sz="2600" dirty="0">
              <a:cs typeface="Arial" panose="020B0604020202020204" pitchFamily="34" charset="0"/>
            </a:endParaRPr>
          </a:p>
          <a:p>
            <a:pPr marL="0" lvl="1" indent="0" algn="just">
              <a:buNone/>
            </a:pPr>
            <a:endParaRPr lang="en-ZA" sz="2600" dirty="0"/>
          </a:p>
        </p:txBody>
      </p:sp>
      <p:sp>
        <p:nvSpPr>
          <p:cNvPr id="9" name="Title 3"/>
          <p:cNvSpPr txBox="1">
            <a:spLocks/>
          </p:cNvSpPr>
          <p:nvPr/>
        </p:nvSpPr>
        <p:spPr>
          <a:xfrm>
            <a:off x="86905" y="172886"/>
            <a:ext cx="12105095" cy="40342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3200" dirty="0">
                <a:solidFill>
                  <a:srgbClr val="B4674A"/>
                </a:solidFill>
              </a:rPr>
              <a:t>STATUS FOR THE ward delimitation PROCESS (cont..)</a:t>
            </a:r>
            <a:endParaRPr lang="en-ZA" sz="3200" dirty="0">
              <a:solidFill>
                <a:srgbClr val="B4674A"/>
              </a:solidFill>
            </a:endParaRPr>
          </a:p>
        </p:txBody>
      </p:sp>
    </p:spTree>
    <p:extLst>
      <p:ext uri="{BB962C8B-B14F-4D97-AF65-F5344CB8AC3E}">
        <p14:creationId xmlns:p14="http://schemas.microsoft.com/office/powerpoint/2010/main" val="329978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800" b="1" smtClean="0"/>
              <a:t>13</a:t>
            </a:fld>
            <a:endParaRPr lang="en-ZA" sz="1800" b="1" dirty="0"/>
          </a:p>
        </p:txBody>
      </p:sp>
      <p:sp>
        <p:nvSpPr>
          <p:cNvPr id="2" name="Title 3">
            <a:extLst>
              <a:ext uri="{FF2B5EF4-FFF2-40B4-BE49-F238E27FC236}">
                <a16:creationId xmlns:a16="http://schemas.microsoft.com/office/drawing/2014/main" id="{FF753F2F-4C22-48B8-AB27-E771FF539A8F}"/>
              </a:ext>
            </a:extLst>
          </p:cNvPr>
          <p:cNvSpPr txBox="1">
            <a:spLocks/>
          </p:cNvSpPr>
          <p:nvPr/>
        </p:nvSpPr>
        <p:spPr>
          <a:xfrm>
            <a:off x="86905" y="265202"/>
            <a:ext cx="12105095" cy="40342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3200" dirty="0">
                <a:solidFill>
                  <a:srgbClr val="B4674A"/>
                </a:solidFill>
              </a:rPr>
              <a:t>STATUS FOR THE ward delimitation PROCESS (cont..)</a:t>
            </a:r>
            <a:endParaRPr lang="en-ZA" sz="3200" dirty="0">
              <a:solidFill>
                <a:srgbClr val="B4674A"/>
              </a:solidFill>
            </a:endParaRPr>
          </a:p>
        </p:txBody>
      </p:sp>
      <p:sp>
        <p:nvSpPr>
          <p:cNvPr id="3" name="Content Placeholder 2"/>
          <p:cNvSpPr>
            <a:spLocks noGrp="1"/>
          </p:cNvSpPr>
          <p:nvPr>
            <p:ph idx="1"/>
          </p:nvPr>
        </p:nvSpPr>
        <p:spPr>
          <a:xfrm>
            <a:off x="86904" y="1305039"/>
            <a:ext cx="11924281" cy="4351338"/>
          </a:xfrm>
        </p:spPr>
        <p:txBody>
          <a:bodyPr>
            <a:normAutofit/>
          </a:bodyPr>
          <a:lstStyle/>
          <a:p>
            <a:pPr marL="514350" indent="-514350" algn="just">
              <a:buFont typeface="+mj-lt"/>
              <a:buAutoNum type="arabicPeriod"/>
            </a:pPr>
            <a:r>
              <a:rPr lang="en-US" dirty="0"/>
              <a:t>Publication of Gazettes for municipalities where face to face consultation was done (Batch 1) took place between 03 and 12 August 2020 and publications for municipalities that were virtually consulted (Batch 2) took place between 01 and 07 October 2020.</a:t>
            </a:r>
          </a:p>
          <a:p>
            <a:pPr marL="514350" indent="-514350" algn="just">
              <a:buFont typeface="+mj-lt"/>
              <a:buAutoNum type="arabicPeriod"/>
            </a:pPr>
            <a:r>
              <a:rPr lang="en-US" dirty="0"/>
              <a:t>The MDB received a total of 1465 objections. All objections were considered by the Board.</a:t>
            </a:r>
          </a:p>
          <a:p>
            <a:pPr marL="514350" indent="-514350" algn="just">
              <a:buFont typeface="+mj-lt"/>
              <a:buAutoNum type="arabicPeriod"/>
            </a:pPr>
            <a:r>
              <a:rPr lang="en-US" dirty="0"/>
              <a:t>On average for all 4468 wards published, 469 (10,5%) wards were configured and were accordingly varied as a result of objections received, whilst 3999 (89,5%) wards were confirmed as published. </a:t>
            </a:r>
          </a:p>
        </p:txBody>
      </p:sp>
      <p:sp>
        <p:nvSpPr>
          <p:cNvPr id="8" name="Content Placeholder 2"/>
          <p:cNvSpPr txBox="1">
            <a:spLocks/>
          </p:cNvSpPr>
          <p:nvPr/>
        </p:nvSpPr>
        <p:spPr>
          <a:xfrm>
            <a:off x="334297" y="711709"/>
            <a:ext cx="11523406" cy="593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b="1" dirty="0"/>
              <a:t>Publication for objections</a:t>
            </a:r>
          </a:p>
        </p:txBody>
      </p:sp>
    </p:spTree>
    <p:extLst>
      <p:ext uri="{BB962C8B-B14F-4D97-AF65-F5344CB8AC3E}">
        <p14:creationId xmlns:p14="http://schemas.microsoft.com/office/powerpoint/2010/main" val="147366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800" b="1" smtClean="0"/>
              <a:t>14</a:t>
            </a:fld>
            <a:endParaRPr lang="en-ZA" sz="1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20047"/>
            <a:ext cx="10549054" cy="617970"/>
          </a:xfrm>
          <a:prstGeom prst="rect">
            <a:avLst/>
          </a:prstGeom>
        </p:spPr>
      </p:pic>
      <p:sp>
        <p:nvSpPr>
          <p:cNvPr id="9" name="Rectangle 8"/>
          <p:cNvSpPr/>
          <p:nvPr/>
        </p:nvSpPr>
        <p:spPr>
          <a:xfrm>
            <a:off x="1105786" y="608900"/>
            <a:ext cx="9016409" cy="369332"/>
          </a:xfrm>
          <a:prstGeom prst="rect">
            <a:avLst/>
          </a:prstGeom>
        </p:spPr>
        <p:txBody>
          <a:bodyPr wrap="square">
            <a:spAutoFit/>
          </a:bodyPr>
          <a:lstStyle/>
          <a:p>
            <a:r>
              <a:rPr lang="en-ZA" b="1" dirty="0">
                <a:latin typeface="Arial" panose="020B0604020202020204" pitchFamily="34" charset="0"/>
                <a:ea typeface="Calibri" panose="020F0502020204030204" pitchFamily="34" charset="0"/>
              </a:rPr>
              <a:t>OUTCOMES OF CONSIDERATION OF OBJECTIONS PER PROVINCE</a:t>
            </a:r>
            <a:endParaRPr lang="en-ZA" dirty="0"/>
          </a:p>
        </p:txBody>
      </p:sp>
      <p:sp>
        <p:nvSpPr>
          <p:cNvPr id="3" name="Title 3">
            <a:extLst>
              <a:ext uri="{FF2B5EF4-FFF2-40B4-BE49-F238E27FC236}">
                <a16:creationId xmlns:a16="http://schemas.microsoft.com/office/drawing/2014/main" id="{79AD7023-FB49-4043-9705-C999F96758E0}"/>
              </a:ext>
            </a:extLst>
          </p:cNvPr>
          <p:cNvSpPr txBox="1">
            <a:spLocks/>
          </p:cNvSpPr>
          <p:nvPr/>
        </p:nvSpPr>
        <p:spPr>
          <a:xfrm>
            <a:off x="86905" y="265202"/>
            <a:ext cx="12105095" cy="40342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3200" dirty="0">
                <a:solidFill>
                  <a:srgbClr val="B4674A"/>
                </a:solidFill>
              </a:rPr>
              <a:t>STATUS FOR THE ward delimitation PROCESS (cont..)</a:t>
            </a:r>
            <a:endParaRPr lang="en-ZA" sz="3200" dirty="0">
              <a:solidFill>
                <a:srgbClr val="B4674A"/>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56303690"/>
              </p:ext>
            </p:extLst>
          </p:nvPr>
        </p:nvGraphicFramePr>
        <p:xfrm>
          <a:off x="86905" y="1045627"/>
          <a:ext cx="10503123" cy="5603801"/>
        </p:xfrm>
        <a:graphic>
          <a:graphicData uri="http://schemas.openxmlformats.org/drawingml/2006/table">
            <a:tbl>
              <a:tblPr firstRow="1" firstCol="1" bandRow="1">
                <a:tableStyleId>{93296810-A885-4BE3-A3E7-6D5BEEA58F35}</a:tableStyleId>
              </a:tblPr>
              <a:tblGrid>
                <a:gridCol w="2577638">
                  <a:extLst>
                    <a:ext uri="{9D8B030D-6E8A-4147-A177-3AD203B41FA5}">
                      <a16:colId xmlns:a16="http://schemas.microsoft.com/office/drawing/2014/main" val="20000"/>
                    </a:ext>
                  </a:extLst>
                </a:gridCol>
                <a:gridCol w="2948488">
                  <a:extLst>
                    <a:ext uri="{9D8B030D-6E8A-4147-A177-3AD203B41FA5}">
                      <a16:colId xmlns:a16="http://schemas.microsoft.com/office/drawing/2014/main" val="20001"/>
                    </a:ext>
                  </a:extLst>
                </a:gridCol>
                <a:gridCol w="4976997">
                  <a:extLst>
                    <a:ext uri="{9D8B030D-6E8A-4147-A177-3AD203B41FA5}">
                      <a16:colId xmlns:a16="http://schemas.microsoft.com/office/drawing/2014/main" val="20002"/>
                    </a:ext>
                  </a:extLst>
                </a:gridCol>
              </a:tblGrid>
              <a:tr h="420210">
                <a:tc>
                  <a:txBody>
                    <a:bodyPr/>
                    <a:lstStyle/>
                    <a:p>
                      <a:pPr marL="457200" algn="just">
                        <a:lnSpc>
                          <a:spcPct val="150000"/>
                        </a:lnSpc>
                        <a:spcAft>
                          <a:spcPts val="0"/>
                        </a:spcAft>
                        <a:tabLst>
                          <a:tab pos="1423035" algn="l"/>
                        </a:tabLst>
                      </a:pPr>
                      <a:r>
                        <a:rPr lang="en-ZA" sz="1800" dirty="0">
                          <a:effectLst/>
                          <a:latin typeface="+mn-lt"/>
                        </a:rPr>
                        <a:t>PROVINCE</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tabLst>
                          <a:tab pos="1423035" algn="l"/>
                        </a:tabLst>
                      </a:pPr>
                      <a:r>
                        <a:rPr lang="en-ZA" sz="1800" dirty="0">
                          <a:effectLst/>
                          <a:latin typeface="+mn-lt"/>
                        </a:rPr>
                        <a:t>TOTAL NO. OF OBJECTIONS RECEIVED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tabLst>
                          <a:tab pos="1423035" algn="l"/>
                        </a:tabLst>
                      </a:pPr>
                      <a:r>
                        <a:rPr lang="en-ZA" sz="1800" dirty="0">
                          <a:effectLst/>
                          <a:latin typeface="+mn-lt"/>
                        </a:rPr>
                        <a:t>PERCENTAGE TO THE TOTAL</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4351">
                <a:tc>
                  <a:txBody>
                    <a:bodyPr/>
                    <a:lstStyle/>
                    <a:p>
                      <a:pPr marL="457200" algn="l">
                        <a:lnSpc>
                          <a:spcPct val="150000"/>
                        </a:lnSpc>
                        <a:spcAft>
                          <a:spcPts val="0"/>
                        </a:spcAft>
                        <a:tabLst>
                          <a:tab pos="1423035" algn="l"/>
                        </a:tabLst>
                      </a:pPr>
                      <a:r>
                        <a:rPr lang="en-ZA" sz="1400" dirty="0">
                          <a:solidFill>
                            <a:schemeClr val="tx1"/>
                          </a:solidFill>
                          <a:effectLst/>
                          <a:latin typeface="+mn-lt"/>
                        </a:rPr>
                        <a:t>EASTERN CAPE</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rPr>
                        <a:t>275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18,8%</a:t>
                      </a:r>
                    </a:p>
                  </a:txBody>
                  <a:tcPr marL="7620" marR="7620" marT="7620" marB="0" anchor="b"/>
                </a:tc>
                <a:extLst>
                  <a:ext uri="{0D108BD9-81ED-4DB2-BD59-A6C34878D82A}">
                    <a16:rowId xmlns:a16="http://schemas.microsoft.com/office/drawing/2014/main" val="10001"/>
                  </a:ext>
                </a:extLst>
              </a:tr>
              <a:tr h="338959">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FREE STATE</a:t>
                      </a: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ea typeface="Calibri" panose="020F0502020204030204" pitchFamily="34" charset="0"/>
                          <a:cs typeface="Times New Roman" panose="02020603050405020304" pitchFamily="18" charset="0"/>
                        </a:rPr>
                        <a:t>68</a:t>
                      </a:r>
                    </a:p>
                  </a:txBody>
                  <a:tcPr marL="68580" marR="68580" marT="0" marB="0">
                    <a:solidFill>
                      <a:schemeClr val="accent6">
                        <a:lumMod val="20000"/>
                        <a:lumOff val="80000"/>
                      </a:schemeClr>
                    </a:solidFill>
                  </a:tcPr>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4,6%</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7"/>
                  </a:ext>
                </a:extLst>
              </a:tr>
              <a:tr h="409903">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GAUTENG</a:t>
                      </a: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ea typeface="+mn-ea"/>
                          <a:cs typeface="+mn-cs"/>
                        </a:rPr>
                        <a:t>51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3,5%</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2"/>
                  </a:ext>
                </a:extLst>
              </a:tr>
              <a:tr h="362607">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KWAZULU NATAL</a:t>
                      </a: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rPr>
                        <a:t>193</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13,2%</a:t>
                      </a:r>
                    </a:p>
                  </a:txBody>
                  <a:tcPr marL="7620" marR="7620" marT="7620" marB="0" anchor="b"/>
                </a:tc>
                <a:extLst>
                  <a:ext uri="{0D108BD9-81ED-4DB2-BD59-A6C34878D82A}">
                    <a16:rowId xmlns:a16="http://schemas.microsoft.com/office/drawing/2014/main" val="10003"/>
                  </a:ext>
                </a:extLst>
              </a:tr>
              <a:tr h="346841">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LIMPOPO</a:t>
                      </a:r>
                    </a:p>
                  </a:txBody>
                  <a:tcPr marL="68580" marR="68580" marT="0" marB="0">
                    <a:solidFill>
                      <a:schemeClr val="accent6"/>
                    </a:solidFill>
                  </a:tcPr>
                </a:tc>
                <a:tc>
                  <a:txBody>
                    <a:bodyPr/>
                    <a:lstStyle/>
                    <a:p>
                      <a:pPr marL="457200" algn="ctr">
                        <a:lnSpc>
                          <a:spcPct val="150000"/>
                        </a:lnSpc>
                        <a:spcAft>
                          <a:spcPts val="0"/>
                        </a:spcAft>
                        <a:tabLst>
                          <a:tab pos="1423035" algn="l"/>
                        </a:tabLst>
                      </a:pPr>
                      <a:r>
                        <a:rPr lang="en-ZA" sz="1400" dirty="0">
                          <a:solidFill>
                            <a:schemeClr val="tx1"/>
                          </a:solidFill>
                          <a:effectLst/>
                          <a:latin typeface="+mn-lt"/>
                          <a:ea typeface="Calibri" panose="020F0502020204030204" pitchFamily="34" charset="0"/>
                          <a:cs typeface="Times New Roman" panose="02020603050405020304" pitchFamily="18" charset="0"/>
                        </a:rPr>
                        <a:t>132</a:t>
                      </a:r>
                    </a:p>
                  </a:txBody>
                  <a:tcPr marL="68580" marR="68580" marT="0" marB="0">
                    <a:solidFill>
                      <a:schemeClr val="accent6">
                        <a:lumMod val="20000"/>
                        <a:lumOff val="80000"/>
                      </a:schemeClr>
                    </a:solidFill>
                  </a:tcPr>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9,0%</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8"/>
                  </a:ext>
                </a:extLst>
              </a:tr>
              <a:tr h="521500">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MPUMALANGA</a:t>
                      </a:r>
                    </a:p>
                  </a:txBody>
                  <a:tcPr marL="68580" marR="68580" marT="0" marB="0">
                    <a:solidFill>
                      <a:schemeClr val="accent6"/>
                    </a:solidFill>
                  </a:tcPr>
                </a:tc>
                <a:tc>
                  <a:txBody>
                    <a:bodyPr/>
                    <a:lstStyle/>
                    <a:p>
                      <a:pPr marL="457200" algn="ctr">
                        <a:lnSpc>
                          <a:spcPct val="150000"/>
                        </a:lnSpc>
                        <a:spcAft>
                          <a:spcPts val="0"/>
                        </a:spcAft>
                        <a:tabLst>
                          <a:tab pos="1423035" algn="l"/>
                        </a:tabLst>
                      </a:pPr>
                      <a:r>
                        <a:rPr lang="en-ZA" sz="1400" dirty="0">
                          <a:solidFill>
                            <a:schemeClr val="tx1"/>
                          </a:solidFill>
                          <a:effectLst/>
                          <a:latin typeface="+mn-lt"/>
                        </a:rPr>
                        <a:t>540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36,9%</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4"/>
                  </a:ext>
                </a:extLst>
              </a:tr>
              <a:tr h="521500">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NORTH WEST</a:t>
                      </a: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ea typeface="Calibri" panose="020F0502020204030204" pitchFamily="34" charset="0"/>
                          <a:cs typeface="Times New Roman" panose="02020603050405020304" pitchFamily="18" charset="0"/>
                        </a:rPr>
                        <a:t>90</a:t>
                      </a:r>
                    </a:p>
                  </a:txBody>
                  <a:tcPr marL="68580" marR="68580" marT="0" marB="0"/>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6,1%</a:t>
                      </a:r>
                    </a:p>
                  </a:txBody>
                  <a:tcPr marL="7620" marR="7620" marT="7620" marB="0" anchor="b"/>
                </a:tc>
                <a:extLst>
                  <a:ext uri="{0D108BD9-81ED-4DB2-BD59-A6C34878D82A}">
                    <a16:rowId xmlns:a16="http://schemas.microsoft.com/office/drawing/2014/main" val="10009"/>
                  </a:ext>
                </a:extLst>
              </a:tr>
              <a:tr h="521500">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NORTHERN CAPE</a:t>
                      </a: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0,1%</a:t>
                      </a:r>
                    </a:p>
                  </a:txBody>
                  <a:tcPr marL="7620" marR="7620" marT="7620" marB="0" anchor="b"/>
                </a:tc>
                <a:extLst>
                  <a:ext uri="{0D108BD9-81ED-4DB2-BD59-A6C34878D82A}">
                    <a16:rowId xmlns:a16="http://schemas.microsoft.com/office/drawing/2014/main" val="10010"/>
                  </a:ext>
                </a:extLst>
              </a:tr>
              <a:tr h="521500">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WESTERN CAPE</a:t>
                      </a:r>
                    </a:p>
                  </a:txBody>
                  <a:tcPr marL="68580" marR="68580" marT="0" marB="0"/>
                </a:tc>
                <a:tc>
                  <a:txBody>
                    <a:bodyPr/>
                    <a:lstStyle/>
                    <a:p>
                      <a:pPr marL="457200" algn="ctr">
                        <a:lnSpc>
                          <a:spcPct val="150000"/>
                        </a:lnSpc>
                        <a:spcAft>
                          <a:spcPts val="0"/>
                        </a:spcAft>
                        <a:tabLst>
                          <a:tab pos="1423035" algn="l"/>
                        </a:tabLst>
                      </a:pPr>
                      <a:r>
                        <a:rPr lang="en-ZA" sz="1400" dirty="0">
                          <a:solidFill>
                            <a:schemeClr val="tx1"/>
                          </a:solidFill>
                          <a:effectLst/>
                          <a:latin typeface="+mn-lt"/>
                        </a:rPr>
                        <a:t>114</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ctr" defTabSz="914400" rtl="0" eaLnBrk="1" fontAlgn="b" latinLnBrk="0" hangingPunct="1">
                        <a:lnSpc>
                          <a:spcPct val="150000"/>
                        </a:lnSpc>
                        <a:spcAft>
                          <a:spcPts val="0"/>
                        </a:spcAft>
                        <a:tabLst>
                          <a:tab pos="1423035" algn="l"/>
                        </a:tabLst>
                      </a:pPr>
                      <a:r>
                        <a:rPr lang="en-GB" sz="1400" kern="1200" dirty="0">
                          <a:solidFill>
                            <a:schemeClr val="tx1"/>
                          </a:solidFill>
                          <a:effectLst/>
                          <a:latin typeface="+mn-lt"/>
                          <a:ea typeface="+mn-ea"/>
                          <a:cs typeface="+mn-cs"/>
                        </a:rPr>
                        <a:t>7,8%</a:t>
                      </a:r>
                    </a:p>
                  </a:txBody>
                  <a:tcPr marL="7620" marR="7620" marT="7620" marB="0" anchor="b"/>
                </a:tc>
                <a:extLst>
                  <a:ext uri="{0D108BD9-81ED-4DB2-BD59-A6C34878D82A}">
                    <a16:rowId xmlns:a16="http://schemas.microsoft.com/office/drawing/2014/main" val="10005"/>
                  </a:ext>
                </a:extLst>
              </a:tr>
              <a:tr h="521500">
                <a:tc>
                  <a:txBody>
                    <a:bodyPr/>
                    <a:lstStyle/>
                    <a:p>
                      <a:pPr marL="457200" algn="l"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TOTAL</a:t>
                      </a:r>
                    </a:p>
                  </a:txBody>
                  <a:tcPr marL="68580" marR="68580" marT="0" marB="0"/>
                </a:tc>
                <a:tc>
                  <a:txBody>
                    <a:bodyPr/>
                    <a:lstStyle/>
                    <a:p>
                      <a:pPr marL="457200" algn="ctr">
                        <a:lnSpc>
                          <a:spcPct val="150000"/>
                        </a:lnSpc>
                        <a:spcAft>
                          <a:spcPts val="0"/>
                        </a:spcAft>
                        <a:tabLst>
                          <a:tab pos="1423035" algn="l"/>
                        </a:tabLst>
                      </a:pPr>
                      <a:r>
                        <a:rPr lang="en-ZA" sz="1400" b="1" dirty="0">
                          <a:solidFill>
                            <a:schemeClr val="tx1"/>
                          </a:solidFill>
                          <a:effectLst/>
                          <a:latin typeface="+mn-lt"/>
                        </a:rPr>
                        <a:t>1465</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algn="ctr" defTabSz="914400" rtl="0" eaLnBrk="1" latinLnBrk="0" hangingPunct="1">
                        <a:lnSpc>
                          <a:spcPct val="150000"/>
                        </a:lnSpc>
                        <a:spcAft>
                          <a:spcPts val="0"/>
                        </a:spcAft>
                        <a:tabLst>
                          <a:tab pos="1423035" algn="l"/>
                        </a:tabLst>
                      </a:pPr>
                      <a:r>
                        <a:rPr lang="en-ZA" sz="1400" b="1" kern="1200" dirty="0">
                          <a:solidFill>
                            <a:schemeClr val="tx1"/>
                          </a:solidFill>
                          <a:effectLst/>
                          <a:latin typeface="+mn-lt"/>
                          <a:ea typeface="+mn-ea"/>
                          <a:cs typeface="+mn-cs"/>
                        </a:rPr>
                        <a:t>100%</a:t>
                      </a: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020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800" b="1" smtClean="0"/>
              <a:t>15</a:t>
            </a:fld>
            <a:endParaRPr lang="en-ZA" sz="1800" b="1" dirty="0"/>
          </a:p>
        </p:txBody>
      </p:sp>
      <p:sp>
        <p:nvSpPr>
          <p:cNvPr id="9" name="Rectangle 8"/>
          <p:cNvSpPr/>
          <p:nvPr/>
        </p:nvSpPr>
        <p:spPr>
          <a:xfrm>
            <a:off x="1105786" y="676295"/>
            <a:ext cx="9016409" cy="369332"/>
          </a:xfrm>
          <a:prstGeom prst="rect">
            <a:avLst/>
          </a:prstGeom>
        </p:spPr>
        <p:txBody>
          <a:bodyPr wrap="square">
            <a:spAutoFit/>
          </a:bodyPr>
          <a:lstStyle/>
          <a:p>
            <a:r>
              <a:rPr lang="en-ZA" b="1" dirty="0">
                <a:latin typeface="Arial" panose="020B0604020202020204" pitchFamily="34" charset="0"/>
                <a:ea typeface="Calibri" panose="020F0502020204030204" pitchFamily="34" charset="0"/>
              </a:rPr>
              <a:t>OUTCOMES OF CONSIDERATION OF OBJECTIONS PER PROVINCE</a:t>
            </a:r>
            <a:endParaRPr lang="en-ZA" dirty="0"/>
          </a:p>
        </p:txBody>
      </p:sp>
      <p:sp>
        <p:nvSpPr>
          <p:cNvPr id="3" name="Title 3">
            <a:extLst>
              <a:ext uri="{FF2B5EF4-FFF2-40B4-BE49-F238E27FC236}">
                <a16:creationId xmlns:a16="http://schemas.microsoft.com/office/drawing/2014/main" id="{79AD7023-FB49-4043-9705-C999F96758E0}"/>
              </a:ext>
            </a:extLst>
          </p:cNvPr>
          <p:cNvSpPr txBox="1">
            <a:spLocks/>
          </p:cNvSpPr>
          <p:nvPr/>
        </p:nvSpPr>
        <p:spPr>
          <a:xfrm>
            <a:off x="86905" y="265202"/>
            <a:ext cx="12105095" cy="40342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3200" dirty="0">
                <a:solidFill>
                  <a:srgbClr val="B4674A"/>
                </a:solidFill>
              </a:rPr>
              <a:t>STATUS FOR THE ward delimitation PROCESS (cont..)</a:t>
            </a:r>
            <a:endParaRPr lang="en-ZA" sz="3200" dirty="0">
              <a:solidFill>
                <a:srgbClr val="B4674A"/>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916101667"/>
              </p:ext>
            </p:extLst>
          </p:nvPr>
        </p:nvGraphicFramePr>
        <p:xfrm>
          <a:off x="291510" y="1133473"/>
          <a:ext cx="11522075" cy="5294852"/>
        </p:xfrm>
        <a:graphic>
          <a:graphicData uri="http://schemas.openxmlformats.org/drawingml/2006/table">
            <a:tbl>
              <a:tblPr firstRow="1" firstCol="1" bandRow="1">
                <a:tableStyleId>{93296810-A885-4BE3-A3E7-6D5BEEA58F35}</a:tableStyleId>
              </a:tblPr>
              <a:tblGrid>
                <a:gridCol w="3192669">
                  <a:extLst>
                    <a:ext uri="{9D8B030D-6E8A-4147-A177-3AD203B41FA5}">
                      <a16:colId xmlns:a16="http://schemas.microsoft.com/office/drawing/2014/main" val="20000"/>
                    </a:ext>
                  </a:extLst>
                </a:gridCol>
                <a:gridCol w="2056789">
                  <a:extLst>
                    <a:ext uri="{9D8B030D-6E8A-4147-A177-3AD203B41FA5}">
                      <a16:colId xmlns:a16="http://schemas.microsoft.com/office/drawing/2014/main" val="20001"/>
                    </a:ext>
                  </a:extLst>
                </a:gridCol>
                <a:gridCol w="1811270">
                  <a:extLst>
                    <a:ext uri="{9D8B030D-6E8A-4147-A177-3AD203B41FA5}">
                      <a16:colId xmlns:a16="http://schemas.microsoft.com/office/drawing/2014/main" val="20002"/>
                    </a:ext>
                  </a:extLst>
                </a:gridCol>
                <a:gridCol w="1811270">
                  <a:extLst>
                    <a:ext uri="{9D8B030D-6E8A-4147-A177-3AD203B41FA5}">
                      <a16:colId xmlns:a16="http://schemas.microsoft.com/office/drawing/2014/main" val="20003"/>
                    </a:ext>
                  </a:extLst>
                </a:gridCol>
                <a:gridCol w="2650077">
                  <a:extLst>
                    <a:ext uri="{9D8B030D-6E8A-4147-A177-3AD203B41FA5}">
                      <a16:colId xmlns:a16="http://schemas.microsoft.com/office/drawing/2014/main" val="20004"/>
                    </a:ext>
                  </a:extLst>
                </a:gridCol>
              </a:tblGrid>
              <a:tr h="1215957">
                <a:tc>
                  <a:txBody>
                    <a:bodyPr/>
                    <a:lstStyle/>
                    <a:p>
                      <a:pPr algn="ctr">
                        <a:lnSpc>
                          <a:spcPct val="115000"/>
                        </a:lnSpc>
                        <a:spcAft>
                          <a:spcPts val="0"/>
                        </a:spcAft>
                      </a:pPr>
                      <a:r>
                        <a:rPr lang="en-GB" sz="1800" dirty="0">
                          <a:effectLst/>
                          <a:latin typeface="+mn-lt"/>
                        </a:rPr>
                        <a:t>Province</a:t>
                      </a:r>
                      <a:endParaRPr lang="en-ZA" sz="1800" dirty="0">
                        <a:effectLst/>
                        <a:latin typeface="+mn-lt"/>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effectLst/>
                          <a:latin typeface="+mn-lt"/>
                        </a:rPr>
                        <a:t>Total</a:t>
                      </a:r>
                      <a:r>
                        <a:rPr lang="en-GB" sz="1800" baseline="0" dirty="0">
                          <a:effectLst/>
                          <a:latin typeface="+mn-lt"/>
                        </a:rPr>
                        <a:t> </a:t>
                      </a:r>
                      <a:r>
                        <a:rPr lang="en-GB" sz="1800" dirty="0">
                          <a:effectLst/>
                          <a:latin typeface="+mn-lt"/>
                        </a:rPr>
                        <a:t>Number of Wards</a:t>
                      </a:r>
                      <a:endParaRPr lang="en-ZA" sz="1800" dirty="0">
                        <a:effectLst/>
                        <a:latin typeface="+mn-lt"/>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effectLst/>
                          <a:latin typeface="+mn-lt"/>
                        </a:rPr>
                        <a:t>Published Wards  confirmed</a:t>
                      </a:r>
                      <a:endParaRPr lang="en-ZA" sz="1800" dirty="0">
                        <a:effectLst/>
                        <a:latin typeface="+mn-lt"/>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effectLst/>
                          <a:latin typeface="+mn-lt"/>
                        </a:rPr>
                        <a:t>Wards varied</a:t>
                      </a:r>
                      <a:endParaRPr lang="en-ZA" sz="1800" dirty="0">
                        <a:effectLst/>
                        <a:latin typeface="+mn-lt"/>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effectLst/>
                          <a:latin typeface="+mn-lt"/>
                        </a:rPr>
                        <a:t>Percentage of Wards reconfigured or to be varied</a:t>
                      </a:r>
                      <a:endParaRPr lang="en-ZA"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0"/>
                  </a:ext>
                </a:extLst>
              </a:tr>
              <a:tr h="428785">
                <a:tc>
                  <a:txBody>
                    <a:bodyPr/>
                    <a:lstStyle/>
                    <a:p>
                      <a:pPr>
                        <a:lnSpc>
                          <a:spcPct val="115000"/>
                        </a:lnSpc>
                        <a:spcAft>
                          <a:spcPts val="0"/>
                        </a:spcAft>
                        <a:tabLst>
                          <a:tab pos="1423035" algn="l"/>
                        </a:tabLst>
                      </a:pPr>
                      <a:r>
                        <a:rPr lang="en-ZA" sz="1800" dirty="0">
                          <a:effectLst/>
                          <a:latin typeface="+mn-lt"/>
                        </a:rPr>
                        <a:t>Eastern Cape </a:t>
                      </a:r>
                      <a:endParaRPr lang="en-ZA" sz="1800" dirty="0">
                        <a:effectLst/>
                        <a:latin typeface="+mn-lt"/>
                        <a:ea typeface="Calibri" panose="020F0502020204030204" pitchFamily="34" charset="0"/>
                      </a:endParaRPr>
                    </a:p>
                  </a:txBody>
                  <a:tcPr marL="68580" marR="68580" marT="0" marB="0" anchor="b"/>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710</a:t>
                      </a: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687</a:t>
                      </a: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23</a:t>
                      </a:r>
                    </a:p>
                  </a:txBody>
                  <a:tcPr marL="68580" marR="68580" marT="0" marB="0"/>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3%</a:t>
                      </a:r>
                    </a:p>
                  </a:txBody>
                  <a:tcPr marL="7620" marR="7620" marT="7620" marB="0" anchor="b"/>
                </a:tc>
                <a:extLst>
                  <a:ext uri="{0D108BD9-81ED-4DB2-BD59-A6C34878D82A}">
                    <a16:rowId xmlns:a16="http://schemas.microsoft.com/office/drawing/2014/main" val="10001"/>
                  </a:ext>
                </a:extLst>
              </a:tr>
              <a:tr h="382771">
                <a:tc>
                  <a:txBody>
                    <a:bodyPr/>
                    <a:lstStyle/>
                    <a:p>
                      <a:pPr>
                        <a:lnSpc>
                          <a:spcPct val="115000"/>
                        </a:lnSpc>
                        <a:spcAft>
                          <a:spcPts val="0"/>
                        </a:spcAft>
                        <a:tabLst>
                          <a:tab pos="1423035" algn="l"/>
                        </a:tabLst>
                      </a:pPr>
                      <a:r>
                        <a:rPr lang="en-ZA" sz="1800" dirty="0">
                          <a:effectLst/>
                          <a:latin typeface="+mn-lt"/>
                          <a:ea typeface="Calibri" panose="020F0502020204030204" pitchFamily="34" charset="0"/>
                        </a:rPr>
                        <a:t>Free State</a:t>
                      </a:r>
                    </a:p>
                  </a:txBody>
                  <a:tcPr marL="68580" marR="68580" marT="0" marB="0" anchor="b"/>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319</a:t>
                      </a:r>
                      <a:endParaRPr lang="en-GB" sz="1800" kern="1200" dirty="0">
                        <a:solidFill>
                          <a:schemeClr val="tx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293</a:t>
                      </a:r>
                      <a:endParaRPr lang="en-GB" sz="1800" kern="1200" dirty="0">
                        <a:solidFill>
                          <a:schemeClr val="tx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26</a:t>
                      </a:r>
                      <a:endParaRPr lang="en-GB" sz="1800" kern="1200" dirty="0">
                        <a:solidFill>
                          <a:schemeClr val="tx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8%</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7"/>
                  </a:ext>
                </a:extLst>
              </a:tr>
              <a:tr h="365426">
                <a:tc>
                  <a:txBody>
                    <a:bodyPr/>
                    <a:lstStyle/>
                    <a:p>
                      <a:pPr>
                        <a:lnSpc>
                          <a:spcPct val="115000"/>
                        </a:lnSpc>
                        <a:spcAft>
                          <a:spcPts val="0"/>
                        </a:spcAft>
                        <a:tabLst>
                          <a:tab pos="1423035" algn="l"/>
                        </a:tabLst>
                      </a:pPr>
                      <a:r>
                        <a:rPr lang="en-ZA" sz="1800" dirty="0">
                          <a:effectLst/>
                          <a:latin typeface="+mn-lt"/>
                        </a:rPr>
                        <a:t>Gauteng </a:t>
                      </a:r>
                      <a:endParaRPr lang="en-ZA" sz="1800" dirty="0">
                        <a:effectLst/>
                        <a:latin typeface="+mn-lt"/>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529</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492</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37</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7%</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2"/>
                  </a:ext>
                </a:extLst>
              </a:tr>
              <a:tr h="483652">
                <a:tc>
                  <a:txBody>
                    <a:bodyPr/>
                    <a:lstStyle/>
                    <a:p>
                      <a:pPr>
                        <a:lnSpc>
                          <a:spcPct val="115000"/>
                        </a:lnSpc>
                        <a:spcAft>
                          <a:spcPts val="0"/>
                        </a:spcAft>
                        <a:tabLst>
                          <a:tab pos="1423035" algn="l"/>
                        </a:tabLst>
                      </a:pPr>
                      <a:r>
                        <a:rPr lang="en-ZA" sz="1800" dirty="0">
                          <a:effectLst/>
                          <a:latin typeface="+mn-lt"/>
                        </a:rPr>
                        <a:t>KwaZulu-Natal </a:t>
                      </a:r>
                      <a:endParaRPr lang="en-ZA" sz="1800" dirty="0">
                        <a:effectLst/>
                        <a:latin typeface="+mn-lt"/>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901</a:t>
                      </a:r>
                    </a:p>
                  </a:txBody>
                  <a:tcPr marL="7620" marR="7620" marT="762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731</a:t>
                      </a:r>
                    </a:p>
                  </a:txBody>
                  <a:tcPr marL="7620" marR="7620" marT="762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170</a:t>
                      </a:r>
                    </a:p>
                  </a:txBody>
                  <a:tcPr marL="7620" marR="7620" marT="762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19%</a:t>
                      </a:r>
                    </a:p>
                  </a:txBody>
                  <a:tcPr marL="7620" marR="7620" marT="7620" marB="0" anchor="b"/>
                </a:tc>
                <a:extLst>
                  <a:ext uri="{0D108BD9-81ED-4DB2-BD59-A6C34878D82A}">
                    <a16:rowId xmlns:a16="http://schemas.microsoft.com/office/drawing/2014/main" val="10003"/>
                  </a:ext>
                </a:extLst>
              </a:tr>
              <a:tr h="405319">
                <a:tc>
                  <a:txBody>
                    <a:bodyPr/>
                    <a:lstStyle/>
                    <a:p>
                      <a:pPr>
                        <a:lnSpc>
                          <a:spcPct val="115000"/>
                        </a:lnSpc>
                        <a:spcAft>
                          <a:spcPts val="0"/>
                        </a:spcAft>
                        <a:tabLst>
                          <a:tab pos="1423035" algn="l"/>
                        </a:tabLst>
                      </a:pPr>
                      <a:r>
                        <a:rPr lang="en-ZA" sz="1800" dirty="0">
                          <a:effectLst/>
                          <a:latin typeface="+mn-lt"/>
                          <a:ea typeface="Calibri" panose="020F0502020204030204" pitchFamily="34" charset="0"/>
                        </a:rPr>
                        <a:t>Limpopo</a:t>
                      </a:r>
                    </a:p>
                  </a:txBody>
                  <a:tcPr marL="68580" marR="68580" marT="0" marB="0" anchor="b"/>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568</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535</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33</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6%</a:t>
                      </a:r>
                    </a:p>
                  </a:txBody>
                  <a:tcPr marL="7620" marR="7620" marT="7620" marB="0" anchor="b"/>
                </a:tc>
                <a:extLst>
                  <a:ext uri="{0D108BD9-81ED-4DB2-BD59-A6C34878D82A}">
                    <a16:rowId xmlns:a16="http://schemas.microsoft.com/office/drawing/2014/main" val="10008"/>
                  </a:ext>
                </a:extLst>
              </a:tr>
              <a:tr h="405319">
                <a:tc>
                  <a:txBody>
                    <a:bodyPr/>
                    <a:lstStyle/>
                    <a:p>
                      <a:pPr>
                        <a:lnSpc>
                          <a:spcPct val="115000"/>
                        </a:lnSpc>
                        <a:spcAft>
                          <a:spcPts val="0"/>
                        </a:spcAft>
                        <a:tabLst>
                          <a:tab pos="1423035" algn="l"/>
                        </a:tabLst>
                      </a:pPr>
                      <a:r>
                        <a:rPr lang="en-ZA" sz="1800" dirty="0">
                          <a:effectLst/>
                          <a:latin typeface="+mn-lt"/>
                        </a:rPr>
                        <a:t>Mpumalanga</a:t>
                      </a:r>
                      <a:endParaRPr lang="en-ZA" sz="1800" dirty="0">
                        <a:effectLst/>
                        <a:latin typeface="+mn-lt"/>
                        <a:ea typeface="Calibri" panose="020F0502020204030204" pitchFamily="34" charset="0"/>
                      </a:endParaRPr>
                    </a:p>
                  </a:txBody>
                  <a:tcPr marL="68580" marR="68580" marT="0" marB="0" anchor="b"/>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400</a:t>
                      </a: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339</a:t>
                      </a: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61</a:t>
                      </a:r>
                    </a:p>
                  </a:txBody>
                  <a:tcPr marL="68580" marR="68580" marT="0" marB="0"/>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15%</a:t>
                      </a:r>
                    </a:p>
                  </a:txBody>
                  <a:tcPr marL="7620" marR="7620" marT="7620" marB="0" anchor="b"/>
                </a:tc>
                <a:extLst>
                  <a:ext uri="{0D108BD9-81ED-4DB2-BD59-A6C34878D82A}">
                    <a16:rowId xmlns:a16="http://schemas.microsoft.com/office/drawing/2014/main" val="10004"/>
                  </a:ext>
                </a:extLst>
              </a:tr>
              <a:tr h="400768">
                <a:tc>
                  <a:txBody>
                    <a:bodyPr/>
                    <a:lstStyle/>
                    <a:p>
                      <a:pPr>
                        <a:lnSpc>
                          <a:spcPct val="115000"/>
                        </a:lnSpc>
                        <a:spcAft>
                          <a:spcPts val="0"/>
                        </a:spcAft>
                        <a:tabLst>
                          <a:tab pos="1423035" algn="l"/>
                        </a:tabLst>
                      </a:pPr>
                      <a:r>
                        <a:rPr lang="en-ZA" sz="1800" dirty="0">
                          <a:effectLst/>
                          <a:latin typeface="+mn-lt"/>
                          <a:ea typeface="Calibri" panose="020F0502020204030204" pitchFamily="34" charset="0"/>
                        </a:rPr>
                        <a:t>North West</a:t>
                      </a:r>
                    </a:p>
                  </a:txBody>
                  <a:tcPr marL="68580" marR="68580" marT="0" marB="0" anchor="b"/>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403</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330</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73</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18%</a:t>
                      </a:r>
                    </a:p>
                  </a:txBody>
                  <a:tcPr marL="7620" marR="7620" marT="7620" marB="0" anchor="b"/>
                </a:tc>
                <a:extLst>
                  <a:ext uri="{0D108BD9-81ED-4DB2-BD59-A6C34878D82A}">
                    <a16:rowId xmlns:a16="http://schemas.microsoft.com/office/drawing/2014/main" val="10009"/>
                  </a:ext>
                </a:extLst>
              </a:tr>
              <a:tr h="400768">
                <a:tc>
                  <a:txBody>
                    <a:bodyPr/>
                    <a:lstStyle/>
                    <a:p>
                      <a:pPr>
                        <a:lnSpc>
                          <a:spcPct val="115000"/>
                        </a:lnSpc>
                        <a:spcAft>
                          <a:spcPts val="0"/>
                        </a:spcAft>
                        <a:tabLst>
                          <a:tab pos="1423035" algn="l"/>
                        </a:tabLst>
                      </a:pPr>
                      <a:r>
                        <a:rPr lang="en-ZA" sz="1800" dirty="0">
                          <a:effectLst/>
                          <a:latin typeface="+mn-lt"/>
                          <a:ea typeface="Calibri" panose="020F0502020204030204" pitchFamily="34" charset="0"/>
                        </a:rPr>
                        <a:t>Northern Cape</a:t>
                      </a:r>
                    </a:p>
                  </a:txBody>
                  <a:tcPr marL="68580" marR="68580" marT="0" marB="0" anchor="b"/>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232</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222</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n-ZA" sz="1800" kern="1200" dirty="0">
                          <a:solidFill>
                            <a:schemeClr val="tx1"/>
                          </a:solidFill>
                          <a:effectLst/>
                          <a:latin typeface="+mn-lt"/>
                          <a:ea typeface="+mn-ea"/>
                          <a:cs typeface="+mn-cs"/>
                        </a:rPr>
                        <a:t>10</a:t>
                      </a:r>
                      <a:endParaRPr lang="en-GB" sz="1800" kern="1200" dirty="0">
                        <a:solidFill>
                          <a:schemeClr val="tx1"/>
                        </a:solidFill>
                        <a:effectLst/>
                        <a:latin typeface="+mn-lt"/>
                        <a:ea typeface="+mn-ea"/>
                        <a:cs typeface="+mn-cs"/>
                      </a:endParaRPr>
                    </a:p>
                  </a:txBody>
                  <a:tcPr marL="68580" marR="68580" marT="0" marB="0"/>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4%</a:t>
                      </a:r>
                    </a:p>
                  </a:txBody>
                  <a:tcPr marL="7620" marR="7620" marT="7620" marB="0" anchor="b"/>
                </a:tc>
                <a:extLst>
                  <a:ext uri="{0D108BD9-81ED-4DB2-BD59-A6C34878D82A}">
                    <a16:rowId xmlns:a16="http://schemas.microsoft.com/office/drawing/2014/main" val="10010"/>
                  </a:ext>
                </a:extLst>
              </a:tr>
              <a:tr h="400768">
                <a:tc>
                  <a:txBody>
                    <a:bodyPr/>
                    <a:lstStyle/>
                    <a:p>
                      <a:pPr>
                        <a:lnSpc>
                          <a:spcPct val="115000"/>
                        </a:lnSpc>
                        <a:spcAft>
                          <a:spcPts val="0"/>
                        </a:spcAft>
                        <a:tabLst>
                          <a:tab pos="1423035" algn="l"/>
                        </a:tabLst>
                      </a:pPr>
                      <a:r>
                        <a:rPr lang="en-ZA" sz="1800" dirty="0">
                          <a:effectLst/>
                          <a:latin typeface="+mn-lt"/>
                        </a:rPr>
                        <a:t>Western Cape </a:t>
                      </a:r>
                      <a:endParaRPr lang="en-ZA" sz="1800" dirty="0">
                        <a:effectLst/>
                        <a:latin typeface="+mn-lt"/>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406</a:t>
                      </a:r>
                    </a:p>
                  </a:txBody>
                  <a:tcPr marL="7620" marR="7620" marT="762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370</a:t>
                      </a:r>
                    </a:p>
                  </a:txBody>
                  <a:tcPr marL="7620" marR="7620" marT="762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36</a:t>
                      </a:r>
                    </a:p>
                  </a:txBody>
                  <a:tcPr marL="7620" marR="7620" marT="7620" marB="0" anchor="b"/>
                </a:tc>
                <a:tc>
                  <a:txBody>
                    <a:bodyPr/>
                    <a:lstStyle/>
                    <a:p>
                      <a:pPr marL="0" algn="ctr" defTabSz="914400" rtl="0" eaLnBrk="1" fontAlgn="b" latinLnBrk="0" hangingPunct="1">
                        <a:lnSpc>
                          <a:spcPct val="115000"/>
                        </a:lnSpc>
                        <a:spcAft>
                          <a:spcPts val="0"/>
                        </a:spcAft>
                      </a:pPr>
                      <a:r>
                        <a:rPr lang="en-GB" sz="1800" kern="1200" dirty="0">
                          <a:solidFill>
                            <a:schemeClr val="tx1"/>
                          </a:solidFill>
                          <a:effectLst/>
                          <a:latin typeface="+mn-lt"/>
                          <a:ea typeface="+mn-ea"/>
                          <a:cs typeface="+mn-cs"/>
                        </a:rPr>
                        <a:t>9%</a:t>
                      </a:r>
                    </a:p>
                  </a:txBody>
                  <a:tcPr marL="7620" marR="7620" marT="7620" marB="0" anchor="b"/>
                </a:tc>
                <a:extLst>
                  <a:ext uri="{0D108BD9-81ED-4DB2-BD59-A6C34878D82A}">
                    <a16:rowId xmlns:a16="http://schemas.microsoft.com/office/drawing/2014/main" val="10005"/>
                  </a:ext>
                </a:extLst>
              </a:tr>
              <a:tr h="405319">
                <a:tc>
                  <a:txBody>
                    <a:bodyPr/>
                    <a:lstStyle/>
                    <a:p>
                      <a:pPr>
                        <a:lnSpc>
                          <a:spcPct val="115000"/>
                        </a:lnSpc>
                        <a:spcAft>
                          <a:spcPts val="0"/>
                        </a:spcAft>
                        <a:tabLst>
                          <a:tab pos="1423035" algn="l"/>
                        </a:tabLst>
                      </a:pPr>
                      <a:r>
                        <a:rPr lang="en-ZA" sz="1800" dirty="0">
                          <a:effectLst/>
                          <a:latin typeface="+mn-lt"/>
                        </a:rPr>
                        <a:t>Total</a:t>
                      </a:r>
                      <a:endParaRPr lang="en-ZA" sz="1800" dirty="0">
                        <a:effectLst/>
                        <a:latin typeface="+mn-lt"/>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pPr>
                      <a:r>
                        <a:rPr lang="en-GB" sz="1800" b="1" kern="1200" dirty="0">
                          <a:solidFill>
                            <a:schemeClr val="tx1"/>
                          </a:solidFill>
                          <a:effectLst/>
                          <a:latin typeface="+mn-lt"/>
                          <a:ea typeface="+mn-ea"/>
                          <a:cs typeface="+mn-cs"/>
                        </a:rPr>
                        <a:t>4468</a:t>
                      </a:r>
                    </a:p>
                  </a:txBody>
                  <a:tcPr marL="7620" marR="7620" marT="7620" marB="0" anchor="b"/>
                </a:tc>
                <a:tc>
                  <a:txBody>
                    <a:bodyPr/>
                    <a:lstStyle/>
                    <a:p>
                      <a:pPr marL="0" algn="ctr" defTabSz="914400" rtl="0" eaLnBrk="1" fontAlgn="b" latinLnBrk="0" hangingPunct="1">
                        <a:lnSpc>
                          <a:spcPct val="115000"/>
                        </a:lnSpc>
                        <a:spcAft>
                          <a:spcPts val="0"/>
                        </a:spcAft>
                      </a:pPr>
                      <a:r>
                        <a:rPr lang="en-GB" sz="1800" b="1" kern="1200" dirty="0">
                          <a:solidFill>
                            <a:schemeClr val="tx1"/>
                          </a:solidFill>
                          <a:effectLst/>
                          <a:latin typeface="+mn-lt"/>
                          <a:ea typeface="+mn-ea"/>
                          <a:cs typeface="+mn-cs"/>
                        </a:rPr>
                        <a:t>3999 (90%)</a:t>
                      </a:r>
                    </a:p>
                  </a:txBody>
                  <a:tcPr marL="7620" marR="7620" marT="7620" marB="0" anchor="b"/>
                </a:tc>
                <a:tc>
                  <a:txBody>
                    <a:bodyPr/>
                    <a:lstStyle/>
                    <a:p>
                      <a:pPr marL="0" algn="ctr" defTabSz="914400" rtl="0" eaLnBrk="1" fontAlgn="b" latinLnBrk="0" hangingPunct="1">
                        <a:lnSpc>
                          <a:spcPct val="115000"/>
                        </a:lnSpc>
                        <a:spcAft>
                          <a:spcPts val="0"/>
                        </a:spcAft>
                      </a:pPr>
                      <a:r>
                        <a:rPr lang="en-GB" sz="1800" b="1" kern="1200" dirty="0">
                          <a:solidFill>
                            <a:schemeClr val="tx1"/>
                          </a:solidFill>
                          <a:effectLst/>
                          <a:latin typeface="+mn-lt"/>
                          <a:ea typeface="+mn-ea"/>
                          <a:cs typeface="+mn-cs"/>
                        </a:rPr>
                        <a:t>469 (10%)</a:t>
                      </a:r>
                    </a:p>
                  </a:txBody>
                  <a:tcPr marL="7620" marR="7620" marT="7620" marB="0" anchor="b"/>
                </a:tc>
                <a:tc>
                  <a:txBody>
                    <a:bodyPr/>
                    <a:lstStyle/>
                    <a:p>
                      <a:pPr algn="ctr">
                        <a:lnSpc>
                          <a:spcPct val="115000"/>
                        </a:lnSpc>
                        <a:spcAft>
                          <a:spcPts val="0"/>
                        </a:spcAft>
                      </a:pPr>
                      <a:endParaRPr lang="en-ZA" sz="1800" dirty="0">
                        <a:solidFill>
                          <a:schemeClr val="tx1"/>
                        </a:solidFill>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408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400" b="1" smtClean="0"/>
              <a:t>16</a:t>
            </a:fld>
            <a:endParaRPr lang="en-ZA" sz="1400" b="1" dirty="0"/>
          </a:p>
        </p:txBody>
      </p:sp>
      <p:sp>
        <p:nvSpPr>
          <p:cNvPr id="9" name="Rectangle 8"/>
          <p:cNvSpPr/>
          <p:nvPr/>
        </p:nvSpPr>
        <p:spPr>
          <a:xfrm>
            <a:off x="1105786" y="676295"/>
            <a:ext cx="9016409" cy="369332"/>
          </a:xfrm>
          <a:prstGeom prst="rect">
            <a:avLst/>
          </a:prstGeom>
        </p:spPr>
        <p:txBody>
          <a:bodyPr wrap="square">
            <a:spAutoFit/>
          </a:bodyPr>
          <a:lstStyle/>
          <a:p>
            <a:r>
              <a:rPr lang="en-ZA" b="1" dirty="0">
                <a:latin typeface="Arial" panose="020B0604020202020204" pitchFamily="34" charset="0"/>
                <a:ea typeface="Calibri" panose="020F0502020204030204" pitchFamily="34" charset="0"/>
              </a:rPr>
              <a:t>OUTCOMES OF CONSIDERATION OF SUBMISSIONS/OBJECTIONS</a:t>
            </a:r>
            <a:endParaRPr lang="en-ZA" dirty="0"/>
          </a:p>
        </p:txBody>
      </p:sp>
      <p:sp>
        <p:nvSpPr>
          <p:cNvPr id="2" name="Rectangle 1"/>
          <p:cNvSpPr/>
          <p:nvPr/>
        </p:nvSpPr>
        <p:spPr>
          <a:xfrm>
            <a:off x="220787" y="1224575"/>
            <a:ext cx="11849914" cy="5262979"/>
          </a:xfrm>
          <a:prstGeom prst="rect">
            <a:avLst/>
          </a:prstGeom>
        </p:spPr>
        <p:txBody>
          <a:bodyPr wrap="square">
            <a:spAutoFit/>
          </a:bodyPr>
          <a:lstStyle/>
          <a:p>
            <a:pPr marL="457200" lvl="0" indent="-457200" algn="just">
              <a:lnSpc>
                <a:spcPct val="150000"/>
              </a:lnSpc>
              <a:spcAft>
                <a:spcPts val="0"/>
              </a:spcAft>
              <a:buSzPct val="100000"/>
              <a:buFont typeface="+mj-lt"/>
              <a:buAutoNum type="arabicPeriod"/>
            </a:pPr>
            <a:r>
              <a:rPr lang="en-ZA" sz="2400" dirty="0">
                <a:ea typeface="Calibri" panose="020F0502020204030204" pitchFamily="34" charset="0"/>
                <a:cs typeface="Times New Roman" panose="02020603050405020304" pitchFamily="18" charset="0"/>
              </a:rPr>
              <a:t>Some submissions/Objections were rejected on the basis of, amongst others, the following:</a:t>
            </a:r>
          </a:p>
          <a:p>
            <a:pPr marL="1069975" lvl="0" indent="-620713" algn="just">
              <a:buFont typeface="+mj-lt"/>
              <a:buAutoNum type="alphaLcPeriod"/>
              <a:tabLst>
                <a:tab pos="449263" algn="l"/>
              </a:tabLst>
            </a:pPr>
            <a:r>
              <a:rPr lang="en-US" sz="2400" dirty="0"/>
              <a:t>Did not comply to the norm;</a:t>
            </a:r>
            <a:endParaRPr lang="en-ZA" sz="2400" dirty="0"/>
          </a:p>
          <a:p>
            <a:pPr marL="1069975" lvl="0" indent="-620713" algn="just">
              <a:buFont typeface="+mj-lt"/>
              <a:buAutoNum type="alphaLcPeriod"/>
              <a:tabLst>
                <a:tab pos="449263" algn="l"/>
              </a:tabLst>
            </a:pPr>
            <a:r>
              <a:rPr lang="en-US" sz="2400" dirty="0"/>
              <a:t>Created unnecessary split in voting districts;</a:t>
            </a:r>
            <a:endParaRPr lang="en-ZA" sz="2400" dirty="0"/>
          </a:p>
          <a:p>
            <a:pPr marL="1069975" lvl="0" indent="-620713" algn="just">
              <a:buFont typeface="+mj-lt"/>
              <a:buAutoNum type="alphaLcPeriod"/>
              <a:tabLst>
                <a:tab pos="449263" algn="l"/>
              </a:tabLst>
            </a:pPr>
            <a:r>
              <a:rPr lang="en-US" sz="2400" dirty="0"/>
              <a:t>Did not align or no consideration to physical features, where it is more feasible to do so to allow for a more visible boundary (e.g. rivers, valleys, roads etc.;</a:t>
            </a:r>
            <a:endParaRPr lang="en-ZA" sz="2400" dirty="0"/>
          </a:p>
          <a:p>
            <a:pPr marL="1069975" lvl="0" indent="-620713" algn="just">
              <a:buFont typeface="+mj-lt"/>
              <a:buAutoNum type="alphaLcPeriod"/>
              <a:tabLst>
                <a:tab pos="449263" algn="l"/>
              </a:tabLst>
            </a:pPr>
            <a:r>
              <a:rPr lang="en-US" sz="2400" dirty="0"/>
              <a:t>Proposing none contiguous wards; </a:t>
            </a:r>
            <a:endParaRPr lang="en-ZA" sz="2400" dirty="0"/>
          </a:p>
          <a:p>
            <a:pPr marL="1069975" lvl="0" indent="-620713" algn="just">
              <a:buFont typeface="+mj-lt"/>
              <a:buAutoNum type="alphaLcPeriod"/>
              <a:tabLst>
                <a:tab pos="449263" algn="l"/>
              </a:tabLst>
            </a:pPr>
            <a:r>
              <a:rPr lang="en-US" sz="2400" dirty="0"/>
              <a:t>Unnecessary split of communities (when a ward boundary can be located where it will not split a community and the ward is compliant to the norm, but an objection proposes a change that would result in a split of a community); and</a:t>
            </a:r>
            <a:endParaRPr lang="en-ZA" sz="2400" dirty="0"/>
          </a:p>
          <a:p>
            <a:pPr marL="1069975" indent="-620713" algn="just">
              <a:buFont typeface="+mj-lt"/>
              <a:buAutoNum type="alphaLcPeriod"/>
              <a:tabLst>
                <a:tab pos="449263" algn="l"/>
              </a:tabLst>
            </a:pPr>
            <a:r>
              <a:rPr lang="en-US" sz="2400" dirty="0"/>
              <a:t>Others e.g. affecting municipal boundaries, configurations with more wards than those determined.</a:t>
            </a:r>
            <a:endParaRPr lang="en-ZA" sz="2400" dirty="0">
              <a:ea typeface="Calibri" panose="020F050202020403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B322DC8A-0829-481A-8334-BBE511B29B66}"/>
              </a:ext>
            </a:extLst>
          </p:cNvPr>
          <p:cNvSpPr txBox="1">
            <a:spLocks/>
          </p:cNvSpPr>
          <p:nvPr/>
        </p:nvSpPr>
        <p:spPr>
          <a:xfrm>
            <a:off x="0" y="-94955"/>
            <a:ext cx="12105094" cy="75853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800" dirty="0">
                <a:solidFill>
                  <a:srgbClr val="B4674A"/>
                </a:solidFill>
              </a:rPr>
              <a:t>STATUS FOR THE ward delimitation PROCESS (cont..) </a:t>
            </a:r>
            <a:endParaRPr lang="en-ZA" sz="2800" dirty="0">
              <a:solidFill>
                <a:srgbClr val="B4674A"/>
              </a:solidFill>
            </a:endParaRPr>
          </a:p>
        </p:txBody>
      </p:sp>
    </p:spTree>
    <p:extLst>
      <p:ext uri="{BB962C8B-B14F-4D97-AF65-F5344CB8AC3E}">
        <p14:creationId xmlns:p14="http://schemas.microsoft.com/office/powerpoint/2010/main" val="293188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17</a:t>
            </a:fld>
            <a:endParaRPr lang="en-ZA" sz="1400" b="1" dirty="0"/>
          </a:p>
        </p:txBody>
      </p:sp>
      <p:sp>
        <p:nvSpPr>
          <p:cNvPr id="20" name="Title 3"/>
          <p:cNvSpPr txBox="1">
            <a:spLocks/>
          </p:cNvSpPr>
          <p:nvPr/>
        </p:nvSpPr>
        <p:spPr>
          <a:xfrm>
            <a:off x="2" y="209793"/>
            <a:ext cx="11972258" cy="48317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3200" dirty="0">
                <a:solidFill>
                  <a:srgbClr val="B4674A"/>
                </a:solidFill>
              </a:rPr>
              <a:t>STATUS for OVERALL WARD DELIMITATION plan</a:t>
            </a:r>
            <a:endParaRPr lang="en-ZA" sz="3200" dirty="0">
              <a:solidFill>
                <a:srgbClr val="B4674A"/>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18792068"/>
              </p:ext>
            </p:extLst>
          </p:nvPr>
        </p:nvGraphicFramePr>
        <p:xfrm>
          <a:off x="247650" y="818748"/>
          <a:ext cx="10789061" cy="5206974"/>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20000"/>
                    </a:ext>
                  </a:extLst>
                </a:gridCol>
                <a:gridCol w="2762250">
                  <a:extLst>
                    <a:ext uri="{9D8B030D-6E8A-4147-A177-3AD203B41FA5}">
                      <a16:colId xmlns:a16="http://schemas.microsoft.com/office/drawing/2014/main" val="20001"/>
                    </a:ext>
                  </a:extLst>
                </a:gridCol>
                <a:gridCol w="2162175">
                  <a:extLst>
                    <a:ext uri="{9D8B030D-6E8A-4147-A177-3AD203B41FA5}">
                      <a16:colId xmlns:a16="http://schemas.microsoft.com/office/drawing/2014/main" val="20002"/>
                    </a:ext>
                  </a:extLst>
                </a:gridCol>
                <a:gridCol w="2111786">
                  <a:extLst>
                    <a:ext uri="{9D8B030D-6E8A-4147-A177-3AD203B41FA5}">
                      <a16:colId xmlns:a16="http://schemas.microsoft.com/office/drawing/2014/main" val="20003"/>
                    </a:ext>
                  </a:extLst>
                </a:gridCol>
              </a:tblGrid>
              <a:tr h="527119">
                <a:tc>
                  <a:txBody>
                    <a:bodyPr/>
                    <a:lstStyle/>
                    <a:p>
                      <a:pPr algn="ctr"/>
                      <a:r>
                        <a:rPr lang="en-ZA" sz="1400" dirty="0"/>
                        <a:t>ACTIVITIES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sz="1400" dirty="0"/>
                        <a:t>TIMELINES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sz="1400" dirty="0"/>
                        <a:t>RESPONSIBILITY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400"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27119">
                <a:tc>
                  <a:txBody>
                    <a:bodyPr/>
                    <a:lstStyle/>
                    <a:p>
                      <a:r>
                        <a:rPr lang="en-ZA" sz="1400" b="1" dirty="0">
                          <a:solidFill>
                            <a:schemeClr val="tx1"/>
                          </a:solidFill>
                        </a:rPr>
                        <a:t>Publication for objections: </a:t>
                      </a:r>
                      <a:r>
                        <a:rPr lang="en-ZA" sz="1400" b="1" dirty="0">
                          <a:solidFill>
                            <a:schemeClr val="bg1"/>
                          </a:solidFill>
                        </a:rPr>
                        <a:t>Batch 1</a:t>
                      </a:r>
                      <a:endParaRPr lang="en-GB"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ZA" sz="1400" b="1" strike="sngStrike" dirty="0">
                        <a:solidFill>
                          <a:schemeClr val="tx1"/>
                        </a:solidFill>
                      </a:endParaRPr>
                    </a:p>
                    <a:p>
                      <a:pPr algn="ctr"/>
                      <a:r>
                        <a:rPr lang="en-ZA" sz="1400" b="1" dirty="0">
                          <a:solidFill>
                            <a:schemeClr val="tx1"/>
                          </a:solidFill>
                        </a:rPr>
                        <a:t>29</a:t>
                      </a:r>
                      <a:r>
                        <a:rPr lang="en-ZA" sz="1400" b="1" baseline="0" dirty="0">
                          <a:solidFill>
                            <a:schemeClr val="tx1"/>
                          </a:solidFill>
                        </a:rPr>
                        <a:t> July 2020 – 12 August 2020</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b="1" dirty="0">
                          <a:solidFill>
                            <a:schemeClr val="tx1"/>
                          </a:solidFill>
                        </a:rPr>
                        <a:t>GPW</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527119">
                <a:tc>
                  <a:txBody>
                    <a:bodyPr/>
                    <a:lstStyle/>
                    <a:p>
                      <a:r>
                        <a:rPr lang="en-GB" sz="1400" b="1" dirty="0">
                          <a:solidFill>
                            <a:schemeClr val="bg1"/>
                          </a:solidFill>
                        </a:rPr>
                        <a:t>Batch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b="1" dirty="0"/>
                        <a:t>01 – 07 October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b="1" dirty="0">
                          <a:solidFill>
                            <a:schemeClr val="tx1"/>
                          </a:solidFill>
                        </a:rPr>
                        <a:t>GPW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27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Board meeting</a:t>
                      </a:r>
                      <a:r>
                        <a:rPr lang="en-ZA" sz="1400" b="1" baseline="0" dirty="0">
                          <a:solidFill>
                            <a:schemeClr val="tx1"/>
                          </a:solidFill>
                        </a:rPr>
                        <a:t> </a:t>
                      </a:r>
                      <a:r>
                        <a:rPr lang="en-ZA" sz="1400" b="1" dirty="0">
                          <a:solidFill>
                            <a:schemeClr val="tx1"/>
                          </a:solidFill>
                        </a:rPr>
                        <a:t>to consider objections and approve final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rPr>
                        <a:t>Batch 1</a:t>
                      </a:r>
                      <a:endParaRPr lang="en-GB"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b="1" dirty="0">
                          <a:solidFill>
                            <a:schemeClr val="tx1"/>
                          </a:solidFill>
                        </a:rPr>
                        <a:t>23 September 2020</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MDB</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60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baseline="0" dirty="0">
                          <a:solidFill>
                            <a:schemeClr val="bg1"/>
                          </a:solidFill>
                        </a:rPr>
                        <a:t>Batch 2</a:t>
                      </a:r>
                      <a:endParaRPr lang="en-GB"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b="1" dirty="0">
                          <a:solidFill>
                            <a:schemeClr val="tx1"/>
                          </a:solidFill>
                        </a:rPr>
                        <a:t>24 November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MDB</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489780">
                <a:tc>
                  <a:txBody>
                    <a:bodyPr/>
                    <a:lstStyle/>
                    <a:p>
                      <a:r>
                        <a:rPr lang="en-ZA" sz="1400" b="1" dirty="0"/>
                        <a:t>Final Publication: </a:t>
                      </a:r>
                      <a:r>
                        <a:rPr lang="en-ZA" sz="1400" b="1" dirty="0">
                          <a:solidFill>
                            <a:schemeClr val="bg1"/>
                          </a:solidFill>
                        </a:rPr>
                        <a:t>Batch 1</a:t>
                      </a:r>
                      <a:endParaRPr lang="en-GB"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b="1" dirty="0"/>
                        <a:t>01 – 07 October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b="1" dirty="0"/>
                        <a:t>GPW</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b="1" dirty="0"/>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405765">
                <a:tc>
                  <a:txBody>
                    <a:bodyPr/>
                    <a:lstStyle/>
                    <a:p>
                      <a:r>
                        <a:rPr lang="en-GB" sz="1400" b="1" dirty="0">
                          <a:solidFill>
                            <a:schemeClr val="bg1"/>
                          </a:solidFill>
                        </a:rPr>
                        <a:t>Batch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b="1" dirty="0">
                          <a:solidFill>
                            <a:schemeClr val="tx1"/>
                          </a:solidFill>
                        </a:rPr>
                        <a:t>27 November – 09 December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b="1" dirty="0">
                          <a:solidFill>
                            <a:schemeClr val="tx1"/>
                          </a:solidFill>
                        </a:rPr>
                        <a:t>GPW</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527119">
                <a:tc>
                  <a:txBody>
                    <a:bodyPr/>
                    <a:lstStyle/>
                    <a:p>
                      <a:r>
                        <a:rPr lang="en-ZA" sz="1400" b="1" dirty="0">
                          <a:solidFill>
                            <a:schemeClr val="tx1"/>
                          </a:solidFill>
                        </a:rPr>
                        <a:t>Handover</a:t>
                      </a:r>
                      <a:r>
                        <a:rPr lang="en-ZA" sz="1400" b="1" baseline="0" dirty="0">
                          <a:solidFill>
                            <a:schemeClr val="tx1"/>
                          </a:solidFill>
                        </a:rPr>
                        <a:t> of data for final wards to IEC: </a:t>
                      </a:r>
                      <a:r>
                        <a:rPr lang="en-ZA" sz="1400" b="1" baseline="0" dirty="0">
                          <a:solidFill>
                            <a:schemeClr val="bg1"/>
                          </a:solidFill>
                        </a:rPr>
                        <a:t>Batch 1</a:t>
                      </a:r>
                      <a:endParaRPr lang="en-GB"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b="1" dirty="0">
                          <a:solidFill>
                            <a:schemeClr val="tx1"/>
                          </a:solidFill>
                        </a:rPr>
                        <a:t>30 September 2020 </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b="1" dirty="0">
                          <a:solidFill>
                            <a:schemeClr val="tx1"/>
                          </a:solidFill>
                        </a:rPr>
                        <a:t>MDB</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r h="527119">
                <a:tc>
                  <a:txBody>
                    <a:bodyPr/>
                    <a:lstStyle/>
                    <a:p>
                      <a:r>
                        <a:rPr lang="en-GB" sz="1400" b="1" dirty="0">
                          <a:solidFill>
                            <a:schemeClr val="bg1"/>
                          </a:solidFill>
                        </a:rPr>
                        <a:t>Batch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b="1" dirty="0">
                          <a:solidFill>
                            <a:schemeClr val="tx1"/>
                          </a:solidFill>
                        </a:rPr>
                        <a:t>24-27 November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b="1" dirty="0">
                          <a:solidFill>
                            <a:schemeClr val="tx1"/>
                          </a:solidFill>
                        </a:rPr>
                        <a:t>MDB</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10"/>
                  </a:ext>
                </a:extLst>
              </a:tr>
              <a:tr h="527119">
                <a:tc>
                  <a:txBody>
                    <a:bodyPr/>
                    <a:lstStyle/>
                    <a:p>
                      <a:r>
                        <a:rPr lang="en-ZA" sz="1400" b="1" dirty="0">
                          <a:solidFill>
                            <a:schemeClr val="tx1"/>
                          </a:solidFill>
                        </a:rPr>
                        <a:t>Official handover</a:t>
                      </a:r>
                      <a:r>
                        <a:rPr lang="en-ZA" sz="1400" b="1" baseline="0" dirty="0">
                          <a:solidFill>
                            <a:schemeClr val="tx1"/>
                          </a:solidFill>
                        </a:rPr>
                        <a:t> of final wards to IEC</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400" b="1" dirty="0">
                          <a:solidFill>
                            <a:schemeClr val="tx1"/>
                          </a:solidFill>
                        </a:rPr>
                        <a:t>01 December 2020</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ZA" sz="1400" b="1" dirty="0">
                          <a:solidFill>
                            <a:schemeClr val="tx1"/>
                          </a:solidFill>
                        </a:rPr>
                        <a:t>MDB</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400" b="1" dirty="0">
                          <a:solidFill>
                            <a:schemeClr val="tx1"/>
                          </a:solidFill>
                        </a:rPr>
                        <a:t>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0096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400" b="1" smtClean="0"/>
              <a:t>18</a:t>
            </a:fld>
            <a:endParaRPr lang="en-ZA" sz="1400" b="1" dirty="0"/>
          </a:p>
        </p:txBody>
      </p:sp>
      <p:sp>
        <p:nvSpPr>
          <p:cNvPr id="2" name="Rectangle 1"/>
          <p:cNvSpPr/>
          <p:nvPr/>
        </p:nvSpPr>
        <p:spPr>
          <a:xfrm>
            <a:off x="255181" y="1209875"/>
            <a:ext cx="11849914" cy="5262979"/>
          </a:xfrm>
          <a:prstGeom prst="rect">
            <a:avLst/>
          </a:prstGeom>
        </p:spPr>
        <p:txBody>
          <a:bodyPr wrap="square">
            <a:spAutoFit/>
          </a:bodyPr>
          <a:lstStyle/>
          <a:p>
            <a:pPr marL="457200" lvl="0" indent="-457200" algn="just">
              <a:buFont typeface="+mj-lt"/>
              <a:buAutoNum type="arabicPeriod"/>
            </a:pPr>
            <a:r>
              <a:rPr lang="en-US" sz="2400" dirty="0"/>
              <a:t>Before and during the process the MDB identified several potential risk areas.</a:t>
            </a:r>
            <a:endParaRPr lang="en-GB" sz="2400" dirty="0"/>
          </a:p>
          <a:p>
            <a:pPr marL="457200" lvl="0" indent="-457200" algn="just">
              <a:buFont typeface="+mj-lt"/>
              <a:buAutoNum type="arabicPeriod"/>
            </a:pPr>
            <a:r>
              <a:rPr lang="en-US" sz="2400" dirty="0"/>
              <a:t>The issues causing the concern range from, amongst others:</a:t>
            </a:r>
          </a:p>
          <a:p>
            <a:pPr marL="914400" lvl="1" indent="-457200" algn="just">
              <a:buFont typeface="+mj-lt"/>
              <a:buAutoNum type="alphaLcPeriod"/>
            </a:pPr>
            <a:r>
              <a:rPr lang="en-US" sz="2400" dirty="0"/>
              <a:t>Community dissatisfaction with municipal boundaries; </a:t>
            </a:r>
          </a:p>
          <a:p>
            <a:pPr marL="914400" lvl="1" indent="-457200" algn="just">
              <a:buFont typeface="+mj-lt"/>
              <a:buAutoNum type="alphaLcPeriod"/>
            </a:pPr>
            <a:r>
              <a:rPr lang="en-US" sz="2400" dirty="0"/>
              <a:t>Unresolved provincial boundary matters; and</a:t>
            </a:r>
            <a:endParaRPr lang="en-GB" sz="2400" dirty="0"/>
          </a:p>
          <a:p>
            <a:pPr marL="914400" lvl="1" indent="-457200" algn="just">
              <a:buFont typeface="+mj-lt"/>
              <a:buAutoNum type="alphaLcPeriod"/>
            </a:pPr>
            <a:r>
              <a:rPr lang="en-US" sz="2400" dirty="0"/>
              <a:t>General dissatisfaction with MDB ward delimitation process and objections to final outcomes. The nature of these can be summarized as follows:</a:t>
            </a:r>
          </a:p>
          <a:p>
            <a:pPr marL="1438275" lvl="1" indent="-514350" algn="just">
              <a:buFont typeface="+mj-lt"/>
              <a:buAutoNum type="romanLcPeriod"/>
            </a:pPr>
            <a:r>
              <a:rPr lang="en-US" sz="2400" dirty="0"/>
              <a:t>communities who are unhappy with their areas not delimited into one ward, even though the number of registered voters in the area does not allow;</a:t>
            </a:r>
          </a:p>
          <a:p>
            <a:pPr marL="1438275" lvl="1" indent="-514350" algn="just">
              <a:buFont typeface="+mj-lt"/>
              <a:buAutoNum type="romanLcPeriod"/>
            </a:pPr>
            <a:r>
              <a:rPr lang="en-US" sz="2400" dirty="0"/>
              <a:t>unhappy that after their proposal was accommodated by the Board in publication for objections, the MDB changed the wards after considering the objections to what they do not want;</a:t>
            </a:r>
          </a:p>
          <a:p>
            <a:pPr marL="1438275" lvl="1" indent="-514350" algn="just">
              <a:buFont typeface="+mj-lt"/>
              <a:buAutoNum type="romanLcPeriod"/>
            </a:pPr>
            <a:r>
              <a:rPr lang="en-US" sz="2400" dirty="0"/>
              <a:t>complaints that they were not consulted before their final wards were delimited;</a:t>
            </a:r>
          </a:p>
          <a:p>
            <a:pPr marL="1438275" lvl="1" indent="-514350" algn="just">
              <a:buFont typeface="+mj-lt"/>
              <a:buAutoNum type="romanLcPeriod"/>
            </a:pPr>
            <a:r>
              <a:rPr lang="en-US" sz="2400" dirty="0"/>
              <a:t>Demand that their ward should be the same as it was in 2016, etc.</a:t>
            </a:r>
            <a:endParaRPr lang="en-GB" sz="2400" dirty="0"/>
          </a:p>
        </p:txBody>
      </p:sp>
      <p:sp>
        <p:nvSpPr>
          <p:cNvPr id="3" name="Title 3">
            <a:extLst>
              <a:ext uri="{FF2B5EF4-FFF2-40B4-BE49-F238E27FC236}">
                <a16:creationId xmlns:a16="http://schemas.microsoft.com/office/drawing/2014/main" id="{B322DC8A-0829-481A-8334-BBE511B29B66}"/>
              </a:ext>
            </a:extLst>
          </p:cNvPr>
          <p:cNvSpPr txBox="1">
            <a:spLocks/>
          </p:cNvSpPr>
          <p:nvPr/>
        </p:nvSpPr>
        <p:spPr>
          <a:xfrm>
            <a:off x="255181" y="334813"/>
            <a:ext cx="11849914" cy="75853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800" dirty="0">
                <a:solidFill>
                  <a:srgbClr val="B4674A"/>
                </a:solidFill>
              </a:rPr>
              <a:t>POTENTIAL RISK AREAS EMANATING FROM DEMARCATION PROCESSES</a:t>
            </a:r>
            <a:endParaRPr lang="en-ZA" sz="2800" dirty="0">
              <a:solidFill>
                <a:srgbClr val="B4674A"/>
              </a:solidFill>
            </a:endParaRPr>
          </a:p>
        </p:txBody>
      </p:sp>
    </p:spTree>
    <p:extLst>
      <p:ext uri="{BB962C8B-B14F-4D97-AF65-F5344CB8AC3E}">
        <p14:creationId xmlns:p14="http://schemas.microsoft.com/office/powerpoint/2010/main" val="407214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62937" y="6424879"/>
            <a:ext cx="2426110" cy="365125"/>
          </a:xfrm>
        </p:spPr>
        <p:txBody>
          <a:bodyPr/>
          <a:lstStyle/>
          <a:p>
            <a:fld id="{7BE95DEF-8FE6-4E8A-8C5F-FA630B442D43}" type="slidenum">
              <a:rPr lang="en-ZA" sz="1400" b="1" smtClean="0"/>
              <a:t>19</a:t>
            </a:fld>
            <a:endParaRPr lang="en-ZA" sz="1400" b="1" dirty="0"/>
          </a:p>
        </p:txBody>
      </p:sp>
      <p:sp>
        <p:nvSpPr>
          <p:cNvPr id="9" name="Title 3"/>
          <p:cNvSpPr txBox="1">
            <a:spLocks/>
          </p:cNvSpPr>
          <p:nvPr/>
        </p:nvSpPr>
        <p:spPr>
          <a:xfrm>
            <a:off x="0" y="351011"/>
            <a:ext cx="12067034" cy="493110"/>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700" dirty="0">
                <a:solidFill>
                  <a:srgbClr val="B4674A"/>
                </a:solidFill>
              </a:rPr>
              <a:t>POTENTIAL RISK Areas emanating from demarcation process (CONT..)</a:t>
            </a:r>
            <a:endParaRPr lang="en-ZA" sz="2700" dirty="0">
              <a:solidFill>
                <a:srgbClr val="B4674A"/>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31257811"/>
              </p:ext>
            </p:extLst>
          </p:nvPr>
        </p:nvGraphicFramePr>
        <p:xfrm>
          <a:off x="136364" y="946989"/>
          <a:ext cx="11794305" cy="5631500"/>
        </p:xfrm>
        <a:graphic>
          <a:graphicData uri="http://schemas.openxmlformats.org/drawingml/2006/table">
            <a:tbl>
              <a:tblPr firstRow="1" bandRow="1">
                <a:tableStyleId>{93296810-A885-4BE3-A3E7-6D5BEEA58F35}</a:tableStyleId>
              </a:tblPr>
              <a:tblGrid>
                <a:gridCol w="900436">
                  <a:extLst>
                    <a:ext uri="{9D8B030D-6E8A-4147-A177-3AD203B41FA5}">
                      <a16:colId xmlns:a16="http://schemas.microsoft.com/office/drawing/2014/main" val="20000"/>
                    </a:ext>
                  </a:extLst>
                </a:gridCol>
                <a:gridCol w="2170517">
                  <a:extLst>
                    <a:ext uri="{9D8B030D-6E8A-4147-A177-3AD203B41FA5}">
                      <a16:colId xmlns:a16="http://schemas.microsoft.com/office/drawing/2014/main" val="20001"/>
                    </a:ext>
                  </a:extLst>
                </a:gridCol>
                <a:gridCol w="3698308">
                  <a:extLst>
                    <a:ext uri="{9D8B030D-6E8A-4147-A177-3AD203B41FA5}">
                      <a16:colId xmlns:a16="http://schemas.microsoft.com/office/drawing/2014/main" val="20002"/>
                    </a:ext>
                  </a:extLst>
                </a:gridCol>
                <a:gridCol w="5025044">
                  <a:extLst>
                    <a:ext uri="{9D8B030D-6E8A-4147-A177-3AD203B41FA5}">
                      <a16:colId xmlns:a16="http://schemas.microsoft.com/office/drawing/2014/main" val="20003"/>
                    </a:ext>
                  </a:extLst>
                </a:gridCol>
              </a:tblGrid>
              <a:tr h="317585">
                <a:tc>
                  <a:txBody>
                    <a:bodyPr/>
                    <a:lstStyle/>
                    <a:p>
                      <a:pPr algn="just">
                        <a:lnSpc>
                          <a:spcPct val="150000"/>
                        </a:lnSpc>
                      </a:pPr>
                      <a:r>
                        <a:rPr lang="en-ZA" sz="1800" dirty="0">
                          <a:solidFill>
                            <a:schemeClr val="tx1"/>
                          </a:solidFill>
                          <a:latin typeface="+mn-lt"/>
                        </a:rPr>
                        <a:t>PROV</a:t>
                      </a:r>
                    </a:p>
                  </a:txBody>
                  <a:tcPr/>
                </a:tc>
                <a:tc>
                  <a:txBody>
                    <a:bodyPr/>
                    <a:lstStyle/>
                    <a:p>
                      <a:pPr algn="just">
                        <a:lnSpc>
                          <a:spcPct val="150000"/>
                        </a:lnSpc>
                      </a:pPr>
                      <a:r>
                        <a:rPr lang="en-ZA" sz="1800" dirty="0">
                          <a:solidFill>
                            <a:schemeClr val="tx1"/>
                          </a:solidFill>
                          <a:latin typeface="+mn-lt"/>
                        </a:rPr>
                        <a:t>MUNIC</a:t>
                      </a:r>
                    </a:p>
                  </a:txBody>
                  <a:tcPr/>
                </a:tc>
                <a:tc>
                  <a:txBody>
                    <a:bodyPr/>
                    <a:lstStyle/>
                    <a:p>
                      <a:pPr algn="just">
                        <a:lnSpc>
                          <a:spcPct val="150000"/>
                        </a:lnSpc>
                      </a:pPr>
                      <a:r>
                        <a:rPr lang="en-ZA" sz="1800" dirty="0">
                          <a:solidFill>
                            <a:schemeClr val="tx1"/>
                          </a:solidFill>
                          <a:latin typeface="+mn-lt"/>
                        </a:rPr>
                        <a:t>DESCRIPTION</a:t>
                      </a:r>
                      <a:r>
                        <a:rPr lang="en-ZA" sz="1800" baseline="0" dirty="0">
                          <a:solidFill>
                            <a:schemeClr val="tx1"/>
                          </a:solidFill>
                          <a:latin typeface="+mn-lt"/>
                        </a:rPr>
                        <a:t> OF MATTER</a:t>
                      </a:r>
                      <a:endParaRPr lang="en-ZA" sz="1800" dirty="0">
                        <a:solidFill>
                          <a:schemeClr val="tx1"/>
                        </a:solidFill>
                        <a:latin typeface="+mn-lt"/>
                      </a:endParaRPr>
                    </a:p>
                  </a:txBody>
                  <a:tcPr/>
                </a:tc>
                <a:tc>
                  <a:txBody>
                    <a:bodyPr/>
                    <a:lstStyle/>
                    <a:p>
                      <a:pPr algn="just">
                        <a:lnSpc>
                          <a:spcPct val="150000"/>
                        </a:lnSpc>
                      </a:pPr>
                      <a:r>
                        <a:rPr lang="en-ZA" sz="1800" dirty="0">
                          <a:solidFill>
                            <a:schemeClr val="tx1"/>
                          </a:solidFill>
                          <a:latin typeface="+mn-lt"/>
                        </a:rPr>
                        <a:t>COMMENTS</a:t>
                      </a:r>
                    </a:p>
                  </a:txBody>
                  <a:tcPr/>
                </a:tc>
                <a:extLst>
                  <a:ext uri="{0D108BD9-81ED-4DB2-BD59-A6C34878D82A}">
                    <a16:rowId xmlns:a16="http://schemas.microsoft.com/office/drawing/2014/main" val="10000"/>
                  </a:ext>
                </a:extLst>
              </a:tr>
              <a:tr h="725432">
                <a:tc>
                  <a:txBody>
                    <a:bodyPr/>
                    <a:lstStyle/>
                    <a:p>
                      <a:pPr algn="just" fontAlgn="b">
                        <a:lnSpc>
                          <a:spcPct val="150000"/>
                        </a:lnSpc>
                      </a:pPr>
                      <a:r>
                        <a:rPr lang="en-GB" sz="1400" b="1" i="0" u="none" strike="noStrike" dirty="0">
                          <a:solidFill>
                            <a:schemeClr val="tx1"/>
                          </a:solidFill>
                          <a:effectLst/>
                          <a:latin typeface="+mn-lt"/>
                        </a:rPr>
                        <a:t>EC</a:t>
                      </a:r>
                    </a:p>
                  </a:txBody>
                  <a:tcPr marL="7620" marR="7620" marT="7620" marB="0"/>
                </a:tc>
                <a:tc>
                  <a:txBody>
                    <a:bodyPr/>
                    <a:lstStyle/>
                    <a:p>
                      <a:pPr algn="just" fontAlgn="b">
                        <a:lnSpc>
                          <a:spcPct val="100000"/>
                        </a:lnSpc>
                      </a:pPr>
                      <a:r>
                        <a:rPr lang="en-GB" sz="1400" b="0" i="0" u="none" strike="noStrike" dirty="0">
                          <a:solidFill>
                            <a:schemeClr val="tx1"/>
                          </a:solidFill>
                          <a:effectLst/>
                          <a:latin typeface="+mn-lt"/>
                        </a:rPr>
                        <a:t>Ntabankulu Local Municipality</a:t>
                      </a:r>
                    </a:p>
                  </a:txBody>
                  <a:tcPr marL="7620" marR="7620" marT="7620" marB="0"/>
                </a:tc>
                <a:tc>
                  <a:txBody>
                    <a:bodyPr/>
                    <a:lstStyle/>
                    <a:p>
                      <a:pPr marL="0" algn="just" defTabSz="914400" rtl="0" eaLnBrk="1" fontAlgn="b" latinLnBrk="0" hangingPunct="1">
                        <a:lnSpc>
                          <a:spcPct val="100000"/>
                        </a:lnSpc>
                      </a:pPr>
                      <a:r>
                        <a:rPr lang="en-ZA" sz="1400" b="0" i="0" u="none" strike="noStrike" kern="1200" dirty="0">
                          <a:solidFill>
                            <a:schemeClr val="tx1"/>
                          </a:solidFill>
                          <a:effectLst/>
                          <a:latin typeface="+mn-lt"/>
                          <a:ea typeface="+mn-ea"/>
                          <a:cs typeface="+mn-cs"/>
                        </a:rPr>
                        <a:t>Community proposing Municipal Boundary affecting Ward 17 residents requesting to be moved to uMzimbvubu</a:t>
                      </a:r>
                      <a:endParaRPr lang="en-GB" sz="1400" b="0" i="0" u="none" strike="noStrike" kern="1200" dirty="0">
                        <a:solidFill>
                          <a:schemeClr val="tx1"/>
                        </a:solidFill>
                        <a:effectLst/>
                        <a:latin typeface="+mn-lt"/>
                        <a:ea typeface="+mn-ea"/>
                        <a:cs typeface="+mn-cs"/>
                      </a:endParaRP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The applicant has been notified that these will be dealt with after the LGE</a:t>
                      </a:r>
                    </a:p>
                  </a:txBody>
                  <a:tcPr/>
                </a:tc>
                <a:extLst>
                  <a:ext uri="{0D108BD9-81ED-4DB2-BD59-A6C34878D82A}">
                    <a16:rowId xmlns:a16="http://schemas.microsoft.com/office/drawing/2014/main" val="10001"/>
                  </a:ext>
                </a:extLst>
              </a:tr>
              <a:tr h="1030031">
                <a:tc>
                  <a:txBody>
                    <a:bodyPr/>
                    <a:lstStyle/>
                    <a:p>
                      <a:pPr algn="just" fontAlgn="b">
                        <a:lnSpc>
                          <a:spcPct val="150000"/>
                        </a:lnSpc>
                      </a:pPr>
                      <a:r>
                        <a:rPr lang="en-GB" sz="1400" b="1" i="0" u="none" strike="noStrike" dirty="0">
                          <a:solidFill>
                            <a:schemeClr val="tx1"/>
                          </a:solidFill>
                          <a:effectLst/>
                          <a:latin typeface="+mn-lt"/>
                        </a:rPr>
                        <a:t>EC</a:t>
                      </a:r>
                    </a:p>
                  </a:txBody>
                  <a:tcPr marL="7620" marR="7620" marT="7620" marB="0"/>
                </a:tc>
                <a:tc>
                  <a:txBody>
                    <a:bodyPr/>
                    <a:lstStyle/>
                    <a:p>
                      <a:pPr algn="just" fontAlgn="b">
                        <a:lnSpc>
                          <a:spcPct val="150000"/>
                        </a:lnSpc>
                      </a:pPr>
                      <a:r>
                        <a:rPr lang="en-GB" sz="1400" b="0" i="0" u="none" strike="noStrike" dirty="0">
                          <a:solidFill>
                            <a:schemeClr val="tx1"/>
                          </a:solidFill>
                          <a:effectLst/>
                          <a:latin typeface="+mn-lt"/>
                        </a:rPr>
                        <a:t>Buffalo</a:t>
                      </a:r>
                      <a:r>
                        <a:rPr lang="en-GB" sz="1400" b="0" i="0" u="none" strike="noStrike" baseline="0" dirty="0">
                          <a:solidFill>
                            <a:schemeClr val="tx1"/>
                          </a:solidFill>
                          <a:effectLst/>
                          <a:latin typeface="+mn-lt"/>
                        </a:rPr>
                        <a:t> City municipality</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mn-lt"/>
                          <a:ea typeface="+mn-ea"/>
                          <a:cs typeface="+mn-cs"/>
                        </a:rPr>
                        <a:t>Ward boundary matter: Un</a:t>
                      </a:r>
                      <a:r>
                        <a:rPr lang="en-ZA" sz="1400" b="0" i="0" u="none" strike="noStrike" kern="1200" dirty="0">
                          <a:solidFill>
                            <a:schemeClr val="tx1"/>
                          </a:solidFill>
                          <a:effectLst/>
                          <a:latin typeface="+mn-lt"/>
                          <a:ea typeface="+mn-ea"/>
                          <a:cs typeface="+mn-cs"/>
                        </a:rPr>
                        <a:t>happy about the outcomes of ward delimitation (especially that their objections and related proposals for several wards e.g. ward 4, 8, 16, 37, 43 and</a:t>
                      </a:r>
                      <a:r>
                        <a:rPr lang="en-ZA" sz="1400" b="0" i="0" u="none" strike="noStrike" kern="1200" baseline="0" dirty="0">
                          <a:solidFill>
                            <a:schemeClr val="tx1"/>
                          </a:solidFill>
                          <a:effectLst/>
                          <a:latin typeface="+mn-lt"/>
                          <a:ea typeface="+mn-ea"/>
                          <a:cs typeface="+mn-cs"/>
                        </a:rPr>
                        <a:t> a few more</a:t>
                      </a:r>
                      <a:r>
                        <a:rPr lang="en-ZA" sz="1400" b="0" i="0" u="none" strike="noStrike" kern="1200" dirty="0">
                          <a:solidFill>
                            <a:schemeClr val="tx1"/>
                          </a:solidFill>
                          <a:effectLst/>
                          <a:latin typeface="+mn-lt"/>
                          <a:ea typeface="+mn-ea"/>
                          <a:cs typeface="+mn-cs"/>
                        </a:rPr>
                        <a:t> in Buffalo city were not accepted</a:t>
                      </a:r>
                      <a:r>
                        <a:rPr lang="en-ZA" sz="1400" b="0" i="0" u="none" strike="noStrike" kern="1200" baseline="0" dirty="0">
                          <a:solidFill>
                            <a:schemeClr val="tx1"/>
                          </a:solidFill>
                          <a:effectLst/>
                          <a:latin typeface="+mn-lt"/>
                          <a:ea typeface="+mn-ea"/>
                          <a:cs typeface="+mn-cs"/>
                        </a:rPr>
                        <a:t> as they were</a:t>
                      </a:r>
                      <a:r>
                        <a:rPr lang="en-ZA" sz="1400" b="0" i="0" u="none" strike="noStrike" kern="1200" dirty="0">
                          <a:solidFill>
                            <a:schemeClr val="tx1"/>
                          </a:solidFill>
                          <a:effectLst/>
                          <a:latin typeface="+mn-lt"/>
                          <a:ea typeface="+mn-ea"/>
                          <a:cs typeface="+mn-cs"/>
                        </a:rPr>
                        <a:t> non compliant to the criteria)</a:t>
                      </a:r>
                    </a:p>
                  </a:txBody>
                  <a:tcPr marL="6350" marR="6350" marT="635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The MDB has responded to the complainants and provided them with information on the process that ensued including the rationale for the decisions</a:t>
                      </a:r>
                      <a:r>
                        <a:rPr lang="en-ZA" sz="1400" b="0" i="0" u="none" strike="noStrike" kern="1200" baseline="0" dirty="0">
                          <a:solidFill>
                            <a:schemeClr val="tx1"/>
                          </a:solidFill>
                          <a:effectLst/>
                          <a:latin typeface="+mn-lt"/>
                          <a:ea typeface="+mn-ea"/>
                          <a:cs typeface="+mn-cs"/>
                        </a:rPr>
                        <a:t> thereof.</a:t>
                      </a:r>
                      <a:endParaRPr lang="en-ZA" sz="14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759799">
                <a:tc>
                  <a:txBody>
                    <a:bodyPr/>
                    <a:lstStyle/>
                    <a:p>
                      <a:pPr algn="just" fontAlgn="b">
                        <a:lnSpc>
                          <a:spcPct val="150000"/>
                        </a:lnSpc>
                      </a:pPr>
                      <a:r>
                        <a:rPr lang="en-ZA" sz="1400" b="1" i="0" u="none" strike="noStrike" dirty="0">
                          <a:solidFill>
                            <a:schemeClr val="tx1"/>
                          </a:solidFill>
                          <a:effectLst/>
                          <a:latin typeface="+mn-lt"/>
                        </a:rPr>
                        <a:t>EC</a:t>
                      </a:r>
                      <a:endParaRPr lang="en-GB" sz="1400" b="1" i="0" u="none" strike="noStrike" dirty="0">
                        <a:solidFill>
                          <a:schemeClr val="tx1"/>
                        </a:solidFill>
                        <a:effectLst/>
                        <a:latin typeface="+mn-lt"/>
                      </a:endParaRPr>
                    </a:p>
                  </a:txBody>
                  <a:tcPr marL="7620" marR="7620" marT="7620" marB="0"/>
                </a:tc>
                <a:tc>
                  <a:txBody>
                    <a:bodyPr/>
                    <a:lstStyle/>
                    <a:p>
                      <a:pPr marL="0" indent="0" algn="l" defTabSz="914400" rtl="0" eaLnBrk="1" latinLnBrk="0" hangingPunct="1">
                        <a:spcAft>
                          <a:spcPts val="0"/>
                        </a:spcAft>
                        <a:buNone/>
                      </a:pPr>
                      <a:r>
                        <a:rPr lang="en-ZA" sz="1400" kern="1200" dirty="0">
                          <a:solidFill>
                            <a:schemeClr val="dk1"/>
                          </a:solidFill>
                          <a:effectLst/>
                          <a:latin typeface="+mn-lt"/>
                          <a:ea typeface="+mn-ea"/>
                          <a:cs typeface="+mn-cs"/>
                        </a:rPr>
                        <a:t>Sakhisizwe Local Municipality</a:t>
                      </a:r>
                      <a:endParaRPr lang="en-GB" sz="1400" kern="1200" dirty="0">
                        <a:solidFill>
                          <a:schemeClr val="dk1"/>
                        </a:solidFill>
                        <a:effectLst/>
                        <a:latin typeface="+mn-lt"/>
                        <a:ea typeface="+mn-ea"/>
                        <a:cs typeface="+mn-cs"/>
                      </a:endParaRPr>
                    </a:p>
                  </a:txBody>
                  <a:tcPr marL="68580" marR="68580" marT="0" marB="0"/>
                </a:tc>
                <a:tc>
                  <a:txBody>
                    <a:bodyPr/>
                    <a:lstStyle/>
                    <a:p>
                      <a:pPr marL="0" indent="0" algn="l">
                        <a:spcAft>
                          <a:spcPts val="0"/>
                        </a:spcAft>
                        <a:buNone/>
                      </a:pPr>
                      <a:r>
                        <a:rPr lang="en-ZA" sz="1400" kern="1200" dirty="0">
                          <a:solidFill>
                            <a:schemeClr val="dk1"/>
                          </a:solidFill>
                          <a:effectLst/>
                          <a:latin typeface="+mn-lt"/>
                          <a:ea typeface="+mn-ea"/>
                          <a:cs typeface="+mn-cs"/>
                        </a:rPr>
                        <a:t>Cala University Students Association want to know if public engagements are still to take place</a:t>
                      </a:r>
                      <a:r>
                        <a:rPr lang="en-ZA" sz="1400" kern="1200" baseline="0" dirty="0">
                          <a:solidFill>
                            <a:schemeClr val="dk1"/>
                          </a:solidFill>
                          <a:effectLst/>
                          <a:latin typeface="+mn-lt"/>
                          <a:ea typeface="+mn-ea"/>
                          <a:cs typeface="+mn-cs"/>
                        </a:rPr>
                        <a:t> in ward 6.</a:t>
                      </a:r>
                      <a:endParaRPr lang="en-GB" sz="1400" b="0" dirty="0">
                        <a:solidFill>
                          <a:schemeClr val="tx1"/>
                        </a:solidFill>
                        <a:effectLst/>
                        <a:latin typeface="+mn-lt"/>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Details of the process and outcomes have been provided to the applicants </a:t>
                      </a:r>
                      <a:endParaRPr lang="en-GB" sz="1400" b="0" dirty="0">
                        <a:solidFill>
                          <a:schemeClr val="tx1"/>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4"/>
                  </a:ext>
                </a:extLst>
              </a:tr>
              <a:tr h="747744">
                <a:tc>
                  <a:txBody>
                    <a:bodyPr/>
                    <a:lstStyle/>
                    <a:p>
                      <a:pPr algn="just" fontAlgn="b">
                        <a:lnSpc>
                          <a:spcPct val="150000"/>
                        </a:lnSpc>
                      </a:pPr>
                      <a:r>
                        <a:rPr lang="en-GB" sz="1400" b="1" i="0" u="none" strike="noStrike" dirty="0">
                          <a:solidFill>
                            <a:schemeClr val="tx1"/>
                          </a:solidFill>
                          <a:effectLst/>
                          <a:latin typeface="+mn-lt"/>
                        </a:rPr>
                        <a:t>KZN</a:t>
                      </a: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mn-lt"/>
                          <a:ea typeface="+mn-ea"/>
                          <a:cs typeface="+mn-cs"/>
                        </a:rPr>
                        <a:t>Msinga Local Municipality</a:t>
                      </a: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Ward boundary matter: Dissatisfaction with the final ward 13 in </a:t>
                      </a:r>
                      <a:r>
                        <a:rPr lang="en-ZA" sz="1400" b="0" i="0" u="none" strike="noStrike" kern="1200" dirty="0" err="1">
                          <a:solidFill>
                            <a:schemeClr val="tx1"/>
                          </a:solidFill>
                          <a:effectLst/>
                          <a:latin typeface="+mn-lt"/>
                          <a:ea typeface="+mn-ea"/>
                          <a:cs typeface="+mn-cs"/>
                        </a:rPr>
                        <a:t>Msinga</a:t>
                      </a:r>
                      <a:r>
                        <a:rPr lang="en-ZA" sz="1400" b="0" i="0" u="none" strike="noStrike" kern="1200" dirty="0">
                          <a:solidFill>
                            <a:schemeClr val="tx1"/>
                          </a:solidFill>
                          <a:effectLst/>
                          <a:latin typeface="+mn-lt"/>
                          <a:ea typeface="+mn-ea"/>
                          <a:cs typeface="+mn-cs"/>
                        </a:rPr>
                        <a:t> municipality. </a:t>
                      </a:r>
                    </a:p>
                  </a:txBody>
                  <a:tcPr marL="6350" marR="6350" marT="635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Details of the process and outcomes have been provided to the applicants and those aggrieved met with the Chairperson of the Board on 20 October 2021.</a:t>
                      </a:r>
                    </a:p>
                  </a:txBody>
                  <a:tcPr/>
                </a:tc>
                <a:extLst>
                  <a:ext uri="{0D108BD9-81ED-4DB2-BD59-A6C34878D82A}">
                    <a16:rowId xmlns:a16="http://schemas.microsoft.com/office/drawing/2014/main" val="10003"/>
                  </a:ext>
                </a:extLst>
              </a:tr>
              <a:tr h="723111">
                <a:tc>
                  <a:txBody>
                    <a:bodyPr/>
                    <a:lstStyle/>
                    <a:p>
                      <a:pPr algn="just" fontAlgn="b">
                        <a:lnSpc>
                          <a:spcPct val="150000"/>
                        </a:lnSpc>
                      </a:pPr>
                      <a:r>
                        <a:rPr lang="en-GB" sz="1400" b="1" i="0" u="none" strike="noStrike" dirty="0">
                          <a:solidFill>
                            <a:schemeClr val="tx1"/>
                          </a:solidFill>
                          <a:effectLst/>
                          <a:latin typeface="+mn-lt"/>
                        </a:rPr>
                        <a:t>KZN</a:t>
                      </a: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mn-lt"/>
                          <a:ea typeface="+mn-ea"/>
                          <a:cs typeface="+mn-cs"/>
                        </a:rPr>
                        <a:t>Ndwedwe Local Municipality</a:t>
                      </a: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Ward boundary matter: Dissatisfaction with the consideration of objection and final ward boundaries for ward 3 and 11.</a:t>
                      </a:r>
                    </a:p>
                  </a:txBody>
                  <a:tcPr marL="6350" marR="6350" marT="635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Details of the process and outcomes have been provided to the applicants and those aggrieved met with the Chairperson of the Board</a:t>
                      </a:r>
                      <a:r>
                        <a:rPr lang="en-ZA" sz="1400" b="0" i="0" u="none" strike="noStrike" kern="1200" baseline="0" dirty="0">
                          <a:solidFill>
                            <a:schemeClr val="tx1"/>
                          </a:solidFill>
                          <a:effectLst/>
                          <a:latin typeface="+mn-lt"/>
                          <a:ea typeface="+mn-ea"/>
                          <a:cs typeface="+mn-cs"/>
                        </a:rPr>
                        <a:t> on 12 March 2021.</a:t>
                      </a:r>
                      <a:endParaRPr lang="en-ZA" sz="14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928375">
                <a:tc>
                  <a:txBody>
                    <a:bodyPr/>
                    <a:lstStyle/>
                    <a:p>
                      <a:pPr algn="just" fontAlgn="b">
                        <a:lnSpc>
                          <a:spcPct val="150000"/>
                        </a:lnSpc>
                      </a:pPr>
                      <a:r>
                        <a:rPr lang="en-GB" sz="1400" b="1" i="0" u="none" strike="noStrike" dirty="0">
                          <a:solidFill>
                            <a:schemeClr val="tx1"/>
                          </a:solidFill>
                          <a:effectLst/>
                          <a:latin typeface="+mn-lt"/>
                        </a:rPr>
                        <a:t>KZN</a:t>
                      </a:r>
                    </a:p>
                  </a:txBody>
                  <a:tcPr marL="7620" marR="7620" marT="7620" marB="0"/>
                </a:tc>
                <a:tc>
                  <a:txBody>
                    <a:bodyPr/>
                    <a:lstStyle/>
                    <a:p>
                      <a:pPr marL="0" marR="0" lvl="0" indent="0" algn="just" defTabSz="914400" rtl="0" eaLnBrk="1" fontAlgn="b" latinLnBrk="0" hangingPunct="1">
                        <a:lnSpc>
                          <a:spcPct val="150000"/>
                        </a:lnSpc>
                        <a:spcBef>
                          <a:spcPts val="0"/>
                        </a:spcBef>
                        <a:spcAft>
                          <a:spcPts val="0"/>
                        </a:spcAft>
                        <a:buClrTx/>
                        <a:buSzTx/>
                        <a:buFontTx/>
                        <a:buNone/>
                        <a:tabLst/>
                        <a:defRPr/>
                      </a:pPr>
                      <a:r>
                        <a:rPr lang="en-GB" sz="1400" b="0" i="0" u="none" strike="noStrike" dirty="0">
                          <a:solidFill>
                            <a:schemeClr val="tx1"/>
                          </a:solidFill>
                          <a:effectLst/>
                          <a:latin typeface="+mn-lt"/>
                        </a:rPr>
                        <a:t>eThekwini</a:t>
                      </a:r>
                      <a:r>
                        <a:rPr lang="en-GB" sz="1400" b="0" i="0" u="none" strike="noStrike" baseline="0" dirty="0">
                          <a:solidFill>
                            <a:schemeClr val="tx1"/>
                          </a:solidFill>
                          <a:effectLst/>
                          <a:latin typeface="+mn-lt"/>
                        </a:rPr>
                        <a:t> Metropolitan Municipality</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Complaint by</a:t>
                      </a:r>
                      <a:r>
                        <a:rPr lang="en-GB" sz="1400" kern="1200" baseline="0" dirty="0">
                          <a:solidFill>
                            <a:schemeClr val="dk1"/>
                          </a:solidFill>
                          <a:effectLst/>
                          <a:latin typeface="+mn-lt"/>
                          <a:ea typeface="+mn-ea"/>
                          <a:cs typeface="+mn-cs"/>
                        </a:rPr>
                        <a:t> hostel dwellers in ward </a:t>
                      </a:r>
                      <a:r>
                        <a:rPr lang="en-GB" sz="1400" kern="1200" baseline="0" dirty="0">
                          <a:solidFill>
                            <a:schemeClr val="tx1"/>
                          </a:solidFill>
                          <a:effectLst/>
                          <a:latin typeface="+mn-lt"/>
                          <a:ea typeface="+mn-ea"/>
                          <a:cs typeface="+mn-cs"/>
                        </a:rPr>
                        <a:t>39</a:t>
                      </a:r>
                      <a:r>
                        <a:rPr lang="en-GB" sz="1400" kern="1200" baseline="0" dirty="0">
                          <a:solidFill>
                            <a:schemeClr val="dk1"/>
                          </a:solidFill>
                          <a:effectLst/>
                          <a:latin typeface="+mn-lt"/>
                          <a:ea typeface="+mn-ea"/>
                          <a:cs typeface="+mn-cs"/>
                        </a:rPr>
                        <a:t> Kwa Mashu, </a:t>
                      </a:r>
                      <a:r>
                        <a:rPr lang="en-ZA" sz="1400" kern="1200" baseline="0" dirty="0">
                          <a:solidFill>
                            <a:schemeClr val="dk1"/>
                          </a:solidFill>
                          <a:effectLst/>
                          <a:latin typeface="+mn-lt"/>
                          <a:ea typeface="+mn-ea"/>
                          <a:cs typeface="+mn-cs"/>
                        </a:rPr>
                        <a:t>They want to retain the ward as it was in 2016. However, their objection was submitted late</a:t>
                      </a:r>
                      <a:endParaRPr lang="en-ZA" sz="1400" kern="1200" dirty="0">
                        <a:solidFill>
                          <a:schemeClr val="dk1"/>
                        </a:solidFill>
                        <a:effectLst/>
                        <a:latin typeface="+mn-lt"/>
                        <a:ea typeface="+mn-ea"/>
                        <a:cs typeface="+mn-cs"/>
                      </a:endParaRPr>
                    </a:p>
                  </a:txBody>
                  <a:tcPr marL="6350" marR="6350" marT="635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chemeClr val="tx1"/>
                          </a:solidFill>
                          <a:effectLst/>
                          <a:latin typeface="+mn-lt"/>
                          <a:ea typeface="+mn-ea"/>
                          <a:cs typeface="+mn-cs"/>
                        </a:rPr>
                        <a:t>Details of the process and outcomes have been provided to the applicants and those aggrieved will be meeting with the Board on the 09 April 2021.</a:t>
                      </a:r>
                      <a:endParaRPr lang="en-ZA" sz="1400" dirty="0">
                        <a:solidFill>
                          <a:schemeClr val="tx1"/>
                        </a:solidFill>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6585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121" y="846566"/>
            <a:ext cx="11676897" cy="5858089"/>
          </a:xfrm>
        </p:spPr>
        <p:txBody>
          <a:bodyPr>
            <a:normAutofit/>
          </a:bodyPr>
          <a:lstStyle/>
          <a:p>
            <a:pPr marL="361950" indent="0" algn="just">
              <a:buNone/>
            </a:pPr>
            <a:endParaRPr lang="en-ZA" sz="2400" b="1" dirty="0">
              <a:solidFill>
                <a:srgbClr val="B4674A"/>
              </a:solidFill>
              <a:latin typeface="Arial" panose="020B0604020202020204" pitchFamily="34" charset="0"/>
              <a:cs typeface="Arial" panose="020B0604020202020204" pitchFamily="34" charset="0"/>
            </a:endParaRP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MANDATE</a:t>
            </a: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INTRODUCTION AND BACKGROUND</a:t>
            </a: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WARD DELIMITATION PROCESS</a:t>
            </a: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STATUS OF WARD DELIMITATION PROCESS</a:t>
            </a: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ANALYSIS OF 2021 WARDS </a:t>
            </a: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IMPACT OF MUNICIPAL STRUCTURES AMENDMENT BILL ON THE MDB.</a:t>
            </a:r>
          </a:p>
          <a:p>
            <a:pPr marL="627063" lvl="1" indent="-457200" algn="just">
              <a:buFont typeface="+mj-lt"/>
              <a:buAutoNum type="arabicPeriod"/>
            </a:pPr>
            <a:r>
              <a:rPr lang="en-ZA" sz="2800" b="1" dirty="0">
                <a:solidFill>
                  <a:sysClr val="windowText" lastClr="000000"/>
                </a:solidFill>
                <a:latin typeface="Arial" panose="020B0604020202020204" pitchFamily="34" charset="0"/>
                <a:cs typeface="Arial" panose="020B0604020202020204" pitchFamily="34" charset="0"/>
              </a:rPr>
              <a:t>CONCLUSION</a:t>
            </a:r>
          </a:p>
          <a:p>
            <a:pPr marL="819150" lvl="1" indent="0" algn="just">
              <a:buNone/>
            </a:pPr>
            <a:endParaRPr lang="en-ZA" sz="2000" dirty="0">
              <a:solidFill>
                <a:sysClr val="windowText" lastClr="000000"/>
              </a:solidFill>
              <a:latin typeface="Arial" panose="020B0604020202020204" pitchFamily="34" charset="0"/>
              <a:cs typeface="Arial" panose="020B0604020202020204" pitchFamily="34" charset="0"/>
            </a:endParaRPr>
          </a:p>
          <a:p>
            <a:pPr marL="361950" indent="0" algn="just">
              <a:buNone/>
            </a:pPr>
            <a:endParaRPr lang="en-ZA" b="1" dirty="0">
              <a:solidFill>
                <a:srgbClr val="B4674A"/>
              </a:solidFill>
              <a:latin typeface="Arial" panose="020B0604020202020204" pitchFamily="34" charset="0"/>
              <a:cs typeface="Arial" panose="020B0604020202020204" pitchFamily="34" charset="0"/>
            </a:endParaRPr>
          </a:p>
          <a:p>
            <a:pPr marL="819150" indent="-457200" algn="just">
              <a:buFont typeface="+mj-lt"/>
              <a:buAutoNum type="arabicPeriod"/>
            </a:pPr>
            <a:endParaRPr lang="en-ZA" sz="2400" dirty="0">
              <a:solidFill>
                <a:sysClr val="windowText" lastClr="000000"/>
              </a:solidFill>
              <a:latin typeface="Arial" panose="020B0604020202020204" pitchFamily="34" charset="0"/>
              <a:cs typeface="Arial" panose="020B0604020202020204" pitchFamily="34" charset="0"/>
            </a:endParaRPr>
          </a:p>
          <a:p>
            <a:pPr marL="361950" indent="0" algn="just">
              <a:buNone/>
            </a:pPr>
            <a:endParaRPr lang="en-ZA" sz="2400" dirty="0">
              <a:latin typeface="Arial" panose="020B0604020202020204" pitchFamily="34" charset="0"/>
              <a:cs typeface="Arial" panose="020B0604020202020204" pitchFamily="34" charset="0"/>
            </a:endParaRPr>
          </a:p>
        </p:txBody>
      </p:sp>
      <p:sp>
        <p:nvSpPr>
          <p:cNvPr id="7" name="Title 3"/>
          <p:cNvSpPr txBox="1">
            <a:spLocks/>
          </p:cNvSpPr>
          <p:nvPr/>
        </p:nvSpPr>
        <p:spPr>
          <a:xfrm>
            <a:off x="990600" y="175468"/>
            <a:ext cx="10515600" cy="51266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dirty="0">
                <a:solidFill>
                  <a:srgbClr val="B4674A"/>
                </a:solidFill>
              </a:rPr>
              <a:t>presentation LAYOUT</a:t>
            </a:r>
            <a:endParaRPr lang="en-ZA" dirty="0">
              <a:solidFill>
                <a:srgbClr val="B4674A"/>
              </a:solidFill>
            </a:endParaRPr>
          </a:p>
        </p:txBody>
      </p:sp>
      <p:sp>
        <p:nvSpPr>
          <p:cNvPr id="6" name="Slide Number Placeholder 3"/>
          <p:cNvSpPr txBox="1">
            <a:spLocks/>
          </p:cNvSpPr>
          <p:nvPr/>
        </p:nvSpPr>
        <p:spPr>
          <a:xfrm>
            <a:off x="10646228" y="6356350"/>
            <a:ext cx="39048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2400" b="1" dirty="0"/>
              <a:t>2</a:t>
            </a:r>
          </a:p>
        </p:txBody>
      </p:sp>
    </p:spTree>
    <p:extLst>
      <p:ext uri="{BB962C8B-B14F-4D97-AF65-F5344CB8AC3E}">
        <p14:creationId xmlns:p14="http://schemas.microsoft.com/office/powerpoint/2010/main" val="2098966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01635" y="6445943"/>
            <a:ext cx="2426110" cy="365125"/>
          </a:xfrm>
        </p:spPr>
        <p:txBody>
          <a:bodyPr/>
          <a:lstStyle/>
          <a:p>
            <a:fld id="{7BE95DEF-8FE6-4E8A-8C5F-FA630B442D43}" type="slidenum">
              <a:rPr lang="en-ZA" sz="1400" b="1" smtClean="0"/>
              <a:t>20</a:t>
            </a:fld>
            <a:endParaRPr lang="en-ZA" sz="1400" b="1" dirty="0"/>
          </a:p>
        </p:txBody>
      </p:sp>
      <p:sp>
        <p:nvSpPr>
          <p:cNvPr id="9" name="Title 3"/>
          <p:cNvSpPr txBox="1">
            <a:spLocks/>
          </p:cNvSpPr>
          <p:nvPr/>
        </p:nvSpPr>
        <p:spPr>
          <a:xfrm>
            <a:off x="89286" y="32911"/>
            <a:ext cx="11966279" cy="48317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sz="2400" dirty="0">
                <a:solidFill>
                  <a:srgbClr val="B4674A"/>
                </a:solidFill>
              </a:rPr>
              <a:t>POTENTIAL RISK Areas emanating from demarcation process (CONT..)</a:t>
            </a:r>
            <a:endParaRPr lang="en-ZA" sz="2400" dirty="0">
              <a:solidFill>
                <a:srgbClr val="B4674A"/>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68729001"/>
              </p:ext>
            </p:extLst>
          </p:nvPr>
        </p:nvGraphicFramePr>
        <p:xfrm>
          <a:off x="89287" y="516084"/>
          <a:ext cx="11966278" cy="6155818"/>
        </p:xfrm>
        <a:graphic>
          <a:graphicData uri="http://schemas.openxmlformats.org/drawingml/2006/table">
            <a:tbl>
              <a:tblPr firstRow="1" bandRow="1">
                <a:tableStyleId>{93296810-A885-4BE3-A3E7-6D5BEEA58F35}</a:tableStyleId>
              </a:tblPr>
              <a:tblGrid>
                <a:gridCol w="975035">
                  <a:extLst>
                    <a:ext uri="{9D8B030D-6E8A-4147-A177-3AD203B41FA5}">
                      <a16:colId xmlns:a16="http://schemas.microsoft.com/office/drawing/2014/main" val="20000"/>
                    </a:ext>
                  </a:extLst>
                </a:gridCol>
                <a:gridCol w="2924244">
                  <a:extLst>
                    <a:ext uri="{9D8B030D-6E8A-4147-A177-3AD203B41FA5}">
                      <a16:colId xmlns:a16="http://schemas.microsoft.com/office/drawing/2014/main" val="20001"/>
                    </a:ext>
                  </a:extLst>
                </a:gridCol>
                <a:gridCol w="4040954">
                  <a:extLst>
                    <a:ext uri="{9D8B030D-6E8A-4147-A177-3AD203B41FA5}">
                      <a16:colId xmlns:a16="http://schemas.microsoft.com/office/drawing/2014/main" val="20002"/>
                    </a:ext>
                  </a:extLst>
                </a:gridCol>
                <a:gridCol w="4026045">
                  <a:extLst>
                    <a:ext uri="{9D8B030D-6E8A-4147-A177-3AD203B41FA5}">
                      <a16:colId xmlns:a16="http://schemas.microsoft.com/office/drawing/2014/main" val="20003"/>
                    </a:ext>
                  </a:extLst>
                </a:gridCol>
              </a:tblGrid>
              <a:tr h="382199">
                <a:tc>
                  <a:txBody>
                    <a:bodyPr/>
                    <a:lstStyle/>
                    <a:p>
                      <a:r>
                        <a:rPr lang="en-ZA" sz="2000" b="1" dirty="0">
                          <a:solidFill>
                            <a:schemeClr val="tx1"/>
                          </a:solidFill>
                          <a:latin typeface="+mn-lt"/>
                        </a:rPr>
                        <a:t>PROV</a:t>
                      </a:r>
                    </a:p>
                  </a:txBody>
                  <a:tcPr/>
                </a:tc>
                <a:tc>
                  <a:txBody>
                    <a:bodyPr/>
                    <a:lstStyle/>
                    <a:p>
                      <a:r>
                        <a:rPr lang="en-ZA" sz="2000" b="1" dirty="0">
                          <a:solidFill>
                            <a:schemeClr val="tx1"/>
                          </a:solidFill>
                          <a:latin typeface="+mn-lt"/>
                        </a:rPr>
                        <a:t>MUNIC</a:t>
                      </a:r>
                    </a:p>
                  </a:txBody>
                  <a:tcPr/>
                </a:tc>
                <a:tc>
                  <a:txBody>
                    <a:bodyPr/>
                    <a:lstStyle/>
                    <a:p>
                      <a:r>
                        <a:rPr lang="en-ZA" sz="2000" b="1" dirty="0">
                          <a:solidFill>
                            <a:schemeClr val="tx1"/>
                          </a:solidFill>
                          <a:latin typeface="+mn-lt"/>
                        </a:rPr>
                        <a:t>DESCRIPTION</a:t>
                      </a:r>
                      <a:r>
                        <a:rPr lang="en-ZA" sz="2000" b="1" baseline="0" dirty="0">
                          <a:solidFill>
                            <a:schemeClr val="tx1"/>
                          </a:solidFill>
                          <a:latin typeface="+mn-lt"/>
                        </a:rPr>
                        <a:t> OF MATTER</a:t>
                      </a:r>
                      <a:endParaRPr lang="en-ZA" sz="2000" b="1" dirty="0">
                        <a:solidFill>
                          <a:schemeClr val="tx1"/>
                        </a:solidFill>
                        <a:latin typeface="+mn-lt"/>
                      </a:endParaRPr>
                    </a:p>
                  </a:txBody>
                  <a:tcPr/>
                </a:tc>
                <a:tc>
                  <a:txBody>
                    <a:bodyPr/>
                    <a:lstStyle/>
                    <a:p>
                      <a:r>
                        <a:rPr lang="en-ZA" sz="2000" b="1" dirty="0">
                          <a:solidFill>
                            <a:schemeClr val="tx1"/>
                          </a:solidFill>
                          <a:latin typeface="+mn-lt"/>
                        </a:rPr>
                        <a:t>COMMENTS</a:t>
                      </a:r>
                    </a:p>
                  </a:txBody>
                  <a:tcPr/>
                </a:tc>
                <a:extLst>
                  <a:ext uri="{0D108BD9-81ED-4DB2-BD59-A6C34878D82A}">
                    <a16:rowId xmlns:a16="http://schemas.microsoft.com/office/drawing/2014/main" val="10000"/>
                  </a:ext>
                </a:extLst>
              </a:tr>
              <a:tr h="705599">
                <a:tc>
                  <a:txBody>
                    <a:bodyPr/>
                    <a:lstStyle/>
                    <a:p>
                      <a:pPr algn="just" fontAlgn="b">
                        <a:lnSpc>
                          <a:spcPct val="150000"/>
                        </a:lnSpc>
                      </a:pPr>
                      <a:r>
                        <a:rPr lang="en-GB" sz="1400" b="1" i="0" u="none" strike="noStrike" dirty="0">
                          <a:solidFill>
                            <a:schemeClr val="tx1"/>
                          </a:solidFill>
                          <a:effectLst/>
                          <a:latin typeface="+mn-lt"/>
                        </a:rPr>
                        <a:t>KZN</a:t>
                      </a:r>
                    </a:p>
                  </a:txBody>
                  <a:tcPr marL="7620" marR="7620" marT="7620" marB="0"/>
                </a:tc>
                <a:tc>
                  <a:txBody>
                    <a:bodyPr/>
                    <a:lstStyle/>
                    <a:p>
                      <a:pPr marL="0" marR="0" lvl="0" indent="0" algn="just" defTabSz="914400" rtl="0" eaLnBrk="1" fontAlgn="b" latinLnBrk="0" hangingPunct="1">
                        <a:lnSpc>
                          <a:spcPct val="150000"/>
                        </a:lnSpc>
                        <a:spcBef>
                          <a:spcPts val="0"/>
                        </a:spcBef>
                        <a:spcAft>
                          <a:spcPts val="0"/>
                        </a:spcAft>
                        <a:buClrTx/>
                        <a:buSzTx/>
                        <a:buFontTx/>
                        <a:buNone/>
                        <a:tabLst/>
                        <a:defRPr/>
                      </a:pPr>
                      <a:r>
                        <a:rPr lang="en-GB" sz="1400" b="0" i="0" u="none" strike="noStrike" dirty="0">
                          <a:solidFill>
                            <a:schemeClr val="tx1"/>
                          </a:solidFill>
                          <a:effectLst/>
                          <a:latin typeface="+mn-lt"/>
                        </a:rPr>
                        <a:t>eThekwini</a:t>
                      </a:r>
                      <a:r>
                        <a:rPr lang="en-GB" sz="1400" b="0" i="0" u="none" strike="noStrike" baseline="0" dirty="0">
                          <a:solidFill>
                            <a:schemeClr val="tx1"/>
                          </a:solidFill>
                          <a:effectLst/>
                          <a:latin typeface="+mn-lt"/>
                        </a:rPr>
                        <a:t> Metropolitan Municipality</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Complaint by Mr DM Pillay of</a:t>
                      </a:r>
                      <a:r>
                        <a:rPr lang="en-GB" sz="1400" kern="1200" baseline="0" dirty="0">
                          <a:solidFill>
                            <a:schemeClr val="dk1"/>
                          </a:solidFill>
                          <a:effectLst/>
                          <a:latin typeface="+mn-lt"/>
                          <a:ea typeface="+mn-ea"/>
                          <a:cs typeface="+mn-cs"/>
                        </a:rPr>
                        <a:t> ward </a:t>
                      </a:r>
                      <a:r>
                        <a:rPr lang="en-GB" sz="1400" kern="1200" baseline="0" dirty="0">
                          <a:solidFill>
                            <a:schemeClr val="tx1"/>
                          </a:solidFill>
                          <a:effectLst/>
                          <a:latin typeface="+mn-lt"/>
                          <a:ea typeface="+mn-ea"/>
                          <a:cs typeface="+mn-cs"/>
                        </a:rPr>
                        <a:t>68</a:t>
                      </a:r>
                      <a:r>
                        <a:rPr lang="en-GB" sz="1400" kern="1200" baseline="0" dirty="0">
                          <a:solidFill>
                            <a:schemeClr val="dk1"/>
                          </a:solidFill>
                          <a:effectLst/>
                          <a:latin typeface="+mn-lt"/>
                          <a:ea typeface="+mn-ea"/>
                          <a:cs typeface="+mn-cs"/>
                        </a:rPr>
                        <a:t> in Merebank, Ethekwini. </a:t>
                      </a:r>
                      <a:r>
                        <a:rPr lang="en-ZA" sz="1400" kern="1200" baseline="0" dirty="0">
                          <a:solidFill>
                            <a:schemeClr val="dk1"/>
                          </a:solidFill>
                          <a:effectLst/>
                          <a:latin typeface="+mn-lt"/>
                          <a:ea typeface="+mn-ea"/>
                          <a:cs typeface="+mn-cs"/>
                        </a:rPr>
                        <a:t>They want Merebank to be delimited into one ward.</a:t>
                      </a:r>
                      <a:endParaRPr lang="en-ZA" sz="1400" kern="1200" dirty="0">
                        <a:solidFill>
                          <a:schemeClr val="dk1"/>
                        </a:solidFill>
                        <a:effectLst/>
                        <a:latin typeface="+mn-lt"/>
                        <a:ea typeface="+mn-ea"/>
                        <a:cs typeface="+mn-cs"/>
                      </a:endParaRPr>
                    </a:p>
                  </a:txBody>
                  <a:tcPr marL="6350" marR="6350" marT="635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mn-lt"/>
                        </a:rPr>
                        <a:t>MDB has responded and provided details</a:t>
                      </a:r>
                      <a:r>
                        <a:rPr lang="en-ZA" sz="1400" baseline="0" dirty="0">
                          <a:solidFill>
                            <a:schemeClr val="tx1"/>
                          </a:solidFill>
                          <a:latin typeface="+mn-lt"/>
                        </a:rPr>
                        <a:t> of the process and outcomes </a:t>
                      </a:r>
                      <a:r>
                        <a:rPr lang="en-ZA" sz="1400" b="0" i="0" u="none" strike="noStrike" kern="1200" dirty="0">
                          <a:solidFill>
                            <a:schemeClr val="tx1"/>
                          </a:solidFill>
                          <a:effectLst/>
                          <a:latin typeface="+mn-lt"/>
                          <a:ea typeface="+mn-ea"/>
                          <a:cs typeface="+mn-cs"/>
                        </a:rPr>
                        <a:t>including the rationale for the decisions</a:t>
                      </a:r>
                      <a:r>
                        <a:rPr lang="en-ZA" sz="1400" b="0" i="0" u="none" strike="noStrike" kern="1200" baseline="0" dirty="0">
                          <a:solidFill>
                            <a:schemeClr val="tx1"/>
                          </a:solidFill>
                          <a:effectLst/>
                          <a:latin typeface="+mn-lt"/>
                          <a:ea typeface="+mn-ea"/>
                          <a:cs typeface="+mn-cs"/>
                        </a:rPr>
                        <a:t> thereof.</a:t>
                      </a:r>
                      <a:endParaRPr lang="en-ZA" sz="1400" dirty="0">
                        <a:solidFill>
                          <a:schemeClr val="tx1"/>
                        </a:solidFill>
                        <a:latin typeface="+mn-lt"/>
                      </a:endParaRPr>
                    </a:p>
                  </a:txBody>
                  <a:tcPr/>
                </a:tc>
                <a:extLst>
                  <a:ext uri="{0D108BD9-81ED-4DB2-BD59-A6C34878D82A}">
                    <a16:rowId xmlns:a16="http://schemas.microsoft.com/office/drawing/2014/main" val="10004"/>
                  </a:ext>
                </a:extLst>
              </a:tr>
              <a:tr h="617399">
                <a:tc>
                  <a:txBody>
                    <a:bodyPr/>
                    <a:lstStyle/>
                    <a:p>
                      <a:pPr algn="just" fontAlgn="b"/>
                      <a:r>
                        <a:rPr lang="en-ZA" sz="1400" b="1" i="0" u="none" strike="noStrike" dirty="0">
                          <a:solidFill>
                            <a:schemeClr val="tx1"/>
                          </a:solidFill>
                          <a:effectLst/>
                          <a:latin typeface="+mn-lt"/>
                        </a:rPr>
                        <a:t>GT</a:t>
                      </a:r>
                      <a:endParaRPr lang="en-GB" sz="1400" b="1" i="0" u="none" strike="noStrike" dirty="0">
                        <a:solidFill>
                          <a:schemeClr val="tx1"/>
                        </a:solidFill>
                        <a:effectLst/>
                        <a:latin typeface="+mn-lt"/>
                      </a:endParaRPr>
                    </a:p>
                  </a:txBody>
                  <a:tcPr marL="7620" marR="7620" marT="7620" marB="0"/>
                </a:tc>
                <a:tc>
                  <a:txBody>
                    <a:bodyPr/>
                    <a:lstStyle/>
                    <a:p>
                      <a:pPr marL="0" algn="l" defTabSz="914400" rtl="0" eaLnBrk="1" latinLnBrk="0" hangingPunct="1">
                        <a:spcAft>
                          <a:spcPts val="0"/>
                        </a:spcAft>
                      </a:pPr>
                      <a:r>
                        <a:rPr lang="en-ZA" sz="1400" b="0" kern="1200" dirty="0">
                          <a:solidFill>
                            <a:schemeClr val="tx1"/>
                          </a:solidFill>
                          <a:effectLst/>
                          <a:latin typeface="+mn-lt"/>
                          <a:ea typeface="Calibri" panose="020F0502020204030204" pitchFamily="34" charset="0"/>
                          <a:cs typeface="+mn-cs"/>
                        </a:rPr>
                        <a:t>Merafong</a:t>
                      </a:r>
                      <a:r>
                        <a:rPr lang="en-ZA" sz="1400" b="0" kern="1200" baseline="0" dirty="0">
                          <a:solidFill>
                            <a:schemeClr val="tx1"/>
                          </a:solidFill>
                          <a:effectLst/>
                          <a:latin typeface="+mn-lt"/>
                          <a:ea typeface="Calibri" panose="020F0502020204030204" pitchFamily="34" charset="0"/>
                          <a:cs typeface="+mn-cs"/>
                        </a:rPr>
                        <a:t> Local Municipality</a:t>
                      </a:r>
                      <a:endParaRPr lang="en-GB" sz="1400" b="0" kern="1200" dirty="0">
                        <a:solidFill>
                          <a:schemeClr val="tx1"/>
                        </a:solidFill>
                        <a:effectLst/>
                        <a:latin typeface="+mn-lt"/>
                        <a:ea typeface="Calibri" panose="020F0502020204030204" pitchFamily="34" charset="0"/>
                        <a:cs typeface="+mn-cs"/>
                      </a:endParaRPr>
                    </a:p>
                  </a:txBody>
                  <a:tcPr marL="68580" marR="68580" marT="0" marB="0" anchor="ctr"/>
                </a:tc>
                <a:tc>
                  <a:txBody>
                    <a:bodyPr/>
                    <a:lstStyle/>
                    <a:p>
                      <a:pPr algn="l">
                        <a:spcAft>
                          <a:spcPts val="0"/>
                        </a:spcAft>
                      </a:pPr>
                      <a:r>
                        <a:rPr lang="en-ZA" sz="1400" b="0" dirty="0">
                          <a:solidFill>
                            <a:schemeClr val="tx1"/>
                          </a:solidFill>
                          <a:effectLst/>
                          <a:latin typeface="+mn-lt"/>
                          <a:ea typeface="Calibri" panose="020F0502020204030204" pitchFamily="34" charset="0"/>
                        </a:rPr>
                        <a:t>Complaints that they were not consulted before</a:t>
                      </a:r>
                      <a:r>
                        <a:rPr lang="en-ZA" sz="1400" b="0" baseline="0" dirty="0">
                          <a:solidFill>
                            <a:schemeClr val="tx1"/>
                          </a:solidFill>
                          <a:effectLst/>
                          <a:latin typeface="+mn-lt"/>
                          <a:ea typeface="Calibri" panose="020F0502020204030204" pitchFamily="34" charset="0"/>
                        </a:rPr>
                        <a:t> completion of ward 10.</a:t>
                      </a:r>
                      <a:endParaRPr lang="en-GB" sz="1400" b="0" dirty="0">
                        <a:solidFill>
                          <a:schemeClr val="tx1"/>
                        </a:solidFill>
                        <a:effectLst/>
                        <a:latin typeface="+mn-lt"/>
                        <a:ea typeface="Calibri" panose="020F0502020204030204" pitchFamily="34" charset="0"/>
                      </a:endParaRPr>
                    </a:p>
                  </a:txBody>
                  <a:tcPr marL="68580" marR="68580" marT="0" marB="0" anchor="ctr"/>
                </a:tc>
                <a:tc>
                  <a:txBody>
                    <a:bodyPr/>
                    <a:lstStyle/>
                    <a:p>
                      <a:pPr algn="l">
                        <a:spcAft>
                          <a:spcPts val="0"/>
                        </a:spcAft>
                      </a:pPr>
                      <a:r>
                        <a:rPr lang="en-ZA" sz="1400" b="0" dirty="0">
                          <a:solidFill>
                            <a:schemeClr val="tx1"/>
                          </a:solidFill>
                          <a:effectLst/>
                          <a:latin typeface="+mn-lt"/>
                          <a:ea typeface="Calibri" panose="020F0502020204030204" pitchFamily="34" charset="0"/>
                        </a:rPr>
                        <a:t>The</a:t>
                      </a:r>
                      <a:r>
                        <a:rPr lang="en-ZA" sz="1400" b="0" baseline="0" dirty="0">
                          <a:solidFill>
                            <a:schemeClr val="tx1"/>
                          </a:solidFill>
                          <a:effectLst/>
                          <a:latin typeface="+mn-lt"/>
                          <a:ea typeface="Calibri" panose="020F0502020204030204" pitchFamily="34" charset="0"/>
                        </a:rPr>
                        <a:t> MDB responded detailing the process and a formal response was sent to the complainant to that effect.</a:t>
                      </a:r>
                      <a:endParaRPr lang="en-GB" sz="1400" b="0" dirty="0">
                        <a:solidFill>
                          <a:schemeClr val="tx1"/>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27110">
                <a:tc>
                  <a:txBody>
                    <a:bodyPr/>
                    <a:lstStyle/>
                    <a:p>
                      <a:pPr algn="just" fontAlgn="b"/>
                      <a:r>
                        <a:rPr lang="en-GB" sz="1400" b="1" i="0" u="none" strike="noStrike" dirty="0">
                          <a:solidFill>
                            <a:schemeClr val="tx1"/>
                          </a:solidFill>
                          <a:effectLst/>
                          <a:latin typeface="+mn-lt"/>
                        </a:rPr>
                        <a:t>LIM</a:t>
                      </a:r>
                    </a:p>
                  </a:txBody>
                  <a:tcPr marL="7620" marR="7620" marT="7620" marB="0"/>
                </a:tc>
                <a:tc>
                  <a:txBody>
                    <a:bodyPr/>
                    <a:lstStyle/>
                    <a:p>
                      <a:pPr algn="just" fontAlgn="b"/>
                      <a:r>
                        <a:rPr lang="en-GB" sz="1400" b="0" i="0" u="none" strike="noStrike" dirty="0">
                          <a:solidFill>
                            <a:schemeClr val="tx1"/>
                          </a:solidFill>
                          <a:effectLst/>
                          <a:latin typeface="+mn-lt"/>
                        </a:rPr>
                        <a:t>Fetakgomo Tubatse Local Municipality</a:t>
                      </a:r>
                    </a:p>
                  </a:txBody>
                  <a:tcPr marL="7620" marR="7620" marT="7620" marB="0"/>
                </a:tc>
                <a:tc>
                  <a:txBody>
                    <a:bodyPr/>
                    <a:lstStyle/>
                    <a:p>
                      <a:pPr algn="just" fontAlgn="b"/>
                      <a:r>
                        <a:rPr lang="en-GB" sz="1400" b="0" i="0" u="none" strike="noStrike" dirty="0">
                          <a:solidFill>
                            <a:schemeClr val="tx1"/>
                          </a:solidFill>
                          <a:effectLst/>
                          <a:latin typeface="+mn-lt"/>
                        </a:rPr>
                        <a:t>Municipal</a:t>
                      </a:r>
                      <a:r>
                        <a:rPr lang="en-GB" sz="1400" b="0" i="0" u="none" strike="noStrike" baseline="0" dirty="0">
                          <a:solidFill>
                            <a:schemeClr val="tx1"/>
                          </a:solidFill>
                          <a:effectLst/>
                          <a:latin typeface="+mn-lt"/>
                        </a:rPr>
                        <a:t> boundary matter: A demand for MDB to reverse amalgamation that took effect in 2016.</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mn-lt"/>
                        </a:rPr>
                        <a:t>The applicant has been notified that these will be dealt with after the LGE</a:t>
                      </a:r>
                      <a:endParaRPr lang="en-ZA" sz="1400" dirty="0">
                        <a:solidFill>
                          <a:schemeClr val="tx1"/>
                        </a:solidFill>
                        <a:latin typeface="+mn-lt"/>
                      </a:endParaRPr>
                    </a:p>
                  </a:txBody>
                  <a:tcPr/>
                </a:tc>
                <a:extLst>
                  <a:ext uri="{0D108BD9-81ED-4DB2-BD59-A6C34878D82A}">
                    <a16:rowId xmlns:a16="http://schemas.microsoft.com/office/drawing/2014/main" val="10006"/>
                  </a:ext>
                </a:extLst>
              </a:tr>
              <a:tr h="729612">
                <a:tc>
                  <a:txBody>
                    <a:bodyPr/>
                    <a:lstStyle/>
                    <a:p>
                      <a:pPr algn="just" fontAlgn="b"/>
                      <a:r>
                        <a:rPr lang="en-GB" sz="1400" b="1" i="0" u="none" strike="noStrike" dirty="0">
                          <a:solidFill>
                            <a:schemeClr val="tx1"/>
                          </a:solidFill>
                          <a:effectLst/>
                          <a:latin typeface="+mn-lt"/>
                        </a:rPr>
                        <a:t>LIM</a:t>
                      </a:r>
                    </a:p>
                  </a:txBody>
                  <a:tcPr marL="7620" marR="7620" marT="7620" marB="0"/>
                </a:tc>
                <a:tc>
                  <a:txBody>
                    <a:bodyPr/>
                    <a:lstStyle/>
                    <a:p>
                      <a:pPr algn="just" fontAlgn="b"/>
                      <a:r>
                        <a:rPr lang="en-GB" sz="1400" b="0" i="0" u="none" strike="noStrike" dirty="0">
                          <a:solidFill>
                            <a:schemeClr val="tx1"/>
                          </a:solidFill>
                          <a:effectLst/>
                          <a:latin typeface="+mn-lt"/>
                        </a:rPr>
                        <a:t>Makhado/Musina,</a:t>
                      </a:r>
                      <a:r>
                        <a:rPr lang="en-GB" sz="1400" b="0" i="0" u="none" strike="noStrike" baseline="0" dirty="0">
                          <a:solidFill>
                            <a:schemeClr val="tx1"/>
                          </a:solidFill>
                          <a:effectLst/>
                          <a:latin typeface="+mn-lt"/>
                        </a:rPr>
                        <a:t> Thulamela/Sollins Chabane</a:t>
                      </a:r>
                      <a:r>
                        <a:rPr lang="en-GB" sz="1400" b="0" i="0" u="none" strike="noStrike" dirty="0">
                          <a:solidFill>
                            <a:schemeClr val="tx1"/>
                          </a:solidFill>
                          <a:effectLst/>
                          <a:latin typeface="+mn-lt"/>
                        </a:rPr>
                        <a:t> Local Municipalities</a:t>
                      </a:r>
                    </a:p>
                  </a:txBody>
                  <a:tcPr marL="7620" marR="7620" marT="7620" marB="0"/>
                </a:tc>
                <a:tc>
                  <a:txBody>
                    <a:bodyPr/>
                    <a:lstStyle/>
                    <a:p>
                      <a:pPr algn="just" fontAlgn="b"/>
                      <a:r>
                        <a:rPr lang="en-GB" sz="1400" b="0" i="0" u="none" strike="noStrike" dirty="0">
                          <a:solidFill>
                            <a:schemeClr val="tx1"/>
                          </a:solidFill>
                          <a:effectLst/>
                          <a:latin typeface="+mn-lt"/>
                        </a:rPr>
                        <a:t>Municipal</a:t>
                      </a:r>
                      <a:r>
                        <a:rPr lang="en-GB" sz="1400" b="0" i="0" u="none" strike="noStrike" baseline="0" dirty="0">
                          <a:solidFill>
                            <a:schemeClr val="tx1"/>
                          </a:solidFill>
                          <a:effectLst/>
                          <a:latin typeface="+mn-lt"/>
                        </a:rPr>
                        <a:t> boundary matter: A demand for MDB to reverse amalgamation, and disestablishment of Mutale that took effect in 2016.</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mn-lt"/>
                        </a:rPr>
                        <a:t>The applicant has been notified that these will be dealt with after the LGE</a:t>
                      </a:r>
                      <a:endParaRPr lang="en-ZA" sz="1400" dirty="0">
                        <a:solidFill>
                          <a:schemeClr val="tx1"/>
                        </a:solidFill>
                        <a:latin typeface="+mn-lt"/>
                      </a:endParaRPr>
                    </a:p>
                  </a:txBody>
                  <a:tcPr/>
                </a:tc>
                <a:extLst>
                  <a:ext uri="{0D108BD9-81ED-4DB2-BD59-A6C34878D82A}">
                    <a16:rowId xmlns:a16="http://schemas.microsoft.com/office/drawing/2014/main" val="10007"/>
                  </a:ext>
                </a:extLst>
              </a:tr>
              <a:tr h="527110">
                <a:tc>
                  <a:txBody>
                    <a:bodyPr/>
                    <a:lstStyle/>
                    <a:p>
                      <a:pPr algn="just" fontAlgn="b"/>
                      <a:r>
                        <a:rPr lang="en-GB" sz="1400" b="1" i="0" u="none" strike="noStrike" dirty="0">
                          <a:solidFill>
                            <a:schemeClr val="tx1"/>
                          </a:solidFill>
                          <a:effectLst/>
                          <a:latin typeface="+mn-lt"/>
                        </a:rPr>
                        <a:t>NW</a:t>
                      </a:r>
                    </a:p>
                  </a:txBody>
                  <a:tcPr marL="7620" marR="7620" marT="7620" marB="0"/>
                </a:tc>
                <a:tc>
                  <a:txBody>
                    <a:bodyPr/>
                    <a:lstStyle/>
                    <a:p>
                      <a:pPr algn="just" fontAlgn="b"/>
                      <a:r>
                        <a:rPr lang="en-GB" sz="1400" b="0" i="0" u="none" strike="noStrike" dirty="0">
                          <a:solidFill>
                            <a:schemeClr val="tx1"/>
                          </a:solidFill>
                          <a:effectLst/>
                          <a:latin typeface="+mn-lt"/>
                        </a:rPr>
                        <a:t>JB Marks Local Municipality</a:t>
                      </a:r>
                    </a:p>
                  </a:txBody>
                  <a:tcPr marL="7620" marR="7620" marT="7620" marB="0"/>
                </a:tc>
                <a:tc>
                  <a:txBody>
                    <a:bodyPr/>
                    <a:lstStyle/>
                    <a:p>
                      <a:pPr algn="just" fontAlgn="b"/>
                      <a:r>
                        <a:rPr lang="en-GB" sz="1400" b="0" i="0" u="none" strike="noStrike" dirty="0">
                          <a:solidFill>
                            <a:schemeClr val="tx1"/>
                          </a:solidFill>
                          <a:effectLst/>
                          <a:latin typeface="+mn-lt"/>
                        </a:rPr>
                        <a:t>Municipal</a:t>
                      </a:r>
                      <a:r>
                        <a:rPr lang="en-GB" sz="1400" b="0" i="0" u="none" strike="noStrike" baseline="0" dirty="0">
                          <a:solidFill>
                            <a:schemeClr val="tx1"/>
                          </a:solidFill>
                          <a:effectLst/>
                          <a:latin typeface="+mn-lt"/>
                        </a:rPr>
                        <a:t> boundary matter: A demand for MDB to reverse amalgamation that took effect in 2016.</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baseline="0" dirty="0">
                          <a:solidFill>
                            <a:schemeClr val="tx1"/>
                          </a:solidFill>
                          <a:latin typeface="+mn-lt"/>
                        </a:rPr>
                        <a:t>The applicant has been notified that these will be dealt with after the LGE</a:t>
                      </a:r>
                      <a:endParaRPr lang="en-ZA" sz="1400" b="0" dirty="0">
                        <a:solidFill>
                          <a:schemeClr val="tx1"/>
                        </a:solidFill>
                        <a:latin typeface="+mn-lt"/>
                      </a:endParaRPr>
                    </a:p>
                  </a:txBody>
                  <a:tcPr/>
                </a:tc>
                <a:extLst>
                  <a:ext uri="{0D108BD9-81ED-4DB2-BD59-A6C34878D82A}">
                    <a16:rowId xmlns:a16="http://schemas.microsoft.com/office/drawing/2014/main" val="10001"/>
                  </a:ext>
                </a:extLst>
              </a:tr>
              <a:tr h="672758">
                <a:tc>
                  <a:txBody>
                    <a:bodyPr/>
                    <a:lstStyle/>
                    <a:p>
                      <a:pPr algn="just" fontAlgn="b"/>
                      <a:r>
                        <a:rPr lang="en-ZA" sz="1400" b="1" i="0" u="none" strike="noStrike" dirty="0">
                          <a:solidFill>
                            <a:schemeClr val="tx1"/>
                          </a:solidFill>
                          <a:effectLst/>
                          <a:latin typeface="+mn-lt"/>
                        </a:rPr>
                        <a:t>NW</a:t>
                      </a:r>
                      <a:endParaRPr lang="en-GB" sz="1400" b="1" i="0" u="none" strike="noStrike" dirty="0">
                        <a:solidFill>
                          <a:schemeClr val="tx1"/>
                        </a:solidFill>
                        <a:effectLst/>
                        <a:latin typeface="+mn-lt"/>
                      </a:endParaRPr>
                    </a:p>
                  </a:txBody>
                  <a:tcPr marL="7620" marR="7620" marT="7620" marB="0"/>
                </a:tc>
                <a:tc>
                  <a:txBody>
                    <a:bodyPr/>
                    <a:lstStyle/>
                    <a:p>
                      <a:pPr marL="0" algn="l" defTabSz="914400" rtl="0" eaLnBrk="1" latinLnBrk="0" hangingPunct="1">
                        <a:spcAft>
                          <a:spcPts val="0"/>
                        </a:spcAft>
                      </a:pPr>
                      <a:r>
                        <a:rPr lang="en-ZA" sz="1400" b="0" kern="1200" dirty="0">
                          <a:solidFill>
                            <a:schemeClr val="tx1"/>
                          </a:solidFill>
                          <a:effectLst/>
                          <a:latin typeface="+mn-lt"/>
                          <a:ea typeface="Calibri" panose="020F0502020204030204" pitchFamily="34" charset="0"/>
                          <a:cs typeface="+mn-cs"/>
                        </a:rPr>
                        <a:t>Mafikeng Local Municipality</a:t>
                      </a:r>
                      <a:endParaRPr lang="en-GB" sz="1400" b="0" kern="1200" dirty="0">
                        <a:solidFill>
                          <a:schemeClr val="tx1"/>
                        </a:solidFill>
                        <a:effectLst/>
                        <a:latin typeface="+mn-lt"/>
                        <a:ea typeface="Calibri" panose="020F0502020204030204" pitchFamily="34" charset="0"/>
                        <a:cs typeface="+mn-cs"/>
                      </a:endParaRPr>
                    </a:p>
                  </a:txBody>
                  <a:tcPr marL="68580" marR="68580" marT="0" marB="0" anchor="ctr"/>
                </a:tc>
                <a:tc>
                  <a:txBody>
                    <a:bodyPr/>
                    <a:lstStyle/>
                    <a:p>
                      <a:pPr algn="l">
                        <a:spcAft>
                          <a:spcPts val="0"/>
                        </a:spcAft>
                      </a:pPr>
                      <a:r>
                        <a:rPr lang="en-ZA" sz="1400" b="0" dirty="0">
                          <a:solidFill>
                            <a:schemeClr val="tx1"/>
                          </a:solidFill>
                          <a:effectLst/>
                          <a:latin typeface="+mn-lt"/>
                          <a:ea typeface="Calibri" panose="020F0502020204030204" pitchFamily="34" charset="0"/>
                        </a:rPr>
                        <a:t>Complaint about considering objection and varying ward 6 and 28</a:t>
                      </a:r>
                      <a:endParaRPr lang="en-GB" sz="1400" b="0" dirty="0">
                        <a:solidFill>
                          <a:schemeClr val="tx1"/>
                        </a:solidFill>
                        <a:effectLst/>
                        <a:latin typeface="+mn-lt"/>
                        <a:ea typeface="Calibri" panose="020F0502020204030204" pitchFamily="34" charset="0"/>
                      </a:endParaRPr>
                    </a:p>
                  </a:txBody>
                  <a:tcPr marL="68580" marR="68580" marT="0" marB="0" anchor="ctr"/>
                </a:tc>
                <a:tc>
                  <a:txBody>
                    <a:bodyPr/>
                    <a:lstStyle/>
                    <a:p>
                      <a:pPr algn="l">
                        <a:spcAft>
                          <a:spcPts val="0"/>
                        </a:spcAft>
                      </a:pPr>
                      <a:r>
                        <a:rPr lang="en-ZA" sz="1400" dirty="0">
                          <a:solidFill>
                            <a:schemeClr val="tx1"/>
                          </a:solidFill>
                          <a:latin typeface="+mn-lt"/>
                        </a:rPr>
                        <a:t>MDB has responded and provided details</a:t>
                      </a:r>
                      <a:r>
                        <a:rPr lang="en-ZA" sz="1400" baseline="0" dirty="0">
                          <a:solidFill>
                            <a:schemeClr val="tx1"/>
                          </a:solidFill>
                          <a:latin typeface="+mn-lt"/>
                        </a:rPr>
                        <a:t> of the process and outcomes.</a:t>
                      </a:r>
                      <a:endParaRPr lang="en-GB" sz="1400" b="0" dirty="0">
                        <a:solidFill>
                          <a:schemeClr val="tx1"/>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672758">
                <a:tc>
                  <a:txBody>
                    <a:bodyPr/>
                    <a:lstStyle/>
                    <a:p>
                      <a:pPr algn="just" fontAlgn="b"/>
                      <a:r>
                        <a:rPr lang="en-GB" sz="1400" b="1" i="0" u="none" strike="noStrike" dirty="0">
                          <a:solidFill>
                            <a:schemeClr val="tx1"/>
                          </a:solidFill>
                          <a:effectLst/>
                          <a:latin typeface="+mn-lt"/>
                        </a:rPr>
                        <a:t>MP</a:t>
                      </a:r>
                    </a:p>
                  </a:txBody>
                  <a:tcPr marL="7620" marR="7620" marT="7620" marB="0"/>
                </a:tc>
                <a:tc>
                  <a:txBody>
                    <a:bodyPr/>
                    <a:lstStyle/>
                    <a:p>
                      <a:pPr marL="0" algn="just" defTabSz="914400" rtl="0" eaLnBrk="1" fontAlgn="b" latinLnBrk="0" hangingPunct="1"/>
                      <a:r>
                        <a:rPr lang="en-ZA" sz="1400" b="0" i="0" u="none" strike="noStrike" kern="1200" dirty="0">
                          <a:solidFill>
                            <a:schemeClr val="tx1"/>
                          </a:solidFill>
                          <a:effectLst/>
                          <a:latin typeface="+mn-lt"/>
                          <a:ea typeface="+mn-ea"/>
                          <a:cs typeface="+mn-cs"/>
                        </a:rPr>
                        <a:t>City of Mbombela Local Municipality</a:t>
                      </a:r>
                    </a:p>
                  </a:txBody>
                  <a:tcPr marL="7620" marR="7620" marT="7620" marB="0"/>
                </a:tc>
                <a:tc>
                  <a:txBody>
                    <a:bodyPr/>
                    <a:lstStyle/>
                    <a:p>
                      <a:pPr algn="just" fontAlgn="b"/>
                      <a:r>
                        <a:rPr lang="en-GB" sz="1400" b="0" i="0" u="none" strike="noStrike" dirty="0">
                          <a:solidFill>
                            <a:schemeClr val="tx1"/>
                          </a:solidFill>
                          <a:effectLst/>
                          <a:latin typeface="+mn-lt"/>
                        </a:rPr>
                        <a:t>Municipal</a:t>
                      </a:r>
                      <a:r>
                        <a:rPr lang="en-GB" sz="1400" b="0" i="0" u="none" strike="noStrike" baseline="0" dirty="0">
                          <a:solidFill>
                            <a:schemeClr val="tx1"/>
                          </a:solidFill>
                          <a:effectLst/>
                          <a:latin typeface="+mn-lt"/>
                        </a:rPr>
                        <a:t> boundary matter. Community demanding the reversal of an amalgamation of Mbombela and Umjindi municipality </a:t>
                      </a:r>
                      <a:endParaRPr lang="en-GB" sz="1400" b="0" i="0" u="none" strike="noStrike" dirty="0">
                        <a:solidFill>
                          <a:schemeClr val="tx1"/>
                        </a:solidFill>
                        <a:effectLst/>
                        <a:latin typeface="+mn-lt"/>
                      </a:endParaRPr>
                    </a:p>
                  </a:txBody>
                  <a:tcPr marL="7620" marR="7620" marT="762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baseline="0" dirty="0">
                          <a:solidFill>
                            <a:schemeClr val="tx1"/>
                          </a:solidFill>
                          <a:latin typeface="+mn-lt"/>
                        </a:rPr>
                        <a:t>The applicant has been notified that these will be dealt with after the LGE</a:t>
                      </a:r>
                      <a:endParaRPr lang="en-ZA" sz="1400" b="0" dirty="0">
                        <a:solidFill>
                          <a:schemeClr val="tx1"/>
                        </a:solidFill>
                        <a:latin typeface="+mn-lt"/>
                      </a:endParaRPr>
                    </a:p>
                  </a:txBody>
                  <a:tcPr/>
                </a:tc>
                <a:extLst>
                  <a:ext uri="{0D108BD9-81ED-4DB2-BD59-A6C34878D82A}">
                    <a16:rowId xmlns:a16="http://schemas.microsoft.com/office/drawing/2014/main" val="10002"/>
                  </a:ext>
                </a:extLst>
              </a:tr>
              <a:tr h="672758">
                <a:tc>
                  <a:txBody>
                    <a:bodyPr/>
                    <a:lstStyle/>
                    <a:p>
                      <a:pPr algn="just" fontAlgn="b"/>
                      <a:r>
                        <a:rPr lang="en-GB" sz="1400" b="1" i="0" u="none" strike="noStrike" dirty="0">
                          <a:solidFill>
                            <a:schemeClr val="tx1"/>
                          </a:solidFill>
                          <a:effectLst/>
                          <a:latin typeface="+mn-lt"/>
                        </a:rPr>
                        <a:t>MP</a:t>
                      </a:r>
                    </a:p>
                  </a:txBody>
                  <a:tcPr marL="7620" marR="7620" marT="7620" marB="0"/>
                </a:tc>
                <a:tc>
                  <a:txBody>
                    <a:bodyPr/>
                    <a:lstStyle/>
                    <a:p>
                      <a:pPr marL="0" algn="just" defTabSz="914400" rtl="0" eaLnBrk="1" fontAlgn="b" latinLnBrk="0" hangingPunct="1"/>
                      <a:r>
                        <a:rPr lang="en-ZA" sz="1400" b="0" i="0" u="none" strike="noStrike" kern="1200" dirty="0" err="1">
                          <a:solidFill>
                            <a:schemeClr val="tx1"/>
                          </a:solidFill>
                          <a:effectLst/>
                          <a:latin typeface="+mn-lt"/>
                          <a:ea typeface="+mn-ea"/>
                          <a:cs typeface="+mn-cs"/>
                        </a:rPr>
                        <a:t>Thembisile</a:t>
                      </a:r>
                      <a:r>
                        <a:rPr lang="en-ZA" sz="1400" b="0" i="0" u="none" strike="noStrike" kern="1200" baseline="0" dirty="0">
                          <a:solidFill>
                            <a:schemeClr val="tx1"/>
                          </a:solidFill>
                          <a:effectLst/>
                          <a:latin typeface="+mn-lt"/>
                          <a:ea typeface="+mn-ea"/>
                          <a:cs typeface="+mn-cs"/>
                        </a:rPr>
                        <a:t> Hani Local Municipality</a:t>
                      </a:r>
                      <a:endParaRPr lang="en-ZA" sz="1400" b="0" i="0" u="none" strike="noStrike" kern="1200" dirty="0">
                        <a:solidFill>
                          <a:schemeClr val="tx1"/>
                        </a:solidFill>
                        <a:effectLst/>
                        <a:latin typeface="+mn-lt"/>
                        <a:ea typeface="+mn-ea"/>
                        <a:cs typeface="+mn-cs"/>
                      </a:endParaRPr>
                    </a:p>
                  </a:txBody>
                  <a:tcPr marL="7620" marR="7620" marT="7620" marB="0"/>
                </a:tc>
                <a:tc>
                  <a:txBody>
                    <a:bodyPr/>
                    <a:lstStyle/>
                    <a:p>
                      <a:pPr algn="just" fontAlgn="b"/>
                      <a:r>
                        <a:rPr lang="en-GB" sz="1400" b="0" i="0" u="none" strike="noStrike" dirty="0">
                          <a:solidFill>
                            <a:schemeClr val="tx1"/>
                          </a:solidFill>
                          <a:effectLst/>
                          <a:latin typeface="+mn-lt"/>
                        </a:rPr>
                        <a:t>A member of the community complaining</a:t>
                      </a:r>
                      <a:r>
                        <a:rPr lang="en-GB" sz="1400" b="0" i="0" u="none" strike="noStrike" baseline="0" dirty="0">
                          <a:solidFill>
                            <a:schemeClr val="tx1"/>
                          </a:solidFill>
                          <a:effectLst/>
                          <a:latin typeface="+mn-lt"/>
                        </a:rPr>
                        <a:t> that they were never consulted before ward 22 was finalised. </a:t>
                      </a:r>
                      <a:endParaRPr lang="en-GB" sz="1400" b="0" i="0" u="none" strike="noStrike" dirty="0">
                        <a:solidFill>
                          <a:schemeClr val="tx1"/>
                        </a:solidFill>
                        <a:effectLst/>
                        <a:latin typeface="+mn-lt"/>
                      </a:endParaRPr>
                    </a:p>
                  </a:txBody>
                  <a:tcPr marL="7620" marR="7620" marT="7620" marB="0"/>
                </a:tc>
                <a:tc>
                  <a:txBody>
                    <a:bodyPr/>
                    <a:lstStyle/>
                    <a:p>
                      <a:pPr algn="l">
                        <a:spcAft>
                          <a:spcPts val="0"/>
                        </a:spcAft>
                      </a:pPr>
                      <a:r>
                        <a:rPr lang="en-ZA" sz="1400" b="0" dirty="0">
                          <a:solidFill>
                            <a:schemeClr val="tx1"/>
                          </a:solidFill>
                          <a:effectLst/>
                          <a:latin typeface="+mn-lt"/>
                          <a:ea typeface="Calibri" panose="020F0502020204030204" pitchFamily="34" charset="0"/>
                        </a:rPr>
                        <a:t>The</a:t>
                      </a:r>
                      <a:r>
                        <a:rPr lang="en-ZA" sz="1400" b="0" baseline="0" dirty="0">
                          <a:solidFill>
                            <a:schemeClr val="tx1"/>
                          </a:solidFill>
                          <a:effectLst/>
                          <a:latin typeface="+mn-lt"/>
                          <a:ea typeface="Calibri" panose="020F0502020204030204" pitchFamily="34" charset="0"/>
                        </a:rPr>
                        <a:t> MDB responded detailing the process and a formal response was sent to the complainant to that effect.</a:t>
                      </a:r>
                      <a:endParaRPr lang="en-GB" sz="1400" b="0" dirty="0">
                        <a:solidFill>
                          <a:schemeClr val="tx1"/>
                        </a:solidFill>
                        <a:effectLst/>
                        <a:latin typeface="+mn-lt"/>
                        <a:ea typeface="Calibri" panose="020F0502020204030204" pitchFamily="34" charset="0"/>
                      </a:endParaRPr>
                    </a:p>
                  </a:txBody>
                  <a:tcPr/>
                </a:tc>
                <a:extLst>
                  <a:ext uri="{0D108BD9-81ED-4DB2-BD59-A6C34878D82A}">
                    <a16:rowId xmlns:a16="http://schemas.microsoft.com/office/drawing/2014/main" val="10009"/>
                  </a:ext>
                </a:extLst>
              </a:tr>
              <a:tr h="527110">
                <a:tc>
                  <a:txBody>
                    <a:bodyPr/>
                    <a:lstStyle/>
                    <a:p>
                      <a:pPr algn="just" fontAlgn="b"/>
                      <a:r>
                        <a:rPr lang="en-GB" sz="1400" b="1" i="0" u="none" strike="noStrike" dirty="0">
                          <a:solidFill>
                            <a:schemeClr val="tx1"/>
                          </a:solidFill>
                          <a:effectLst/>
                          <a:latin typeface="+mn-lt"/>
                        </a:rPr>
                        <a:t>NC</a:t>
                      </a:r>
                    </a:p>
                  </a:txBody>
                  <a:tcPr marL="7620" marR="7620" marT="7620" marB="0"/>
                </a:tc>
                <a:tc>
                  <a:txBody>
                    <a:bodyPr/>
                    <a:lstStyle/>
                    <a:p>
                      <a:pPr marL="0" algn="just" defTabSz="914400" rtl="0" eaLnBrk="1" fontAlgn="b" latinLnBrk="0" hangingPunct="1"/>
                      <a:r>
                        <a:rPr lang="en-ZA" sz="1400" b="0" i="0" u="none" strike="noStrike" kern="1200" dirty="0">
                          <a:solidFill>
                            <a:schemeClr val="tx1"/>
                          </a:solidFill>
                          <a:effectLst/>
                          <a:latin typeface="+mn-lt"/>
                          <a:ea typeface="+mn-ea"/>
                          <a:cs typeface="+mn-cs"/>
                        </a:rPr>
                        <a:t>Phokwane Local Municipality</a:t>
                      </a:r>
                    </a:p>
                  </a:txBody>
                  <a:tcPr marL="7620" marR="7620" marT="7620" marB="0"/>
                </a:tc>
                <a:tc>
                  <a:txBody>
                    <a:bodyPr/>
                    <a:lstStyle/>
                    <a:p>
                      <a:pPr algn="just" fontAlgn="b"/>
                      <a:r>
                        <a:rPr lang="en-ZA" sz="1400" b="0" i="0" u="none" strike="noStrike" dirty="0">
                          <a:solidFill>
                            <a:schemeClr val="tx1"/>
                          </a:solidFill>
                          <a:effectLst/>
                          <a:latin typeface="+mn-lt"/>
                        </a:rPr>
                        <a:t>Provincial</a:t>
                      </a:r>
                      <a:r>
                        <a:rPr lang="en-ZA" sz="1400" b="0" i="0" u="none" strike="noStrike" baseline="0" dirty="0">
                          <a:solidFill>
                            <a:schemeClr val="tx1"/>
                          </a:solidFill>
                          <a:effectLst/>
                          <a:latin typeface="+mn-lt"/>
                        </a:rPr>
                        <a:t> boundary matter: The inclusion of Baga Mothibi area into NC</a:t>
                      </a:r>
                      <a:endParaRPr lang="en-GB" sz="1400" b="0" i="0" u="none" strike="noStrike" dirty="0">
                        <a:solidFill>
                          <a:schemeClr val="tx1"/>
                        </a:solidFill>
                        <a:effectLst/>
                        <a:latin typeface="+mn-lt"/>
                      </a:endParaRPr>
                    </a:p>
                  </a:txBody>
                  <a:tcPr marL="7620" marR="7620" marT="7620" marB="0"/>
                </a:tc>
                <a:tc>
                  <a:txBody>
                    <a:bodyPr/>
                    <a:lstStyle/>
                    <a:p>
                      <a:pPr algn="just"/>
                      <a:r>
                        <a:rPr lang="en-ZA" sz="1400" b="0" dirty="0">
                          <a:solidFill>
                            <a:schemeClr val="tx1"/>
                          </a:solidFill>
                          <a:latin typeface="+mn-lt"/>
                        </a:rPr>
                        <a:t>The matter is currently one of those</a:t>
                      </a:r>
                      <a:r>
                        <a:rPr lang="en-ZA" sz="1400" b="0" baseline="0" dirty="0">
                          <a:solidFill>
                            <a:schemeClr val="tx1"/>
                          </a:solidFill>
                          <a:latin typeface="+mn-lt"/>
                        </a:rPr>
                        <a:t> under consideration by COGTA.</a:t>
                      </a:r>
                      <a:endParaRPr lang="en-ZA" sz="1400" b="0" dirty="0">
                        <a:solidFill>
                          <a:schemeClr val="tx1"/>
                        </a:solidFill>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6853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21</a:t>
            </a:fld>
            <a:endParaRPr lang="en-ZA" sz="1400" b="1" dirty="0"/>
          </a:p>
        </p:txBody>
      </p:sp>
      <p:sp>
        <p:nvSpPr>
          <p:cNvPr id="20" name="Title 3"/>
          <p:cNvSpPr txBox="1">
            <a:spLocks/>
          </p:cNvSpPr>
          <p:nvPr/>
        </p:nvSpPr>
        <p:spPr>
          <a:xfrm>
            <a:off x="164988" y="14287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Analysis of 2021 Wards against 2016 Wards (CONT…)</a:t>
            </a:r>
            <a:endParaRPr lang="en-GB" sz="3000" dirty="0">
              <a:solidFill>
                <a:srgbClr val="B4674A"/>
              </a:solidFill>
            </a:endParaRPr>
          </a:p>
        </p:txBody>
      </p:sp>
      <p:sp>
        <p:nvSpPr>
          <p:cNvPr id="7" name="Content Placeholder 4"/>
          <p:cNvSpPr>
            <a:spLocks noGrp="1"/>
          </p:cNvSpPr>
          <p:nvPr>
            <p:ph idx="1"/>
          </p:nvPr>
        </p:nvSpPr>
        <p:spPr>
          <a:xfrm>
            <a:off x="247651" y="1165604"/>
            <a:ext cx="11689976" cy="4091081"/>
          </a:xfrm>
        </p:spPr>
        <p:txBody>
          <a:bodyPr>
            <a:noAutofit/>
          </a:bodyPr>
          <a:lstStyle/>
          <a:p>
            <a:pPr marL="457200" lvl="0" indent="-457200" algn="just">
              <a:buFont typeface="+mj-lt"/>
              <a:buAutoNum type="arabicPeriod" startAt="3"/>
            </a:pPr>
            <a:r>
              <a:rPr lang="en-GB" sz="2000" dirty="0"/>
              <a:t>Some of the assumptions made at the beginning of the process, were that the revised formula and a retention of the number wards as in the 2016 LGE could assist with retaining boundaries or spatial configuration for a higher number of wards, however the results demonstrates a different outcome:</a:t>
            </a:r>
          </a:p>
          <a:p>
            <a:pPr marL="1073150" lvl="0" indent="-533400" algn="just">
              <a:buFont typeface="+mj-lt"/>
              <a:buAutoNum type="alphaLcPeriod"/>
            </a:pPr>
            <a:r>
              <a:rPr lang="en-GB" sz="2000" dirty="0"/>
              <a:t>Gauteng and Mpumalanga did not change the number of wards from 2016 LGE but were only able to retain boundaries for 37% and 23% respectively;</a:t>
            </a:r>
          </a:p>
          <a:p>
            <a:pPr marL="1073150" lvl="0" indent="-533400" algn="just">
              <a:buFont typeface="+mj-lt"/>
              <a:buAutoNum type="alphaLcPeriod"/>
            </a:pPr>
            <a:r>
              <a:rPr lang="en-GB" sz="2000" dirty="0"/>
              <a:t>Limpopo only increased by 2 wards from 2016 and was able to retain 48% of its wards;</a:t>
            </a:r>
          </a:p>
          <a:p>
            <a:pPr marL="1073150" lvl="0" indent="-533400" algn="just">
              <a:buFont typeface="+mj-lt"/>
              <a:buAutoNum type="alphaLcPeriod"/>
            </a:pPr>
            <a:r>
              <a:rPr lang="en-GB" sz="2000" dirty="0"/>
              <a:t>Eastern Cape and the North West had changes in some municipalities and were able to retain boundaries for 46% and 38% of their wards respectively; </a:t>
            </a:r>
          </a:p>
          <a:p>
            <a:pPr marL="1073150" lvl="0" indent="-533400" algn="just">
              <a:buFont typeface="+mj-lt"/>
              <a:buAutoNum type="alphaLcPeriod"/>
            </a:pPr>
            <a:r>
              <a:rPr lang="en-GB" sz="2000" dirty="0"/>
              <a:t>KwaZulu-Natal, Free State and Western Cape had changes in some municipalities and were able to retain between 31% and 35% boundaries of their wards; </a:t>
            </a:r>
          </a:p>
          <a:p>
            <a:pPr marL="1073150" lvl="0" indent="-533400" algn="just">
              <a:buFont typeface="+mj-lt"/>
              <a:buAutoNum type="alphaLcPeriod"/>
            </a:pPr>
            <a:r>
              <a:rPr lang="en-GB" sz="2000" dirty="0"/>
              <a:t> The Northern Cape had changes in 18 of the 26 municipalities and retained boundaries for only 10% of its wards.</a:t>
            </a:r>
          </a:p>
          <a:p>
            <a:pPr marL="1073150" indent="-533400" algn="just">
              <a:buFont typeface="+mj-lt"/>
              <a:buAutoNum type="arabicPeriod" startAt="4"/>
            </a:pPr>
            <a:r>
              <a:rPr lang="en-ZA" sz="2000" dirty="0"/>
              <a:t>Nationally, boundaries were retained for 1 605 (36%) of the 4 468 of wards.</a:t>
            </a:r>
          </a:p>
          <a:p>
            <a:pPr marL="1073150" indent="-533400" algn="just">
              <a:buFont typeface="+mj-lt"/>
              <a:buAutoNum type="arabicPeriod" startAt="4"/>
            </a:pPr>
            <a:r>
              <a:rPr lang="en-ZA" sz="2000" dirty="0"/>
              <a:t>This simply means that retaining the boundaries of the wards is almost impossible due to constant changes and variations in voter registration across the country.</a:t>
            </a:r>
            <a:endParaRPr lang="en-GB" sz="2000" dirty="0"/>
          </a:p>
          <a:p>
            <a:pPr marL="361950" indent="0" algn="just">
              <a:buNone/>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819150" indent="-457200" algn="just">
              <a:buFont typeface="+mj-lt"/>
              <a:buAutoNum type="arabicPeriod"/>
            </a:pPr>
            <a:endParaRPr lang="en-ZA" sz="2000" dirty="0">
              <a:solidFill>
                <a:sysClr val="windowText" lastClr="000000"/>
              </a:solidFill>
              <a:cs typeface="Arial" panose="020B0604020202020204" pitchFamily="34" charset="0"/>
            </a:endParaRPr>
          </a:p>
          <a:p>
            <a:pPr marL="819150" indent="-457200" algn="just">
              <a:buFont typeface="+mj-lt"/>
              <a:buAutoNum type="arabicPeriod"/>
            </a:pPr>
            <a:endParaRPr lang="en-ZA" sz="2000" dirty="0">
              <a:solidFill>
                <a:sysClr val="windowText" lastClr="000000"/>
              </a:solidFill>
              <a:cs typeface="Arial" panose="020B0604020202020204" pitchFamily="34" charset="0"/>
            </a:endParaRPr>
          </a:p>
          <a:p>
            <a:pPr marL="819150" indent="-457200" algn="just">
              <a:buFont typeface="+mj-lt"/>
              <a:buAutoNum type="arabicPeriod"/>
            </a:pPr>
            <a:endParaRPr lang="en-ZA" sz="200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07639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B6C9A-1507-C243-98F2-D41B91AABB1B}"/>
              </a:ext>
            </a:extLst>
          </p:cNvPr>
          <p:cNvSpPr>
            <a:spLocks noGrp="1"/>
          </p:cNvSpPr>
          <p:nvPr>
            <p:ph idx="1"/>
          </p:nvPr>
        </p:nvSpPr>
        <p:spPr>
          <a:xfrm>
            <a:off x="334297" y="1342547"/>
            <a:ext cx="11523406" cy="4748804"/>
          </a:xfrm>
        </p:spPr>
        <p:txBody>
          <a:bodyPr>
            <a:normAutofit/>
          </a:bodyPr>
          <a:lstStyle/>
          <a:p>
            <a:pPr marL="0" indent="0" algn="just">
              <a:buNone/>
            </a:pPr>
            <a:endParaRPr lang="en-ZA" dirty="0"/>
          </a:p>
          <a:p>
            <a:pPr marL="0" indent="0" algn="just">
              <a:buNone/>
            </a:pPr>
            <a:endParaRPr lang="en-ZA" dirty="0"/>
          </a:p>
        </p:txBody>
      </p:sp>
      <p:sp>
        <p:nvSpPr>
          <p:cNvPr id="6" name="Slide Number Placeholder 5"/>
          <p:cNvSpPr>
            <a:spLocks noGrp="1"/>
          </p:cNvSpPr>
          <p:nvPr>
            <p:ph type="sldNum" sz="quarter" idx="12"/>
          </p:nvPr>
        </p:nvSpPr>
        <p:spPr/>
        <p:txBody>
          <a:bodyPr/>
          <a:lstStyle/>
          <a:p>
            <a:fld id="{7BE95DEF-8FE6-4E8A-8C5F-FA630B442D43}" type="slidenum">
              <a:rPr lang="en-ZA" smtClean="0">
                <a:solidFill>
                  <a:prstClr val="black">
                    <a:tint val="75000"/>
                  </a:prstClr>
                </a:solidFill>
              </a:rPr>
              <a:pPr/>
              <a:t>22</a:t>
            </a:fld>
            <a:endParaRPr lang="en-ZA" dirty="0">
              <a:solidFill>
                <a:prstClr val="black">
                  <a:tint val="75000"/>
                </a:prstClr>
              </a:solidFill>
            </a:endParaRPr>
          </a:p>
        </p:txBody>
      </p:sp>
      <p:sp>
        <p:nvSpPr>
          <p:cNvPr id="8" name="Content Placeholder 4"/>
          <p:cNvSpPr txBox="1">
            <a:spLocks/>
          </p:cNvSpPr>
          <p:nvPr/>
        </p:nvSpPr>
        <p:spPr>
          <a:xfrm>
            <a:off x="-53303" y="936452"/>
            <a:ext cx="11520898" cy="5419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3212" indent="0" algn="just">
              <a:buNone/>
            </a:pPr>
            <a:endParaRPr lang="en-ZA" sz="2400" dirty="0">
              <a:latin typeface="Arial" panose="020B0604020202020204" pitchFamily="34" charset="0"/>
              <a:cs typeface="Arial" panose="020B0604020202020204" pitchFamily="34" charset="0"/>
            </a:endParaRPr>
          </a:p>
          <a:p>
            <a:pPr marL="303212" indent="0" algn="just">
              <a:lnSpc>
                <a:spcPct val="100000"/>
              </a:lnSpc>
              <a:buNone/>
            </a:pPr>
            <a:endParaRPr lang="en-ZA" sz="2400" dirty="0">
              <a:latin typeface="Arial" panose="020B0604020202020204" pitchFamily="34" charset="0"/>
              <a:cs typeface="Arial" panose="020B0604020202020204" pitchFamily="34" charset="0"/>
            </a:endParaRPr>
          </a:p>
        </p:txBody>
      </p:sp>
      <p:sp>
        <p:nvSpPr>
          <p:cNvPr id="9" name="TextBox 8"/>
          <p:cNvSpPr txBox="1"/>
          <p:nvPr/>
        </p:nvSpPr>
        <p:spPr>
          <a:xfrm>
            <a:off x="116472" y="423630"/>
            <a:ext cx="11404427" cy="4832092"/>
          </a:xfrm>
          <a:prstGeom prst="rect">
            <a:avLst/>
          </a:prstGeom>
          <a:noFill/>
        </p:spPr>
        <p:txBody>
          <a:bodyPr wrap="square" rtlCol="0">
            <a:spAutoFit/>
          </a:bodyPr>
          <a:lstStyle/>
          <a:p>
            <a:pPr algn="just"/>
            <a:endParaRPr lang="en-ZA" sz="2200" dirty="0"/>
          </a:p>
          <a:p>
            <a:pPr marL="457200" indent="-457200" algn="just">
              <a:buFont typeface="+mj-lt"/>
              <a:buAutoNum type="arabicPeriod" startAt="2"/>
            </a:pPr>
            <a:r>
              <a:rPr lang="en-ZA" sz="2200" dirty="0"/>
              <a:t>In an attempt to retain the wards for 2021:</a:t>
            </a:r>
          </a:p>
          <a:p>
            <a:pPr marL="1076325" indent="-447675" algn="just">
              <a:buFont typeface="+mj-lt"/>
              <a:buAutoNum type="alphaLcPeriod"/>
            </a:pPr>
            <a:r>
              <a:rPr lang="en-ZA" sz="2200" dirty="0"/>
              <a:t>The Minister revised the formulae and advised MEC to as far as possible maintain the 2016 Cllrs</a:t>
            </a:r>
          </a:p>
          <a:p>
            <a:pPr marL="1076325" indent="-447675" algn="just">
              <a:buFont typeface="+mj-lt"/>
              <a:buAutoNum type="alphaLcPeriod"/>
            </a:pPr>
            <a:r>
              <a:rPr lang="en-ZA" sz="2200" dirty="0"/>
              <a:t>Two provinces (MP and GP) retained the number of Cllrs as in 2016</a:t>
            </a:r>
          </a:p>
          <a:p>
            <a:pPr marL="342900" indent="-342900" algn="just">
              <a:buFont typeface="+mj-lt"/>
              <a:buAutoNum type="arabicPeriod"/>
            </a:pPr>
            <a:r>
              <a:rPr lang="en-ZA" sz="2200" dirty="0"/>
              <a:t>MDB is usually accused of destabilising municipalities when delimiting wards. These are factors which amongst others influence the configuration of wards:</a:t>
            </a:r>
          </a:p>
          <a:p>
            <a:pPr marL="1076325" indent="-457200" algn="just">
              <a:buFont typeface="+mj-lt"/>
              <a:buAutoNum type="alphaLcPeriod"/>
            </a:pPr>
            <a:r>
              <a:rPr lang="en-ZA" sz="2200" dirty="0"/>
              <a:t>The formulae published by the Minister to determine the number of councillors;</a:t>
            </a:r>
          </a:p>
          <a:p>
            <a:pPr marL="1076325" indent="-457200" algn="just">
              <a:buFont typeface="+mj-lt"/>
              <a:buAutoNum type="alphaLcPeriod"/>
            </a:pPr>
            <a:r>
              <a:rPr lang="en-ZA" sz="2200" dirty="0"/>
              <a:t>The determination of councillors by the MEC’s;</a:t>
            </a:r>
          </a:p>
          <a:p>
            <a:pPr marL="1076325" indent="-457200" algn="just">
              <a:buFont typeface="+mj-lt"/>
              <a:buAutoNum type="alphaLcPeriod"/>
            </a:pPr>
            <a:r>
              <a:rPr lang="en-ZA" sz="2200" dirty="0"/>
              <a:t>The patterns of voter registration; </a:t>
            </a:r>
          </a:p>
          <a:p>
            <a:pPr marL="1076325" indent="-457200" algn="just">
              <a:buFont typeface="+mj-lt"/>
              <a:buAutoNum type="alphaLcPeriod"/>
            </a:pPr>
            <a:r>
              <a:rPr lang="en-ZA" sz="2200" dirty="0"/>
              <a:t>The norm provided as part of the ward delimitation criteria; and</a:t>
            </a:r>
          </a:p>
          <a:p>
            <a:pPr marL="1076325" indent="-457200" algn="just">
              <a:buFont typeface="+mj-lt"/>
              <a:buAutoNum type="alphaLcPeriod"/>
            </a:pPr>
            <a:r>
              <a:rPr lang="en-ZA" sz="2200" dirty="0"/>
              <a:t>Inputs from stakeholders and members of the public during the delimitation process.</a:t>
            </a:r>
          </a:p>
          <a:p>
            <a:pPr marL="436563" algn="just"/>
            <a:endParaRPr lang="en-ZA" sz="2200" dirty="0"/>
          </a:p>
        </p:txBody>
      </p:sp>
      <p:sp>
        <p:nvSpPr>
          <p:cNvPr id="10" name="Title 3"/>
          <p:cNvSpPr txBox="1">
            <a:spLocks/>
          </p:cNvSpPr>
          <p:nvPr/>
        </p:nvSpPr>
        <p:spPr>
          <a:xfrm>
            <a:off x="195013" y="71868"/>
            <a:ext cx="11662690" cy="71875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dirty="0">
                <a:solidFill>
                  <a:srgbClr val="B4674A"/>
                </a:solidFill>
              </a:rPr>
              <a:t>Analysis of 2021 Wards against 2016 Wards</a:t>
            </a:r>
            <a:endParaRPr lang="en-GB" dirty="0">
              <a:solidFill>
                <a:srgbClr val="B4674A"/>
              </a:solidFill>
            </a:endParaRPr>
          </a:p>
        </p:txBody>
      </p:sp>
    </p:spTree>
    <p:extLst>
      <p:ext uri="{BB962C8B-B14F-4D97-AF65-F5344CB8AC3E}">
        <p14:creationId xmlns:p14="http://schemas.microsoft.com/office/powerpoint/2010/main" val="141066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F39-260C-42C8-8549-CFE708C52354}"/>
              </a:ext>
            </a:extLst>
          </p:cNvPr>
          <p:cNvSpPr>
            <a:spLocks noGrp="1"/>
          </p:cNvSpPr>
          <p:nvPr>
            <p:ph type="sldNum" sz="quarter" idx="12"/>
          </p:nvPr>
        </p:nvSpPr>
        <p:spPr/>
        <p:txBody>
          <a:bodyPr/>
          <a:lstStyle/>
          <a:p>
            <a:fld id="{7BE95DEF-8FE6-4E8A-8C5F-FA630B442D43}" type="slidenum">
              <a:rPr lang="en-ZA" sz="1800" b="1" smtClean="0"/>
              <a:t>23</a:t>
            </a:fld>
            <a:endParaRPr lang="en-ZA" sz="1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990845"/>
              </p:ext>
            </p:extLst>
          </p:nvPr>
        </p:nvGraphicFramePr>
        <p:xfrm>
          <a:off x="100380" y="1204910"/>
          <a:ext cx="11821117" cy="4752721"/>
        </p:xfrm>
        <a:graphic>
          <a:graphicData uri="http://schemas.openxmlformats.org/drawingml/2006/table">
            <a:tbl>
              <a:tblPr firstRow="1" firstCol="1" bandRow="1">
                <a:tableStyleId>{93296810-A885-4BE3-A3E7-6D5BEEA58F35}</a:tableStyleId>
              </a:tblPr>
              <a:tblGrid>
                <a:gridCol w="2111443">
                  <a:extLst>
                    <a:ext uri="{9D8B030D-6E8A-4147-A177-3AD203B41FA5}">
                      <a16:colId xmlns:a16="http://schemas.microsoft.com/office/drawing/2014/main" val="20000"/>
                    </a:ext>
                  </a:extLst>
                </a:gridCol>
                <a:gridCol w="1669003">
                  <a:extLst>
                    <a:ext uri="{9D8B030D-6E8A-4147-A177-3AD203B41FA5}">
                      <a16:colId xmlns:a16="http://schemas.microsoft.com/office/drawing/2014/main" val="20001"/>
                    </a:ext>
                  </a:extLst>
                </a:gridCol>
                <a:gridCol w="1418106">
                  <a:extLst>
                    <a:ext uri="{9D8B030D-6E8A-4147-A177-3AD203B41FA5}">
                      <a16:colId xmlns:a16="http://schemas.microsoft.com/office/drawing/2014/main" val="20002"/>
                    </a:ext>
                  </a:extLst>
                </a:gridCol>
                <a:gridCol w="2138069">
                  <a:extLst>
                    <a:ext uri="{9D8B030D-6E8A-4147-A177-3AD203B41FA5}">
                      <a16:colId xmlns:a16="http://schemas.microsoft.com/office/drawing/2014/main" val="20003"/>
                    </a:ext>
                  </a:extLst>
                </a:gridCol>
                <a:gridCol w="2569475">
                  <a:extLst>
                    <a:ext uri="{9D8B030D-6E8A-4147-A177-3AD203B41FA5}">
                      <a16:colId xmlns:a16="http://schemas.microsoft.com/office/drawing/2014/main" val="20004"/>
                    </a:ext>
                  </a:extLst>
                </a:gridCol>
                <a:gridCol w="1915021">
                  <a:extLst>
                    <a:ext uri="{9D8B030D-6E8A-4147-A177-3AD203B41FA5}">
                      <a16:colId xmlns:a16="http://schemas.microsoft.com/office/drawing/2014/main" val="20005"/>
                    </a:ext>
                  </a:extLst>
                </a:gridCol>
              </a:tblGrid>
              <a:tr h="176530">
                <a:tc>
                  <a:txBody>
                    <a:bodyPr/>
                    <a:lstStyle/>
                    <a:p>
                      <a:pPr algn="ctr">
                        <a:lnSpc>
                          <a:spcPct val="115000"/>
                        </a:lnSpc>
                        <a:spcAft>
                          <a:spcPts val="0"/>
                        </a:spcAft>
                      </a:pPr>
                      <a:r>
                        <a:rPr lang="en-GB" sz="1800" dirty="0">
                          <a:solidFill>
                            <a:schemeClr val="tx1"/>
                          </a:solidFill>
                          <a:effectLst/>
                        </a:rPr>
                        <a:t>Province</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solidFill>
                            <a:schemeClr val="tx1"/>
                          </a:solidFill>
                          <a:effectLst/>
                        </a:rPr>
                        <a:t>Number of Wards 2016</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solidFill>
                            <a:schemeClr val="tx1"/>
                          </a:solidFill>
                          <a:effectLst/>
                        </a:rPr>
                        <a:t>Number of Wards 2021</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solidFill>
                            <a:schemeClr val="tx1"/>
                          </a:solidFill>
                          <a:effectLst/>
                        </a:rPr>
                        <a:t>Number of Wards that retained their 2016 boundaries</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solidFill>
                            <a:schemeClr val="tx1"/>
                          </a:solidFill>
                          <a:effectLst/>
                        </a:rPr>
                        <a:t>Percentage of Wards that retained their 2016 boundaries per Province</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800" dirty="0">
                          <a:solidFill>
                            <a:schemeClr val="tx1"/>
                          </a:solidFill>
                          <a:effectLst/>
                        </a:rPr>
                        <a:t>Percentage of Wards that maintained their 2016 boundaries Nationally</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176530">
                <a:tc>
                  <a:txBody>
                    <a:bodyPr/>
                    <a:lstStyle/>
                    <a:p>
                      <a:pPr>
                        <a:lnSpc>
                          <a:spcPct val="115000"/>
                        </a:lnSpc>
                        <a:spcAft>
                          <a:spcPts val="0"/>
                        </a:spcAft>
                        <a:tabLst>
                          <a:tab pos="1423035" algn="l"/>
                        </a:tabLst>
                      </a:pPr>
                      <a:r>
                        <a:rPr lang="en-ZA" sz="1800" dirty="0">
                          <a:solidFill>
                            <a:schemeClr val="tx1"/>
                          </a:solidFill>
                          <a:effectLst/>
                        </a:rPr>
                        <a:t>Eastern Cape</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705</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710</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327</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46%</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7%</a:t>
                      </a:r>
                    </a:p>
                  </a:txBody>
                  <a:tcPr marL="7620" marR="7620" marT="7620" marB="0" anchor="b"/>
                </a:tc>
                <a:extLst>
                  <a:ext uri="{0D108BD9-81ED-4DB2-BD59-A6C34878D82A}">
                    <a16:rowId xmlns:a16="http://schemas.microsoft.com/office/drawing/2014/main" val="10001"/>
                  </a:ext>
                </a:extLst>
              </a:tr>
              <a:tr h="176530">
                <a:tc>
                  <a:txBody>
                    <a:bodyPr/>
                    <a:lstStyle/>
                    <a:p>
                      <a:pPr>
                        <a:lnSpc>
                          <a:spcPct val="115000"/>
                        </a:lnSpc>
                        <a:spcAft>
                          <a:spcPts val="0"/>
                        </a:spcAft>
                        <a:tabLst>
                          <a:tab pos="1423035" algn="l"/>
                        </a:tabLst>
                      </a:pPr>
                      <a:r>
                        <a:rPr lang="en-ZA" sz="1800" dirty="0">
                          <a:solidFill>
                            <a:schemeClr val="tx1"/>
                          </a:solidFill>
                          <a:effectLst/>
                        </a:rPr>
                        <a:t>Free State</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309</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319</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105</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33%</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a:t>
                      </a:r>
                    </a:p>
                  </a:txBody>
                  <a:tcPr marL="7620" marR="7620" marT="7620" marB="0" anchor="b"/>
                </a:tc>
                <a:extLst>
                  <a:ext uri="{0D108BD9-81ED-4DB2-BD59-A6C34878D82A}">
                    <a16:rowId xmlns:a16="http://schemas.microsoft.com/office/drawing/2014/main" val="10002"/>
                  </a:ext>
                </a:extLst>
              </a:tr>
              <a:tr h="176530">
                <a:tc>
                  <a:txBody>
                    <a:bodyPr/>
                    <a:lstStyle/>
                    <a:p>
                      <a:pPr>
                        <a:lnSpc>
                          <a:spcPct val="115000"/>
                        </a:lnSpc>
                        <a:spcAft>
                          <a:spcPts val="0"/>
                        </a:spcAft>
                        <a:tabLst>
                          <a:tab pos="1423035" algn="l"/>
                        </a:tabLst>
                      </a:pPr>
                      <a:r>
                        <a:rPr lang="en-ZA" sz="1800" dirty="0">
                          <a:solidFill>
                            <a:schemeClr val="tx1"/>
                          </a:solidFill>
                          <a:effectLst/>
                        </a:rPr>
                        <a:t>Gauteng</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solidFill>
                      <a:schemeClr val="accent6"/>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529</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529</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196</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37%</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3"/>
                  </a:ext>
                </a:extLst>
              </a:tr>
              <a:tr h="176530">
                <a:tc>
                  <a:txBody>
                    <a:bodyPr/>
                    <a:lstStyle/>
                    <a:p>
                      <a:pPr>
                        <a:lnSpc>
                          <a:spcPct val="115000"/>
                        </a:lnSpc>
                        <a:spcAft>
                          <a:spcPts val="0"/>
                        </a:spcAft>
                        <a:tabLst>
                          <a:tab pos="1423035" algn="l"/>
                        </a:tabLst>
                      </a:pPr>
                      <a:r>
                        <a:rPr lang="en-ZA" sz="1800" dirty="0">
                          <a:solidFill>
                            <a:schemeClr val="tx1"/>
                          </a:solidFill>
                          <a:effectLst/>
                        </a:rPr>
                        <a:t>KwaZulu-Natal</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870</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901</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306</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35%</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7%</a:t>
                      </a:r>
                    </a:p>
                  </a:txBody>
                  <a:tcPr marL="7620" marR="7620" marT="7620" marB="0" anchor="b"/>
                </a:tc>
                <a:extLst>
                  <a:ext uri="{0D108BD9-81ED-4DB2-BD59-A6C34878D82A}">
                    <a16:rowId xmlns:a16="http://schemas.microsoft.com/office/drawing/2014/main" val="10004"/>
                  </a:ext>
                </a:extLst>
              </a:tr>
              <a:tr h="176530">
                <a:tc>
                  <a:txBody>
                    <a:bodyPr/>
                    <a:lstStyle/>
                    <a:p>
                      <a:pPr>
                        <a:lnSpc>
                          <a:spcPct val="115000"/>
                        </a:lnSpc>
                        <a:spcAft>
                          <a:spcPts val="0"/>
                        </a:spcAft>
                        <a:tabLst>
                          <a:tab pos="1423035" algn="l"/>
                        </a:tabLst>
                      </a:pPr>
                      <a:r>
                        <a:rPr lang="en-ZA" sz="1800" dirty="0">
                          <a:solidFill>
                            <a:schemeClr val="tx1"/>
                          </a:solidFill>
                          <a:effectLst/>
                        </a:rPr>
                        <a:t>Limpopo</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566</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568</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274</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48%</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6%</a:t>
                      </a:r>
                    </a:p>
                  </a:txBody>
                  <a:tcPr marL="7620" marR="7620" marT="7620" marB="0" anchor="b"/>
                </a:tc>
                <a:extLst>
                  <a:ext uri="{0D108BD9-81ED-4DB2-BD59-A6C34878D82A}">
                    <a16:rowId xmlns:a16="http://schemas.microsoft.com/office/drawing/2014/main" val="10005"/>
                  </a:ext>
                </a:extLst>
              </a:tr>
              <a:tr h="176530">
                <a:tc>
                  <a:txBody>
                    <a:bodyPr/>
                    <a:lstStyle/>
                    <a:p>
                      <a:pPr>
                        <a:lnSpc>
                          <a:spcPct val="115000"/>
                        </a:lnSpc>
                        <a:spcAft>
                          <a:spcPts val="0"/>
                        </a:spcAft>
                        <a:tabLst>
                          <a:tab pos="1423035" algn="l"/>
                        </a:tabLst>
                      </a:pPr>
                      <a:r>
                        <a:rPr lang="en-ZA" sz="1800" dirty="0">
                          <a:solidFill>
                            <a:schemeClr val="tx1"/>
                          </a:solidFill>
                          <a:effectLst/>
                        </a:rPr>
                        <a:t>Mpumalanga</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400</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400</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94</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24%</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a:t>
                      </a:r>
                    </a:p>
                  </a:txBody>
                  <a:tcPr marL="7620" marR="7620" marT="7620" marB="0" anchor="b"/>
                </a:tc>
                <a:extLst>
                  <a:ext uri="{0D108BD9-81ED-4DB2-BD59-A6C34878D82A}">
                    <a16:rowId xmlns:a16="http://schemas.microsoft.com/office/drawing/2014/main" val="10006"/>
                  </a:ext>
                </a:extLst>
              </a:tr>
              <a:tr h="176530">
                <a:tc>
                  <a:txBody>
                    <a:bodyPr/>
                    <a:lstStyle/>
                    <a:p>
                      <a:pPr>
                        <a:lnSpc>
                          <a:spcPct val="115000"/>
                        </a:lnSpc>
                        <a:spcAft>
                          <a:spcPts val="0"/>
                        </a:spcAft>
                        <a:tabLst>
                          <a:tab pos="1423035" algn="l"/>
                        </a:tabLst>
                      </a:pPr>
                      <a:r>
                        <a:rPr lang="en-ZA" sz="1800" dirty="0">
                          <a:solidFill>
                            <a:schemeClr val="tx1"/>
                          </a:solidFill>
                          <a:effectLst/>
                        </a:rPr>
                        <a:t>North West</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407</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403</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154</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38%</a:t>
                      </a:r>
                    </a:p>
                  </a:txBody>
                  <a:tcPr marL="7620" marR="7620" marT="7620" marB="0" anchor="b">
                    <a:solidFill>
                      <a:schemeClr val="accent6">
                        <a:lumMod val="20000"/>
                        <a:lumOff val="80000"/>
                      </a:schemeClr>
                    </a:solidFill>
                  </a:tcPr>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7"/>
                  </a:ext>
                </a:extLst>
              </a:tr>
              <a:tr h="176530">
                <a:tc>
                  <a:txBody>
                    <a:bodyPr/>
                    <a:lstStyle/>
                    <a:p>
                      <a:pPr>
                        <a:lnSpc>
                          <a:spcPct val="115000"/>
                        </a:lnSpc>
                        <a:spcAft>
                          <a:spcPts val="0"/>
                        </a:spcAft>
                        <a:tabLst>
                          <a:tab pos="1423035" algn="l"/>
                        </a:tabLst>
                      </a:pPr>
                      <a:r>
                        <a:rPr lang="en-ZA" sz="1800" dirty="0">
                          <a:solidFill>
                            <a:schemeClr val="tx1"/>
                          </a:solidFill>
                          <a:effectLst/>
                        </a:rPr>
                        <a:t>Northern Cape</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204</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232</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23</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10%</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1%</a:t>
                      </a:r>
                    </a:p>
                  </a:txBody>
                  <a:tcPr marL="7620" marR="7620" marT="7620" marB="0" anchor="b"/>
                </a:tc>
                <a:extLst>
                  <a:ext uri="{0D108BD9-81ED-4DB2-BD59-A6C34878D82A}">
                    <a16:rowId xmlns:a16="http://schemas.microsoft.com/office/drawing/2014/main" val="10008"/>
                  </a:ext>
                </a:extLst>
              </a:tr>
              <a:tr h="176530">
                <a:tc>
                  <a:txBody>
                    <a:bodyPr/>
                    <a:lstStyle/>
                    <a:p>
                      <a:pPr>
                        <a:lnSpc>
                          <a:spcPct val="115000"/>
                        </a:lnSpc>
                        <a:spcAft>
                          <a:spcPts val="0"/>
                        </a:spcAft>
                        <a:tabLst>
                          <a:tab pos="1423035" algn="l"/>
                        </a:tabLst>
                      </a:pPr>
                      <a:r>
                        <a:rPr lang="en-ZA" sz="1800" dirty="0">
                          <a:solidFill>
                            <a:schemeClr val="tx1"/>
                          </a:solidFill>
                          <a:effectLst/>
                        </a:rPr>
                        <a:t>Western Cape</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402</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406</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126</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31%</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0" kern="1200" dirty="0">
                          <a:solidFill>
                            <a:schemeClr val="tx1"/>
                          </a:solidFill>
                          <a:effectLst/>
                          <a:latin typeface="+mn-lt"/>
                          <a:ea typeface="+mn-ea"/>
                          <a:cs typeface="+mn-cs"/>
                        </a:rPr>
                        <a:t>3%</a:t>
                      </a:r>
                    </a:p>
                  </a:txBody>
                  <a:tcPr marL="7620" marR="7620" marT="7620" marB="0" anchor="b"/>
                </a:tc>
                <a:extLst>
                  <a:ext uri="{0D108BD9-81ED-4DB2-BD59-A6C34878D82A}">
                    <a16:rowId xmlns:a16="http://schemas.microsoft.com/office/drawing/2014/main" val="10009"/>
                  </a:ext>
                </a:extLst>
              </a:tr>
              <a:tr h="176530">
                <a:tc>
                  <a:txBody>
                    <a:bodyPr/>
                    <a:lstStyle/>
                    <a:p>
                      <a:pPr>
                        <a:lnSpc>
                          <a:spcPct val="115000"/>
                        </a:lnSpc>
                        <a:spcAft>
                          <a:spcPts val="0"/>
                        </a:spcAft>
                        <a:tabLst>
                          <a:tab pos="1423035" algn="l"/>
                        </a:tabLst>
                      </a:pPr>
                      <a:r>
                        <a:rPr lang="en-ZA" sz="1800" dirty="0">
                          <a:solidFill>
                            <a:schemeClr val="tx1"/>
                          </a:solidFill>
                          <a:effectLst/>
                        </a:rPr>
                        <a:t>Total</a:t>
                      </a:r>
                      <a:endParaRPr lang="en-ZA" sz="1800" dirty="0">
                        <a:solidFill>
                          <a:schemeClr val="tx1"/>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algn="ctr" defTabSz="914400" rtl="0" eaLnBrk="1" fontAlgn="b" latinLnBrk="0" hangingPunct="1">
                        <a:lnSpc>
                          <a:spcPct val="115000"/>
                        </a:lnSpc>
                        <a:spcAft>
                          <a:spcPts val="0"/>
                        </a:spcAft>
                        <a:tabLst>
                          <a:tab pos="1423035" algn="l"/>
                        </a:tabLst>
                      </a:pPr>
                      <a:r>
                        <a:rPr lang="en-GB" sz="1800" b="1" kern="1200" dirty="0">
                          <a:solidFill>
                            <a:schemeClr val="tx1"/>
                          </a:solidFill>
                          <a:effectLst/>
                          <a:latin typeface="+mn-lt"/>
                          <a:ea typeface="+mn-ea"/>
                          <a:cs typeface="+mn-cs"/>
                        </a:rPr>
                        <a:t>4392</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1" kern="1200" dirty="0">
                          <a:solidFill>
                            <a:schemeClr val="tx1"/>
                          </a:solidFill>
                          <a:effectLst/>
                          <a:latin typeface="+mn-lt"/>
                          <a:ea typeface="+mn-ea"/>
                          <a:cs typeface="+mn-cs"/>
                        </a:rPr>
                        <a:t>4468</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1" kern="1200" dirty="0">
                          <a:solidFill>
                            <a:schemeClr val="tx1"/>
                          </a:solidFill>
                          <a:effectLst/>
                          <a:latin typeface="+mn-lt"/>
                          <a:ea typeface="+mn-ea"/>
                          <a:cs typeface="+mn-cs"/>
                        </a:rPr>
                        <a:t>1605</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1" kern="1200" dirty="0">
                          <a:solidFill>
                            <a:schemeClr val="tx1"/>
                          </a:solidFill>
                          <a:effectLst/>
                          <a:latin typeface="+mn-lt"/>
                          <a:ea typeface="+mn-ea"/>
                          <a:cs typeface="+mn-cs"/>
                        </a:rPr>
                        <a:t> </a:t>
                      </a:r>
                    </a:p>
                  </a:txBody>
                  <a:tcPr marL="7620" marR="7620" marT="7620" marB="0" anchor="b"/>
                </a:tc>
                <a:tc>
                  <a:txBody>
                    <a:bodyPr/>
                    <a:lstStyle/>
                    <a:p>
                      <a:pPr marL="0" algn="ctr" defTabSz="914400" rtl="0" eaLnBrk="1" fontAlgn="b" latinLnBrk="0" hangingPunct="1">
                        <a:lnSpc>
                          <a:spcPct val="115000"/>
                        </a:lnSpc>
                        <a:spcAft>
                          <a:spcPts val="0"/>
                        </a:spcAft>
                        <a:tabLst>
                          <a:tab pos="1423035" algn="l"/>
                        </a:tabLst>
                      </a:pPr>
                      <a:r>
                        <a:rPr lang="en-GB" sz="1800" b="1" kern="1200" dirty="0">
                          <a:solidFill>
                            <a:schemeClr val="tx1"/>
                          </a:solidFill>
                          <a:effectLst/>
                          <a:latin typeface="+mn-lt"/>
                          <a:ea typeface="+mn-ea"/>
                          <a:cs typeface="+mn-cs"/>
                        </a:rPr>
                        <a:t>36%</a:t>
                      </a:r>
                    </a:p>
                  </a:txBody>
                  <a:tcPr marL="7620" marR="7620" marT="7620" marB="0" anchor="b"/>
                </a:tc>
                <a:extLst>
                  <a:ext uri="{0D108BD9-81ED-4DB2-BD59-A6C34878D82A}">
                    <a16:rowId xmlns:a16="http://schemas.microsoft.com/office/drawing/2014/main" val="10010"/>
                  </a:ext>
                </a:extLst>
              </a:tr>
            </a:tbl>
          </a:graphicData>
        </a:graphic>
      </p:graphicFrame>
      <p:sp>
        <p:nvSpPr>
          <p:cNvPr id="6" name="Title 3"/>
          <p:cNvSpPr txBox="1">
            <a:spLocks/>
          </p:cNvSpPr>
          <p:nvPr/>
        </p:nvSpPr>
        <p:spPr>
          <a:xfrm>
            <a:off x="412897" y="564604"/>
            <a:ext cx="10515600" cy="48317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2800" dirty="0">
                <a:solidFill>
                  <a:srgbClr val="B4674A"/>
                </a:solidFill>
              </a:rPr>
              <a:t>Analysis of 2021 Wards against 2016 Wards (CONT…)</a:t>
            </a:r>
            <a:endParaRPr lang="en-GB" sz="2800" dirty="0">
              <a:solidFill>
                <a:srgbClr val="B4674A"/>
              </a:solidFill>
            </a:endParaRPr>
          </a:p>
        </p:txBody>
      </p:sp>
    </p:spTree>
    <p:extLst>
      <p:ext uri="{BB962C8B-B14F-4D97-AF65-F5344CB8AC3E}">
        <p14:creationId xmlns:p14="http://schemas.microsoft.com/office/powerpoint/2010/main" val="256253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24</a:t>
            </a:fld>
            <a:endParaRPr lang="en-ZA" sz="1400" b="1" dirty="0"/>
          </a:p>
        </p:txBody>
      </p:sp>
      <p:sp>
        <p:nvSpPr>
          <p:cNvPr id="20" name="Title 3"/>
          <p:cNvSpPr txBox="1">
            <a:spLocks/>
          </p:cNvSpPr>
          <p:nvPr/>
        </p:nvSpPr>
        <p:spPr>
          <a:xfrm>
            <a:off x="180975" y="224917"/>
            <a:ext cx="11782425" cy="48317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Analysis of 2021 Wards against 2016 Wards (CONT…)</a:t>
            </a:r>
            <a:endParaRPr lang="en-GB" sz="3000" dirty="0">
              <a:solidFill>
                <a:srgbClr val="B4674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61924736"/>
              </p:ext>
            </p:extLst>
          </p:nvPr>
        </p:nvGraphicFramePr>
        <p:xfrm>
          <a:off x="319928" y="2052683"/>
          <a:ext cx="11083921" cy="3490849"/>
        </p:xfrm>
        <a:graphic>
          <a:graphicData uri="http://schemas.openxmlformats.org/drawingml/2006/table">
            <a:tbl>
              <a:tblPr firstRow="1" firstCol="1" bandRow="1"/>
              <a:tblGrid>
                <a:gridCol w="2025502">
                  <a:extLst>
                    <a:ext uri="{9D8B030D-6E8A-4147-A177-3AD203B41FA5}">
                      <a16:colId xmlns:a16="http://schemas.microsoft.com/office/drawing/2014/main" val="20000"/>
                    </a:ext>
                  </a:extLst>
                </a:gridCol>
                <a:gridCol w="2662662">
                  <a:extLst>
                    <a:ext uri="{9D8B030D-6E8A-4147-A177-3AD203B41FA5}">
                      <a16:colId xmlns:a16="http://schemas.microsoft.com/office/drawing/2014/main" val="20001"/>
                    </a:ext>
                  </a:extLst>
                </a:gridCol>
                <a:gridCol w="3232755">
                  <a:extLst>
                    <a:ext uri="{9D8B030D-6E8A-4147-A177-3AD203B41FA5}">
                      <a16:colId xmlns:a16="http://schemas.microsoft.com/office/drawing/2014/main" val="20002"/>
                    </a:ext>
                  </a:extLst>
                </a:gridCol>
                <a:gridCol w="3163002">
                  <a:extLst>
                    <a:ext uri="{9D8B030D-6E8A-4147-A177-3AD203B41FA5}">
                      <a16:colId xmlns:a16="http://schemas.microsoft.com/office/drawing/2014/main" val="20003"/>
                    </a:ext>
                  </a:extLst>
                </a:gridCol>
              </a:tblGrid>
              <a:tr h="253365">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Province</a:t>
                      </a:r>
                      <a:endParaRPr lang="en-ZA" sz="18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Number of Voting Districts</a:t>
                      </a:r>
                      <a:endParaRPr lang="en-ZA" sz="18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Number of Split Voting Districts</a:t>
                      </a:r>
                      <a:endParaRPr lang="en-ZA" sz="18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Number of Wards Affected by Split Voting Districts</a:t>
                      </a:r>
                      <a:endParaRPr lang="en-ZA" sz="18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Eastern Cape</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4791</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63</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103</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Free State</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1529</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86</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132</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Gauteng</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2771</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159</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246</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KwaZulu-Natal</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4885</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162</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254</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Limpopo</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3157</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45</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84</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Mpumalanga</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1772</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247</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285</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North West</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1733</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117</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197</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Northern Cape</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707</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72</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118</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Western Cape</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1579</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171</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dirty="0">
                          <a:solidFill>
                            <a:srgbClr val="000000"/>
                          </a:solidFill>
                          <a:effectLst/>
                          <a:latin typeface="+mn-lt"/>
                          <a:ea typeface="Times New Roman" panose="02020603050405020304" pitchFamily="18" charset="0"/>
                        </a:rPr>
                        <a:t>217</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r h="253365">
                <a:tc>
                  <a:txBody>
                    <a:bodyPr/>
                    <a:lstStyle/>
                    <a:p>
                      <a:pPr algn="l">
                        <a:lnSpc>
                          <a:spcPct val="115000"/>
                        </a:lnSpc>
                        <a:spcAft>
                          <a:spcPts val="0"/>
                        </a:spcAft>
                      </a:pPr>
                      <a:r>
                        <a:rPr lang="en-GB" sz="1800" b="1" dirty="0">
                          <a:solidFill>
                            <a:srgbClr val="000000"/>
                          </a:solidFill>
                          <a:effectLst/>
                          <a:latin typeface="+mn-lt"/>
                          <a:ea typeface="Times New Roman" panose="02020603050405020304" pitchFamily="18" charset="0"/>
                        </a:rPr>
                        <a:t>Total</a:t>
                      </a:r>
                      <a:endParaRPr lang="en-ZA" sz="1800" b="1"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22924</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1122 (5%)</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000000"/>
                          </a:solidFill>
                          <a:effectLst/>
                          <a:latin typeface="+mn-lt"/>
                          <a:ea typeface="Times New Roman" panose="02020603050405020304" pitchFamily="18" charset="0"/>
                        </a:rPr>
                        <a:t>1636</a:t>
                      </a:r>
                      <a:endParaRPr lang="en-ZA" sz="1800" dirty="0">
                        <a:effectLst/>
                        <a:latin typeface="+mn-lt"/>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Content Placeholder 4"/>
          <p:cNvSpPr>
            <a:spLocks noGrp="1"/>
          </p:cNvSpPr>
          <p:nvPr>
            <p:ph idx="1"/>
          </p:nvPr>
        </p:nvSpPr>
        <p:spPr>
          <a:xfrm>
            <a:off x="319928" y="891258"/>
            <a:ext cx="11170023" cy="1067121"/>
          </a:xfrm>
        </p:spPr>
        <p:txBody>
          <a:bodyPr>
            <a:normAutofit lnSpcReduction="10000"/>
          </a:bodyPr>
          <a:lstStyle/>
          <a:p>
            <a:pPr marL="625475" indent="-625475" algn="just">
              <a:buFont typeface="+mj-lt"/>
              <a:buAutoNum type="arabicPeriod"/>
            </a:pPr>
            <a:r>
              <a:rPr lang="en-ZA" sz="2400" dirty="0">
                <a:solidFill>
                  <a:sysClr val="windowText" lastClr="000000"/>
                </a:solidFill>
                <a:latin typeface="Arial" panose="020B0604020202020204" pitchFamily="34" charset="0"/>
                <a:cs typeface="Arial" panose="020B0604020202020204" pitchFamily="34" charset="0"/>
              </a:rPr>
              <a:t>In trying to accommodate proposals from members of the community, the MDB at the end split a total of 1122 voting districts out of 22924 affecting a total of 1636 wards as reflected below:</a:t>
            </a:r>
          </a:p>
          <a:p>
            <a:pPr marL="819150" indent="-457200" algn="just">
              <a:buFont typeface="+mj-lt"/>
              <a:buAutoNum type="arabicPeriod"/>
            </a:pPr>
            <a:endParaRPr lang="en-ZA" sz="2400" dirty="0">
              <a:solidFill>
                <a:sysClr val="windowText" lastClr="000000"/>
              </a:solidFill>
              <a:latin typeface="Arial" panose="020B0604020202020204" pitchFamily="34" charset="0"/>
              <a:cs typeface="Arial" panose="020B0604020202020204" pitchFamily="34" charset="0"/>
            </a:endParaRPr>
          </a:p>
          <a:p>
            <a:pPr marL="361950" indent="0" algn="just">
              <a:buNone/>
            </a:pPr>
            <a:endParaRPr lang="en-ZA" sz="24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48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25</a:t>
            </a:fld>
            <a:endParaRPr lang="en-ZA" sz="1400" b="1" dirty="0"/>
          </a:p>
        </p:txBody>
      </p:sp>
      <p:sp>
        <p:nvSpPr>
          <p:cNvPr id="10" name="TextBox 9"/>
          <p:cNvSpPr txBox="1"/>
          <p:nvPr/>
        </p:nvSpPr>
        <p:spPr>
          <a:xfrm>
            <a:off x="8959174" y="1569473"/>
            <a:ext cx="2788024" cy="1200329"/>
          </a:xfrm>
          <a:prstGeom prst="rect">
            <a:avLst/>
          </a:prstGeom>
          <a:noFill/>
          <a:ln w="15875">
            <a:solidFill>
              <a:schemeClr val="tx1"/>
            </a:solidFill>
          </a:ln>
        </p:spPr>
        <p:txBody>
          <a:bodyPr wrap="square" rtlCol="0">
            <a:spAutoFit/>
          </a:bodyPr>
          <a:lstStyle/>
          <a:p>
            <a:pPr algn="ctr"/>
            <a:r>
              <a:rPr lang="en-ZA" dirty="0"/>
              <a:t>The 2021 ward 12 in Nyandeni Local Municipality is retained as it was in 2016</a:t>
            </a:r>
            <a:endParaRPr lang="en-GB" dirty="0"/>
          </a:p>
        </p:txBody>
      </p:sp>
      <p:sp>
        <p:nvSpPr>
          <p:cNvPr id="12" name="Title 3"/>
          <p:cNvSpPr txBox="1">
            <a:spLocks/>
          </p:cNvSpPr>
          <p:nvPr/>
        </p:nvSpPr>
        <p:spPr>
          <a:xfrm>
            <a:off x="0" y="181777"/>
            <a:ext cx="12093387" cy="48317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200" dirty="0">
                <a:solidFill>
                  <a:srgbClr val="B4674A"/>
                </a:solidFill>
              </a:rPr>
              <a:t>Analysis of 2021 Wards against 2016 Wards (CONT…)</a:t>
            </a:r>
            <a:endParaRPr lang="en-GB" sz="3200" dirty="0">
              <a:solidFill>
                <a:srgbClr val="B4674A"/>
              </a:solidFill>
            </a:endParaRPr>
          </a:p>
        </p:txBody>
      </p:sp>
      <p:pic>
        <p:nvPicPr>
          <p:cNvPr id="8" name="Picture 7"/>
          <p:cNvPicPr>
            <a:picLocks noChangeAspect="1"/>
          </p:cNvPicPr>
          <p:nvPr/>
        </p:nvPicPr>
        <p:blipFill>
          <a:blip r:embed="rId3"/>
          <a:stretch>
            <a:fillRect/>
          </a:stretch>
        </p:blipFill>
        <p:spPr>
          <a:xfrm>
            <a:off x="577175" y="775673"/>
            <a:ext cx="7894344" cy="5537708"/>
          </a:xfrm>
          <a:prstGeom prst="rect">
            <a:avLst/>
          </a:prstGeom>
        </p:spPr>
      </p:pic>
      <p:cxnSp>
        <p:nvCxnSpPr>
          <p:cNvPr id="9" name="Straight Arrow Connector 8"/>
          <p:cNvCxnSpPr>
            <a:stCxn id="10" idx="1"/>
          </p:cNvCxnSpPr>
          <p:nvPr/>
        </p:nvCxnSpPr>
        <p:spPr>
          <a:xfrm flipH="1">
            <a:off x="4168461" y="2169638"/>
            <a:ext cx="4790713" cy="1218430"/>
          </a:xfrm>
          <a:prstGeom prst="straightConnector1">
            <a:avLst/>
          </a:prstGeom>
          <a:ln w="38100">
            <a:solidFill>
              <a:srgbClr val="00B05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4989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26</a:t>
            </a:fld>
            <a:endParaRPr lang="en-ZA" sz="1400" b="1" dirty="0"/>
          </a:p>
        </p:txBody>
      </p:sp>
      <p:sp>
        <p:nvSpPr>
          <p:cNvPr id="20" name="Title 3"/>
          <p:cNvSpPr txBox="1">
            <a:spLocks/>
          </p:cNvSpPr>
          <p:nvPr/>
        </p:nvSpPr>
        <p:spPr>
          <a:xfrm>
            <a:off x="1" y="127988"/>
            <a:ext cx="12048565" cy="48317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200" dirty="0">
                <a:solidFill>
                  <a:srgbClr val="B4674A"/>
                </a:solidFill>
              </a:rPr>
              <a:t>Analysis of 2021 Wards against 2016 Wards (CONT…)</a:t>
            </a:r>
            <a:endParaRPr lang="en-GB" sz="3200" dirty="0">
              <a:solidFill>
                <a:srgbClr val="B4674A"/>
              </a:solidFill>
            </a:endParaRPr>
          </a:p>
        </p:txBody>
      </p:sp>
      <p:sp>
        <p:nvSpPr>
          <p:cNvPr id="8" name="Text Box 2"/>
          <p:cNvSpPr txBox="1">
            <a:spLocks noChangeArrowheads="1"/>
          </p:cNvSpPr>
          <p:nvPr/>
        </p:nvSpPr>
        <p:spPr bwMode="auto">
          <a:xfrm>
            <a:off x="9009528" y="1037387"/>
            <a:ext cx="2753437" cy="9417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pPr>
            <a:r>
              <a:rPr lang="en-GB" sz="1200" b="1" dirty="0"/>
              <a:t>Nkakabidi Secondary School</a:t>
            </a:r>
          </a:p>
          <a:p>
            <a:pPr>
              <a:lnSpc>
                <a:spcPct val="115000"/>
              </a:lnSpc>
              <a:spcAft>
                <a:spcPts val="0"/>
              </a:spcAft>
            </a:pPr>
            <a:r>
              <a:rPr lang="en-ZA" sz="1200" b="1" dirty="0">
                <a:effectLst/>
                <a:latin typeface="Arial" panose="020B0604020202020204" pitchFamily="34" charset="0"/>
                <a:ea typeface="Calibri" panose="020F0502020204030204" pitchFamily="34" charset="0"/>
              </a:rPr>
              <a:t>Voting District split </a:t>
            </a:r>
            <a:r>
              <a:rPr lang="en-ZA" sz="1200" b="1" dirty="0">
                <a:latin typeface="Arial" panose="020B0604020202020204" pitchFamily="34" charset="0"/>
                <a:ea typeface="Calibri" panose="020F0502020204030204" pitchFamily="34" charset="0"/>
              </a:rPr>
              <a:t>between ward 25 and 30 of Mogalakwena Local Municipality</a:t>
            </a:r>
            <a:endParaRPr lang="en-ZA" sz="1200" b="1" dirty="0">
              <a:effectLst/>
              <a:latin typeface="Arial" panose="020B0604020202020204" pitchFamily="34"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1052716" y="635902"/>
            <a:ext cx="7791601" cy="5444934"/>
          </a:xfrm>
          <a:prstGeom prst="rect">
            <a:avLst/>
          </a:prstGeom>
        </p:spPr>
      </p:pic>
      <p:cxnSp>
        <p:nvCxnSpPr>
          <p:cNvPr id="10" name="Straight Arrow Connector 9"/>
          <p:cNvCxnSpPr/>
          <p:nvPr/>
        </p:nvCxnSpPr>
        <p:spPr>
          <a:xfrm flipH="1">
            <a:off x="3971365" y="1339330"/>
            <a:ext cx="5038164" cy="1525490"/>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74742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27</a:t>
            </a:fld>
            <a:endParaRPr lang="en-ZA" sz="1400" b="1" dirty="0"/>
          </a:p>
        </p:txBody>
      </p:sp>
      <p:sp>
        <p:nvSpPr>
          <p:cNvPr id="20" name="Title 3"/>
          <p:cNvSpPr txBox="1">
            <a:spLocks/>
          </p:cNvSpPr>
          <p:nvPr/>
        </p:nvSpPr>
        <p:spPr>
          <a:xfrm>
            <a:off x="247651" y="0"/>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Analysis of 2021 Wards against 2016 Wards (CONT…)</a:t>
            </a:r>
            <a:endParaRPr lang="en-GB" sz="3000" dirty="0">
              <a:solidFill>
                <a:srgbClr val="B4674A"/>
              </a:solidFill>
            </a:endParaRPr>
          </a:p>
        </p:txBody>
      </p:sp>
      <p:sp>
        <p:nvSpPr>
          <p:cNvPr id="7" name="Content Placeholder 4"/>
          <p:cNvSpPr>
            <a:spLocks noGrp="1"/>
          </p:cNvSpPr>
          <p:nvPr>
            <p:ph idx="1"/>
          </p:nvPr>
        </p:nvSpPr>
        <p:spPr>
          <a:xfrm>
            <a:off x="1" y="921592"/>
            <a:ext cx="11689976" cy="4091081"/>
          </a:xfrm>
        </p:spPr>
        <p:txBody>
          <a:bodyPr>
            <a:noAutofit/>
          </a:bodyPr>
          <a:lstStyle/>
          <a:p>
            <a:pPr marL="457200" lvl="0" indent="-457200" algn="just">
              <a:buFont typeface="+mj-lt"/>
              <a:buAutoNum type="arabicPeriod" startAt="4"/>
            </a:pPr>
            <a:r>
              <a:rPr lang="en-GB" sz="2000" dirty="0"/>
              <a:t>It is noted that several municipalities e.g. City of Johannesburg, Polokwane, Mbombela, Emfuleni and Rustenburg local municipalities have reached the maximum number of councillors.</a:t>
            </a:r>
          </a:p>
          <a:p>
            <a:pPr marL="457200" lvl="0" indent="-457200" algn="just">
              <a:buFont typeface="+mj-lt"/>
              <a:buAutoNum type="arabicPeriod" startAt="4"/>
            </a:pPr>
            <a:r>
              <a:rPr lang="en-GB" sz="2000" dirty="0"/>
              <a:t>The rise in the number of registered voters in these municipalities will not increase the number of councillors; but will increase the average number of voters (norm) in the municipality.</a:t>
            </a:r>
          </a:p>
          <a:p>
            <a:pPr marL="457200" lvl="0" indent="-457200" algn="just">
              <a:buFont typeface="+mj-lt"/>
              <a:buAutoNum type="arabicPeriod" startAt="4"/>
            </a:pPr>
            <a:r>
              <a:rPr lang="en-GB" sz="2000" dirty="0"/>
              <a:t>This brings the issue of the formula to a sharp scrutiny.</a:t>
            </a:r>
          </a:p>
          <a:p>
            <a:pPr marL="361950" indent="0" algn="just">
              <a:buNone/>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819150" indent="-457200" algn="just">
              <a:buFont typeface="+mj-lt"/>
              <a:buAutoNum type="arabicPeriod"/>
            </a:pPr>
            <a:endParaRPr lang="en-ZA" sz="2000" dirty="0">
              <a:solidFill>
                <a:sysClr val="windowText" lastClr="000000"/>
              </a:solidFill>
              <a:cs typeface="Arial" panose="020B0604020202020204" pitchFamily="34" charset="0"/>
            </a:endParaRPr>
          </a:p>
          <a:p>
            <a:pPr marL="361950" indent="0" algn="just">
              <a:buNone/>
            </a:pPr>
            <a:endParaRPr lang="en-ZA" sz="2000" dirty="0">
              <a:solidFill>
                <a:sysClr val="windowText" lastClr="000000"/>
              </a:solidFill>
              <a:cs typeface="Arial" panose="020B0604020202020204" pitchFamily="34" charset="0"/>
            </a:endParaRPr>
          </a:p>
          <a:p>
            <a:pPr marL="819150" indent="-457200" algn="just">
              <a:buFont typeface="+mj-lt"/>
              <a:buAutoNum type="arabicPeriod"/>
            </a:pPr>
            <a:endParaRPr lang="en-ZA" sz="2000" dirty="0">
              <a:solidFill>
                <a:sysClr val="windowText" lastClr="000000"/>
              </a:solidFill>
              <a:cs typeface="Arial" panose="020B0604020202020204" pitchFamily="34" charset="0"/>
            </a:endParaRPr>
          </a:p>
          <a:p>
            <a:pPr marL="819150" indent="-457200" algn="just">
              <a:buFont typeface="+mj-lt"/>
              <a:buAutoNum type="arabicPeriod"/>
            </a:pPr>
            <a:endParaRPr lang="en-ZA" sz="200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91844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28</a:t>
            </a:fld>
            <a:endParaRPr lang="en-ZA" sz="1400" b="1" dirty="0"/>
          </a:p>
        </p:txBody>
      </p:sp>
      <p:sp>
        <p:nvSpPr>
          <p:cNvPr id="20" name="Title 3"/>
          <p:cNvSpPr txBox="1">
            <a:spLocks/>
          </p:cNvSpPr>
          <p:nvPr/>
        </p:nvSpPr>
        <p:spPr>
          <a:xfrm>
            <a:off x="168349" y="56197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IMPACT OF MUNICIPAL STRUCTURES ACT AMENDMENT BILL ON MDB PROCESSES</a:t>
            </a:r>
            <a:endParaRPr lang="en-GB" sz="3000" dirty="0">
              <a:solidFill>
                <a:srgbClr val="B4674A"/>
              </a:solidFill>
            </a:endParaRPr>
          </a:p>
        </p:txBody>
      </p:sp>
      <p:sp>
        <p:nvSpPr>
          <p:cNvPr id="2" name="Content Placeholder 1"/>
          <p:cNvSpPr>
            <a:spLocks noGrp="1"/>
          </p:cNvSpPr>
          <p:nvPr>
            <p:ph idx="1"/>
          </p:nvPr>
        </p:nvSpPr>
        <p:spPr>
          <a:xfrm>
            <a:off x="334297" y="1377050"/>
            <a:ext cx="11523406" cy="4979299"/>
          </a:xfrm>
        </p:spPr>
        <p:txBody>
          <a:bodyPr/>
          <a:lstStyle/>
          <a:p>
            <a:pPr marL="514350" indent="-514350">
              <a:buAutoNum type="arabicPeriod"/>
            </a:pPr>
            <a:r>
              <a:rPr lang="en-ZA" dirty="0"/>
              <a:t>On 16 March 2021, the National Assembly has passed the Municipal Structures Amendment Bill.</a:t>
            </a:r>
          </a:p>
          <a:p>
            <a:pPr marL="514350" indent="-514350">
              <a:buAutoNum type="arabicPeriod"/>
            </a:pPr>
            <a:r>
              <a:rPr lang="en-ZA" dirty="0"/>
              <a:t>Section 7(a) of the Bill provides for an amendment to section 20 of the Municipal Structures, i.e. no local or district municipality will have less than 10 councillors or more than 90 councillors.</a:t>
            </a:r>
          </a:p>
          <a:p>
            <a:pPr marL="514350" indent="-514350">
              <a:buAutoNum type="arabicPeriod"/>
            </a:pPr>
            <a:r>
              <a:rPr lang="en-ZA" dirty="0"/>
              <a:t>Currently there are 4 local municipalities in the country with less than 10 councillors, 3 in the Western Cape and 1 in the Northern Cape.</a:t>
            </a:r>
          </a:p>
          <a:p>
            <a:pPr marL="0" indent="0">
              <a:buNone/>
            </a:pP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982962198"/>
              </p:ext>
            </p:extLst>
          </p:nvPr>
        </p:nvGraphicFramePr>
        <p:xfrm>
          <a:off x="615353" y="4779010"/>
          <a:ext cx="11408298" cy="1443355"/>
        </p:xfrm>
        <a:graphic>
          <a:graphicData uri="http://schemas.openxmlformats.org/drawingml/2006/table">
            <a:tbl>
              <a:tblPr firstRow="1" firstCol="1" bandRow="1">
                <a:tableStyleId>{93296810-A885-4BE3-A3E7-6D5BEEA58F35}</a:tableStyleId>
              </a:tblPr>
              <a:tblGrid>
                <a:gridCol w="2308858">
                  <a:extLst>
                    <a:ext uri="{9D8B030D-6E8A-4147-A177-3AD203B41FA5}">
                      <a16:colId xmlns:a16="http://schemas.microsoft.com/office/drawing/2014/main" val="20000"/>
                    </a:ext>
                  </a:extLst>
                </a:gridCol>
                <a:gridCol w="3733811">
                  <a:extLst>
                    <a:ext uri="{9D8B030D-6E8A-4147-A177-3AD203B41FA5}">
                      <a16:colId xmlns:a16="http://schemas.microsoft.com/office/drawing/2014/main" val="20001"/>
                    </a:ext>
                  </a:extLst>
                </a:gridCol>
                <a:gridCol w="1949570">
                  <a:extLst>
                    <a:ext uri="{9D8B030D-6E8A-4147-A177-3AD203B41FA5}">
                      <a16:colId xmlns:a16="http://schemas.microsoft.com/office/drawing/2014/main" val="20002"/>
                    </a:ext>
                  </a:extLst>
                </a:gridCol>
                <a:gridCol w="2035834">
                  <a:extLst>
                    <a:ext uri="{9D8B030D-6E8A-4147-A177-3AD203B41FA5}">
                      <a16:colId xmlns:a16="http://schemas.microsoft.com/office/drawing/2014/main" val="20003"/>
                    </a:ext>
                  </a:extLst>
                </a:gridCol>
                <a:gridCol w="1380225">
                  <a:extLst>
                    <a:ext uri="{9D8B030D-6E8A-4147-A177-3AD203B41FA5}">
                      <a16:colId xmlns:a16="http://schemas.microsoft.com/office/drawing/2014/main" val="20004"/>
                    </a:ext>
                  </a:extLst>
                </a:gridCol>
              </a:tblGrid>
              <a:tr h="253365">
                <a:tc>
                  <a:txBody>
                    <a:bodyPr/>
                    <a:lstStyle/>
                    <a:p>
                      <a:pPr algn="ctr">
                        <a:lnSpc>
                          <a:spcPct val="115000"/>
                        </a:lnSpc>
                        <a:spcAft>
                          <a:spcPts val="0"/>
                        </a:spcAft>
                      </a:pPr>
                      <a:r>
                        <a:rPr lang="en-GB" sz="1800">
                          <a:effectLst/>
                        </a:rPr>
                        <a:t>Province</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GB" sz="1800">
                          <a:effectLst/>
                        </a:rPr>
                        <a:t>Municipality</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GB" sz="1800">
                          <a:effectLst/>
                        </a:rPr>
                        <a:t>Category</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GB" sz="1800">
                          <a:effectLst/>
                        </a:rPr>
                        <a:t>Councillors2021</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GB" sz="1800">
                          <a:effectLst/>
                        </a:rPr>
                        <a:t>Wards2021</a:t>
                      </a:r>
                      <a:endParaRPr lang="en-ZA" sz="18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53365">
                <a:tc>
                  <a:txBody>
                    <a:bodyPr/>
                    <a:lstStyle/>
                    <a:p>
                      <a:pPr>
                        <a:lnSpc>
                          <a:spcPct val="115000"/>
                        </a:lnSpc>
                        <a:spcAft>
                          <a:spcPts val="0"/>
                        </a:spcAft>
                      </a:pPr>
                      <a:r>
                        <a:rPr lang="en-GB" sz="1800">
                          <a:effectLst/>
                        </a:rPr>
                        <a:t>Northern Cape</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Renosterberg Local Municipality</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Category B (LC)</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9</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5</a:t>
                      </a:r>
                      <a:endParaRPr lang="en-ZA" sz="18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53365">
                <a:tc>
                  <a:txBody>
                    <a:bodyPr/>
                    <a:lstStyle/>
                    <a:p>
                      <a:pPr>
                        <a:lnSpc>
                          <a:spcPct val="115000"/>
                        </a:lnSpc>
                        <a:spcAft>
                          <a:spcPts val="0"/>
                        </a:spcAft>
                      </a:pPr>
                      <a:r>
                        <a:rPr lang="en-GB" sz="1800">
                          <a:effectLst/>
                        </a:rPr>
                        <a:t>Western Cape</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Kannaland Local Municipality</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Category B (LC)</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7</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4</a:t>
                      </a:r>
                      <a:endParaRPr lang="en-ZA" sz="18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53365">
                <a:tc>
                  <a:txBody>
                    <a:bodyPr/>
                    <a:lstStyle/>
                    <a:p>
                      <a:pPr>
                        <a:lnSpc>
                          <a:spcPct val="115000"/>
                        </a:lnSpc>
                        <a:spcAft>
                          <a:spcPts val="0"/>
                        </a:spcAft>
                      </a:pPr>
                      <a:r>
                        <a:rPr lang="en-GB" sz="1800">
                          <a:effectLst/>
                        </a:rPr>
                        <a:t>Western Cape</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Laingsburg Local Municipality</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Category B (LC)</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7</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4</a:t>
                      </a:r>
                      <a:endParaRPr lang="en-ZA" sz="18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253365">
                <a:tc>
                  <a:txBody>
                    <a:bodyPr/>
                    <a:lstStyle/>
                    <a:p>
                      <a:pPr>
                        <a:lnSpc>
                          <a:spcPct val="115000"/>
                        </a:lnSpc>
                        <a:spcAft>
                          <a:spcPts val="0"/>
                        </a:spcAft>
                      </a:pPr>
                      <a:r>
                        <a:rPr lang="en-GB" sz="1800">
                          <a:effectLst/>
                        </a:rPr>
                        <a:t>Western Cape</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Prince Albert Local Municipality</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Category B (LC)</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a:effectLst/>
                        </a:rPr>
                        <a:t>7</a:t>
                      </a:r>
                      <a:endParaRPr lang="en-ZA" sz="1800">
                        <a:effectLst/>
                        <a:latin typeface="Arial" panose="020B0604020202020204" pitchFamily="34" charset="0"/>
                        <a:ea typeface="Calibri" panose="020F0502020204030204" pitchFamily="34" charset="0"/>
                      </a:endParaRPr>
                    </a:p>
                  </a:txBody>
                  <a:tcPr marL="68580" marR="68580" marT="0" marB="0" anchor="ctr"/>
                </a:tc>
                <a:tc>
                  <a:txBody>
                    <a:bodyPr/>
                    <a:lstStyle/>
                    <a:p>
                      <a:pPr algn="r">
                        <a:lnSpc>
                          <a:spcPct val="115000"/>
                        </a:lnSpc>
                        <a:spcAft>
                          <a:spcPts val="0"/>
                        </a:spcAft>
                      </a:pPr>
                      <a:r>
                        <a:rPr lang="en-GB" sz="1800" dirty="0">
                          <a:effectLst/>
                        </a:rPr>
                        <a:t>4</a:t>
                      </a:r>
                      <a:endParaRPr lang="en-ZA" sz="18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017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29</a:t>
            </a:fld>
            <a:endParaRPr lang="en-ZA" sz="1400" b="1" dirty="0"/>
          </a:p>
        </p:txBody>
      </p:sp>
      <p:sp>
        <p:nvSpPr>
          <p:cNvPr id="20" name="Title 3"/>
          <p:cNvSpPr txBox="1">
            <a:spLocks/>
          </p:cNvSpPr>
          <p:nvPr/>
        </p:nvSpPr>
        <p:spPr>
          <a:xfrm>
            <a:off x="168349" y="56197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IMPACT OF MUNICIPAL STRUCTURES ACT AMENDMENT BILL ON MDB PROCESSES</a:t>
            </a:r>
            <a:endParaRPr lang="en-GB" sz="3000" dirty="0">
              <a:solidFill>
                <a:srgbClr val="B4674A"/>
              </a:solidFill>
            </a:endParaRPr>
          </a:p>
        </p:txBody>
      </p:sp>
      <p:sp>
        <p:nvSpPr>
          <p:cNvPr id="5" name="Content Placeholder 4"/>
          <p:cNvSpPr>
            <a:spLocks noGrp="1"/>
          </p:cNvSpPr>
          <p:nvPr>
            <p:ph idx="1"/>
          </p:nvPr>
        </p:nvSpPr>
        <p:spPr>
          <a:xfrm>
            <a:off x="168349" y="1229110"/>
            <a:ext cx="11855302" cy="4351338"/>
          </a:xfrm>
        </p:spPr>
        <p:txBody>
          <a:bodyPr>
            <a:noAutofit/>
          </a:bodyPr>
          <a:lstStyle/>
          <a:p>
            <a:pPr marL="514350" indent="-514350" algn="just">
              <a:lnSpc>
                <a:spcPct val="170000"/>
              </a:lnSpc>
              <a:buFont typeface="+mj-lt"/>
              <a:buAutoNum type="arabicPeriod" startAt="4"/>
            </a:pPr>
            <a:r>
              <a:rPr lang="en-ZA" sz="2000" dirty="0"/>
              <a:t>If the new provision is to take effect before or on the date of the next Local Government Elections (2021), the MDB will have to re-delimit wards for the three Western Cape Municipalities.</a:t>
            </a:r>
          </a:p>
          <a:p>
            <a:pPr marL="514350" indent="-514350" algn="just">
              <a:lnSpc>
                <a:spcPct val="170000"/>
              </a:lnSpc>
              <a:buFont typeface="+mj-lt"/>
              <a:buAutoNum type="arabicPeriod" startAt="4"/>
            </a:pPr>
            <a:r>
              <a:rPr lang="en-ZA" sz="2000" dirty="0" err="1"/>
              <a:t>Renosterberg</a:t>
            </a:r>
            <a:r>
              <a:rPr lang="en-ZA" sz="2000" dirty="0"/>
              <a:t> municipality (NC) wards will not be affected as it already has 9 councillors and even if one councillor was to be added it will not affect the number of wards.</a:t>
            </a:r>
          </a:p>
          <a:p>
            <a:pPr marL="514350" indent="-514350" algn="just">
              <a:lnSpc>
                <a:spcPct val="170000"/>
              </a:lnSpc>
              <a:buFont typeface="+mj-lt"/>
              <a:buAutoNum type="arabicPeriod" startAt="4"/>
            </a:pPr>
            <a:r>
              <a:rPr lang="en-ZA" sz="2000" dirty="0"/>
              <a:t>However, the three Western Cape municipalities will most likely have three extra councillors as they each currently have 7 councillors which means three additional councillors to get to a new minimum. That will translate into one extra ward for each one of them.</a:t>
            </a:r>
          </a:p>
          <a:p>
            <a:pPr marL="514350" indent="-514350" algn="just">
              <a:lnSpc>
                <a:spcPct val="170000"/>
              </a:lnSpc>
              <a:buFont typeface="+mj-lt"/>
              <a:buAutoNum type="arabicPeriod" startAt="4"/>
            </a:pPr>
            <a:r>
              <a:rPr lang="en-ZA" sz="2000" dirty="0"/>
              <a:t>The MDB will then, after the determination of the new number of councillors by MEC in the Western Cape, restart the ward delimitation process for those municipalities.</a:t>
            </a:r>
          </a:p>
        </p:txBody>
      </p:sp>
    </p:spTree>
    <p:extLst>
      <p:ext uri="{BB962C8B-B14F-4D97-AF65-F5344CB8AC3E}">
        <p14:creationId xmlns:p14="http://schemas.microsoft.com/office/powerpoint/2010/main" val="344366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79"/>
            <a:ext cx="11523406" cy="711200"/>
          </a:xfrm>
        </p:spPr>
        <p:txBody>
          <a:bodyPr>
            <a:normAutofit/>
          </a:bodyPr>
          <a:lstStyle/>
          <a:p>
            <a:pPr algn="ctr"/>
            <a:r>
              <a:rPr lang="en-ZA" sz="3600" b="1" cap="all" dirty="0">
                <a:solidFill>
                  <a:srgbClr val="B4674A"/>
                </a:solidFill>
                <a:latin typeface="Arial" panose="020B0604020202020204" pitchFamily="34" charset="0"/>
                <a:cs typeface="Arial" panose="020B0604020202020204" pitchFamily="34" charset="0"/>
              </a:rPr>
              <a:t>MANDATE AND LEGISLATIVE FRAMEWORK </a:t>
            </a:r>
          </a:p>
        </p:txBody>
      </p:sp>
      <p:sp>
        <p:nvSpPr>
          <p:cNvPr id="3" name="Content Placeholder 2"/>
          <p:cNvSpPr>
            <a:spLocks noGrp="1"/>
          </p:cNvSpPr>
          <p:nvPr>
            <p:ph idx="1"/>
          </p:nvPr>
        </p:nvSpPr>
        <p:spPr>
          <a:xfrm>
            <a:off x="334297" y="1311351"/>
            <a:ext cx="11523406" cy="4525144"/>
          </a:xfrm>
        </p:spPr>
        <p:txBody>
          <a:bodyPr>
            <a:normAutofit/>
          </a:bodyPr>
          <a:lstStyle/>
          <a:p>
            <a:pPr marL="1071563" lvl="2" indent="-530225" algn="just">
              <a:buFont typeface="+mj-lt"/>
              <a:buAutoNum type="alphaLcPeriod" startAt="2"/>
            </a:pPr>
            <a:endParaRPr lang="en-US" dirty="0">
              <a:latin typeface="Arial" panose="020B0604020202020204" pitchFamily="34" charset="0"/>
              <a:cs typeface="Arial" panose="020B0604020202020204" pitchFamily="34" charset="0"/>
            </a:endParaRPr>
          </a:p>
          <a:p>
            <a:pPr marL="0" lvl="1" indent="0" algn="just">
              <a:buNone/>
            </a:pPr>
            <a:endParaRPr lang="en-ZA" dirty="0"/>
          </a:p>
        </p:txBody>
      </p:sp>
      <p:sp>
        <p:nvSpPr>
          <p:cNvPr id="4" name="Slide Number Placeholder 3"/>
          <p:cNvSpPr>
            <a:spLocks noGrp="1"/>
          </p:cNvSpPr>
          <p:nvPr>
            <p:ph type="sldNum" sz="quarter" idx="12"/>
          </p:nvPr>
        </p:nvSpPr>
        <p:spPr/>
        <p:txBody>
          <a:bodyPr/>
          <a:lstStyle/>
          <a:p>
            <a:fld id="{7BE95DEF-8FE6-4E8A-8C5F-FA630B442D43}" type="slidenum">
              <a:rPr lang="en-ZA" sz="1400" b="1" smtClean="0">
                <a:solidFill>
                  <a:prstClr val="black">
                    <a:tint val="75000"/>
                  </a:prstClr>
                </a:solidFill>
              </a:rPr>
              <a:pPr/>
              <a:t>3</a:t>
            </a:fld>
            <a:endParaRPr lang="en-ZA" sz="1400" b="1" dirty="0">
              <a:solidFill>
                <a:prstClr val="black">
                  <a:tint val="75000"/>
                </a:prstClr>
              </a:solidFill>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59" y="883921"/>
            <a:ext cx="9619862" cy="5154852"/>
          </a:xfrm>
          <a:prstGeom prst="rect">
            <a:avLst/>
          </a:prstGeom>
        </p:spPr>
      </p:pic>
    </p:spTree>
    <p:extLst>
      <p:ext uri="{BB962C8B-B14F-4D97-AF65-F5344CB8AC3E}">
        <p14:creationId xmlns:p14="http://schemas.microsoft.com/office/powerpoint/2010/main" val="340722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30</a:t>
            </a:fld>
            <a:endParaRPr lang="en-ZA" sz="1400" b="1" dirty="0"/>
          </a:p>
        </p:txBody>
      </p:sp>
      <p:sp>
        <p:nvSpPr>
          <p:cNvPr id="20" name="Title 3"/>
          <p:cNvSpPr txBox="1">
            <a:spLocks/>
          </p:cNvSpPr>
          <p:nvPr/>
        </p:nvSpPr>
        <p:spPr>
          <a:xfrm>
            <a:off x="168349" y="56197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IMPACT OF MUNICIPAL STRUCTURES ACT AMENDMENT BILL ON MDB PROCESSES</a:t>
            </a:r>
            <a:endParaRPr lang="en-GB" sz="3000" dirty="0">
              <a:solidFill>
                <a:srgbClr val="B4674A"/>
              </a:solidFill>
            </a:endParaRPr>
          </a:p>
        </p:txBody>
      </p:sp>
      <p:sp>
        <p:nvSpPr>
          <p:cNvPr id="5" name="Content Placeholder 4"/>
          <p:cNvSpPr>
            <a:spLocks noGrp="1"/>
          </p:cNvSpPr>
          <p:nvPr>
            <p:ph idx="1"/>
          </p:nvPr>
        </p:nvSpPr>
        <p:spPr>
          <a:xfrm>
            <a:off x="0" y="1393224"/>
            <a:ext cx="12023651" cy="4351338"/>
          </a:xfrm>
        </p:spPr>
        <p:txBody>
          <a:bodyPr>
            <a:noAutofit/>
          </a:bodyPr>
          <a:lstStyle/>
          <a:p>
            <a:pPr marL="514350" indent="-514350" algn="just">
              <a:lnSpc>
                <a:spcPct val="170000"/>
              </a:lnSpc>
              <a:buFont typeface="+mj-lt"/>
              <a:buAutoNum type="arabicPeriod" startAt="8"/>
            </a:pPr>
            <a:r>
              <a:rPr lang="en-ZA" sz="2000" dirty="0"/>
              <a:t>To comply to the amendment, the following steps will have to be taken:</a:t>
            </a:r>
          </a:p>
          <a:p>
            <a:pPr marL="1069975" lvl="0" indent="-457200" algn="just">
              <a:buFont typeface="+mj-lt"/>
              <a:buAutoNum type="alphaLcPeriod"/>
            </a:pPr>
            <a:r>
              <a:rPr lang="en-ZA" sz="2000" dirty="0"/>
              <a:t>The MEC must publish a correction of the number of Councillors;</a:t>
            </a:r>
          </a:p>
          <a:p>
            <a:pPr marL="1069975" lvl="0" indent="-457200" algn="just">
              <a:buFont typeface="+mj-lt"/>
              <a:buAutoNum type="alphaLcPeriod"/>
            </a:pPr>
            <a:r>
              <a:rPr lang="en-ZA" sz="2000" dirty="0"/>
              <a:t>The MDB must calculate the number of wards, the norms, the variances and then configure draft wards.</a:t>
            </a:r>
          </a:p>
          <a:p>
            <a:pPr marL="1069975" lvl="0" indent="-457200" algn="just">
              <a:buFont typeface="+mj-lt"/>
              <a:buAutoNum type="alphaLcPeriod"/>
            </a:pPr>
            <a:r>
              <a:rPr lang="en-ZA" sz="2000" dirty="0"/>
              <a:t>In terms of the normal MDB process (</a:t>
            </a:r>
            <a:r>
              <a:rPr lang="en-ZA" sz="2000" b="1" dirty="0"/>
              <a:t>Option 1</a:t>
            </a:r>
            <a:r>
              <a:rPr lang="en-ZA" sz="2000" dirty="0"/>
              <a:t>) the draft wards are to be made available to the public and allow citizens or stakeholders to make inputs or submit alternate proposals.</a:t>
            </a:r>
          </a:p>
          <a:p>
            <a:pPr marL="1069975" lvl="1" indent="-457200" algn="just">
              <a:buFont typeface="+mj-lt"/>
              <a:buAutoNum type="alphaLcPeriod" startAt="4"/>
            </a:pPr>
            <a:r>
              <a:rPr lang="en-ZA" sz="2000" dirty="0"/>
              <a:t>Anyone aggrieved by the published wards must lodge their objections within 14 days from the publication date.</a:t>
            </a:r>
          </a:p>
          <a:p>
            <a:pPr marL="1069975" lvl="1" indent="-457200" algn="just">
              <a:buFont typeface="+mj-lt"/>
              <a:buAutoNum type="alphaLcPeriod" startAt="4"/>
            </a:pPr>
            <a:r>
              <a:rPr lang="en-ZA" sz="2000" dirty="0"/>
              <a:t>The MDB must consider all objections received, confirm or vary wards and publish final wards in the provincial gazette.</a:t>
            </a:r>
          </a:p>
          <a:p>
            <a:pPr marL="1069975" lvl="1" indent="-457200" algn="just">
              <a:buFont typeface="+mj-lt"/>
              <a:buAutoNum type="alphaLcPeriod" startAt="4"/>
            </a:pPr>
            <a:r>
              <a:rPr lang="en-ZA" sz="2000" dirty="0"/>
              <a:t>The MDB may consider a shorter timeframe to comply with the amendment (if the Amendment Act is to be proclaimed later than end of April). The MDB might opt not to conduct “</a:t>
            </a:r>
            <a:r>
              <a:rPr lang="en-ZA" sz="2000" dirty="0" err="1"/>
              <a:t>prel</a:t>
            </a:r>
            <a:r>
              <a:rPr lang="en-ZA" sz="2000" dirty="0"/>
              <a:t>-legal public consultation process” and opt to proceed straight with the legal process (</a:t>
            </a:r>
            <a:r>
              <a:rPr lang="en-ZA" sz="2000" b="1" dirty="0"/>
              <a:t>Option 2</a:t>
            </a:r>
            <a:r>
              <a:rPr lang="en-ZA" sz="2000" dirty="0"/>
              <a:t>) </a:t>
            </a:r>
          </a:p>
          <a:p>
            <a:pPr marL="1069975" lvl="1" indent="-457200" algn="just">
              <a:buFont typeface="+mj-lt"/>
              <a:buAutoNum type="alphaLcPeriod" startAt="4"/>
            </a:pPr>
            <a:r>
              <a:rPr lang="en-ZA" sz="2000" dirty="0"/>
              <a:t>The two options are reflected in the tables in the next slide.</a:t>
            </a:r>
          </a:p>
          <a:p>
            <a:pPr marL="1069975" lvl="0" indent="-622300" algn="just">
              <a:buFont typeface="+mj-lt"/>
              <a:buAutoNum type="alphaLcPeriod"/>
            </a:pPr>
            <a:endParaRPr lang="en-ZA" sz="2000" dirty="0"/>
          </a:p>
        </p:txBody>
      </p:sp>
    </p:spTree>
    <p:extLst>
      <p:ext uri="{BB962C8B-B14F-4D97-AF65-F5344CB8AC3E}">
        <p14:creationId xmlns:p14="http://schemas.microsoft.com/office/powerpoint/2010/main" val="1271757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31</a:t>
            </a:fld>
            <a:endParaRPr lang="en-ZA" sz="1400" b="1" dirty="0"/>
          </a:p>
        </p:txBody>
      </p:sp>
      <p:sp>
        <p:nvSpPr>
          <p:cNvPr id="20" name="Title 3"/>
          <p:cNvSpPr txBox="1">
            <a:spLocks/>
          </p:cNvSpPr>
          <p:nvPr/>
        </p:nvSpPr>
        <p:spPr>
          <a:xfrm>
            <a:off x="168349" y="31432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IMPACT OF MUNICIPAL STRUCTURES ACT AMENDMENT BILL ON MDB PROCESSES: OPTION 1</a:t>
            </a:r>
            <a:endParaRPr lang="en-GB" sz="3000" dirty="0">
              <a:solidFill>
                <a:srgbClr val="B4674A"/>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64402574"/>
              </p:ext>
            </p:extLst>
          </p:nvPr>
        </p:nvGraphicFramePr>
        <p:xfrm>
          <a:off x="327806" y="929354"/>
          <a:ext cx="11695845" cy="4332141"/>
        </p:xfrm>
        <a:graphic>
          <a:graphicData uri="http://schemas.openxmlformats.org/drawingml/2006/table">
            <a:tbl>
              <a:tblPr firstRow="1" bandRow="1">
                <a:tableStyleId>{93296810-A885-4BE3-A3E7-6D5BEEA58F35}</a:tableStyleId>
              </a:tblPr>
              <a:tblGrid>
                <a:gridCol w="7301719">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2517701">
                  <a:extLst>
                    <a:ext uri="{9D8B030D-6E8A-4147-A177-3AD203B41FA5}">
                      <a16:colId xmlns:a16="http://schemas.microsoft.com/office/drawing/2014/main" val="20002"/>
                    </a:ext>
                  </a:extLst>
                </a:gridCol>
              </a:tblGrid>
              <a:tr h="418972">
                <a:tc>
                  <a:txBody>
                    <a:bodyPr/>
                    <a:lstStyle/>
                    <a:p>
                      <a:pPr algn="ctr">
                        <a:lnSpc>
                          <a:spcPct val="115000"/>
                        </a:lnSpc>
                        <a:spcAft>
                          <a:spcPts val="0"/>
                        </a:spcAft>
                      </a:pPr>
                      <a:r>
                        <a:rPr lang="en-GB" sz="1900" dirty="0">
                          <a:effectLst/>
                        </a:rPr>
                        <a:t>ACTIVITIES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DATES</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RESPONSIBILITY</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0"/>
                  </a:ext>
                </a:extLst>
              </a:tr>
              <a:tr h="442374">
                <a:tc>
                  <a:txBody>
                    <a:bodyPr/>
                    <a:lstStyle/>
                    <a:p>
                      <a:pPr>
                        <a:lnSpc>
                          <a:spcPct val="115000"/>
                        </a:lnSpc>
                        <a:spcAft>
                          <a:spcPts val="0"/>
                        </a:spcAft>
                      </a:pPr>
                      <a:r>
                        <a:rPr lang="en-GB" sz="1900" dirty="0">
                          <a:effectLst/>
                        </a:rPr>
                        <a:t>PUBLICATION OF NUMBER OF COUNCILLORS BY MECs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MAY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dirty="0">
                          <a:effectLst/>
                        </a:rPr>
                        <a:t>PROVINCIAL MEC’S</a:t>
                      </a:r>
                      <a:endParaRPr lang="en-ZA" sz="1900" dirty="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1"/>
                  </a:ext>
                </a:extLst>
              </a:tr>
              <a:tr h="245399">
                <a:tc>
                  <a:txBody>
                    <a:bodyPr/>
                    <a:lstStyle/>
                    <a:p>
                      <a:pPr>
                        <a:lnSpc>
                          <a:spcPct val="115000"/>
                        </a:lnSpc>
                        <a:spcAft>
                          <a:spcPts val="0"/>
                        </a:spcAft>
                      </a:pPr>
                      <a:r>
                        <a:rPr lang="en-GB" sz="1900" dirty="0">
                          <a:effectLst/>
                        </a:rPr>
                        <a:t>CONFIGURATION OF DRAFT WARDS </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MAY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2"/>
                  </a:ext>
                </a:extLst>
              </a:tr>
              <a:tr h="317223">
                <a:tc>
                  <a:txBody>
                    <a:bodyPr/>
                    <a:lstStyle/>
                    <a:p>
                      <a:pPr>
                        <a:lnSpc>
                          <a:spcPct val="115000"/>
                        </a:lnSpc>
                        <a:spcAft>
                          <a:spcPts val="0"/>
                        </a:spcAft>
                      </a:pPr>
                      <a:r>
                        <a:rPr lang="en-GB" sz="1900" dirty="0">
                          <a:effectLst/>
                        </a:rPr>
                        <a:t>PROVIDE DRAFT WARDS TO THE PUBLIC AND REQUEST INPUTS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JUNE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3"/>
                  </a:ext>
                </a:extLst>
              </a:tr>
              <a:tr h="317223">
                <a:tc>
                  <a:txBody>
                    <a:bodyPr/>
                    <a:lstStyle/>
                    <a:p>
                      <a:pPr>
                        <a:lnSpc>
                          <a:spcPct val="115000"/>
                        </a:lnSpc>
                        <a:spcAft>
                          <a:spcPts val="0"/>
                        </a:spcAft>
                      </a:pPr>
                      <a:r>
                        <a:rPr lang="en-GB" sz="1900" dirty="0">
                          <a:effectLst/>
                        </a:rPr>
                        <a:t>RECEIVE AND ANALYSE SUBMISSIONS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JUNE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4"/>
                  </a:ext>
                </a:extLst>
              </a:tr>
              <a:tr h="165195">
                <a:tc>
                  <a:txBody>
                    <a:bodyPr/>
                    <a:lstStyle/>
                    <a:p>
                      <a:pPr>
                        <a:lnSpc>
                          <a:spcPct val="115000"/>
                        </a:lnSpc>
                        <a:spcAft>
                          <a:spcPts val="0"/>
                        </a:spcAft>
                      </a:pPr>
                      <a:r>
                        <a:rPr lang="en-GB" sz="1900" dirty="0">
                          <a:effectLst/>
                        </a:rPr>
                        <a:t>BOARD TO CONSIDER</a:t>
                      </a:r>
                      <a:r>
                        <a:rPr lang="en-GB" sz="1900" baseline="0" dirty="0">
                          <a:effectLst/>
                        </a:rPr>
                        <a:t> INPUTS AND DETERMINE WARDS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JULY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5"/>
                  </a:ext>
                </a:extLst>
              </a:tr>
              <a:tr h="317223">
                <a:tc>
                  <a:txBody>
                    <a:bodyPr/>
                    <a:lstStyle/>
                    <a:p>
                      <a:pPr>
                        <a:lnSpc>
                          <a:spcPct val="115000"/>
                        </a:lnSpc>
                        <a:spcAft>
                          <a:spcPts val="0"/>
                        </a:spcAft>
                      </a:pPr>
                      <a:r>
                        <a:rPr lang="en-GB" sz="1900" dirty="0">
                          <a:effectLst/>
                        </a:rPr>
                        <a:t>PUBLICATION OF WARDS FOR OBJECTIONS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JULY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6"/>
                  </a:ext>
                </a:extLst>
              </a:tr>
              <a:tr h="317223">
                <a:tc>
                  <a:txBody>
                    <a:bodyPr/>
                    <a:lstStyle/>
                    <a:p>
                      <a:pPr>
                        <a:lnSpc>
                          <a:spcPct val="115000"/>
                        </a:lnSpc>
                        <a:spcAft>
                          <a:spcPts val="0"/>
                        </a:spcAft>
                      </a:pPr>
                      <a:r>
                        <a:rPr lang="en-GB" sz="1900" dirty="0">
                          <a:effectLst/>
                        </a:rPr>
                        <a:t>PROCESS OBJECTIONS RECEIVED</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JULY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7"/>
                  </a:ext>
                </a:extLst>
              </a:tr>
              <a:tr h="317223">
                <a:tc>
                  <a:txBody>
                    <a:bodyPr/>
                    <a:lstStyle/>
                    <a:p>
                      <a:pPr>
                        <a:lnSpc>
                          <a:spcPct val="115000"/>
                        </a:lnSpc>
                        <a:spcAft>
                          <a:spcPts val="0"/>
                        </a:spcAft>
                      </a:pPr>
                      <a:r>
                        <a:rPr lang="en-GB" sz="1900" dirty="0">
                          <a:effectLst/>
                        </a:rPr>
                        <a:t>BOARD</a:t>
                      </a:r>
                      <a:r>
                        <a:rPr lang="en-GB" sz="1900" baseline="0" dirty="0">
                          <a:effectLst/>
                        </a:rPr>
                        <a:t> TO CONSIDER</a:t>
                      </a:r>
                      <a:r>
                        <a:rPr lang="en-GB" sz="1900" dirty="0">
                          <a:effectLst/>
                        </a:rPr>
                        <a:t> OBJECTIONS AND</a:t>
                      </a:r>
                      <a:r>
                        <a:rPr lang="en-GB" sz="1900" baseline="0" dirty="0">
                          <a:effectLst/>
                        </a:rPr>
                        <a:t> DETERMINE FINAL WARDS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dirty="0">
                          <a:effectLst/>
                        </a:rPr>
                        <a:t>AUGUST 2021</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dirty="0">
                          <a:effectLst/>
                        </a:rPr>
                        <a:t>MDB</a:t>
                      </a:r>
                      <a:endParaRPr lang="en-ZA" sz="1900" dirty="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8"/>
                  </a:ext>
                </a:extLst>
              </a:tr>
              <a:tr h="317223">
                <a:tc>
                  <a:txBody>
                    <a:bodyPr/>
                    <a:lstStyle/>
                    <a:p>
                      <a:pPr>
                        <a:lnSpc>
                          <a:spcPct val="115000"/>
                        </a:lnSpc>
                        <a:spcAft>
                          <a:spcPts val="0"/>
                        </a:spcAft>
                      </a:pPr>
                      <a:r>
                        <a:rPr lang="en-GB" sz="1900" dirty="0">
                          <a:effectLst/>
                        </a:rPr>
                        <a:t>PUBLISH FINAL WARDS</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AUGUST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a:effectLst/>
                        </a:rPr>
                        <a:t>MDB</a:t>
                      </a:r>
                      <a:endParaRPr lang="en-ZA" sz="190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09"/>
                  </a:ext>
                </a:extLst>
              </a:tr>
              <a:tr h="317223">
                <a:tc>
                  <a:txBody>
                    <a:bodyPr/>
                    <a:lstStyle/>
                    <a:p>
                      <a:pPr>
                        <a:lnSpc>
                          <a:spcPct val="115000"/>
                        </a:lnSpc>
                        <a:spcAft>
                          <a:spcPts val="0"/>
                        </a:spcAft>
                      </a:pPr>
                      <a:r>
                        <a:rPr lang="en-GB" sz="1900" dirty="0">
                          <a:effectLst/>
                        </a:rPr>
                        <a:t>WARD HANDOVER TO IEC – PRESS RELEASE</a:t>
                      </a:r>
                      <a:endParaRPr lang="en-ZA" sz="1900" dirty="0">
                        <a:effectLst/>
                        <a:latin typeface="Arial" panose="020B0604020202020204" pitchFamily="34" charset="0"/>
                        <a:ea typeface="Calibri" panose="020F0502020204030204" pitchFamily="34" charset="0"/>
                      </a:endParaRPr>
                    </a:p>
                  </a:txBody>
                  <a:tcPr marL="53868" marR="53868" marT="0" marB="0" anchor="b"/>
                </a:tc>
                <a:tc>
                  <a:txBody>
                    <a:bodyPr/>
                    <a:lstStyle/>
                    <a:p>
                      <a:pPr algn="ctr">
                        <a:lnSpc>
                          <a:spcPct val="115000"/>
                        </a:lnSpc>
                        <a:spcAft>
                          <a:spcPts val="0"/>
                        </a:spcAft>
                      </a:pPr>
                      <a:r>
                        <a:rPr lang="en-GB" sz="1900">
                          <a:effectLst/>
                        </a:rPr>
                        <a:t>AUGUST 2021</a:t>
                      </a:r>
                      <a:endParaRPr lang="en-ZA" sz="1900">
                        <a:effectLst/>
                        <a:latin typeface="Arial" panose="020B0604020202020204" pitchFamily="34" charset="0"/>
                        <a:ea typeface="Calibri" panose="020F0502020204030204" pitchFamily="34" charset="0"/>
                      </a:endParaRPr>
                    </a:p>
                  </a:txBody>
                  <a:tcPr marL="53868" marR="53868" marT="0" marB="0" anchor="b"/>
                </a:tc>
                <a:tc>
                  <a:txBody>
                    <a:bodyPr/>
                    <a:lstStyle/>
                    <a:p>
                      <a:pPr>
                        <a:lnSpc>
                          <a:spcPct val="115000"/>
                        </a:lnSpc>
                        <a:spcAft>
                          <a:spcPts val="0"/>
                        </a:spcAft>
                      </a:pPr>
                      <a:r>
                        <a:rPr lang="en-GB" sz="1900" dirty="0">
                          <a:effectLst/>
                        </a:rPr>
                        <a:t>MDB</a:t>
                      </a:r>
                      <a:endParaRPr lang="en-ZA" sz="1900" dirty="0">
                        <a:effectLst/>
                        <a:latin typeface="Arial" panose="020B0604020202020204" pitchFamily="34" charset="0"/>
                        <a:ea typeface="Calibri" panose="020F0502020204030204" pitchFamily="34" charset="0"/>
                      </a:endParaRPr>
                    </a:p>
                  </a:txBody>
                  <a:tcPr marL="53868" marR="53868"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89388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32</a:t>
            </a:fld>
            <a:endParaRPr lang="en-ZA" sz="1400" b="1" dirty="0"/>
          </a:p>
        </p:txBody>
      </p:sp>
      <p:sp>
        <p:nvSpPr>
          <p:cNvPr id="20" name="Title 3"/>
          <p:cNvSpPr txBox="1">
            <a:spLocks/>
          </p:cNvSpPr>
          <p:nvPr/>
        </p:nvSpPr>
        <p:spPr>
          <a:xfrm>
            <a:off x="168349" y="31432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IMPACT OF MUNICIPAL STRUCTURES ACT AMENDMENT BILL ON MDB PROCESSES: OPTION 2</a:t>
            </a:r>
            <a:endParaRPr lang="en-GB" sz="3000" dirty="0">
              <a:solidFill>
                <a:srgbClr val="B4674A"/>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4007272"/>
              </p:ext>
            </p:extLst>
          </p:nvPr>
        </p:nvGraphicFramePr>
        <p:xfrm>
          <a:off x="323626" y="1145430"/>
          <a:ext cx="12023649" cy="4254708"/>
        </p:xfrm>
        <a:graphic>
          <a:graphicData uri="http://schemas.openxmlformats.org/drawingml/2006/table">
            <a:tbl>
              <a:tblPr firstRow="1" bandRow="1">
                <a:tableStyleId>{93296810-A885-4BE3-A3E7-6D5BEEA58F35}</a:tableStyleId>
              </a:tblPr>
              <a:tblGrid>
                <a:gridCol w="6318714">
                  <a:extLst>
                    <a:ext uri="{9D8B030D-6E8A-4147-A177-3AD203B41FA5}">
                      <a16:colId xmlns:a16="http://schemas.microsoft.com/office/drawing/2014/main" val="20000"/>
                    </a:ext>
                  </a:extLst>
                </a:gridCol>
                <a:gridCol w="2363637">
                  <a:extLst>
                    <a:ext uri="{9D8B030D-6E8A-4147-A177-3AD203B41FA5}">
                      <a16:colId xmlns:a16="http://schemas.microsoft.com/office/drawing/2014/main" val="20001"/>
                    </a:ext>
                  </a:extLst>
                </a:gridCol>
                <a:gridCol w="3341298">
                  <a:extLst>
                    <a:ext uri="{9D8B030D-6E8A-4147-A177-3AD203B41FA5}">
                      <a16:colId xmlns:a16="http://schemas.microsoft.com/office/drawing/2014/main" val="20002"/>
                    </a:ext>
                  </a:extLst>
                </a:gridCol>
              </a:tblGrid>
              <a:tr h="383532">
                <a:tc>
                  <a:txBody>
                    <a:bodyPr/>
                    <a:lstStyle/>
                    <a:p>
                      <a:pPr algn="ctr">
                        <a:lnSpc>
                          <a:spcPct val="115000"/>
                        </a:lnSpc>
                        <a:spcAft>
                          <a:spcPts val="0"/>
                        </a:spcAft>
                      </a:pPr>
                      <a:r>
                        <a:rPr lang="en-GB" sz="2000">
                          <a:effectLst/>
                        </a:rPr>
                        <a:t>ACTIVITIES</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DATES</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RESPONSIBILITY</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0"/>
                  </a:ext>
                </a:extLst>
              </a:tr>
              <a:tr h="383532">
                <a:tc>
                  <a:txBody>
                    <a:bodyPr/>
                    <a:lstStyle/>
                    <a:p>
                      <a:pPr>
                        <a:lnSpc>
                          <a:spcPct val="115000"/>
                        </a:lnSpc>
                        <a:spcAft>
                          <a:spcPts val="0"/>
                        </a:spcAft>
                      </a:pPr>
                      <a:r>
                        <a:rPr lang="en-GB" sz="2000" dirty="0">
                          <a:effectLst/>
                        </a:rPr>
                        <a:t>PUBLICATION OF NUMBER OF COUNCILLORS</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MAY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dirty="0">
                          <a:effectLst/>
                        </a:rPr>
                        <a:t>PROVINCIAL MEC’S</a:t>
                      </a:r>
                      <a:endParaRPr lang="en-ZA" sz="2000" dirty="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1"/>
                  </a:ext>
                </a:extLst>
              </a:tr>
              <a:tr h="383532">
                <a:tc>
                  <a:txBody>
                    <a:bodyPr/>
                    <a:lstStyle/>
                    <a:p>
                      <a:pPr>
                        <a:lnSpc>
                          <a:spcPct val="115000"/>
                        </a:lnSpc>
                        <a:spcAft>
                          <a:spcPts val="0"/>
                        </a:spcAft>
                      </a:pPr>
                      <a:r>
                        <a:rPr lang="en-GB" sz="2000" dirty="0">
                          <a:effectLst/>
                        </a:rPr>
                        <a:t>CONFIGURATION OF DRAFT WARDS </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MAY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a:effectLst/>
                        </a:rPr>
                        <a:t>MDB</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2"/>
                  </a:ext>
                </a:extLst>
              </a:tr>
              <a:tr h="383532">
                <a:tc>
                  <a:txBody>
                    <a:bodyPr/>
                    <a:lstStyle/>
                    <a:p>
                      <a:pPr>
                        <a:lnSpc>
                          <a:spcPct val="115000"/>
                        </a:lnSpc>
                        <a:spcAft>
                          <a:spcPts val="0"/>
                        </a:spcAft>
                      </a:pPr>
                      <a:r>
                        <a:rPr lang="en-GB" sz="2000" dirty="0">
                          <a:effectLst/>
                        </a:rPr>
                        <a:t>BOARD</a:t>
                      </a:r>
                      <a:r>
                        <a:rPr lang="en-GB" sz="2000" baseline="0" dirty="0">
                          <a:effectLst/>
                        </a:rPr>
                        <a:t> DETERMINE </a:t>
                      </a:r>
                      <a:r>
                        <a:rPr lang="en-GB" sz="2000" dirty="0">
                          <a:effectLst/>
                        </a:rPr>
                        <a:t>WARDS</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MAY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a:effectLst/>
                        </a:rPr>
                        <a:t>MDB</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3"/>
                  </a:ext>
                </a:extLst>
              </a:tr>
              <a:tr h="734478">
                <a:tc>
                  <a:txBody>
                    <a:bodyPr/>
                    <a:lstStyle/>
                    <a:p>
                      <a:pPr>
                        <a:lnSpc>
                          <a:spcPct val="115000"/>
                        </a:lnSpc>
                        <a:spcAft>
                          <a:spcPts val="0"/>
                        </a:spcAft>
                      </a:pPr>
                      <a:r>
                        <a:rPr lang="en-GB" sz="2000" dirty="0">
                          <a:effectLst/>
                        </a:rPr>
                        <a:t>PUBLICATION OF WARDS FOR OBJECTIONS FOR 14 DAYS</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MAY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a:effectLst/>
                        </a:rPr>
                        <a:t>MDB</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4"/>
                  </a:ext>
                </a:extLst>
              </a:tr>
              <a:tr h="406346">
                <a:tc>
                  <a:txBody>
                    <a:bodyPr/>
                    <a:lstStyle/>
                    <a:p>
                      <a:pPr>
                        <a:lnSpc>
                          <a:spcPct val="115000"/>
                        </a:lnSpc>
                        <a:spcAft>
                          <a:spcPts val="0"/>
                        </a:spcAft>
                      </a:pPr>
                      <a:r>
                        <a:rPr lang="en-GB" sz="2000" dirty="0">
                          <a:effectLst/>
                        </a:rPr>
                        <a:t>PROCESS OBJECTIONS RECEIVED</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JUNE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a:effectLst/>
                        </a:rPr>
                        <a:t>MDB</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5"/>
                  </a:ext>
                </a:extLst>
              </a:tr>
              <a:tr h="767064">
                <a:tc>
                  <a:txBody>
                    <a:bodyPr/>
                    <a:lstStyle/>
                    <a:p>
                      <a:pPr>
                        <a:lnSpc>
                          <a:spcPct val="115000"/>
                        </a:lnSpc>
                        <a:spcAft>
                          <a:spcPts val="0"/>
                        </a:spcAft>
                      </a:pPr>
                      <a:r>
                        <a:rPr lang="en-GB" sz="2000" dirty="0">
                          <a:effectLst/>
                        </a:rPr>
                        <a:t>BOARD</a:t>
                      </a:r>
                      <a:r>
                        <a:rPr lang="en-GB" sz="2000" baseline="0" dirty="0">
                          <a:effectLst/>
                        </a:rPr>
                        <a:t> CONSIDERS OBJECTIONS AND DETERMINE FINAL WARDS</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JULY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a:effectLst/>
                        </a:rPr>
                        <a:t>MDB</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6"/>
                  </a:ext>
                </a:extLst>
              </a:tr>
              <a:tr h="406346">
                <a:tc>
                  <a:txBody>
                    <a:bodyPr/>
                    <a:lstStyle/>
                    <a:p>
                      <a:pPr>
                        <a:lnSpc>
                          <a:spcPct val="115000"/>
                        </a:lnSpc>
                        <a:spcAft>
                          <a:spcPts val="0"/>
                        </a:spcAft>
                      </a:pPr>
                      <a:r>
                        <a:rPr lang="en-GB" sz="2000">
                          <a:effectLst/>
                        </a:rPr>
                        <a:t>PUBLISH FINAL WARDS</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JULY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a:effectLst/>
                        </a:rPr>
                        <a:t>MDB</a:t>
                      </a:r>
                      <a:endParaRPr lang="en-ZA" sz="200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7"/>
                  </a:ext>
                </a:extLst>
              </a:tr>
              <a:tr h="406346">
                <a:tc>
                  <a:txBody>
                    <a:bodyPr/>
                    <a:lstStyle/>
                    <a:p>
                      <a:pPr>
                        <a:lnSpc>
                          <a:spcPct val="115000"/>
                        </a:lnSpc>
                        <a:spcAft>
                          <a:spcPts val="0"/>
                        </a:spcAft>
                      </a:pPr>
                      <a:r>
                        <a:rPr lang="en-GB" sz="2000" dirty="0">
                          <a:effectLst/>
                        </a:rPr>
                        <a:t>WARD HANDOVER TO IEC </a:t>
                      </a:r>
                      <a:endParaRPr lang="en-ZA" sz="2000" dirty="0">
                        <a:effectLst/>
                        <a:latin typeface="Arial" panose="020B0604020202020204" pitchFamily="34" charset="0"/>
                        <a:ea typeface="Calibri" panose="020F0502020204030204" pitchFamily="34" charset="0"/>
                      </a:endParaRPr>
                    </a:p>
                  </a:txBody>
                  <a:tcPr marL="63063" marR="63063" marT="0" marB="0" anchor="b"/>
                </a:tc>
                <a:tc>
                  <a:txBody>
                    <a:bodyPr/>
                    <a:lstStyle/>
                    <a:p>
                      <a:pPr algn="ctr">
                        <a:lnSpc>
                          <a:spcPct val="115000"/>
                        </a:lnSpc>
                        <a:spcAft>
                          <a:spcPts val="0"/>
                        </a:spcAft>
                      </a:pPr>
                      <a:r>
                        <a:rPr lang="en-GB" sz="2000">
                          <a:effectLst/>
                        </a:rPr>
                        <a:t>JULY 2021</a:t>
                      </a:r>
                      <a:endParaRPr lang="en-ZA" sz="2000">
                        <a:effectLst/>
                        <a:latin typeface="Arial" panose="020B0604020202020204" pitchFamily="34" charset="0"/>
                        <a:ea typeface="Calibri" panose="020F0502020204030204" pitchFamily="34" charset="0"/>
                      </a:endParaRPr>
                    </a:p>
                  </a:txBody>
                  <a:tcPr marL="63063" marR="63063" marT="0" marB="0" anchor="b"/>
                </a:tc>
                <a:tc>
                  <a:txBody>
                    <a:bodyPr/>
                    <a:lstStyle/>
                    <a:p>
                      <a:pPr>
                        <a:lnSpc>
                          <a:spcPct val="115000"/>
                        </a:lnSpc>
                        <a:spcAft>
                          <a:spcPts val="0"/>
                        </a:spcAft>
                      </a:pPr>
                      <a:r>
                        <a:rPr lang="en-GB" sz="2000" dirty="0">
                          <a:effectLst/>
                        </a:rPr>
                        <a:t>MDB</a:t>
                      </a:r>
                      <a:endParaRPr lang="en-ZA" sz="2000" dirty="0">
                        <a:effectLst/>
                        <a:latin typeface="Arial" panose="020B0604020202020204" pitchFamily="34" charset="0"/>
                        <a:ea typeface="Calibri" panose="020F0502020204030204" pitchFamily="34" charset="0"/>
                      </a:endParaRPr>
                    </a:p>
                  </a:txBody>
                  <a:tcPr marL="63063" marR="63063"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7972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33</a:t>
            </a:fld>
            <a:endParaRPr lang="en-ZA" sz="1400" b="1" dirty="0"/>
          </a:p>
        </p:txBody>
      </p:sp>
      <p:sp>
        <p:nvSpPr>
          <p:cNvPr id="20" name="Title 3"/>
          <p:cNvSpPr txBox="1">
            <a:spLocks/>
          </p:cNvSpPr>
          <p:nvPr/>
        </p:nvSpPr>
        <p:spPr>
          <a:xfrm>
            <a:off x="168349" y="314325"/>
            <a:ext cx="11855302" cy="66713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ZA" sz="3000" dirty="0">
                <a:solidFill>
                  <a:srgbClr val="B4674A"/>
                </a:solidFill>
              </a:rPr>
              <a:t>IMPACT OF MUNICIPAL STRUCTURES ACT AMENDMENT BILL ON MDB PROCESSES: OPTION 2</a:t>
            </a:r>
            <a:endParaRPr lang="en-GB" sz="3000" dirty="0">
              <a:solidFill>
                <a:srgbClr val="B4674A"/>
              </a:solidFill>
            </a:endParaRPr>
          </a:p>
        </p:txBody>
      </p:sp>
      <p:sp>
        <p:nvSpPr>
          <p:cNvPr id="2" name="Content Placeholder 1">
            <a:extLst>
              <a:ext uri="{FF2B5EF4-FFF2-40B4-BE49-F238E27FC236}">
                <a16:creationId xmlns:a16="http://schemas.microsoft.com/office/drawing/2014/main" id="{8E2B07FF-76EF-4E07-9786-C32CAB8C3B7C}"/>
              </a:ext>
            </a:extLst>
          </p:cNvPr>
          <p:cNvSpPr>
            <a:spLocks noGrp="1"/>
          </p:cNvSpPr>
          <p:nvPr>
            <p:ph idx="1"/>
          </p:nvPr>
        </p:nvSpPr>
        <p:spPr>
          <a:xfrm>
            <a:off x="328474" y="1216241"/>
            <a:ext cx="11529229" cy="4960722"/>
          </a:xfrm>
        </p:spPr>
        <p:txBody>
          <a:bodyPr>
            <a:normAutofit/>
          </a:bodyPr>
          <a:lstStyle/>
          <a:p>
            <a:pPr marL="0" indent="0">
              <a:buNone/>
            </a:pPr>
            <a:r>
              <a:rPr lang="en-ZA" sz="3600" b="1" dirty="0"/>
              <a:t>Some matters which may require resolution</a:t>
            </a:r>
            <a:r>
              <a:rPr lang="en-ZA" dirty="0"/>
              <a:t>:</a:t>
            </a:r>
          </a:p>
          <a:p>
            <a:pPr marL="514350" indent="-514350">
              <a:buFont typeface="+mj-lt"/>
              <a:buAutoNum type="arabicPeriod"/>
            </a:pPr>
            <a:r>
              <a:rPr lang="en-ZA" dirty="0"/>
              <a:t>That the Bill will be accented to into law by the President in April.</a:t>
            </a:r>
          </a:p>
          <a:p>
            <a:pPr marL="514350" indent="-514350">
              <a:buFont typeface="+mj-lt"/>
              <a:buAutoNum type="arabicPeriod"/>
            </a:pPr>
            <a:r>
              <a:rPr lang="en-ZA" dirty="0"/>
              <a:t>That the LG election will still be at the outer end of the period around November 2021</a:t>
            </a:r>
          </a:p>
          <a:p>
            <a:pPr marL="514350" indent="-514350">
              <a:buFont typeface="+mj-lt"/>
              <a:buAutoNum type="arabicPeriod"/>
            </a:pPr>
            <a:r>
              <a:rPr lang="en-ZA" dirty="0"/>
              <a:t>The MEC LG in western Cape publish a correction notice as early as possible considering that the IEC still has to finalise the registration process in various VDs and communicating the changes thereof</a:t>
            </a:r>
          </a:p>
          <a:p>
            <a:pPr marL="514350" indent="-514350">
              <a:buFont typeface="+mj-lt"/>
              <a:buAutoNum type="arabicPeriod"/>
            </a:pPr>
            <a:r>
              <a:rPr lang="en-ZA" dirty="0"/>
              <a:t>The elections in these three municipalities be held in January 2022 which is not desirable</a:t>
            </a:r>
          </a:p>
          <a:p>
            <a:pPr marL="514350" indent="-514350">
              <a:buFont typeface="+mj-lt"/>
              <a:buAutoNum type="arabicPeriod"/>
            </a:pPr>
            <a:r>
              <a:rPr lang="en-ZA" dirty="0"/>
              <a:t>The Act’s date of effect </a:t>
            </a:r>
            <a:r>
              <a:rPr lang="en-ZA" dirty="0" err="1"/>
              <a:t>i.r.o</a:t>
            </a:r>
            <a:r>
              <a:rPr lang="en-ZA" dirty="0"/>
              <a:t> section 20 be in 2026 LG elections </a:t>
            </a:r>
          </a:p>
        </p:txBody>
      </p:sp>
    </p:spTree>
    <p:extLst>
      <p:ext uri="{BB962C8B-B14F-4D97-AF65-F5344CB8AC3E}">
        <p14:creationId xmlns:p14="http://schemas.microsoft.com/office/powerpoint/2010/main" val="11378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29" y="974294"/>
            <a:ext cx="11819554" cy="5564618"/>
          </a:xfrm>
        </p:spPr>
        <p:txBody>
          <a:bodyPr>
            <a:normAutofit/>
          </a:bodyPr>
          <a:lstStyle/>
          <a:p>
            <a:pPr marL="514350" lvl="0" indent="-514350" algn="just">
              <a:buAutoNum type="arabicPeriod"/>
            </a:pPr>
            <a:r>
              <a:rPr lang="en-ZA" dirty="0">
                <a:solidFill>
                  <a:prstClr val="black"/>
                </a:solidFill>
              </a:rPr>
              <a:t>The support of all its stakeholders enabled the MDB to complete wards on time as agreed with the IEC; </a:t>
            </a:r>
          </a:p>
          <a:p>
            <a:pPr marL="514350" indent="-514350" algn="just">
              <a:buFont typeface="Arial" panose="020B0604020202020204" pitchFamily="34" charset="0"/>
              <a:buAutoNum type="arabicPeriod"/>
            </a:pPr>
            <a:r>
              <a:rPr lang="en-ZA" dirty="0">
                <a:solidFill>
                  <a:prstClr val="black"/>
                </a:solidFill>
              </a:rPr>
              <a:t> We appreciate the support given by the Portfolio committee and all stakeholders including COGTA, provincial departments responsible for local government,  SALGA, Houses of Traditional Leaders; law enforcement agencies, IEC and all municipalities</a:t>
            </a:r>
          </a:p>
          <a:p>
            <a:pPr marL="514350" indent="-514350" algn="just">
              <a:buFont typeface="Arial" panose="020B0604020202020204" pitchFamily="34" charset="0"/>
              <a:buAutoNum type="arabicPeriod"/>
            </a:pPr>
            <a:r>
              <a:rPr lang="en-ZA" dirty="0">
                <a:solidFill>
                  <a:prstClr val="black"/>
                </a:solidFill>
              </a:rPr>
              <a:t>The MDB will continue to work with everyone including law enforcement agencies and the IEC in resolving any dissatisfaction from the communities related to demarcation in the period towards the elections, and in this regard, we continue to engage and respond to queries from aggrieved individual as indicated in slide 19 and 20 above.</a:t>
            </a:r>
          </a:p>
          <a:p>
            <a:pPr marL="0" lvl="0" indent="0" algn="just">
              <a:buNone/>
            </a:pPr>
            <a:endParaRPr lang="en-GB" dirty="0">
              <a:solidFill>
                <a:prstClr val="black"/>
              </a:solidFill>
            </a:endParaRPr>
          </a:p>
          <a:p>
            <a:endParaRPr lang="en-GB" dirty="0"/>
          </a:p>
        </p:txBody>
      </p:sp>
      <p:sp>
        <p:nvSpPr>
          <p:cNvPr id="4" name="Slide Number Placeholder 3"/>
          <p:cNvSpPr>
            <a:spLocks noGrp="1"/>
          </p:cNvSpPr>
          <p:nvPr>
            <p:ph type="sldNum" sz="quarter" idx="12"/>
          </p:nvPr>
        </p:nvSpPr>
        <p:spPr/>
        <p:txBody>
          <a:bodyPr/>
          <a:lstStyle/>
          <a:p>
            <a:fld id="{7BE95DEF-8FE6-4E8A-8C5F-FA630B442D43}" type="slidenum">
              <a:rPr lang="en-ZA" smtClean="0"/>
              <a:t>34</a:t>
            </a:fld>
            <a:endParaRPr lang="en-ZA" dirty="0"/>
          </a:p>
        </p:txBody>
      </p:sp>
      <p:sp>
        <p:nvSpPr>
          <p:cNvPr id="5" name="Title 1">
            <a:extLst>
              <a:ext uri="{FF2B5EF4-FFF2-40B4-BE49-F238E27FC236}">
                <a16:creationId xmlns:a16="http://schemas.microsoft.com/office/drawing/2014/main" id="{D2C12BC1-BBDD-934B-9AFA-EB4B51D7ED03}"/>
              </a:ext>
            </a:extLst>
          </p:cNvPr>
          <p:cNvSpPr txBox="1">
            <a:spLocks/>
          </p:cNvSpPr>
          <p:nvPr/>
        </p:nvSpPr>
        <p:spPr>
          <a:xfrm>
            <a:off x="179611" y="-17259"/>
            <a:ext cx="11523406" cy="82359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rgbClr val="B4674A"/>
                </a:solidFill>
                <a:latin typeface="+mj-lt"/>
                <a:ea typeface="+mj-ea"/>
                <a:cs typeface="+mj-cs"/>
              </a:defRPr>
            </a:lvl1pPr>
          </a:lstStyle>
          <a:p>
            <a:pPr algn="ctr"/>
            <a:r>
              <a:rPr lang="en-US" sz="3600" b="1" dirty="0"/>
              <a:t>CONCLUSION</a:t>
            </a:r>
          </a:p>
        </p:txBody>
      </p:sp>
    </p:spTree>
    <p:extLst>
      <p:ext uri="{BB962C8B-B14F-4D97-AF65-F5344CB8AC3E}">
        <p14:creationId xmlns:p14="http://schemas.microsoft.com/office/powerpoint/2010/main" val="300546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2400" b="1" smtClean="0"/>
              <a:t>4</a:t>
            </a:fld>
            <a:endParaRPr lang="en-ZA" sz="2400" b="1" dirty="0"/>
          </a:p>
        </p:txBody>
      </p:sp>
      <p:sp>
        <p:nvSpPr>
          <p:cNvPr id="6" name="Rectangle 5"/>
          <p:cNvSpPr/>
          <p:nvPr/>
        </p:nvSpPr>
        <p:spPr>
          <a:xfrm>
            <a:off x="0" y="1067877"/>
            <a:ext cx="11973464" cy="3981218"/>
          </a:xfrm>
          <a:prstGeom prst="rect">
            <a:avLst/>
          </a:prstGeom>
        </p:spPr>
        <p:txBody>
          <a:bodyPr wrap="square">
            <a:spAutoFit/>
          </a:bodyPr>
          <a:lstStyle/>
          <a:p>
            <a:pPr marL="514350" lvl="0" indent="-514350" algn="just">
              <a:lnSpc>
                <a:spcPct val="107000"/>
              </a:lnSpc>
              <a:spcAft>
                <a:spcPts val="800"/>
              </a:spcAft>
              <a:buFont typeface="+mj-lt"/>
              <a:buAutoNum type="arabicPeriod"/>
              <a:tabLst>
                <a:tab pos="457200" algn="l"/>
              </a:tabLst>
            </a:pPr>
            <a:r>
              <a:rPr lang="en-ZA" sz="2800" dirty="0">
                <a:ea typeface="Calibri" panose="020F0502020204030204" pitchFamily="34" charset="0"/>
                <a:cs typeface="Times New Roman" panose="02020603050405020304" pitchFamily="18" charset="0"/>
              </a:rPr>
              <a:t>The Municipal Demarcation Board (MDB) </a:t>
            </a:r>
            <a:r>
              <a:rPr lang="en-ZA" sz="2800" b="1" dirty="0">
                <a:ea typeface="Calibri" panose="020F0502020204030204" pitchFamily="34" charset="0"/>
                <a:cs typeface="Times New Roman" panose="02020603050405020304" pitchFamily="18" charset="0"/>
              </a:rPr>
              <a:t>delimits wards in metropolitan and local municipalities</a:t>
            </a:r>
            <a:r>
              <a:rPr lang="en-ZA" sz="2800" dirty="0">
                <a:ea typeface="Calibri" panose="020F0502020204030204" pitchFamily="34" charset="0"/>
                <a:cs typeface="Times New Roman" panose="02020603050405020304" pitchFamily="18" charset="0"/>
              </a:rPr>
              <a:t> for </a:t>
            </a:r>
            <a:r>
              <a:rPr lang="en-ZA" sz="2800" b="1" dirty="0">
                <a:ea typeface="Calibri" panose="020F0502020204030204" pitchFamily="34" charset="0"/>
                <a:cs typeface="Times New Roman" panose="02020603050405020304" pitchFamily="18" charset="0"/>
              </a:rPr>
              <a:t>electoral purposes</a:t>
            </a:r>
            <a:r>
              <a:rPr lang="en-ZA" sz="2800" dirty="0">
                <a:ea typeface="Calibri" panose="020F0502020204030204" pitchFamily="34" charset="0"/>
                <a:cs typeface="Times New Roman" panose="02020603050405020304" pitchFamily="18" charset="0"/>
              </a:rPr>
              <a:t>. </a:t>
            </a:r>
          </a:p>
          <a:p>
            <a:pPr marL="514350" lvl="0" indent="-514350" algn="just">
              <a:lnSpc>
                <a:spcPct val="107000"/>
              </a:lnSpc>
              <a:spcAft>
                <a:spcPts val="800"/>
              </a:spcAft>
              <a:buFont typeface="+mj-lt"/>
              <a:buAutoNum type="arabicPeriod"/>
              <a:tabLst>
                <a:tab pos="457200" algn="l"/>
              </a:tabLst>
            </a:pPr>
            <a:r>
              <a:rPr lang="en-ZA" sz="2800" dirty="0">
                <a:ea typeface="Calibri" panose="020F0502020204030204" pitchFamily="34" charset="0"/>
                <a:cs typeface="Times New Roman" panose="02020603050405020304" pitchFamily="18" charset="0"/>
              </a:rPr>
              <a:t>The MDB commenced the process in 2019. Although the project was interrupted in 2020 after the outbreak of Covid 19, the process was completed in November 2020. </a:t>
            </a:r>
          </a:p>
          <a:p>
            <a:pPr marL="514350" indent="-514350" algn="just">
              <a:lnSpc>
                <a:spcPct val="107000"/>
              </a:lnSpc>
              <a:spcAft>
                <a:spcPts val="800"/>
              </a:spcAft>
              <a:buFont typeface="+mj-lt"/>
              <a:buAutoNum type="arabicPeriod"/>
              <a:tabLst>
                <a:tab pos="457200" algn="l"/>
              </a:tabLst>
            </a:pPr>
            <a:r>
              <a:rPr lang="en-ZA" sz="2800" dirty="0">
                <a:ea typeface="Calibri" panose="020F0502020204030204" pitchFamily="34" charset="0"/>
                <a:cs typeface="Times New Roman" panose="02020603050405020304" pitchFamily="18" charset="0"/>
              </a:rPr>
              <a:t>The wards were handed over to the IEC to start preparing for the Local government elections.</a:t>
            </a:r>
          </a:p>
          <a:p>
            <a:pPr lvl="0" algn="just" hangingPunct="0"/>
            <a:endParaRPr lang="en-ZA" sz="2300" dirty="0">
              <a:solidFill>
                <a:srgbClr val="FF0000"/>
              </a:solidFill>
            </a:endParaRPr>
          </a:p>
        </p:txBody>
      </p:sp>
      <p:sp>
        <p:nvSpPr>
          <p:cNvPr id="5" name="Title 3"/>
          <p:cNvSpPr txBox="1">
            <a:spLocks/>
          </p:cNvSpPr>
          <p:nvPr/>
        </p:nvSpPr>
        <p:spPr>
          <a:xfrm>
            <a:off x="890117" y="138149"/>
            <a:ext cx="10515600" cy="64711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dirty="0">
                <a:solidFill>
                  <a:srgbClr val="B4674A"/>
                </a:solidFill>
              </a:rPr>
              <a:t>INTRODUCTION AND Background </a:t>
            </a:r>
            <a:endParaRPr lang="en-ZA" dirty="0">
              <a:solidFill>
                <a:srgbClr val="B4674A"/>
              </a:solidFill>
            </a:endParaRPr>
          </a:p>
        </p:txBody>
      </p:sp>
    </p:spTree>
    <p:extLst>
      <p:ext uri="{BB962C8B-B14F-4D97-AF65-F5344CB8AC3E}">
        <p14:creationId xmlns:p14="http://schemas.microsoft.com/office/powerpoint/2010/main" val="32953331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2400" b="1" smtClean="0"/>
              <a:t>5</a:t>
            </a:fld>
            <a:endParaRPr lang="en-ZA" sz="2400" b="1" dirty="0"/>
          </a:p>
        </p:txBody>
      </p:sp>
      <p:sp>
        <p:nvSpPr>
          <p:cNvPr id="6" name="Rectangle 5"/>
          <p:cNvSpPr/>
          <p:nvPr/>
        </p:nvSpPr>
        <p:spPr>
          <a:xfrm>
            <a:off x="310749" y="837187"/>
            <a:ext cx="11804903" cy="6571094"/>
          </a:xfrm>
          <a:prstGeom prst="rect">
            <a:avLst/>
          </a:prstGeom>
        </p:spPr>
        <p:txBody>
          <a:bodyPr wrap="square">
            <a:spAutoFit/>
          </a:bodyPr>
          <a:lstStyle/>
          <a:p>
            <a:pPr marL="542925" indent="-542925" algn="just">
              <a:lnSpc>
                <a:spcPct val="107000"/>
              </a:lnSpc>
              <a:spcAft>
                <a:spcPts val="800"/>
              </a:spcAft>
              <a:buFont typeface="+mj-lt"/>
              <a:buAutoNum type="arabicPeriod" startAt="4"/>
              <a:tabLst>
                <a:tab pos="542925" algn="l"/>
              </a:tabLst>
            </a:pPr>
            <a:r>
              <a:rPr lang="en-ZA" sz="2600" dirty="0">
                <a:ea typeface="Calibri" panose="020F0502020204030204" pitchFamily="34" charset="0"/>
                <a:cs typeface="Times New Roman" panose="02020603050405020304" pitchFamily="18" charset="0"/>
              </a:rPr>
              <a:t>When the Minister declared the Covid-19 disaster, the Board had the public engagement completed in 5 Provinces. </a:t>
            </a:r>
          </a:p>
          <a:p>
            <a:pPr marL="542925" indent="-542925" algn="just">
              <a:lnSpc>
                <a:spcPct val="107000"/>
              </a:lnSpc>
              <a:spcAft>
                <a:spcPts val="800"/>
              </a:spcAft>
              <a:buFont typeface="+mj-lt"/>
              <a:buAutoNum type="arabicPeriod" startAt="4"/>
              <a:tabLst>
                <a:tab pos="542925" algn="l"/>
              </a:tabLst>
            </a:pPr>
            <a:r>
              <a:rPr lang="en-ZA" sz="2600" dirty="0">
                <a:ea typeface="Calibri" panose="020F0502020204030204" pitchFamily="34" charset="0"/>
                <a:cs typeface="Times New Roman" panose="02020603050405020304" pitchFamily="18" charset="0"/>
              </a:rPr>
              <a:t>These were in the following provinces: Mpumalanga (in all munics), KwaZulu Natal (in all LMs except 7), Eastern Cape ( in all LMs except 3), Western Cape (in all LMs except 1) and Gauteng (in one LM except 8 ie. Ekurhuleni).</a:t>
            </a:r>
          </a:p>
          <a:p>
            <a:pPr marL="514350" indent="-514350" algn="just">
              <a:lnSpc>
                <a:spcPct val="107000"/>
              </a:lnSpc>
              <a:spcAft>
                <a:spcPts val="800"/>
              </a:spcAft>
              <a:buFont typeface="+mj-lt"/>
              <a:buAutoNum type="arabicPeriod" startAt="4"/>
              <a:tabLst>
                <a:tab pos="457200" algn="l"/>
              </a:tabLst>
            </a:pPr>
            <a:r>
              <a:rPr lang="en-ZA" sz="2600" dirty="0">
                <a:ea typeface="Calibri" panose="020F0502020204030204" pitchFamily="34" charset="0"/>
                <a:cs typeface="Times New Roman" panose="02020603050405020304" pitchFamily="18" charset="0"/>
              </a:rPr>
              <a:t>The programme was amended by postponing the final handover of wards to the IEC from August as initially planned to November 2020.</a:t>
            </a:r>
          </a:p>
          <a:p>
            <a:pPr marL="514350" indent="-514350" algn="just">
              <a:lnSpc>
                <a:spcPct val="107000"/>
              </a:lnSpc>
              <a:spcAft>
                <a:spcPts val="800"/>
              </a:spcAft>
              <a:buFont typeface="+mj-lt"/>
              <a:buAutoNum type="arabicPeriod" startAt="4"/>
              <a:tabLst>
                <a:tab pos="457200" algn="l"/>
              </a:tabLst>
            </a:pPr>
            <a:r>
              <a:rPr lang="en-ZA" sz="2600" dirty="0">
                <a:ea typeface="Calibri" panose="020F0502020204030204" pitchFamily="34" charset="0"/>
                <a:cs typeface="Times New Roman" panose="02020603050405020304" pitchFamily="18" charset="0"/>
              </a:rPr>
              <a:t>That allowed remaining municipalities, mainly in Four Provinces (including outstanding municipalities not consulted as noted in par. 5 above), more time to provide inputs to the draft sets of wards already shared with municipalities in November 2019.</a:t>
            </a:r>
          </a:p>
          <a:p>
            <a:pPr marL="514350" indent="-514350" algn="just">
              <a:lnSpc>
                <a:spcPct val="107000"/>
              </a:lnSpc>
              <a:spcAft>
                <a:spcPts val="800"/>
              </a:spcAft>
              <a:buFont typeface="+mj-lt"/>
              <a:buAutoNum type="arabicPeriod" startAt="4"/>
              <a:tabLst>
                <a:tab pos="457200" algn="l"/>
              </a:tabLst>
            </a:pPr>
            <a:endParaRPr lang="en-ZA" sz="2600" dirty="0">
              <a:ea typeface="Calibri" panose="020F0502020204030204" pitchFamily="34" charset="0"/>
              <a:cs typeface="Times New Roman" panose="02020603050405020304" pitchFamily="18" charset="0"/>
            </a:endParaRPr>
          </a:p>
          <a:p>
            <a:pPr lvl="0" algn="just" hangingPunct="0"/>
            <a:endParaRPr lang="en-ZA" sz="2600" dirty="0">
              <a:solidFill>
                <a:srgbClr val="FF0000"/>
              </a:solidFill>
            </a:endParaRPr>
          </a:p>
        </p:txBody>
      </p:sp>
      <p:sp>
        <p:nvSpPr>
          <p:cNvPr id="5" name="Title 3"/>
          <p:cNvSpPr txBox="1">
            <a:spLocks/>
          </p:cNvSpPr>
          <p:nvPr/>
        </p:nvSpPr>
        <p:spPr>
          <a:xfrm>
            <a:off x="880973" y="18155"/>
            <a:ext cx="10515600" cy="647113"/>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dirty="0">
                <a:solidFill>
                  <a:srgbClr val="B4674A"/>
                </a:solidFill>
              </a:rPr>
              <a:t>INTRODUCTION AND Background (Cont..)</a:t>
            </a:r>
            <a:endParaRPr lang="en-ZA" dirty="0">
              <a:solidFill>
                <a:srgbClr val="B4674A"/>
              </a:solidFill>
            </a:endParaRPr>
          </a:p>
        </p:txBody>
      </p:sp>
    </p:spTree>
    <p:extLst>
      <p:ext uri="{BB962C8B-B14F-4D97-AF65-F5344CB8AC3E}">
        <p14:creationId xmlns:p14="http://schemas.microsoft.com/office/powerpoint/2010/main" val="18663025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9055" y="6356350"/>
            <a:ext cx="446682" cy="365125"/>
          </a:xfrm>
        </p:spPr>
        <p:txBody>
          <a:bodyPr/>
          <a:lstStyle/>
          <a:p>
            <a:fld id="{7BE95DEF-8FE6-4E8A-8C5F-FA630B442D43}" type="slidenum">
              <a:rPr lang="en-ZA" sz="2400" b="1" smtClean="0"/>
              <a:t>6</a:t>
            </a:fld>
            <a:endParaRPr lang="en-ZA" sz="2400" b="1" dirty="0"/>
          </a:p>
        </p:txBody>
      </p:sp>
      <p:sp>
        <p:nvSpPr>
          <p:cNvPr id="6" name="Title 3"/>
          <p:cNvSpPr txBox="1">
            <a:spLocks/>
          </p:cNvSpPr>
          <p:nvPr/>
        </p:nvSpPr>
        <p:spPr>
          <a:xfrm>
            <a:off x="544785" y="-87903"/>
            <a:ext cx="11082771" cy="78139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dirty="0">
                <a:solidFill>
                  <a:srgbClr val="B4674A"/>
                </a:solidFill>
              </a:rPr>
              <a:t>ENGAGEMENT WITH CRITICAL STAKEHOLDERs </a:t>
            </a:r>
            <a:endParaRPr lang="en-ZA" dirty="0">
              <a:solidFill>
                <a:srgbClr val="B4674A"/>
              </a:solidFill>
            </a:endParaRPr>
          </a:p>
        </p:txBody>
      </p:sp>
      <p:sp>
        <p:nvSpPr>
          <p:cNvPr id="8" name="Content Placeholder 2"/>
          <p:cNvSpPr>
            <a:spLocks noGrp="1"/>
          </p:cNvSpPr>
          <p:nvPr>
            <p:ph idx="1"/>
          </p:nvPr>
        </p:nvSpPr>
        <p:spPr>
          <a:xfrm>
            <a:off x="217546" y="979625"/>
            <a:ext cx="11650669" cy="5082894"/>
          </a:xfrm>
        </p:spPr>
        <p:txBody>
          <a:bodyPr>
            <a:normAutofit/>
          </a:bodyPr>
          <a:lstStyle/>
          <a:p>
            <a:pPr marL="514350" indent="-514350" algn="just">
              <a:buFont typeface="+mj-lt"/>
              <a:buAutoNum type="arabicPeriod"/>
            </a:pPr>
            <a:r>
              <a:rPr lang="en-ZA" sz="2000" dirty="0">
                <a:latin typeface="Arial" panose="020B0604020202020204" pitchFamily="34" charset="0"/>
                <a:cs typeface="Arial" panose="020B0604020202020204" pitchFamily="34" charset="0"/>
              </a:rPr>
              <a:t>The MDB engaged and consulted with the </a:t>
            </a:r>
            <a:r>
              <a:rPr lang="en-ZA" sz="2000" dirty="0">
                <a:cs typeface="Arial" panose="020B0604020202020204" pitchFamily="34" charset="0"/>
              </a:rPr>
              <a:t>following stakeholders :</a:t>
            </a:r>
          </a:p>
          <a:p>
            <a:pPr marL="1000125" lvl="1" indent="-542925" algn="just">
              <a:buFont typeface="+mj-lt"/>
              <a:buAutoNum type="alphaLcPeriod"/>
            </a:pPr>
            <a:r>
              <a:rPr lang="en-ZA" sz="2000" dirty="0">
                <a:cs typeface="Arial" panose="020B0604020202020204" pitchFamily="34" charset="0"/>
              </a:rPr>
              <a:t>Portfolio Committees of COGTA;</a:t>
            </a:r>
          </a:p>
          <a:p>
            <a:pPr marL="1000125" lvl="1" indent="-542925" algn="just">
              <a:buFont typeface="+mj-lt"/>
              <a:buAutoNum type="alphaLcPeriod"/>
            </a:pPr>
            <a:r>
              <a:rPr lang="en-ZA" sz="2000" dirty="0">
                <a:cs typeface="Arial" panose="020B0604020202020204" pitchFamily="34" charset="0"/>
              </a:rPr>
              <a:t>MuniMECs;</a:t>
            </a:r>
          </a:p>
          <a:p>
            <a:pPr marL="1000125" lvl="1" indent="-542925" algn="just">
              <a:buFont typeface="+mj-lt"/>
              <a:buAutoNum type="alphaLcPeriod"/>
            </a:pPr>
            <a:r>
              <a:rPr lang="en-ZA" sz="2000" dirty="0">
                <a:cs typeface="Arial" panose="020B0604020202020204" pitchFamily="34" charset="0"/>
              </a:rPr>
              <a:t>National House of Traditional Leaders, Provincial Houses of Traditional Leaders; </a:t>
            </a:r>
          </a:p>
          <a:p>
            <a:pPr marL="1000125" lvl="1" indent="-542925" algn="just">
              <a:buFont typeface="+mj-lt"/>
              <a:buAutoNum type="alphaLcPeriod"/>
            </a:pPr>
            <a:r>
              <a:rPr lang="en-ZA" sz="2000" dirty="0">
                <a:cs typeface="Arial" panose="020B0604020202020204" pitchFamily="34" charset="0"/>
              </a:rPr>
              <a:t>Several SALGA structures;</a:t>
            </a:r>
          </a:p>
          <a:p>
            <a:pPr marL="1000125" lvl="1" indent="-542925" algn="just">
              <a:buFont typeface="+mj-lt"/>
              <a:buAutoNum type="alphaLcPeriod"/>
            </a:pPr>
            <a:r>
              <a:rPr lang="en-ZA" sz="2000" dirty="0">
                <a:cs typeface="Arial" panose="020B0604020202020204" pitchFamily="34" charset="0"/>
              </a:rPr>
              <a:t>IEC Party Liaison structures;</a:t>
            </a:r>
          </a:p>
          <a:p>
            <a:pPr marL="971550" lvl="1" indent="-514350" algn="just">
              <a:buFont typeface="+mj-lt"/>
              <a:buAutoNum type="alphaLcPeriod"/>
            </a:pPr>
            <a:r>
              <a:rPr lang="en-ZA" sz="2000" dirty="0">
                <a:cs typeface="Arial" panose="020B0604020202020204" pitchFamily="34" charset="0"/>
              </a:rPr>
              <a:t>NCOP in Limpopo and Northern Cape visits;</a:t>
            </a:r>
          </a:p>
          <a:p>
            <a:pPr marL="971550" lvl="1" indent="-514350" algn="just">
              <a:buFont typeface="+mj-lt"/>
              <a:buAutoNum type="alphaLcPeriod"/>
            </a:pPr>
            <a:r>
              <a:rPr lang="en-ZA" sz="2000" dirty="0">
                <a:cs typeface="Arial" panose="020B0604020202020204" pitchFamily="34" charset="0"/>
              </a:rPr>
              <a:t>Conducted awareness and education campaign in municipalities; </a:t>
            </a:r>
          </a:p>
          <a:p>
            <a:pPr marL="971550" lvl="1" indent="-514350" algn="just">
              <a:buFont typeface="+mj-lt"/>
              <a:buAutoNum type="alphaLcPeriod"/>
            </a:pPr>
            <a:r>
              <a:rPr lang="en-ZA" sz="2000" dirty="0">
                <a:cs typeface="Arial" panose="020B0604020202020204" pitchFamily="34" charset="0"/>
              </a:rPr>
              <a:t>Some communities and political parties;</a:t>
            </a:r>
          </a:p>
          <a:p>
            <a:pPr marL="971550" lvl="1" indent="-514350" algn="just">
              <a:buFont typeface="+mj-lt"/>
              <a:buAutoNum type="alphaLcPeriod"/>
            </a:pPr>
            <a:r>
              <a:rPr lang="en-ZA" sz="2000" dirty="0">
                <a:cs typeface="Arial" panose="020B0604020202020204" pitchFamily="34" charset="0"/>
              </a:rPr>
              <a:t>Technical consultations with municipal officials to prepare draft wards in municipalities;</a:t>
            </a:r>
          </a:p>
          <a:p>
            <a:pPr marL="971550" lvl="1" indent="-514350" algn="just">
              <a:buFont typeface="+mj-lt"/>
              <a:buAutoNum type="alphaLcPeriod"/>
            </a:pPr>
            <a:r>
              <a:rPr lang="en-US" sz="2000" dirty="0"/>
              <a:t>Portfolio Committee on Home Affairs (12 November 2020);</a:t>
            </a:r>
          </a:p>
          <a:p>
            <a:pPr marL="971550" lvl="1" indent="-514350" algn="just">
              <a:buFont typeface="+mj-lt"/>
              <a:buAutoNum type="alphaLcPeriod"/>
            </a:pPr>
            <a:r>
              <a:rPr lang="en-US" sz="2000" dirty="0">
                <a:cs typeface="Arial" panose="020B0604020202020204" pitchFamily="34" charset="0"/>
              </a:rPr>
              <a:t>Public consultations in EC, GT, KZN, MP and WC;</a:t>
            </a:r>
          </a:p>
          <a:p>
            <a:pPr marL="971550" lvl="1" indent="-514350" algn="just">
              <a:buFont typeface="+mj-lt"/>
              <a:buAutoNum type="alphaLcPeriod"/>
            </a:pPr>
            <a:r>
              <a:rPr lang="en-US" sz="2000" dirty="0">
                <a:cs typeface="Arial" panose="020B0604020202020204" pitchFamily="34" charset="0"/>
              </a:rPr>
              <a:t>Virtual meetings with Local Municipalities (Batch 2)</a:t>
            </a:r>
            <a:endParaRPr lang="en-ZA" sz="2000" dirty="0">
              <a:cs typeface="Arial" panose="020B0604020202020204" pitchFamily="34" charset="0"/>
            </a:endParaRPr>
          </a:p>
          <a:p>
            <a:pPr marL="457200" lvl="1" indent="0" algn="just">
              <a:buNone/>
            </a:pPr>
            <a:endParaRPr lang="en-ZA" sz="2000" dirty="0">
              <a:cs typeface="Arial" panose="020B0604020202020204" pitchFamily="34" charset="0"/>
            </a:endParaRPr>
          </a:p>
          <a:p>
            <a:pPr marL="998538" lvl="2" indent="-457200" algn="just">
              <a:buFont typeface="+mj-lt"/>
              <a:buAutoNum type="arabicPeriod"/>
            </a:pPr>
            <a:endParaRPr lang="en-US" dirty="0">
              <a:cs typeface="Arial" panose="020B0604020202020204" pitchFamily="34" charset="0"/>
            </a:endParaRPr>
          </a:p>
          <a:p>
            <a:pPr marL="1071563" lvl="2" indent="-530225" algn="just">
              <a:buFont typeface="+mj-lt"/>
              <a:buAutoNum type="alphaLcPeriod"/>
            </a:pPr>
            <a:endParaRPr lang="en-US" dirty="0">
              <a:cs typeface="Arial" panose="020B0604020202020204" pitchFamily="34" charset="0"/>
            </a:endParaRPr>
          </a:p>
          <a:p>
            <a:pPr marL="0" lvl="1" indent="0" algn="just">
              <a:buNone/>
            </a:pPr>
            <a:endParaRPr lang="en-ZA" sz="2000" dirty="0"/>
          </a:p>
        </p:txBody>
      </p:sp>
    </p:spTree>
    <p:extLst>
      <p:ext uri="{BB962C8B-B14F-4D97-AF65-F5344CB8AC3E}">
        <p14:creationId xmlns:p14="http://schemas.microsoft.com/office/powerpoint/2010/main" val="264892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70068" y="6303842"/>
            <a:ext cx="2743200" cy="365125"/>
          </a:xfrm>
        </p:spPr>
        <p:txBody>
          <a:bodyPr/>
          <a:lstStyle/>
          <a:p>
            <a:fld id="{7BE95DEF-8FE6-4E8A-8C5F-FA630B442D43}" type="slidenum">
              <a:rPr lang="en-ZA" sz="1400" b="1" smtClean="0">
                <a:solidFill>
                  <a:prstClr val="black">
                    <a:tint val="75000"/>
                  </a:prstClr>
                </a:solidFill>
              </a:rPr>
              <a:pPr/>
              <a:t>7</a:t>
            </a:fld>
            <a:endParaRPr lang="en-ZA" sz="1400" b="1" dirty="0">
              <a:solidFill>
                <a:prstClr val="black">
                  <a:tint val="75000"/>
                </a:prstClr>
              </a:solidFill>
            </a:endParaRPr>
          </a:p>
        </p:txBody>
      </p:sp>
      <p:sp>
        <p:nvSpPr>
          <p:cNvPr id="6" name="Content Placeholder 4"/>
          <p:cNvSpPr txBox="1">
            <a:spLocks/>
          </p:cNvSpPr>
          <p:nvPr/>
        </p:nvSpPr>
        <p:spPr>
          <a:xfrm>
            <a:off x="464214" y="613791"/>
            <a:ext cx="10710153" cy="6055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3212" indent="0" algn="just">
              <a:buFont typeface="Arial" panose="020B0604020202020204" pitchFamily="34" charset="0"/>
              <a:buNone/>
            </a:pPr>
            <a:endParaRPr lang="en-ZA" sz="1400" dirty="0">
              <a:solidFill>
                <a:prstClr val="black"/>
              </a:solidFill>
              <a:cs typeface="Arial" panose="020B0604020202020204" pitchFamily="34" charset="0"/>
            </a:endParaRPr>
          </a:p>
          <a:p>
            <a:pPr marL="303212" indent="0" algn="just">
              <a:buFont typeface="Arial" panose="020B0604020202020204" pitchFamily="34" charset="0"/>
              <a:buNone/>
            </a:pPr>
            <a:endParaRPr lang="en-ZA" sz="1400" dirty="0">
              <a:solidFill>
                <a:prstClr val="black"/>
              </a:solidFill>
              <a:cs typeface="Arial" panose="020B0604020202020204" pitchFamily="34" charset="0"/>
            </a:endParaRPr>
          </a:p>
          <a:p>
            <a:pPr marL="760412" indent="-457200" algn="just">
              <a:buFont typeface="+mj-lt"/>
              <a:buAutoNum type="arabicPeriod"/>
            </a:pPr>
            <a:endParaRPr lang="en-ZA" sz="1400" dirty="0">
              <a:solidFill>
                <a:srgbClr val="FF0000"/>
              </a:solidFill>
              <a:cs typeface="Arial" panose="020B0604020202020204" pitchFamily="34" charset="0"/>
            </a:endParaRPr>
          </a:p>
          <a:p>
            <a:pPr marL="0" indent="0" algn="just">
              <a:buFont typeface="Arial" panose="020B0604020202020204" pitchFamily="34" charset="0"/>
              <a:buNone/>
            </a:pPr>
            <a:endParaRPr lang="en-ZA" sz="1400" dirty="0">
              <a:solidFill>
                <a:prstClr val="black"/>
              </a:solidFill>
              <a:cs typeface="Arial" panose="020B0604020202020204" pitchFamily="34" charset="0"/>
            </a:endParaRPr>
          </a:p>
        </p:txBody>
      </p:sp>
      <p:sp>
        <p:nvSpPr>
          <p:cNvPr id="4" name="Rectangle 3"/>
          <p:cNvSpPr/>
          <p:nvPr/>
        </p:nvSpPr>
        <p:spPr>
          <a:xfrm>
            <a:off x="-77958" y="922290"/>
            <a:ext cx="11572240" cy="1233415"/>
          </a:xfrm>
          <a:prstGeom prst="rect">
            <a:avLst/>
          </a:prstGeom>
        </p:spPr>
        <p:txBody>
          <a:bodyPr wrap="square">
            <a:spAutoFit/>
          </a:bodyPr>
          <a:lstStyle/>
          <a:p>
            <a:pPr marL="760412" indent="-457200" algn="just">
              <a:buFont typeface="+mj-lt"/>
              <a:buAutoNum type="arabicPeriod"/>
            </a:pPr>
            <a:r>
              <a:rPr lang="en-ZA" sz="2400" dirty="0">
                <a:ea typeface="Calibri" panose="020F0502020204030204" pitchFamily="34" charset="0"/>
                <a:cs typeface="Times New Roman" panose="02020603050405020304" pitchFamily="18" charset="0"/>
              </a:rPr>
              <a:t>The key legal requirements and milestones for the ward delimitation process are summarised as follows:</a:t>
            </a:r>
          </a:p>
          <a:p>
            <a:pPr marL="457200" indent="-457200" algn="just">
              <a:lnSpc>
                <a:spcPct val="120000"/>
              </a:lnSpc>
              <a:buFont typeface="+mj-lt"/>
              <a:buAutoNum type="arabicPeriod"/>
            </a:pPr>
            <a:endParaRPr lang="en-ZA" sz="2400" dirty="0">
              <a:latin typeface="+mj-lt"/>
            </a:endParaRP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321" y="1894115"/>
            <a:ext cx="8357346" cy="395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a:xfrm>
            <a:off x="990600" y="-95131"/>
            <a:ext cx="10515600" cy="78139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dirty="0">
                <a:solidFill>
                  <a:srgbClr val="B4674A"/>
                </a:solidFill>
              </a:rPr>
              <a:t>Ward delimitation process</a:t>
            </a:r>
            <a:endParaRPr lang="en-ZA" dirty="0">
              <a:solidFill>
                <a:srgbClr val="B4674A"/>
              </a:solidFill>
            </a:endParaRPr>
          </a:p>
        </p:txBody>
      </p:sp>
    </p:spTree>
    <p:extLst>
      <p:ext uri="{BB962C8B-B14F-4D97-AF65-F5344CB8AC3E}">
        <p14:creationId xmlns:p14="http://schemas.microsoft.com/office/powerpoint/2010/main" val="19537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90028" y="6356350"/>
            <a:ext cx="446682" cy="365125"/>
          </a:xfrm>
        </p:spPr>
        <p:txBody>
          <a:bodyPr/>
          <a:lstStyle/>
          <a:p>
            <a:fld id="{7BE95DEF-8FE6-4E8A-8C5F-FA630B442D43}" type="slidenum">
              <a:rPr lang="en-ZA" sz="1400" b="1" smtClean="0"/>
              <a:t>8</a:t>
            </a:fld>
            <a:endParaRPr lang="en-ZA" sz="1400" b="1" dirty="0"/>
          </a:p>
        </p:txBody>
      </p:sp>
      <p:sp>
        <p:nvSpPr>
          <p:cNvPr id="6" name="Title 3"/>
          <p:cNvSpPr txBox="1">
            <a:spLocks/>
          </p:cNvSpPr>
          <p:nvPr/>
        </p:nvSpPr>
        <p:spPr>
          <a:xfrm>
            <a:off x="220718" y="-65851"/>
            <a:ext cx="11971282" cy="75853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r>
              <a:rPr lang="en-US" dirty="0">
                <a:solidFill>
                  <a:srgbClr val="B4674A"/>
                </a:solidFill>
              </a:rPr>
              <a:t>WARD DELIMITATION PROCESS (CONT..)</a:t>
            </a:r>
          </a:p>
        </p:txBody>
      </p:sp>
      <p:sp>
        <p:nvSpPr>
          <p:cNvPr id="5" name="Content Placeholder 2"/>
          <p:cNvSpPr>
            <a:spLocks noGrp="1"/>
          </p:cNvSpPr>
          <p:nvPr>
            <p:ph idx="1"/>
          </p:nvPr>
        </p:nvSpPr>
        <p:spPr>
          <a:xfrm>
            <a:off x="236116" y="1150272"/>
            <a:ext cx="11614924" cy="5216742"/>
          </a:xfrm>
        </p:spPr>
        <p:txBody>
          <a:bodyPr>
            <a:noAutofit/>
          </a:bodyPr>
          <a:lstStyle/>
          <a:p>
            <a:pPr marL="514350" indent="-514350" algn="just">
              <a:lnSpc>
                <a:spcPct val="100000"/>
              </a:lnSpc>
              <a:buFont typeface="+mj-lt"/>
              <a:buAutoNum type="arabicPeriod"/>
            </a:pPr>
            <a:r>
              <a:rPr lang="en-ZA" sz="2000" dirty="0">
                <a:cs typeface="Arial" panose="020B0604020202020204" pitchFamily="34" charset="0"/>
              </a:rPr>
              <a:t>The IEC published the certified voters roll in March 2019, the Minister for COGTA determined and published the formula for determining the number of Cllrs.</a:t>
            </a:r>
          </a:p>
          <a:p>
            <a:pPr marL="514350" indent="-514350" algn="just">
              <a:lnSpc>
                <a:spcPct val="100000"/>
              </a:lnSpc>
              <a:buFont typeface="+mj-lt"/>
              <a:buAutoNum type="arabicPeriod"/>
            </a:pPr>
            <a:r>
              <a:rPr lang="en-ZA" sz="2000" dirty="0">
                <a:cs typeface="Arial" panose="020B0604020202020204" pitchFamily="34" charset="0"/>
              </a:rPr>
              <a:t>Thereafter, MEC’s responsible for local government determined and published the number of councillors for municipalities in their respective provinces.</a:t>
            </a:r>
          </a:p>
          <a:p>
            <a:pPr marL="514350" indent="-514350" algn="just">
              <a:lnSpc>
                <a:spcPct val="100000"/>
              </a:lnSpc>
              <a:buFont typeface="+mj-lt"/>
              <a:buAutoNum type="arabicPeriod"/>
            </a:pPr>
            <a:r>
              <a:rPr lang="en-ZA" sz="2000" dirty="0"/>
              <a:t>Utilising the number of councillors, as published by MECs, MDB calculated the norms for each municipality together with their variances, i.e. 15% below the norm (minimum) and 15% above the norm (maximum) allowable number of voters in each municipal ward.</a:t>
            </a:r>
            <a:endParaRPr lang="en-ZA" sz="2000" dirty="0">
              <a:ea typeface="Calibri" panose="020F0502020204030204" pitchFamily="34" charset="0"/>
              <a:cs typeface="Times New Roman" panose="02020603050405020304" pitchFamily="18" charset="0"/>
            </a:endParaRPr>
          </a:p>
          <a:p>
            <a:pPr marL="514350" indent="-514350" algn="just">
              <a:lnSpc>
                <a:spcPct val="100000"/>
              </a:lnSpc>
              <a:buFont typeface="+mj-lt"/>
              <a:buAutoNum type="arabicPeriod"/>
            </a:pPr>
            <a:r>
              <a:rPr lang="en-ZA" sz="2000" dirty="0">
                <a:ea typeface="Calibri" panose="020F0502020204030204" pitchFamily="34" charset="0"/>
                <a:cs typeface="Times New Roman" panose="02020603050405020304" pitchFamily="18" charset="0"/>
              </a:rPr>
              <a:t>That allowed the MDB in October 2019  to prepare draft wards to facilitate consultation with members of the public.</a:t>
            </a:r>
          </a:p>
          <a:p>
            <a:pPr marL="514350" indent="-514350" algn="just">
              <a:lnSpc>
                <a:spcPct val="100000"/>
              </a:lnSpc>
              <a:buFont typeface="+mj-lt"/>
              <a:buAutoNum type="arabicPeriod"/>
            </a:pPr>
            <a:endParaRPr lang="en-ZA" sz="2000" dirty="0">
              <a:ea typeface="Calibri" panose="020F0502020204030204" pitchFamily="34" charset="0"/>
              <a:cs typeface="Times New Roman" panose="02020603050405020304" pitchFamily="18" charset="0"/>
            </a:endParaRPr>
          </a:p>
          <a:p>
            <a:pPr marL="514350" indent="-514350" algn="just">
              <a:lnSpc>
                <a:spcPct val="100000"/>
              </a:lnSpc>
              <a:buFont typeface="+mj-lt"/>
              <a:buAutoNum type="arabicPeriod"/>
            </a:pPr>
            <a:endParaRPr lang="en-ZA" sz="2000" dirty="0">
              <a:ea typeface="Calibri" panose="020F0502020204030204" pitchFamily="34" charset="0"/>
              <a:cs typeface="Times New Roman" panose="02020603050405020304" pitchFamily="18" charset="0"/>
            </a:endParaRPr>
          </a:p>
          <a:p>
            <a:pPr marL="0" indent="0" algn="just">
              <a:lnSpc>
                <a:spcPct val="100000"/>
              </a:lnSpc>
              <a:buNone/>
            </a:pPr>
            <a:endParaRPr lang="en-ZA" sz="2000" dirty="0">
              <a:cs typeface="Arial" panose="020B0604020202020204" pitchFamily="34" charset="0"/>
            </a:endParaRPr>
          </a:p>
          <a:p>
            <a:pPr marL="85725" lvl="2" indent="0" algn="just">
              <a:buNone/>
            </a:pPr>
            <a:endParaRPr lang="en-ZA" dirty="0">
              <a:cs typeface="Arial" panose="020B0604020202020204" pitchFamily="34" charset="0"/>
            </a:endParaRPr>
          </a:p>
          <a:p>
            <a:pPr marL="998538" lvl="2" indent="-457200" algn="just">
              <a:buFont typeface="+mj-lt"/>
              <a:buAutoNum type="arabicPeriod"/>
            </a:pPr>
            <a:endParaRPr lang="en-ZA" dirty="0">
              <a:cs typeface="Arial" panose="020B0604020202020204" pitchFamily="34" charset="0"/>
            </a:endParaRPr>
          </a:p>
          <a:p>
            <a:pPr marL="998538" lvl="2" indent="-457200" algn="just">
              <a:buFont typeface="+mj-lt"/>
              <a:buAutoNum type="arabicPeriod"/>
            </a:pPr>
            <a:endParaRPr lang="en-ZA" dirty="0">
              <a:cs typeface="Arial" panose="020B0604020202020204" pitchFamily="34" charset="0"/>
            </a:endParaRPr>
          </a:p>
          <a:p>
            <a:pPr marL="998538" lvl="2" indent="-457200" algn="just">
              <a:buFont typeface="+mj-lt"/>
              <a:buAutoNum type="arabicPeriod"/>
            </a:pPr>
            <a:endParaRPr lang="en-US" dirty="0">
              <a:cs typeface="Arial" panose="020B0604020202020204" pitchFamily="34" charset="0"/>
            </a:endParaRPr>
          </a:p>
          <a:p>
            <a:pPr marL="1071563" lvl="2" indent="-530225" algn="just">
              <a:buFont typeface="+mj-lt"/>
              <a:buAutoNum type="alphaLcPeriod"/>
            </a:pPr>
            <a:endParaRPr lang="en-US" dirty="0">
              <a:cs typeface="Arial" panose="020B0604020202020204" pitchFamily="34" charset="0"/>
            </a:endParaRPr>
          </a:p>
          <a:p>
            <a:pPr marL="0" lvl="1" indent="0" algn="just">
              <a:buNone/>
            </a:pPr>
            <a:endParaRPr lang="en-ZA" sz="2000" dirty="0"/>
          </a:p>
        </p:txBody>
      </p:sp>
    </p:spTree>
    <p:extLst>
      <p:ext uri="{BB962C8B-B14F-4D97-AF65-F5344CB8AC3E}">
        <p14:creationId xmlns:p14="http://schemas.microsoft.com/office/powerpoint/2010/main" val="223572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95DEF-8FE6-4E8A-8C5F-FA630B442D43}" type="slidenum">
              <a:rPr lang="en-ZA" sz="1400" b="1" smtClean="0"/>
              <a:t>9</a:t>
            </a:fld>
            <a:endParaRPr lang="en-ZA" sz="1400" b="1" dirty="0"/>
          </a:p>
        </p:txBody>
      </p:sp>
      <p:sp>
        <p:nvSpPr>
          <p:cNvPr id="10" name="Rectangle 9"/>
          <p:cNvSpPr/>
          <p:nvPr/>
        </p:nvSpPr>
        <p:spPr>
          <a:xfrm>
            <a:off x="291529" y="925529"/>
            <a:ext cx="11224720" cy="6165278"/>
          </a:xfrm>
          <a:prstGeom prst="rect">
            <a:avLst/>
          </a:prstGeom>
        </p:spPr>
        <p:txBody>
          <a:bodyPr wrap="square">
            <a:spAutoFit/>
          </a:bodyPr>
          <a:lstStyle/>
          <a:p>
            <a:pPr marL="514350" indent="-514350" algn="just">
              <a:buFont typeface="+mj-lt"/>
              <a:buAutoNum type="arabicPeriod"/>
            </a:pPr>
            <a:r>
              <a:rPr lang="en-ZA" sz="2300" dirty="0">
                <a:ea typeface="Calibri" panose="020F0502020204030204" pitchFamily="34" charset="0"/>
                <a:cs typeface="Times New Roman" panose="02020603050405020304" pitchFamily="18" charset="0"/>
              </a:rPr>
              <a:t>In February 2020, public consultations began in Eastern Cape, Gauteng, Kwazulu Natal, Mpumalanga and Western Cape.</a:t>
            </a:r>
          </a:p>
          <a:p>
            <a:pPr marL="514350" indent="-514350" algn="just">
              <a:buFont typeface="+mj-lt"/>
              <a:buAutoNum type="arabicPeriod"/>
            </a:pPr>
            <a:r>
              <a:rPr lang="en-ZA" sz="2300" dirty="0">
                <a:ea typeface="Calibri" panose="020F0502020204030204" pitchFamily="34" charset="0"/>
                <a:cs typeface="Times New Roman" panose="02020603050405020304" pitchFamily="18" charset="0"/>
              </a:rPr>
              <a:t>These were meant to be completed by the end of March 2020 with consultations in Northern Cape</a:t>
            </a:r>
            <a:r>
              <a:rPr lang="en-ZA" sz="2300" b="1" dirty="0">
                <a:ea typeface="Calibri" panose="020F0502020204030204" pitchFamily="34" charset="0"/>
                <a:cs typeface="Times New Roman" panose="02020603050405020304" pitchFamily="18" charset="0"/>
              </a:rPr>
              <a:t>, </a:t>
            </a:r>
            <a:r>
              <a:rPr lang="en-ZA" sz="2300" dirty="0">
                <a:ea typeface="Calibri" panose="020F0502020204030204" pitchFamily="34" charset="0"/>
                <a:cs typeface="Times New Roman" panose="02020603050405020304" pitchFamily="18" charset="0"/>
              </a:rPr>
              <a:t>Free State, North West and Limpopo</a:t>
            </a:r>
            <a:r>
              <a:rPr lang="en-ZA" sz="2300" b="1" dirty="0">
                <a:ea typeface="Calibri" panose="020F0502020204030204" pitchFamily="34" charset="0"/>
                <a:cs typeface="Times New Roman" panose="02020603050405020304" pitchFamily="18" charset="0"/>
              </a:rPr>
              <a:t> </a:t>
            </a:r>
            <a:r>
              <a:rPr lang="en-ZA" sz="2300" dirty="0">
                <a:ea typeface="Calibri" panose="020F0502020204030204" pitchFamily="34" charset="0"/>
                <a:cs typeface="Times New Roman" panose="02020603050405020304" pitchFamily="18" charset="0"/>
              </a:rPr>
              <a:t>scheduled for April 2020.</a:t>
            </a:r>
          </a:p>
          <a:p>
            <a:pPr lvl="1" indent="-457200" algn="just">
              <a:lnSpc>
                <a:spcPct val="107000"/>
              </a:lnSpc>
              <a:spcBef>
                <a:spcPts val="1000"/>
              </a:spcBef>
              <a:spcAft>
                <a:spcPts val="800"/>
              </a:spcAft>
              <a:buFont typeface="+mj-lt"/>
              <a:buAutoNum type="arabicPeriod" startAt="3"/>
              <a:tabLst>
                <a:tab pos="457200" algn="l"/>
              </a:tabLst>
            </a:pPr>
            <a:r>
              <a:rPr lang="en-ZA" sz="2000" dirty="0"/>
              <a:t>Due to the lockdown, the MDB reviewed the ward delimitation programme to try allow more time to complete all outstanding public consultations. In view of the uncertainty of the circumstances regarding the spread of the Corona virus in the country, the MDB divided the municipalities into two groups i.e. Batch 1 and Batch 2:</a:t>
            </a:r>
          </a:p>
          <a:p>
            <a:pPr lvl="2" indent="-457200" algn="just">
              <a:lnSpc>
                <a:spcPct val="107000"/>
              </a:lnSpc>
              <a:spcBef>
                <a:spcPts val="1000"/>
              </a:spcBef>
              <a:spcAft>
                <a:spcPts val="800"/>
              </a:spcAft>
              <a:buFont typeface="+mj-lt"/>
              <a:buAutoNum type="alphaLcPeriod"/>
              <a:tabLst>
                <a:tab pos="457200" algn="l"/>
              </a:tabLst>
            </a:pPr>
            <a:r>
              <a:rPr lang="en-ZA" dirty="0"/>
              <a:t>BATCH 1: where public meetings were completed (all municipalities in MP, majority in EC, KZN, WC, 1 in GT); and</a:t>
            </a:r>
          </a:p>
          <a:p>
            <a:pPr lvl="2" indent="-457200" algn="just">
              <a:lnSpc>
                <a:spcPct val="107000"/>
              </a:lnSpc>
              <a:spcBef>
                <a:spcPts val="1000"/>
              </a:spcBef>
              <a:spcAft>
                <a:spcPts val="800"/>
              </a:spcAft>
              <a:buFont typeface="+mj-lt"/>
              <a:buAutoNum type="alphaLcPeriod"/>
              <a:tabLst>
                <a:tab pos="457200" algn="l"/>
              </a:tabLst>
            </a:pPr>
            <a:r>
              <a:rPr lang="en-ZA" dirty="0"/>
              <a:t>BATCH 2: municipalities where public meetings were cancelled (all municipalities in NW, LIM, NC, FS, 8 GT municipalities, a few in 7 KZN, 3 EC and 1 in WC)</a:t>
            </a:r>
          </a:p>
          <a:p>
            <a:pPr marL="514350" indent="-514350" algn="just">
              <a:buFont typeface="+mj-lt"/>
              <a:buAutoNum type="arabicPeriod"/>
            </a:pPr>
            <a:r>
              <a:rPr lang="en-ZA" sz="2400" dirty="0"/>
              <a:t>A total 109 (Batch 1) public meetings were conducted before the programme was suspended and 104 (Batch 2) public meetings could not be carried out as reflected in the next slide.</a:t>
            </a:r>
            <a:endParaRPr lang="en-ZA" sz="2300" dirty="0">
              <a:ea typeface="Calibri" panose="020F0502020204030204" pitchFamily="34" charset="0"/>
              <a:cs typeface="Times New Roman" panose="02020603050405020304" pitchFamily="18" charset="0"/>
            </a:endParaRPr>
          </a:p>
          <a:p>
            <a:pPr lvl="1" algn="just"/>
            <a:endParaRPr lang="en-ZA" sz="2300" dirty="0">
              <a:cs typeface="Times New Roman" panose="02020603050405020304" pitchFamily="18" charset="0"/>
            </a:endParaRPr>
          </a:p>
        </p:txBody>
      </p:sp>
      <p:sp>
        <p:nvSpPr>
          <p:cNvPr id="5" name="Title 3"/>
          <p:cNvSpPr txBox="1">
            <a:spLocks/>
          </p:cNvSpPr>
          <p:nvPr/>
        </p:nvSpPr>
        <p:spPr>
          <a:xfrm>
            <a:off x="291529" y="433708"/>
            <a:ext cx="11677958" cy="853915"/>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3600" b="1" cap="all">
                <a:solidFill>
                  <a:srgbClr val="D71E25"/>
                </a:solidFill>
                <a:latin typeface="Arial" panose="020B0604020202020204" pitchFamily="34" charset="0"/>
                <a:ea typeface="+mj-ea"/>
                <a:cs typeface="Arial" panose="020B0604020202020204" pitchFamily="34" charset="0"/>
              </a:defRPr>
            </a:lvl1pPr>
          </a:lstStyle>
          <a:p>
            <a:endParaRPr lang="en-US" sz="2400" dirty="0">
              <a:solidFill>
                <a:srgbClr val="B4674A"/>
              </a:solidFill>
            </a:endParaRPr>
          </a:p>
          <a:p>
            <a:r>
              <a:rPr lang="en-US" sz="3200" dirty="0">
                <a:solidFill>
                  <a:srgbClr val="B4674A"/>
                </a:solidFill>
              </a:rPr>
              <a:t>STATUS for THE ward delimitation PROCESS</a:t>
            </a:r>
          </a:p>
          <a:p>
            <a:r>
              <a:rPr lang="en-US" sz="2000" dirty="0">
                <a:solidFill>
                  <a:schemeClr val="tx1"/>
                </a:solidFill>
              </a:rPr>
              <a:t>PUBLIC CONSULTATIONS</a:t>
            </a:r>
          </a:p>
          <a:p>
            <a:endParaRPr lang="en-ZA" sz="2400" dirty="0">
              <a:solidFill>
                <a:schemeClr val="tx1"/>
              </a:solidFill>
            </a:endParaRPr>
          </a:p>
        </p:txBody>
      </p:sp>
    </p:spTree>
    <p:extLst>
      <p:ext uri="{BB962C8B-B14F-4D97-AF65-F5344CB8AC3E}">
        <p14:creationId xmlns:p14="http://schemas.microsoft.com/office/powerpoint/2010/main" val="485068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28737</TotalTime>
  <Words>4063</Words>
  <Application>Microsoft Office PowerPoint</Application>
  <PresentationFormat>Widescreen</PresentationFormat>
  <Paragraphs>701</Paragraphs>
  <Slides>34</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Times New Roman</vt:lpstr>
      <vt:lpstr>Office Theme</vt:lpstr>
      <vt:lpstr>1_Office Theme</vt:lpstr>
      <vt:lpstr>  UPDATE ON THE WARD DELIMITATION PROCESS 06 APRIL 2021  PORTFOLIO COMMITTEE OF COGTA    </vt:lpstr>
      <vt:lpstr>PowerPoint Presentation</vt:lpstr>
      <vt:lpstr>MANDATE AND LEGISLATIVE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Pikkie Saunders</dc:creator>
  <cp:lastModifiedBy>Shereen Cassiem</cp:lastModifiedBy>
  <cp:revision>1038</cp:revision>
  <cp:lastPrinted>2019-09-04T12:50:47Z</cp:lastPrinted>
  <dcterms:created xsi:type="dcterms:W3CDTF">2016-07-12T13:17:32Z</dcterms:created>
  <dcterms:modified xsi:type="dcterms:W3CDTF">2021-04-06T07:43:46Z</dcterms:modified>
</cp:coreProperties>
</file>